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56" r:id="rId2"/>
    <p:sldId id="276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5D25B-4B7F-4DE1-AF28-D77B24430615}" type="datetimeFigureOut">
              <a:rPr lang="it-IT" smtClean="0"/>
              <a:t>09/07/2024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D811A-FDBB-416D-810B-3AC551BDD61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263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40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692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023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07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1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833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56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2899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908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/>
              <a:t>10/07/2024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85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10/07/2024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0701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/>
              <a:t>10/07/2024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CCC2134-535E-4A56-BD12-A491F94DF0FE}" type="slidenum">
              <a:rPr lang="it-IT" smtClean="0"/>
              <a:t>‹#›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19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B20C6-9689-82C7-6234-81997D9981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Design and </a:t>
            </a:r>
            <a:r>
              <a:rPr lang="it-IT" dirty="0" err="1"/>
              <a:t>Optimization</a:t>
            </a:r>
            <a:r>
              <a:rPr lang="it-IT" dirty="0"/>
              <a:t> of the CLIC FFS </a:t>
            </a:r>
            <a:r>
              <a:rPr lang="it-IT" dirty="0" err="1"/>
              <a:t>at</a:t>
            </a:r>
            <a:r>
              <a:rPr lang="it-IT" dirty="0"/>
              <a:t> 7 TeV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7A018-F384-0509-BC8A-F00D73A39D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Enrico manosperti</a:t>
            </a:r>
          </a:p>
          <a:p>
            <a:r>
              <a:rPr lang="it-IT" dirty="0"/>
              <a:t>Rogelio Tomas Garcia</a:t>
            </a:r>
          </a:p>
          <a:p>
            <a:r>
              <a:rPr lang="it-IT" dirty="0"/>
              <a:t>Andrii </a:t>
            </a:r>
            <a:r>
              <a:rPr lang="it-IT" dirty="0" err="1"/>
              <a:t>Pastushenko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2898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doublet</a:t>
            </a:r>
            <a:r>
              <a:rPr lang="it-IT" dirty="0"/>
              <a:t> </a:t>
            </a:r>
            <a:r>
              <a:rPr lang="it-IT" dirty="0" err="1"/>
              <a:t>optimization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10</a:t>
            </a:fld>
            <a:endParaRPr lang="it-IT" sz="1400" dirty="0"/>
          </a:p>
        </p:txBody>
      </p:sp>
      <p:pic>
        <p:nvPicPr>
          <p:cNvPr id="7" name="Picture 6" descr="A graph of a graph with blue dots&#10;&#10;Description automatically generated with medium confidence">
            <a:extLst>
              <a:ext uri="{FF2B5EF4-FFF2-40B4-BE49-F238E27FC236}">
                <a16:creationId xmlns:a16="http://schemas.microsoft.com/office/drawing/2014/main" id="{01F2F6FB-701D-3D39-0BBC-D9D57CF80B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27068"/>
            <a:ext cx="3475922" cy="222019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60CB342-451A-9F56-A77E-E60BC76E2B0C}"/>
              </a:ext>
            </a:extLst>
          </p:cNvPr>
          <p:cNvGrpSpPr/>
          <p:nvPr/>
        </p:nvGrpSpPr>
        <p:grpSpPr>
          <a:xfrm>
            <a:off x="1097280" y="4047265"/>
            <a:ext cx="3475922" cy="2128973"/>
            <a:chOff x="4896466" y="1887291"/>
            <a:chExt cx="4574331" cy="2801739"/>
          </a:xfrm>
        </p:grpSpPr>
        <p:pic>
          <p:nvPicPr>
            <p:cNvPr id="9" name="Picture 8" descr="A graph of a number of objects&#10;&#10;Description automatically generated with medium confidence">
              <a:extLst>
                <a:ext uri="{FF2B5EF4-FFF2-40B4-BE49-F238E27FC236}">
                  <a16:creationId xmlns:a16="http://schemas.microsoft.com/office/drawing/2014/main" id="{AB1D3B10-F654-904E-BF2A-92BC96AA9A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490"/>
            <a:stretch/>
          </p:blipFill>
          <p:spPr>
            <a:xfrm>
              <a:off x="4896466" y="1887291"/>
              <a:ext cx="4574331" cy="265180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67C8BD-625B-B713-5C38-74C156358E79}"/>
                </a:ext>
              </a:extLst>
            </p:cNvPr>
            <p:cNvSpPr txBox="1"/>
            <p:nvPr/>
          </p:nvSpPr>
          <p:spPr>
            <a:xfrm>
              <a:off x="6902244" y="4427420"/>
              <a:ext cx="10631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/>
                <a:t>QD0 </a:t>
              </a:r>
              <a:r>
                <a:rPr lang="it-IT" sz="1100" dirty="0" err="1"/>
                <a:t>length</a:t>
              </a:r>
              <a:r>
                <a:rPr lang="it-IT" sz="1100" dirty="0"/>
                <a:t> [m]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0F5888-1500-8179-0CAF-E08466C6C532}"/>
                  </a:ext>
                </a:extLst>
              </p:cNvPr>
              <p:cNvSpPr txBox="1"/>
              <p:nvPr/>
            </p:nvSpPr>
            <p:spPr>
              <a:xfrm>
                <a:off x="4748982" y="1827068"/>
                <a:ext cx="6406698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400" dirty="0" err="1"/>
                  <a:t>Variation</a:t>
                </a:r>
                <a:r>
                  <a:rPr lang="it-IT" sz="2400" dirty="0"/>
                  <a:t> of QF1 and QD0 </a:t>
                </a:r>
                <a:r>
                  <a:rPr lang="it-IT" sz="2400" dirty="0" err="1"/>
                  <a:t>length</a:t>
                </a:r>
                <a:r>
                  <a:rPr lang="it-IT" sz="2400" dirty="0"/>
                  <a:t> to </a:t>
                </a:r>
                <a:r>
                  <a:rPr lang="it-IT" sz="2400" dirty="0" err="1"/>
                  <a:t>minimize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radiation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emission</a:t>
                </a:r>
                <a:r>
                  <a:rPr lang="it-IT" sz="2400" dirty="0"/>
                  <a:t> due to the </a:t>
                </a:r>
                <a:r>
                  <a:rPr lang="it-IT" sz="2400" dirty="0" err="1"/>
                  <a:t>Oide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effect</a:t>
                </a:r>
                <a:r>
                  <a:rPr lang="it-IT" sz="24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400" dirty="0" err="1"/>
                  <a:t>Length</a:t>
                </a:r>
                <a:r>
                  <a:rPr lang="it-IT" sz="2400" dirty="0"/>
                  <a:t> </a:t>
                </a:r>
                <a:r>
                  <a:rPr lang="it-IT" sz="2400" dirty="0" err="1"/>
                  <a:t>variation</a:t>
                </a:r>
                <a:r>
                  <a:rPr lang="it-IT" sz="2400" dirty="0"/>
                  <a:t> in steps of 5% </a:t>
                </a:r>
                <a:r>
                  <a:rPr lang="it-IT" sz="2400" dirty="0" err="1"/>
                  <a:t>starting</a:t>
                </a:r>
                <a:r>
                  <a:rPr lang="it-IT" sz="2400" dirty="0"/>
                  <a:t> from QF1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Best scaling for QF1: +40%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No scaling for QD0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12.65±0.03</m:t>
                          </m:r>
                        </m:e>
                      </m:d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sz="2400" dirty="0"/>
              </a:p>
              <a:p>
                <a:endParaRPr lang="it-IT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0F5888-1500-8179-0CAF-E08466C6C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982" y="1827068"/>
                <a:ext cx="6406698" cy="4524315"/>
              </a:xfrm>
              <a:prstGeom prst="rect">
                <a:avLst/>
              </a:prstGeom>
              <a:blipFill>
                <a:blip r:embed="rId4"/>
                <a:stretch>
                  <a:fillRect l="-1237" t="-10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0082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11</a:t>
            </a:fld>
            <a:endParaRPr lang="it-IT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21319D-332D-5A06-31FB-9AB98472AFCB}"/>
              </a:ext>
            </a:extLst>
          </p:cNvPr>
          <p:cNvSpPr txBox="1"/>
          <p:nvPr/>
        </p:nvSpPr>
        <p:spPr>
          <a:xfrm>
            <a:off x="1327354" y="2104103"/>
            <a:ext cx="97339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A first design for the FFS </a:t>
            </a:r>
            <a:r>
              <a:rPr lang="it-IT" sz="2400" dirty="0" err="1"/>
              <a:t>at</a:t>
            </a:r>
            <a:r>
              <a:rPr lang="it-IT" sz="2400" dirty="0"/>
              <a:t> 7 TeV </a:t>
            </a:r>
            <a:r>
              <a:rPr lang="it-IT" sz="2400" dirty="0" err="1"/>
              <a:t>has</a:t>
            </a:r>
            <a:r>
              <a:rPr lang="it-IT" sz="2400" dirty="0"/>
              <a:t> </a:t>
            </a:r>
            <a:r>
              <a:rPr lang="it-IT" sz="2400" dirty="0" err="1"/>
              <a:t>been</a:t>
            </a:r>
            <a:r>
              <a:rPr lang="it-IT" sz="2400" dirty="0"/>
              <a:t> </a:t>
            </a:r>
            <a:r>
              <a:rPr lang="it-IT" sz="2400" dirty="0" err="1"/>
              <a:t>proposed</a:t>
            </a:r>
            <a:r>
              <a:rPr lang="it-IT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FFS </a:t>
            </a:r>
            <a:r>
              <a:rPr lang="it-IT" sz="2400" dirty="0" err="1"/>
              <a:t>optimized</a:t>
            </a:r>
            <a:r>
              <a:rPr lang="it-IT" sz="2400" dirty="0"/>
              <a:t> and </a:t>
            </a:r>
            <a:r>
              <a:rPr lang="it-IT" sz="2400" dirty="0" err="1"/>
              <a:t>scaled</a:t>
            </a:r>
            <a:r>
              <a:rPr lang="it-IT" sz="2400" dirty="0"/>
              <a:t> </a:t>
            </a:r>
            <a:r>
              <a:rPr lang="it-IT" sz="2400" dirty="0" err="1"/>
              <a:t>differently</a:t>
            </a:r>
            <a:r>
              <a:rPr lang="it-IT" sz="2400" dirty="0"/>
              <a:t> from </a:t>
            </a:r>
            <a:r>
              <a:rPr lang="it-IT" sz="2400" dirty="0" err="1"/>
              <a:t>all</a:t>
            </a:r>
            <a:r>
              <a:rPr lang="it-IT" sz="2400" dirty="0"/>
              <a:t> the </a:t>
            </a:r>
            <a:r>
              <a:rPr lang="it-IT" sz="2400" dirty="0" err="1"/>
              <a:t>other</a:t>
            </a:r>
            <a:r>
              <a:rPr lang="it-IT" sz="2400" dirty="0"/>
              <a:t> </a:t>
            </a:r>
            <a:r>
              <a:rPr lang="it-IT" sz="2400" dirty="0" err="1"/>
              <a:t>sections</a:t>
            </a:r>
            <a:r>
              <a:rPr lang="it-IT" sz="2400" dirty="0"/>
              <a:t> of the BDS.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Strong </a:t>
            </a:r>
            <a:r>
              <a:rPr lang="it-IT" sz="2400" dirty="0" err="1"/>
              <a:t>radiation</a:t>
            </a:r>
            <a:r>
              <a:rPr lang="it-IT" sz="2400" dirty="0"/>
              <a:t> </a:t>
            </a:r>
            <a:r>
              <a:rPr lang="it-IT" sz="2400" dirty="0" err="1"/>
              <a:t>effects</a:t>
            </a:r>
            <a:r>
              <a:rPr lang="it-IT" sz="2400" dirty="0"/>
              <a:t> have </a:t>
            </a:r>
            <a:r>
              <a:rPr lang="it-IT" sz="2400" dirty="0" err="1"/>
              <a:t>been</a:t>
            </a:r>
            <a:r>
              <a:rPr lang="it-IT" sz="2400" dirty="0"/>
              <a:t> </a:t>
            </a:r>
            <a:r>
              <a:rPr lang="it-IT" sz="2400" dirty="0" err="1"/>
              <a:t>minimized</a:t>
            </a:r>
            <a:r>
              <a:rPr lang="it-IT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An </a:t>
            </a:r>
            <a:r>
              <a:rPr lang="it-IT" sz="2400" dirty="0" err="1"/>
              <a:t>optimization</a:t>
            </a:r>
            <a:r>
              <a:rPr lang="it-IT" sz="2400" dirty="0"/>
              <a:t> of </a:t>
            </a:r>
            <a:r>
              <a:rPr lang="it-IT" sz="2400" dirty="0" err="1"/>
              <a:t>all</a:t>
            </a:r>
            <a:r>
              <a:rPr lang="it-IT" sz="2400" dirty="0"/>
              <a:t> the </a:t>
            </a:r>
            <a:r>
              <a:rPr lang="it-IT" sz="2400" dirty="0" err="1"/>
              <a:t>elements</a:t>
            </a:r>
            <a:r>
              <a:rPr lang="it-IT" sz="2400" dirty="0"/>
              <a:t> </a:t>
            </a:r>
            <a:r>
              <a:rPr lang="it-IT" sz="2400" dirty="0" err="1"/>
              <a:t>into</a:t>
            </a:r>
            <a:r>
              <a:rPr lang="it-IT" sz="2400" dirty="0"/>
              <a:t> the line </a:t>
            </a:r>
            <a:r>
              <a:rPr lang="it-IT" sz="2400" dirty="0" err="1"/>
              <a:t>has</a:t>
            </a:r>
            <a:r>
              <a:rPr lang="it-IT" sz="2400" dirty="0"/>
              <a:t> </a:t>
            </a:r>
            <a:r>
              <a:rPr lang="it-IT" sz="2400" dirty="0" err="1"/>
              <a:t>been</a:t>
            </a:r>
            <a:r>
              <a:rPr lang="it-IT" sz="2400" dirty="0"/>
              <a:t> </a:t>
            </a:r>
            <a:r>
              <a:rPr lang="it-IT" sz="2400" dirty="0" err="1"/>
              <a:t>performed</a:t>
            </a:r>
            <a:r>
              <a:rPr lang="it-IT" sz="2400" dirty="0"/>
              <a:t> to </a:t>
            </a:r>
            <a:r>
              <a:rPr lang="it-IT" sz="2400" dirty="0" err="1"/>
              <a:t>maximize</a:t>
            </a:r>
            <a:r>
              <a:rPr lang="it-IT" sz="2400" dirty="0"/>
              <a:t> the </a:t>
            </a:r>
            <a:r>
              <a:rPr lang="it-IT" sz="2400" dirty="0" err="1"/>
              <a:t>luminosity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9769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Table</a:t>
            </a:r>
            <a:r>
              <a:rPr lang="it-IT" dirty="0"/>
              <a:t> of </a:t>
            </a:r>
            <a:r>
              <a:rPr lang="it-IT" dirty="0" err="1"/>
              <a:t>contents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2</a:t>
            </a:fld>
            <a:endParaRPr lang="it-IT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59CB24-7044-22A8-39E9-2BA9E6C24CBA}"/>
              </a:ext>
            </a:extLst>
          </p:cNvPr>
          <p:cNvSpPr txBox="1"/>
          <p:nvPr/>
        </p:nvSpPr>
        <p:spPr>
          <a:xfrm>
            <a:off x="1097280" y="1838632"/>
            <a:ext cx="66171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Description</a:t>
            </a:r>
            <a:r>
              <a:rPr lang="it-IT" sz="2400" dirty="0"/>
              <a:t> of the new FFS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Optimization</a:t>
            </a:r>
            <a:r>
              <a:rPr lang="it-IT" sz="2400" dirty="0"/>
              <a:t> of the bending </a:t>
            </a:r>
            <a:r>
              <a:rPr lang="it-IT" sz="2400" dirty="0" err="1"/>
              <a:t>magnets</a:t>
            </a: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Scan</a:t>
            </a:r>
            <a:r>
              <a:rPr lang="it-IT" sz="2400" dirty="0"/>
              <a:t> of the </a:t>
            </a:r>
            <a:r>
              <a:rPr lang="it-IT" sz="2400" dirty="0" err="1"/>
              <a:t>vertical</a:t>
            </a:r>
            <a:r>
              <a:rPr lang="it-IT" sz="2400" dirty="0"/>
              <a:t> beta </a:t>
            </a:r>
            <a:r>
              <a:rPr lang="it-IT" sz="2400" dirty="0" err="1"/>
              <a:t>function</a:t>
            </a: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Length</a:t>
            </a:r>
            <a:r>
              <a:rPr lang="it-IT" sz="2400" dirty="0"/>
              <a:t> </a:t>
            </a:r>
            <a:r>
              <a:rPr lang="it-IT" sz="2400" dirty="0" err="1"/>
              <a:t>optimization</a:t>
            </a: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Final</a:t>
            </a:r>
            <a:r>
              <a:rPr lang="it-IT" sz="2400" dirty="0"/>
              <a:t> </a:t>
            </a:r>
            <a:r>
              <a:rPr lang="it-IT" sz="2400" dirty="0" err="1"/>
              <a:t>doublet</a:t>
            </a:r>
            <a:r>
              <a:rPr lang="it-IT" sz="2400" dirty="0"/>
              <a:t> </a:t>
            </a:r>
            <a:r>
              <a:rPr lang="it-IT" sz="2400" dirty="0" err="1"/>
              <a:t>optimization</a:t>
            </a: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Conclusions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729665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FFS Design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3</a:t>
            </a:fld>
            <a:endParaRPr lang="it-IT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F75D20-CB0B-1389-CF30-24FA88E41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096" y="4103281"/>
            <a:ext cx="4495807" cy="17454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4CC134F-A396-CFC2-E05D-27182C522D6D}"/>
                  </a:ext>
                </a:extLst>
              </p:cNvPr>
              <p:cNvSpPr txBox="1"/>
              <p:nvPr/>
            </p:nvSpPr>
            <p:spPr>
              <a:xfrm>
                <a:off x="1097280" y="1856249"/>
                <a:ext cx="10115203" cy="1986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Scaling </a:t>
                </a:r>
                <a:r>
                  <a:rPr lang="it-IT" sz="2400" dirty="0" err="1"/>
                  <a:t>all</a:t>
                </a:r>
                <a:r>
                  <a:rPr lang="it-IT" sz="2400" dirty="0"/>
                  <a:t> the BDS by a </a:t>
                </a:r>
                <a:r>
                  <a:rPr lang="it-IT" sz="2400" dirty="0" err="1"/>
                  <a:t>factor</a:t>
                </a:r>
                <a:r>
                  <a:rPr lang="it-IT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7 </m:t>
                            </m:r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TeV</m:t>
                            </m:r>
                            <m: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lit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 3 </m:t>
                            </m:r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</a:rPr>
                              <m:t>TeV</m:t>
                            </m:r>
                          </m:e>
                        </m:d>
                      </m:e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lit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it-IT" sz="2400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Same </a:t>
                </a:r>
                <a:r>
                  <a:rPr lang="it-IT" sz="2400" dirty="0" err="1"/>
                  <a:t>length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as</a:t>
                </a:r>
                <a:r>
                  <a:rPr lang="it-IT" sz="2400" dirty="0"/>
                  <a:t> the 3 TeV FFS: 768 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 err="1"/>
                  <a:t>Initial</a:t>
                </a:r>
                <a:r>
                  <a:rPr lang="it-IT" sz="2400" dirty="0"/>
                  <a:t> beta </a:t>
                </a:r>
                <a:r>
                  <a:rPr lang="it-IT" sz="2400" dirty="0" err="1"/>
                  <a:t>functions</a:t>
                </a:r>
                <a:r>
                  <a:rPr lang="it-IT" sz="2400" dirty="0"/>
                  <a:t> (end of </a:t>
                </a:r>
                <a:r>
                  <a:rPr lang="it-IT" sz="2400"/>
                  <a:t>Collimation):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=86.2 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=23.8 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it-IT" sz="24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4CC134F-A396-CFC2-E05D-27182C522D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1856249"/>
                <a:ext cx="10115203" cy="1986762"/>
              </a:xfrm>
              <a:prstGeom prst="rect">
                <a:avLst/>
              </a:prstGeom>
              <a:blipFill>
                <a:blip r:embed="rId3"/>
                <a:stretch>
                  <a:fillRect l="-784" t="-1846" b="-4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1183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Scaling of the Bending </a:t>
            </a:r>
            <a:r>
              <a:rPr lang="it-IT" dirty="0" err="1"/>
              <a:t>angles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4</a:t>
            </a:fld>
            <a:endParaRPr lang="it-IT" sz="1400" dirty="0"/>
          </a:p>
        </p:txBody>
      </p:sp>
      <p:pic>
        <p:nvPicPr>
          <p:cNvPr id="7" name="Picture 6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BF1923BA-00FA-71A9-D132-C149C5A3D9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69" y="1882703"/>
            <a:ext cx="5981946" cy="24702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F052A4-980C-FAD1-FF68-C845F86F78C3}"/>
                  </a:ext>
                </a:extLst>
              </p:cNvPr>
              <p:cNvSpPr txBox="1"/>
              <p:nvPr/>
            </p:nvSpPr>
            <p:spPr>
              <a:xfrm>
                <a:off x="1105194" y="2516632"/>
                <a:ext cx="4198375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it-IT" sz="2400" b="0" dirty="0">
                    <a:ea typeface="Cambria Math" panose="02040503050406030204" pitchFamily="18" charset="0"/>
                  </a:rPr>
                  <a:t>Starting </a:t>
                </a:r>
                <a:r>
                  <a:rPr lang="it-IT" sz="2400" b="0" dirty="0" err="1">
                    <a:ea typeface="Cambria Math" panose="02040503050406030204" pitchFamily="18" charset="0"/>
                  </a:rPr>
                  <a:t>luminosity</a:t>
                </a:r>
                <a:r>
                  <a:rPr lang="it-IT" sz="2400" b="0" dirty="0">
                    <a:ea typeface="Cambria Math" panose="020405030504060302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it-IT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=0.76⋅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it-IT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it-IT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it-IT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F052A4-980C-FAD1-FF68-C845F86F7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194" y="2516632"/>
                <a:ext cx="4198375" cy="738664"/>
              </a:xfrm>
              <a:prstGeom prst="rect">
                <a:avLst/>
              </a:prstGeom>
              <a:blipFill>
                <a:blip r:embed="rId3"/>
                <a:stretch>
                  <a:fillRect l="-4354" t="-13223" b="-661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C89E98-1174-D0DC-76EA-ADC8EE634DC9}"/>
                  </a:ext>
                </a:extLst>
              </p:cNvPr>
              <p:cNvSpPr txBox="1"/>
              <p:nvPr/>
            </p:nvSpPr>
            <p:spPr>
              <a:xfrm>
                <a:off x="3204381" y="5645199"/>
                <a:ext cx="5981946" cy="470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it-IT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=10⋅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it-IT" sz="2400" dirty="0"/>
                  <a:t>   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Δθ</m:t>
                    </m:r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it-IT" sz="2400" dirty="0"/>
                  <a:t> = -65%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C89E98-1174-D0DC-76EA-ADC8EE634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381" y="5645199"/>
                <a:ext cx="5981946" cy="470000"/>
              </a:xfrm>
              <a:prstGeom prst="rect">
                <a:avLst/>
              </a:prstGeom>
              <a:blipFill>
                <a:blip r:embed="rId4"/>
                <a:stretch>
                  <a:fillRect l="-306" t="-7792" b="-298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2F41AF-CCB0-D287-EF5E-8DDE39392B7E}"/>
                  </a:ext>
                </a:extLst>
              </p:cNvPr>
              <p:cNvSpPr txBox="1"/>
              <p:nvPr/>
            </p:nvSpPr>
            <p:spPr>
              <a:xfrm>
                <a:off x="979517" y="4127263"/>
                <a:ext cx="10176163" cy="14559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Reduction of the FFS bending </a:t>
                </a:r>
                <a:r>
                  <a:rPr lang="it-IT" sz="2400" dirty="0" err="1"/>
                  <a:t>angles</a:t>
                </a:r>
                <a:r>
                  <a:rPr lang="it-IT" sz="2400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Compensate the </a:t>
                </a:r>
                <a:r>
                  <a:rPr lang="it-IT" sz="2400" dirty="0" err="1"/>
                  <a:t>dispersion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reduction</a:t>
                </a:r>
                <a:r>
                  <a:rPr lang="it-IT" sz="2400" dirty="0"/>
                  <a:t> by scaling the </a:t>
                </a:r>
                <a:r>
                  <a:rPr lang="it-IT" sz="2400" dirty="0" err="1"/>
                  <a:t>sextupole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strengths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each</a:t>
                </a:r>
                <a:r>
                  <a:rPr lang="it-IT" sz="2400" dirty="0"/>
                  <a:t> steps by a </a:t>
                </a:r>
                <a:r>
                  <a:rPr lang="it-IT" sz="2400" dirty="0" err="1"/>
                  <a:t>factor</a:t>
                </a:r>
                <a:r>
                  <a:rPr lang="it-IT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it-IT" sz="2400" b="0" i="0" smtClean="0">
                                    <a:latin typeface="Cambria Math" panose="02040503050406030204" pitchFamily="18" charset="0"/>
                                  </a:rPr>
                                  <m:t>Δθ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it-IT" sz="2400" b="0" i="0" smtClean="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it-IT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2F41AF-CCB0-D287-EF5E-8DDE39392B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517" y="4127263"/>
                <a:ext cx="10176163" cy="1455911"/>
              </a:xfrm>
              <a:prstGeom prst="rect">
                <a:avLst/>
              </a:prstGeom>
              <a:blipFill>
                <a:blip r:embed="rId5"/>
                <a:stretch>
                  <a:fillRect l="-839" t="-3347" b="-29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639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Beam</a:t>
            </a:r>
            <a:r>
              <a:rPr lang="it-IT" dirty="0"/>
              <a:t> size </a:t>
            </a:r>
            <a:r>
              <a:rPr lang="it-IT" dirty="0" err="1"/>
              <a:t>optimization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5</a:t>
            </a:fld>
            <a:endParaRPr lang="it-IT" sz="1400" dirty="0"/>
          </a:p>
        </p:txBody>
      </p:sp>
      <p:pic>
        <p:nvPicPr>
          <p:cNvPr id="7" name="Picture 6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29CB5EE6-5AC8-039E-976E-63A0F9E6F1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46" y="3990151"/>
            <a:ext cx="4463025" cy="2167755"/>
          </a:xfrm>
          <a:prstGeom prst="rect">
            <a:avLst/>
          </a:prstGeom>
        </p:spPr>
      </p:pic>
      <p:pic>
        <p:nvPicPr>
          <p:cNvPr id="9" name="Picture 8" descr="A graph with lines and dots&#10;&#10;Description automatically generated">
            <a:extLst>
              <a:ext uri="{FF2B5EF4-FFF2-40B4-BE49-F238E27FC236}">
                <a16:creationId xmlns:a16="http://schemas.microsoft.com/office/drawing/2014/main" id="{E80B93D7-EF2A-0C16-3BEE-0FCFD692F8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46" y="1787174"/>
            <a:ext cx="4463025" cy="22029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EFBD18-21A7-4977-A8E5-7524B03F023C}"/>
              </a:ext>
            </a:extLst>
          </p:cNvPr>
          <p:cNvSpPr txBox="1"/>
          <p:nvPr/>
        </p:nvSpPr>
        <p:spPr>
          <a:xfrm>
            <a:off x="5594555" y="2015613"/>
            <a:ext cx="56133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Optimization</a:t>
            </a:r>
            <a:r>
              <a:rPr lang="it-IT" sz="2400" dirty="0"/>
              <a:t> of the </a:t>
            </a:r>
            <a:r>
              <a:rPr lang="it-IT" sz="2400" dirty="0" err="1"/>
              <a:t>beam</a:t>
            </a:r>
            <a:r>
              <a:rPr lang="it-IT" sz="2400" dirty="0"/>
              <a:t> size </a:t>
            </a:r>
            <a:r>
              <a:rPr lang="it-IT" sz="2400" dirty="0" err="1"/>
              <a:t>at</a:t>
            </a:r>
            <a:r>
              <a:rPr lang="it-IT" sz="2400" dirty="0"/>
              <a:t> the IP by </a:t>
            </a:r>
            <a:r>
              <a:rPr lang="it-IT" sz="2400" dirty="0" err="1"/>
              <a:t>varying</a:t>
            </a:r>
            <a:r>
              <a:rPr lang="it-IT" sz="2400" dirty="0"/>
              <a:t>:</a:t>
            </a:r>
          </a:p>
          <a:p>
            <a:endParaRPr lang="it-IT" sz="2400" dirty="0"/>
          </a:p>
          <a:p>
            <a:pPr marL="457200" indent="-457200">
              <a:buFont typeface="+mj-lt"/>
              <a:buAutoNum type="arabicPeriod"/>
            </a:pPr>
            <a:r>
              <a:rPr lang="it-IT" sz="2400" dirty="0" err="1"/>
              <a:t>only</a:t>
            </a:r>
            <a:r>
              <a:rPr lang="it-IT" sz="2400" dirty="0"/>
              <a:t> the </a:t>
            </a:r>
            <a:r>
              <a:rPr lang="it-IT" sz="2400" dirty="0" err="1"/>
              <a:t>magnet</a:t>
            </a:r>
            <a:r>
              <a:rPr lang="it-IT" sz="2400" dirty="0"/>
              <a:t> </a:t>
            </a:r>
            <a:r>
              <a:rPr lang="it-IT" sz="2400" dirty="0" err="1"/>
              <a:t>strengths</a:t>
            </a:r>
            <a:r>
              <a:rPr lang="it-IT" sz="2400" dirty="0"/>
              <a:t> (blue).</a:t>
            </a:r>
          </a:p>
          <a:p>
            <a:pPr marL="457200" indent="-457200">
              <a:buFont typeface="+mj-lt"/>
              <a:buAutoNum type="arabicPeriod"/>
            </a:pPr>
            <a:endParaRPr lang="it-IT" sz="2400" dirty="0"/>
          </a:p>
          <a:p>
            <a:pPr marL="457200" indent="-457200">
              <a:buFont typeface="+mj-lt"/>
              <a:buAutoNum type="arabicPeriod"/>
            </a:pPr>
            <a:r>
              <a:rPr lang="it-IT" sz="2400" dirty="0"/>
              <a:t>the </a:t>
            </a:r>
            <a:r>
              <a:rPr lang="it-IT" sz="2400" dirty="0" err="1"/>
              <a:t>magnet</a:t>
            </a:r>
            <a:r>
              <a:rPr lang="it-IT" sz="2400" dirty="0"/>
              <a:t> </a:t>
            </a:r>
            <a:r>
              <a:rPr lang="it-IT" sz="2400" dirty="0" err="1"/>
              <a:t>strengths</a:t>
            </a:r>
            <a:r>
              <a:rPr lang="it-IT" sz="2400" dirty="0"/>
              <a:t> and the </a:t>
            </a:r>
            <a:r>
              <a:rPr lang="it-IT" sz="2400" dirty="0" err="1"/>
              <a:t>octupoles</a:t>
            </a:r>
            <a:r>
              <a:rPr lang="it-IT" sz="2400" dirty="0"/>
              <a:t> and </a:t>
            </a:r>
            <a:r>
              <a:rPr lang="it-IT" sz="2400" dirty="0" err="1"/>
              <a:t>decapoles</a:t>
            </a:r>
            <a:r>
              <a:rPr lang="it-IT" sz="2400" dirty="0"/>
              <a:t> positions (red).</a:t>
            </a:r>
          </a:p>
        </p:txBody>
      </p:sp>
    </p:spTree>
    <p:extLst>
      <p:ext uri="{BB962C8B-B14F-4D97-AF65-F5344CB8AC3E}">
        <p14:creationId xmlns:p14="http://schemas.microsoft.com/office/powerpoint/2010/main" val="3889530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24C0A09-39B0-2959-025B-20C23A3EFC5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dirty="0"/>
                  <a:t> Scan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24C0A09-39B0-2959-025B-20C23A3EFC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1848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6</a:t>
            </a:fld>
            <a:endParaRPr lang="it-IT" sz="1400" dirty="0"/>
          </a:p>
        </p:txBody>
      </p:sp>
      <p:pic>
        <p:nvPicPr>
          <p:cNvPr id="7" name="Picture 6" descr="A graph of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3F2CDE66-6BDD-5739-78D8-DF2242D9FE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16" y="3345572"/>
            <a:ext cx="4851236" cy="2868294"/>
          </a:xfrm>
          <a:prstGeom prst="rect">
            <a:avLst/>
          </a:prstGeom>
        </p:spPr>
      </p:pic>
      <p:pic>
        <p:nvPicPr>
          <p:cNvPr id="11" name="Picture 10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62516BA-3295-2029-5B71-85C1F7F06C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481" y="1766774"/>
            <a:ext cx="5158002" cy="36360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C64D41E-C1A7-8FA8-1E41-A95D63595981}"/>
                  </a:ext>
                </a:extLst>
              </p:cNvPr>
              <p:cNvSpPr txBox="1"/>
              <p:nvPr/>
            </p:nvSpPr>
            <p:spPr>
              <a:xfrm>
                <a:off x="7978878" y="5648775"/>
                <a:ext cx="2475742" cy="40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t-IT" sz="2400" b="0" dirty="0"/>
                  <a:t>Best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=0.14 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it-IT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C64D41E-C1A7-8FA8-1E41-A95D63595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8878" y="5648775"/>
                <a:ext cx="2475742" cy="403316"/>
              </a:xfrm>
              <a:prstGeom prst="rect">
                <a:avLst/>
              </a:prstGeom>
              <a:blipFill>
                <a:blip r:embed="rId5"/>
                <a:stretch>
                  <a:fillRect l="-7635" t="-22727" r="-2217" b="-378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E6E964-0F06-AE68-2338-24DA5C17E658}"/>
                  </a:ext>
                </a:extLst>
              </p:cNvPr>
              <p:cNvSpPr txBox="1"/>
              <p:nvPr/>
            </p:nvSpPr>
            <p:spPr>
              <a:xfrm>
                <a:off x="1219200" y="1936955"/>
                <a:ext cx="4404852" cy="864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 err="1"/>
                  <a:t>Scan</a:t>
                </a:r>
                <a:r>
                  <a:rPr lang="it-IT" sz="2400" dirty="0"/>
                  <a:t>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2400" dirty="0"/>
                  <a:t> in step of 0.1 mm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No </a:t>
                </a:r>
                <a:r>
                  <a:rPr lang="it-IT" sz="2400" dirty="0" err="1"/>
                  <a:t>sextupoles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optimization</a:t>
                </a:r>
                <a:endParaRPr lang="it-IT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E6E964-0F06-AE68-2338-24DA5C17E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1936955"/>
                <a:ext cx="4404852" cy="864980"/>
              </a:xfrm>
              <a:prstGeom prst="rect">
                <a:avLst/>
              </a:prstGeom>
              <a:blipFill>
                <a:blip r:embed="rId6"/>
                <a:stretch>
                  <a:fillRect l="-1798" t="-4930" b="-147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2594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Length</a:t>
            </a:r>
            <a:r>
              <a:rPr lang="it-IT" dirty="0"/>
              <a:t> scaling – best QF1-QD0 </a:t>
            </a:r>
            <a:r>
              <a:rPr lang="it-IT" dirty="0" err="1"/>
              <a:t>distance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7</a:t>
            </a:fld>
            <a:endParaRPr lang="it-IT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A2DB15-A687-B692-5889-1FB3A011F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575" y="1814868"/>
            <a:ext cx="1943105" cy="18882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1E38E5-DDF3-BCD1-4197-DC3389B36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365" y="1814868"/>
            <a:ext cx="1943105" cy="1888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7D5EA9-55A1-ACFD-C565-C23EB75170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470" y="1814868"/>
            <a:ext cx="1943105" cy="1888240"/>
          </a:xfrm>
          <a:prstGeom prst="rect">
            <a:avLst/>
          </a:prstGeom>
        </p:spPr>
      </p:pic>
      <p:pic>
        <p:nvPicPr>
          <p:cNvPr id="19" name="Picture 18" descr="A graph of a line&#10;&#10;Description automatically generated">
            <a:extLst>
              <a:ext uri="{FF2B5EF4-FFF2-40B4-BE49-F238E27FC236}">
                <a16:creationId xmlns:a16="http://schemas.microsoft.com/office/drawing/2014/main" id="{99864D75-0F8D-A739-A0E3-9825A60E7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809" y="3780616"/>
            <a:ext cx="4522031" cy="247238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4AD58E9-759A-0187-354E-250FA728C476}"/>
              </a:ext>
            </a:extLst>
          </p:cNvPr>
          <p:cNvSpPr txBox="1"/>
          <p:nvPr/>
        </p:nvSpPr>
        <p:spPr>
          <a:xfrm>
            <a:off x="1258528" y="1946787"/>
            <a:ext cx="41492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Increase</a:t>
            </a:r>
            <a:r>
              <a:rPr lang="it-IT" sz="2400" dirty="0"/>
              <a:t> the </a:t>
            </a:r>
            <a:r>
              <a:rPr lang="it-IT" sz="2400" dirty="0" err="1"/>
              <a:t>length</a:t>
            </a:r>
            <a:r>
              <a:rPr lang="it-IT" sz="2400" dirty="0"/>
              <a:t> of the FFS to reduce the </a:t>
            </a:r>
            <a:r>
              <a:rPr lang="it-IT" sz="2400" dirty="0" err="1"/>
              <a:t>magnetic</a:t>
            </a:r>
            <a:r>
              <a:rPr lang="it-IT" sz="2400" dirty="0"/>
              <a:t> field </a:t>
            </a:r>
            <a:r>
              <a:rPr lang="it-IT" sz="2400" dirty="0" err="1"/>
              <a:t>into</a:t>
            </a:r>
            <a:r>
              <a:rPr lang="it-IT" sz="2400" dirty="0"/>
              <a:t> the </a:t>
            </a:r>
            <a:r>
              <a:rPr lang="it-IT" sz="2400" dirty="0" err="1"/>
              <a:t>dipoles</a:t>
            </a:r>
            <a:r>
              <a:rPr lang="it-IT" sz="2400" dirty="0"/>
              <a:t> that leads to a </a:t>
            </a:r>
            <a:r>
              <a:rPr lang="it-IT" sz="2400" dirty="0" err="1"/>
              <a:t>decrease</a:t>
            </a:r>
            <a:r>
              <a:rPr lang="it-IT" sz="2400" dirty="0"/>
              <a:t> in an energy </a:t>
            </a:r>
            <a:r>
              <a:rPr lang="it-IT" sz="2400" dirty="0" err="1"/>
              <a:t>loss</a:t>
            </a:r>
            <a:r>
              <a:rPr lang="it-IT" sz="2400" dirty="0"/>
              <a:t> by </a:t>
            </a:r>
            <a:r>
              <a:rPr lang="it-IT" sz="2400" dirty="0" err="1"/>
              <a:t>synchrotron</a:t>
            </a:r>
            <a:r>
              <a:rPr lang="it-IT" sz="2400" dirty="0"/>
              <a:t> </a:t>
            </a:r>
            <a:r>
              <a:rPr lang="it-IT" sz="2400" dirty="0" err="1"/>
              <a:t>radiation</a:t>
            </a:r>
            <a:r>
              <a:rPr lang="it-IT" sz="2400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9061A0-AC4A-E7D0-9DE3-32156970C20A}"/>
              </a:ext>
            </a:extLst>
          </p:cNvPr>
          <p:cNvSpPr txBox="1"/>
          <p:nvPr/>
        </p:nvSpPr>
        <p:spPr>
          <a:xfrm>
            <a:off x="1258528" y="3802318"/>
            <a:ext cx="542428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FFS </a:t>
            </a:r>
            <a:r>
              <a:rPr lang="it-IT" sz="2400" dirty="0" err="1"/>
              <a:t>length</a:t>
            </a:r>
            <a:r>
              <a:rPr lang="it-IT" sz="2400" dirty="0"/>
              <a:t> </a:t>
            </a:r>
            <a:r>
              <a:rPr lang="it-IT" sz="2400" dirty="0" err="1"/>
              <a:t>increased</a:t>
            </a:r>
            <a:r>
              <a:rPr lang="it-IT" sz="2400" dirty="0"/>
              <a:t> in steps of 10%.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Optimization</a:t>
            </a:r>
            <a:r>
              <a:rPr lang="it-IT" sz="2400" dirty="0"/>
              <a:t> of the </a:t>
            </a:r>
            <a:r>
              <a:rPr lang="it-IT" sz="2400" dirty="0" err="1"/>
              <a:t>distance</a:t>
            </a:r>
            <a:r>
              <a:rPr lang="it-IT" sz="2400" dirty="0"/>
              <a:t> </a:t>
            </a:r>
            <a:r>
              <a:rPr lang="it-IT" sz="2400" dirty="0" err="1"/>
              <a:t>between</a:t>
            </a:r>
            <a:r>
              <a:rPr lang="it-IT" sz="2400" dirty="0"/>
              <a:t> QD0 and QF1 to </a:t>
            </a:r>
            <a:r>
              <a:rPr lang="it-IT" sz="2400" dirty="0" err="1"/>
              <a:t>minimize</a:t>
            </a:r>
            <a:r>
              <a:rPr lang="it-IT" sz="2400" dirty="0"/>
              <a:t> the </a:t>
            </a:r>
            <a:r>
              <a:rPr lang="it-IT" sz="2400" dirty="0" err="1"/>
              <a:t>horizontal</a:t>
            </a:r>
            <a:r>
              <a:rPr lang="it-IT" sz="2400" dirty="0"/>
              <a:t> </a:t>
            </a:r>
            <a:r>
              <a:rPr lang="it-IT" sz="2400" dirty="0" err="1"/>
              <a:t>chromaticity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0147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Length</a:t>
            </a:r>
            <a:r>
              <a:rPr lang="it-IT" dirty="0"/>
              <a:t> scaling – </a:t>
            </a:r>
            <a:r>
              <a:rPr lang="it-IT" dirty="0" err="1"/>
              <a:t>dispersion</a:t>
            </a:r>
            <a:r>
              <a:rPr lang="it-IT" dirty="0"/>
              <a:t> </a:t>
            </a:r>
            <a:r>
              <a:rPr lang="it-IT" dirty="0" err="1"/>
              <a:t>optimization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8</a:t>
            </a:fld>
            <a:endParaRPr lang="it-IT" sz="1400" dirty="0"/>
          </a:p>
        </p:txBody>
      </p:sp>
      <p:pic>
        <p:nvPicPr>
          <p:cNvPr id="7" name="Picture 6" descr="A graph with blue dots&#10;&#10;Description automatically generated">
            <a:extLst>
              <a:ext uri="{FF2B5EF4-FFF2-40B4-BE49-F238E27FC236}">
                <a16:creationId xmlns:a16="http://schemas.microsoft.com/office/drawing/2014/main" id="{ACE7B0DB-5C98-1499-BF83-9947CEC4E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110" y="1777377"/>
            <a:ext cx="1975109" cy="1879096"/>
          </a:xfrm>
          <a:prstGeom prst="rect">
            <a:avLst/>
          </a:prstGeom>
        </p:spPr>
      </p:pic>
      <p:pic>
        <p:nvPicPr>
          <p:cNvPr id="9" name="Picture 8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BD66FCAD-57A1-83D4-C48F-8B5C6DE799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796564"/>
            <a:ext cx="1975109" cy="1879096"/>
          </a:xfrm>
          <a:prstGeom prst="rect">
            <a:avLst/>
          </a:prstGeom>
        </p:spPr>
      </p:pic>
      <p:pic>
        <p:nvPicPr>
          <p:cNvPr id="11" name="Picture 10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F9481B15-BC10-865A-9A1F-5E344AC4B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702" y="1802557"/>
            <a:ext cx="1911101" cy="1879096"/>
          </a:xfrm>
          <a:prstGeom prst="rect">
            <a:avLst/>
          </a:prstGeom>
        </p:spPr>
      </p:pic>
      <p:pic>
        <p:nvPicPr>
          <p:cNvPr id="13" name="Picture 12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52AF8DC4-525D-530E-C996-57131FD715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219" y="1922779"/>
            <a:ext cx="4163264" cy="26306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6F7B88-3D74-D6DD-D015-C5903F877B3D}"/>
              </a:ext>
            </a:extLst>
          </p:cNvPr>
          <p:cNvSpPr txBox="1"/>
          <p:nvPr/>
        </p:nvSpPr>
        <p:spPr>
          <a:xfrm>
            <a:off x="1097721" y="3214585"/>
            <a:ext cx="57946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it-IT" sz="2400" dirty="0"/>
          </a:p>
          <a:p>
            <a:pPr marL="342900" indent="-342900">
              <a:buFont typeface="+mj-lt"/>
              <a:buAutoNum type="arabicPeriod"/>
            </a:pPr>
            <a:r>
              <a:rPr lang="it-IT" sz="2400" dirty="0" err="1"/>
              <a:t>Optimization</a:t>
            </a:r>
            <a:r>
              <a:rPr lang="it-IT" sz="2400" dirty="0"/>
              <a:t> of the </a:t>
            </a:r>
            <a:r>
              <a:rPr lang="it-IT" sz="2400" dirty="0" err="1"/>
              <a:t>beam</a:t>
            </a:r>
            <a:r>
              <a:rPr lang="it-IT" sz="2400" dirty="0"/>
              <a:t> size with </a:t>
            </a:r>
            <a:r>
              <a:rPr lang="it-IT" sz="2400" dirty="0" err="1"/>
              <a:t>Mapclass</a:t>
            </a:r>
            <a:r>
              <a:rPr lang="it-IT" sz="2400" dirty="0"/>
              <a:t> (1st </a:t>
            </a:r>
            <a:r>
              <a:rPr lang="it-IT" sz="2400" dirty="0" err="1"/>
              <a:t>iteration</a:t>
            </a:r>
            <a:r>
              <a:rPr lang="it-IT" sz="2400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 err="1"/>
              <a:t>Dispersion</a:t>
            </a:r>
            <a:r>
              <a:rPr lang="it-IT" sz="2400" dirty="0"/>
              <a:t> </a:t>
            </a:r>
            <a:r>
              <a:rPr lang="it-IT" sz="2400" dirty="0" err="1"/>
              <a:t>reduction</a:t>
            </a:r>
            <a:r>
              <a:rPr lang="it-IT" sz="2400" dirty="0"/>
              <a:t> to reduce the </a:t>
            </a:r>
            <a:r>
              <a:rPr lang="it-IT" sz="2400" dirty="0" err="1"/>
              <a:t>Synchrotron</a:t>
            </a:r>
            <a:r>
              <a:rPr lang="it-IT" sz="2400" dirty="0"/>
              <a:t> </a:t>
            </a:r>
            <a:r>
              <a:rPr lang="it-IT" sz="2400" dirty="0" err="1"/>
              <a:t>Radiation</a:t>
            </a:r>
            <a:r>
              <a:rPr lang="it-IT" sz="2400" dirty="0"/>
              <a:t> </a:t>
            </a:r>
            <a:r>
              <a:rPr lang="it-IT" sz="2400" dirty="0" err="1"/>
              <a:t>effects</a:t>
            </a:r>
            <a:endParaRPr lang="it-IT" sz="2400" dirty="0"/>
          </a:p>
          <a:p>
            <a:pPr marL="342900" indent="-342900">
              <a:buFont typeface="+mj-lt"/>
              <a:buAutoNum type="arabicPeriod"/>
            </a:pPr>
            <a:r>
              <a:rPr lang="it-IT" sz="2400" dirty="0" err="1"/>
              <a:t>Optimization</a:t>
            </a:r>
            <a:r>
              <a:rPr lang="it-IT" sz="2400" dirty="0"/>
              <a:t> of the </a:t>
            </a:r>
            <a:r>
              <a:rPr lang="it-IT" sz="2400" dirty="0" err="1"/>
              <a:t>beam</a:t>
            </a:r>
            <a:r>
              <a:rPr lang="it-IT" sz="2400" dirty="0"/>
              <a:t> size with </a:t>
            </a:r>
            <a:r>
              <a:rPr lang="it-IT" sz="2400" dirty="0" err="1"/>
              <a:t>Mapclass</a:t>
            </a:r>
            <a:r>
              <a:rPr lang="it-IT" sz="2400" dirty="0"/>
              <a:t> (2nd </a:t>
            </a:r>
            <a:r>
              <a:rPr lang="it-IT" sz="2400" dirty="0" err="1"/>
              <a:t>iteration</a:t>
            </a:r>
            <a:r>
              <a:rPr lang="it-IT" sz="24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8189B68-6872-BFCF-97F1-0D7915652AD1}"/>
                  </a:ext>
                </a:extLst>
              </p:cNvPr>
              <p:cNvSpPr txBox="1"/>
              <p:nvPr/>
            </p:nvSpPr>
            <p:spPr>
              <a:xfrm>
                <a:off x="6754761" y="4553413"/>
                <a:ext cx="4457722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000" dirty="0"/>
                  <a:t>Best: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0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𝐹𝐹𝑆</m:t>
                        </m:r>
                      </m:sub>
                    </m:sSub>
                    <m:r>
                      <m:rPr>
                        <m:lit/>
                      </m:rPr>
                      <a:rPr lang="it-IT" sz="2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𝐹𝐹𝑆</m:t>
                        </m:r>
                      </m:sub>
                    </m:sSub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=+20%</m:t>
                    </m:r>
                  </m:oMath>
                </a14:m>
                <a:endParaRPr lang="it-IT" sz="2000" b="0" dirty="0"/>
              </a:p>
              <a:p>
                <a:r>
                  <a:rPr lang="it-IT" sz="2000" dirty="0"/>
                  <a:t>FFS </a:t>
                </a:r>
                <a:r>
                  <a:rPr lang="it-IT" sz="2000" dirty="0" err="1"/>
                  <a:t>length</a:t>
                </a:r>
                <a:r>
                  <a:rPr lang="it-IT" sz="2000" dirty="0"/>
                  <a:t> = 921 m</a:t>
                </a:r>
              </a:p>
              <a:p>
                <a:endParaRPr lang="it-IT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12.23±0.04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8189B68-6872-BFCF-97F1-0D7915652A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4761" y="4553413"/>
                <a:ext cx="4457722" cy="1323439"/>
              </a:xfrm>
              <a:prstGeom prst="rect">
                <a:avLst/>
              </a:prstGeom>
              <a:blipFill>
                <a:blip r:embed="rId6"/>
                <a:stretch>
                  <a:fillRect l="-1368" t="-2765" b="-46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8513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C0A09-39B0-2959-025B-20C23A3EF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Length</a:t>
            </a:r>
            <a:r>
              <a:rPr lang="it-IT" dirty="0"/>
              <a:t> scaling – </a:t>
            </a:r>
            <a:r>
              <a:rPr lang="it-IT" dirty="0" err="1"/>
              <a:t>beam</a:t>
            </a:r>
            <a:r>
              <a:rPr lang="it-IT" dirty="0"/>
              <a:t> size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39A7-D297-869A-95BC-A088CB0AE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400" dirty="0"/>
              <a:t>10/07/2024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0D1E9-AE92-9069-1FFD-768853AA2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5715" y="6459785"/>
            <a:ext cx="6292645" cy="365125"/>
          </a:xfrm>
        </p:spPr>
        <p:txBody>
          <a:bodyPr/>
          <a:lstStyle/>
          <a:p>
            <a:r>
              <a:rPr lang="it-IT" sz="1400" dirty="0"/>
              <a:t>Enrico Manosperti			</a:t>
            </a:r>
            <a:r>
              <a:rPr lang="it-IT" sz="1400" dirty="0" err="1"/>
              <a:t>lcws</a:t>
            </a:r>
            <a:r>
              <a:rPr lang="it-IT" sz="1400" dirty="0"/>
              <a:t>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3F0D-BA45-CBAA-6FD5-49B8BCF0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2134-535E-4A56-BD12-A491F94DF0FE}" type="slidenum">
              <a:rPr lang="it-IT" sz="1400" smtClean="0"/>
              <a:t>9</a:t>
            </a:fld>
            <a:endParaRPr lang="it-IT" sz="1400" dirty="0"/>
          </a:p>
        </p:txBody>
      </p:sp>
      <p:pic>
        <p:nvPicPr>
          <p:cNvPr id="7" name="Picture 6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66722C76-0EFF-3BE8-CE61-6A984AE3D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298" y="1888671"/>
            <a:ext cx="4609382" cy="40598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529D315-E891-EBF7-B4E7-2E06CC1D0BBA}"/>
                  </a:ext>
                </a:extLst>
              </p:cNvPr>
              <p:cNvSpPr txBox="1"/>
              <p:nvPr/>
            </p:nvSpPr>
            <p:spPr>
              <a:xfrm>
                <a:off x="1189703" y="1888671"/>
                <a:ext cx="5356595" cy="3443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At </a:t>
                </a:r>
                <a:r>
                  <a:rPr lang="it-IT" sz="2400" dirty="0" err="1"/>
                  <a:t>each</a:t>
                </a:r>
                <a:r>
                  <a:rPr lang="it-IT" sz="2400" dirty="0"/>
                  <a:t> FFS </a:t>
                </a:r>
                <a:r>
                  <a:rPr lang="it-IT" sz="2400" dirty="0" err="1"/>
                  <a:t>length</a:t>
                </a:r>
                <a:r>
                  <a:rPr lang="it-IT" sz="2400" dirty="0"/>
                  <a:t>, the </a:t>
                </a:r>
                <a:r>
                  <a:rPr lang="it-IT" sz="2400" dirty="0" err="1"/>
                  <a:t>beam</a:t>
                </a:r>
                <a:r>
                  <a:rPr lang="it-IT" sz="2400" dirty="0"/>
                  <a:t> size with </a:t>
                </a:r>
                <a:r>
                  <a:rPr lang="it-IT" sz="2400" dirty="0" err="1"/>
                  <a:t>Mapclass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has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been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optimized</a:t>
                </a:r>
                <a:r>
                  <a:rPr lang="it-IT" sz="24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nd</m:t>
                        </m:r>
                      </m:sup>
                    </m:sSup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rd</m:t>
                        </m:r>
                      </m:sup>
                    </m:sSup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map</a:t>
                </a:r>
                <a:r>
                  <a:rPr lang="it-IT" sz="2400" dirty="0"/>
                  <a:t> </a:t>
                </a:r>
                <a:r>
                  <a:rPr lang="it-IT" sz="2400" dirty="0" err="1"/>
                  <a:t>orders</a:t>
                </a:r>
                <a:r>
                  <a:rPr lang="it-IT" sz="2400" dirty="0"/>
                  <a:t> are </a:t>
                </a:r>
                <a:r>
                  <a:rPr lang="it-IT" sz="2400" dirty="0" err="1"/>
                  <a:t>dominant</a:t>
                </a:r>
                <a:r>
                  <a:rPr lang="it-IT" sz="2400" dirty="0"/>
                  <a:t> for the </a:t>
                </a:r>
                <a:r>
                  <a:rPr lang="it-IT" sz="2400" dirty="0" err="1"/>
                  <a:t>luminosity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calculations</a:t>
                </a:r>
                <a:endParaRPr lang="it-IT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400" dirty="0" err="1"/>
                  <a:t>Relaxing</a:t>
                </a:r>
                <a:r>
                  <a:rPr lang="it-IT" sz="2400" dirty="0"/>
                  <a:t>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th</m:t>
                        </m:r>
                      </m:sup>
                    </m:sSup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th</m:t>
                        </m:r>
                      </m:sup>
                    </m:sSup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orders</a:t>
                </a:r>
                <a:r>
                  <a:rPr lang="it-IT" sz="2400" dirty="0"/>
                  <a:t> to </a:t>
                </a:r>
                <a:r>
                  <a:rPr lang="it-IT" sz="2400" dirty="0" err="1"/>
                  <a:t>minimize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lower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ones</a:t>
                </a:r>
                <a:r>
                  <a:rPr lang="it-IT" sz="2400" dirty="0"/>
                  <a:t>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529D315-E891-EBF7-B4E7-2E06CC1D0B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703" y="1888671"/>
                <a:ext cx="5356595" cy="3443891"/>
              </a:xfrm>
              <a:prstGeom prst="rect">
                <a:avLst/>
              </a:prstGeom>
              <a:blipFill>
                <a:blip r:embed="rId3"/>
                <a:stretch>
                  <a:fillRect l="-1479" t="-1416" r="-114" b="-30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796268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443</TotalTime>
  <Words>542</Words>
  <Application>Microsoft Office PowerPoint</Application>
  <PresentationFormat>Widescreen</PresentationFormat>
  <Paragraphs>106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Arial</vt:lpstr>
      <vt:lpstr>Calibri</vt:lpstr>
      <vt:lpstr>Calibri Light</vt:lpstr>
      <vt:lpstr>Cambria Math</vt:lpstr>
      <vt:lpstr>Retrospect</vt:lpstr>
      <vt:lpstr>Design and Optimization of the CLIC FFS at 7 TeV</vt:lpstr>
      <vt:lpstr>Table of contents</vt:lpstr>
      <vt:lpstr>FFS Design</vt:lpstr>
      <vt:lpstr>Scaling of the Bending angles</vt:lpstr>
      <vt:lpstr>Beam size optimization</vt:lpstr>
      <vt:lpstr>β_y^∗ Scan</vt:lpstr>
      <vt:lpstr>Length scaling – best QF1-QD0 distance</vt:lpstr>
      <vt:lpstr>Length scaling – dispersion optimization</vt:lpstr>
      <vt:lpstr>Length scaling – beam size</vt:lpstr>
      <vt:lpstr>Final doublet optimization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enrico manosperti</dc:creator>
  <cp:lastModifiedBy>enrico manosperti</cp:lastModifiedBy>
  <cp:revision>17</cp:revision>
  <dcterms:created xsi:type="dcterms:W3CDTF">2024-07-08T09:51:39Z</dcterms:created>
  <dcterms:modified xsi:type="dcterms:W3CDTF">2024-07-09T15:20:44Z</dcterms:modified>
</cp:coreProperties>
</file>