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sldIdLst>
    <p:sldId id="256" r:id="rId2"/>
    <p:sldId id="257" r:id="rId3"/>
    <p:sldId id="258" r:id="rId4"/>
    <p:sldId id="260" r:id="rId5"/>
    <p:sldId id="261" r:id="rId6"/>
    <p:sldId id="263" r:id="rId7"/>
    <p:sldId id="264" r:id="rId8"/>
    <p:sldId id="265" r:id="rId9"/>
    <p:sldId id="269" r:id="rId10"/>
    <p:sldId id="266" r:id="rId11"/>
    <p:sldId id="270" r:id="rId12"/>
    <p:sldId id="271" r:id="rId13"/>
    <p:sldId id="278" r:id="rId14"/>
    <p:sldId id="272" r:id="rId15"/>
    <p:sldId id="273" r:id="rId16"/>
    <p:sldId id="274" r:id="rId17"/>
    <p:sldId id="275" r:id="rId18"/>
    <p:sldId id="279" r:id="rId19"/>
    <p:sldId id="277" r:id="rId20"/>
    <p:sldId id="267" r:id="rId21"/>
    <p:sldId id="262" r:id="rId22"/>
    <p:sldId id="25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35"/>
    <p:restoredTop sz="72777"/>
  </p:normalViewPr>
  <p:slideViewPr>
    <p:cSldViewPr snapToGrid="0" snapToObjects="1">
      <p:cViewPr varScale="1">
        <p:scale>
          <a:sx n="78" d="100"/>
          <a:sy n="78" d="100"/>
        </p:scale>
        <p:origin x="13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23EC65-DCDE-F346-A161-1C4CCC62AE33}" type="datetimeFigureOut">
              <a:rPr lang="en-US" smtClean="0"/>
              <a:t>7/1/24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39D4AF-9EB1-3B4F-A8A8-B57EA0BBC477}" type="slidenum">
              <a:rPr lang="en-US" smtClean="0"/>
              <a:t>‹#›</a:t>
            </a:fld>
            <a:endParaRPr lang="en-US"/>
          </a:p>
        </p:txBody>
      </p:sp>
    </p:spTree>
    <p:extLst>
      <p:ext uri="{BB962C8B-B14F-4D97-AF65-F5344CB8AC3E}">
        <p14:creationId xmlns:p14="http://schemas.microsoft.com/office/powerpoint/2010/main" val="1314091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eli-np.ro/"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QED is well understood and well tested theory in the perturbative region, meaning without strong fields.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presence of </a:t>
            </a:r>
            <a:r>
              <a:rPr lang="en-US" dirty="0" err="1"/>
              <a:t>stong</a:t>
            </a:r>
            <a:r>
              <a:rPr lang="en-US" dirty="0"/>
              <a:t> fields, the theory becomes non perturbative and after a limit, called the Schwinger limit, the vacuum becomes unstable and we have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creation of </a:t>
            </a:r>
            <a:r>
              <a:rPr lang="en-US" sz="1200" kern="1200" dirty="0">
                <a:solidFill>
                  <a:schemeClr val="tx1"/>
                </a:solidFill>
                <a:effectLst/>
                <a:latin typeface="+mn-lt"/>
                <a:ea typeface="+mn-ea"/>
                <a:cs typeface="+mn-cs"/>
              </a:rPr>
              <a:t>physical electron-positron pairs from virtual electron-positron vacuum fluctuations. The </a:t>
            </a:r>
            <a:r>
              <a:rPr lang="en-US" sz="1200" kern="1200" dirty="0" err="1">
                <a:solidFill>
                  <a:schemeClr val="tx1"/>
                </a:solidFill>
                <a:effectLst/>
                <a:latin typeface="+mn-lt"/>
                <a:ea typeface="+mn-ea"/>
                <a:cs typeface="+mn-cs"/>
              </a:rPr>
              <a:t>schwinge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rlimit</a:t>
            </a:r>
            <a:r>
              <a:rPr lang="en-US" sz="1200" kern="1200" dirty="0">
                <a:solidFill>
                  <a:schemeClr val="tx1"/>
                </a:solidFill>
                <a:effectLst/>
                <a:latin typeface="+mn-lt"/>
                <a:ea typeface="+mn-ea"/>
                <a:cs typeface="+mn-cs"/>
              </a:rPr>
              <a:t> for the electric field is 10^18 v/m</a:t>
            </a:r>
            <a:endParaRPr lang="en-US" dirty="0"/>
          </a:p>
          <a:p>
            <a:endParaRPr lang="en-US" dirty="0"/>
          </a:p>
        </p:txBody>
      </p:sp>
      <p:sp>
        <p:nvSpPr>
          <p:cNvPr id="4" name="Slide Number Placeholder 3"/>
          <p:cNvSpPr>
            <a:spLocks noGrp="1"/>
          </p:cNvSpPr>
          <p:nvPr>
            <p:ph type="sldNum" sz="quarter" idx="5"/>
          </p:nvPr>
        </p:nvSpPr>
        <p:spPr/>
        <p:txBody>
          <a:bodyPr/>
          <a:lstStyle/>
          <a:p>
            <a:fld id="{B2806747-1F73-E245-91AA-2FFDE752E58C}" type="slidenum">
              <a:rPr lang="en-US" smtClean="0"/>
              <a:t>2</a:t>
            </a:fld>
            <a:endParaRPr lang="en-US"/>
          </a:p>
        </p:txBody>
      </p:sp>
      <p:sp>
        <p:nvSpPr>
          <p:cNvPr id="5" name="Footer Placeholder 4">
            <a:extLst>
              <a:ext uri="{FF2B5EF4-FFF2-40B4-BE49-F238E27FC236}">
                <a16:creationId xmlns:a16="http://schemas.microsoft.com/office/drawing/2014/main" id="{827FF16A-6E91-5B48-8E9D-82153C05EBA1}"/>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824013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hlinkClick r:id="rId3"/>
              </a:rPr>
              <a:t>Extreme Light Infrastructure - Nuclear Physics (ELI-NP)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Figure represents the region in the parameter </a:t>
            </a:r>
            <a:r>
              <a:rPr lang="en-US" sz="1200" kern="1200" dirty="0" err="1">
                <a:solidFill>
                  <a:schemeClr val="tx1"/>
                </a:solidFill>
                <a:effectLst/>
                <a:latin typeface="+mn-lt"/>
                <a:ea typeface="+mn-ea"/>
                <a:cs typeface="+mn-cs"/>
              </a:rPr>
              <a:t>spaoe</a:t>
            </a:r>
            <a:r>
              <a:rPr lang="en-US" sz="1200" kern="1200" dirty="0">
                <a:solidFill>
                  <a:schemeClr val="tx1"/>
                </a:solidFill>
                <a:effectLst/>
                <a:latin typeface="+mn-lt"/>
                <a:ea typeface="+mn-ea"/>
                <a:cs typeface="+mn-cs"/>
              </a:rPr>
              <a:t> that is accessible to the LUXE experiment, in comparison to other experiments. The x axis is </a:t>
            </a:r>
            <a:r>
              <a:rPr lang="en-US" sz="1200" kern="1200" dirty="0" err="1">
                <a:solidFill>
                  <a:schemeClr val="tx1"/>
                </a:solidFill>
                <a:effectLst/>
                <a:latin typeface="+mn-lt"/>
                <a:ea typeface="+mn-ea"/>
                <a:cs typeface="+mn-cs"/>
              </a:rPr>
              <a:t>ksi</a:t>
            </a:r>
            <a:r>
              <a:rPr lang="en-US" sz="1200" kern="1200" dirty="0">
                <a:solidFill>
                  <a:schemeClr val="tx1"/>
                </a:solidFill>
                <a:effectLst/>
                <a:latin typeface="+mn-lt"/>
                <a:ea typeface="+mn-ea"/>
                <a:cs typeface="+mn-cs"/>
              </a:rPr>
              <a:t>, the classical non linear parameter of the laser field. If </a:t>
            </a:r>
            <a:r>
              <a:rPr lang="en-US" sz="1200" kern="1200" dirty="0" err="1">
                <a:solidFill>
                  <a:schemeClr val="tx1"/>
                </a:solidFill>
                <a:effectLst/>
                <a:latin typeface="+mn-lt"/>
                <a:ea typeface="+mn-ea"/>
                <a:cs typeface="+mn-cs"/>
              </a:rPr>
              <a:t>ksi</a:t>
            </a:r>
            <a:r>
              <a:rPr lang="en-US" sz="1200" kern="1200" dirty="0">
                <a:solidFill>
                  <a:schemeClr val="tx1"/>
                </a:solidFill>
                <a:effectLst/>
                <a:latin typeface="+mn-lt"/>
                <a:ea typeface="+mn-ea"/>
                <a:cs typeface="+mn-cs"/>
              </a:rPr>
              <a:t> &lt;&lt;1, QED is perturbative, and above 1, the perturbative expansion breaks down and QED becomes non perturbative. In y, chi is the quantum parameter (</a:t>
            </a:r>
            <a:r>
              <a:rPr lang="en-US" sz="1200" b="1" kern="1200" dirty="0">
                <a:solidFill>
                  <a:schemeClr val="tx1"/>
                </a:solidFill>
                <a:effectLst/>
                <a:latin typeface="+mn-lt"/>
                <a:ea typeface="+mn-ea"/>
                <a:cs typeface="+mn-cs"/>
              </a:rPr>
              <a:t>ratio of the effective field strength in the electron rest frame and the critical field). It is proportional to the electron beam.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Chi and </a:t>
            </a:r>
            <a:r>
              <a:rPr lang="en-US" sz="1200" b="1" kern="1200" dirty="0" err="1">
                <a:solidFill>
                  <a:schemeClr val="tx1"/>
                </a:solidFill>
                <a:effectLst/>
                <a:latin typeface="+mn-lt"/>
                <a:ea typeface="+mn-ea"/>
                <a:cs typeface="+mn-cs"/>
              </a:rPr>
              <a:t>ksi</a:t>
            </a:r>
            <a:r>
              <a:rPr lang="en-US" sz="1200" b="1" kern="1200" dirty="0">
                <a:solidFill>
                  <a:schemeClr val="tx1"/>
                </a:solidFill>
                <a:effectLst/>
                <a:latin typeface="+mn-lt"/>
                <a:ea typeface="+mn-ea"/>
                <a:cs typeface="+mn-cs"/>
              </a:rPr>
              <a:t> depends on the laser power and laser spot size</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Two parameters are commonly used when describing processes of non-linear QED: the so- called </a:t>
            </a:r>
            <a:r>
              <a:rPr lang="en-US" sz="1200" b="1" i="1" kern="1200" dirty="0">
                <a:solidFill>
                  <a:schemeClr val="tx1"/>
                </a:solidFill>
                <a:effectLst/>
                <a:latin typeface="+mn-lt"/>
                <a:ea typeface="+mn-ea"/>
                <a:cs typeface="+mn-cs"/>
              </a:rPr>
              <a:t>classical non-linearity parameter </a:t>
            </a:r>
            <a:r>
              <a:rPr lang="en-US" sz="1200" b="1" kern="1200" dirty="0">
                <a:solidFill>
                  <a:schemeClr val="tx1"/>
                </a:solidFill>
                <a:effectLst/>
                <a:latin typeface="+mn-lt"/>
                <a:ea typeface="+mn-ea"/>
                <a:cs typeface="+mn-cs"/>
              </a:rPr>
              <a:t>of the laser field</a:t>
            </a:r>
            <a:r>
              <a:rPr lang="en-US" sz="1200" kern="1200" dirty="0">
                <a:solidFill>
                  <a:schemeClr val="tx1"/>
                </a:solidFill>
                <a:effectLst/>
                <a:latin typeface="+mn-lt"/>
                <a:ea typeface="+mn-ea"/>
                <a:cs typeface="+mn-cs"/>
              </a:rPr>
              <a:t>, </a:t>
            </a:r>
            <a:r>
              <a:rPr lang="el-GR" sz="1200" kern="1200" dirty="0">
                <a:solidFill>
                  <a:schemeClr val="tx1"/>
                </a:solidFill>
                <a:effectLst/>
                <a:latin typeface="+mn-lt"/>
                <a:ea typeface="+mn-ea"/>
                <a:cs typeface="+mn-cs"/>
              </a:rPr>
              <a:t>ξ = </a:t>
            </a:r>
            <a:r>
              <a:rPr lang="en-US" sz="1200" i="1" kern="1200" dirty="0" err="1">
                <a:solidFill>
                  <a:schemeClr val="tx1"/>
                </a:solidFill>
                <a:effectLst/>
                <a:latin typeface="+mn-lt"/>
                <a:ea typeface="+mn-ea"/>
                <a:cs typeface="+mn-cs"/>
              </a:rPr>
              <a:t>e</a:t>
            </a:r>
            <a:r>
              <a:rPr lang="en-US" sz="1200" kern="1200" dirty="0" err="1">
                <a:solidFill>
                  <a:schemeClr val="tx1"/>
                </a:solidFill>
                <a:effectLst/>
                <a:latin typeface="+mn-lt"/>
                <a:ea typeface="+mn-ea"/>
                <a:cs typeface="+mn-cs"/>
              </a:rPr>
              <a:t>E</a:t>
            </a:r>
            <a:r>
              <a:rPr lang="en-US" sz="1200" i="1" kern="1200" dirty="0" err="1">
                <a:solidFill>
                  <a:schemeClr val="tx1"/>
                </a:solidFill>
                <a:effectLst/>
                <a:latin typeface="+mn-lt"/>
                <a:ea typeface="+mn-ea"/>
                <a:cs typeface="+mn-cs"/>
              </a:rPr>
              <a:t>L</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me</a:t>
            </a:r>
            <a:r>
              <a:rPr lang="el-GR" sz="1200" kern="1200" dirty="0">
                <a:solidFill>
                  <a:schemeClr val="tx1"/>
                </a:solidFill>
                <a:effectLst/>
                <a:latin typeface="+mn-lt"/>
                <a:ea typeface="+mn-ea"/>
                <a:cs typeface="+mn-cs"/>
              </a:rPr>
              <a:t>ω</a:t>
            </a:r>
            <a:r>
              <a:rPr lang="en-US" sz="1200" i="1" kern="1200" dirty="0">
                <a:solidFill>
                  <a:schemeClr val="tx1"/>
                </a:solidFill>
                <a:effectLst/>
                <a:latin typeface="+mn-lt"/>
                <a:ea typeface="+mn-ea"/>
                <a:cs typeface="+mn-cs"/>
              </a:rPr>
              <a:t>L</a:t>
            </a:r>
            <a:r>
              <a:rPr lang="en-US" sz="1200" kern="1200" dirty="0">
                <a:solidFill>
                  <a:schemeClr val="tx1"/>
                </a:solidFill>
                <a:effectLst/>
                <a:latin typeface="+mn-lt"/>
                <a:ea typeface="+mn-ea"/>
                <a:cs typeface="+mn-cs"/>
              </a:rPr>
              <a:t>, where </a:t>
            </a:r>
            <a:r>
              <a:rPr lang="el-GR" sz="1200" kern="1200" dirty="0">
                <a:solidFill>
                  <a:schemeClr val="tx1"/>
                </a:solidFill>
                <a:effectLst/>
                <a:latin typeface="+mn-lt"/>
                <a:ea typeface="+mn-ea"/>
                <a:cs typeface="+mn-cs"/>
              </a:rPr>
              <a:t>ω</a:t>
            </a:r>
            <a:r>
              <a:rPr lang="en-US" sz="1200" i="1" kern="1200" dirty="0">
                <a:solidFill>
                  <a:schemeClr val="tx1"/>
                </a:solidFill>
                <a:effectLst/>
                <a:latin typeface="+mn-lt"/>
                <a:ea typeface="+mn-ea"/>
                <a:cs typeface="+mn-cs"/>
              </a:rPr>
              <a:t>L </a:t>
            </a:r>
            <a:r>
              <a:rPr lang="en-US" sz="1200" kern="1200" dirty="0">
                <a:solidFill>
                  <a:schemeClr val="tx1"/>
                </a:solidFill>
                <a:effectLst/>
                <a:latin typeface="+mn-lt"/>
                <a:ea typeface="+mn-ea"/>
                <a:cs typeface="+mn-cs"/>
              </a:rPr>
              <a:t>is the laser frequency, quantifies the coupling of the laser field to the probe charge. In the regime </a:t>
            </a:r>
            <a:r>
              <a:rPr lang="en-US" sz="1200" b="1" kern="1200" dirty="0">
                <a:solidFill>
                  <a:schemeClr val="tx1"/>
                </a:solidFill>
                <a:effectLst/>
                <a:latin typeface="+mn-lt"/>
                <a:ea typeface="+mn-ea"/>
                <a:cs typeface="+mn-cs"/>
              </a:rPr>
              <a:t>where </a:t>
            </a:r>
            <a:r>
              <a:rPr lang="el-GR" sz="1200" b="1" kern="1200" dirty="0">
                <a:solidFill>
                  <a:schemeClr val="tx1"/>
                </a:solidFill>
                <a:effectLst/>
                <a:latin typeface="+mn-lt"/>
                <a:ea typeface="+mn-ea"/>
                <a:cs typeface="+mn-cs"/>
              </a:rPr>
              <a:t>ξ ≪ 1, </a:t>
            </a:r>
            <a:r>
              <a:rPr lang="en-US" sz="1200" b="1" kern="1200" dirty="0">
                <a:solidFill>
                  <a:schemeClr val="tx1"/>
                </a:solidFill>
                <a:effectLst/>
                <a:latin typeface="+mn-lt"/>
                <a:ea typeface="+mn-ea"/>
                <a:cs typeface="+mn-cs"/>
              </a:rPr>
              <a:t>QED is fully perturbative</a:t>
            </a:r>
            <a:r>
              <a:rPr lang="en-US" sz="1200" kern="1200" dirty="0">
                <a:solidFill>
                  <a:schemeClr val="tx1"/>
                </a:solidFill>
                <a:effectLst/>
                <a:latin typeface="+mn-lt"/>
                <a:ea typeface="+mn-ea"/>
                <a:cs typeface="+mn-cs"/>
              </a:rPr>
              <a:t>, while, as </a:t>
            </a:r>
            <a:r>
              <a:rPr lang="el-GR" sz="1200" kern="1200" dirty="0">
                <a:solidFill>
                  <a:schemeClr val="tx1"/>
                </a:solidFill>
                <a:effectLst/>
                <a:latin typeface="+mn-lt"/>
                <a:ea typeface="+mn-ea"/>
                <a:cs typeface="+mn-cs"/>
              </a:rPr>
              <a:t>ξ </a:t>
            </a:r>
            <a:r>
              <a:rPr lang="en-US" sz="1200" kern="1200" dirty="0">
                <a:solidFill>
                  <a:schemeClr val="tx1"/>
                </a:solidFill>
                <a:effectLst/>
                <a:latin typeface="+mn-lt"/>
                <a:ea typeface="+mn-ea"/>
                <a:cs typeface="+mn-cs"/>
              </a:rPr>
              <a:t>approaches 1, an increasing number of higher- order processes contribute, until for </a:t>
            </a:r>
            <a:r>
              <a:rPr lang="el-GR" sz="1200" kern="1200" dirty="0">
                <a:solidFill>
                  <a:schemeClr val="tx1"/>
                </a:solidFill>
                <a:effectLst/>
                <a:latin typeface="+mn-lt"/>
                <a:ea typeface="+mn-ea"/>
                <a:cs typeface="+mn-cs"/>
              </a:rPr>
              <a:t>ξ &gt; 1, </a:t>
            </a:r>
            <a:r>
              <a:rPr lang="en-US" sz="1200" kern="1200" dirty="0">
                <a:solidFill>
                  <a:schemeClr val="tx1"/>
                </a:solidFill>
                <a:effectLst/>
                <a:latin typeface="+mn-lt"/>
                <a:ea typeface="+mn-ea"/>
                <a:cs typeface="+mn-cs"/>
              </a:rPr>
              <a:t>the perturbative expansion breaks down and QED becomes non-perturbative in the coupling to the laser field. The second parameter is the </a:t>
            </a:r>
            <a:r>
              <a:rPr lang="en-US" sz="1200" b="1" i="1" kern="1200" dirty="0" err="1">
                <a:solidFill>
                  <a:schemeClr val="tx1"/>
                </a:solidFill>
                <a:effectLst/>
                <a:latin typeface="+mn-lt"/>
                <a:ea typeface="+mn-ea"/>
                <a:cs typeface="+mn-cs"/>
              </a:rPr>
              <a:t>quan</a:t>
            </a:r>
            <a:r>
              <a:rPr lang="en-US" sz="1200" b="1" i="1" kern="1200" dirty="0">
                <a:solidFill>
                  <a:schemeClr val="tx1"/>
                </a:solidFill>
                <a:effectLst/>
                <a:latin typeface="+mn-lt"/>
                <a:ea typeface="+mn-ea"/>
                <a:cs typeface="+mn-cs"/>
              </a:rPr>
              <a:t>- tum parameter </a:t>
            </a:r>
            <a:r>
              <a:rPr lang="el-GR" sz="1200" kern="1200" dirty="0">
                <a:solidFill>
                  <a:schemeClr val="tx1"/>
                </a:solidFill>
                <a:effectLst/>
                <a:latin typeface="+mn-lt"/>
                <a:ea typeface="+mn-ea"/>
                <a:cs typeface="+mn-cs"/>
              </a:rPr>
              <a:t>χ</a:t>
            </a:r>
            <a:r>
              <a:rPr lang="en-US" sz="1200" i="1" kern="1200" dirty="0">
                <a:solidFill>
                  <a:schemeClr val="tx1"/>
                </a:solidFill>
                <a:effectLst/>
                <a:latin typeface="+mn-lt"/>
                <a:ea typeface="+mn-ea"/>
                <a:cs typeface="+mn-cs"/>
              </a:rPr>
              <a:t>e </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Ecrit</a:t>
            </a:r>
            <a:r>
              <a:rPr lang="en-US" sz="1200" kern="1200" dirty="0">
                <a:solidFill>
                  <a:schemeClr val="tx1"/>
                </a:solidFill>
                <a:effectLst/>
                <a:latin typeface="+mn-lt"/>
                <a:ea typeface="+mn-ea"/>
                <a:cs typeface="+mn-cs"/>
              </a:rPr>
              <a:t> which, in case of electron-laser interaction, quantifies </a:t>
            </a:r>
            <a:r>
              <a:rPr lang="en-US" sz="1200" b="1" kern="1200" dirty="0">
                <a:solidFill>
                  <a:schemeClr val="tx1"/>
                </a:solidFill>
                <a:effectLst/>
                <a:latin typeface="+mn-lt"/>
                <a:ea typeface="+mn-ea"/>
                <a:cs typeface="+mn-cs"/>
              </a:rPr>
              <a:t>the ratio of the effective field strength in the electron rest frame and the critical field</a:t>
            </a:r>
            <a:r>
              <a:rPr lang="en-US" sz="1200" kern="1200" dirty="0">
                <a:solidFill>
                  <a:schemeClr val="tx1"/>
                </a:solidFill>
                <a:effectLst/>
                <a:latin typeface="+mn-lt"/>
                <a:ea typeface="+mn-ea"/>
                <a:cs typeface="+mn-cs"/>
              </a:rPr>
              <a:t>.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Figure shows the region in parameter space that is accessible by the LUXE experiment, in comparison to a selection of past and future strong-field QED experiments. The </a:t>
            </a:r>
            <a:r>
              <a:rPr lang="el-GR" sz="1200" kern="1200" dirty="0">
                <a:solidFill>
                  <a:schemeClr val="tx1"/>
                </a:solidFill>
                <a:effectLst/>
                <a:latin typeface="+mn-lt"/>
                <a:ea typeface="+mn-ea"/>
                <a:cs typeface="+mn-cs"/>
              </a:rPr>
              <a:t>χ </a:t>
            </a:r>
            <a:r>
              <a:rPr lang="en-US" sz="1200" kern="1200" dirty="0">
                <a:solidFill>
                  <a:schemeClr val="tx1"/>
                </a:solidFill>
                <a:effectLst/>
                <a:latin typeface="+mn-lt"/>
                <a:ea typeface="+mn-ea"/>
                <a:cs typeface="+mn-cs"/>
              </a:rPr>
              <a:t>and </a:t>
            </a:r>
            <a:r>
              <a:rPr lang="el-GR" sz="1200" kern="1200" dirty="0">
                <a:solidFill>
                  <a:schemeClr val="tx1"/>
                </a:solidFill>
                <a:effectLst/>
                <a:latin typeface="+mn-lt"/>
                <a:ea typeface="+mn-ea"/>
                <a:cs typeface="+mn-cs"/>
              </a:rPr>
              <a:t>ξ </a:t>
            </a:r>
            <a:r>
              <a:rPr lang="en-US" sz="1200" kern="1200" dirty="0">
                <a:solidFill>
                  <a:schemeClr val="tx1"/>
                </a:solidFill>
                <a:effectLst/>
                <a:latin typeface="+mn-lt"/>
                <a:ea typeface="+mn-ea"/>
                <a:cs typeface="+mn-cs"/>
              </a:rPr>
              <a:t>values accessible with LUXE depend on the power of the laser system as well as on the laser spot size. With the foreseen upgrade to a 350 TW laser power in connection with a small spot size (3</a:t>
            </a:r>
            <a:r>
              <a:rPr lang="el-GR" sz="1200" kern="1200" dirty="0">
                <a:solidFill>
                  <a:schemeClr val="tx1"/>
                </a:solidFill>
                <a:effectLst/>
                <a:latin typeface="+mn-lt"/>
                <a:ea typeface="+mn-ea"/>
                <a:cs typeface="+mn-cs"/>
              </a:rPr>
              <a:t>μ</a:t>
            </a:r>
            <a:r>
              <a:rPr lang="en-US" sz="1200" kern="1200" dirty="0">
                <a:solidFill>
                  <a:schemeClr val="tx1"/>
                </a:solidFill>
                <a:effectLst/>
                <a:latin typeface="+mn-lt"/>
                <a:ea typeface="+mn-ea"/>
                <a:cs typeface="+mn-cs"/>
              </a:rPr>
              <a:t>m), LUXE is expected to reach well into the non-perturbative regime of </a:t>
            </a:r>
            <a:r>
              <a:rPr lang="el-GR" sz="1200" kern="1200" dirty="0">
                <a:solidFill>
                  <a:schemeClr val="tx1"/>
                </a:solidFill>
                <a:effectLst/>
                <a:latin typeface="+mn-lt"/>
                <a:ea typeface="+mn-ea"/>
                <a:cs typeface="+mn-cs"/>
              </a:rPr>
              <a:t>χ &gt; 1 </a:t>
            </a:r>
            <a:r>
              <a:rPr lang="en-US" sz="1200" kern="1200" dirty="0">
                <a:solidFill>
                  <a:schemeClr val="tx1"/>
                </a:solidFill>
                <a:effectLst/>
                <a:latin typeface="+mn-lt"/>
                <a:ea typeface="+mn-ea"/>
                <a:cs typeface="+mn-cs"/>
              </a:rPr>
              <a:t>and </a:t>
            </a:r>
            <a:r>
              <a:rPr lang="el-GR" sz="1200" kern="1200" dirty="0">
                <a:solidFill>
                  <a:schemeClr val="tx1"/>
                </a:solidFill>
                <a:effectLst/>
                <a:latin typeface="+mn-lt"/>
                <a:ea typeface="+mn-ea"/>
                <a:cs typeface="+mn-cs"/>
              </a:rPr>
              <a:t>ξ &gt; 1. </a:t>
            </a:r>
            <a:r>
              <a:rPr lang="en-US" sz="1200" kern="1200" dirty="0">
                <a:solidFill>
                  <a:schemeClr val="tx1"/>
                </a:solidFill>
                <a:effectLst/>
                <a:latin typeface="+mn-lt"/>
                <a:ea typeface="+mn-ea"/>
                <a:cs typeface="+mn-cs"/>
              </a:rPr>
              <a:t>Compared to the previous E144 experiment [13, 14], the LUXE phase-1 setup will attain a factor of 20 higher </a:t>
            </a:r>
            <a:r>
              <a:rPr lang="el-GR" sz="1200" kern="1200" dirty="0">
                <a:solidFill>
                  <a:schemeClr val="tx1"/>
                </a:solidFill>
                <a:effectLst/>
                <a:latin typeface="+mn-lt"/>
                <a:ea typeface="+mn-ea"/>
                <a:cs typeface="+mn-cs"/>
              </a:rPr>
              <a:t>χ </a:t>
            </a:r>
            <a:r>
              <a:rPr lang="en-US" sz="1200" kern="1200" dirty="0">
                <a:solidFill>
                  <a:schemeClr val="tx1"/>
                </a:solidFill>
                <a:effectLst/>
                <a:latin typeface="+mn-lt"/>
                <a:ea typeface="+mn-ea"/>
                <a:cs typeface="+mn-cs"/>
              </a:rPr>
              <a:t>and a factor of 60 higher </a:t>
            </a:r>
            <a:r>
              <a:rPr lang="el-GR" sz="1200" kern="1200" dirty="0">
                <a:solidFill>
                  <a:schemeClr val="tx1"/>
                </a:solidFill>
                <a:effectLst/>
                <a:latin typeface="+mn-lt"/>
                <a:ea typeface="+mn-ea"/>
                <a:cs typeface="+mn-cs"/>
              </a:rPr>
              <a:t>ξ. </a:t>
            </a:r>
            <a:r>
              <a:rPr lang="en-US" sz="1200" kern="1200" dirty="0">
                <a:solidFill>
                  <a:schemeClr val="tx1"/>
                </a:solidFill>
                <a:effectLst/>
                <a:latin typeface="+mn-lt"/>
                <a:ea typeface="+mn-ea"/>
                <a:cs typeface="+mn-cs"/>
              </a:rPr>
              <a:t>This improvement is mainly due to the higher laser intensity of the LUXE laser. Another novelty of the LUXE experiment compared to previous strong-field QED experiments are the foreseen collisions between real, externally produced GeV photons with the laser. </a:t>
            </a:r>
            <a:endParaRPr lang="en-US" dirty="0"/>
          </a:p>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B2806747-1F73-E245-91AA-2FFDE752E58C}" type="slidenum">
              <a:rPr lang="en-US" smtClean="0"/>
              <a:t>3</a:t>
            </a:fld>
            <a:endParaRPr lang="en-US"/>
          </a:p>
        </p:txBody>
      </p:sp>
    </p:spTree>
    <p:extLst>
      <p:ext uri="{BB962C8B-B14F-4D97-AF65-F5344CB8AC3E}">
        <p14:creationId xmlns:p14="http://schemas.microsoft.com/office/powerpoint/2010/main" val="4002410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ecal</a:t>
            </a:r>
            <a:r>
              <a:rPr lang="en-US" dirty="0"/>
              <a:t> p group is in charge of the ECAL</a:t>
            </a:r>
          </a:p>
        </p:txBody>
      </p:sp>
      <p:sp>
        <p:nvSpPr>
          <p:cNvPr id="4" name="Slide Number Placeholder 3"/>
          <p:cNvSpPr>
            <a:spLocks noGrp="1"/>
          </p:cNvSpPr>
          <p:nvPr>
            <p:ph type="sldNum" sz="quarter" idx="5"/>
          </p:nvPr>
        </p:nvSpPr>
        <p:spPr/>
        <p:txBody>
          <a:bodyPr/>
          <a:lstStyle/>
          <a:p>
            <a:fld id="{7C39D4AF-9EB1-3B4F-A8A8-B57EA0BBC477}" type="slidenum">
              <a:rPr lang="en-US" smtClean="0"/>
              <a:t>5</a:t>
            </a:fld>
            <a:endParaRPr lang="en-US"/>
          </a:p>
        </p:txBody>
      </p:sp>
    </p:spTree>
    <p:extLst>
      <p:ext uri="{BB962C8B-B14F-4D97-AF65-F5344CB8AC3E}">
        <p14:creationId xmlns:p14="http://schemas.microsoft.com/office/powerpoint/2010/main" val="174526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39D4AF-9EB1-3B4F-A8A8-B57EA0BBC477}" type="slidenum">
              <a:rPr lang="en-US" smtClean="0"/>
              <a:t>7</a:t>
            </a:fld>
            <a:endParaRPr lang="en-US"/>
          </a:p>
        </p:txBody>
      </p:sp>
    </p:spTree>
    <p:extLst>
      <p:ext uri="{BB962C8B-B14F-4D97-AF65-F5344CB8AC3E}">
        <p14:creationId xmlns:p14="http://schemas.microsoft.com/office/powerpoint/2010/main" val="3540362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n case of non linear Compton scattering the edges in the photon spectra correspond to the interaction of the electron with several photons of the laser field. The first edge (with lowest energy) is when</a:t>
            </a:r>
            <a:br>
              <a:rPr lang="en-US" dirty="0"/>
            </a:br>
            <a:r>
              <a:rPr lang="en-US" sz="1200" b="0" i="0" u="none" strike="noStrike" kern="1200" dirty="0">
                <a:solidFill>
                  <a:schemeClr val="tx1"/>
                </a:solidFill>
                <a:effectLst/>
                <a:latin typeface="+mn-lt"/>
                <a:ea typeface="+mn-ea"/>
                <a:cs typeface="+mn-cs"/>
              </a:rPr>
              <a:t>electron interacted with one laser photon, the next one is when electron interacted with two laser photons then with three and so on. As the laser intensity increases (higher xi) the probability of</a:t>
            </a:r>
            <a:br>
              <a:rPr lang="en-US" dirty="0"/>
            </a:br>
            <a:r>
              <a:rPr lang="en-US" sz="1200" b="0" i="0" u="none" strike="noStrike" kern="1200" dirty="0">
                <a:solidFill>
                  <a:schemeClr val="tx1"/>
                </a:solidFill>
                <a:effectLst/>
                <a:latin typeface="+mn-lt"/>
                <a:ea typeface="+mn-ea"/>
                <a:cs typeface="+mn-cs"/>
              </a:rPr>
              <a:t>multiphoton interactions grows. For low intensity there is only (linear) one photon interaction. For higher xi also the effective mass of the electron in the field increases, this cause the shifts of the</a:t>
            </a:r>
            <a:br>
              <a:rPr lang="en-US" dirty="0"/>
            </a:br>
            <a:r>
              <a:rPr lang="en-US" sz="1200" b="0" i="0" u="none" strike="noStrike" kern="1200" dirty="0">
                <a:solidFill>
                  <a:schemeClr val="tx1"/>
                </a:solidFill>
                <a:effectLst/>
                <a:latin typeface="+mn-lt"/>
                <a:ea typeface="+mn-ea"/>
                <a:cs typeface="+mn-cs"/>
              </a:rPr>
              <a:t>kinematic edges towards lower energies. In simple words, as xi increases there are more steps in the spectra, and the values which corresponds to the steps moves to the left.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strong fields, electron obtains larger effective mass </a:t>
            </a:r>
            <a:r>
              <a:rPr lang="en-US" sz="1200" i="1" kern="1200" dirty="0">
                <a:solidFill>
                  <a:schemeClr val="tx1"/>
                </a:solidFill>
                <a:effectLst/>
                <a:latin typeface="+mn-lt"/>
                <a:ea typeface="+mn-ea"/>
                <a:cs typeface="+mn-cs"/>
              </a:rPr>
              <a:t>m</a:t>
            </a:r>
            <a:r>
              <a:rPr lang="en-US" sz="1200" kern="1200" dirty="0">
                <a:solidFill>
                  <a:schemeClr val="tx1"/>
                </a:solidFill>
                <a:effectLst/>
                <a:latin typeface="+mn-lt"/>
                <a:ea typeface="+mn-ea"/>
                <a:cs typeface="+mn-cs"/>
              </a:rPr>
              <a:t>* = </a:t>
            </a:r>
            <a:r>
              <a:rPr lang="en-US" sz="1200" i="1" kern="1200" dirty="0">
                <a:solidFill>
                  <a:schemeClr val="tx1"/>
                </a:solidFill>
                <a:effectLst/>
                <a:latin typeface="+mn-lt"/>
                <a:ea typeface="+mn-ea"/>
                <a:cs typeface="+mn-cs"/>
              </a:rPr>
              <a:t>me </a:t>
            </a:r>
            <a:r>
              <a:rPr lang="en-US" sz="1200" kern="1200" dirty="0">
                <a:solidFill>
                  <a:schemeClr val="tx1"/>
                </a:solidFill>
                <a:effectLst/>
                <a:latin typeface="+mn-lt"/>
                <a:ea typeface="+mn-ea"/>
                <a:cs typeface="+mn-cs"/>
              </a:rPr>
              <a:t>(1 + </a:t>
            </a:r>
            <a:r>
              <a:rPr lang="el-GR" sz="1200" i="1" kern="1200" dirty="0">
                <a:solidFill>
                  <a:schemeClr val="tx1"/>
                </a:solidFill>
                <a:effectLst/>
                <a:latin typeface="+mn-lt"/>
                <a:ea typeface="+mn-ea"/>
                <a:cs typeface="+mn-cs"/>
              </a:rPr>
              <a:t>ξ</a:t>
            </a:r>
            <a:r>
              <a:rPr lang="el-GR" sz="1200" kern="1200" dirty="0">
                <a:solidFill>
                  <a:schemeClr val="tx1"/>
                </a:solidFill>
                <a:effectLst/>
                <a:latin typeface="+mn-lt"/>
                <a:ea typeface="+mn-ea"/>
                <a:cs typeface="+mn-cs"/>
              </a:rPr>
              <a:t>2) → </a:t>
            </a:r>
            <a:endParaRPr lang="el-GR" dirty="0">
              <a:effectLst/>
            </a:endParaRPr>
          </a:p>
          <a:p>
            <a:r>
              <a:rPr lang="en-US" sz="1200" kern="1200" dirty="0">
                <a:solidFill>
                  <a:schemeClr val="tx1"/>
                </a:solidFill>
                <a:effectLst/>
                <a:latin typeface="+mn-lt"/>
                <a:ea typeface="+mn-ea"/>
                <a:cs typeface="+mn-cs"/>
              </a:rPr>
              <a:t>Compton edge shifts as function of laser intensity parameter </a:t>
            </a:r>
            <a:r>
              <a:rPr lang="el-GR" sz="1200" kern="1200" dirty="0">
                <a:solidFill>
                  <a:schemeClr val="tx1"/>
                </a:solidFill>
                <a:effectLst/>
                <a:latin typeface="+mn-lt"/>
                <a:ea typeface="+mn-ea"/>
                <a:cs typeface="+mn-cs"/>
              </a:rPr>
              <a:t>ξ </a:t>
            </a:r>
            <a:endParaRPr lang="el-GR" dirty="0">
              <a:effectLst/>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Three methods for generating incident photon: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Comptonphotonsinsidesamelaserpulse</a:t>
            </a:r>
            <a:r>
              <a:rPr lang="en-US" sz="1200" kern="1200" dirty="0">
                <a:solidFill>
                  <a:schemeClr val="tx1"/>
                </a:solidFill>
                <a:effectLst/>
                <a:latin typeface="+mn-lt"/>
                <a:ea typeface="+mn-ea"/>
                <a:cs typeface="+mn-cs"/>
              </a:rPr>
              <a:t>=&gt;</a:t>
            </a:r>
            <a:r>
              <a:rPr lang="en-US" sz="1200" kern="1200" dirty="0" err="1">
                <a:solidFill>
                  <a:schemeClr val="tx1"/>
                </a:solidFill>
                <a:effectLst/>
                <a:latin typeface="+mn-lt"/>
                <a:ea typeface="+mn-ea"/>
                <a:cs typeface="+mn-cs"/>
              </a:rPr>
              <a:t>largestrate</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Bremsstrahlung photons produced upstream =&gt; highest E • Inverse Compton scattering upstream (E=9 GeV) </a:t>
            </a:r>
          </a:p>
          <a:p>
            <a:endParaRPr lang="en-US" dirty="0"/>
          </a:p>
        </p:txBody>
      </p:sp>
      <p:sp>
        <p:nvSpPr>
          <p:cNvPr id="4" name="Slide Number Placeholder 3"/>
          <p:cNvSpPr>
            <a:spLocks noGrp="1"/>
          </p:cNvSpPr>
          <p:nvPr>
            <p:ph type="sldNum" sz="quarter" idx="5"/>
          </p:nvPr>
        </p:nvSpPr>
        <p:spPr/>
        <p:txBody>
          <a:bodyPr/>
          <a:lstStyle/>
          <a:p>
            <a:fld id="{B2806747-1F73-E245-91AA-2FFDE752E58C}" type="slidenum">
              <a:rPr lang="en-US" smtClean="0"/>
              <a:t>22</a:t>
            </a:fld>
            <a:endParaRPr lang="en-US"/>
          </a:p>
        </p:txBody>
      </p:sp>
      <p:sp>
        <p:nvSpPr>
          <p:cNvPr id="5" name="Footer Placeholder 4">
            <a:extLst>
              <a:ext uri="{FF2B5EF4-FFF2-40B4-BE49-F238E27FC236}">
                <a16:creationId xmlns:a16="http://schemas.microsoft.com/office/drawing/2014/main" id="{0331127A-C563-1F4D-A689-8AB7B9F89F42}"/>
              </a:ext>
            </a:extLst>
          </p:cNvPr>
          <p:cNvSpPr>
            <a:spLocks noGrp="1"/>
          </p:cNvSpPr>
          <p:nvPr>
            <p:ph type="ftr" sz="quarter" idx="4"/>
          </p:nvPr>
        </p:nvSpPr>
        <p:spPr/>
        <p:txBody>
          <a:bodyPr/>
          <a:lstStyle/>
          <a:p>
            <a:endParaRPr lang="en-US"/>
          </a:p>
        </p:txBody>
      </p:sp>
    </p:spTree>
    <p:extLst>
      <p:ext uri="{BB962C8B-B14F-4D97-AF65-F5344CB8AC3E}">
        <p14:creationId xmlns:p14="http://schemas.microsoft.com/office/powerpoint/2010/main" val="2099293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10/7/24</a:t>
            </a:r>
            <a:endParaRPr lang="en-US" dirty="0"/>
          </a:p>
        </p:txBody>
      </p:sp>
      <p:sp>
        <p:nvSpPr>
          <p:cNvPr id="5" name="Footer Placeholder 4"/>
          <p:cNvSpPr>
            <a:spLocks noGrp="1"/>
          </p:cNvSpPr>
          <p:nvPr>
            <p:ph type="ftr" sz="quarter" idx="11"/>
          </p:nvPr>
        </p:nvSpPr>
        <p:spPr/>
        <p:txBody>
          <a:bodyPr/>
          <a:lstStyle/>
          <a:p>
            <a:r>
              <a:rPr lang="en-US"/>
              <a:t>LCWS2024, Japan</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10/7/24</a:t>
            </a:r>
            <a:endParaRPr lang="en-US" dirty="0"/>
          </a:p>
        </p:txBody>
      </p:sp>
      <p:sp>
        <p:nvSpPr>
          <p:cNvPr id="5" name="Footer Placeholder 4"/>
          <p:cNvSpPr>
            <a:spLocks noGrp="1"/>
          </p:cNvSpPr>
          <p:nvPr>
            <p:ph type="ftr" sz="quarter" idx="11"/>
          </p:nvPr>
        </p:nvSpPr>
        <p:spPr/>
        <p:txBody>
          <a:bodyPr/>
          <a:lstStyle/>
          <a:p>
            <a:r>
              <a:rPr lang="en-US"/>
              <a:t>LCWS2024, Japan</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10/7/24</a:t>
            </a:r>
            <a:endParaRPr lang="en-US" dirty="0"/>
          </a:p>
        </p:txBody>
      </p:sp>
      <p:sp>
        <p:nvSpPr>
          <p:cNvPr id="5" name="Footer Placeholder 4"/>
          <p:cNvSpPr>
            <a:spLocks noGrp="1"/>
          </p:cNvSpPr>
          <p:nvPr>
            <p:ph type="ftr" sz="quarter" idx="11"/>
          </p:nvPr>
        </p:nvSpPr>
        <p:spPr/>
        <p:txBody>
          <a:bodyPr/>
          <a:lstStyle/>
          <a:p>
            <a:r>
              <a:rPr lang="en-US"/>
              <a:t>LCWS2024, Japan</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r>
              <a:rPr lang="en-US"/>
              <a:t>10/7/24</a:t>
            </a:r>
            <a:endParaRPr lang="en-US" dirty="0"/>
          </a:p>
        </p:txBody>
      </p:sp>
      <p:sp>
        <p:nvSpPr>
          <p:cNvPr id="6" name="Footer Placeholder 5"/>
          <p:cNvSpPr>
            <a:spLocks noGrp="1"/>
          </p:cNvSpPr>
          <p:nvPr>
            <p:ph type="ftr" sz="quarter" idx="11"/>
          </p:nvPr>
        </p:nvSpPr>
        <p:spPr/>
        <p:txBody>
          <a:bodyPr/>
          <a:lstStyle/>
          <a:p>
            <a:r>
              <a:rPr lang="en-US"/>
              <a:t>LCWS2024, Japan</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r>
              <a:rPr lang="en-US"/>
              <a:t>10/7/24</a:t>
            </a:r>
            <a:endParaRPr lang="en-US" dirty="0"/>
          </a:p>
        </p:txBody>
      </p:sp>
      <p:sp>
        <p:nvSpPr>
          <p:cNvPr id="6" name="Footer Placeholder 5"/>
          <p:cNvSpPr>
            <a:spLocks noGrp="1"/>
          </p:cNvSpPr>
          <p:nvPr>
            <p:ph type="ftr" sz="quarter" idx="11"/>
          </p:nvPr>
        </p:nvSpPr>
        <p:spPr/>
        <p:txBody>
          <a:bodyPr/>
          <a:lstStyle/>
          <a:p>
            <a:r>
              <a:rPr lang="en-US"/>
              <a:t>LCWS2024, Japan</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r>
              <a:rPr lang="en-US"/>
              <a:t>10/7/24</a:t>
            </a:r>
            <a:endParaRPr lang="en-US" dirty="0"/>
          </a:p>
        </p:txBody>
      </p:sp>
      <p:sp>
        <p:nvSpPr>
          <p:cNvPr id="6" name="Footer Placeholder 5"/>
          <p:cNvSpPr>
            <a:spLocks noGrp="1"/>
          </p:cNvSpPr>
          <p:nvPr>
            <p:ph type="ftr" sz="quarter" idx="11"/>
          </p:nvPr>
        </p:nvSpPr>
        <p:spPr/>
        <p:txBody>
          <a:bodyPr/>
          <a:lstStyle/>
          <a:p>
            <a:r>
              <a:rPr lang="en-US"/>
              <a:t>LCWS2024, Japan</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10/7/24</a:t>
            </a:r>
            <a:endParaRPr lang="en-US" dirty="0"/>
          </a:p>
        </p:txBody>
      </p:sp>
      <p:sp>
        <p:nvSpPr>
          <p:cNvPr id="5" name="Footer Placeholder 4"/>
          <p:cNvSpPr>
            <a:spLocks noGrp="1"/>
          </p:cNvSpPr>
          <p:nvPr>
            <p:ph type="ftr" sz="quarter" idx="11"/>
          </p:nvPr>
        </p:nvSpPr>
        <p:spPr/>
        <p:txBody>
          <a:bodyPr/>
          <a:lstStyle/>
          <a:p>
            <a:r>
              <a:rPr lang="en-US"/>
              <a:t>LCWS2024, Japan</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10/7/24</a:t>
            </a:r>
            <a:endParaRPr lang="en-US" dirty="0"/>
          </a:p>
        </p:txBody>
      </p:sp>
      <p:sp>
        <p:nvSpPr>
          <p:cNvPr id="5" name="Footer Placeholder 4"/>
          <p:cNvSpPr>
            <a:spLocks noGrp="1"/>
          </p:cNvSpPr>
          <p:nvPr>
            <p:ph type="ftr" sz="quarter" idx="11"/>
          </p:nvPr>
        </p:nvSpPr>
        <p:spPr/>
        <p:txBody>
          <a:bodyPr/>
          <a:lstStyle/>
          <a:p>
            <a:r>
              <a:rPr lang="en-US"/>
              <a:t>LCWS2024, Japan</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10/7/24</a:t>
            </a:r>
            <a:endParaRPr lang="en-US" dirty="0"/>
          </a:p>
        </p:txBody>
      </p:sp>
      <p:sp>
        <p:nvSpPr>
          <p:cNvPr id="5" name="Footer Placeholder 4"/>
          <p:cNvSpPr>
            <a:spLocks noGrp="1"/>
          </p:cNvSpPr>
          <p:nvPr>
            <p:ph type="ftr" sz="quarter" idx="11"/>
          </p:nvPr>
        </p:nvSpPr>
        <p:spPr/>
        <p:txBody>
          <a:bodyPr/>
          <a:lstStyle/>
          <a:p>
            <a:r>
              <a:rPr lang="en-US"/>
              <a:t>LCWS2024, Japan</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10/7/24</a:t>
            </a:r>
            <a:endParaRPr lang="en-US" dirty="0"/>
          </a:p>
        </p:txBody>
      </p:sp>
      <p:sp>
        <p:nvSpPr>
          <p:cNvPr id="5" name="Footer Placeholder 4"/>
          <p:cNvSpPr>
            <a:spLocks noGrp="1"/>
          </p:cNvSpPr>
          <p:nvPr>
            <p:ph type="ftr" sz="quarter" idx="11"/>
          </p:nvPr>
        </p:nvSpPr>
        <p:spPr/>
        <p:txBody>
          <a:bodyPr/>
          <a:lstStyle/>
          <a:p>
            <a:r>
              <a:rPr lang="en-US"/>
              <a:t>LCWS2024, Japan</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10/7/24</a:t>
            </a:r>
            <a:endParaRPr lang="en-US" dirty="0"/>
          </a:p>
        </p:txBody>
      </p:sp>
      <p:sp>
        <p:nvSpPr>
          <p:cNvPr id="6" name="Footer Placeholder 5"/>
          <p:cNvSpPr>
            <a:spLocks noGrp="1"/>
          </p:cNvSpPr>
          <p:nvPr>
            <p:ph type="ftr" sz="quarter" idx="11"/>
          </p:nvPr>
        </p:nvSpPr>
        <p:spPr/>
        <p:txBody>
          <a:bodyPr/>
          <a:lstStyle/>
          <a:p>
            <a:r>
              <a:rPr lang="en-US"/>
              <a:t>LCWS2024, Japan</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10/7/24</a:t>
            </a:r>
            <a:endParaRPr lang="en-US" dirty="0"/>
          </a:p>
        </p:txBody>
      </p:sp>
      <p:sp>
        <p:nvSpPr>
          <p:cNvPr id="8" name="Footer Placeholder 7"/>
          <p:cNvSpPr>
            <a:spLocks noGrp="1"/>
          </p:cNvSpPr>
          <p:nvPr>
            <p:ph type="ftr" sz="quarter" idx="11"/>
          </p:nvPr>
        </p:nvSpPr>
        <p:spPr/>
        <p:txBody>
          <a:bodyPr/>
          <a:lstStyle/>
          <a:p>
            <a:r>
              <a:rPr lang="en-US"/>
              <a:t>LCWS2024, Japan</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10/7/24</a:t>
            </a:r>
            <a:endParaRPr lang="en-US" dirty="0"/>
          </a:p>
        </p:txBody>
      </p:sp>
      <p:sp>
        <p:nvSpPr>
          <p:cNvPr id="4" name="Footer Placeholder 3"/>
          <p:cNvSpPr>
            <a:spLocks noGrp="1"/>
          </p:cNvSpPr>
          <p:nvPr>
            <p:ph type="ftr" sz="quarter" idx="11"/>
          </p:nvPr>
        </p:nvSpPr>
        <p:spPr/>
        <p:txBody>
          <a:bodyPr/>
          <a:lstStyle/>
          <a:p>
            <a:r>
              <a:rPr lang="en-US"/>
              <a:t>LCWS2024, Japan</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10/7/24</a:t>
            </a:r>
            <a:endParaRPr lang="en-US" dirty="0"/>
          </a:p>
        </p:txBody>
      </p:sp>
      <p:sp>
        <p:nvSpPr>
          <p:cNvPr id="3" name="Footer Placeholder 2"/>
          <p:cNvSpPr>
            <a:spLocks noGrp="1"/>
          </p:cNvSpPr>
          <p:nvPr>
            <p:ph type="ftr" sz="quarter" idx="11"/>
          </p:nvPr>
        </p:nvSpPr>
        <p:spPr/>
        <p:txBody>
          <a:bodyPr/>
          <a:lstStyle/>
          <a:p>
            <a:r>
              <a:rPr lang="en-US"/>
              <a:t>LCWS2024, Japan</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10/7/24</a:t>
            </a:r>
            <a:endParaRPr lang="en-US" dirty="0"/>
          </a:p>
        </p:txBody>
      </p:sp>
      <p:sp>
        <p:nvSpPr>
          <p:cNvPr id="6" name="Footer Placeholder 5"/>
          <p:cNvSpPr>
            <a:spLocks noGrp="1"/>
          </p:cNvSpPr>
          <p:nvPr>
            <p:ph type="ftr" sz="quarter" idx="11"/>
          </p:nvPr>
        </p:nvSpPr>
        <p:spPr/>
        <p:txBody>
          <a:bodyPr/>
          <a:lstStyle/>
          <a:p>
            <a:r>
              <a:rPr lang="en-US"/>
              <a:t>LCWS2024, Japan</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10/7/24</a:t>
            </a:r>
            <a:endParaRPr lang="en-US" dirty="0"/>
          </a:p>
        </p:txBody>
      </p:sp>
      <p:sp>
        <p:nvSpPr>
          <p:cNvPr id="6" name="Footer Placeholder 5"/>
          <p:cNvSpPr>
            <a:spLocks noGrp="1"/>
          </p:cNvSpPr>
          <p:nvPr>
            <p:ph type="ftr" sz="quarter" idx="11"/>
          </p:nvPr>
        </p:nvSpPr>
        <p:spPr/>
        <p:txBody>
          <a:bodyPr/>
          <a:lstStyle/>
          <a:p>
            <a:r>
              <a:rPr lang="en-US"/>
              <a:t>LCWS2024, Japan</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a:t>10/7/24</a:t>
            </a:r>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LCWS2024, Japan</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1.JP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g"/><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pn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17C72-5CFD-FA4E-A6E8-770FD9CC0778}"/>
              </a:ext>
            </a:extLst>
          </p:cNvPr>
          <p:cNvSpPr>
            <a:spLocks noGrp="1"/>
          </p:cNvSpPr>
          <p:nvPr>
            <p:ph type="ctrTitle"/>
          </p:nvPr>
        </p:nvSpPr>
        <p:spPr>
          <a:xfrm>
            <a:off x="2589213" y="353568"/>
            <a:ext cx="8915399" cy="4423813"/>
          </a:xfrm>
        </p:spPr>
        <p:txBody>
          <a:bodyPr>
            <a:noAutofit/>
          </a:bodyPr>
          <a:lstStyle/>
          <a:p>
            <a:r>
              <a:rPr lang="en-US" sz="4400" dirty="0"/>
              <a:t>Test-beam measurements of instrumented sensor planes for a highly compact and granular electromagnetic calorimeter</a:t>
            </a:r>
            <a:br>
              <a:rPr lang="en-US" sz="4400" dirty="0"/>
            </a:br>
            <a:endParaRPr lang="en-US" sz="4400" dirty="0"/>
          </a:p>
        </p:txBody>
      </p:sp>
      <p:sp>
        <p:nvSpPr>
          <p:cNvPr id="3" name="Subtitle 2">
            <a:extLst>
              <a:ext uri="{FF2B5EF4-FFF2-40B4-BE49-F238E27FC236}">
                <a16:creationId xmlns:a16="http://schemas.microsoft.com/office/drawing/2014/main" id="{002DB430-0355-3C4B-B800-D35A9E4E810E}"/>
              </a:ext>
            </a:extLst>
          </p:cNvPr>
          <p:cNvSpPr>
            <a:spLocks noGrp="1"/>
          </p:cNvSpPr>
          <p:nvPr>
            <p:ph type="subTitle" idx="1"/>
          </p:nvPr>
        </p:nvSpPr>
        <p:spPr/>
        <p:txBody>
          <a:bodyPr>
            <a:normAutofit lnSpcReduction="10000"/>
          </a:bodyPr>
          <a:lstStyle/>
          <a:p>
            <a:r>
              <a:rPr lang="en-US" dirty="0"/>
              <a:t>Yan </a:t>
            </a:r>
            <a:r>
              <a:rPr lang="en-US" dirty="0" err="1"/>
              <a:t>Benhammou</a:t>
            </a:r>
            <a:r>
              <a:rPr lang="en-US" dirty="0"/>
              <a:t>, </a:t>
            </a:r>
          </a:p>
          <a:p>
            <a:r>
              <a:rPr lang="en-US" dirty="0"/>
              <a:t>On behalf of the LUXE ECAL-P group,</a:t>
            </a:r>
          </a:p>
          <a:p>
            <a:r>
              <a:rPr lang="en-US" dirty="0"/>
              <a:t>LCWS2024</a:t>
            </a:r>
          </a:p>
        </p:txBody>
      </p:sp>
      <p:sp>
        <p:nvSpPr>
          <p:cNvPr id="4" name="Date Placeholder 3">
            <a:extLst>
              <a:ext uri="{FF2B5EF4-FFF2-40B4-BE49-F238E27FC236}">
                <a16:creationId xmlns:a16="http://schemas.microsoft.com/office/drawing/2014/main" id="{DBFE8FC5-C460-0C4B-B261-6FD340705359}"/>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D6F33C0E-5CFF-DE4C-94EC-62C7311DE03E}"/>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64D24EC5-6505-C74F-87CA-2ACA8464C70F}"/>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199505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7F82D-361A-E446-A298-DEA191936017}"/>
              </a:ext>
            </a:extLst>
          </p:cNvPr>
          <p:cNvSpPr>
            <a:spLocks noGrp="1"/>
          </p:cNvSpPr>
          <p:nvPr>
            <p:ph type="title"/>
          </p:nvPr>
        </p:nvSpPr>
        <p:spPr>
          <a:xfrm>
            <a:off x="1924051" y="21618"/>
            <a:ext cx="8285160" cy="795066"/>
          </a:xfrm>
        </p:spPr>
        <p:txBody>
          <a:bodyPr>
            <a:noAutofit/>
          </a:bodyPr>
          <a:lstStyle/>
          <a:p>
            <a:r>
              <a:rPr lang="en-US" dirty="0"/>
              <a:t>2022 test beam @ DESY : connection</a:t>
            </a:r>
          </a:p>
        </p:txBody>
      </p:sp>
      <p:sp>
        <p:nvSpPr>
          <p:cNvPr id="7" name="Text Placeholder 6">
            <a:extLst>
              <a:ext uri="{FF2B5EF4-FFF2-40B4-BE49-F238E27FC236}">
                <a16:creationId xmlns:a16="http://schemas.microsoft.com/office/drawing/2014/main" id="{3231524A-1DE7-C94F-8B0E-42BFDA533B07}"/>
              </a:ext>
            </a:extLst>
          </p:cNvPr>
          <p:cNvSpPr>
            <a:spLocks noGrp="1"/>
          </p:cNvSpPr>
          <p:nvPr>
            <p:ph type="body" idx="1"/>
          </p:nvPr>
        </p:nvSpPr>
        <p:spPr>
          <a:xfrm>
            <a:off x="639762" y="1086265"/>
            <a:ext cx="3992732" cy="576262"/>
          </a:xfrm>
        </p:spPr>
        <p:txBody>
          <a:bodyPr/>
          <a:lstStyle/>
          <a:p>
            <a:r>
              <a:rPr lang="en-US" dirty="0"/>
              <a:t>Silicon (CALICE)</a:t>
            </a:r>
          </a:p>
        </p:txBody>
      </p:sp>
      <p:sp>
        <p:nvSpPr>
          <p:cNvPr id="8" name="Content Placeholder 7">
            <a:extLst>
              <a:ext uri="{FF2B5EF4-FFF2-40B4-BE49-F238E27FC236}">
                <a16:creationId xmlns:a16="http://schemas.microsoft.com/office/drawing/2014/main" id="{6AA6EB71-6C35-E44A-8F24-B48D3B8D796A}"/>
              </a:ext>
            </a:extLst>
          </p:cNvPr>
          <p:cNvSpPr>
            <a:spLocks noGrp="1"/>
          </p:cNvSpPr>
          <p:nvPr>
            <p:ph sz="half" idx="2"/>
          </p:nvPr>
        </p:nvSpPr>
        <p:spPr>
          <a:xfrm>
            <a:off x="582249" y="1562548"/>
            <a:ext cx="4961301" cy="988722"/>
          </a:xfrm>
        </p:spPr>
        <p:txBody>
          <a:bodyPr/>
          <a:lstStyle/>
          <a:p>
            <a:r>
              <a:rPr lang="en-US" dirty="0"/>
              <a:t>Kapton fan out with copper traces (to the connector)  glued (conductive glue) to the sensor</a:t>
            </a:r>
          </a:p>
        </p:txBody>
      </p:sp>
      <p:sp>
        <p:nvSpPr>
          <p:cNvPr id="9" name="Text Placeholder 8">
            <a:extLst>
              <a:ext uri="{FF2B5EF4-FFF2-40B4-BE49-F238E27FC236}">
                <a16:creationId xmlns:a16="http://schemas.microsoft.com/office/drawing/2014/main" id="{BC2BF178-3450-834F-96D1-AA61F935CD71}"/>
              </a:ext>
            </a:extLst>
          </p:cNvPr>
          <p:cNvSpPr>
            <a:spLocks noGrp="1"/>
          </p:cNvSpPr>
          <p:nvPr>
            <p:ph type="body" sz="quarter" idx="3"/>
          </p:nvPr>
        </p:nvSpPr>
        <p:spPr>
          <a:xfrm>
            <a:off x="6309988" y="1158384"/>
            <a:ext cx="2703601" cy="576262"/>
          </a:xfrm>
        </p:spPr>
        <p:txBody>
          <a:bodyPr/>
          <a:lstStyle/>
          <a:p>
            <a:r>
              <a:rPr lang="en-US" dirty="0"/>
              <a:t>Gallium Arsenide</a:t>
            </a:r>
          </a:p>
        </p:txBody>
      </p:sp>
      <p:sp>
        <p:nvSpPr>
          <p:cNvPr id="4" name="Date Placeholder 3">
            <a:extLst>
              <a:ext uri="{FF2B5EF4-FFF2-40B4-BE49-F238E27FC236}">
                <a16:creationId xmlns:a16="http://schemas.microsoft.com/office/drawing/2014/main" id="{1A0ACD44-EA68-A546-B5A6-BECB3F3462F9}"/>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F8D4F7CA-A29C-AC4C-9523-F06F6E389982}"/>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C1D9620E-C6FC-894A-ABA6-FB10DB1E2A98}"/>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
        <p:nvSpPr>
          <p:cNvPr id="14" name="Content Placeholder 7">
            <a:extLst>
              <a:ext uri="{FF2B5EF4-FFF2-40B4-BE49-F238E27FC236}">
                <a16:creationId xmlns:a16="http://schemas.microsoft.com/office/drawing/2014/main" id="{F9844BD9-92E3-2D4D-A5E9-71F7DE5F320F}"/>
              </a:ext>
            </a:extLst>
          </p:cNvPr>
          <p:cNvSpPr txBox="1">
            <a:spLocks/>
          </p:cNvSpPr>
          <p:nvPr/>
        </p:nvSpPr>
        <p:spPr>
          <a:xfrm>
            <a:off x="6175678" y="1662049"/>
            <a:ext cx="5072787" cy="71714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t>Aluminum traces in between the pads</a:t>
            </a:r>
          </a:p>
        </p:txBody>
      </p:sp>
      <p:pic>
        <p:nvPicPr>
          <p:cNvPr id="26" name="Picture 25">
            <a:extLst>
              <a:ext uri="{FF2B5EF4-FFF2-40B4-BE49-F238E27FC236}">
                <a16:creationId xmlns:a16="http://schemas.microsoft.com/office/drawing/2014/main" id="{17B2A76A-BEF3-DD4A-B122-C853924707EC}"/>
              </a:ext>
            </a:extLst>
          </p:cNvPr>
          <p:cNvPicPr>
            <a:picLocks noChangeAspect="1"/>
          </p:cNvPicPr>
          <p:nvPr/>
        </p:nvPicPr>
        <p:blipFill>
          <a:blip r:embed="rId2"/>
          <a:stretch>
            <a:fillRect/>
          </a:stretch>
        </p:blipFill>
        <p:spPr>
          <a:xfrm>
            <a:off x="1067077" y="2762081"/>
            <a:ext cx="4019550" cy="1769575"/>
          </a:xfrm>
          <a:prstGeom prst="rect">
            <a:avLst/>
          </a:prstGeom>
        </p:spPr>
      </p:pic>
      <p:pic>
        <p:nvPicPr>
          <p:cNvPr id="30" name="Content Placeholder 29">
            <a:extLst>
              <a:ext uri="{FF2B5EF4-FFF2-40B4-BE49-F238E27FC236}">
                <a16:creationId xmlns:a16="http://schemas.microsoft.com/office/drawing/2014/main" id="{B81688E6-AA96-E74C-8DA3-C43E007AD7A3}"/>
              </a:ext>
            </a:extLst>
          </p:cNvPr>
          <p:cNvPicPr>
            <a:picLocks noGrp="1" noChangeAspect="1"/>
          </p:cNvPicPr>
          <p:nvPr>
            <p:ph sz="quarter" idx="4"/>
          </p:nvPr>
        </p:nvPicPr>
        <p:blipFill>
          <a:blip r:embed="rId3"/>
          <a:stretch>
            <a:fillRect/>
          </a:stretch>
        </p:blipFill>
        <p:spPr>
          <a:xfrm>
            <a:off x="1213697" y="4914950"/>
            <a:ext cx="3625003" cy="1943050"/>
          </a:xfrm>
        </p:spPr>
      </p:pic>
      <p:pic>
        <p:nvPicPr>
          <p:cNvPr id="1026" name="Picture 2" descr="page8image77477904">
            <a:extLst>
              <a:ext uri="{FF2B5EF4-FFF2-40B4-BE49-F238E27FC236}">
                <a16:creationId xmlns:a16="http://schemas.microsoft.com/office/drawing/2014/main" id="{55D11A59-462A-F140-9B1D-2A479ED84B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0214" y="2119986"/>
            <a:ext cx="4267436" cy="241390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age8image77477904">
            <a:extLst>
              <a:ext uri="{FF2B5EF4-FFF2-40B4-BE49-F238E27FC236}">
                <a16:creationId xmlns:a16="http://schemas.microsoft.com/office/drawing/2014/main" id="{42800D10-B6E8-5249-8776-0945AB60818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011" t="71991" r="81419" b="14719"/>
          <a:stretch/>
        </p:blipFill>
        <p:spPr bwMode="auto">
          <a:xfrm>
            <a:off x="6282390" y="5178436"/>
            <a:ext cx="1519519" cy="1509007"/>
          </a:xfrm>
          <a:prstGeom prst="rect">
            <a:avLst/>
          </a:prstGeom>
          <a:noFill/>
          <a:ln w="34925">
            <a:solidFill>
              <a:schemeClr val="accent1"/>
            </a:solidFill>
          </a:ln>
          <a:extLst>
            <a:ext uri="{909E8E84-426E-40DD-AFC4-6F175D3DCCD1}">
              <a14:hiddenFill xmlns:a14="http://schemas.microsoft.com/office/drawing/2010/main">
                <a:solidFill>
                  <a:srgbClr val="FFFFFF"/>
                </a:solidFill>
              </a14:hiddenFill>
            </a:ext>
          </a:extLst>
        </p:spPr>
      </p:pic>
      <p:cxnSp>
        <p:nvCxnSpPr>
          <p:cNvPr id="33" name="Straight Arrow Connector 32">
            <a:extLst>
              <a:ext uri="{FF2B5EF4-FFF2-40B4-BE49-F238E27FC236}">
                <a16:creationId xmlns:a16="http://schemas.microsoft.com/office/drawing/2014/main" id="{FAF2406D-10ED-244B-A2AA-C26AE266F72C}"/>
              </a:ext>
            </a:extLst>
          </p:cNvPr>
          <p:cNvCxnSpPr>
            <a:cxnSpLocks/>
            <a:endCxn id="34" idx="0"/>
          </p:cNvCxnSpPr>
          <p:nvPr/>
        </p:nvCxnSpPr>
        <p:spPr>
          <a:xfrm>
            <a:off x="6806055" y="4302688"/>
            <a:ext cx="236095" cy="87574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37" name="Picture 2" descr="page8image77477904">
            <a:extLst>
              <a:ext uri="{FF2B5EF4-FFF2-40B4-BE49-F238E27FC236}">
                <a16:creationId xmlns:a16="http://schemas.microsoft.com/office/drawing/2014/main" id="{F00FBA75-8136-0C4F-81CC-8EC48CC9ECD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509" t="1" r="45472" b="71700"/>
          <a:stretch/>
        </p:blipFill>
        <p:spPr bwMode="auto">
          <a:xfrm>
            <a:off x="8273932" y="4933953"/>
            <a:ext cx="3588952" cy="1435596"/>
          </a:xfrm>
          <a:prstGeom prst="rect">
            <a:avLst/>
          </a:prstGeom>
          <a:noFill/>
          <a:ln w="31750">
            <a:solidFill>
              <a:schemeClr val="tx2"/>
            </a:solidFill>
          </a:ln>
          <a:extLst>
            <a:ext uri="{909E8E84-426E-40DD-AFC4-6F175D3DCCD1}">
              <a14:hiddenFill xmlns:a14="http://schemas.microsoft.com/office/drawing/2010/main">
                <a:solidFill>
                  <a:srgbClr val="FFFFFF"/>
                </a:solidFill>
              </a14:hiddenFill>
            </a:ext>
          </a:extLst>
        </p:spPr>
      </p:pic>
      <p:sp>
        <p:nvSpPr>
          <p:cNvPr id="35" name="Frame 34">
            <a:extLst>
              <a:ext uri="{FF2B5EF4-FFF2-40B4-BE49-F238E27FC236}">
                <a16:creationId xmlns:a16="http://schemas.microsoft.com/office/drawing/2014/main" id="{CB4E2494-25F0-4548-825B-EB3A69FDB041}"/>
              </a:ext>
            </a:extLst>
          </p:cNvPr>
          <p:cNvSpPr/>
          <p:nvPr/>
        </p:nvSpPr>
        <p:spPr>
          <a:xfrm>
            <a:off x="6806055" y="2119986"/>
            <a:ext cx="1519519" cy="748367"/>
          </a:xfrm>
          <a:prstGeom prst="fram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Frame 35">
            <a:extLst>
              <a:ext uri="{FF2B5EF4-FFF2-40B4-BE49-F238E27FC236}">
                <a16:creationId xmlns:a16="http://schemas.microsoft.com/office/drawing/2014/main" id="{D4C5A7FD-D782-B44C-85B2-A76CCD287BB6}"/>
              </a:ext>
            </a:extLst>
          </p:cNvPr>
          <p:cNvSpPr/>
          <p:nvPr/>
        </p:nvSpPr>
        <p:spPr>
          <a:xfrm>
            <a:off x="6399211" y="3852582"/>
            <a:ext cx="642938" cy="45010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9" name="Straight Arrow Connector 38">
            <a:extLst>
              <a:ext uri="{FF2B5EF4-FFF2-40B4-BE49-F238E27FC236}">
                <a16:creationId xmlns:a16="http://schemas.microsoft.com/office/drawing/2014/main" id="{F15D97DA-B18F-204C-ABC1-04603F2239DD}"/>
              </a:ext>
            </a:extLst>
          </p:cNvPr>
          <p:cNvCxnSpPr/>
          <p:nvPr/>
        </p:nvCxnSpPr>
        <p:spPr>
          <a:xfrm>
            <a:off x="7565814" y="2868353"/>
            <a:ext cx="2122792" cy="2043635"/>
          </a:xfrm>
          <a:prstGeom prst="straightConnector1">
            <a:avLst/>
          </a:prstGeom>
          <a:ln w="254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C6196DE4-0851-444C-9925-95D10F061EAF}"/>
              </a:ext>
            </a:extLst>
          </p:cNvPr>
          <p:cNvSpPr txBox="1"/>
          <p:nvPr/>
        </p:nvSpPr>
        <p:spPr>
          <a:xfrm>
            <a:off x="8381508" y="5377422"/>
            <a:ext cx="1925527" cy="369332"/>
          </a:xfrm>
          <a:prstGeom prst="rect">
            <a:avLst/>
          </a:prstGeom>
          <a:noFill/>
        </p:spPr>
        <p:txBody>
          <a:bodyPr wrap="none" rtlCol="0">
            <a:spAutoFit/>
          </a:bodyPr>
          <a:lstStyle/>
          <a:p>
            <a:r>
              <a:rPr lang="en-US" b="1" dirty="0">
                <a:solidFill>
                  <a:schemeClr val="bg1"/>
                </a:solidFill>
              </a:rPr>
              <a:t>Bonding to PCB</a:t>
            </a:r>
          </a:p>
        </p:txBody>
      </p:sp>
    </p:spTree>
    <p:extLst>
      <p:ext uri="{BB962C8B-B14F-4D97-AF65-F5344CB8AC3E}">
        <p14:creationId xmlns:p14="http://schemas.microsoft.com/office/powerpoint/2010/main" val="2809043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B25ED4-BCCA-2140-BC90-1385AA7B1094}"/>
              </a:ext>
            </a:extLst>
          </p:cNvPr>
          <p:cNvSpPr>
            <a:spLocks noGrp="1"/>
          </p:cNvSpPr>
          <p:nvPr>
            <p:ph idx="1"/>
          </p:nvPr>
        </p:nvSpPr>
        <p:spPr>
          <a:xfrm>
            <a:off x="699900" y="1569007"/>
            <a:ext cx="5129400" cy="4845240"/>
          </a:xfrm>
        </p:spPr>
        <p:txBody>
          <a:bodyPr>
            <a:normAutofit/>
          </a:bodyPr>
          <a:lstStyle/>
          <a:p>
            <a:r>
              <a:rPr lang="en-US" dirty="0"/>
              <a:t>FLAME (</a:t>
            </a:r>
            <a:r>
              <a:rPr lang="en-US" dirty="0" err="1"/>
              <a:t>FCal</a:t>
            </a:r>
            <a:r>
              <a:rPr lang="en-US" dirty="0"/>
              <a:t> ASIC for Multiplane </a:t>
            </a:r>
            <a:r>
              <a:rPr lang="en-US" dirty="0" err="1"/>
              <a:t>rEadout</a:t>
            </a:r>
            <a:r>
              <a:rPr lang="en-US" dirty="0"/>
              <a:t>)</a:t>
            </a:r>
          </a:p>
          <a:p>
            <a:r>
              <a:rPr lang="en-US" dirty="0"/>
              <a:t>32-channel ASIC CMOS 130 nm</a:t>
            </a:r>
          </a:p>
          <a:p>
            <a:r>
              <a:rPr lang="en-US" dirty="0"/>
              <a:t>Analog front end:</a:t>
            </a:r>
          </a:p>
          <a:p>
            <a:pPr lvl="1"/>
            <a:r>
              <a:rPr lang="en-US" dirty="0"/>
              <a:t>CR-RC shaping (50ns)</a:t>
            </a:r>
          </a:p>
          <a:p>
            <a:pPr lvl="1"/>
            <a:r>
              <a:rPr lang="en-US" dirty="0"/>
              <a:t>High and low gain</a:t>
            </a:r>
          </a:p>
          <a:p>
            <a:pPr lvl="1"/>
            <a:r>
              <a:rPr lang="en-US" dirty="0" err="1"/>
              <a:t>Cin</a:t>
            </a:r>
            <a:r>
              <a:rPr lang="en-US" dirty="0"/>
              <a:t> 20-40 pF</a:t>
            </a:r>
          </a:p>
          <a:p>
            <a:r>
              <a:rPr lang="en-US" dirty="0"/>
              <a:t>10-bit ADC</a:t>
            </a:r>
          </a:p>
          <a:p>
            <a:pPr lvl="1"/>
            <a:r>
              <a:rPr lang="en-US" dirty="0"/>
              <a:t>20 MHz</a:t>
            </a:r>
          </a:p>
          <a:p>
            <a:pPr lvl="1"/>
            <a:r>
              <a:rPr lang="en-US" dirty="0"/>
              <a:t>ENOB&gt;9.5</a:t>
            </a:r>
          </a:p>
          <a:p>
            <a:r>
              <a:rPr lang="en-US" dirty="0"/>
              <a:t>Fast serializers (5.2 Gbps) and data transmitters (not needed for the LUXE ASIC: FLAXE)</a:t>
            </a:r>
          </a:p>
        </p:txBody>
      </p:sp>
      <p:sp>
        <p:nvSpPr>
          <p:cNvPr id="4" name="Date Placeholder 3">
            <a:extLst>
              <a:ext uri="{FF2B5EF4-FFF2-40B4-BE49-F238E27FC236}">
                <a16:creationId xmlns:a16="http://schemas.microsoft.com/office/drawing/2014/main" id="{2596E74A-268F-EB42-A008-AB4534221CDD}"/>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88A1064B-C023-5E4F-9E29-B10FB2153DEC}"/>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295EDC40-0AAB-144A-8A9C-80AB10143369}"/>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
        <p:nvSpPr>
          <p:cNvPr id="7" name="Title 1">
            <a:extLst>
              <a:ext uri="{FF2B5EF4-FFF2-40B4-BE49-F238E27FC236}">
                <a16:creationId xmlns:a16="http://schemas.microsoft.com/office/drawing/2014/main" id="{AB5A4023-98EF-D44D-951E-F1B41370760C}"/>
              </a:ext>
            </a:extLst>
          </p:cNvPr>
          <p:cNvSpPr>
            <a:spLocks noGrp="1"/>
          </p:cNvSpPr>
          <p:nvPr>
            <p:ph type="title"/>
          </p:nvPr>
        </p:nvSpPr>
        <p:spPr>
          <a:xfrm>
            <a:off x="1922400" y="21600"/>
            <a:ext cx="8911687" cy="787782"/>
          </a:xfrm>
        </p:spPr>
        <p:txBody>
          <a:bodyPr>
            <a:noAutofit/>
          </a:bodyPr>
          <a:lstStyle/>
          <a:p>
            <a:r>
              <a:rPr lang="en-US" dirty="0"/>
              <a:t>2022 test beam @ DESY : front end ASIC</a:t>
            </a:r>
          </a:p>
        </p:txBody>
      </p:sp>
      <p:pic>
        <p:nvPicPr>
          <p:cNvPr id="4098" name="Picture 2" descr="page10image77144816">
            <a:extLst>
              <a:ext uri="{FF2B5EF4-FFF2-40B4-BE49-F238E27FC236}">
                <a16:creationId xmlns:a16="http://schemas.microsoft.com/office/drawing/2014/main" id="{CDBCA9A2-DE14-1B45-B5E2-D78A39F53E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8247" y="1768288"/>
            <a:ext cx="6073754" cy="3496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6200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3F438D-B31B-8348-B77C-14667BE9D93A}"/>
              </a:ext>
            </a:extLst>
          </p:cNvPr>
          <p:cNvSpPr>
            <a:spLocks noGrp="1"/>
          </p:cNvSpPr>
          <p:nvPr>
            <p:ph idx="1"/>
          </p:nvPr>
        </p:nvSpPr>
        <p:spPr>
          <a:xfrm>
            <a:off x="1621024" y="1051111"/>
            <a:ext cx="8915400" cy="2014818"/>
          </a:xfrm>
        </p:spPr>
        <p:txBody>
          <a:bodyPr/>
          <a:lstStyle/>
          <a:p>
            <a:r>
              <a:rPr lang="en-US" dirty="0"/>
              <a:t>5 GeV electron beam</a:t>
            </a:r>
          </a:p>
          <a:p>
            <a:r>
              <a:rPr lang="en-US" dirty="0"/>
              <a:t>Telescope based on the </a:t>
            </a:r>
            <a:r>
              <a:rPr lang="en-US" dirty="0" err="1"/>
              <a:t>Alpide</a:t>
            </a:r>
            <a:r>
              <a:rPr lang="en-US" dirty="0"/>
              <a:t> sensor (6 planes)</a:t>
            </a:r>
          </a:p>
          <a:p>
            <a:r>
              <a:rPr lang="en-US" dirty="0"/>
              <a:t>Two silicon sensors</a:t>
            </a:r>
          </a:p>
          <a:p>
            <a:r>
              <a:rPr lang="en-US" dirty="0"/>
              <a:t>Two GaAs sensors</a:t>
            </a:r>
          </a:p>
          <a:p>
            <a:r>
              <a:rPr lang="en-US" dirty="0"/>
              <a:t>Trigger with TLU</a:t>
            </a:r>
          </a:p>
        </p:txBody>
      </p:sp>
      <p:sp>
        <p:nvSpPr>
          <p:cNvPr id="4" name="Date Placeholder 3">
            <a:extLst>
              <a:ext uri="{FF2B5EF4-FFF2-40B4-BE49-F238E27FC236}">
                <a16:creationId xmlns:a16="http://schemas.microsoft.com/office/drawing/2014/main" id="{F623197D-3620-F44B-9D2C-E72287A44E68}"/>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BF69D0B8-B235-294A-83D5-924AF4B92EDE}"/>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46E6A349-F0EB-FB41-BED4-CB15A39CF1F4}"/>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
        <p:nvSpPr>
          <p:cNvPr id="7" name="Title 1">
            <a:extLst>
              <a:ext uri="{FF2B5EF4-FFF2-40B4-BE49-F238E27FC236}">
                <a16:creationId xmlns:a16="http://schemas.microsoft.com/office/drawing/2014/main" id="{3DEBB8AB-D634-644F-BB6B-19D49E767CA5}"/>
              </a:ext>
            </a:extLst>
          </p:cNvPr>
          <p:cNvSpPr>
            <a:spLocks noGrp="1"/>
          </p:cNvSpPr>
          <p:nvPr>
            <p:ph type="title"/>
          </p:nvPr>
        </p:nvSpPr>
        <p:spPr>
          <a:xfrm>
            <a:off x="1922400" y="14400"/>
            <a:ext cx="8911687" cy="915578"/>
          </a:xfrm>
        </p:spPr>
        <p:txBody>
          <a:bodyPr>
            <a:noAutofit/>
          </a:bodyPr>
          <a:lstStyle/>
          <a:p>
            <a:r>
              <a:rPr lang="en-US" dirty="0"/>
              <a:t>2022 test beam @ DESY : setup</a:t>
            </a:r>
          </a:p>
        </p:txBody>
      </p:sp>
      <p:pic>
        <p:nvPicPr>
          <p:cNvPr id="5122" name="Picture 2" descr="page7image77413408">
            <a:extLst>
              <a:ext uri="{FF2B5EF4-FFF2-40B4-BE49-F238E27FC236}">
                <a16:creationId xmlns:a16="http://schemas.microsoft.com/office/drawing/2014/main" id="{03181C04-2D09-A642-9BB7-0C0C0E861A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177" y="3211709"/>
            <a:ext cx="9184435" cy="320464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0D5B0A0-D85E-1248-9AB0-5FAA0D19E83F}"/>
              </a:ext>
            </a:extLst>
          </p:cNvPr>
          <p:cNvSpPr txBox="1"/>
          <p:nvPr/>
        </p:nvSpPr>
        <p:spPr>
          <a:xfrm>
            <a:off x="9567582" y="4243257"/>
            <a:ext cx="1838965" cy="369332"/>
          </a:xfrm>
          <a:prstGeom prst="rect">
            <a:avLst/>
          </a:prstGeom>
          <a:noFill/>
        </p:spPr>
        <p:txBody>
          <a:bodyPr wrap="none" rtlCol="0">
            <a:spAutoFit/>
          </a:bodyPr>
          <a:lstStyle/>
          <a:p>
            <a:r>
              <a:rPr lang="en-US" i="1" dirty="0"/>
              <a:t>Electron beam</a:t>
            </a:r>
          </a:p>
        </p:txBody>
      </p:sp>
    </p:spTree>
    <p:extLst>
      <p:ext uri="{BB962C8B-B14F-4D97-AF65-F5344CB8AC3E}">
        <p14:creationId xmlns:p14="http://schemas.microsoft.com/office/powerpoint/2010/main" val="1475848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9B706-5101-DC44-B7FE-3CCEE071A9DB}"/>
              </a:ext>
            </a:extLst>
          </p:cNvPr>
          <p:cNvSpPr>
            <a:spLocks noGrp="1"/>
          </p:cNvSpPr>
          <p:nvPr>
            <p:ph type="title"/>
          </p:nvPr>
        </p:nvSpPr>
        <p:spPr/>
        <p:txBody>
          <a:bodyPr/>
          <a:lstStyle/>
          <a:p>
            <a:r>
              <a:rPr lang="en-US" dirty="0"/>
              <a:t>Front end calibration</a:t>
            </a:r>
          </a:p>
        </p:txBody>
      </p:sp>
      <p:sp>
        <p:nvSpPr>
          <p:cNvPr id="3" name="Content Placeholder 2">
            <a:extLst>
              <a:ext uri="{FF2B5EF4-FFF2-40B4-BE49-F238E27FC236}">
                <a16:creationId xmlns:a16="http://schemas.microsoft.com/office/drawing/2014/main" id="{C6A79274-C9B3-1649-9A95-041267B32D6C}"/>
              </a:ext>
            </a:extLst>
          </p:cNvPr>
          <p:cNvSpPr>
            <a:spLocks noGrp="1"/>
          </p:cNvSpPr>
          <p:nvPr>
            <p:ph idx="1"/>
          </p:nvPr>
        </p:nvSpPr>
        <p:spPr>
          <a:xfrm>
            <a:off x="1446212" y="1409700"/>
            <a:ext cx="8915400" cy="495300"/>
          </a:xfrm>
        </p:spPr>
        <p:txBody>
          <a:bodyPr>
            <a:normAutofit fontScale="85000" lnSpcReduction="10000"/>
          </a:bodyPr>
          <a:lstStyle/>
          <a:p>
            <a:r>
              <a:rPr lang="en-US" dirty="0"/>
              <a:t>Injection of a known charge to calibrate the ASIC amplifier </a:t>
            </a:r>
            <a:r>
              <a:rPr lang="en-US" dirty="0">
                <a:sym typeface="Wingdings" pitchFamily="2" charset="2"/>
              </a:rPr>
              <a:t> gain correction per channel</a:t>
            </a:r>
            <a:endParaRPr lang="en-US" dirty="0"/>
          </a:p>
        </p:txBody>
      </p:sp>
      <p:sp>
        <p:nvSpPr>
          <p:cNvPr id="4" name="Date Placeholder 3">
            <a:extLst>
              <a:ext uri="{FF2B5EF4-FFF2-40B4-BE49-F238E27FC236}">
                <a16:creationId xmlns:a16="http://schemas.microsoft.com/office/drawing/2014/main" id="{B9453B0C-1020-B140-80AE-58080F794924}"/>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C5AB4E1F-0EEE-874D-B69C-D355B55400D3}"/>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F161801C-6053-D24D-B444-5EFEC04D7A7D}"/>
              </a:ext>
            </a:extLst>
          </p:cNvPr>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10" name="Picture 9">
            <a:extLst>
              <a:ext uri="{FF2B5EF4-FFF2-40B4-BE49-F238E27FC236}">
                <a16:creationId xmlns:a16="http://schemas.microsoft.com/office/drawing/2014/main" id="{31304B59-5A51-774F-A2B6-CBA41EFD7FDA}"/>
              </a:ext>
            </a:extLst>
          </p:cNvPr>
          <p:cNvPicPr>
            <a:picLocks noChangeAspect="1"/>
          </p:cNvPicPr>
          <p:nvPr/>
        </p:nvPicPr>
        <p:blipFill>
          <a:blip r:embed="rId2"/>
          <a:stretch>
            <a:fillRect/>
          </a:stretch>
        </p:blipFill>
        <p:spPr>
          <a:xfrm>
            <a:off x="531812" y="2532708"/>
            <a:ext cx="5109891" cy="3597729"/>
          </a:xfrm>
          <a:prstGeom prst="rect">
            <a:avLst/>
          </a:prstGeom>
        </p:spPr>
      </p:pic>
      <p:pic>
        <p:nvPicPr>
          <p:cNvPr id="12" name="Picture 11">
            <a:extLst>
              <a:ext uri="{FF2B5EF4-FFF2-40B4-BE49-F238E27FC236}">
                <a16:creationId xmlns:a16="http://schemas.microsoft.com/office/drawing/2014/main" id="{570B1665-EB3D-4143-94FB-94FAA548F92F}"/>
              </a:ext>
            </a:extLst>
          </p:cNvPr>
          <p:cNvPicPr>
            <a:picLocks noChangeAspect="1"/>
          </p:cNvPicPr>
          <p:nvPr/>
        </p:nvPicPr>
        <p:blipFill>
          <a:blip r:embed="rId3"/>
          <a:stretch>
            <a:fillRect/>
          </a:stretch>
        </p:blipFill>
        <p:spPr>
          <a:xfrm>
            <a:off x="6106284" y="2331464"/>
            <a:ext cx="5570941" cy="3984171"/>
          </a:xfrm>
          <a:prstGeom prst="rect">
            <a:avLst/>
          </a:prstGeom>
        </p:spPr>
      </p:pic>
    </p:spTree>
    <p:extLst>
      <p:ext uri="{BB962C8B-B14F-4D97-AF65-F5344CB8AC3E}">
        <p14:creationId xmlns:p14="http://schemas.microsoft.com/office/powerpoint/2010/main" val="1854235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FCCDF-8D87-B443-9C09-EBA9B966F8F4}"/>
              </a:ext>
            </a:extLst>
          </p:cNvPr>
          <p:cNvSpPr>
            <a:spLocks noGrp="1"/>
          </p:cNvSpPr>
          <p:nvPr>
            <p:ph type="title"/>
          </p:nvPr>
        </p:nvSpPr>
        <p:spPr>
          <a:xfrm>
            <a:off x="1922400" y="14400"/>
            <a:ext cx="8911687" cy="852935"/>
          </a:xfrm>
        </p:spPr>
        <p:txBody>
          <a:bodyPr/>
          <a:lstStyle/>
          <a:p>
            <a:r>
              <a:rPr lang="en-US" dirty="0"/>
              <a:t>2022 test beam @ DESY : simulation</a:t>
            </a:r>
          </a:p>
        </p:txBody>
      </p:sp>
      <p:sp>
        <p:nvSpPr>
          <p:cNvPr id="3" name="Content Placeholder 2">
            <a:extLst>
              <a:ext uri="{FF2B5EF4-FFF2-40B4-BE49-F238E27FC236}">
                <a16:creationId xmlns:a16="http://schemas.microsoft.com/office/drawing/2014/main" id="{6F807CBF-E34E-5B47-AD4B-5E583AA501F3}"/>
              </a:ext>
            </a:extLst>
          </p:cNvPr>
          <p:cNvSpPr>
            <a:spLocks noGrp="1"/>
          </p:cNvSpPr>
          <p:nvPr>
            <p:ph idx="1"/>
          </p:nvPr>
        </p:nvSpPr>
        <p:spPr>
          <a:xfrm>
            <a:off x="1856347" y="867335"/>
            <a:ext cx="8352863" cy="670112"/>
          </a:xfrm>
        </p:spPr>
        <p:txBody>
          <a:bodyPr>
            <a:normAutofit fontScale="85000" lnSpcReduction="10000"/>
          </a:bodyPr>
          <a:lstStyle/>
          <a:p>
            <a:r>
              <a:rPr lang="en-US" dirty="0"/>
              <a:t>Simulation of the setup with Geant4</a:t>
            </a:r>
          </a:p>
          <a:p>
            <a:r>
              <a:rPr lang="en-US" dirty="0"/>
              <a:t>Comparison data/simulation signal of a 5 GeV electron beam in a silicon sensor </a:t>
            </a:r>
          </a:p>
        </p:txBody>
      </p:sp>
      <p:sp>
        <p:nvSpPr>
          <p:cNvPr id="4" name="Date Placeholder 3">
            <a:extLst>
              <a:ext uri="{FF2B5EF4-FFF2-40B4-BE49-F238E27FC236}">
                <a16:creationId xmlns:a16="http://schemas.microsoft.com/office/drawing/2014/main" id="{9277E326-1FD6-EB4C-95AA-BBD47133B103}"/>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8969D1F8-72AD-F042-AF09-3C6EEDDE1C14}"/>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0A48109A-FCEF-DC46-A7BE-9F8B85403419}"/>
              </a:ext>
            </a:extLst>
          </p:cNvPr>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10" name="Picture 9">
            <a:extLst>
              <a:ext uri="{FF2B5EF4-FFF2-40B4-BE49-F238E27FC236}">
                <a16:creationId xmlns:a16="http://schemas.microsoft.com/office/drawing/2014/main" id="{20B921AC-CB84-5144-9D92-BC9B663FD06A}"/>
              </a:ext>
            </a:extLst>
          </p:cNvPr>
          <p:cNvPicPr>
            <a:picLocks noChangeAspect="1"/>
          </p:cNvPicPr>
          <p:nvPr/>
        </p:nvPicPr>
        <p:blipFill>
          <a:blip r:embed="rId2"/>
          <a:stretch>
            <a:fillRect/>
          </a:stretch>
        </p:blipFill>
        <p:spPr>
          <a:xfrm>
            <a:off x="3189021" y="1720270"/>
            <a:ext cx="7521562" cy="5091856"/>
          </a:xfrm>
          <a:prstGeom prst="rect">
            <a:avLst/>
          </a:prstGeom>
        </p:spPr>
      </p:pic>
      <p:pic>
        <p:nvPicPr>
          <p:cNvPr id="6145" name="Picture 1" descr="page12image93473968">
            <a:extLst>
              <a:ext uri="{FF2B5EF4-FFF2-40B4-BE49-F238E27FC236}">
                <a16:creationId xmlns:a16="http://schemas.microsoft.com/office/drawing/2014/main" id="{636773B3-E1EB-ED49-931B-26A315AA1D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352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5749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6">
            <a:extLst>
              <a:ext uri="{FF2B5EF4-FFF2-40B4-BE49-F238E27FC236}">
                <a16:creationId xmlns:a16="http://schemas.microsoft.com/office/drawing/2014/main" id="{C91FBE3D-4053-614C-A37C-6D62FEAFF6F7}"/>
              </a:ext>
            </a:extLst>
          </p:cNvPr>
          <p:cNvSpPr txBox="1">
            <a:spLocks/>
          </p:cNvSpPr>
          <p:nvPr/>
        </p:nvSpPr>
        <p:spPr>
          <a:xfrm>
            <a:off x="6472960" y="1346199"/>
            <a:ext cx="5589052" cy="5511801"/>
          </a:xfrm>
          <a:prstGeom prst="rect">
            <a:avLst/>
          </a:prstGeom>
          <a:solidFill>
            <a:schemeClr val="bg2">
              <a:lumMod val="9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3200" i="1" dirty="0">
                <a:ln>
                  <a:gradFill>
                    <a:gsLst>
                      <a:gs pos="0">
                        <a:schemeClr val="tx2"/>
                      </a:gs>
                      <a:gs pos="100000">
                        <a:schemeClr val="bg1"/>
                      </a:gs>
                    </a:gsLst>
                    <a:lin ang="5400000" scaled="1"/>
                  </a:gradFill>
                </a:ln>
                <a:solidFill>
                  <a:schemeClr val="bg1"/>
                </a:solidFill>
              </a:rPr>
              <a:t>GaAs</a:t>
            </a:r>
            <a:endParaRPr lang="en-US" i="1" dirty="0">
              <a:ln>
                <a:gradFill>
                  <a:gsLst>
                    <a:gs pos="0">
                      <a:schemeClr val="tx2"/>
                    </a:gs>
                    <a:gs pos="100000">
                      <a:schemeClr val="bg1"/>
                    </a:gs>
                  </a:gsLst>
                  <a:lin ang="5400000" scaled="1"/>
                </a:gradFill>
              </a:ln>
              <a:solidFill>
                <a:schemeClr val="bg1"/>
              </a:solidFill>
            </a:endParaRPr>
          </a:p>
        </p:txBody>
      </p:sp>
      <p:sp>
        <p:nvSpPr>
          <p:cNvPr id="2" name="Title 1">
            <a:extLst>
              <a:ext uri="{FF2B5EF4-FFF2-40B4-BE49-F238E27FC236}">
                <a16:creationId xmlns:a16="http://schemas.microsoft.com/office/drawing/2014/main" id="{B0A78AB2-92E2-084C-946F-C1CD06B68D18}"/>
              </a:ext>
            </a:extLst>
          </p:cNvPr>
          <p:cNvSpPr>
            <a:spLocks noGrp="1"/>
          </p:cNvSpPr>
          <p:nvPr>
            <p:ph type="title"/>
          </p:nvPr>
        </p:nvSpPr>
        <p:spPr>
          <a:xfrm>
            <a:off x="1926001" y="0"/>
            <a:ext cx="4876733" cy="787782"/>
          </a:xfrm>
        </p:spPr>
        <p:txBody>
          <a:bodyPr/>
          <a:lstStyle/>
          <a:p>
            <a:r>
              <a:rPr lang="en-US" dirty="0"/>
              <a:t>Edge effects: signal</a:t>
            </a:r>
          </a:p>
        </p:txBody>
      </p:sp>
      <p:sp>
        <p:nvSpPr>
          <p:cNvPr id="7" name="Content Placeholder 6">
            <a:extLst>
              <a:ext uri="{FF2B5EF4-FFF2-40B4-BE49-F238E27FC236}">
                <a16:creationId xmlns:a16="http://schemas.microsoft.com/office/drawing/2014/main" id="{9CE58305-3FD4-C94A-936A-AA1ED2442CCD}"/>
              </a:ext>
            </a:extLst>
          </p:cNvPr>
          <p:cNvSpPr>
            <a:spLocks noGrp="1"/>
          </p:cNvSpPr>
          <p:nvPr>
            <p:ph sz="half" idx="1"/>
          </p:nvPr>
        </p:nvSpPr>
        <p:spPr>
          <a:xfrm>
            <a:off x="457201" y="1339482"/>
            <a:ext cx="5526740" cy="5511801"/>
          </a:xfrm>
          <a:solidFill>
            <a:schemeClr val="accent1">
              <a:lumMod val="20000"/>
              <a:lumOff val="80000"/>
            </a:schemeClr>
          </a:solidFill>
          <a:effectLst/>
        </p:spPr>
        <p:txBody>
          <a:bodyPr/>
          <a:lstStyle/>
          <a:p>
            <a:pPr marL="0" indent="0">
              <a:buNone/>
            </a:pPr>
            <a:r>
              <a:rPr lang="en-US" sz="3200" i="1"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bg1"/>
                </a:solidFill>
              </a:rPr>
              <a:t>Silicon</a:t>
            </a:r>
          </a:p>
          <a:p>
            <a:pPr marL="0" indent="0">
              <a:buNone/>
            </a:pPr>
            <a:endParaRPr lang="en-US" i="1"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bg1"/>
              </a:solidFill>
            </a:endParaRPr>
          </a:p>
        </p:txBody>
      </p:sp>
      <p:sp>
        <p:nvSpPr>
          <p:cNvPr id="4" name="Date Placeholder 3">
            <a:extLst>
              <a:ext uri="{FF2B5EF4-FFF2-40B4-BE49-F238E27FC236}">
                <a16:creationId xmlns:a16="http://schemas.microsoft.com/office/drawing/2014/main" id="{572BF83B-C9BE-A743-ABEA-4C990F30A538}"/>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20FF74C4-368E-944A-BF52-F5A662353050}"/>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91CE8546-2D4C-F941-A450-702CC15A3450}"/>
              </a:ext>
            </a:extLst>
          </p:cNvPr>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12" name="Picture 11">
            <a:extLst>
              <a:ext uri="{FF2B5EF4-FFF2-40B4-BE49-F238E27FC236}">
                <a16:creationId xmlns:a16="http://schemas.microsoft.com/office/drawing/2014/main" id="{FDFDB4B6-D6A9-CA46-9517-4AEE2D78A611}"/>
              </a:ext>
            </a:extLst>
          </p:cNvPr>
          <p:cNvPicPr>
            <a:picLocks noChangeAspect="1"/>
          </p:cNvPicPr>
          <p:nvPr/>
        </p:nvPicPr>
        <p:blipFill>
          <a:blip r:embed="rId2"/>
          <a:stretch>
            <a:fillRect/>
          </a:stretch>
        </p:blipFill>
        <p:spPr>
          <a:xfrm>
            <a:off x="9406218" y="1346200"/>
            <a:ext cx="2655793" cy="2117584"/>
          </a:xfrm>
          <a:prstGeom prst="rect">
            <a:avLst/>
          </a:prstGeom>
        </p:spPr>
      </p:pic>
      <p:pic>
        <p:nvPicPr>
          <p:cNvPr id="14" name="Picture 13">
            <a:extLst>
              <a:ext uri="{FF2B5EF4-FFF2-40B4-BE49-F238E27FC236}">
                <a16:creationId xmlns:a16="http://schemas.microsoft.com/office/drawing/2014/main" id="{023DDB64-71D4-264D-AB41-FC02DD3CDF95}"/>
              </a:ext>
            </a:extLst>
          </p:cNvPr>
          <p:cNvPicPr>
            <a:picLocks noChangeAspect="1"/>
          </p:cNvPicPr>
          <p:nvPr/>
        </p:nvPicPr>
        <p:blipFill>
          <a:blip r:embed="rId3"/>
          <a:stretch>
            <a:fillRect/>
          </a:stretch>
        </p:blipFill>
        <p:spPr>
          <a:xfrm>
            <a:off x="3307976" y="1346199"/>
            <a:ext cx="2669241" cy="2113944"/>
          </a:xfrm>
          <a:prstGeom prst="rect">
            <a:avLst/>
          </a:prstGeom>
        </p:spPr>
      </p:pic>
      <p:pic>
        <p:nvPicPr>
          <p:cNvPr id="18" name="Picture 17">
            <a:extLst>
              <a:ext uri="{FF2B5EF4-FFF2-40B4-BE49-F238E27FC236}">
                <a16:creationId xmlns:a16="http://schemas.microsoft.com/office/drawing/2014/main" id="{C4D5FC24-3EA7-9647-8BBD-DB343E8B894A}"/>
              </a:ext>
            </a:extLst>
          </p:cNvPr>
          <p:cNvPicPr>
            <a:picLocks noChangeAspect="1"/>
          </p:cNvPicPr>
          <p:nvPr/>
        </p:nvPicPr>
        <p:blipFill>
          <a:blip r:embed="rId4"/>
          <a:stretch>
            <a:fillRect/>
          </a:stretch>
        </p:blipFill>
        <p:spPr>
          <a:xfrm>
            <a:off x="6652079" y="3460143"/>
            <a:ext cx="3375241" cy="3328907"/>
          </a:xfrm>
          <a:prstGeom prst="rect">
            <a:avLst/>
          </a:prstGeom>
        </p:spPr>
      </p:pic>
      <p:pic>
        <p:nvPicPr>
          <p:cNvPr id="21" name="Picture 20">
            <a:extLst>
              <a:ext uri="{FF2B5EF4-FFF2-40B4-BE49-F238E27FC236}">
                <a16:creationId xmlns:a16="http://schemas.microsoft.com/office/drawing/2014/main" id="{0C85BA9B-494F-7345-9D3B-CEFC1AD804D3}"/>
              </a:ext>
            </a:extLst>
          </p:cNvPr>
          <p:cNvPicPr>
            <a:picLocks noChangeAspect="1"/>
          </p:cNvPicPr>
          <p:nvPr/>
        </p:nvPicPr>
        <p:blipFill>
          <a:blip r:embed="rId5"/>
          <a:stretch>
            <a:fillRect/>
          </a:stretch>
        </p:blipFill>
        <p:spPr>
          <a:xfrm>
            <a:off x="736411" y="3466860"/>
            <a:ext cx="3349305" cy="3296253"/>
          </a:xfrm>
          <a:prstGeom prst="rect">
            <a:avLst/>
          </a:prstGeom>
        </p:spPr>
      </p:pic>
      <p:sp>
        <p:nvSpPr>
          <p:cNvPr id="22" name="TextBox 21">
            <a:extLst>
              <a:ext uri="{FF2B5EF4-FFF2-40B4-BE49-F238E27FC236}">
                <a16:creationId xmlns:a16="http://schemas.microsoft.com/office/drawing/2014/main" id="{96A8DA81-2A09-F144-891A-F9E04E9FB252}"/>
              </a:ext>
            </a:extLst>
          </p:cNvPr>
          <p:cNvSpPr txBox="1"/>
          <p:nvPr/>
        </p:nvSpPr>
        <p:spPr>
          <a:xfrm>
            <a:off x="2353235" y="2064724"/>
            <a:ext cx="1178528" cy="369332"/>
          </a:xfrm>
          <a:prstGeom prst="rect">
            <a:avLst/>
          </a:prstGeom>
          <a:noFill/>
        </p:spPr>
        <p:txBody>
          <a:bodyPr wrap="none" rtlCol="0">
            <a:spAutoFit/>
          </a:bodyPr>
          <a:lstStyle/>
          <a:p>
            <a:r>
              <a:rPr lang="en-US" dirty="0"/>
              <a:t>2x2 pads</a:t>
            </a:r>
          </a:p>
        </p:txBody>
      </p:sp>
      <p:sp>
        <p:nvSpPr>
          <p:cNvPr id="28" name="TextBox 27">
            <a:extLst>
              <a:ext uri="{FF2B5EF4-FFF2-40B4-BE49-F238E27FC236}">
                <a16:creationId xmlns:a16="http://schemas.microsoft.com/office/drawing/2014/main" id="{65B907FA-99DD-8C44-8BC7-034F55151D0D}"/>
              </a:ext>
            </a:extLst>
          </p:cNvPr>
          <p:cNvSpPr txBox="1"/>
          <p:nvPr/>
        </p:nvSpPr>
        <p:spPr>
          <a:xfrm>
            <a:off x="8373316" y="2064724"/>
            <a:ext cx="1178528" cy="369332"/>
          </a:xfrm>
          <a:prstGeom prst="rect">
            <a:avLst/>
          </a:prstGeom>
          <a:noFill/>
        </p:spPr>
        <p:txBody>
          <a:bodyPr wrap="none" rtlCol="0">
            <a:spAutoFit/>
          </a:bodyPr>
          <a:lstStyle/>
          <a:p>
            <a:r>
              <a:rPr lang="en-US" dirty="0"/>
              <a:t>2x2 pads</a:t>
            </a:r>
          </a:p>
        </p:txBody>
      </p:sp>
      <p:sp>
        <p:nvSpPr>
          <p:cNvPr id="24" name="Left Arrow 23">
            <a:extLst>
              <a:ext uri="{FF2B5EF4-FFF2-40B4-BE49-F238E27FC236}">
                <a16:creationId xmlns:a16="http://schemas.microsoft.com/office/drawing/2014/main" id="{DAA9B9D7-83AD-C549-AA6E-B17B4D9C696B}"/>
              </a:ext>
            </a:extLst>
          </p:cNvPr>
          <p:cNvSpPr/>
          <p:nvPr/>
        </p:nvSpPr>
        <p:spPr>
          <a:xfrm>
            <a:off x="7384958" y="4807324"/>
            <a:ext cx="1607039" cy="907676"/>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50% drop</a:t>
            </a:r>
          </a:p>
        </p:txBody>
      </p:sp>
      <p:sp>
        <p:nvSpPr>
          <p:cNvPr id="31" name="Left Arrow 30">
            <a:extLst>
              <a:ext uri="{FF2B5EF4-FFF2-40B4-BE49-F238E27FC236}">
                <a16:creationId xmlns:a16="http://schemas.microsoft.com/office/drawing/2014/main" id="{7F52BCC3-08D4-884F-B0C4-E904CA1431C9}"/>
              </a:ext>
            </a:extLst>
          </p:cNvPr>
          <p:cNvSpPr/>
          <p:nvPr/>
        </p:nvSpPr>
        <p:spPr>
          <a:xfrm rot="642401">
            <a:off x="1357161" y="4015890"/>
            <a:ext cx="1607039" cy="4312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 drop</a:t>
            </a:r>
          </a:p>
        </p:txBody>
      </p:sp>
      <p:sp>
        <p:nvSpPr>
          <p:cNvPr id="25" name="TextBox 24">
            <a:extLst>
              <a:ext uri="{FF2B5EF4-FFF2-40B4-BE49-F238E27FC236}">
                <a16:creationId xmlns:a16="http://schemas.microsoft.com/office/drawing/2014/main" id="{3DA87E55-A58E-8540-8F9B-80AAC89FA48B}"/>
              </a:ext>
            </a:extLst>
          </p:cNvPr>
          <p:cNvSpPr txBox="1"/>
          <p:nvPr/>
        </p:nvSpPr>
        <p:spPr>
          <a:xfrm>
            <a:off x="515223" y="2815463"/>
            <a:ext cx="2458461" cy="646331"/>
          </a:xfrm>
          <a:prstGeom prst="rect">
            <a:avLst/>
          </a:prstGeom>
          <a:noFill/>
        </p:spPr>
        <p:txBody>
          <a:bodyPr wrap="square" rtlCol="0">
            <a:spAutoFit/>
          </a:bodyPr>
          <a:lstStyle/>
          <a:p>
            <a:r>
              <a:rPr lang="en-US" dirty="0"/>
              <a:t>Pad is subdivided into 100 strips</a:t>
            </a:r>
          </a:p>
        </p:txBody>
      </p:sp>
      <p:pic>
        <p:nvPicPr>
          <p:cNvPr id="7170" name="Picture 2" descr="page13image10435200">
            <a:extLst>
              <a:ext uri="{FF2B5EF4-FFF2-40B4-BE49-F238E27FC236}">
                <a16:creationId xmlns:a16="http://schemas.microsoft.com/office/drawing/2014/main" id="{84930708-28E4-4A44-B180-C35D896E01A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page13image93476544">
            <a:extLst>
              <a:ext uri="{FF2B5EF4-FFF2-40B4-BE49-F238E27FC236}">
                <a16:creationId xmlns:a16="http://schemas.microsoft.com/office/drawing/2014/main" id="{1B90B798-688B-A84A-AF4A-CC3C7375B0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76200" cy="1536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439A0F1-55D6-E749-958A-76DE2DEE1376}"/>
              </a:ext>
            </a:extLst>
          </p:cNvPr>
          <p:cNvSpPr/>
          <p:nvPr/>
        </p:nvSpPr>
        <p:spPr>
          <a:xfrm>
            <a:off x="457200" y="1886513"/>
            <a:ext cx="2107956" cy="307777"/>
          </a:xfrm>
          <a:prstGeom prst="rect">
            <a:avLst/>
          </a:prstGeom>
        </p:spPr>
        <p:txBody>
          <a:bodyPr wrap="square">
            <a:spAutoFit/>
          </a:bodyPr>
          <a:lstStyle/>
          <a:p>
            <a:r>
              <a:rPr lang="en-US" sz="1400" dirty="0"/>
              <a:t>10</a:t>
            </a:r>
            <a:r>
              <a:rPr lang="en-US" sz="1400" dirty="0">
                <a:latin typeface="Symbol" pitchFamily="2" charset="2"/>
              </a:rPr>
              <a:t>m</a:t>
            </a:r>
            <a:r>
              <a:rPr lang="en-US" sz="1400" dirty="0"/>
              <a:t>m between pads</a:t>
            </a:r>
          </a:p>
        </p:txBody>
      </p:sp>
      <p:sp>
        <p:nvSpPr>
          <p:cNvPr id="23" name="Rectangle 22">
            <a:extLst>
              <a:ext uri="{FF2B5EF4-FFF2-40B4-BE49-F238E27FC236}">
                <a16:creationId xmlns:a16="http://schemas.microsoft.com/office/drawing/2014/main" id="{1134762B-0360-EE4A-9472-D2F95F5432B3}"/>
              </a:ext>
            </a:extLst>
          </p:cNvPr>
          <p:cNvSpPr/>
          <p:nvPr/>
        </p:nvSpPr>
        <p:spPr>
          <a:xfrm>
            <a:off x="6472959" y="1886513"/>
            <a:ext cx="2107956" cy="307777"/>
          </a:xfrm>
          <a:prstGeom prst="rect">
            <a:avLst/>
          </a:prstGeom>
        </p:spPr>
        <p:txBody>
          <a:bodyPr wrap="square">
            <a:spAutoFit/>
          </a:bodyPr>
          <a:lstStyle/>
          <a:p>
            <a:r>
              <a:rPr lang="en-US" sz="1400" dirty="0"/>
              <a:t>300</a:t>
            </a:r>
            <a:r>
              <a:rPr lang="en-US" sz="1400" dirty="0">
                <a:latin typeface="Symbol" pitchFamily="2" charset="2"/>
              </a:rPr>
              <a:t>m</a:t>
            </a:r>
            <a:r>
              <a:rPr lang="en-US" sz="1400" dirty="0"/>
              <a:t>m between pads</a:t>
            </a:r>
          </a:p>
        </p:txBody>
      </p:sp>
    </p:spTree>
    <p:extLst>
      <p:ext uri="{BB962C8B-B14F-4D97-AF65-F5344CB8AC3E}">
        <p14:creationId xmlns:p14="http://schemas.microsoft.com/office/powerpoint/2010/main" val="4204439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059F34-783A-F246-9ECF-C23AD3BF459B}"/>
              </a:ext>
            </a:extLst>
          </p:cNvPr>
          <p:cNvSpPr>
            <a:spLocks noGrp="1"/>
          </p:cNvSpPr>
          <p:nvPr>
            <p:ph type="dt" sz="half" idx="10"/>
          </p:nvPr>
        </p:nvSpPr>
        <p:spPr/>
        <p:txBody>
          <a:bodyPr/>
          <a:lstStyle/>
          <a:p>
            <a:r>
              <a:rPr lang="en-US"/>
              <a:t>10/7/24</a:t>
            </a:r>
            <a:endParaRPr lang="en-US" dirty="0"/>
          </a:p>
        </p:txBody>
      </p:sp>
      <p:sp>
        <p:nvSpPr>
          <p:cNvPr id="3" name="Footer Placeholder 2">
            <a:extLst>
              <a:ext uri="{FF2B5EF4-FFF2-40B4-BE49-F238E27FC236}">
                <a16:creationId xmlns:a16="http://schemas.microsoft.com/office/drawing/2014/main" id="{6A804959-9AF0-AB4F-B58E-418336B2CB11}"/>
              </a:ext>
            </a:extLst>
          </p:cNvPr>
          <p:cNvSpPr>
            <a:spLocks noGrp="1"/>
          </p:cNvSpPr>
          <p:nvPr>
            <p:ph type="ftr" sz="quarter" idx="11"/>
          </p:nvPr>
        </p:nvSpPr>
        <p:spPr/>
        <p:txBody>
          <a:bodyPr/>
          <a:lstStyle/>
          <a:p>
            <a:r>
              <a:rPr lang="en-US"/>
              <a:t>LCWS2024, Japan</a:t>
            </a:r>
            <a:endParaRPr lang="en-US" dirty="0"/>
          </a:p>
        </p:txBody>
      </p:sp>
      <p:sp>
        <p:nvSpPr>
          <p:cNvPr id="4" name="Slide Number Placeholder 3">
            <a:extLst>
              <a:ext uri="{FF2B5EF4-FFF2-40B4-BE49-F238E27FC236}">
                <a16:creationId xmlns:a16="http://schemas.microsoft.com/office/drawing/2014/main" id="{99BDC3DC-A3E7-494E-A29D-24874066D276}"/>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
        <p:nvSpPr>
          <p:cNvPr id="5" name="Title 1">
            <a:extLst>
              <a:ext uri="{FF2B5EF4-FFF2-40B4-BE49-F238E27FC236}">
                <a16:creationId xmlns:a16="http://schemas.microsoft.com/office/drawing/2014/main" id="{0EC2F826-B6EF-A64A-8BCE-6EC9C34BD121}"/>
              </a:ext>
            </a:extLst>
          </p:cNvPr>
          <p:cNvSpPr txBox="1">
            <a:spLocks/>
          </p:cNvSpPr>
          <p:nvPr/>
        </p:nvSpPr>
        <p:spPr>
          <a:xfrm>
            <a:off x="1929653" y="0"/>
            <a:ext cx="10262347" cy="787782"/>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Edge effects: sum of adjacent pad signal in X </a:t>
            </a:r>
          </a:p>
        </p:txBody>
      </p:sp>
      <p:sp>
        <p:nvSpPr>
          <p:cNvPr id="6" name="Content Placeholder 6">
            <a:extLst>
              <a:ext uri="{FF2B5EF4-FFF2-40B4-BE49-F238E27FC236}">
                <a16:creationId xmlns:a16="http://schemas.microsoft.com/office/drawing/2014/main" id="{CF98486B-A60E-0E48-9B38-2C924E70FFB8}"/>
              </a:ext>
            </a:extLst>
          </p:cNvPr>
          <p:cNvSpPr txBox="1">
            <a:spLocks/>
          </p:cNvSpPr>
          <p:nvPr/>
        </p:nvSpPr>
        <p:spPr>
          <a:xfrm>
            <a:off x="457201" y="1339482"/>
            <a:ext cx="5526740" cy="5511801"/>
          </a:xfrm>
          <a:prstGeom prst="rect">
            <a:avLst/>
          </a:prstGeom>
          <a:solidFill>
            <a:schemeClr val="accent1">
              <a:lumMod val="20000"/>
              <a:lumOff val="80000"/>
            </a:schemeClr>
          </a:solidFill>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lvl="0" indent="0">
              <a:buClr>
                <a:srgbClr val="A53010"/>
              </a:buClr>
              <a:buNone/>
            </a:pPr>
            <a:r>
              <a:rPr lang="en-US" sz="3200" i="1" dirty="0">
                <a:ln>
                  <a:gradFill>
                    <a:gsLst>
                      <a:gs pos="0">
                        <a:srgbClr val="A53010">
                          <a:lumMod val="5000"/>
                          <a:lumOff val="95000"/>
                        </a:srgbClr>
                      </a:gs>
                      <a:gs pos="74000">
                        <a:srgbClr val="A53010">
                          <a:lumMod val="45000"/>
                          <a:lumOff val="55000"/>
                        </a:srgbClr>
                      </a:gs>
                      <a:gs pos="83000">
                        <a:srgbClr val="A53010">
                          <a:lumMod val="45000"/>
                          <a:lumOff val="55000"/>
                        </a:srgbClr>
                      </a:gs>
                      <a:gs pos="100000">
                        <a:srgbClr val="A53010">
                          <a:lumMod val="30000"/>
                          <a:lumOff val="70000"/>
                        </a:srgbClr>
                      </a:gs>
                    </a:gsLst>
                    <a:lin ang="5400000" scaled="1"/>
                  </a:gradFill>
                </a:ln>
                <a:solidFill>
                  <a:prstClr val="white"/>
                </a:solidFill>
              </a:rPr>
              <a:t>Silicon</a:t>
            </a:r>
            <a:endParaRPr lang="en-US" i="1" dirty="0">
              <a:ln>
                <a:gradFill>
                  <a:gsLst>
                    <a:gs pos="0">
                      <a:srgbClr val="A53010">
                        <a:lumMod val="5000"/>
                        <a:lumOff val="95000"/>
                      </a:srgbClr>
                    </a:gs>
                    <a:gs pos="74000">
                      <a:srgbClr val="A53010">
                        <a:lumMod val="45000"/>
                        <a:lumOff val="55000"/>
                      </a:srgbClr>
                    </a:gs>
                    <a:gs pos="83000">
                      <a:srgbClr val="A53010">
                        <a:lumMod val="45000"/>
                        <a:lumOff val="55000"/>
                      </a:srgbClr>
                    </a:gs>
                    <a:gs pos="100000">
                      <a:srgbClr val="A53010">
                        <a:lumMod val="30000"/>
                        <a:lumOff val="70000"/>
                      </a:srgbClr>
                    </a:gs>
                  </a:gsLst>
                  <a:lin ang="5400000" scaled="1"/>
                </a:gradFill>
              </a:ln>
              <a:solidFill>
                <a:prstClr val="white"/>
              </a:solidFill>
            </a:endParaRPr>
          </a:p>
        </p:txBody>
      </p:sp>
      <p:sp>
        <p:nvSpPr>
          <p:cNvPr id="7" name="Content Placeholder 6">
            <a:extLst>
              <a:ext uri="{FF2B5EF4-FFF2-40B4-BE49-F238E27FC236}">
                <a16:creationId xmlns:a16="http://schemas.microsoft.com/office/drawing/2014/main" id="{0C88ADC8-C46C-F745-AE44-74656BB94595}"/>
              </a:ext>
            </a:extLst>
          </p:cNvPr>
          <p:cNvSpPr txBox="1">
            <a:spLocks/>
          </p:cNvSpPr>
          <p:nvPr/>
        </p:nvSpPr>
        <p:spPr>
          <a:xfrm>
            <a:off x="6472960" y="1346199"/>
            <a:ext cx="5589052" cy="5511801"/>
          </a:xfrm>
          <a:prstGeom prst="rect">
            <a:avLst/>
          </a:prstGeom>
          <a:solidFill>
            <a:schemeClr val="bg2">
              <a:lumMod val="9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3200" i="1" dirty="0">
                <a:ln>
                  <a:gradFill>
                    <a:gsLst>
                      <a:gs pos="0">
                        <a:srgbClr val="766F54"/>
                      </a:gs>
                      <a:gs pos="100000">
                        <a:prstClr val="white"/>
                      </a:gs>
                    </a:gsLst>
                    <a:lin ang="5400000" scaled="1"/>
                  </a:gradFill>
                </a:ln>
                <a:solidFill>
                  <a:prstClr val="white"/>
                </a:solidFill>
              </a:rPr>
              <a:t>GaAs</a:t>
            </a:r>
            <a:endParaRPr lang="en-US" i="1" dirty="0">
              <a:solidFill>
                <a:schemeClr val="bg1"/>
              </a:solidFill>
            </a:endParaRPr>
          </a:p>
        </p:txBody>
      </p:sp>
      <p:pic>
        <p:nvPicPr>
          <p:cNvPr id="9" name="Picture 8">
            <a:extLst>
              <a:ext uri="{FF2B5EF4-FFF2-40B4-BE49-F238E27FC236}">
                <a16:creationId xmlns:a16="http://schemas.microsoft.com/office/drawing/2014/main" id="{ABA62153-65F2-D946-81C0-E368FC47BA3C}"/>
              </a:ext>
            </a:extLst>
          </p:cNvPr>
          <p:cNvPicPr>
            <a:picLocks noChangeAspect="1"/>
          </p:cNvPicPr>
          <p:nvPr/>
        </p:nvPicPr>
        <p:blipFill>
          <a:blip r:embed="rId2">
            <a:alphaModFix/>
          </a:blip>
          <a:stretch>
            <a:fillRect/>
          </a:stretch>
        </p:blipFill>
        <p:spPr>
          <a:xfrm>
            <a:off x="6869680" y="3161224"/>
            <a:ext cx="4859115" cy="3520800"/>
          </a:xfrm>
          <a:prstGeom prst="rect">
            <a:avLst/>
          </a:prstGeom>
        </p:spPr>
      </p:pic>
      <p:pic>
        <p:nvPicPr>
          <p:cNvPr id="11" name="Picture 10">
            <a:extLst>
              <a:ext uri="{FF2B5EF4-FFF2-40B4-BE49-F238E27FC236}">
                <a16:creationId xmlns:a16="http://schemas.microsoft.com/office/drawing/2014/main" id="{3AB2E237-0A84-FC4F-9DDF-EF688A61FE88}"/>
              </a:ext>
            </a:extLst>
          </p:cNvPr>
          <p:cNvPicPr>
            <a:picLocks noChangeAspect="1"/>
          </p:cNvPicPr>
          <p:nvPr/>
        </p:nvPicPr>
        <p:blipFill>
          <a:blip r:embed="rId3"/>
          <a:stretch>
            <a:fillRect/>
          </a:stretch>
        </p:blipFill>
        <p:spPr>
          <a:xfrm>
            <a:off x="517395" y="3161748"/>
            <a:ext cx="4964400" cy="3520276"/>
          </a:xfrm>
          <a:prstGeom prst="rect">
            <a:avLst/>
          </a:prstGeom>
        </p:spPr>
      </p:pic>
      <p:pic>
        <p:nvPicPr>
          <p:cNvPr id="18" name="Picture 17">
            <a:extLst>
              <a:ext uri="{FF2B5EF4-FFF2-40B4-BE49-F238E27FC236}">
                <a16:creationId xmlns:a16="http://schemas.microsoft.com/office/drawing/2014/main" id="{2F18119B-9D49-7A4F-A847-E3AD61D3291C}"/>
              </a:ext>
            </a:extLst>
          </p:cNvPr>
          <p:cNvPicPr>
            <a:picLocks noChangeAspect="1"/>
          </p:cNvPicPr>
          <p:nvPr/>
        </p:nvPicPr>
        <p:blipFill rotWithShape="1">
          <a:blip r:embed="rId4">
            <a:extLst>
              <a:ext uri="{BEBA8EAE-BF5A-486C-A8C5-ECC9F3942E4B}">
                <a14:imgProps xmlns:a14="http://schemas.microsoft.com/office/drawing/2010/main">
                  <a14:imgLayer>
                    <a14:imgEffect>
                      <a14:colorTemperature colorTemp="9648"/>
                    </a14:imgEffect>
                    <a14:imgEffect>
                      <a14:saturation sat="329000"/>
                    </a14:imgEffect>
                  </a14:imgLayer>
                </a14:imgProps>
              </a:ext>
            </a:extLst>
          </a:blip>
          <a:srcRect l="6642" t="5221" r="80417" b="75196"/>
          <a:stretch/>
        </p:blipFill>
        <p:spPr>
          <a:xfrm>
            <a:off x="2707594" y="1337766"/>
            <a:ext cx="1308341" cy="1484864"/>
          </a:xfrm>
          <a:prstGeom prst="rect">
            <a:avLst/>
          </a:prstGeom>
        </p:spPr>
      </p:pic>
      <p:sp>
        <p:nvSpPr>
          <p:cNvPr id="14" name="Rectangle 13">
            <a:extLst>
              <a:ext uri="{FF2B5EF4-FFF2-40B4-BE49-F238E27FC236}">
                <a16:creationId xmlns:a16="http://schemas.microsoft.com/office/drawing/2014/main" id="{241A8084-9786-604F-8077-30D314C8D2DD}"/>
              </a:ext>
            </a:extLst>
          </p:cNvPr>
          <p:cNvSpPr/>
          <p:nvPr/>
        </p:nvSpPr>
        <p:spPr>
          <a:xfrm>
            <a:off x="3023886" y="1915252"/>
            <a:ext cx="968188" cy="518666"/>
          </a:xfrm>
          <a:prstGeom prst="rect">
            <a:avLst/>
          </a:prstGeom>
          <a:solidFill>
            <a:schemeClr val="accent1">
              <a:alpha val="14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FD82269C-D5AA-C446-84FB-162732503732}"/>
              </a:ext>
            </a:extLst>
          </p:cNvPr>
          <p:cNvPicPr>
            <a:picLocks noChangeAspect="1"/>
          </p:cNvPicPr>
          <p:nvPr/>
        </p:nvPicPr>
        <p:blipFill rotWithShape="1">
          <a:blip r:embed="rId5"/>
          <a:srcRect l="27430" t="2505" r="13233" b="25991"/>
          <a:stretch/>
        </p:blipFill>
        <p:spPr>
          <a:xfrm rot="4908050">
            <a:off x="8563356" y="1448430"/>
            <a:ext cx="1606125" cy="1451565"/>
          </a:xfrm>
          <a:prstGeom prst="rect">
            <a:avLst/>
          </a:prstGeom>
        </p:spPr>
      </p:pic>
      <p:sp>
        <p:nvSpPr>
          <p:cNvPr id="17" name="Rectangle 16">
            <a:extLst>
              <a:ext uri="{FF2B5EF4-FFF2-40B4-BE49-F238E27FC236}">
                <a16:creationId xmlns:a16="http://schemas.microsoft.com/office/drawing/2014/main" id="{1DF710A3-5431-FB4E-A66D-BB5D1F574433}"/>
              </a:ext>
            </a:extLst>
          </p:cNvPr>
          <p:cNvSpPr/>
          <p:nvPr/>
        </p:nvSpPr>
        <p:spPr>
          <a:xfrm>
            <a:off x="8721071" y="2050676"/>
            <a:ext cx="1330605" cy="695989"/>
          </a:xfrm>
          <a:prstGeom prst="rect">
            <a:avLst/>
          </a:prstGeom>
          <a:solidFill>
            <a:schemeClr val="tx2">
              <a:alpha val="49000"/>
            </a:schemeClr>
          </a:solidFill>
          <a:ln w="349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a:extLst>
              <a:ext uri="{FF2B5EF4-FFF2-40B4-BE49-F238E27FC236}">
                <a16:creationId xmlns:a16="http://schemas.microsoft.com/office/drawing/2014/main" id="{87933822-5306-AF45-A983-EC2A54504D80}"/>
              </a:ext>
            </a:extLst>
          </p:cNvPr>
          <p:cNvSpPr/>
          <p:nvPr/>
        </p:nvSpPr>
        <p:spPr>
          <a:xfrm>
            <a:off x="7874001" y="4303151"/>
            <a:ext cx="1492418" cy="7599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Drop of 40% (traces)</a:t>
            </a:r>
          </a:p>
        </p:txBody>
      </p:sp>
      <p:sp>
        <p:nvSpPr>
          <p:cNvPr id="15" name="Right Arrow 14">
            <a:extLst>
              <a:ext uri="{FF2B5EF4-FFF2-40B4-BE49-F238E27FC236}">
                <a16:creationId xmlns:a16="http://schemas.microsoft.com/office/drawing/2014/main" id="{57F3987D-3EA3-F14A-9A15-5CF7C4C5FF22}"/>
              </a:ext>
            </a:extLst>
          </p:cNvPr>
          <p:cNvSpPr/>
          <p:nvPr/>
        </p:nvSpPr>
        <p:spPr>
          <a:xfrm>
            <a:off x="1728153" y="3898833"/>
            <a:ext cx="1492418" cy="573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No drop</a:t>
            </a:r>
          </a:p>
        </p:txBody>
      </p:sp>
      <p:sp>
        <p:nvSpPr>
          <p:cNvPr id="21" name="Rectangle 20">
            <a:extLst>
              <a:ext uri="{FF2B5EF4-FFF2-40B4-BE49-F238E27FC236}">
                <a16:creationId xmlns:a16="http://schemas.microsoft.com/office/drawing/2014/main" id="{1506DF6B-8C54-C54D-B8A7-CC211D6DCE19}"/>
              </a:ext>
            </a:extLst>
          </p:cNvPr>
          <p:cNvSpPr/>
          <p:nvPr/>
        </p:nvSpPr>
        <p:spPr>
          <a:xfrm>
            <a:off x="457200" y="1886513"/>
            <a:ext cx="2107956" cy="307777"/>
          </a:xfrm>
          <a:prstGeom prst="rect">
            <a:avLst/>
          </a:prstGeom>
        </p:spPr>
        <p:txBody>
          <a:bodyPr wrap="square">
            <a:spAutoFit/>
          </a:bodyPr>
          <a:lstStyle/>
          <a:p>
            <a:r>
              <a:rPr lang="en-US" sz="1400" dirty="0"/>
              <a:t>10</a:t>
            </a:r>
            <a:r>
              <a:rPr lang="en-US" sz="1400" dirty="0">
                <a:latin typeface="Symbol" pitchFamily="2" charset="2"/>
              </a:rPr>
              <a:t>m</a:t>
            </a:r>
            <a:r>
              <a:rPr lang="en-US" sz="1400" dirty="0"/>
              <a:t>m between pads</a:t>
            </a:r>
          </a:p>
        </p:txBody>
      </p:sp>
      <p:sp>
        <p:nvSpPr>
          <p:cNvPr id="22" name="Rectangle 21">
            <a:extLst>
              <a:ext uri="{FF2B5EF4-FFF2-40B4-BE49-F238E27FC236}">
                <a16:creationId xmlns:a16="http://schemas.microsoft.com/office/drawing/2014/main" id="{A6366364-3E83-E642-93EB-5264D0389FD5}"/>
              </a:ext>
            </a:extLst>
          </p:cNvPr>
          <p:cNvSpPr/>
          <p:nvPr/>
        </p:nvSpPr>
        <p:spPr>
          <a:xfrm>
            <a:off x="6472959" y="1886513"/>
            <a:ext cx="2107956" cy="307777"/>
          </a:xfrm>
          <a:prstGeom prst="rect">
            <a:avLst/>
          </a:prstGeom>
        </p:spPr>
        <p:txBody>
          <a:bodyPr wrap="square">
            <a:spAutoFit/>
          </a:bodyPr>
          <a:lstStyle/>
          <a:p>
            <a:r>
              <a:rPr lang="en-US" sz="1400" dirty="0"/>
              <a:t>300</a:t>
            </a:r>
            <a:r>
              <a:rPr lang="en-US" sz="1400" dirty="0">
                <a:latin typeface="Symbol" pitchFamily="2" charset="2"/>
              </a:rPr>
              <a:t>m</a:t>
            </a:r>
            <a:r>
              <a:rPr lang="en-US" sz="1400" dirty="0"/>
              <a:t>m between pads</a:t>
            </a:r>
          </a:p>
        </p:txBody>
      </p:sp>
    </p:spTree>
    <p:extLst>
      <p:ext uri="{BB962C8B-B14F-4D97-AF65-F5344CB8AC3E}">
        <p14:creationId xmlns:p14="http://schemas.microsoft.com/office/powerpoint/2010/main" val="1427605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059F34-783A-F246-9ECF-C23AD3BF459B}"/>
              </a:ext>
            </a:extLst>
          </p:cNvPr>
          <p:cNvSpPr>
            <a:spLocks noGrp="1"/>
          </p:cNvSpPr>
          <p:nvPr>
            <p:ph type="dt" sz="half" idx="10"/>
          </p:nvPr>
        </p:nvSpPr>
        <p:spPr/>
        <p:txBody>
          <a:bodyPr/>
          <a:lstStyle/>
          <a:p>
            <a:r>
              <a:rPr lang="en-US"/>
              <a:t>10/7/24</a:t>
            </a:r>
            <a:endParaRPr lang="en-US" dirty="0"/>
          </a:p>
        </p:txBody>
      </p:sp>
      <p:sp>
        <p:nvSpPr>
          <p:cNvPr id="3" name="Footer Placeholder 2">
            <a:extLst>
              <a:ext uri="{FF2B5EF4-FFF2-40B4-BE49-F238E27FC236}">
                <a16:creationId xmlns:a16="http://schemas.microsoft.com/office/drawing/2014/main" id="{6A804959-9AF0-AB4F-B58E-418336B2CB11}"/>
              </a:ext>
            </a:extLst>
          </p:cNvPr>
          <p:cNvSpPr>
            <a:spLocks noGrp="1"/>
          </p:cNvSpPr>
          <p:nvPr>
            <p:ph type="ftr" sz="quarter" idx="11"/>
          </p:nvPr>
        </p:nvSpPr>
        <p:spPr/>
        <p:txBody>
          <a:bodyPr/>
          <a:lstStyle/>
          <a:p>
            <a:r>
              <a:rPr lang="en-US"/>
              <a:t>LCWS2024, Japan</a:t>
            </a:r>
            <a:endParaRPr lang="en-US" dirty="0"/>
          </a:p>
        </p:txBody>
      </p:sp>
      <p:sp>
        <p:nvSpPr>
          <p:cNvPr id="4" name="Slide Number Placeholder 3">
            <a:extLst>
              <a:ext uri="{FF2B5EF4-FFF2-40B4-BE49-F238E27FC236}">
                <a16:creationId xmlns:a16="http://schemas.microsoft.com/office/drawing/2014/main" id="{99BDC3DC-A3E7-494E-A29D-24874066D276}"/>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
        <p:nvSpPr>
          <p:cNvPr id="5" name="Title 1">
            <a:extLst>
              <a:ext uri="{FF2B5EF4-FFF2-40B4-BE49-F238E27FC236}">
                <a16:creationId xmlns:a16="http://schemas.microsoft.com/office/drawing/2014/main" id="{0EC2F826-B6EF-A64A-8BCE-6EC9C34BD121}"/>
              </a:ext>
            </a:extLst>
          </p:cNvPr>
          <p:cNvSpPr txBox="1">
            <a:spLocks/>
          </p:cNvSpPr>
          <p:nvPr/>
        </p:nvSpPr>
        <p:spPr>
          <a:xfrm>
            <a:off x="1929653" y="0"/>
            <a:ext cx="10262347" cy="787782"/>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Edge effects: sum of adjacent pad signal in Y </a:t>
            </a:r>
          </a:p>
        </p:txBody>
      </p:sp>
      <p:sp>
        <p:nvSpPr>
          <p:cNvPr id="6" name="Content Placeholder 6">
            <a:extLst>
              <a:ext uri="{FF2B5EF4-FFF2-40B4-BE49-F238E27FC236}">
                <a16:creationId xmlns:a16="http://schemas.microsoft.com/office/drawing/2014/main" id="{CF98486B-A60E-0E48-9B38-2C924E70FFB8}"/>
              </a:ext>
            </a:extLst>
          </p:cNvPr>
          <p:cNvSpPr txBox="1">
            <a:spLocks/>
          </p:cNvSpPr>
          <p:nvPr/>
        </p:nvSpPr>
        <p:spPr>
          <a:xfrm>
            <a:off x="457201" y="1339482"/>
            <a:ext cx="5526740" cy="5511801"/>
          </a:xfrm>
          <a:prstGeom prst="rect">
            <a:avLst/>
          </a:prstGeom>
          <a:solidFill>
            <a:schemeClr val="accent1">
              <a:lumMod val="20000"/>
              <a:lumOff val="80000"/>
            </a:schemeClr>
          </a:solidFill>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lvl="0" indent="0">
              <a:buClr>
                <a:srgbClr val="A53010"/>
              </a:buClr>
              <a:buNone/>
            </a:pPr>
            <a:r>
              <a:rPr lang="en-US" sz="3200" i="1" dirty="0">
                <a:ln>
                  <a:gradFill>
                    <a:gsLst>
                      <a:gs pos="0">
                        <a:srgbClr val="A53010">
                          <a:lumMod val="5000"/>
                          <a:lumOff val="95000"/>
                        </a:srgbClr>
                      </a:gs>
                      <a:gs pos="74000">
                        <a:srgbClr val="A53010">
                          <a:lumMod val="45000"/>
                          <a:lumOff val="55000"/>
                        </a:srgbClr>
                      </a:gs>
                      <a:gs pos="83000">
                        <a:srgbClr val="A53010">
                          <a:lumMod val="45000"/>
                          <a:lumOff val="55000"/>
                        </a:srgbClr>
                      </a:gs>
                      <a:gs pos="100000">
                        <a:srgbClr val="A53010">
                          <a:lumMod val="30000"/>
                          <a:lumOff val="70000"/>
                        </a:srgbClr>
                      </a:gs>
                    </a:gsLst>
                    <a:lin ang="5400000" scaled="1"/>
                  </a:gradFill>
                </a:ln>
                <a:solidFill>
                  <a:prstClr val="white"/>
                </a:solidFill>
              </a:rPr>
              <a:t>Silicon</a:t>
            </a:r>
            <a:endParaRPr lang="en-US" i="1" dirty="0">
              <a:ln>
                <a:gradFill>
                  <a:gsLst>
                    <a:gs pos="0">
                      <a:srgbClr val="A53010">
                        <a:lumMod val="5000"/>
                        <a:lumOff val="95000"/>
                      </a:srgbClr>
                    </a:gs>
                    <a:gs pos="74000">
                      <a:srgbClr val="A53010">
                        <a:lumMod val="45000"/>
                        <a:lumOff val="55000"/>
                      </a:srgbClr>
                    </a:gs>
                    <a:gs pos="83000">
                      <a:srgbClr val="A53010">
                        <a:lumMod val="45000"/>
                        <a:lumOff val="55000"/>
                      </a:srgbClr>
                    </a:gs>
                    <a:gs pos="100000">
                      <a:srgbClr val="A53010">
                        <a:lumMod val="30000"/>
                        <a:lumOff val="70000"/>
                      </a:srgbClr>
                    </a:gs>
                  </a:gsLst>
                  <a:lin ang="5400000" scaled="1"/>
                </a:gradFill>
              </a:ln>
              <a:solidFill>
                <a:prstClr val="white"/>
              </a:solidFill>
            </a:endParaRPr>
          </a:p>
        </p:txBody>
      </p:sp>
      <p:sp>
        <p:nvSpPr>
          <p:cNvPr id="7" name="Content Placeholder 6">
            <a:extLst>
              <a:ext uri="{FF2B5EF4-FFF2-40B4-BE49-F238E27FC236}">
                <a16:creationId xmlns:a16="http://schemas.microsoft.com/office/drawing/2014/main" id="{0C88ADC8-C46C-F745-AE44-74656BB94595}"/>
              </a:ext>
            </a:extLst>
          </p:cNvPr>
          <p:cNvSpPr txBox="1">
            <a:spLocks/>
          </p:cNvSpPr>
          <p:nvPr/>
        </p:nvSpPr>
        <p:spPr>
          <a:xfrm>
            <a:off x="6472960" y="1346199"/>
            <a:ext cx="5589052" cy="5511801"/>
          </a:xfrm>
          <a:prstGeom prst="rect">
            <a:avLst/>
          </a:prstGeom>
          <a:solidFill>
            <a:schemeClr val="bg2">
              <a:lumMod val="9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3200" i="1" dirty="0">
                <a:ln>
                  <a:gradFill>
                    <a:gsLst>
                      <a:gs pos="0">
                        <a:srgbClr val="766F54"/>
                      </a:gs>
                      <a:gs pos="100000">
                        <a:prstClr val="white"/>
                      </a:gs>
                    </a:gsLst>
                    <a:lin ang="5400000" scaled="1"/>
                  </a:gradFill>
                </a:ln>
                <a:solidFill>
                  <a:prstClr val="white"/>
                </a:solidFill>
              </a:rPr>
              <a:t>GaAs</a:t>
            </a:r>
            <a:endParaRPr lang="en-US" i="1" dirty="0">
              <a:solidFill>
                <a:schemeClr val="bg1"/>
              </a:solidFill>
            </a:endParaRPr>
          </a:p>
        </p:txBody>
      </p:sp>
      <p:pic>
        <p:nvPicPr>
          <p:cNvPr id="13" name="Picture 12">
            <a:extLst>
              <a:ext uri="{FF2B5EF4-FFF2-40B4-BE49-F238E27FC236}">
                <a16:creationId xmlns:a16="http://schemas.microsoft.com/office/drawing/2014/main" id="{A3740CE9-C4A3-D244-B4BD-6317B2B70669}"/>
              </a:ext>
            </a:extLst>
          </p:cNvPr>
          <p:cNvPicPr>
            <a:picLocks noChangeAspect="1"/>
          </p:cNvPicPr>
          <p:nvPr/>
        </p:nvPicPr>
        <p:blipFill rotWithShape="1">
          <a:blip r:embed="rId2">
            <a:extLst>
              <a:ext uri="{BEBA8EAE-BF5A-486C-A8C5-ECC9F3942E4B}">
                <a14:imgProps xmlns:a14="http://schemas.microsoft.com/office/drawing/2010/main">
                  <a14:imgLayer>
                    <a14:imgEffect>
                      <a14:colorTemperature colorTemp="9648"/>
                    </a14:imgEffect>
                    <a14:imgEffect>
                      <a14:saturation sat="329000"/>
                    </a14:imgEffect>
                  </a14:imgLayer>
                </a14:imgProps>
              </a:ext>
            </a:extLst>
          </a:blip>
          <a:srcRect l="6642" t="5221" r="80417" b="75196"/>
          <a:stretch/>
        </p:blipFill>
        <p:spPr>
          <a:xfrm>
            <a:off x="2707200" y="1339200"/>
            <a:ext cx="1308341" cy="1484864"/>
          </a:xfrm>
          <a:prstGeom prst="rect">
            <a:avLst/>
          </a:prstGeom>
        </p:spPr>
      </p:pic>
      <p:sp>
        <p:nvSpPr>
          <p:cNvPr id="14" name="Rectangle 13">
            <a:extLst>
              <a:ext uri="{FF2B5EF4-FFF2-40B4-BE49-F238E27FC236}">
                <a16:creationId xmlns:a16="http://schemas.microsoft.com/office/drawing/2014/main" id="{241A8084-9786-604F-8077-30D314C8D2DD}"/>
              </a:ext>
            </a:extLst>
          </p:cNvPr>
          <p:cNvSpPr/>
          <p:nvPr/>
        </p:nvSpPr>
        <p:spPr>
          <a:xfrm>
            <a:off x="3065929" y="1481630"/>
            <a:ext cx="470648" cy="885600"/>
          </a:xfrm>
          <a:prstGeom prst="rect">
            <a:avLst/>
          </a:prstGeom>
          <a:solidFill>
            <a:schemeClr val="accent1">
              <a:alpha val="14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DBD6E157-B21A-2343-BEE6-B4242F980438}"/>
              </a:ext>
            </a:extLst>
          </p:cNvPr>
          <p:cNvPicPr>
            <a:picLocks noChangeAspect="1"/>
          </p:cNvPicPr>
          <p:nvPr/>
        </p:nvPicPr>
        <p:blipFill rotWithShape="1">
          <a:blip r:embed="rId3"/>
          <a:srcRect l="27430" t="2505" r="13233" b="25991"/>
          <a:stretch/>
        </p:blipFill>
        <p:spPr>
          <a:xfrm rot="4908050">
            <a:off x="8563356" y="1448430"/>
            <a:ext cx="1606125" cy="1451565"/>
          </a:xfrm>
          <a:prstGeom prst="rect">
            <a:avLst/>
          </a:prstGeom>
        </p:spPr>
      </p:pic>
      <p:sp>
        <p:nvSpPr>
          <p:cNvPr id="17" name="Rectangle 16">
            <a:extLst>
              <a:ext uri="{FF2B5EF4-FFF2-40B4-BE49-F238E27FC236}">
                <a16:creationId xmlns:a16="http://schemas.microsoft.com/office/drawing/2014/main" id="{1DF710A3-5431-FB4E-A66D-BB5D1F574433}"/>
              </a:ext>
            </a:extLst>
          </p:cNvPr>
          <p:cNvSpPr/>
          <p:nvPr/>
        </p:nvSpPr>
        <p:spPr>
          <a:xfrm>
            <a:off x="8787654" y="1447280"/>
            <a:ext cx="632012" cy="1282702"/>
          </a:xfrm>
          <a:prstGeom prst="rect">
            <a:avLst/>
          </a:prstGeom>
          <a:solidFill>
            <a:schemeClr val="tx2">
              <a:alpha val="49000"/>
            </a:schemeClr>
          </a:solidFill>
          <a:ln w="349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3D623AE-CC0B-B84D-AB16-563F5A22900B}"/>
              </a:ext>
            </a:extLst>
          </p:cNvPr>
          <p:cNvPicPr>
            <a:picLocks noChangeAspect="1"/>
          </p:cNvPicPr>
          <p:nvPr/>
        </p:nvPicPr>
        <p:blipFill>
          <a:blip r:embed="rId4"/>
          <a:stretch>
            <a:fillRect/>
          </a:stretch>
        </p:blipFill>
        <p:spPr>
          <a:xfrm>
            <a:off x="6943134" y="3068397"/>
            <a:ext cx="4927737" cy="3520661"/>
          </a:xfrm>
          <a:prstGeom prst="rect">
            <a:avLst/>
          </a:prstGeom>
        </p:spPr>
      </p:pic>
      <p:pic>
        <p:nvPicPr>
          <p:cNvPr id="15" name="Picture 14">
            <a:extLst>
              <a:ext uri="{FF2B5EF4-FFF2-40B4-BE49-F238E27FC236}">
                <a16:creationId xmlns:a16="http://schemas.microsoft.com/office/drawing/2014/main" id="{334ECD2A-3D9D-CF4A-95E4-7D8472668993}"/>
              </a:ext>
            </a:extLst>
          </p:cNvPr>
          <p:cNvPicPr>
            <a:picLocks noChangeAspect="1"/>
          </p:cNvPicPr>
          <p:nvPr/>
        </p:nvPicPr>
        <p:blipFill>
          <a:blip r:embed="rId5"/>
          <a:stretch>
            <a:fillRect/>
          </a:stretch>
        </p:blipFill>
        <p:spPr>
          <a:xfrm>
            <a:off x="678975" y="3072574"/>
            <a:ext cx="5020304" cy="3516484"/>
          </a:xfrm>
          <a:prstGeom prst="rect">
            <a:avLst/>
          </a:prstGeom>
        </p:spPr>
      </p:pic>
      <p:sp>
        <p:nvSpPr>
          <p:cNvPr id="18" name="Right Arrow 17">
            <a:extLst>
              <a:ext uri="{FF2B5EF4-FFF2-40B4-BE49-F238E27FC236}">
                <a16:creationId xmlns:a16="http://schemas.microsoft.com/office/drawing/2014/main" id="{B8E24AA8-6224-CF45-A838-3E7CCEDFC067}"/>
              </a:ext>
            </a:extLst>
          </p:cNvPr>
          <p:cNvSpPr/>
          <p:nvPr/>
        </p:nvSpPr>
        <p:spPr>
          <a:xfrm>
            <a:off x="8122024" y="3669480"/>
            <a:ext cx="1331259" cy="3630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Drop of 13%</a:t>
            </a:r>
          </a:p>
        </p:txBody>
      </p:sp>
      <p:sp>
        <p:nvSpPr>
          <p:cNvPr id="19" name="Right Arrow 18">
            <a:extLst>
              <a:ext uri="{FF2B5EF4-FFF2-40B4-BE49-F238E27FC236}">
                <a16:creationId xmlns:a16="http://schemas.microsoft.com/office/drawing/2014/main" id="{9FD423CD-2C55-7548-8067-353AF02556E7}"/>
              </a:ext>
            </a:extLst>
          </p:cNvPr>
          <p:cNvSpPr/>
          <p:nvPr/>
        </p:nvSpPr>
        <p:spPr>
          <a:xfrm>
            <a:off x="1889312" y="3739028"/>
            <a:ext cx="1331259" cy="3630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No drop</a:t>
            </a:r>
          </a:p>
        </p:txBody>
      </p:sp>
      <p:sp>
        <p:nvSpPr>
          <p:cNvPr id="20" name="Rectangle 19">
            <a:extLst>
              <a:ext uri="{FF2B5EF4-FFF2-40B4-BE49-F238E27FC236}">
                <a16:creationId xmlns:a16="http://schemas.microsoft.com/office/drawing/2014/main" id="{12C55A21-4E00-C740-BE15-844FA00FF343}"/>
              </a:ext>
            </a:extLst>
          </p:cNvPr>
          <p:cNvSpPr/>
          <p:nvPr/>
        </p:nvSpPr>
        <p:spPr>
          <a:xfrm>
            <a:off x="457200" y="1886513"/>
            <a:ext cx="2107956" cy="307777"/>
          </a:xfrm>
          <a:prstGeom prst="rect">
            <a:avLst/>
          </a:prstGeom>
        </p:spPr>
        <p:txBody>
          <a:bodyPr wrap="square">
            <a:spAutoFit/>
          </a:bodyPr>
          <a:lstStyle/>
          <a:p>
            <a:r>
              <a:rPr lang="en-US" sz="1400" dirty="0"/>
              <a:t>10</a:t>
            </a:r>
            <a:r>
              <a:rPr lang="en-US" sz="1400" dirty="0">
                <a:latin typeface="Symbol" pitchFamily="2" charset="2"/>
              </a:rPr>
              <a:t>m</a:t>
            </a:r>
            <a:r>
              <a:rPr lang="en-US" sz="1400" dirty="0"/>
              <a:t>m between pads</a:t>
            </a:r>
          </a:p>
        </p:txBody>
      </p:sp>
      <p:sp>
        <p:nvSpPr>
          <p:cNvPr id="21" name="Rectangle 20">
            <a:extLst>
              <a:ext uri="{FF2B5EF4-FFF2-40B4-BE49-F238E27FC236}">
                <a16:creationId xmlns:a16="http://schemas.microsoft.com/office/drawing/2014/main" id="{4792B5FE-104B-0548-8528-957E3CB679DB}"/>
              </a:ext>
            </a:extLst>
          </p:cNvPr>
          <p:cNvSpPr/>
          <p:nvPr/>
        </p:nvSpPr>
        <p:spPr>
          <a:xfrm>
            <a:off x="6472959" y="1886513"/>
            <a:ext cx="2107956" cy="307777"/>
          </a:xfrm>
          <a:prstGeom prst="rect">
            <a:avLst/>
          </a:prstGeom>
        </p:spPr>
        <p:txBody>
          <a:bodyPr wrap="square">
            <a:spAutoFit/>
          </a:bodyPr>
          <a:lstStyle/>
          <a:p>
            <a:r>
              <a:rPr lang="en-US" sz="1400" dirty="0"/>
              <a:t>300</a:t>
            </a:r>
            <a:r>
              <a:rPr lang="en-US" sz="1400" dirty="0">
                <a:latin typeface="Symbol" pitchFamily="2" charset="2"/>
              </a:rPr>
              <a:t>m</a:t>
            </a:r>
            <a:r>
              <a:rPr lang="en-US" sz="1400" dirty="0"/>
              <a:t>m between pads</a:t>
            </a:r>
          </a:p>
        </p:txBody>
      </p:sp>
    </p:spTree>
    <p:extLst>
      <p:ext uri="{BB962C8B-B14F-4D97-AF65-F5344CB8AC3E}">
        <p14:creationId xmlns:p14="http://schemas.microsoft.com/office/powerpoint/2010/main" val="2101927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5483-2AD6-C044-A82B-A501F477E7AB}"/>
              </a:ext>
            </a:extLst>
          </p:cNvPr>
          <p:cNvSpPr>
            <a:spLocks noGrp="1"/>
          </p:cNvSpPr>
          <p:nvPr>
            <p:ph type="title"/>
          </p:nvPr>
        </p:nvSpPr>
        <p:spPr>
          <a:xfrm>
            <a:off x="796937" y="-20339"/>
            <a:ext cx="8911687" cy="714833"/>
          </a:xfrm>
        </p:spPr>
        <p:txBody>
          <a:bodyPr/>
          <a:lstStyle/>
          <a:p>
            <a:r>
              <a:rPr lang="en-US" dirty="0"/>
              <a:t>Homogeneity of the sensor response</a:t>
            </a:r>
          </a:p>
        </p:txBody>
      </p:sp>
      <p:sp>
        <p:nvSpPr>
          <p:cNvPr id="7" name="Content Placeholder 6">
            <a:extLst>
              <a:ext uri="{FF2B5EF4-FFF2-40B4-BE49-F238E27FC236}">
                <a16:creationId xmlns:a16="http://schemas.microsoft.com/office/drawing/2014/main" id="{4B768E63-8BEA-E24D-9DCB-25A0911B869A}"/>
              </a:ext>
            </a:extLst>
          </p:cNvPr>
          <p:cNvSpPr>
            <a:spLocks noGrp="1"/>
          </p:cNvSpPr>
          <p:nvPr>
            <p:ph idx="1"/>
          </p:nvPr>
        </p:nvSpPr>
        <p:spPr>
          <a:xfrm>
            <a:off x="1655476" y="722392"/>
            <a:ext cx="7194610" cy="495903"/>
          </a:xfrm>
        </p:spPr>
        <p:txBody>
          <a:bodyPr/>
          <a:lstStyle/>
          <a:p>
            <a:r>
              <a:rPr lang="en-US" dirty="0"/>
              <a:t>MPV calculation for all pads, in the pad center region</a:t>
            </a:r>
          </a:p>
        </p:txBody>
      </p:sp>
      <p:sp>
        <p:nvSpPr>
          <p:cNvPr id="4" name="Date Placeholder 3">
            <a:extLst>
              <a:ext uri="{FF2B5EF4-FFF2-40B4-BE49-F238E27FC236}">
                <a16:creationId xmlns:a16="http://schemas.microsoft.com/office/drawing/2014/main" id="{29452599-A422-3D4F-BC7B-4C447EA0158D}"/>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D21E8916-132D-E74F-959B-8E6C2B59E20E}"/>
              </a:ext>
            </a:extLst>
          </p:cNvPr>
          <p:cNvSpPr>
            <a:spLocks noGrp="1"/>
          </p:cNvSpPr>
          <p:nvPr>
            <p:ph type="ftr" sz="quarter" idx="11"/>
          </p:nvPr>
        </p:nvSpPr>
        <p:spPr/>
        <p:txBody>
          <a:bodyPr/>
          <a:lstStyle/>
          <a:p>
            <a:r>
              <a:rPr lang="en-US" dirty="0"/>
              <a:t>LCWS2024, Japan</a:t>
            </a:r>
          </a:p>
        </p:txBody>
      </p:sp>
      <p:sp>
        <p:nvSpPr>
          <p:cNvPr id="6" name="Slide Number Placeholder 5">
            <a:extLst>
              <a:ext uri="{FF2B5EF4-FFF2-40B4-BE49-F238E27FC236}">
                <a16:creationId xmlns:a16="http://schemas.microsoft.com/office/drawing/2014/main" id="{C6EFA608-8D12-304B-BECA-8AD135FB9EA9}"/>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
        <p:nvSpPr>
          <p:cNvPr id="9" name="Content Placeholder 6">
            <a:extLst>
              <a:ext uri="{FF2B5EF4-FFF2-40B4-BE49-F238E27FC236}">
                <a16:creationId xmlns:a16="http://schemas.microsoft.com/office/drawing/2014/main" id="{45A40A5D-043D-2D4E-886B-232D507811CD}"/>
              </a:ext>
            </a:extLst>
          </p:cNvPr>
          <p:cNvSpPr txBox="1">
            <a:spLocks/>
          </p:cNvSpPr>
          <p:nvPr/>
        </p:nvSpPr>
        <p:spPr>
          <a:xfrm>
            <a:off x="457201" y="1339482"/>
            <a:ext cx="5526740" cy="5511801"/>
          </a:xfrm>
          <a:prstGeom prst="rect">
            <a:avLst/>
          </a:prstGeom>
          <a:solidFill>
            <a:schemeClr val="accent1">
              <a:lumMod val="20000"/>
              <a:lumOff val="80000"/>
            </a:schemeClr>
          </a:solidFill>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lvl="0" indent="0">
              <a:buClr>
                <a:srgbClr val="A53010"/>
              </a:buClr>
              <a:buNone/>
            </a:pPr>
            <a:r>
              <a:rPr lang="en-US" sz="3200" i="1" dirty="0">
                <a:ln>
                  <a:gradFill>
                    <a:gsLst>
                      <a:gs pos="0">
                        <a:srgbClr val="A53010">
                          <a:lumMod val="5000"/>
                          <a:lumOff val="95000"/>
                        </a:srgbClr>
                      </a:gs>
                      <a:gs pos="74000">
                        <a:srgbClr val="A53010">
                          <a:lumMod val="45000"/>
                          <a:lumOff val="55000"/>
                        </a:srgbClr>
                      </a:gs>
                      <a:gs pos="83000">
                        <a:srgbClr val="A53010">
                          <a:lumMod val="45000"/>
                          <a:lumOff val="55000"/>
                        </a:srgbClr>
                      </a:gs>
                      <a:gs pos="100000">
                        <a:srgbClr val="A53010">
                          <a:lumMod val="30000"/>
                          <a:lumOff val="70000"/>
                        </a:srgbClr>
                      </a:gs>
                    </a:gsLst>
                    <a:lin ang="5400000" scaled="1"/>
                  </a:gradFill>
                </a:ln>
                <a:solidFill>
                  <a:prstClr val="white"/>
                </a:solidFill>
              </a:rPr>
              <a:t>Silicon</a:t>
            </a:r>
            <a:endParaRPr lang="en-US" i="1" dirty="0">
              <a:ln>
                <a:gradFill>
                  <a:gsLst>
                    <a:gs pos="0">
                      <a:srgbClr val="A53010">
                        <a:lumMod val="5000"/>
                        <a:lumOff val="95000"/>
                      </a:srgbClr>
                    </a:gs>
                    <a:gs pos="74000">
                      <a:srgbClr val="A53010">
                        <a:lumMod val="45000"/>
                        <a:lumOff val="55000"/>
                      </a:srgbClr>
                    </a:gs>
                    <a:gs pos="83000">
                      <a:srgbClr val="A53010">
                        <a:lumMod val="45000"/>
                        <a:lumOff val="55000"/>
                      </a:srgbClr>
                    </a:gs>
                    <a:gs pos="100000">
                      <a:srgbClr val="A53010">
                        <a:lumMod val="30000"/>
                        <a:lumOff val="70000"/>
                      </a:srgbClr>
                    </a:gs>
                  </a:gsLst>
                  <a:lin ang="5400000" scaled="1"/>
                </a:gradFill>
              </a:ln>
              <a:solidFill>
                <a:prstClr val="white"/>
              </a:solidFill>
            </a:endParaRPr>
          </a:p>
        </p:txBody>
      </p:sp>
      <p:sp>
        <p:nvSpPr>
          <p:cNvPr id="10" name="Content Placeholder 6">
            <a:extLst>
              <a:ext uri="{FF2B5EF4-FFF2-40B4-BE49-F238E27FC236}">
                <a16:creationId xmlns:a16="http://schemas.microsoft.com/office/drawing/2014/main" id="{982B2977-EAC5-4A4A-8E94-BA12FDF2D8EE}"/>
              </a:ext>
            </a:extLst>
          </p:cNvPr>
          <p:cNvSpPr txBox="1">
            <a:spLocks/>
          </p:cNvSpPr>
          <p:nvPr/>
        </p:nvSpPr>
        <p:spPr>
          <a:xfrm>
            <a:off x="6472960" y="1346199"/>
            <a:ext cx="5589052" cy="5511801"/>
          </a:xfrm>
          <a:prstGeom prst="rect">
            <a:avLst/>
          </a:prstGeom>
          <a:solidFill>
            <a:schemeClr val="bg2">
              <a:lumMod val="9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3200" i="1" dirty="0">
                <a:ln>
                  <a:gradFill>
                    <a:gsLst>
                      <a:gs pos="0">
                        <a:srgbClr val="766F54"/>
                      </a:gs>
                      <a:gs pos="100000">
                        <a:prstClr val="white"/>
                      </a:gs>
                    </a:gsLst>
                    <a:lin ang="5400000" scaled="1"/>
                  </a:gradFill>
                </a:ln>
                <a:solidFill>
                  <a:prstClr val="white"/>
                </a:solidFill>
              </a:rPr>
              <a:t>GaAs</a:t>
            </a:r>
            <a:endParaRPr lang="en-US" i="1" dirty="0">
              <a:solidFill>
                <a:schemeClr val="bg1"/>
              </a:solidFill>
            </a:endParaRPr>
          </a:p>
        </p:txBody>
      </p:sp>
      <p:pic>
        <p:nvPicPr>
          <p:cNvPr id="4097" name="Picture 1" descr="page17image83277216">
            <a:extLst>
              <a:ext uri="{FF2B5EF4-FFF2-40B4-BE49-F238E27FC236}">
                <a16:creationId xmlns:a16="http://schemas.microsoft.com/office/drawing/2014/main" id="{87F24DB0-B08F-C341-85E0-D1401F4F7A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2521" y="45620"/>
            <a:ext cx="2009491" cy="1475322"/>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page17image83244032">
            <a:extLst>
              <a:ext uri="{FF2B5EF4-FFF2-40B4-BE49-F238E27FC236}">
                <a16:creationId xmlns:a16="http://schemas.microsoft.com/office/drawing/2014/main" id="{2258A6C3-B911-EA44-95F4-73004C68A6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9061" y="1995073"/>
            <a:ext cx="4166949" cy="406342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page17image83234672">
            <a:extLst>
              <a:ext uri="{FF2B5EF4-FFF2-40B4-BE49-F238E27FC236}">
                <a16:creationId xmlns:a16="http://schemas.microsoft.com/office/drawing/2014/main" id="{7C739F77-C210-2444-B2EA-D3CD708B8D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937" y="1995073"/>
            <a:ext cx="4166949" cy="406342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5AB00C3-D9D8-224A-AA13-48F1542696BF}"/>
              </a:ext>
            </a:extLst>
          </p:cNvPr>
          <p:cNvSpPr txBox="1"/>
          <p:nvPr/>
        </p:nvSpPr>
        <p:spPr>
          <a:xfrm>
            <a:off x="4043104" y="5763007"/>
            <a:ext cx="694421" cy="369332"/>
          </a:xfrm>
          <a:prstGeom prst="rect">
            <a:avLst/>
          </a:prstGeom>
          <a:noFill/>
        </p:spPr>
        <p:txBody>
          <a:bodyPr wrap="none" rtlCol="0">
            <a:spAutoFit/>
          </a:bodyPr>
          <a:lstStyle/>
          <a:p>
            <a:r>
              <a:rPr lang="en-US" dirty="0"/>
              <a:t>MPV</a:t>
            </a:r>
          </a:p>
        </p:txBody>
      </p:sp>
      <p:sp>
        <p:nvSpPr>
          <p:cNvPr id="14" name="TextBox 13">
            <a:extLst>
              <a:ext uri="{FF2B5EF4-FFF2-40B4-BE49-F238E27FC236}">
                <a16:creationId xmlns:a16="http://schemas.microsoft.com/office/drawing/2014/main" id="{E3DEC3B0-DFB5-954E-B679-199A3EFCE69C}"/>
              </a:ext>
            </a:extLst>
          </p:cNvPr>
          <p:cNvSpPr txBox="1"/>
          <p:nvPr/>
        </p:nvSpPr>
        <p:spPr>
          <a:xfrm>
            <a:off x="10246908" y="5761105"/>
            <a:ext cx="694421" cy="369332"/>
          </a:xfrm>
          <a:prstGeom prst="rect">
            <a:avLst/>
          </a:prstGeom>
          <a:noFill/>
        </p:spPr>
        <p:txBody>
          <a:bodyPr wrap="none" rtlCol="0">
            <a:spAutoFit/>
          </a:bodyPr>
          <a:lstStyle/>
          <a:p>
            <a:r>
              <a:rPr lang="en-US" dirty="0"/>
              <a:t>MPV</a:t>
            </a:r>
          </a:p>
        </p:txBody>
      </p:sp>
      <p:sp>
        <p:nvSpPr>
          <p:cNvPr id="11" name="TextBox 10">
            <a:extLst>
              <a:ext uri="{FF2B5EF4-FFF2-40B4-BE49-F238E27FC236}">
                <a16:creationId xmlns:a16="http://schemas.microsoft.com/office/drawing/2014/main" id="{25CE3C39-DA40-8943-9C0B-DF89999B9720}"/>
              </a:ext>
            </a:extLst>
          </p:cNvPr>
          <p:cNvSpPr txBox="1"/>
          <p:nvPr/>
        </p:nvSpPr>
        <p:spPr>
          <a:xfrm rot="16200000">
            <a:off x="-113001" y="2828906"/>
            <a:ext cx="2004075" cy="369332"/>
          </a:xfrm>
          <a:prstGeom prst="rect">
            <a:avLst/>
          </a:prstGeom>
          <a:noFill/>
        </p:spPr>
        <p:txBody>
          <a:bodyPr wrap="none" rtlCol="0">
            <a:spAutoFit/>
          </a:bodyPr>
          <a:lstStyle/>
          <a:p>
            <a:r>
              <a:rPr lang="en-US" dirty="0"/>
              <a:t>Number of pads</a:t>
            </a:r>
          </a:p>
        </p:txBody>
      </p:sp>
      <p:sp>
        <p:nvSpPr>
          <p:cNvPr id="16" name="TextBox 15">
            <a:extLst>
              <a:ext uri="{FF2B5EF4-FFF2-40B4-BE49-F238E27FC236}">
                <a16:creationId xmlns:a16="http://schemas.microsoft.com/office/drawing/2014/main" id="{2EB5A8C1-DD06-894E-9006-FB87F02E50A1}"/>
              </a:ext>
            </a:extLst>
          </p:cNvPr>
          <p:cNvSpPr txBox="1"/>
          <p:nvPr/>
        </p:nvSpPr>
        <p:spPr>
          <a:xfrm rot="16200000">
            <a:off x="6092340" y="2828774"/>
            <a:ext cx="2004075" cy="369332"/>
          </a:xfrm>
          <a:prstGeom prst="rect">
            <a:avLst/>
          </a:prstGeom>
          <a:noFill/>
        </p:spPr>
        <p:txBody>
          <a:bodyPr wrap="none" rtlCol="0">
            <a:spAutoFit/>
          </a:bodyPr>
          <a:lstStyle/>
          <a:p>
            <a:r>
              <a:rPr lang="en-US" dirty="0"/>
              <a:t>Number of pads</a:t>
            </a:r>
          </a:p>
        </p:txBody>
      </p:sp>
      <p:sp>
        <p:nvSpPr>
          <p:cNvPr id="12" name="TextBox 11">
            <a:extLst>
              <a:ext uri="{FF2B5EF4-FFF2-40B4-BE49-F238E27FC236}">
                <a16:creationId xmlns:a16="http://schemas.microsoft.com/office/drawing/2014/main" id="{AA1207AF-6E29-9D46-B7E4-CF70658F866B}"/>
              </a:ext>
            </a:extLst>
          </p:cNvPr>
          <p:cNvSpPr txBox="1"/>
          <p:nvPr/>
        </p:nvSpPr>
        <p:spPr>
          <a:xfrm>
            <a:off x="4276672" y="6301793"/>
            <a:ext cx="5004896" cy="461665"/>
          </a:xfrm>
          <a:prstGeom prst="rect">
            <a:avLst/>
          </a:prstGeom>
          <a:noFill/>
        </p:spPr>
        <p:txBody>
          <a:bodyPr wrap="none" rtlCol="0">
            <a:spAutoFit/>
          </a:bodyPr>
          <a:lstStyle/>
          <a:p>
            <a:r>
              <a:rPr lang="en-US" sz="2400" dirty="0"/>
              <a:t>Pad response within less than 3%</a:t>
            </a:r>
          </a:p>
        </p:txBody>
      </p:sp>
    </p:spTree>
    <p:extLst>
      <p:ext uri="{BB962C8B-B14F-4D97-AF65-F5344CB8AC3E}">
        <p14:creationId xmlns:p14="http://schemas.microsoft.com/office/powerpoint/2010/main" val="3193652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E6422A-4B08-334A-8023-BC5AD7666AC7}"/>
              </a:ext>
            </a:extLst>
          </p:cNvPr>
          <p:cNvSpPr>
            <a:spLocks noGrp="1"/>
          </p:cNvSpPr>
          <p:nvPr>
            <p:ph type="dt" sz="half" idx="10"/>
          </p:nvPr>
        </p:nvSpPr>
        <p:spPr/>
        <p:txBody>
          <a:bodyPr/>
          <a:lstStyle/>
          <a:p>
            <a:r>
              <a:rPr lang="en-US"/>
              <a:t>10/7/24</a:t>
            </a:r>
            <a:endParaRPr lang="en-US" dirty="0"/>
          </a:p>
        </p:txBody>
      </p:sp>
      <p:sp>
        <p:nvSpPr>
          <p:cNvPr id="3" name="Footer Placeholder 2">
            <a:extLst>
              <a:ext uri="{FF2B5EF4-FFF2-40B4-BE49-F238E27FC236}">
                <a16:creationId xmlns:a16="http://schemas.microsoft.com/office/drawing/2014/main" id="{422F1421-E48D-C147-B0E0-0177B6B07DCD}"/>
              </a:ext>
            </a:extLst>
          </p:cNvPr>
          <p:cNvSpPr>
            <a:spLocks noGrp="1"/>
          </p:cNvSpPr>
          <p:nvPr>
            <p:ph type="ftr" sz="quarter" idx="11"/>
          </p:nvPr>
        </p:nvSpPr>
        <p:spPr/>
        <p:txBody>
          <a:bodyPr/>
          <a:lstStyle/>
          <a:p>
            <a:r>
              <a:rPr lang="en-US"/>
              <a:t>LCWS2024, Japan</a:t>
            </a:r>
            <a:endParaRPr lang="en-US" dirty="0"/>
          </a:p>
        </p:txBody>
      </p:sp>
      <p:sp>
        <p:nvSpPr>
          <p:cNvPr id="4" name="Slide Number Placeholder 3">
            <a:extLst>
              <a:ext uri="{FF2B5EF4-FFF2-40B4-BE49-F238E27FC236}">
                <a16:creationId xmlns:a16="http://schemas.microsoft.com/office/drawing/2014/main" id="{FBA7D9C3-87AE-0C41-A947-22318CC8FBB4}"/>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
        <p:nvSpPr>
          <p:cNvPr id="5" name="Title 1">
            <a:extLst>
              <a:ext uri="{FF2B5EF4-FFF2-40B4-BE49-F238E27FC236}">
                <a16:creationId xmlns:a16="http://schemas.microsoft.com/office/drawing/2014/main" id="{6D1B9FC6-5C02-014B-A769-8A82624C4BC6}"/>
              </a:ext>
            </a:extLst>
          </p:cNvPr>
          <p:cNvSpPr txBox="1">
            <a:spLocks/>
          </p:cNvSpPr>
          <p:nvPr/>
        </p:nvSpPr>
        <p:spPr>
          <a:xfrm>
            <a:off x="927847" y="0"/>
            <a:ext cx="6615952" cy="754214"/>
          </a:xfrm>
          <a:prstGeom prst="rect">
            <a:avLst/>
          </a:prstGeom>
        </p:spPr>
        <p:txBody>
          <a:bodyPr>
            <a:normAutofit fontScale="9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t>Trace signal (preliminary results)</a:t>
            </a:r>
            <a:endParaRPr lang="en-US" dirty="0"/>
          </a:p>
        </p:txBody>
      </p:sp>
      <p:pic>
        <p:nvPicPr>
          <p:cNvPr id="7" name="Picture 6">
            <a:extLst>
              <a:ext uri="{FF2B5EF4-FFF2-40B4-BE49-F238E27FC236}">
                <a16:creationId xmlns:a16="http://schemas.microsoft.com/office/drawing/2014/main" id="{DA22B1DE-AA75-0846-B5A8-8289DAB52D4E}"/>
              </a:ext>
            </a:extLst>
          </p:cNvPr>
          <p:cNvPicPr>
            <a:picLocks noChangeAspect="1"/>
          </p:cNvPicPr>
          <p:nvPr/>
        </p:nvPicPr>
        <p:blipFill>
          <a:blip r:embed="rId2"/>
          <a:stretch>
            <a:fillRect/>
          </a:stretch>
        </p:blipFill>
        <p:spPr>
          <a:xfrm>
            <a:off x="2071551" y="970344"/>
            <a:ext cx="7543800" cy="5397500"/>
          </a:xfrm>
          <a:prstGeom prst="rect">
            <a:avLst/>
          </a:prstGeom>
        </p:spPr>
      </p:pic>
      <p:sp>
        <p:nvSpPr>
          <p:cNvPr id="8" name="Frame 7">
            <a:extLst>
              <a:ext uri="{FF2B5EF4-FFF2-40B4-BE49-F238E27FC236}">
                <a16:creationId xmlns:a16="http://schemas.microsoft.com/office/drawing/2014/main" id="{38BC6486-A71A-4A4E-A03F-8D44C6ABC55D}"/>
              </a:ext>
            </a:extLst>
          </p:cNvPr>
          <p:cNvSpPr/>
          <p:nvPr/>
        </p:nvSpPr>
        <p:spPr>
          <a:xfrm>
            <a:off x="6905897" y="4005943"/>
            <a:ext cx="1123406" cy="1097280"/>
          </a:xfrm>
          <a:prstGeom prst="frame">
            <a:avLst>
              <a:gd name="adj1" fmla="val 77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ontent Placeholder 2">
            <a:extLst>
              <a:ext uri="{FF2B5EF4-FFF2-40B4-BE49-F238E27FC236}">
                <a16:creationId xmlns:a16="http://schemas.microsoft.com/office/drawing/2014/main" id="{8E32EEF6-9728-DC4F-B3D7-A779C59DB98D}"/>
              </a:ext>
            </a:extLst>
          </p:cNvPr>
          <p:cNvSpPr txBox="1">
            <a:spLocks/>
          </p:cNvSpPr>
          <p:nvPr/>
        </p:nvSpPr>
        <p:spPr>
          <a:xfrm>
            <a:off x="1656142" y="740183"/>
            <a:ext cx="5672173" cy="811306"/>
          </a:xfrm>
          <a:prstGeom prst="rect">
            <a:avLst/>
          </a:prstGeom>
        </p:spPr>
        <p:txBody>
          <a:bodyPr>
            <a:normAutofit fontScale="925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t>plotting all the hits which belong to the pink pad (and only this one) and located outside the pad</a:t>
            </a:r>
          </a:p>
        </p:txBody>
      </p:sp>
      <p:pic>
        <p:nvPicPr>
          <p:cNvPr id="10" name="Picture 9">
            <a:extLst>
              <a:ext uri="{FF2B5EF4-FFF2-40B4-BE49-F238E27FC236}">
                <a16:creationId xmlns:a16="http://schemas.microsoft.com/office/drawing/2014/main" id="{949017E1-91C2-BF43-B2B0-B8680DB5D24D}"/>
              </a:ext>
            </a:extLst>
          </p:cNvPr>
          <p:cNvPicPr>
            <a:picLocks noChangeAspect="1"/>
          </p:cNvPicPr>
          <p:nvPr/>
        </p:nvPicPr>
        <p:blipFill rotWithShape="1">
          <a:blip r:embed="rId3"/>
          <a:srcRect l="26857" r="19489"/>
          <a:stretch/>
        </p:blipFill>
        <p:spPr>
          <a:xfrm>
            <a:off x="7672878" y="-1"/>
            <a:ext cx="4519122" cy="6026331"/>
          </a:xfrm>
          <a:prstGeom prst="rect">
            <a:avLst/>
          </a:prstGeom>
        </p:spPr>
      </p:pic>
      <p:sp>
        <p:nvSpPr>
          <p:cNvPr id="11" name="Right Arrow Callout 10">
            <a:extLst>
              <a:ext uri="{FF2B5EF4-FFF2-40B4-BE49-F238E27FC236}">
                <a16:creationId xmlns:a16="http://schemas.microsoft.com/office/drawing/2014/main" id="{43F29D3A-7675-EB4C-AD64-15C3234ABBA9}"/>
              </a:ext>
            </a:extLst>
          </p:cNvPr>
          <p:cNvSpPr/>
          <p:nvPr/>
        </p:nvSpPr>
        <p:spPr>
          <a:xfrm>
            <a:off x="7328315" y="242579"/>
            <a:ext cx="2604124" cy="579402"/>
          </a:xfrm>
          <a:prstGeom prst="rightArrowCallout">
            <a:avLst>
              <a:gd name="adj1" fmla="val 25000"/>
              <a:gd name="adj2" fmla="val 25000"/>
              <a:gd name="adj3" fmla="val 25000"/>
              <a:gd name="adj4" fmla="val 34944"/>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traces</a:t>
            </a:r>
          </a:p>
        </p:txBody>
      </p:sp>
      <p:pic>
        <p:nvPicPr>
          <p:cNvPr id="12" name="Picture 11">
            <a:extLst>
              <a:ext uri="{FF2B5EF4-FFF2-40B4-BE49-F238E27FC236}">
                <a16:creationId xmlns:a16="http://schemas.microsoft.com/office/drawing/2014/main" id="{C4FA7238-385C-FC47-89C1-479660ADFFAA}"/>
              </a:ext>
            </a:extLst>
          </p:cNvPr>
          <p:cNvPicPr>
            <a:picLocks noChangeAspect="1"/>
          </p:cNvPicPr>
          <p:nvPr/>
        </p:nvPicPr>
        <p:blipFill>
          <a:blip r:embed="rId4"/>
          <a:stretch>
            <a:fillRect/>
          </a:stretch>
        </p:blipFill>
        <p:spPr>
          <a:xfrm>
            <a:off x="278212" y="1480350"/>
            <a:ext cx="3790162" cy="2709990"/>
          </a:xfrm>
          <a:prstGeom prst="rect">
            <a:avLst/>
          </a:prstGeom>
        </p:spPr>
      </p:pic>
      <p:sp>
        <p:nvSpPr>
          <p:cNvPr id="13" name="Rectangle 12">
            <a:extLst>
              <a:ext uri="{FF2B5EF4-FFF2-40B4-BE49-F238E27FC236}">
                <a16:creationId xmlns:a16="http://schemas.microsoft.com/office/drawing/2014/main" id="{AE0C559C-DC1E-C241-BDCB-8C98088F22C2}"/>
              </a:ext>
            </a:extLst>
          </p:cNvPr>
          <p:cNvSpPr/>
          <p:nvPr/>
        </p:nvSpPr>
        <p:spPr>
          <a:xfrm>
            <a:off x="9776396" y="3276600"/>
            <a:ext cx="1638185" cy="129534"/>
          </a:xfrm>
          <a:prstGeom prst="rect">
            <a:avLst/>
          </a:prstGeom>
          <a:solidFill>
            <a:srgbClr val="FF0000">
              <a:alpha val="3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Left Arrow 13">
            <a:extLst>
              <a:ext uri="{FF2B5EF4-FFF2-40B4-BE49-F238E27FC236}">
                <a16:creationId xmlns:a16="http://schemas.microsoft.com/office/drawing/2014/main" id="{4ADC08AB-486C-0745-B625-35EDC7E09A4D}"/>
              </a:ext>
            </a:extLst>
          </p:cNvPr>
          <p:cNvSpPr/>
          <p:nvPr/>
        </p:nvSpPr>
        <p:spPr>
          <a:xfrm rot="21212257">
            <a:off x="3862489" y="3599322"/>
            <a:ext cx="5899503" cy="245819"/>
          </a:xfrm>
          <a:prstGeom prst="leftArrow">
            <a:avLst>
              <a:gd name="adj1" fmla="val 5669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B4C8B2C-BBAA-F647-B6FD-89137AFEC6CD}"/>
              </a:ext>
            </a:extLst>
          </p:cNvPr>
          <p:cNvPicPr>
            <a:picLocks noChangeAspect="1"/>
          </p:cNvPicPr>
          <p:nvPr/>
        </p:nvPicPr>
        <p:blipFill>
          <a:blip r:embed="rId5"/>
          <a:stretch>
            <a:fillRect/>
          </a:stretch>
        </p:blipFill>
        <p:spPr>
          <a:xfrm>
            <a:off x="3970120" y="4044097"/>
            <a:ext cx="3860685" cy="2760414"/>
          </a:xfrm>
          <a:prstGeom prst="rect">
            <a:avLst/>
          </a:prstGeom>
        </p:spPr>
      </p:pic>
      <p:sp>
        <p:nvSpPr>
          <p:cNvPr id="16" name="Rectangle 15">
            <a:extLst>
              <a:ext uri="{FF2B5EF4-FFF2-40B4-BE49-F238E27FC236}">
                <a16:creationId xmlns:a16="http://schemas.microsoft.com/office/drawing/2014/main" id="{8EB0366B-D8E4-4847-BD41-244BEBC8A30A}"/>
              </a:ext>
            </a:extLst>
          </p:cNvPr>
          <p:cNvSpPr/>
          <p:nvPr/>
        </p:nvSpPr>
        <p:spPr>
          <a:xfrm>
            <a:off x="9837348" y="3394277"/>
            <a:ext cx="115301" cy="1299641"/>
          </a:xfrm>
          <a:prstGeom prst="rect">
            <a:avLst/>
          </a:prstGeom>
          <a:solidFill>
            <a:srgbClr val="00B050">
              <a:alpha val="36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Left Arrow 16">
            <a:extLst>
              <a:ext uri="{FF2B5EF4-FFF2-40B4-BE49-F238E27FC236}">
                <a16:creationId xmlns:a16="http://schemas.microsoft.com/office/drawing/2014/main" id="{34E7150A-C3E0-5542-B6AD-0B374FF2980D}"/>
              </a:ext>
            </a:extLst>
          </p:cNvPr>
          <p:cNvSpPr/>
          <p:nvPr/>
        </p:nvSpPr>
        <p:spPr>
          <a:xfrm rot="20611047">
            <a:off x="7632780" y="4227393"/>
            <a:ext cx="2231167" cy="2189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2862C0D-7C7B-3A40-87A4-2E91A661BF7F}"/>
              </a:ext>
            </a:extLst>
          </p:cNvPr>
          <p:cNvPicPr>
            <a:picLocks noChangeAspect="1"/>
          </p:cNvPicPr>
          <p:nvPr/>
        </p:nvPicPr>
        <p:blipFill>
          <a:blip r:embed="rId6"/>
          <a:stretch>
            <a:fillRect/>
          </a:stretch>
        </p:blipFill>
        <p:spPr>
          <a:xfrm>
            <a:off x="4196265" y="1373128"/>
            <a:ext cx="3359803" cy="2403899"/>
          </a:xfrm>
          <a:prstGeom prst="rect">
            <a:avLst/>
          </a:prstGeom>
        </p:spPr>
      </p:pic>
      <p:sp>
        <p:nvSpPr>
          <p:cNvPr id="19" name="Rectangle 18">
            <a:extLst>
              <a:ext uri="{FF2B5EF4-FFF2-40B4-BE49-F238E27FC236}">
                <a16:creationId xmlns:a16="http://schemas.microsoft.com/office/drawing/2014/main" id="{FC9FA5EE-BFFF-7247-8DA7-DA3F95B0E325}"/>
              </a:ext>
            </a:extLst>
          </p:cNvPr>
          <p:cNvSpPr/>
          <p:nvPr/>
        </p:nvSpPr>
        <p:spPr>
          <a:xfrm>
            <a:off x="9688424" y="670563"/>
            <a:ext cx="423582" cy="2560320"/>
          </a:xfrm>
          <a:prstGeom prst="rect">
            <a:avLst/>
          </a:prstGeom>
          <a:solidFill>
            <a:srgbClr val="0070C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a:extLst>
              <a:ext uri="{FF2B5EF4-FFF2-40B4-BE49-F238E27FC236}">
                <a16:creationId xmlns:a16="http://schemas.microsoft.com/office/drawing/2014/main" id="{4057D83F-F92A-7545-A538-8A03CB87B5D8}"/>
              </a:ext>
            </a:extLst>
          </p:cNvPr>
          <p:cNvSpPr/>
          <p:nvPr/>
        </p:nvSpPr>
        <p:spPr>
          <a:xfrm rot="20611047">
            <a:off x="7437750" y="1792370"/>
            <a:ext cx="2231167" cy="2189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6728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9" presetClass="exit" presetSubtype="0" fill="hold" nodeType="withEffect">
                                  <p:stCondLst>
                                    <p:cond delay="0"/>
                                  </p:stCondLst>
                                  <p:childTnLst>
                                    <p:animEffect transition="out" filter="dissolve">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9" presetClass="exit" presetSubtype="0" fill="hold" grpId="1" nodeType="withEffect">
                                  <p:stCondLst>
                                    <p:cond delay="0"/>
                                  </p:stCondLst>
                                  <p:childTnLst>
                                    <p:animEffect transition="out" filter="dissolve">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grpId="1"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1"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P spid="11" grpId="0" animBg="1"/>
      <p:bldP spid="13" grpId="0" animBg="1"/>
      <p:bldP spid="14" grpId="1" animBg="1"/>
      <p:bldP spid="16" grpId="0" animBg="1"/>
      <p:bldP spid="17" grpId="1" animBg="1"/>
      <p:bldP spid="19" grpId="0" animBg="1"/>
      <p:bldP spid="19" grpId="1" animBg="1"/>
      <p:bldP spid="2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EF7D7-A5C3-A549-8041-6855DCD09C41}"/>
              </a:ext>
            </a:extLst>
          </p:cNvPr>
          <p:cNvSpPr>
            <a:spLocks noGrp="1"/>
          </p:cNvSpPr>
          <p:nvPr>
            <p:ph type="title"/>
          </p:nvPr>
        </p:nvSpPr>
        <p:spPr/>
        <p:txBody>
          <a:bodyPr/>
          <a:lstStyle/>
          <a:p>
            <a:r>
              <a:rPr lang="en-US" dirty="0"/>
              <a:t>QED and strong fields</a:t>
            </a:r>
          </a:p>
        </p:txBody>
      </p:sp>
      <p:sp>
        <p:nvSpPr>
          <p:cNvPr id="3" name="Content Placeholder 2">
            <a:extLst>
              <a:ext uri="{FF2B5EF4-FFF2-40B4-BE49-F238E27FC236}">
                <a16:creationId xmlns:a16="http://schemas.microsoft.com/office/drawing/2014/main" id="{45369D80-347A-AD43-880C-04633D0D37E2}"/>
              </a:ext>
            </a:extLst>
          </p:cNvPr>
          <p:cNvSpPr>
            <a:spLocks noGrp="1"/>
          </p:cNvSpPr>
          <p:nvPr>
            <p:ph idx="1"/>
          </p:nvPr>
        </p:nvSpPr>
        <p:spPr/>
        <p:txBody>
          <a:bodyPr>
            <a:normAutofit/>
          </a:bodyPr>
          <a:lstStyle/>
          <a:p>
            <a:r>
              <a:rPr lang="en-US" dirty="0"/>
              <a:t>Although perturbative QED with small background fields is well-understood and well-tested, there is much less understanding of QED in the regime of strong fields. </a:t>
            </a:r>
          </a:p>
          <a:p>
            <a:r>
              <a:rPr lang="en-US" dirty="0"/>
              <a:t>For stronger fields, QED perturbation theory breaks down and becomes non perturbative</a:t>
            </a:r>
          </a:p>
          <a:p>
            <a:r>
              <a:rPr lang="en-US" dirty="0"/>
              <a:t>At the Schwinger critical field, </a:t>
            </a:r>
            <a:r>
              <a:rPr lang="en-US" dirty="0" err="1">
                <a:latin typeface="Symbol" pitchFamily="2" charset="2"/>
              </a:rPr>
              <a:t>e</a:t>
            </a:r>
            <a:r>
              <a:rPr lang="en-US" baseline="-25000" dirty="0" err="1"/>
              <a:t>crit</a:t>
            </a:r>
            <a:r>
              <a:rPr lang="en-US" dirty="0"/>
              <a:t> = m</a:t>
            </a:r>
            <a:r>
              <a:rPr lang="en-US" baseline="-25000" dirty="0"/>
              <a:t>e</a:t>
            </a:r>
            <a:r>
              <a:rPr lang="en-US" baseline="30000" dirty="0"/>
              <a:t>2</a:t>
            </a:r>
            <a:r>
              <a:rPr lang="en-US" dirty="0"/>
              <a:t>c</a:t>
            </a:r>
            <a:r>
              <a:rPr lang="en-US" baseline="30000" dirty="0"/>
              <a:t>3</a:t>
            </a:r>
            <a:r>
              <a:rPr lang="en-US" dirty="0"/>
              <a:t>/e</a:t>
            </a:r>
            <a:r>
              <a:rPr lang="en-US" strike="sngStrike" dirty="0"/>
              <a:t>h</a:t>
            </a:r>
            <a:r>
              <a:rPr lang="en-US" dirty="0"/>
              <a:t> ∼ 10</a:t>
            </a:r>
            <a:r>
              <a:rPr lang="en-US" baseline="30000" dirty="0"/>
              <a:t>18</a:t>
            </a:r>
            <a:r>
              <a:rPr lang="en-US" dirty="0"/>
              <a:t> V/m, the vacuum becomes unstable to pair production</a:t>
            </a:r>
          </a:p>
          <a:p>
            <a:endParaRPr lang="en-US" dirty="0"/>
          </a:p>
          <a:p>
            <a:endParaRPr lang="en-US" dirty="0"/>
          </a:p>
        </p:txBody>
      </p:sp>
      <p:pic>
        <p:nvPicPr>
          <p:cNvPr id="5" name="Picture 4">
            <a:extLst>
              <a:ext uri="{FF2B5EF4-FFF2-40B4-BE49-F238E27FC236}">
                <a16:creationId xmlns:a16="http://schemas.microsoft.com/office/drawing/2014/main" id="{9958CD82-B8B1-7840-AEA7-64A8775B44FE}"/>
              </a:ext>
            </a:extLst>
          </p:cNvPr>
          <p:cNvPicPr>
            <a:picLocks noChangeAspect="1"/>
          </p:cNvPicPr>
          <p:nvPr/>
        </p:nvPicPr>
        <p:blipFill>
          <a:blip r:embed="rId3"/>
          <a:stretch>
            <a:fillRect/>
          </a:stretch>
        </p:blipFill>
        <p:spPr>
          <a:xfrm>
            <a:off x="3571105" y="5191760"/>
            <a:ext cx="5049789" cy="1495713"/>
          </a:xfrm>
          <a:prstGeom prst="rect">
            <a:avLst/>
          </a:prstGeom>
        </p:spPr>
      </p:pic>
      <p:sp>
        <p:nvSpPr>
          <p:cNvPr id="7" name="Footer Placeholder 6">
            <a:extLst>
              <a:ext uri="{FF2B5EF4-FFF2-40B4-BE49-F238E27FC236}">
                <a16:creationId xmlns:a16="http://schemas.microsoft.com/office/drawing/2014/main" id="{593F239F-C615-224E-89F4-842EA89F739A}"/>
              </a:ext>
            </a:extLst>
          </p:cNvPr>
          <p:cNvSpPr>
            <a:spLocks noGrp="1"/>
          </p:cNvSpPr>
          <p:nvPr>
            <p:ph type="ftr" sz="quarter" idx="11"/>
          </p:nvPr>
        </p:nvSpPr>
        <p:spPr/>
        <p:txBody>
          <a:bodyPr/>
          <a:lstStyle/>
          <a:p>
            <a:r>
              <a:rPr lang="en-US"/>
              <a:t>LCWS2024, Japan</a:t>
            </a:r>
            <a:endParaRPr lang="en-US" dirty="0"/>
          </a:p>
        </p:txBody>
      </p:sp>
      <p:sp>
        <p:nvSpPr>
          <p:cNvPr id="8" name="Date Placeholder 7">
            <a:extLst>
              <a:ext uri="{FF2B5EF4-FFF2-40B4-BE49-F238E27FC236}">
                <a16:creationId xmlns:a16="http://schemas.microsoft.com/office/drawing/2014/main" id="{86A0799B-C624-7842-8D2B-2817E1FCD5C5}"/>
              </a:ext>
            </a:extLst>
          </p:cNvPr>
          <p:cNvSpPr>
            <a:spLocks noGrp="1"/>
          </p:cNvSpPr>
          <p:nvPr>
            <p:ph type="dt" sz="half" idx="10"/>
          </p:nvPr>
        </p:nvSpPr>
        <p:spPr/>
        <p:txBody>
          <a:bodyPr/>
          <a:lstStyle/>
          <a:p>
            <a:r>
              <a:rPr lang="en-US"/>
              <a:t>10/7/24</a:t>
            </a:r>
          </a:p>
        </p:txBody>
      </p:sp>
      <p:sp>
        <p:nvSpPr>
          <p:cNvPr id="9" name="Slide Number Placeholder 8">
            <a:extLst>
              <a:ext uri="{FF2B5EF4-FFF2-40B4-BE49-F238E27FC236}">
                <a16:creationId xmlns:a16="http://schemas.microsoft.com/office/drawing/2014/main" id="{ECE9B575-DC65-C547-A0AB-A50780ACE251}"/>
              </a:ext>
            </a:extLst>
          </p:cNvPr>
          <p:cNvSpPr>
            <a:spLocks noGrp="1"/>
          </p:cNvSpPr>
          <p:nvPr>
            <p:ph type="sldNum" sz="quarter" idx="12"/>
          </p:nvPr>
        </p:nvSpPr>
        <p:spPr/>
        <p:txBody>
          <a:bodyPr/>
          <a:lstStyle/>
          <a:p>
            <a:fld id="{16275B61-DF88-2642-9C61-352EA307D4FE}" type="slidenum">
              <a:rPr lang="en-US" smtClean="0"/>
              <a:t>2</a:t>
            </a:fld>
            <a:endParaRPr lang="en-US"/>
          </a:p>
        </p:txBody>
      </p:sp>
    </p:spTree>
    <p:extLst>
      <p:ext uri="{BB962C8B-B14F-4D97-AF65-F5344CB8AC3E}">
        <p14:creationId xmlns:p14="http://schemas.microsoft.com/office/powerpoint/2010/main" val="9418679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AE1CA-48EE-7141-B92B-F99C64BE3FAE}"/>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8A077D95-8ADC-9C4F-A46D-158CE990EAF4}"/>
              </a:ext>
            </a:extLst>
          </p:cNvPr>
          <p:cNvSpPr>
            <a:spLocks noGrp="1"/>
          </p:cNvSpPr>
          <p:nvPr>
            <p:ph idx="1"/>
          </p:nvPr>
        </p:nvSpPr>
        <p:spPr>
          <a:xfrm>
            <a:off x="921694" y="1725384"/>
            <a:ext cx="11067105" cy="4624615"/>
          </a:xfrm>
        </p:spPr>
        <p:txBody>
          <a:bodyPr/>
          <a:lstStyle/>
          <a:p>
            <a:r>
              <a:rPr lang="en-US" dirty="0"/>
              <a:t>The LUXE experiment will explore strong-field QED predictions  using European XFEL and high power laser</a:t>
            </a:r>
          </a:p>
          <a:p>
            <a:r>
              <a:rPr lang="en-US" dirty="0"/>
              <a:t>All the detectors have been designed and tuned to cope with rate measurements, from 10</a:t>
            </a:r>
            <a:r>
              <a:rPr lang="en-US" baseline="30000" dirty="0"/>
              <a:t>-2</a:t>
            </a:r>
            <a:r>
              <a:rPr lang="en-US" dirty="0"/>
              <a:t> to 10</a:t>
            </a:r>
            <a:r>
              <a:rPr lang="en-US" baseline="30000" dirty="0"/>
              <a:t>9</a:t>
            </a:r>
            <a:r>
              <a:rPr lang="en-US" dirty="0"/>
              <a:t> per bunch crossing</a:t>
            </a:r>
          </a:p>
          <a:p>
            <a:r>
              <a:rPr lang="en-US" dirty="0"/>
              <a:t>Important test beam in 2022 @ DESY</a:t>
            </a:r>
          </a:p>
          <a:p>
            <a:pPr lvl="1"/>
            <a:r>
              <a:rPr lang="en-US" dirty="0"/>
              <a:t>Good modeling of the test beam data</a:t>
            </a:r>
          </a:p>
          <a:p>
            <a:pPr lvl="1"/>
            <a:r>
              <a:rPr lang="en-US" dirty="0"/>
              <a:t>GaAs sensors with embedded aluminum traces present a drop of signal amplitude on the pad edges, </a:t>
            </a:r>
          </a:p>
          <a:p>
            <a:pPr lvl="1"/>
            <a:r>
              <a:rPr lang="en-US" dirty="0"/>
              <a:t>Silicon sensors doesn’t present any drop between the pads</a:t>
            </a:r>
          </a:p>
          <a:p>
            <a:pPr lvl="1"/>
            <a:r>
              <a:rPr lang="en-US" dirty="0"/>
              <a:t>Homogeneity of the sensor </a:t>
            </a:r>
            <a:r>
              <a:rPr lang="en-US"/>
              <a:t>response within less </a:t>
            </a:r>
            <a:r>
              <a:rPr lang="en-US" dirty="0"/>
              <a:t>than 3%: good comprehension of the full system</a:t>
            </a:r>
          </a:p>
          <a:p>
            <a:pPr lvl="1"/>
            <a:r>
              <a:rPr lang="en-US" dirty="0"/>
              <a:t>First evidences of trace signal</a:t>
            </a:r>
          </a:p>
          <a:p>
            <a:pPr lvl="1"/>
            <a:endParaRPr lang="en-US" dirty="0"/>
          </a:p>
          <a:p>
            <a:endParaRPr lang="en-US" dirty="0"/>
          </a:p>
          <a:p>
            <a:endParaRPr lang="en-US" dirty="0"/>
          </a:p>
        </p:txBody>
      </p:sp>
      <p:sp>
        <p:nvSpPr>
          <p:cNvPr id="4" name="Date Placeholder 3">
            <a:extLst>
              <a:ext uri="{FF2B5EF4-FFF2-40B4-BE49-F238E27FC236}">
                <a16:creationId xmlns:a16="http://schemas.microsoft.com/office/drawing/2014/main" id="{61F7954A-CA03-7C48-8A87-6F90FDB6EBC7}"/>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FC77A6AF-13DC-9D48-8E41-22787A0117A2}"/>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0EED9433-2FCA-E640-BB65-1EBAEE1D5886}"/>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2561959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451BCF5-C5E3-1B4B-AEA8-F57F48007A42}"/>
              </a:ext>
            </a:extLst>
          </p:cNvPr>
          <p:cNvSpPr>
            <a:spLocks noGrp="1"/>
          </p:cNvSpPr>
          <p:nvPr>
            <p:ph type="title"/>
          </p:nvPr>
        </p:nvSpPr>
        <p:spPr/>
        <p:txBody>
          <a:bodyPr/>
          <a:lstStyle/>
          <a:p>
            <a:r>
              <a:rPr lang="en-US" dirty="0"/>
              <a:t>Thanks for your attention !</a:t>
            </a:r>
          </a:p>
        </p:txBody>
      </p:sp>
      <p:sp>
        <p:nvSpPr>
          <p:cNvPr id="9" name="Text Placeholder 8">
            <a:extLst>
              <a:ext uri="{FF2B5EF4-FFF2-40B4-BE49-F238E27FC236}">
                <a16:creationId xmlns:a16="http://schemas.microsoft.com/office/drawing/2014/main" id="{931F203E-B083-C14F-A264-3634EE719EE3}"/>
              </a:ext>
            </a:extLst>
          </p:cNvPr>
          <p:cNvSpPr>
            <a:spLocks noGrp="1"/>
          </p:cNvSpPr>
          <p:nvPr>
            <p:ph type="body" sz="half" idx="2"/>
          </p:nvPr>
        </p:nvSpPr>
        <p:spPr/>
        <p:txBody>
          <a:bodyPr/>
          <a:lstStyle/>
          <a:p>
            <a:endParaRPr lang="en-US"/>
          </a:p>
        </p:txBody>
      </p:sp>
      <p:sp>
        <p:nvSpPr>
          <p:cNvPr id="5" name="Date Placeholder 4">
            <a:extLst>
              <a:ext uri="{FF2B5EF4-FFF2-40B4-BE49-F238E27FC236}">
                <a16:creationId xmlns:a16="http://schemas.microsoft.com/office/drawing/2014/main" id="{B6A115A6-9D21-3441-B7FE-E5017C8D1B2B}"/>
              </a:ext>
            </a:extLst>
          </p:cNvPr>
          <p:cNvSpPr>
            <a:spLocks noGrp="1"/>
          </p:cNvSpPr>
          <p:nvPr>
            <p:ph type="dt" sz="half" idx="10"/>
          </p:nvPr>
        </p:nvSpPr>
        <p:spPr/>
        <p:txBody>
          <a:bodyPr/>
          <a:lstStyle/>
          <a:p>
            <a:r>
              <a:rPr lang="en-US"/>
              <a:t>10/7/24</a:t>
            </a:r>
            <a:endParaRPr lang="en-US" dirty="0"/>
          </a:p>
        </p:txBody>
      </p:sp>
      <p:sp>
        <p:nvSpPr>
          <p:cNvPr id="6" name="Footer Placeholder 5">
            <a:extLst>
              <a:ext uri="{FF2B5EF4-FFF2-40B4-BE49-F238E27FC236}">
                <a16:creationId xmlns:a16="http://schemas.microsoft.com/office/drawing/2014/main" id="{F825238F-CC05-FA4B-855C-FA20CCC2A6AE}"/>
              </a:ext>
            </a:extLst>
          </p:cNvPr>
          <p:cNvSpPr>
            <a:spLocks noGrp="1"/>
          </p:cNvSpPr>
          <p:nvPr>
            <p:ph type="ftr" sz="quarter" idx="11"/>
          </p:nvPr>
        </p:nvSpPr>
        <p:spPr/>
        <p:txBody>
          <a:bodyPr/>
          <a:lstStyle/>
          <a:p>
            <a:r>
              <a:rPr lang="en-US"/>
              <a:t>LCWS2024, Japan</a:t>
            </a:r>
            <a:endParaRPr lang="en-US" dirty="0"/>
          </a:p>
        </p:txBody>
      </p:sp>
      <p:sp>
        <p:nvSpPr>
          <p:cNvPr id="7" name="Slide Number Placeholder 6">
            <a:extLst>
              <a:ext uri="{FF2B5EF4-FFF2-40B4-BE49-F238E27FC236}">
                <a16:creationId xmlns:a16="http://schemas.microsoft.com/office/drawing/2014/main" id="{165FB304-00E6-3E4F-9D5E-82A07DBFC438}"/>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3817483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710EA-E7DC-7441-A849-F020CE8575C4}"/>
              </a:ext>
            </a:extLst>
          </p:cNvPr>
          <p:cNvSpPr>
            <a:spLocks noGrp="1"/>
          </p:cNvSpPr>
          <p:nvPr>
            <p:ph type="title"/>
          </p:nvPr>
        </p:nvSpPr>
        <p:spPr>
          <a:xfrm>
            <a:off x="2589212" y="0"/>
            <a:ext cx="8911687" cy="1005840"/>
          </a:xfrm>
        </p:spPr>
        <p:txBody>
          <a:bodyPr/>
          <a:lstStyle/>
          <a:p>
            <a:r>
              <a:rPr lang="en-US" dirty="0"/>
              <a:t>LUXE: physics processes</a:t>
            </a:r>
          </a:p>
        </p:txBody>
      </p:sp>
      <p:sp>
        <p:nvSpPr>
          <p:cNvPr id="4" name="Content Placeholder 3">
            <a:extLst>
              <a:ext uri="{FF2B5EF4-FFF2-40B4-BE49-F238E27FC236}">
                <a16:creationId xmlns:a16="http://schemas.microsoft.com/office/drawing/2014/main" id="{272938DD-710F-8C45-B3AD-42F108D3906D}"/>
              </a:ext>
            </a:extLst>
          </p:cNvPr>
          <p:cNvSpPr>
            <a:spLocks noGrp="1"/>
          </p:cNvSpPr>
          <p:nvPr>
            <p:ph sz="half" idx="1"/>
          </p:nvPr>
        </p:nvSpPr>
        <p:spPr>
          <a:xfrm>
            <a:off x="513437" y="1117594"/>
            <a:ext cx="4313864" cy="430427"/>
          </a:xfrm>
        </p:spPr>
        <p:txBody>
          <a:bodyPr/>
          <a:lstStyle/>
          <a:p>
            <a:pPr marL="0" indent="0">
              <a:buNone/>
            </a:pPr>
            <a:r>
              <a:rPr lang="en-US" b="1" u="sng" dirty="0"/>
              <a:t>Non linear Compton scattering </a:t>
            </a:r>
          </a:p>
        </p:txBody>
      </p:sp>
      <p:sp>
        <p:nvSpPr>
          <p:cNvPr id="5" name="Content Placeholder 4">
            <a:extLst>
              <a:ext uri="{FF2B5EF4-FFF2-40B4-BE49-F238E27FC236}">
                <a16:creationId xmlns:a16="http://schemas.microsoft.com/office/drawing/2014/main" id="{A9B2159E-7FC0-0F49-BE64-C8DC2434A70F}"/>
              </a:ext>
            </a:extLst>
          </p:cNvPr>
          <p:cNvSpPr>
            <a:spLocks noGrp="1"/>
          </p:cNvSpPr>
          <p:nvPr>
            <p:ph sz="half" idx="2"/>
          </p:nvPr>
        </p:nvSpPr>
        <p:spPr>
          <a:xfrm>
            <a:off x="6903076" y="1096579"/>
            <a:ext cx="4313864" cy="485042"/>
          </a:xfrm>
        </p:spPr>
        <p:txBody>
          <a:bodyPr/>
          <a:lstStyle/>
          <a:p>
            <a:pPr marL="0" indent="0" algn="ctr">
              <a:buNone/>
            </a:pPr>
            <a:r>
              <a:rPr lang="en-US" b="1" u="sng" dirty="0"/>
              <a:t>Pair production</a:t>
            </a:r>
          </a:p>
        </p:txBody>
      </p:sp>
      <p:pic>
        <p:nvPicPr>
          <p:cNvPr id="6" name="Picture 5">
            <a:extLst>
              <a:ext uri="{FF2B5EF4-FFF2-40B4-BE49-F238E27FC236}">
                <a16:creationId xmlns:a16="http://schemas.microsoft.com/office/drawing/2014/main" id="{27253FBF-AB2F-D34A-BC9F-0F23E013B400}"/>
              </a:ext>
            </a:extLst>
          </p:cNvPr>
          <p:cNvPicPr>
            <a:picLocks noChangeAspect="1"/>
          </p:cNvPicPr>
          <p:nvPr/>
        </p:nvPicPr>
        <p:blipFill>
          <a:blip r:embed="rId3"/>
          <a:stretch>
            <a:fillRect/>
          </a:stretch>
        </p:blipFill>
        <p:spPr>
          <a:xfrm>
            <a:off x="684653" y="1714649"/>
            <a:ext cx="2990218" cy="1590541"/>
          </a:xfrm>
          <a:prstGeom prst="rect">
            <a:avLst/>
          </a:prstGeom>
        </p:spPr>
      </p:pic>
      <p:pic>
        <p:nvPicPr>
          <p:cNvPr id="8" name="Picture 7">
            <a:extLst>
              <a:ext uri="{FF2B5EF4-FFF2-40B4-BE49-F238E27FC236}">
                <a16:creationId xmlns:a16="http://schemas.microsoft.com/office/drawing/2014/main" id="{04D6566A-2BF6-954F-AD2C-3ED7E97D2F11}"/>
              </a:ext>
            </a:extLst>
          </p:cNvPr>
          <p:cNvPicPr>
            <a:picLocks noChangeAspect="1"/>
          </p:cNvPicPr>
          <p:nvPr/>
        </p:nvPicPr>
        <p:blipFill>
          <a:blip r:embed="rId4"/>
          <a:stretch>
            <a:fillRect/>
          </a:stretch>
        </p:blipFill>
        <p:spPr>
          <a:xfrm>
            <a:off x="4956634" y="1714649"/>
            <a:ext cx="3529621" cy="1977952"/>
          </a:xfrm>
          <a:prstGeom prst="rect">
            <a:avLst/>
          </a:prstGeom>
        </p:spPr>
      </p:pic>
      <p:pic>
        <p:nvPicPr>
          <p:cNvPr id="10" name="Picture 9">
            <a:extLst>
              <a:ext uri="{FF2B5EF4-FFF2-40B4-BE49-F238E27FC236}">
                <a16:creationId xmlns:a16="http://schemas.microsoft.com/office/drawing/2014/main" id="{217A3048-8BCF-F246-9323-0FCBA63C9691}"/>
              </a:ext>
            </a:extLst>
          </p:cNvPr>
          <p:cNvPicPr>
            <a:picLocks noChangeAspect="1"/>
          </p:cNvPicPr>
          <p:nvPr/>
        </p:nvPicPr>
        <p:blipFill>
          <a:blip r:embed="rId5"/>
          <a:stretch>
            <a:fillRect/>
          </a:stretch>
        </p:blipFill>
        <p:spPr>
          <a:xfrm>
            <a:off x="8685486" y="1620574"/>
            <a:ext cx="3506514" cy="2181028"/>
          </a:xfrm>
          <a:prstGeom prst="rect">
            <a:avLst/>
          </a:prstGeom>
        </p:spPr>
      </p:pic>
      <p:sp>
        <p:nvSpPr>
          <p:cNvPr id="11" name="TextBox 10">
            <a:extLst>
              <a:ext uri="{FF2B5EF4-FFF2-40B4-BE49-F238E27FC236}">
                <a16:creationId xmlns:a16="http://schemas.microsoft.com/office/drawing/2014/main" id="{85A8E68E-73AD-5942-8551-20137100B4F3}"/>
              </a:ext>
            </a:extLst>
          </p:cNvPr>
          <p:cNvSpPr txBox="1"/>
          <p:nvPr/>
        </p:nvSpPr>
        <p:spPr>
          <a:xfrm>
            <a:off x="1340430" y="1378812"/>
            <a:ext cx="1678665" cy="369332"/>
          </a:xfrm>
          <a:prstGeom prst="rect">
            <a:avLst/>
          </a:prstGeom>
          <a:noFill/>
        </p:spPr>
        <p:txBody>
          <a:bodyPr wrap="none" rtlCol="0">
            <a:spAutoFit/>
          </a:bodyPr>
          <a:lstStyle/>
          <a:p>
            <a:r>
              <a:rPr lang="en-US" i="1" dirty="0"/>
              <a:t>e</a:t>
            </a:r>
            <a:r>
              <a:rPr lang="en-US" baseline="30000" dirty="0"/>
              <a:t>-</a:t>
            </a:r>
            <a:r>
              <a:rPr lang="en-US" dirty="0"/>
              <a:t> +</a:t>
            </a:r>
            <a:r>
              <a:rPr lang="en-US" i="1" dirty="0" err="1"/>
              <a:t>n</a:t>
            </a:r>
            <a:r>
              <a:rPr lang="en-US" dirty="0" err="1">
                <a:latin typeface="Symbol" pitchFamily="2" charset="2"/>
              </a:rPr>
              <a:t>g</a:t>
            </a:r>
            <a:r>
              <a:rPr lang="en-US" i="1" baseline="-25000" dirty="0" err="1"/>
              <a:t>L</a:t>
            </a:r>
            <a:r>
              <a:rPr lang="en-US" i="1" dirty="0" err="1"/>
              <a:t>→e</a:t>
            </a:r>
            <a:r>
              <a:rPr lang="en-US" baseline="30000" dirty="0"/>
              <a:t>-</a:t>
            </a:r>
            <a:r>
              <a:rPr lang="en-US" dirty="0"/>
              <a:t>+</a:t>
            </a:r>
            <a:r>
              <a:rPr lang="en-US" dirty="0">
                <a:latin typeface="Symbol" pitchFamily="2" charset="2"/>
              </a:rPr>
              <a:t>g</a:t>
            </a:r>
            <a:r>
              <a:rPr lang="el-GR" dirty="0"/>
              <a:t> </a:t>
            </a:r>
            <a:endParaRPr lang="el-GR" dirty="0">
              <a:effectLst/>
            </a:endParaRPr>
          </a:p>
        </p:txBody>
      </p:sp>
      <p:sp>
        <p:nvSpPr>
          <p:cNvPr id="12" name="TextBox 11">
            <a:extLst>
              <a:ext uri="{FF2B5EF4-FFF2-40B4-BE49-F238E27FC236}">
                <a16:creationId xmlns:a16="http://schemas.microsoft.com/office/drawing/2014/main" id="{5A9FEEEF-53AD-FC42-978F-AA0B624B10F3}"/>
              </a:ext>
            </a:extLst>
          </p:cNvPr>
          <p:cNvSpPr txBox="1"/>
          <p:nvPr/>
        </p:nvSpPr>
        <p:spPr>
          <a:xfrm>
            <a:off x="684653" y="3316708"/>
            <a:ext cx="3203121" cy="923330"/>
          </a:xfrm>
          <a:prstGeom prst="rect">
            <a:avLst/>
          </a:prstGeom>
          <a:noFill/>
        </p:spPr>
        <p:txBody>
          <a:bodyPr wrap="none" rtlCol="0">
            <a:spAutoFit/>
          </a:bodyPr>
          <a:lstStyle/>
          <a:p>
            <a:r>
              <a:rPr lang="en-US" b="1" dirty="0"/>
              <a:t>Observables :</a:t>
            </a:r>
          </a:p>
          <a:p>
            <a:pPr marL="285750" indent="-285750">
              <a:buFont typeface="Arial" panose="020B0604020202020204" pitchFamily="34" charset="0"/>
              <a:buChar char="•"/>
            </a:pPr>
            <a:r>
              <a:rPr lang="en-US" dirty="0"/>
              <a:t>Compton edges</a:t>
            </a:r>
          </a:p>
          <a:p>
            <a:pPr marL="285750" indent="-285750">
              <a:buFont typeface="Arial" panose="020B0604020202020204" pitchFamily="34" charset="0"/>
              <a:buChar char="•"/>
            </a:pPr>
            <a:r>
              <a:rPr lang="en-US" dirty="0"/>
              <a:t>Intensity of n</a:t>
            </a:r>
            <a:r>
              <a:rPr lang="en-US" dirty="0">
                <a:latin typeface="Symbol" pitchFamily="2" charset="2"/>
              </a:rPr>
              <a:t>g</a:t>
            </a:r>
            <a:r>
              <a:rPr lang="en-US" dirty="0"/>
              <a:t> scattering</a:t>
            </a:r>
          </a:p>
        </p:txBody>
      </p:sp>
      <p:sp>
        <p:nvSpPr>
          <p:cNvPr id="13" name="TextBox 12">
            <a:extLst>
              <a:ext uri="{FF2B5EF4-FFF2-40B4-BE49-F238E27FC236}">
                <a16:creationId xmlns:a16="http://schemas.microsoft.com/office/drawing/2014/main" id="{DE94BD9A-CB53-814D-99BA-21650A844694}"/>
              </a:ext>
            </a:extLst>
          </p:cNvPr>
          <p:cNvSpPr txBox="1"/>
          <p:nvPr/>
        </p:nvSpPr>
        <p:spPr>
          <a:xfrm>
            <a:off x="4600575" y="2380459"/>
            <a:ext cx="1865539" cy="646331"/>
          </a:xfrm>
          <a:prstGeom prst="rect">
            <a:avLst/>
          </a:prstGeom>
          <a:noFill/>
        </p:spPr>
        <p:txBody>
          <a:bodyPr wrap="square" rtlCol="0">
            <a:spAutoFit/>
          </a:bodyPr>
          <a:lstStyle/>
          <a:p>
            <a:pPr algn="ctr"/>
            <a:r>
              <a:rPr lang="en-US" dirty="0"/>
              <a:t>Non linear </a:t>
            </a:r>
            <a:r>
              <a:rPr lang="en-US" dirty="0" err="1"/>
              <a:t>Breit</a:t>
            </a:r>
            <a:r>
              <a:rPr lang="en-US" dirty="0"/>
              <a:t>-Wheeler</a:t>
            </a:r>
          </a:p>
        </p:txBody>
      </p:sp>
      <p:sp>
        <p:nvSpPr>
          <p:cNvPr id="14" name="TextBox 13">
            <a:extLst>
              <a:ext uri="{FF2B5EF4-FFF2-40B4-BE49-F238E27FC236}">
                <a16:creationId xmlns:a16="http://schemas.microsoft.com/office/drawing/2014/main" id="{D618EABE-19E6-C04C-9134-AF61F7E9E83F}"/>
              </a:ext>
            </a:extLst>
          </p:cNvPr>
          <p:cNvSpPr txBox="1"/>
          <p:nvPr/>
        </p:nvSpPr>
        <p:spPr>
          <a:xfrm>
            <a:off x="10763129" y="2484371"/>
            <a:ext cx="907621" cy="369332"/>
          </a:xfrm>
          <a:prstGeom prst="rect">
            <a:avLst/>
          </a:prstGeom>
          <a:noFill/>
        </p:spPr>
        <p:txBody>
          <a:bodyPr wrap="none" rtlCol="0">
            <a:spAutoFit/>
          </a:bodyPr>
          <a:lstStyle/>
          <a:p>
            <a:r>
              <a:rPr lang="en-US" dirty="0"/>
              <a:t>trident</a:t>
            </a:r>
          </a:p>
        </p:txBody>
      </p:sp>
      <p:pic>
        <p:nvPicPr>
          <p:cNvPr id="1026" name="Picture 2" descr="page4image4167920976">
            <a:extLst>
              <a:ext uri="{FF2B5EF4-FFF2-40B4-BE49-F238E27FC236}">
                <a16:creationId xmlns:a16="http://schemas.microsoft.com/office/drawing/2014/main" id="{A0807BAB-CEB3-6548-87E0-5D3FE8DF78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3027" y="3931250"/>
            <a:ext cx="4117221" cy="2910449"/>
          </a:xfrm>
          <a:prstGeom prst="rect">
            <a:avLst/>
          </a:prstGeom>
          <a:noFill/>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7" name="Footer Placeholder 16">
            <a:extLst>
              <a:ext uri="{FF2B5EF4-FFF2-40B4-BE49-F238E27FC236}">
                <a16:creationId xmlns:a16="http://schemas.microsoft.com/office/drawing/2014/main" id="{270474D5-8FC6-FB40-A2EB-765932FD5D8C}"/>
              </a:ext>
            </a:extLst>
          </p:cNvPr>
          <p:cNvSpPr>
            <a:spLocks noGrp="1"/>
          </p:cNvSpPr>
          <p:nvPr>
            <p:ph type="ftr" sz="quarter" idx="11"/>
          </p:nvPr>
        </p:nvSpPr>
        <p:spPr>
          <a:xfrm>
            <a:off x="192212" y="6492875"/>
            <a:ext cx="7619999" cy="365125"/>
          </a:xfrm>
        </p:spPr>
        <p:txBody>
          <a:bodyPr/>
          <a:lstStyle/>
          <a:p>
            <a:r>
              <a:rPr lang="en-US" dirty="0"/>
              <a:t>PANIC Conference, 22nd edition, Portugal</a:t>
            </a:r>
          </a:p>
        </p:txBody>
      </p:sp>
      <p:sp>
        <p:nvSpPr>
          <p:cNvPr id="18" name="Date Placeholder 17">
            <a:extLst>
              <a:ext uri="{FF2B5EF4-FFF2-40B4-BE49-F238E27FC236}">
                <a16:creationId xmlns:a16="http://schemas.microsoft.com/office/drawing/2014/main" id="{8C4B6FBC-F635-E942-9833-BB30E7272918}"/>
              </a:ext>
            </a:extLst>
          </p:cNvPr>
          <p:cNvSpPr>
            <a:spLocks noGrp="1"/>
          </p:cNvSpPr>
          <p:nvPr>
            <p:ph type="dt" sz="half" idx="10"/>
          </p:nvPr>
        </p:nvSpPr>
        <p:spPr>
          <a:xfrm>
            <a:off x="11045717" y="6471303"/>
            <a:ext cx="1146283" cy="370396"/>
          </a:xfrm>
        </p:spPr>
        <p:txBody>
          <a:bodyPr/>
          <a:lstStyle/>
          <a:p>
            <a:r>
              <a:rPr lang="en-US" dirty="0"/>
              <a:t>5/9/21</a:t>
            </a:r>
          </a:p>
        </p:txBody>
      </p:sp>
      <p:sp>
        <p:nvSpPr>
          <p:cNvPr id="19" name="Slide Number Placeholder 18">
            <a:extLst>
              <a:ext uri="{FF2B5EF4-FFF2-40B4-BE49-F238E27FC236}">
                <a16:creationId xmlns:a16="http://schemas.microsoft.com/office/drawing/2014/main" id="{F8F698DD-CA85-5A42-906E-57863108D71C}"/>
              </a:ext>
            </a:extLst>
          </p:cNvPr>
          <p:cNvSpPr>
            <a:spLocks noGrp="1"/>
          </p:cNvSpPr>
          <p:nvPr>
            <p:ph type="sldNum" sz="quarter" idx="12"/>
          </p:nvPr>
        </p:nvSpPr>
        <p:spPr/>
        <p:txBody>
          <a:bodyPr/>
          <a:lstStyle/>
          <a:p>
            <a:fld id="{16275B61-DF88-2642-9C61-352EA307D4FE}" type="slidenum">
              <a:rPr lang="en-US" smtClean="0"/>
              <a:t>22</a:t>
            </a:fld>
            <a:endParaRPr lang="en-US"/>
          </a:p>
        </p:txBody>
      </p:sp>
      <p:sp>
        <p:nvSpPr>
          <p:cNvPr id="20" name="TextBox 19">
            <a:extLst>
              <a:ext uri="{FF2B5EF4-FFF2-40B4-BE49-F238E27FC236}">
                <a16:creationId xmlns:a16="http://schemas.microsoft.com/office/drawing/2014/main" id="{1B025427-8050-6944-BAAD-04562A822BAD}"/>
              </a:ext>
            </a:extLst>
          </p:cNvPr>
          <p:cNvSpPr txBox="1"/>
          <p:nvPr/>
        </p:nvSpPr>
        <p:spPr>
          <a:xfrm>
            <a:off x="7454059" y="6054025"/>
            <a:ext cx="1231427" cy="261610"/>
          </a:xfrm>
          <a:prstGeom prst="rect">
            <a:avLst/>
          </a:prstGeom>
          <a:noFill/>
        </p:spPr>
        <p:txBody>
          <a:bodyPr wrap="none" rtlCol="0">
            <a:spAutoFit/>
          </a:bodyPr>
          <a:lstStyle/>
          <a:p>
            <a:r>
              <a:rPr lang="en-US" sz="1100" b="1" dirty="0">
                <a:solidFill>
                  <a:srgbClr val="002060"/>
                </a:solidFill>
              </a:rPr>
              <a:t>bremsstrahlung</a:t>
            </a:r>
          </a:p>
        </p:txBody>
      </p:sp>
      <p:sp>
        <p:nvSpPr>
          <p:cNvPr id="21" name="TextBox 20">
            <a:extLst>
              <a:ext uri="{FF2B5EF4-FFF2-40B4-BE49-F238E27FC236}">
                <a16:creationId xmlns:a16="http://schemas.microsoft.com/office/drawing/2014/main" id="{7F193E1B-FE44-0842-A279-4C045D2AFA82}"/>
              </a:ext>
            </a:extLst>
          </p:cNvPr>
          <p:cNvSpPr txBox="1"/>
          <p:nvPr/>
        </p:nvSpPr>
        <p:spPr>
          <a:xfrm>
            <a:off x="7340067" y="4865700"/>
            <a:ext cx="1521570" cy="253916"/>
          </a:xfrm>
          <a:prstGeom prst="rect">
            <a:avLst/>
          </a:prstGeom>
          <a:noFill/>
        </p:spPr>
        <p:txBody>
          <a:bodyPr wrap="none" rtlCol="0">
            <a:spAutoFit/>
          </a:bodyPr>
          <a:lstStyle/>
          <a:p>
            <a:r>
              <a:rPr lang="en-US" sz="1050" b="1" dirty="0">
                <a:solidFill>
                  <a:srgbClr val="FF0000"/>
                </a:solidFill>
              </a:rPr>
              <a:t>Non-linear Compton</a:t>
            </a:r>
          </a:p>
        </p:txBody>
      </p:sp>
      <p:sp>
        <p:nvSpPr>
          <p:cNvPr id="22" name="TextBox 21">
            <a:extLst>
              <a:ext uri="{FF2B5EF4-FFF2-40B4-BE49-F238E27FC236}">
                <a16:creationId xmlns:a16="http://schemas.microsoft.com/office/drawing/2014/main" id="{2C9B2F19-2E91-9842-82ED-BFF96DDB2F46}"/>
              </a:ext>
            </a:extLst>
          </p:cNvPr>
          <p:cNvSpPr txBox="1"/>
          <p:nvPr/>
        </p:nvSpPr>
        <p:spPr>
          <a:xfrm>
            <a:off x="7264991" y="5288370"/>
            <a:ext cx="1933903" cy="430887"/>
          </a:xfrm>
          <a:prstGeom prst="rect">
            <a:avLst/>
          </a:prstGeom>
          <a:noFill/>
        </p:spPr>
        <p:txBody>
          <a:bodyPr wrap="square" rtlCol="0">
            <a:spAutoFit/>
          </a:bodyPr>
          <a:lstStyle/>
          <a:p>
            <a:pPr algn="ctr"/>
            <a:r>
              <a:rPr lang="en-US" sz="1100" b="1" dirty="0">
                <a:solidFill>
                  <a:srgbClr val="00B050"/>
                </a:solidFill>
              </a:rPr>
              <a:t>Inverse Compton scattering</a:t>
            </a:r>
          </a:p>
        </p:txBody>
      </p:sp>
      <p:pic>
        <p:nvPicPr>
          <p:cNvPr id="1025" name="Picture 1" descr="page4image56201424">
            <a:extLst>
              <a:ext uri="{FF2B5EF4-FFF2-40B4-BE49-F238E27FC236}">
                <a16:creationId xmlns:a16="http://schemas.microsoft.com/office/drawing/2014/main" id="{D35CC4BF-24CE-4845-9FDC-4B4AF5CE7FE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312" y="4229100"/>
            <a:ext cx="3644900" cy="2628900"/>
          </a:xfrm>
          <a:prstGeom prst="rect">
            <a:avLst/>
          </a:prstGeom>
          <a:noFill/>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59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FA1078-290E-8344-8EC3-887499DD2E95}"/>
              </a:ext>
            </a:extLst>
          </p:cNvPr>
          <p:cNvSpPr>
            <a:spLocks noGrp="1"/>
          </p:cNvSpPr>
          <p:nvPr>
            <p:ph idx="1"/>
          </p:nvPr>
        </p:nvSpPr>
        <p:spPr>
          <a:xfrm>
            <a:off x="140603" y="1274795"/>
            <a:ext cx="7673280" cy="4351338"/>
          </a:xfrm>
        </p:spPr>
        <p:txBody>
          <a:bodyPr>
            <a:normAutofit/>
          </a:bodyPr>
          <a:lstStyle/>
          <a:p>
            <a:r>
              <a:rPr lang="en-US" sz="2000" dirty="0"/>
              <a:t>Such fields have not been reached experimentally in laboratories although they are expected to exist:</a:t>
            </a:r>
          </a:p>
          <a:p>
            <a:pPr lvl="1"/>
            <a:r>
              <a:rPr lang="en-US" sz="1800" dirty="0"/>
              <a:t>On the surface of neutron stars.</a:t>
            </a:r>
          </a:p>
          <a:p>
            <a:pPr lvl="1"/>
            <a:r>
              <a:rPr lang="en-US" sz="1800" dirty="0"/>
              <a:t>In bunches of future linear </a:t>
            </a:r>
            <a:r>
              <a:rPr lang="en-US" sz="1800" i="1" dirty="0" err="1"/>
              <a:t>e+e</a:t>
            </a:r>
            <a:r>
              <a:rPr lang="en-US" sz="1800" i="1" dirty="0"/>
              <a:t>− </a:t>
            </a:r>
            <a:r>
              <a:rPr lang="en-US" sz="1800" dirty="0"/>
              <a:t>colliders. </a:t>
            </a:r>
          </a:p>
          <a:p>
            <a:r>
              <a:rPr lang="en-US" sz="2000" dirty="0"/>
              <a:t>Can be reached by colliding photons with a high-energy electron beam </a:t>
            </a:r>
          </a:p>
          <a:p>
            <a:pPr lvl="1"/>
            <a:r>
              <a:rPr lang="en-US" sz="1800" dirty="0"/>
              <a:t>First experiment to try this E144 @ SLAC in 1990s.</a:t>
            </a:r>
          </a:p>
          <a:p>
            <a:pPr lvl="1"/>
            <a:r>
              <a:rPr lang="en-US" sz="1800" dirty="0"/>
              <a:t>Nowadays experiments : SLAC-E320 (US), Astra Gemini (UK), ELI-NP (RO)</a:t>
            </a:r>
          </a:p>
          <a:p>
            <a:pPr lvl="1"/>
            <a:r>
              <a:rPr lang="en-US" sz="1800" dirty="0"/>
              <a:t>Propose to provide this field using the </a:t>
            </a:r>
            <a:r>
              <a:rPr lang="en-US" sz="1800" dirty="0" err="1"/>
              <a:t>TeraWatt</a:t>
            </a:r>
            <a:r>
              <a:rPr lang="en-US" sz="1800" dirty="0"/>
              <a:t> laser-pulse and the European XFEL electron beam in the only long term dedicated experiment : </a:t>
            </a:r>
            <a:r>
              <a:rPr lang="en-US" sz="1800" b="1" dirty="0"/>
              <a:t>LUXE .</a:t>
            </a:r>
            <a:endParaRPr lang="en-US" sz="1800" dirty="0"/>
          </a:p>
          <a:p>
            <a:pPr marL="457200" lvl="1" indent="0">
              <a:buNone/>
            </a:pPr>
            <a:endParaRPr lang="en-US" sz="1800" dirty="0"/>
          </a:p>
        </p:txBody>
      </p:sp>
      <p:pic>
        <p:nvPicPr>
          <p:cNvPr id="1025" name="Picture 1" descr="page3image4264920608">
            <a:extLst>
              <a:ext uri="{FF2B5EF4-FFF2-40B4-BE49-F238E27FC236}">
                <a16:creationId xmlns:a16="http://schemas.microsoft.com/office/drawing/2014/main" id="{13313602-EEE3-C749-9506-3C7A71F380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6658" y="0"/>
            <a:ext cx="4065342" cy="2938133"/>
          </a:xfrm>
          <a:prstGeom prst="rect">
            <a:avLst/>
          </a:prstGeom>
          <a:noFill/>
          <a:effectLst>
            <a:outerShdw blurRad="50800" dist="38100" dir="13500000" algn="b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A92B8744-0C4A-FE4C-B890-1C4694766C95}"/>
              </a:ext>
            </a:extLst>
          </p:cNvPr>
          <p:cNvGrpSpPr/>
          <p:nvPr/>
        </p:nvGrpSpPr>
        <p:grpSpPr>
          <a:xfrm>
            <a:off x="7813884" y="3008955"/>
            <a:ext cx="4379676" cy="3312160"/>
            <a:chOff x="7813884" y="3438354"/>
            <a:chExt cx="4379676" cy="3312160"/>
          </a:xfrm>
        </p:grpSpPr>
        <p:pic>
          <p:nvPicPr>
            <p:cNvPr id="5" name="Picture 4">
              <a:extLst>
                <a:ext uri="{FF2B5EF4-FFF2-40B4-BE49-F238E27FC236}">
                  <a16:creationId xmlns:a16="http://schemas.microsoft.com/office/drawing/2014/main" id="{99DB73EC-0687-BD41-89E1-ADA216024C0E}"/>
                </a:ext>
              </a:extLst>
            </p:cNvPr>
            <p:cNvPicPr>
              <a:picLocks noChangeAspect="1"/>
            </p:cNvPicPr>
            <p:nvPr/>
          </p:nvPicPr>
          <p:blipFill>
            <a:blip r:embed="rId4"/>
            <a:stretch>
              <a:fillRect/>
            </a:stretch>
          </p:blipFill>
          <p:spPr>
            <a:xfrm>
              <a:off x="7906412" y="3438354"/>
              <a:ext cx="4287148" cy="331216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C54B403-286A-A743-9E15-6114F10A97FA}"/>
                    </a:ext>
                  </a:extLst>
                </p:cNvPr>
                <p:cNvSpPr txBox="1"/>
                <p:nvPr/>
              </p:nvSpPr>
              <p:spPr>
                <a:xfrm rot="16200000">
                  <a:off x="6904148" y="4471978"/>
                  <a:ext cx="2224775" cy="405304"/>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ea typeface="Cambria Math" panose="02040503050406030204" pitchFamily="18" charset="0"/>
                          </a:rPr>
                          <m:t>𝜒</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𝛾</m:t>
                        </m:r>
                        <m:r>
                          <a:rPr lang="en-US" sz="1400" b="0" i="1" smtClean="0">
                            <a:latin typeface="Cambria Math" panose="02040503050406030204" pitchFamily="18" charset="0"/>
                            <a:ea typeface="Cambria Math" panose="02040503050406030204" pitchFamily="18" charset="0"/>
                          </a:rPr>
                          <m:t> </m:t>
                        </m:r>
                        <m:f>
                          <m:fPr>
                            <m:ctrlPr>
                              <a:rPr lang="en-US" sz="1400" b="0" i="1" smtClean="0">
                                <a:latin typeface="Cambria Math" panose="02040503050406030204" pitchFamily="18" charset="0"/>
                                <a:ea typeface="Cambria Math" panose="02040503050406030204" pitchFamily="18" charset="0"/>
                              </a:rPr>
                            </m:ctrlPr>
                          </m:fPr>
                          <m:num>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𝜀</m:t>
                                </m:r>
                              </m:e>
                              <m:sub>
                                <m:r>
                                  <a:rPr lang="en-US" sz="1400" b="0" i="1" smtClean="0">
                                    <a:latin typeface="Cambria Math" panose="02040503050406030204" pitchFamily="18" charset="0"/>
                                    <a:ea typeface="Cambria Math" panose="02040503050406030204" pitchFamily="18" charset="0"/>
                                  </a:rPr>
                                  <m:t>𝐿</m:t>
                                </m:r>
                              </m:sub>
                            </m:sSub>
                          </m:num>
                          <m:den>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𝜀</m:t>
                                </m:r>
                              </m:e>
                              <m:sub>
                                <m:r>
                                  <a:rPr lang="en-US" sz="1400" b="0" i="1" smtClean="0">
                                    <a:latin typeface="Cambria Math" panose="02040503050406030204" pitchFamily="18" charset="0"/>
                                    <a:ea typeface="Cambria Math" panose="02040503050406030204" pitchFamily="18" charset="0"/>
                                  </a:rPr>
                                  <m:t>𝑐𝑟𝑖𝑡</m:t>
                                </m:r>
                              </m:sub>
                            </m:sSub>
                          </m:den>
                        </m:f>
                        <m:r>
                          <a:rPr lang="en-US" sz="1400" b="0" i="1" smtClean="0">
                            <a:latin typeface="Cambria Math" panose="02040503050406030204" pitchFamily="18" charset="0"/>
                            <a:ea typeface="Cambria Math" panose="02040503050406030204" pitchFamily="18" charset="0"/>
                          </a:rPr>
                          <m:t>∝</m:t>
                        </m:r>
                        <m:rad>
                          <m:radPr>
                            <m:degHide m:val="on"/>
                            <m:ctrlPr>
                              <a:rPr lang="en-US" sz="1400" b="0" i="1" smtClean="0">
                                <a:latin typeface="Cambria Math" panose="02040503050406030204" pitchFamily="18" charset="0"/>
                                <a:ea typeface="Cambria Math" panose="02040503050406030204" pitchFamily="18" charset="0"/>
                              </a:rPr>
                            </m:ctrlPr>
                          </m:radPr>
                          <m:deg/>
                          <m:e>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𝐼</m:t>
                                </m:r>
                              </m:e>
                              <m:sub>
                                <m:r>
                                  <a:rPr lang="en-US" sz="1400" b="0" i="1" smtClean="0">
                                    <a:latin typeface="Cambria Math" panose="02040503050406030204" pitchFamily="18" charset="0"/>
                                    <a:ea typeface="Cambria Math" panose="02040503050406030204" pitchFamily="18" charset="0"/>
                                  </a:rPr>
                                  <m:t>𝐿𝑎𝑠𝑒𝑟</m:t>
                                </m:r>
                              </m:sub>
                            </m:sSub>
                          </m:e>
                        </m:rad>
                        <m:r>
                          <a:rPr lang="en-US" sz="1400" b="0" i="1" smtClean="0">
                            <a:latin typeface="Cambria Math" panose="02040503050406030204" pitchFamily="18" charset="0"/>
                            <a:ea typeface="Cambria Math" panose="02040503050406030204" pitchFamily="18" charset="0"/>
                          </a:rPr>
                          <m:t>𝐸𝑏𝑒𝑎𝑚</m:t>
                        </m:r>
                      </m:oMath>
                    </m:oMathPara>
                  </a14:m>
                  <a:endParaRPr lang="en-US" sz="1400" dirty="0"/>
                </a:p>
              </p:txBody>
            </p:sp>
          </mc:Choice>
          <mc:Fallback xmlns="">
            <p:sp>
              <p:nvSpPr>
                <p:cNvPr id="8" name="TextBox 7">
                  <a:extLst>
                    <a:ext uri="{FF2B5EF4-FFF2-40B4-BE49-F238E27FC236}">
                      <a16:creationId xmlns:a16="http://schemas.microsoft.com/office/drawing/2014/main" id="{3C54B403-286A-A743-9E15-6114F10A97FA}"/>
                    </a:ext>
                  </a:extLst>
                </p:cNvPr>
                <p:cNvSpPr txBox="1">
                  <a:spLocks noRot="1" noChangeAspect="1" noMove="1" noResize="1" noEditPoints="1" noAdjustHandles="1" noChangeArrowheads="1" noChangeShapeType="1" noTextEdit="1"/>
                </p:cNvSpPr>
                <p:nvPr/>
              </p:nvSpPr>
              <p:spPr>
                <a:xfrm rot="16200000">
                  <a:off x="6904148" y="4471978"/>
                  <a:ext cx="2224775" cy="405304"/>
                </a:xfrm>
                <a:prstGeom prst="rect">
                  <a:avLst/>
                </a:prstGeom>
                <a:blipFill>
                  <a:blip r:embed="rId5"/>
                  <a:stretch>
                    <a:fillRect t="-1714" r="-9091" b="-1143"/>
                  </a:stretch>
                </a:blipFill>
              </p:spPr>
              <p:txBody>
                <a:bodyPr/>
                <a:lstStyle/>
                <a:p>
                  <a:r>
                    <a:rPr lang="en-US">
                      <a:noFill/>
                    </a:rPr>
                    <a:t> </a:t>
                  </a:r>
                </a:p>
              </p:txBody>
            </p:sp>
          </mc:Fallback>
        </mc:AlternateContent>
      </p:grpSp>
      <p:sp>
        <p:nvSpPr>
          <p:cNvPr id="7" name="Footer Placeholder 6">
            <a:extLst>
              <a:ext uri="{FF2B5EF4-FFF2-40B4-BE49-F238E27FC236}">
                <a16:creationId xmlns:a16="http://schemas.microsoft.com/office/drawing/2014/main" id="{5BA4D86E-7789-7D46-AE74-25D9A4912825}"/>
              </a:ext>
            </a:extLst>
          </p:cNvPr>
          <p:cNvSpPr>
            <a:spLocks noGrp="1"/>
          </p:cNvSpPr>
          <p:nvPr>
            <p:ph type="ftr" sz="quarter" idx="11"/>
          </p:nvPr>
        </p:nvSpPr>
        <p:spPr/>
        <p:txBody>
          <a:bodyPr/>
          <a:lstStyle/>
          <a:p>
            <a:r>
              <a:rPr lang="en-US"/>
              <a:t>LCWS2024, Japan</a:t>
            </a:r>
            <a:endParaRPr lang="en-US" dirty="0"/>
          </a:p>
        </p:txBody>
      </p:sp>
      <p:sp>
        <p:nvSpPr>
          <p:cNvPr id="9" name="Date Placeholder 8">
            <a:extLst>
              <a:ext uri="{FF2B5EF4-FFF2-40B4-BE49-F238E27FC236}">
                <a16:creationId xmlns:a16="http://schemas.microsoft.com/office/drawing/2014/main" id="{3F5B6EE5-672E-C64A-9E50-0223CA36A8D5}"/>
              </a:ext>
            </a:extLst>
          </p:cNvPr>
          <p:cNvSpPr>
            <a:spLocks noGrp="1"/>
          </p:cNvSpPr>
          <p:nvPr>
            <p:ph type="dt" sz="half" idx="10"/>
          </p:nvPr>
        </p:nvSpPr>
        <p:spPr/>
        <p:txBody>
          <a:bodyPr/>
          <a:lstStyle/>
          <a:p>
            <a:r>
              <a:rPr lang="en-US"/>
              <a:t>10/7/24</a:t>
            </a:r>
          </a:p>
        </p:txBody>
      </p:sp>
      <p:sp>
        <p:nvSpPr>
          <p:cNvPr id="10" name="Slide Number Placeholder 9">
            <a:extLst>
              <a:ext uri="{FF2B5EF4-FFF2-40B4-BE49-F238E27FC236}">
                <a16:creationId xmlns:a16="http://schemas.microsoft.com/office/drawing/2014/main" id="{4390DC04-7D58-7248-BF78-207A6B75C9D9}"/>
              </a:ext>
            </a:extLst>
          </p:cNvPr>
          <p:cNvSpPr>
            <a:spLocks noGrp="1"/>
          </p:cNvSpPr>
          <p:nvPr>
            <p:ph type="sldNum" sz="quarter" idx="12"/>
          </p:nvPr>
        </p:nvSpPr>
        <p:spPr/>
        <p:txBody>
          <a:bodyPr/>
          <a:lstStyle/>
          <a:p>
            <a:fld id="{16275B61-DF88-2642-9C61-352EA307D4FE}" type="slidenum">
              <a:rPr lang="en-US" smtClean="0"/>
              <a:t>3</a:t>
            </a:fld>
            <a:endParaRPr lang="en-US"/>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1AE782A7-589B-1748-9EF8-AA09D6315DE4}"/>
                  </a:ext>
                </a:extLst>
              </p:cNvPr>
              <p:cNvSpPr txBox="1"/>
              <p:nvPr/>
            </p:nvSpPr>
            <p:spPr>
              <a:xfrm>
                <a:off x="9494575" y="6321115"/>
                <a:ext cx="2010037" cy="5211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𝜉</m:t>
                      </m:r>
                      <m:r>
                        <a:rPr lang="en-US" dirty="0">
                          <a:latin typeface="Cambria Math" panose="02040503050406030204" pitchFamily="18" charset="0"/>
                        </a:rPr>
                        <m:t>=</m:t>
                      </m:r>
                      <m:f>
                        <m:fPr>
                          <m:ctrlPr>
                            <a:rPr lang="en-US" i="1" dirty="0" smtClean="0">
                              <a:latin typeface="Cambria Math" panose="02040503050406030204" pitchFamily="18" charset="0"/>
                            </a:rPr>
                          </m:ctrlPr>
                        </m:fPr>
                        <m:num>
                          <m:r>
                            <a:rPr lang="en-US" b="0" i="1" dirty="0" smtClean="0">
                              <a:latin typeface="Cambria Math" panose="02040503050406030204" pitchFamily="18" charset="0"/>
                            </a:rPr>
                            <m:t>𝑒</m:t>
                          </m:r>
                          <m:r>
                            <a:rPr lang="en-US" b="0" i="1" dirty="0" smtClean="0">
                              <a:latin typeface="Cambria Math" panose="02040503050406030204" pitchFamily="18" charset="0"/>
                            </a:rPr>
                            <m:t> </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𝜀</m:t>
                              </m:r>
                            </m:e>
                            <m:sub>
                              <m:r>
                                <a:rPr lang="en-US" b="0" i="1" dirty="0" smtClean="0">
                                  <a:latin typeface="Cambria Math" panose="02040503050406030204" pitchFamily="18" charset="0"/>
                                </a:rPr>
                                <m:t>𝐿</m:t>
                              </m:r>
                            </m:sub>
                          </m:sSub>
                        </m:num>
                        <m:den>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𝑚</m:t>
                              </m:r>
                            </m:e>
                            <m:sub>
                              <m:r>
                                <a:rPr lang="en-US" b="0" i="1" dirty="0" smtClean="0">
                                  <a:latin typeface="Cambria Math" panose="02040503050406030204" pitchFamily="18" charset="0"/>
                                </a:rPr>
                                <m:t>𝑒</m:t>
                              </m:r>
                            </m:sub>
                          </m:sSub>
                          <m:sSub>
                            <m:sSubPr>
                              <m:ctrlPr>
                                <a:rPr lang="en-US" i="1" dirty="0" smtClean="0">
                                  <a:latin typeface="Cambria Math" panose="02040503050406030204" pitchFamily="18" charset="0"/>
                                </a:rPr>
                              </m:ctrlPr>
                            </m:sSubPr>
                            <m:e>
                              <m:r>
                                <a:rPr lang="en-US" i="1" dirty="0" smtClean="0">
                                  <a:latin typeface="Cambria Math" panose="02040503050406030204" pitchFamily="18" charset="0"/>
                                  <a:ea typeface="Cambria Math" panose="02040503050406030204" pitchFamily="18" charset="0"/>
                                </a:rPr>
                                <m:t>𝜔</m:t>
                              </m:r>
                            </m:e>
                            <m:sub>
                              <m:r>
                                <a:rPr lang="en-US" b="0" i="1" dirty="0" smtClean="0">
                                  <a:latin typeface="Cambria Math" panose="02040503050406030204" pitchFamily="18" charset="0"/>
                                </a:rPr>
                                <m:t>𝐿</m:t>
                              </m:r>
                            </m:sub>
                          </m:sSub>
                          <m:r>
                            <a:rPr lang="en-US" b="0" i="1" dirty="0" smtClean="0">
                              <a:latin typeface="Cambria Math" panose="02040503050406030204" pitchFamily="18" charset="0"/>
                            </a:rPr>
                            <m:t>𝑐</m:t>
                          </m:r>
                        </m:den>
                      </m:f>
                      <m:r>
                        <a:rPr lang="en-US" i="1" dirty="0" smtClean="0">
                          <a:latin typeface="Cambria Math" panose="02040503050406030204" pitchFamily="18" charset="0"/>
                          <a:ea typeface="Cambria Math" panose="02040503050406030204" pitchFamily="18" charset="0"/>
                        </a:rPr>
                        <m:t>∝</m:t>
                      </m:r>
                      <m:sSub>
                        <m:sSubPr>
                          <m:ctrlPr>
                            <a:rPr lang="en-US" i="1" dirty="0" smtClean="0">
                              <a:latin typeface="Cambria Math" panose="02040503050406030204" pitchFamily="18" charset="0"/>
                              <a:ea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𝐼</m:t>
                          </m:r>
                        </m:e>
                        <m:sub>
                          <m:r>
                            <a:rPr lang="en-US" b="0" i="1" dirty="0" smtClean="0">
                              <a:latin typeface="Cambria Math" panose="02040503050406030204" pitchFamily="18" charset="0"/>
                              <a:ea typeface="Cambria Math" panose="02040503050406030204" pitchFamily="18" charset="0"/>
                            </a:rPr>
                            <m:t>𝐿𝑎𝑠𝑒𝑟</m:t>
                          </m:r>
                        </m:sub>
                      </m:sSub>
                    </m:oMath>
                  </m:oMathPara>
                </a14:m>
                <a:endParaRPr lang="en-US" dirty="0"/>
              </a:p>
            </p:txBody>
          </p:sp>
        </mc:Choice>
        <mc:Fallback>
          <p:sp>
            <p:nvSpPr>
              <p:cNvPr id="13" name="TextBox 12">
                <a:extLst>
                  <a:ext uri="{FF2B5EF4-FFF2-40B4-BE49-F238E27FC236}">
                    <a16:creationId xmlns:a16="http://schemas.microsoft.com/office/drawing/2014/main" id="{1AE782A7-589B-1748-9EF8-AA09D6315DE4}"/>
                  </a:ext>
                </a:extLst>
              </p:cNvPr>
              <p:cNvSpPr txBox="1">
                <a:spLocks noRot="1" noChangeAspect="1" noMove="1" noResize="1" noEditPoints="1" noAdjustHandles="1" noChangeArrowheads="1" noChangeShapeType="1" noTextEdit="1"/>
              </p:cNvSpPr>
              <p:nvPr/>
            </p:nvSpPr>
            <p:spPr>
              <a:xfrm>
                <a:off x="9494575" y="6321115"/>
                <a:ext cx="2010037" cy="521168"/>
              </a:xfrm>
              <a:prstGeom prst="rect">
                <a:avLst/>
              </a:prstGeom>
              <a:blipFill>
                <a:blip r:embed="rId6"/>
                <a:stretch>
                  <a:fillRect l="-3145" t="-16667" b="-7143"/>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159A0F47-C459-B24F-BD3A-A6A466665173}"/>
              </a:ext>
            </a:extLst>
          </p:cNvPr>
          <p:cNvSpPr>
            <a:spLocks noGrp="1"/>
          </p:cNvSpPr>
          <p:nvPr>
            <p:ph type="title"/>
          </p:nvPr>
        </p:nvSpPr>
        <p:spPr>
          <a:xfrm>
            <a:off x="1610129" y="206470"/>
            <a:ext cx="8911687" cy="1280890"/>
          </a:xfrm>
        </p:spPr>
        <p:txBody>
          <a:bodyPr/>
          <a:lstStyle/>
          <a:p>
            <a:r>
              <a:rPr lang="en-US" dirty="0"/>
              <a:t>LUXE (Laser Und XFEL Experiment)</a:t>
            </a:r>
          </a:p>
        </p:txBody>
      </p:sp>
      <p:sp>
        <p:nvSpPr>
          <p:cNvPr id="4" name="TextBox 3">
            <a:extLst>
              <a:ext uri="{FF2B5EF4-FFF2-40B4-BE49-F238E27FC236}">
                <a16:creationId xmlns:a16="http://schemas.microsoft.com/office/drawing/2014/main" id="{D3DF2F63-393F-CB43-AC52-2C4DEB76F4A3}"/>
              </a:ext>
            </a:extLst>
          </p:cNvPr>
          <p:cNvSpPr txBox="1"/>
          <p:nvPr/>
        </p:nvSpPr>
        <p:spPr>
          <a:xfrm>
            <a:off x="1293811" y="5665658"/>
            <a:ext cx="5492209" cy="738664"/>
          </a:xfrm>
          <a:prstGeom prst="rect">
            <a:avLst/>
          </a:prstGeom>
          <a:noFill/>
        </p:spPr>
        <p:txBody>
          <a:bodyPr wrap="none" rtlCol="0">
            <a:spAutoFit/>
          </a:bodyPr>
          <a:lstStyle/>
          <a:p>
            <a:r>
              <a:rPr lang="en-US" sz="1400" i="1" dirty="0"/>
              <a:t>LOI: 2019</a:t>
            </a:r>
          </a:p>
          <a:p>
            <a:r>
              <a:rPr lang="en-US" sz="1400" i="1" dirty="0"/>
              <a:t>CDR: 2021, published Eur. Phys. J. Spec. Top. 230, 2445–2560</a:t>
            </a:r>
          </a:p>
          <a:p>
            <a:r>
              <a:rPr lang="en-US" sz="1400" i="1" dirty="0"/>
              <a:t>TDR: 2023, accepted Eur. Phys. J. Spec. Top. arXiv:2308.00515 </a:t>
            </a:r>
          </a:p>
        </p:txBody>
      </p:sp>
    </p:spTree>
    <p:extLst>
      <p:ext uri="{BB962C8B-B14F-4D97-AF65-F5344CB8AC3E}">
        <p14:creationId xmlns:p14="http://schemas.microsoft.com/office/powerpoint/2010/main" val="1436629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16BC6-663D-A548-A978-0C61FBEDF908}"/>
              </a:ext>
            </a:extLst>
          </p:cNvPr>
          <p:cNvSpPr>
            <a:spLocks noGrp="1"/>
          </p:cNvSpPr>
          <p:nvPr>
            <p:ph type="title"/>
          </p:nvPr>
        </p:nvSpPr>
        <p:spPr>
          <a:xfrm>
            <a:off x="1577009" y="110036"/>
            <a:ext cx="10402955" cy="1280890"/>
          </a:xfrm>
        </p:spPr>
        <p:txBody>
          <a:bodyPr/>
          <a:lstStyle/>
          <a:p>
            <a:r>
              <a:rPr lang="en-US" dirty="0"/>
              <a:t>LUXE production : two set ups and two phases</a:t>
            </a:r>
          </a:p>
        </p:txBody>
      </p:sp>
      <p:sp>
        <p:nvSpPr>
          <p:cNvPr id="9" name="TextBox 8">
            <a:extLst>
              <a:ext uri="{FF2B5EF4-FFF2-40B4-BE49-F238E27FC236}">
                <a16:creationId xmlns:a16="http://schemas.microsoft.com/office/drawing/2014/main" id="{AA33D0BE-62C4-C247-889C-8923729C5088}"/>
              </a:ext>
            </a:extLst>
          </p:cNvPr>
          <p:cNvSpPr txBox="1"/>
          <p:nvPr/>
        </p:nvSpPr>
        <p:spPr>
          <a:xfrm>
            <a:off x="8698063" y="1139687"/>
            <a:ext cx="3493938" cy="3693319"/>
          </a:xfrm>
          <a:prstGeom prst="rect">
            <a:avLst/>
          </a:prstGeom>
          <a:noFill/>
        </p:spPr>
        <p:txBody>
          <a:bodyPr wrap="square" rtlCol="0">
            <a:spAutoFit/>
          </a:bodyPr>
          <a:lstStyle/>
          <a:p>
            <a:r>
              <a:rPr lang="en-US" b="1" u="sng" dirty="0"/>
              <a:t>Electron beam:</a:t>
            </a:r>
          </a:p>
          <a:p>
            <a:pPr marL="285750" indent="-285750">
              <a:buFont typeface="Arial" panose="020B0604020202020204" pitchFamily="34" charset="0"/>
              <a:buChar char="•"/>
            </a:pPr>
            <a:r>
              <a:rPr lang="en-US" dirty="0"/>
              <a:t>16.5 GeV (possibility 10 and 14 GeV)</a:t>
            </a:r>
          </a:p>
          <a:p>
            <a:pPr marL="285750" indent="-285750">
              <a:buFont typeface="Arial" panose="020B0604020202020204" pitchFamily="34" charset="0"/>
              <a:buChar char="•"/>
            </a:pPr>
            <a:r>
              <a:rPr lang="en-US" dirty="0"/>
              <a:t>10 Hz</a:t>
            </a:r>
          </a:p>
          <a:p>
            <a:pPr marL="285750" indent="-285750">
              <a:buFont typeface="Arial" panose="020B0604020202020204" pitchFamily="34" charset="0"/>
              <a:buChar char="•"/>
            </a:pPr>
            <a:r>
              <a:rPr lang="en-US" dirty="0"/>
              <a:t>LUXE uses one out of 7200 bunches per train</a:t>
            </a:r>
          </a:p>
          <a:p>
            <a:pPr marL="285750" indent="-285750">
              <a:buFont typeface="Arial" panose="020B0604020202020204" pitchFamily="34" charset="0"/>
              <a:buChar char="•"/>
            </a:pPr>
            <a:r>
              <a:rPr lang="en-US" dirty="0"/>
              <a:t>10</a:t>
            </a:r>
            <a:r>
              <a:rPr lang="en-US" baseline="30000" dirty="0"/>
              <a:t>9</a:t>
            </a:r>
            <a:r>
              <a:rPr lang="en-US" dirty="0"/>
              <a:t> e-/bunch</a:t>
            </a:r>
          </a:p>
          <a:p>
            <a:endParaRPr lang="en-US" dirty="0"/>
          </a:p>
          <a:p>
            <a:r>
              <a:rPr lang="en-US" b="1" u="sng" dirty="0"/>
              <a:t>Laser:</a:t>
            </a:r>
          </a:p>
          <a:p>
            <a:pPr marL="285750" indent="-285750">
              <a:buFont typeface="Arial" panose="020B0604020202020204" pitchFamily="34" charset="0"/>
              <a:buChar char="•"/>
            </a:pPr>
            <a:r>
              <a:rPr lang="en-US" dirty="0"/>
              <a:t>Wavelength is 800nm</a:t>
            </a:r>
          </a:p>
          <a:p>
            <a:pPr marL="285750" indent="-285750">
              <a:buFont typeface="Arial" panose="020B0604020202020204" pitchFamily="34" charset="0"/>
              <a:buChar char="•"/>
            </a:pPr>
            <a:r>
              <a:rPr lang="en-US" dirty="0"/>
              <a:t>Rate: 1 Hz</a:t>
            </a:r>
          </a:p>
          <a:p>
            <a:pPr marL="285750" indent="-285750">
              <a:buFont typeface="Arial" panose="020B0604020202020204" pitchFamily="34" charset="0"/>
              <a:buChar char="•"/>
            </a:pPr>
            <a:r>
              <a:rPr lang="en-US" dirty="0"/>
              <a:t>Focal spot size : 3 or 8 </a:t>
            </a:r>
            <a:r>
              <a:rPr lang="en-US" dirty="0">
                <a:latin typeface="Symbol" pitchFamily="2" charset="2"/>
              </a:rPr>
              <a:t>m</a:t>
            </a:r>
            <a:r>
              <a:rPr lang="en-US" dirty="0"/>
              <a:t>m</a:t>
            </a:r>
          </a:p>
          <a:p>
            <a:pPr marL="285750" indent="-285750">
              <a:buFont typeface="Arial" panose="020B0604020202020204" pitchFamily="34" charset="0"/>
              <a:buChar char="•"/>
            </a:pPr>
            <a:endParaRPr lang="en-US" dirty="0"/>
          </a:p>
        </p:txBody>
      </p:sp>
      <p:sp>
        <p:nvSpPr>
          <p:cNvPr id="10" name="TextBox 9">
            <a:extLst>
              <a:ext uri="{FF2B5EF4-FFF2-40B4-BE49-F238E27FC236}">
                <a16:creationId xmlns:a16="http://schemas.microsoft.com/office/drawing/2014/main" id="{37B7273B-3F61-984C-B238-CC31974C2094}"/>
              </a:ext>
            </a:extLst>
          </p:cNvPr>
          <p:cNvSpPr txBox="1"/>
          <p:nvPr/>
        </p:nvSpPr>
        <p:spPr>
          <a:xfrm>
            <a:off x="8825948" y="4833006"/>
            <a:ext cx="3034748" cy="1477328"/>
          </a:xfrm>
          <a:prstGeom prst="rect">
            <a:avLst/>
          </a:prstGeom>
          <a:noFill/>
        </p:spPr>
        <p:txBody>
          <a:bodyPr wrap="square" rtlCol="0">
            <a:spAutoFit/>
          </a:bodyPr>
          <a:lstStyle/>
          <a:p>
            <a:r>
              <a:rPr lang="en-US" b="1" u="sng" dirty="0"/>
              <a:t>Two phases : </a:t>
            </a:r>
          </a:p>
          <a:p>
            <a:pPr marL="285750" indent="-285750">
              <a:buFont typeface="Arial" panose="020B0604020202020204" pitchFamily="34" charset="0"/>
              <a:buChar char="•"/>
            </a:pPr>
            <a:r>
              <a:rPr lang="en-US" dirty="0"/>
              <a:t>Phase 0: laser power 40 TW (</a:t>
            </a:r>
            <a:r>
              <a:rPr lang="en-US" dirty="0">
                <a:latin typeface="Symbol" pitchFamily="2" charset="2"/>
              </a:rPr>
              <a:t>x</a:t>
            </a:r>
            <a:r>
              <a:rPr lang="en-US" dirty="0"/>
              <a:t>=7.9)</a:t>
            </a:r>
          </a:p>
          <a:p>
            <a:pPr marL="285750" indent="-285750">
              <a:buFont typeface="Arial" panose="020B0604020202020204" pitchFamily="34" charset="0"/>
              <a:buChar char="•"/>
            </a:pPr>
            <a:r>
              <a:rPr lang="en-US" dirty="0"/>
              <a:t>Phase 1: laser power 350TW (</a:t>
            </a:r>
            <a:r>
              <a:rPr lang="en-US" dirty="0">
                <a:latin typeface="Symbol" pitchFamily="2" charset="2"/>
              </a:rPr>
              <a:t>x</a:t>
            </a:r>
            <a:r>
              <a:rPr lang="en-US" dirty="0"/>
              <a:t>=23.6)</a:t>
            </a:r>
          </a:p>
        </p:txBody>
      </p:sp>
      <p:sp>
        <p:nvSpPr>
          <p:cNvPr id="13" name="Footer Placeholder 12">
            <a:extLst>
              <a:ext uri="{FF2B5EF4-FFF2-40B4-BE49-F238E27FC236}">
                <a16:creationId xmlns:a16="http://schemas.microsoft.com/office/drawing/2014/main" id="{0A7F85AF-83BD-694B-8BB0-1A458608F8C8}"/>
              </a:ext>
            </a:extLst>
          </p:cNvPr>
          <p:cNvSpPr>
            <a:spLocks noGrp="1"/>
          </p:cNvSpPr>
          <p:nvPr>
            <p:ph type="ftr" sz="quarter" idx="11"/>
          </p:nvPr>
        </p:nvSpPr>
        <p:spPr/>
        <p:txBody>
          <a:bodyPr/>
          <a:lstStyle/>
          <a:p>
            <a:r>
              <a:rPr lang="en-US"/>
              <a:t>PANIC Conference, 22nd edition, Portugal</a:t>
            </a:r>
          </a:p>
        </p:txBody>
      </p:sp>
      <p:sp>
        <p:nvSpPr>
          <p:cNvPr id="14" name="Date Placeholder 13">
            <a:extLst>
              <a:ext uri="{FF2B5EF4-FFF2-40B4-BE49-F238E27FC236}">
                <a16:creationId xmlns:a16="http://schemas.microsoft.com/office/drawing/2014/main" id="{7C9C16E7-27F3-B045-94E1-CE2312C2220B}"/>
              </a:ext>
            </a:extLst>
          </p:cNvPr>
          <p:cNvSpPr>
            <a:spLocks noGrp="1"/>
          </p:cNvSpPr>
          <p:nvPr>
            <p:ph type="dt" sz="half" idx="10"/>
          </p:nvPr>
        </p:nvSpPr>
        <p:spPr>
          <a:xfrm>
            <a:off x="11045717" y="6449832"/>
            <a:ext cx="1146283" cy="370396"/>
          </a:xfrm>
        </p:spPr>
        <p:txBody>
          <a:bodyPr/>
          <a:lstStyle/>
          <a:p>
            <a:r>
              <a:rPr lang="en-US" dirty="0"/>
              <a:t>5/9/21</a:t>
            </a:r>
          </a:p>
        </p:txBody>
      </p:sp>
      <p:sp>
        <p:nvSpPr>
          <p:cNvPr id="15" name="Slide Number Placeholder 14">
            <a:extLst>
              <a:ext uri="{FF2B5EF4-FFF2-40B4-BE49-F238E27FC236}">
                <a16:creationId xmlns:a16="http://schemas.microsoft.com/office/drawing/2014/main" id="{400FB8D2-D7C4-644E-9085-93F99E319C52}"/>
              </a:ext>
            </a:extLst>
          </p:cNvPr>
          <p:cNvSpPr>
            <a:spLocks noGrp="1"/>
          </p:cNvSpPr>
          <p:nvPr>
            <p:ph type="sldNum" sz="quarter" idx="12"/>
          </p:nvPr>
        </p:nvSpPr>
        <p:spPr/>
        <p:txBody>
          <a:bodyPr/>
          <a:lstStyle/>
          <a:p>
            <a:fld id="{16275B61-DF88-2642-9C61-352EA307D4FE}" type="slidenum">
              <a:rPr lang="en-US" smtClean="0"/>
              <a:t>4</a:t>
            </a:fld>
            <a:endParaRPr lang="en-US"/>
          </a:p>
        </p:txBody>
      </p:sp>
      <p:pic>
        <p:nvPicPr>
          <p:cNvPr id="2050" name="Picture 2" descr="page8image3141662080">
            <a:extLst>
              <a:ext uri="{FF2B5EF4-FFF2-40B4-BE49-F238E27FC236}">
                <a16:creationId xmlns:a16="http://schemas.microsoft.com/office/drawing/2014/main" id="{FCDD4C1A-3802-5D40-80DD-D02635E687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7" b="1"/>
          <a:stretch/>
        </p:blipFill>
        <p:spPr bwMode="auto">
          <a:xfrm>
            <a:off x="93702" y="993915"/>
            <a:ext cx="8166250" cy="5826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847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1D719-00A1-894D-B547-98D4AAAB7915}"/>
              </a:ext>
            </a:extLst>
          </p:cNvPr>
          <p:cNvSpPr>
            <a:spLocks noGrp="1"/>
          </p:cNvSpPr>
          <p:nvPr>
            <p:ph type="title"/>
          </p:nvPr>
        </p:nvSpPr>
        <p:spPr>
          <a:xfrm>
            <a:off x="1781161" y="507147"/>
            <a:ext cx="3779884" cy="926394"/>
          </a:xfrm>
        </p:spPr>
        <p:txBody>
          <a:bodyPr>
            <a:normAutofit fontScale="90000"/>
          </a:bodyPr>
          <a:lstStyle/>
          <a:p>
            <a:r>
              <a:rPr lang="en-US" dirty="0"/>
              <a:t>LUXE detection setup</a:t>
            </a:r>
          </a:p>
        </p:txBody>
      </p:sp>
      <p:pic>
        <p:nvPicPr>
          <p:cNvPr id="3073" name="Picture 1" descr="page5image126719648">
            <a:extLst>
              <a:ext uri="{FF2B5EF4-FFF2-40B4-BE49-F238E27FC236}">
                <a16:creationId xmlns:a16="http://schemas.microsoft.com/office/drawing/2014/main" id="{07B850B2-E18E-C44A-817F-D9AD8AC3FD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560" y="3292220"/>
            <a:ext cx="11882745" cy="2133599"/>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a:extLst>
              <a:ext uri="{FF2B5EF4-FFF2-40B4-BE49-F238E27FC236}">
                <a16:creationId xmlns:a16="http://schemas.microsoft.com/office/drawing/2014/main" id="{4B675352-D21E-A249-AA22-66CE310A80F0}"/>
              </a:ext>
            </a:extLst>
          </p:cNvPr>
          <p:cNvSpPr/>
          <p:nvPr/>
        </p:nvSpPr>
        <p:spPr>
          <a:xfrm>
            <a:off x="2398643" y="2894655"/>
            <a:ext cx="3816627" cy="3180522"/>
          </a:xfrm>
          <a:prstGeom prst="round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a:extLst>
              <a:ext uri="{FF2B5EF4-FFF2-40B4-BE49-F238E27FC236}">
                <a16:creationId xmlns:a16="http://schemas.microsoft.com/office/drawing/2014/main" id="{E7235FD8-DEA6-C047-83A4-9C22A1E3AC22}"/>
              </a:ext>
            </a:extLst>
          </p:cNvPr>
          <p:cNvSpPr/>
          <p:nvPr/>
        </p:nvSpPr>
        <p:spPr>
          <a:xfrm>
            <a:off x="6294783" y="2894655"/>
            <a:ext cx="4518991" cy="3180522"/>
          </a:xfrm>
          <a:prstGeom prst="roundRect">
            <a:avLst/>
          </a:prstGeom>
          <a:solidFill>
            <a:schemeClr val="accent4">
              <a:lumMod val="75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1303F2DD-9DE6-AF47-B6E4-1CE795CA701A}"/>
              </a:ext>
            </a:extLst>
          </p:cNvPr>
          <p:cNvSpPr txBox="1"/>
          <p:nvPr/>
        </p:nvSpPr>
        <p:spPr>
          <a:xfrm>
            <a:off x="2929090" y="6075177"/>
            <a:ext cx="2955235" cy="646331"/>
          </a:xfrm>
          <a:prstGeom prst="rect">
            <a:avLst/>
          </a:prstGeom>
          <a:noFill/>
        </p:spPr>
        <p:txBody>
          <a:bodyPr wrap="square" rtlCol="0">
            <a:spAutoFit/>
          </a:bodyPr>
          <a:lstStyle/>
          <a:p>
            <a:pPr algn="ctr"/>
            <a:r>
              <a:rPr lang="en-US" b="1" dirty="0">
                <a:solidFill>
                  <a:schemeClr val="accent2">
                    <a:lumMod val="75000"/>
                  </a:schemeClr>
                </a:solidFill>
              </a:rPr>
              <a:t>IP detectors: electron positron spectrometers</a:t>
            </a:r>
          </a:p>
        </p:txBody>
      </p:sp>
      <p:sp>
        <p:nvSpPr>
          <p:cNvPr id="8" name="TextBox 7">
            <a:extLst>
              <a:ext uri="{FF2B5EF4-FFF2-40B4-BE49-F238E27FC236}">
                <a16:creationId xmlns:a16="http://schemas.microsoft.com/office/drawing/2014/main" id="{6ECD5A62-9C1B-9F45-A53D-1B9A3F07832D}"/>
              </a:ext>
            </a:extLst>
          </p:cNvPr>
          <p:cNvSpPr txBox="1"/>
          <p:nvPr/>
        </p:nvSpPr>
        <p:spPr>
          <a:xfrm>
            <a:off x="7023652" y="6103410"/>
            <a:ext cx="3061252" cy="646331"/>
          </a:xfrm>
          <a:prstGeom prst="rect">
            <a:avLst/>
          </a:prstGeom>
          <a:noFill/>
        </p:spPr>
        <p:txBody>
          <a:bodyPr wrap="square" rtlCol="0">
            <a:spAutoFit/>
          </a:bodyPr>
          <a:lstStyle/>
          <a:p>
            <a:pPr algn="ctr"/>
            <a:r>
              <a:rPr lang="en-US" b="1" dirty="0">
                <a:solidFill>
                  <a:schemeClr val="accent4">
                    <a:lumMod val="75000"/>
                  </a:schemeClr>
                </a:solidFill>
              </a:rPr>
              <a:t>Forward detectors : photon detection system</a:t>
            </a:r>
          </a:p>
        </p:txBody>
      </p:sp>
      <p:sp>
        <p:nvSpPr>
          <p:cNvPr id="9" name="TextBox 8">
            <a:extLst>
              <a:ext uri="{FF2B5EF4-FFF2-40B4-BE49-F238E27FC236}">
                <a16:creationId xmlns:a16="http://schemas.microsoft.com/office/drawing/2014/main" id="{1134A544-015A-684E-B2D2-C346A117A5D7}"/>
              </a:ext>
            </a:extLst>
          </p:cNvPr>
          <p:cNvSpPr txBox="1"/>
          <p:nvPr/>
        </p:nvSpPr>
        <p:spPr>
          <a:xfrm>
            <a:off x="171560" y="3989687"/>
            <a:ext cx="910827" cy="369332"/>
          </a:xfrm>
          <a:prstGeom prst="rect">
            <a:avLst/>
          </a:prstGeom>
          <a:noFill/>
        </p:spPr>
        <p:txBody>
          <a:bodyPr wrap="none" rtlCol="0">
            <a:spAutoFit/>
          </a:bodyPr>
          <a:lstStyle/>
          <a:p>
            <a:r>
              <a:rPr lang="en-US" b="1" dirty="0">
                <a:solidFill>
                  <a:srgbClr val="FF0000"/>
                </a:solidFill>
              </a:rPr>
              <a:t>1.5 10</a:t>
            </a:r>
            <a:r>
              <a:rPr lang="en-US" b="1" baseline="30000" dirty="0">
                <a:solidFill>
                  <a:srgbClr val="FF0000"/>
                </a:solidFill>
              </a:rPr>
              <a:t>9</a:t>
            </a:r>
          </a:p>
        </p:txBody>
      </p:sp>
      <p:sp>
        <p:nvSpPr>
          <p:cNvPr id="10" name="TextBox 9">
            <a:extLst>
              <a:ext uri="{FF2B5EF4-FFF2-40B4-BE49-F238E27FC236}">
                <a16:creationId xmlns:a16="http://schemas.microsoft.com/office/drawing/2014/main" id="{110BD11E-B386-E845-8869-B9D936961EDA}"/>
              </a:ext>
            </a:extLst>
          </p:cNvPr>
          <p:cNvSpPr txBox="1"/>
          <p:nvPr/>
        </p:nvSpPr>
        <p:spPr>
          <a:xfrm>
            <a:off x="3757522" y="2894655"/>
            <a:ext cx="2087431" cy="369332"/>
          </a:xfrm>
          <a:prstGeom prst="rect">
            <a:avLst/>
          </a:prstGeom>
          <a:noFill/>
        </p:spPr>
        <p:txBody>
          <a:bodyPr wrap="none" rtlCol="0">
            <a:spAutoFit/>
          </a:bodyPr>
          <a:lstStyle/>
          <a:p>
            <a:r>
              <a:rPr lang="en-US" b="1" dirty="0">
                <a:solidFill>
                  <a:srgbClr val="0070C0"/>
                </a:solidFill>
              </a:rPr>
              <a:t>10</a:t>
            </a:r>
            <a:r>
              <a:rPr lang="en-US" b="1" baseline="30000" dirty="0">
                <a:solidFill>
                  <a:srgbClr val="0070C0"/>
                </a:solidFill>
              </a:rPr>
              <a:t>-3</a:t>
            </a:r>
            <a:r>
              <a:rPr lang="en-US" b="1" dirty="0">
                <a:solidFill>
                  <a:srgbClr val="0070C0"/>
                </a:solidFill>
              </a:rPr>
              <a:t>-10</a:t>
            </a:r>
            <a:r>
              <a:rPr lang="en-US" b="1" baseline="30000" dirty="0">
                <a:solidFill>
                  <a:srgbClr val="0070C0"/>
                </a:solidFill>
              </a:rPr>
              <a:t>4</a:t>
            </a:r>
            <a:r>
              <a:rPr lang="en-US" b="1" dirty="0">
                <a:solidFill>
                  <a:srgbClr val="0070C0"/>
                </a:solidFill>
              </a:rPr>
              <a:t> positrons</a:t>
            </a:r>
          </a:p>
        </p:txBody>
      </p:sp>
      <p:sp>
        <p:nvSpPr>
          <p:cNvPr id="11" name="TextBox 10">
            <a:extLst>
              <a:ext uri="{FF2B5EF4-FFF2-40B4-BE49-F238E27FC236}">
                <a16:creationId xmlns:a16="http://schemas.microsoft.com/office/drawing/2014/main" id="{D128AA96-F694-7D45-BE6C-C5358AD4ADA4}"/>
              </a:ext>
            </a:extLst>
          </p:cNvPr>
          <p:cNvSpPr txBox="1"/>
          <p:nvPr/>
        </p:nvSpPr>
        <p:spPr>
          <a:xfrm>
            <a:off x="3738052" y="5177487"/>
            <a:ext cx="2064989" cy="369332"/>
          </a:xfrm>
          <a:prstGeom prst="rect">
            <a:avLst/>
          </a:prstGeom>
          <a:noFill/>
        </p:spPr>
        <p:txBody>
          <a:bodyPr wrap="none" rtlCol="0">
            <a:spAutoFit/>
          </a:bodyPr>
          <a:lstStyle/>
          <a:p>
            <a:r>
              <a:rPr lang="en-US" b="1" dirty="0">
                <a:solidFill>
                  <a:srgbClr val="FF0000"/>
                </a:solidFill>
              </a:rPr>
              <a:t>10</a:t>
            </a:r>
            <a:r>
              <a:rPr lang="en-US" b="1" baseline="30000" dirty="0">
                <a:solidFill>
                  <a:srgbClr val="FF0000"/>
                </a:solidFill>
              </a:rPr>
              <a:t>6</a:t>
            </a:r>
            <a:r>
              <a:rPr lang="en-US" b="1" dirty="0">
                <a:solidFill>
                  <a:srgbClr val="FF0000"/>
                </a:solidFill>
              </a:rPr>
              <a:t>-10</a:t>
            </a:r>
            <a:r>
              <a:rPr lang="en-US" b="1" baseline="30000" dirty="0">
                <a:solidFill>
                  <a:srgbClr val="FF0000"/>
                </a:solidFill>
              </a:rPr>
              <a:t>9</a:t>
            </a:r>
            <a:r>
              <a:rPr lang="en-US" b="1" dirty="0">
                <a:solidFill>
                  <a:srgbClr val="FF0000"/>
                </a:solidFill>
              </a:rPr>
              <a:t> electrons</a:t>
            </a:r>
          </a:p>
        </p:txBody>
      </p:sp>
      <p:sp>
        <p:nvSpPr>
          <p:cNvPr id="12" name="TextBox 11">
            <a:extLst>
              <a:ext uri="{FF2B5EF4-FFF2-40B4-BE49-F238E27FC236}">
                <a16:creationId xmlns:a16="http://schemas.microsoft.com/office/drawing/2014/main" id="{529B9AEF-8145-5A44-9BB5-023321ED907E}"/>
              </a:ext>
            </a:extLst>
          </p:cNvPr>
          <p:cNvSpPr txBox="1"/>
          <p:nvPr/>
        </p:nvSpPr>
        <p:spPr>
          <a:xfrm>
            <a:off x="6701811" y="5230496"/>
            <a:ext cx="1659429" cy="369332"/>
          </a:xfrm>
          <a:prstGeom prst="rect">
            <a:avLst/>
          </a:prstGeom>
          <a:noFill/>
        </p:spPr>
        <p:txBody>
          <a:bodyPr wrap="none" rtlCol="0">
            <a:spAutoFit/>
          </a:bodyPr>
          <a:lstStyle/>
          <a:p>
            <a:r>
              <a:rPr lang="en-US" b="1" dirty="0">
                <a:solidFill>
                  <a:srgbClr val="FF0000"/>
                </a:solidFill>
              </a:rPr>
              <a:t>10</a:t>
            </a:r>
            <a:r>
              <a:rPr lang="en-US" b="1" baseline="30000" dirty="0">
                <a:solidFill>
                  <a:srgbClr val="FF0000"/>
                </a:solidFill>
              </a:rPr>
              <a:t>5</a:t>
            </a:r>
            <a:r>
              <a:rPr lang="en-US" b="1" dirty="0">
                <a:solidFill>
                  <a:srgbClr val="FF0000"/>
                </a:solidFill>
              </a:rPr>
              <a:t> electrons</a:t>
            </a:r>
          </a:p>
        </p:txBody>
      </p:sp>
      <p:sp>
        <p:nvSpPr>
          <p:cNvPr id="13" name="TextBox 12">
            <a:extLst>
              <a:ext uri="{FF2B5EF4-FFF2-40B4-BE49-F238E27FC236}">
                <a16:creationId xmlns:a16="http://schemas.microsoft.com/office/drawing/2014/main" id="{E22A9974-973D-FB45-AD9D-EAA9F89C0133}"/>
              </a:ext>
            </a:extLst>
          </p:cNvPr>
          <p:cNvSpPr txBox="1"/>
          <p:nvPr/>
        </p:nvSpPr>
        <p:spPr>
          <a:xfrm>
            <a:off x="8203096" y="3464499"/>
            <a:ext cx="1606530" cy="369332"/>
          </a:xfrm>
          <a:prstGeom prst="rect">
            <a:avLst/>
          </a:prstGeom>
          <a:noFill/>
        </p:spPr>
        <p:txBody>
          <a:bodyPr wrap="none" rtlCol="0">
            <a:spAutoFit/>
          </a:bodyPr>
          <a:lstStyle/>
          <a:p>
            <a:r>
              <a:rPr lang="en-US" b="1" dirty="0">
                <a:solidFill>
                  <a:srgbClr val="0070C0"/>
                </a:solidFill>
              </a:rPr>
              <a:t>10</a:t>
            </a:r>
            <a:r>
              <a:rPr lang="en-US" b="1" baseline="30000" dirty="0">
                <a:solidFill>
                  <a:srgbClr val="0070C0"/>
                </a:solidFill>
              </a:rPr>
              <a:t>5</a:t>
            </a:r>
            <a:r>
              <a:rPr lang="en-US" b="1" dirty="0">
                <a:solidFill>
                  <a:srgbClr val="0070C0"/>
                </a:solidFill>
              </a:rPr>
              <a:t> positrons</a:t>
            </a:r>
          </a:p>
        </p:txBody>
      </p:sp>
      <p:sp>
        <p:nvSpPr>
          <p:cNvPr id="14" name="TextBox 13">
            <a:extLst>
              <a:ext uri="{FF2B5EF4-FFF2-40B4-BE49-F238E27FC236}">
                <a16:creationId xmlns:a16="http://schemas.microsoft.com/office/drawing/2014/main" id="{7BF0893C-4AD6-8347-B399-9D1865FD5F6D}"/>
              </a:ext>
            </a:extLst>
          </p:cNvPr>
          <p:cNvSpPr txBox="1"/>
          <p:nvPr/>
        </p:nvSpPr>
        <p:spPr>
          <a:xfrm>
            <a:off x="9809626" y="3620355"/>
            <a:ext cx="1542410" cy="369332"/>
          </a:xfrm>
          <a:prstGeom prst="rect">
            <a:avLst/>
          </a:prstGeom>
          <a:noFill/>
        </p:spPr>
        <p:txBody>
          <a:bodyPr wrap="none" rtlCol="0">
            <a:spAutoFit/>
          </a:bodyPr>
          <a:lstStyle/>
          <a:p>
            <a:r>
              <a:rPr lang="en-US" b="1" dirty="0">
                <a:solidFill>
                  <a:srgbClr val="FFC000"/>
                </a:solidFill>
              </a:rPr>
              <a:t>10</a:t>
            </a:r>
            <a:r>
              <a:rPr lang="en-US" b="1" baseline="30000" dirty="0">
                <a:solidFill>
                  <a:srgbClr val="FFC000"/>
                </a:solidFill>
              </a:rPr>
              <a:t>9</a:t>
            </a:r>
            <a:r>
              <a:rPr lang="en-US" b="1" dirty="0">
                <a:solidFill>
                  <a:srgbClr val="FFC000"/>
                </a:solidFill>
              </a:rPr>
              <a:t> photons</a:t>
            </a:r>
          </a:p>
        </p:txBody>
      </p:sp>
      <p:sp>
        <p:nvSpPr>
          <p:cNvPr id="17" name="Footer Placeholder 16">
            <a:extLst>
              <a:ext uri="{FF2B5EF4-FFF2-40B4-BE49-F238E27FC236}">
                <a16:creationId xmlns:a16="http://schemas.microsoft.com/office/drawing/2014/main" id="{4766E8CD-4E50-3641-BE04-09812E56FA09}"/>
              </a:ext>
            </a:extLst>
          </p:cNvPr>
          <p:cNvSpPr>
            <a:spLocks noGrp="1"/>
          </p:cNvSpPr>
          <p:nvPr>
            <p:ph type="ftr" sz="quarter" idx="11"/>
          </p:nvPr>
        </p:nvSpPr>
        <p:spPr>
          <a:xfrm>
            <a:off x="171560" y="6455862"/>
            <a:ext cx="7619999" cy="365125"/>
          </a:xfrm>
        </p:spPr>
        <p:txBody>
          <a:bodyPr/>
          <a:lstStyle/>
          <a:p>
            <a:r>
              <a:rPr lang="en-US" dirty="0"/>
              <a:t>PANIC Conference, 22nd edition, Portugal</a:t>
            </a:r>
          </a:p>
        </p:txBody>
      </p:sp>
      <p:sp>
        <p:nvSpPr>
          <p:cNvPr id="18" name="Date Placeholder 17">
            <a:extLst>
              <a:ext uri="{FF2B5EF4-FFF2-40B4-BE49-F238E27FC236}">
                <a16:creationId xmlns:a16="http://schemas.microsoft.com/office/drawing/2014/main" id="{070859D4-69D3-C942-8E50-97920AAB34BC}"/>
              </a:ext>
            </a:extLst>
          </p:cNvPr>
          <p:cNvSpPr>
            <a:spLocks noGrp="1"/>
          </p:cNvSpPr>
          <p:nvPr>
            <p:ph type="dt" sz="half" idx="10"/>
          </p:nvPr>
        </p:nvSpPr>
        <p:spPr>
          <a:xfrm>
            <a:off x="11045717" y="6468883"/>
            <a:ext cx="1146283" cy="370396"/>
          </a:xfrm>
        </p:spPr>
        <p:txBody>
          <a:bodyPr/>
          <a:lstStyle/>
          <a:p>
            <a:r>
              <a:rPr lang="en-US" dirty="0"/>
              <a:t>5/9/21</a:t>
            </a:r>
          </a:p>
        </p:txBody>
      </p:sp>
      <p:sp>
        <p:nvSpPr>
          <p:cNvPr id="19" name="Slide Number Placeholder 18">
            <a:extLst>
              <a:ext uri="{FF2B5EF4-FFF2-40B4-BE49-F238E27FC236}">
                <a16:creationId xmlns:a16="http://schemas.microsoft.com/office/drawing/2014/main" id="{EF434A2C-59D0-174E-9ABC-B6CFE5B86324}"/>
              </a:ext>
            </a:extLst>
          </p:cNvPr>
          <p:cNvSpPr>
            <a:spLocks noGrp="1"/>
          </p:cNvSpPr>
          <p:nvPr>
            <p:ph type="sldNum" sz="quarter" idx="12"/>
          </p:nvPr>
        </p:nvSpPr>
        <p:spPr/>
        <p:txBody>
          <a:bodyPr/>
          <a:lstStyle/>
          <a:p>
            <a:fld id="{16275B61-DF88-2642-9C61-352EA307D4FE}" type="slidenum">
              <a:rPr lang="en-US" smtClean="0"/>
              <a:t>5</a:t>
            </a:fld>
            <a:endParaRPr lang="en-US"/>
          </a:p>
        </p:txBody>
      </p:sp>
      <p:pic>
        <p:nvPicPr>
          <p:cNvPr id="3074" name="Picture 2" descr="page6image1262405424">
            <a:extLst>
              <a:ext uri="{FF2B5EF4-FFF2-40B4-BE49-F238E27FC236}">
                <a16:creationId xmlns:a16="http://schemas.microsoft.com/office/drawing/2014/main" id="{7BBBB13B-C015-B64D-9766-817BABA0AA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7021" y="28351"/>
            <a:ext cx="6647284" cy="2893671"/>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6A43DFA6-A70A-7741-9C18-6A14A6B30094}"/>
              </a:ext>
            </a:extLst>
          </p:cNvPr>
          <p:cNvSpPr txBox="1"/>
          <p:nvPr/>
        </p:nvSpPr>
        <p:spPr>
          <a:xfrm>
            <a:off x="6112932" y="418450"/>
            <a:ext cx="758541" cy="369332"/>
          </a:xfrm>
          <a:prstGeom prst="rect">
            <a:avLst/>
          </a:prstGeom>
          <a:noFill/>
        </p:spPr>
        <p:txBody>
          <a:bodyPr wrap="none" rtlCol="0">
            <a:spAutoFit/>
          </a:bodyPr>
          <a:lstStyle/>
          <a:p>
            <a:r>
              <a:rPr lang="en-US" b="1" dirty="0"/>
              <a:t>Laser</a:t>
            </a:r>
          </a:p>
        </p:txBody>
      </p:sp>
      <p:sp>
        <p:nvSpPr>
          <p:cNvPr id="21" name="TextBox 20">
            <a:extLst>
              <a:ext uri="{FF2B5EF4-FFF2-40B4-BE49-F238E27FC236}">
                <a16:creationId xmlns:a16="http://schemas.microsoft.com/office/drawing/2014/main" id="{60A84363-F88F-9F46-93B3-426DD4DB2AC6}"/>
              </a:ext>
            </a:extLst>
          </p:cNvPr>
          <p:cNvSpPr txBox="1"/>
          <p:nvPr/>
        </p:nvSpPr>
        <p:spPr>
          <a:xfrm>
            <a:off x="5884325" y="1456406"/>
            <a:ext cx="1099981" cy="338554"/>
          </a:xfrm>
          <a:prstGeom prst="rect">
            <a:avLst/>
          </a:prstGeom>
          <a:noFill/>
        </p:spPr>
        <p:txBody>
          <a:bodyPr wrap="none" rtlCol="0">
            <a:spAutoFit/>
          </a:bodyPr>
          <a:lstStyle/>
          <a:p>
            <a:r>
              <a:rPr lang="en-US" sz="1600" b="1" dirty="0">
                <a:solidFill>
                  <a:srgbClr val="FF0000"/>
                </a:solidFill>
              </a:rPr>
              <a:t>electrons</a:t>
            </a:r>
          </a:p>
        </p:txBody>
      </p:sp>
      <p:cxnSp>
        <p:nvCxnSpPr>
          <p:cNvPr id="23" name="Straight Arrow Connector 22">
            <a:extLst>
              <a:ext uri="{FF2B5EF4-FFF2-40B4-BE49-F238E27FC236}">
                <a16:creationId xmlns:a16="http://schemas.microsoft.com/office/drawing/2014/main" id="{E06A5C3D-A3F9-C74F-90ED-8575D38267BB}"/>
              </a:ext>
            </a:extLst>
          </p:cNvPr>
          <p:cNvCxnSpPr>
            <a:cxnSpLocks/>
          </p:cNvCxnSpPr>
          <p:nvPr/>
        </p:nvCxnSpPr>
        <p:spPr>
          <a:xfrm>
            <a:off x="5884325" y="2032634"/>
            <a:ext cx="1321147" cy="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0D5E608-B1EB-544D-BD0B-D48DFC1038D8}"/>
              </a:ext>
            </a:extLst>
          </p:cNvPr>
          <p:cNvSpPr txBox="1"/>
          <p:nvPr/>
        </p:nvSpPr>
        <p:spPr>
          <a:xfrm>
            <a:off x="10084904" y="1040547"/>
            <a:ext cx="825867" cy="369332"/>
          </a:xfrm>
          <a:prstGeom prst="rect">
            <a:avLst/>
          </a:prstGeom>
          <a:noFill/>
        </p:spPr>
        <p:txBody>
          <a:bodyPr wrap="none" rtlCol="0">
            <a:spAutoFit/>
          </a:bodyPr>
          <a:lstStyle/>
          <a:p>
            <a:r>
              <a:rPr lang="en-US" b="1" dirty="0"/>
              <a:t>mirror</a:t>
            </a:r>
          </a:p>
        </p:txBody>
      </p:sp>
      <p:sp>
        <p:nvSpPr>
          <p:cNvPr id="30" name="TextBox 29">
            <a:extLst>
              <a:ext uri="{FF2B5EF4-FFF2-40B4-BE49-F238E27FC236}">
                <a16:creationId xmlns:a16="http://schemas.microsoft.com/office/drawing/2014/main" id="{79924B0A-F32C-8040-B565-9B9EF3A1E25B}"/>
              </a:ext>
            </a:extLst>
          </p:cNvPr>
          <p:cNvSpPr txBox="1"/>
          <p:nvPr/>
        </p:nvSpPr>
        <p:spPr>
          <a:xfrm>
            <a:off x="10219850" y="60010"/>
            <a:ext cx="825867" cy="369332"/>
          </a:xfrm>
          <a:prstGeom prst="rect">
            <a:avLst/>
          </a:prstGeom>
          <a:noFill/>
        </p:spPr>
        <p:txBody>
          <a:bodyPr wrap="none" rtlCol="0">
            <a:spAutoFit/>
          </a:bodyPr>
          <a:lstStyle/>
          <a:p>
            <a:r>
              <a:rPr lang="en-US" b="1" dirty="0"/>
              <a:t>mirror</a:t>
            </a:r>
          </a:p>
        </p:txBody>
      </p:sp>
      <p:sp>
        <p:nvSpPr>
          <p:cNvPr id="31" name="TextBox 30">
            <a:extLst>
              <a:ext uri="{FF2B5EF4-FFF2-40B4-BE49-F238E27FC236}">
                <a16:creationId xmlns:a16="http://schemas.microsoft.com/office/drawing/2014/main" id="{F11726BF-61D3-B745-B5A2-FE3C3C7C5DA8}"/>
              </a:ext>
            </a:extLst>
          </p:cNvPr>
          <p:cNvSpPr txBox="1"/>
          <p:nvPr/>
        </p:nvSpPr>
        <p:spPr>
          <a:xfrm>
            <a:off x="7527762" y="1058752"/>
            <a:ext cx="825867" cy="369332"/>
          </a:xfrm>
          <a:prstGeom prst="rect">
            <a:avLst/>
          </a:prstGeom>
          <a:noFill/>
        </p:spPr>
        <p:txBody>
          <a:bodyPr wrap="none" rtlCol="0">
            <a:spAutoFit/>
          </a:bodyPr>
          <a:lstStyle/>
          <a:p>
            <a:r>
              <a:rPr lang="en-US" b="1" dirty="0"/>
              <a:t>mirror</a:t>
            </a:r>
          </a:p>
        </p:txBody>
      </p:sp>
      <p:cxnSp>
        <p:nvCxnSpPr>
          <p:cNvPr id="29" name="Straight Arrow Connector 28">
            <a:extLst>
              <a:ext uri="{FF2B5EF4-FFF2-40B4-BE49-F238E27FC236}">
                <a16:creationId xmlns:a16="http://schemas.microsoft.com/office/drawing/2014/main" id="{20A14F3D-ED4D-914A-8C00-F9A7433CD4AD}"/>
              </a:ext>
            </a:extLst>
          </p:cNvPr>
          <p:cNvCxnSpPr>
            <a:cxnSpLocks/>
            <a:stCxn id="30" idx="1"/>
          </p:cNvCxnSpPr>
          <p:nvPr/>
        </p:nvCxnSpPr>
        <p:spPr>
          <a:xfrm flipH="1">
            <a:off x="9685224" y="244676"/>
            <a:ext cx="534626" cy="911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49877DE-9354-2540-9FED-1E04103190DC}"/>
              </a:ext>
            </a:extLst>
          </p:cNvPr>
          <p:cNvCxnSpPr>
            <a:cxnSpLocks/>
          </p:cNvCxnSpPr>
          <p:nvPr/>
        </p:nvCxnSpPr>
        <p:spPr>
          <a:xfrm flipH="1">
            <a:off x="9685224" y="1333597"/>
            <a:ext cx="534626" cy="911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25BA0B27-9F67-6946-B02E-60D6D4892A0F}"/>
              </a:ext>
            </a:extLst>
          </p:cNvPr>
          <p:cNvCxnSpPr>
            <a:cxnSpLocks/>
          </p:cNvCxnSpPr>
          <p:nvPr/>
        </p:nvCxnSpPr>
        <p:spPr>
          <a:xfrm>
            <a:off x="8353629" y="1251667"/>
            <a:ext cx="401298" cy="10199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4798289-499C-D34F-A21C-CC5C7BA7873A}"/>
              </a:ext>
            </a:extLst>
          </p:cNvPr>
          <p:cNvSpPr txBox="1"/>
          <p:nvPr/>
        </p:nvSpPr>
        <p:spPr>
          <a:xfrm>
            <a:off x="8754927" y="1570163"/>
            <a:ext cx="378630" cy="369332"/>
          </a:xfrm>
          <a:prstGeom prst="rect">
            <a:avLst/>
          </a:prstGeom>
          <a:noFill/>
        </p:spPr>
        <p:txBody>
          <a:bodyPr wrap="none" rtlCol="0">
            <a:spAutoFit/>
          </a:bodyPr>
          <a:lstStyle/>
          <a:p>
            <a:r>
              <a:rPr lang="en-US" b="1" dirty="0">
                <a:solidFill>
                  <a:srgbClr val="7030A0"/>
                </a:solidFill>
              </a:rPr>
              <a:t>IP</a:t>
            </a:r>
          </a:p>
        </p:txBody>
      </p:sp>
      <p:sp>
        <p:nvSpPr>
          <p:cNvPr id="40" name="Rounded Rectangle 39">
            <a:extLst>
              <a:ext uri="{FF2B5EF4-FFF2-40B4-BE49-F238E27FC236}">
                <a16:creationId xmlns:a16="http://schemas.microsoft.com/office/drawing/2014/main" id="{3F27F6A3-F20F-0043-9994-B83FDBC28DD2}"/>
              </a:ext>
            </a:extLst>
          </p:cNvPr>
          <p:cNvSpPr/>
          <p:nvPr/>
        </p:nvSpPr>
        <p:spPr>
          <a:xfrm>
            <a:off x="8854971" y="1738015"/>
            <a:ext cx="954655" cy="599046"/>
          </a:xfrm>
          <a:prstGeom prst="round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ounded Rectangle 40">
            <a:extLst>
              <a:ext uri="{FF2B5EF4-FFF2-40B4-BE49-F238E27FC236}">
                <a16:creationId xmlns:a16="http://schemas.microsoft.com/office/drawing/2014/main" id="{99C89FA8-F937-F543-9C66-DD50323655F8}"/>
              </a:ext>
            </a:extLst>
          </p:cNvPr>
          <p:cNvSpPr/>
          <p:nvPr/>
        </p:nvSpPr>
        <p:spPr>
          <a:xfrm>
            <a:off x="9886155" y="1802777"/>
            <a:ext cx="1018023" cy="459713"/>
          </a:xfrm>
          <a:prstGeom prst="roundRect">
            <a:avLst/>
          </a:prstGeom>
          <a:solidFill>
            <a:schemeClr val="accent4">
              <a:lumMod val="75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4551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844030B-151E-C246-B52A-E6904FB24B43}"/>
              </a:ext>
            </a:extLst>
          </p:cNvPr>
          <p:cNvSpPr>
            <a:spLocks noGrp="1"/>
          </p:cNvSpPr>
          <p:nvPr>
            <p:ph type="title"/>
          </p:nvPr>
        </p:nvSpPr>
        <p:spPr>
          <a:xfrm>
            <a:off x="2592924" y="624110"/>
            <a:ext cx="8911687" cy="790353"/>
          </a:xfrm>
        </p:spPr>
        <p:txBody>
          <a:bodyPr/>
          <a:lstStyle/>
          <a:p>
            <a:r>
              <a:rPr lang="en-US" dirty="0"/>
              <a:t>The ECAL-P group</a:t>
            </a:r>
          </a:p>
        </p:txBody>
      </p:sp>
      <p:sp>
        <p:nvSpPr>
          <p:cNvPr id="5" name="Date Placeholder 4">
            <a:extLst>
              <a:ext uri="{FF2B5EF4-FFF2-40B4-BE49-F238E27FC236}">
                <a16:creationId xmlns:a16="http://schemas.microsoft.com/office/drawing/2014/main" id="{814E5C36-8838-8744-8C1E-43630FE906AD}"/>
              </a:ext>
            </a:extLst>
          </p:cNvPr>
          <p:cNvSpPr>
            <a:spLocks noGrp="1"/>
          </p:cNvSpPr>
          <p:nvPr>
            <p:ph type="dt" sz="half" idx="10"/>
          </p:nvPr>
        </p:nvSpPr>
        <p:spPr/>
        <p:txBody>
          <a:bodyPr/>
          <a:lstStyle/>
          <a:p>
            <a:r>
              <a:rPr lang="en-US"/>
              <a:t>10/7/24</a:t>
            </a:r>
            <a:endParaRPr lang="en-US" dirty="0"/>
          </a:p>
        </p:txBody>
      </p:sp>
      <p:sp>
        <p:nvSpPr>
          <p:cNvPr id="6" name="Footer Placeholder 5">
            <a:extLst>
              <a:ext uri="{FF2B5EF4-FFF2-40B4-BE49-F238E27FC236}">
                <a16:creationId xmlns:a16="http://schemas.microsoft.com/office/drawing/2014/main" id="{5E0862C0-7AF4-5343-AFBE-05F8B4DFF75C}"/>
              </a:ext>
            </a:extLst>
          </p:cNvPr>
          <p:cNvSpPr>
            <a:spLocks noGrp="1"/>
          </p:cNvSpPr>
          <p:nvPr>
            <p:ph type="ftr" sz="quarter" idx="11"/>
          </p:nvPr>
        </p:nvSpPr>
        <p:spPr/>
        <p:txBody>
          <a:bodyPr/>
          <a:lstStyle/>
          <a:p>
            <a:r>
              <a:rPr lang="en-US"/>
              <a:t>LCWS2024, Japan</a:t>
            </a:r>
            <a:endParaRPr lang="en-US" dirty="0"/>
          </a:p>
        </p:txBody>
      </p:sp>
      <p:sp>
        <p:nvSpPr>
          <p:cNvPr id="7" name="Slide Number Placeholder 6">
            <a:extLst>
              <a:ext uri="{FF2B5EF4-FFF2-40B4-BE49-F238E27FC236}">
                <a16:creationId xmlns:a16="http://schemas.microsoft.com/office/drawing/2014/main" id="{2FC2D340-FB77-E147-9F86-1A1EB023CD86}"/>
              </a:ext>
            </a:extLst>
          </p:cNvPr>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12" name="Picture 11">
            <a:extLst>
              <a:ext uri="{FF2B5EF4-FFF2-40B4-BE49-F238E27FC236}">
                <a16:creationId xmlns:a16="http://schemas.microsoft.com/office/drawing/2014/main" id="{8D4FCB9F-098A-F649-983F-08430682B567}"/>
              </a:ext>
            </a:extLst>
          </p:cNvPr>
          <p:cNvPicPr>
            <a:picLocks noChangeAspect="1"/>
          </p:cNvPicPr>
          <p:nvPr/>
        </p:nvPicPr>
        <p:blipFill>
          <a:blip r:embed="rId2"/>
          <a:stretch>
            <a:fillRect/>
          </a:stretch>
        </p:blipFill>
        <p:spPr>
          <a:xfrm>
            <a:off x="1811464" y="1933587"/>
            <a:ext cx="1926801" cy="1926801"/>
          </a:xfrm>
          <a:prstGeom prst="rect">
            <a:avLst/>
          </a:prstGeom>
        </p:spPr>
      </p:pic>
      <p:pic>
        <p:nvPicPr>
          <p:cNvPr id="13" name="Picture 12">
            <a:extLst>
              <a:ext uri="{FF2B5EF4-FFF2-40B4-BE49-F238E27FC236}">
                <a16:creationId xmlns:a16="http://schemas.microsoft.com/office/drawing/2014/main" id="{857496FB-644D-DF4B-AA80-6387D4253F88}"/>
              </a:ext>
            </a:extLst>
          </p:cNvPr>
          <p:cNvPicPr>
            <a:picLocks noChangeAspect="1"/>
          </p:cNvPicPr>
          <p:nvPr/>
        </p:nvPicPr>
        <p:blipFill>
          <a:blip r:embed="rId3"/>
          <a:stretch>
            <a:fillRect/>
          </a:stretch>
        </p:blipFill>
        <p:spPr>
          <a:xfrm>
            <a:off x="7870844" y="4153282"/>
            <a:ext cx="3805456" cy="1633175"/>
          </a:xfrm>
          <a:prstGeom prst="rect">
            <a:avLst/>
          </a:prstGeom>
        </p:spPr>
      </p:pic>
      <p:pic>
        <p:nvPicPr>
          <p:cNvPr id="14" name="Picture 13">
            <a:extLst>
              <a:ext uri="{FF2B5EF4-FFF2-40B4-BE49-F238E27FC236}">
                <a16:creationId xmlns:a16="http://schemas.microsoft.com/office/drawing/2014/main" id="{F2125573-F75B-EB47-9AEB-EBDE9CF3D267}"/>
              </a:ext>
            </a:extLst>
          </p:cNvPr>
          <p:cNvPicPr>
            <a:picLocks noChangeAspect="1"/>
          </p:cNvPicPr>
          <p:nvPr/>
        </p:nvPicPr>
        <p:blipFill>
          <a:blip r:embed="rId4"/>
          <a:stretch>
            <a:fillRect/>
          </a:stretch>
        </p:blipFill>
        <p:spPr>
          <a:xfrm>
            <a:off x="3624262" y="1933587"/>
            <a:ext cx="3676650" cy="1700569"/>
          </a:xfrm>
          <a:prstGeom prst="rect">
            <a:avLst/>
          </a:prstGeom>
        </p:spPr>
      </p:pic>
      <p:pic>
        <p:nvPicPr>
          <p:cNvPr id="15" name="Picture 14">
            <a:extLst>
              <a:ext uri="{FF2B5EF4-FFF2-40B4-BE49-F238E27FC236}">
                <a16:creationId xmlns:a16="http://schemas.microsoft.com/office/drawing/2014/main" id="{767B0C47-E743-AE4C-8EBC-B01993B23023}"/>
              </a:ext>
            </a:extLst>
          </p:cNvPr>
          <p:cNvPicPr>
            <a:picLocks noChangeAspect="1"/>
          </p:cNvPicPr>
          <p:nvPr/>
        </p:nvPicPr>
        <p:blipFill>
          <a:blip r:embed="rId5"/>
          <a:stretch>
            <a:fillRect/>
          </a:stretch>
        </p:blipFill>
        <p:spPr>
          <a:xfrm>
            <a:off x="4713286" y="3916431"/>
            <a:ext cx="2044702" cy="2044702"/>
          </a:xfrm>
          <a:prstGeom prst="rect">
            <a:avLst/>
          </a:prstGeom>
        </p:spPr>
      </p:pic>
      <p:pic>
        <p:nvPicPr>
          <p:cNvPr id="16" name="Picture 15">
            <a:extLst>
              <a:ext uri="{FF2B5EF4-FFF2-40B4-BE49-F238E27FC236}">
                <a16:creationId xmlns:a16="http://schemas.microsoft.com/office/drawing/2014/main" id="{0A0A2199-9259-5D49-A0D4-263EFFA5DBED}"/>
              </a:ext>
            </a:extLst>
          </p:cNvPr>
          <p:cNvPicPr>
            <a:picLocks noChangeAspect="1"/>
          </p:cNvPicPr>
          <p:nvPr/>
        </p:nvPicPr>
        <p:blipFill>
          <a:blip r:embed="rId6"/>
          <a:stretch>
            <a:fillRect/>
          </a:stretch>
        </p:blipFill>
        <p:spPr>
          <a:xfrm>
            <a:off x="1949300" y="4066334"/>
            <a:ext cx="1651130" cy="1807070"/>
          </a:xfrm>
          <a:prstGeom prst="rect">
            <a:avLst/>
          </a:prstGeom>
        </p:spPr>
      </p:pic>
      <p:pic>
        <p:nvPicPr>
          <p:cNvPr id="17" name="Picture 16">
            <a:extLst>
              <a:ext uri="{FF2B5EF4-FFF2-40B4-BE49-F238E27FC236}">
                <a16:creationId xmlns:a16="http://schemas.microsoft.com/office/drawing/2014/main" id="{2A797721-C704-7F44-9984-2EDB0FF2D2AC}"/>
              </a:ext>
            </a:extLst>
          </p:cNvPr>
          <p:cNvPicPr>
            <a:picLocks noChangeAspect="1"/>
          </p:cNvPicPr>
          <p:nvPr/>
        </p:nvPicPr>
        <p:blipFill>
          <a:blip r:embed="rId7"/>
          <a:stretch>
            <a:fillRect/>
          </a:stretch>
        </p:blipFill>
        <p:spPr>
          <a:xfrm>
            <a:off x="7870844" y="1933587"/>
            <a:ext cx="1798283" cy="1774412"/>
          </a:xfrm>
          <a:prstGeom prst="rect">
            <a:avLst/>
          </a:prstGeom>
        </p:spPr>
      </p:pic>
    </p:spTree>
    <p:extLst>
      <p:ext uri="{BB962C8B-B14F-4D97-AF65-F5344CB8AC3E}">
        <p14:creationId xmlns:p14="http://schemas.microsoft.com/office/powerpoint/2010/main" val="861321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6C0E3D8-D547-5046-99EC-F19C45CF0E12}"/>
              </a:ext>
            </a:extLst>
          </p:cNvPr>
          <p:cNvSpPr>
            <a:spLocks noGrp="1"/>
          </p:cNvSpPr>
          <p:nvPr>
            <p:ph idx="1"/>
          </p:nvPr>
        </p:nvSpPr>
        <p:spPr>
          <a:xfrm>
            <a:off x="339998" y="1577670"/>
            <a:ext cx="3370154" cy="788276"/>
          </a:xfrm>
        </p:spPr>
        <p:txBody>
          <a:bodyPr/>
          <a:lstStyle/>
          <a:p>
            <a:r>
              <a:rPr lang="en-US" dirty="0"/>
              <a:t>Study </a:t>
            </a:r>
            <a:r>
              <a:rPr lang="en-US" dirty="0" err="1"/>
              <a:t>e</a:t>
            </a:r>
            <a:r>
              <a:rPr lang="en-US" baseline="30000" dirty="0" err="1"/>
              <a:t>+</a:t>
            </a:r>
            <a:r>
              <a:rPr lang="en-US" dirty="0" err="1"/>
              <a:t>e</a:t>
            </a:r>
            <a:r>
              <a:rPr lang="en-US" baseline="30000" dirty="0"/>
              <a:t>-</a:t>
            </a:r>
            <a:r>
              <a:rPr lang="en-US" dirty="0"/>
              <a:t> pair</a:t>
            </a:r>
          </a:p>
        </p:txBody>
      </p:sp>
      <p:pic>
        <p:nvPicPr>
          <p:cNvPr id="4098" name="Picture 2" descr="page6image163841488">
            <a:extLst>
              <a:ext uri="{FF2B5EF4-FFF2-40B4-BE49-F238E27FC236}">
                <a16:creationId xmlns:a16="http://schemas.microsoft.com/office/drawing/2014/main" id="{7F70C612-255C-FB48-A9D1-232D6C11B2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8096" y="930090"/>
            <a:ext cx="3704896" cy="1702676"/>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5">
            <a:extLst>
              <a:ext uri="{FF2B5EF4-FFF2-40B4-BE49-F238E27FC236}">
                <a16:creationId xmlns:a16="http://schemas.microsoft.com/office/drawing/2014/main" id="{DCE95674-425B-A649-9D29-CAA088004725}"/>
              </a:ext>
            </a:extLst>
          </p:cNvPr>
          <p:cNvSpPr txBox="1">
            <a:spLocks/>
          </p:cNvSpPr>
          <p:nvPr/>
        </p:nvSpPr>
        <p:spPr>
          <a:xfrm>
            <a:off x="531812" y="3963152"/>
            <a:ext cx="5191655" cy="120897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t>Positron rate depends on the laser intensity and production type : from </a:t>
            </a:r>
            <a:r>
              <a:rPr lang="en-US" b="1" dirty="0"/>
              <a:t>10</a:t>
            </a:r>
            <a:r>
              <a:rPr lang="en-US" b="1" baseline="30000" dirty="0"/>
              <a:t>-4 </a:t>
            </a:r>
            <a:r>
              <a:rPr lang="en-US" b="1" dirty="0"/>
              <a:t>to 10</a:t>
            </a:r>
            <a:r>
              <a:rPr lang="en-US" b="1" baseline="30000" dirty="0"/>
              <a:t>7</a:t>
            </a:r>
            <a:r>
              <a:rPr lang="en-US" b="1" dirty="0"/>
              <a:t> </a:t>
            </a:r>
          </a:p>
          <a:p>
            <a:endParaRPr lang="en-US" dirty="0"/>
          </a:p>
        </p:txBody>
      </p:sp>
      <p:sp>
        <p:nvSpPr>
          <p:cNvPr id="13" name="Footer Placeholder 12">
            <a:extLst>
              <a:ext uri="{FF2B5EF4-FFF2-40B4-BE49-F238E27FC236}">
                <a16:creationId xmlns:a16="http://schemas.microsoft.com/office/drawing/2014/main" id="{2EF647D1-DA58-FC47-B1F0-5F7DCC916185}"/>
              </a:ext>
            </a:extLst>
          </p:cNvPr>
          <p:cNvSpPr>
            <a:spLocks noGrp="1"/>
          </p:cNvSpPr>
          <p:nvPr>
            <p:ph type="ftr" sz="quarter" idx="11"/>
          </p:nvPr>
        </p:nvSpPr>
        <p:spPr/>
        <p:txBody>
          <a:bodyPr/>
          <a:lstStyle/>
          <a:p>
            <a:r>
              <a:rPr lang="en-US"/>
              <a:t>PANIC Conference, 22nd edition, Portugal</a:t>
            </a:r>
          </a:p>
        </p:txBody>
      </p:sp>
      <p:sp>
        <p:nvSpPr>
          <p:cNvPr id="14" name="Date Placeholder 13">
            <a:extLst>
              <a:ext uri="{FF2B5EF4-FFF2-40B4-BE49-F238E27FC236}">
                <a16:creationId xmlns:a16="http://schemas.microsoft.com/office/drawing/2014/main" id="{0D95A75F-25CD-6A4B-AB9E-B43C9D44DFE3}"/>
              </a:ext>
            </a:extLst>
          </p:cNvPr>
          <p:cNvSpPr>
            <a:spLocks noGrp="1"/>
          </p:cNvSpPr>
          <p:nvPr>
            <p:ph type="dt" sz="half" idx="10"/>
          </p:nvPr>
        </p:nvSpPr>
        <p:spPr/>
        <p:txBody>
          <a:bodyPr/>
          <a:lstStyle/>
          <a:p>
            <a:r>
              <a:rPr lang="en-US"/>
              <a:t>5/9/21</a:t>
            </a:r>
          </a:p>
        </p:txBody>
      </p:sp>
      <p:sp>
        <p:nvSpPr>
          <p:cNvPr id="15" name="Slide Number Placeholder 14">
            <a:extLst>
              <a:ext uri="{FF2B5EF4-FFF2-40B4-BE49-F238E27FC236}">
                <a16:creationId xmlns:a16="http://schemas.microsoft.com/office/drawing/2014/main" id="{C78D1AE5-055B-8242-BFA7-94D9BD3AEB53}"/>
              </a:ext>
            </a:extLst>
          </p:cNvPr>
          <p:cNvSpPr>
            <a:spLocks noGrp="1"/>
          </p:cNvSpPr>
          <p:nvPr>
            <p:ph type="sldNum" sz="quarter" idx="12"/>
          </p:nvPr>
        </p:nvSpPr>
        <p:spPr/>
        <p:txBody>
          <a:bodyPr/>
          <a:lstStyle/>
          <a:p>
            <a:fld id="{16275B61-DF88-2642-9C61-352EA307D4FE}" type="slidenum">
              <a:rPr lang="en-US" smtClean="0"/>
              <a:t>7</a:t>
            </a:fld>
            <a:endParaRPr lang="en-US"/>
          </a:p>
        </p:txBody>
      </p:sp>
      <p:pic>
        <p:nvPicPr>
          <p:cNvPr id="4099" name="Picture 3" descr="page6image163842288">
            <a:extLst>
              <a:ext uri="{FF2B5EF4-FFF2-40B4-BE49-F238E27FC236}">
                <a16:creationId xmlns:a16="http://schemas.microsoft.com/office/drawing/2014/main" id="{A656907E-3C23-CB4F-B425-7841ED0705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8529" y="2786647"/>
            <a:ext cx="5469349" cy="407135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FE65A15D-88D6-744D-BA91-B24971C1C25D}"/>
              </a:ext>
            </a:extLst>
          </p:cNvPr>
          <p:cNvPicPr>
            <a:picLocks noChangeAspect="1"/>
          </p:cNvPicPr>
          <p:nvPr/>
        </p:nvPicPr>
        <p:blipFill>
          <a:blip r:embed="rId5"/>
          <a:stretch>
            <a:fillRect/>
          </a:stretch>
        </p:blipFill>
        <p:spPr>
          <a:xfrm>
            <a:off x="7330306" y="930090"/>
            <a:ext cx="3031306" cy="1698703"/>
          </a:xfrm>
          <a:prstGeom prst="rect">
            <a:avLst/>
          </a:prstGeom>
        </p:spPr>
      </p:pic>
      <p:sp>
        <p:nvSpPr>
          <p:cNvPr id="4" name="Title 3">
            <a:extLst>
              <a:ext uri="{FF2B5EF4-FFF2-40B4-BE49-F238E27FC236}">
                <a16:creationId xmlns:a16="http://schemas.microsoft.com/office/drawing/2014/main" id="{10FE3710-30DB-4841-932A-E3CA40E14940}"/>
              </a:ext>
            </a:extLst>
          </p:cNvPr>
          <p:cNvSpPr>
            <a:spLocks noGrp="1"/>
          </p:cNvSpPr>
          <p:nvPr>
            <p:ph type="title"/>
          </p:nvPr>
        </p:nvSpPr>
        <p:spPr>
          <a:xfrm>
            <a:off x="2025075" y="121378"/>
            <a:ext cx="8911687" cy="1280890"/>
          </a:xfrm>
        </p:spPr>
        <p:txBody>
          <a:bodyPr/>
          <a:lstStyle/>
          <a:p>
            <a:r>
              <a:rPr lang="en-US" dirty="0"/>
              <a:t>Challenges of the ECAL-P</a:t>
            </a:r>
          </a:p>
        </p:txBody>
      </p:sp>
    </p:spTree>
    <p:extLst>
      <p:ext uri="{BB962C8B-B14F-4D97-AF65-F5344CB8AC3E}">
        <p14:creationId xmlns:p14="http://schemas.microsoft.com/office/powerpoint/2010/main" val="547249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7711F-6031-F446-AE83-6C500C1332E6}"/>
              </a:ext>
            </a:extLst>
          </p:cNvPr>
          <p:cNvSpPr>
            <a:spLocks noGrp="1"/>
          </p:cNvSpPr>
          <p:nvPr>
            <p:ph type="title"/>
          </p:nvPr>
        </p:nvSpPr>
        <p:spPr>
          <a:xfrm>
            <a:off x="1449926" y="325203"/>
            <a:ext cx="4936588" cy="928941"/>
          </a:xfrm>
        </p:spPr>
        <p:txBody>
          <a:bodyPr/>
          <a:lstStyle/>
          <a:p>
            <a:r>
              <a:rPr lang="en-US" dirty="0"/>
              <a:t>The ECAL-P detector</a:t>
            </a:r>
          </a:p>
        </p:txBody>
      </p:sp>
      <p:sp>
        <p:nvSpPr>
          <p:cNvPr id="3" name="Content Placeholder 2">
            <a:extLst>
              <a:ext uri="{FF2B5EF4-FFF2-40B4-BE49-F238E27FC236}">
                <a16:creationId xmlns:a16="http://schemas.microsoft.com/office/drawing/2014/main" id="{CE2686AE-07A6-4640-8943-8B0E1CA10592}"/>
              </a:ext>
            </a:extLst>
          </p:cNvPr>
          <p:cNvSpPr>
            <a:spLocks noGrp="1"/>
          </p:cNvSpPr>
          <p:nvPr>
            <p:ph idx="1"/>
          </p:nvPr>
        </p:nvSpPr>
        <p:spPr>
          <a:xfrm>
            <a:off x="303213" y="1224665"/>
            <a:ext cx="6083301" cy="2094370"/>
          </a:xfrm>
        </p:spPr>
        <p:txBody>
          <a:bodyPr/>
          <a:lstStyle/>
          <a:p>
            <a:r>
              <a:rPr lang="en-US" dirty="0"/>
              <a:t>15 (phase 1) -20 (phase 2) layers</a:t>
            </a:r>
          </a:p>
          <a:p>
            <a:r>
              <a:rPr lang="en-US" dirty="0"/>
              <a:t>3.5 mm tungsten absorber</a:t>
            </a:r>
          </a:p>
          <a:p>
            <a:r>
              <a:rPr lang="en-US" dirty="0"/>
              <a:t>320 </a:t>
            </a:r>
            <a:r>
              <a:rPr lang="en-US" dirty="0">
                <a:latin typeface="Symbol" pitchFamily="2" charset="2"/>
              </a:rPr>
              <a:t>m</a:t>
            </a:r>
            <a:r>
              <a:rPr lang="en-US" dirty="0"/>
              <a:t>m silicon sensor (5.5 x 5.5 mm</a:t>
            </a:r>
            <a:r>
              <a:rPr lang="en-US" baseline="30000" dirty="0"/>
              <a:t>2</a:t>
            </a:r>
            <a:r>
              <a:rPr lang="en-US" dirty="0"/>
              <a:t> pads)</a:t>
            </a:r>
          </a:p>
          <a:p>
            <a:r>
              <a:rPr lang="en-US" dirty="0"/>
              <a:t>1mm between two tungsten planes (Moliere radius ~9.3mm)</a:t>
            </a:r>
          </a:p>
          <a:p>
            <a:endParaRPr lang="en-US" dirty="0"/>
          </a:p>
        </p:txBody>
      </p:sp>
      <p:sp>
        <p:nvSpPr>
          <p:cNvPr id="4" name="Date Placeholder 3">
            <a:extLst>
              <a:ext uri="{FF2B5EF4-FFF2-40B4-BE49-F238E27FC236}">
                <a16:creationId xmlns:a16="http://schemas.microsoft.com/office/drawing/2014/main" id="{4E96062B-9D0C-394F-AADD-E1424D464391}"/>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E3F79108-A9F4-424E-9C0C-F900AB8EB42C}"/>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BD88D103-D846-4D40-8F63-77C76C2A32E3}"/>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8" name="Picture 7">
            <a:extLst>
              <a:ext uri="{FF2B5EF4-FFF2-40B4-BE49-F238E27FC236}">
                <a16:creationId xmlns:a16="http://schemas.microsoft.com/office/drawing/2014/main" id="{87B25860-A0B0-F440-8657-D42B913A5842}"/>
              </a:ext>
            </a:extLst>
          </p:cNvPr>
          <p:cNvPicPr>
            <a:picLocks noChangeAspect="1"/>
          </p:cNvPicPr>
          <p:nvPr/>
        </p:nvPicPr>
        <p:blipFill>
          <a:blip r:embed="rId2"/>
          <a:stretch>
            <a:fillRect/>
          </a:stretch>
        </p:blipFill>
        <p:spPr>
          <a:xfrm>
            <a:off x="28306" y="3036149"/>
            <a:ext cx="6558231" cy="3821851"/>
          </a:xfrm>
          <a:prstGeom prst="rect">
            <a:avLst/>
          </a:prstGeom>
        </p:spPr>
      </p:pic>
      <p:pic>
        <p:nvPicPr>
          <p:cNvPr id="10" name="Picture 9">
            <a:extLst>
              <a:ext uri="{FF2B5EF4-FFF2-40B4-BE49-F238E27FC236}">
                <a16:creationId xmlns:a16="http://schemas.microsoft.com/office/drawing/2014/main" id="{E889CF15-4CE6-4B4E-A157-C8F6EC5C10B8}"/>
              </a:ext>
            </a:extLst>
          </p:cNvPr>
          <p:cNvPicPr>
            <a:picLocks noChangeAspect="1"/>
          </p:cNvPicPr>
          <p:nvPr/>
        </p:nvPicPr>
        <p:blipFill>
          <a:blip r:embed="rId3"/>
          <a:stretch>
            <a:fillRect/>
          </a:stretch>
        </p:blipFill>
        <p:spPr>
          <a:xfrm>
            <a:off x="7719087" y="-47060"/>
            <a:ext cx="4413419" cy="6858000"/>
          </a:xfrm>
          <a:prstGeom prst="rect">
            <a:avLst/>
          </a:prstGeom>
        </p:spPr>
      </p:pic>
      <p:pic>
        <p:nvPicPr>
          <p:cNvPr id="12" name="Picture 11">
            <a:extLst>
              <a:ext uri="{FF2B5EF4-FFF2-40B4-BE49-F238E27FC236}">
                <a16:creationId xmlns:a16="http://schemas.microsoft.com/office/drawing/2014/main" id="{E4B9D66E-0D1C-574F-A4AF-A0C300581110}"/>
              </a:ext>
            </a:extLst>
          </p:cNvPr>
          <p:cNvPicPr>
            <a:picLocks noChangeAspect="1"/>
          </p:cNvPicPr>
          <p:nvPr/>
        </p:nvPicPr>
        <p:blipFill>
          <a:blip r:embed="rId4"/>
          <a:stretch>
            <a:fillRect/>
          </a:stretch>
        </p:blipFill>
        <p:spPr>
          <a:xfrm>
            <a:off x="3744535" y="869379"/>
            <a:ext cx="7607300" cy="5930900"/>
          </a:xfrm>
          <a:prstGeom prst="rect">
            <a:avLst/>
          </a:prstGeom>
        </p:spPr>
      </p:pic>
    </p:spTree>
    <p:extLst>
      <p:ext uri="{BB962C8B-B14F-4D97-AF65-F5344CB8AC3E}">
        <p14:creationId xmlns:p14="http://schemas.microsoft.com/office/powerpoint/2010/main" val="1574972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7F82D-361A-E446-A298-DEA191936017}"/>
              </a:ext>
            </a:extLst>
          </p:cNvPr>
          <p:cNvSpPr>
            <a:spLocks noGrp="1"/>
          </p:cNvSpPr>
          <p:nvPr>
            <p:ph type="title"/>
          </p:nvPr>
        </p:nvSpPr>
        <p:spPr>
          <a:xfrm>
            <a:off x="1924051" y="21618"/>
            <a:ext cx="8064500" cy="795066"/>
          </a:xfrm>
        </p:spPr>
        <p:txBody>
          <a:bodyPr/>
          <a:lstStyle/>
          <a:p>
            <a:r>
              <a:rPr lang="en-US" dirty="0"/>
              <a:t>2022 test beam @ DESY : detectors</a:t>
            </a:r>
          </a:p>
        </p:txBody>
      </p:sp>
      <p:sp>
        <p:nvSpPr>
          <p:cNvPr id="7" name="Text Placeholder 6">
            <a:extLst>
              <a:ext uri="{FF2B5EF4-FFF2-40B4-BE49-F238E27FC236}">
                <a16:creationId xmlns:a16="http://schemas.microsoft.com/office/drawing/2014/main" id="{3231524A-1DE7-C94F-8B0E-42BFDA533B07}"/>
              </a:ext>
            </a:extLst>
          </p:cNvPr>
          <p:cNvSpPr>
            <a:spLocks noGrp="1"/>
          </p:cNvSpPr>
          <p:nvPr>
            <p:ph type="body" idx="1"/>
          </p:nvPr>
        </p:nvSpPr>
        <p:spPr>
          <a:xfrm>
            <a:off x="639762" y="1086265"/>
            <a:ext cx="3992732" cy="576262"/>
          </a:xfrm>
        </p:spPr>
        <p:txBody>
          <a:bodyPr/>
          <a:lstStyle/>
          <a:p>
            <a:r>
              <a:rPr lang="en-US" dirty="0"/>
              <a:t>Silicon (CALICE)</a:t>
            </a:r>
          </a:p>
        </p:txBody>
      </p:sp>
      <p:sp>
        <p:nvSpPr>
          <p:cNvPr id="8" name="Content Placeholder 7">
            <a:extLst>
              <a:ext uri="{FF2B5EF4-FFF2-40B4-BE49-F238E27FC236}">
                <a16:creationId xmlns:a16="http://schemas.microsoft.com/office/drawing/2014/main" id="{6AA6EB71-6C35-E44A-8F24-B48D3B8D796A}"/>
              </a:ext>
            </a:extLst>
          </p:cNvPr>
          <p:cNvSpPr>
            <a:spLocks noGrp="1"/>
          </p:cNvSpPr>
          <p:nvPr>
            <p:ph sz="half" idx="2"/>
          </p:nvPr>
        </p:nvSpPr>
        <p:spPr>
          <a:xfrm>
            <a:off x="582249" y="1835598"/>
            <a:ext cx="6400294" cy="2228402"/>
          </a:xfrm>
        </p:spPr>
        <p:txBody>
          <a:bodyPr/>
          <a:lstStyle/>
          <a:p>
            <a:r>
              <a:rPr lang="en-US" dirty="0"/>
              <a:t>Array of 5.5x5.5 mm2</a:t>
            </a:r>
          </a:p>
          <a:p>
            <a:r>
              <a:rPr lang="en-US" dirty="0"/>
              <a:t>Thickness 500</a:t>
            </a:r>
            <a:r>
              <a:rPr lang="en-US" dirty="0">
                <a:latin typeface="Symbol" pitchFamily="2" charset="2"/>
              </a:rPr>
              <a:t>m</a:t>
            </a:r>
            <a:r>
              <a:rPr lang="en-US" dirty="0"/>
              <a:t>m</a:t>
            </a:r>
          </a:p>
          <a:p>
            <a:r>
              <a:rPr lang="en-US" dirty="0"/>
              <a:t>10</a:t>
            </a:r>
            <a:r>
              <a:rPr lang="en-US" dirty="0">
                <a:latin typeface="Symbol" pitchFamily="2" charset="2"/>
              </a:rPr>
              <a:t>m</a:t>
            </a:r>
            <a:r>
              <a:rPr lang="en-US" dirty="0"/>
              <a:t>m between pads</a:t>
            </a:r>
          </a:p>
          <a:p>
            <a:r>
              <a:rPr lang="en-US" dirty="0"/>
              <a:t>p+ on n substrate</a:t>
            </a:r>
          </a:p>
          <a:p>
            <a:r>
              <a:rPr lang="en-US" dirty="0"/>
              <a:t>Produced by Hamamatsu </a:t>
            </a:r>
          </a:p>
        </p:txBody>
      </p:sp>
      <p:sp>
        <p:nvSpPr>
          <p:cNvPr id="9" name="Text Placeholder 8">
            <a:extLst>
              <a:ext uri="{FF2B5EF4-FFF2-40B4-BE49-F238E27FC236}">
                <a16:creationId xmlns:a16="http://schemas.microsoft.com/office/drawing/2014/main" id="{BC2BF178-3450-834F-96D1-AA61F935CD71}"/>
              </a:ext>
            </a:extLst>
          </p:cNvPr>
          <p:cNvSpPr>
            <a:spLocks noGrp="1"/>
          </p:cNvSpPr>
          <p:nvPr>
            <p:ph type="body" sz="quarter" idx="3"/>
          </p:nvPr>
        </p:nvSpPr>
        <p:spPr>
          <a:xfrm>
            <a:off x="6309988" y="1158384"/>
            <a:ext cx="2703601" cy="576262"/>
          </a:xfrm>
        </p:spPr>
        <p:txBody>
          <a:bodyPr/>
          <a:lstStyle/>
          <a:p>
            <a:r>
              <a:rPr lang="en-US" dirty="0"/>
              <a:t>Gallium Arsenide</a:t>
            </a:r>
          </a:p>
        </p:txBody>
      </p:sp>
      <p:pic>
        <p:nvPicPr>
          <p:cNvPr id="12" name="Content Placeholder 11">
            <a:extLst>
              <a:ext uri="{FF2B5EF4-FFF2-40B4-BE49-F238E27FC236}">
                <a16:creationId xmlns:a16="http://schemas.microsoft.com/office/drawing/2014/main" id="{174E05FD-6324-644D-A546-C6AFC0024D0A}"/>
              </a:ext>
            </a:extLst>
          </p:cNvPr>
          <p:cNvPicPr>
            <a:picLocks noGrp="1" noChangeAspect="1"/>
          </p:cNvPicPr>
          <p:nvPr>
            <p:ph sz="quarter" idx="4"/>
          </p:nvPr>
        </p:nvPicPr>
        <p:blipFill>
          <a:blip r:embed="rId2"/>
          <a:stretch>
            <a:fillRect/>
          </a:stretch>
        </p:blipFill>
        <p:spPr>
          <a:xfrm>
            <a:off x="842916" y="3875319"/>
            <a:ext cx="3627483" cy="2961556"/>
          </a:xfrm>
        </p:spPr>
      </p:pic>
      <p:sp>
        <p:nvSpPr>
          <p:cNvPr id="4" name="Date Placeholder 3">
            <a:extLst>
              <a:ext uri="{FF2B5EF4-FFF2-40B4-BE49-F238E27FC236}">
                <a16:creationId xmlns:a16="http://schemas.microsoft.com/office/drawing/2014/main" id="{1A0ACD44-EA68-A546-B5A6-BECB3F3462F9}"/>
              </a:ext>
            </a:extLst>
          </p:cNvPr>
          <p:cNvSpPr>
            <a:spLocks noGrp="1"/>
          </p:cNvSpPr>
          <p:nvPr>
            <p:ph type="dt" sz="half" idx="10"/>
          </p:nvPr>
        </p:nvSpPr>
        <p:spPr/>
        <p:txBody>
          <a:bodyPr/>
          <a:lstStyle/>
          <a:p>
            <a:r>
              <a:rPr lang="en-US"/>
              <a:t>10/7/24</a:t>
            </a:r>
            <a:endParaRPr lang="en-US" dirty="0"/>
          </a:p>
        </p:txBody>
      </p:sp>
      <p:sp>
        <p:nvSpPr>
          <p:cNvPr id="5" name="Footer Placeholder 4">
            <a:extLst>
              <a:ext uri="{FF2B5EF4-FFF2-40B4-BE49-F238E27FC236}">
                <a16:creationId xmlns:a16="http://schemas.microsoft.com/office/drawing/2014/main" id="{F8D4F7CA-A29C-AC4C-9523-F06F6E389982}"/>
              </a:ext>
            </a:extLst>
          </p:cNvPr>
          <p:cNvSpPr>
            <a:spLocks noGrp="1"/>
          </p:cNvSpPr>
          <p:nvPr>
            <p:ph type="ftr" sz="quarter" idx="11"/>
          </p:nvPr>
        </p:nvSpPr>
        <p:spPr/>
        <p:txBody>
          <a:bodyPr/>
          <a:lstStyle/>
          <a:p>
            <a:r>
              <a:rPr lang="en-US"/>
              <a:t>LCWS2024, Japan</a:t>
            </a:r>
            <a:endParaRPr lang="en-US" dirty="0"/>
          </a:p>
        </p:txBody>
      </p:sp>
      <p:sp>
        <p:nvSpPr>
          <p:cNvPr id="6" name="Slide Number Placeholder 5">
            <a:extLst>
              <a:ext uri="{FF2B5EF4-FFF2-40B4-BE49-F238E27FC236}">
                <a16:creationId xmlns:a16="http://schemas.microsoft.com/office/drawing/2014/main" id="{C1D9620E-C6FC-894A-ABA6-FB10DB1E2A98}"/>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
        <p:nvSpPr>
          <p:cNvPr id="14" name="Content Placeholder 7">
            <a:extLst>
              <a:ext uri="{FF2B5EF4-FFF2-40B4-BE49-F238E27FC236}">
                <a16:creationId xmlns:a16="http://schemas.microsoft.com/office/drawing/2014/main" id="{F9844BD9-92E3-2D4D-A5E9-71F7DE5F320F}"/>
              </a:ext>
            </a:extLst>
          </p:cNvPr>
          <p:cNvSpPr txBox="1">
            <a:spLocks/>
          </p:cNvSpPr>
          <p:nvPr/>
        </p:nvSpPr>
        <p:spPr>
          <a:xfrm>
            <a:off x="6175678" y="1835598"/>
            <a:ext cx="6067122" cy="193205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t>Array of 4.7x4.7 mm2</a:t>
            </a:r>
          </a:p>
          <a:p>
            <a:r>
              <a:rPr lang="en-US" dirty="0"/>
              <a:t>Thickness 500</a:t>
            </a:r>
            <a:r>
              <a:rPr lang="en-US" dirty="0">
                <a:latin typeface="Symbol" pitchFamily="2" charset="2"/>
              </a:rPr>
              <a:t>m</a:t>
            </a:r>
            <a:r>
              <a:rPr lang="en-US" dirty="0"/>
              <a:t>m</a:t>
            </a:r>
          </a:p>
          <a:p>
            <a:r>
              <a:rPr lang="en-US" dirty="0"/>
              <a:t>300</a:t>
            </a:r>
            <a:r>
              <a:rPr lang="en-US" dirty="0">
                <a:latin typeface="Symbol" pitchFamily="2" charset="2"/>
              </a:rPr>
              <a:t>m</a:t>
            </a:r>
            <a:r>
              <a:rPr lang="en-US" dirty="0"/>
              <a:t>m between pads</a:t>
            </a:r>
          </a:p>
          <a:p>
            <a:r>
              <a:rPr lang="en-US" dirty="0"/>
              <a:t>Produced by Tomsk State University </a:t>
            </a:r>
          </a:p>
        </p:txBody>
      </p:sp>
      <p:pic>
        <p:nvPicPr>
          <p:cNvPr id="18" name="Picture 17">
            <a:extLst>
              <a:ext uri="{FF2B5EF4-FFF2-40B4-BE49-F238E27FC236}">
                <a16:creationId xmlns:a16="http://schemas.microsoft.com/office/drawing/2014/main" id="{96577393-11FC-9040-82F5-38D6C139B90A}"/>
              </a:ext>
            </a:extLst>
          </p:cNvPr>
          <p:cNvPicPr>
            <a:picLocks noChangeAspect="1"/>
          </p:cNvPicPr>
          <p:nvPr/>
        </p:nvPicPr>
        <p:blipFill rotWithShape="1">
          <a:blip r:embed="rId3"/>
          <a:srcRect l="7222" t="37593" r="26597" b="23518"/>
          <a:stretch/>
        </p:blipFill>
        <p:spPr>
          <a:xfrm>
            <a:off x="6175677" y="4164952"/>
            <a:ext cx="6004691" cy="2646349"/>
          </a:xfrm>
          <a:prstGeom prst="rect">
            <a:avLst/>
          </a:prstGeom>
        </p:spPr>
      </p:pic>
    </p:spTree>
    <p:extLst>
      <p:ext uri="{BB962C8B-B14F-4D97-AF65-F5344CB8AC3E}">
        <p14:creationId xmlns:p14="http://schemas.microsoft.com/office/powerpoint/2010/main" val="58463078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22758</TotalTime>
  <Words>1788</Words>
  <Application>Microsoft Macintosh PowerPoint</Application>
  <PresentationFormat>Widescreen</PresentationFormat>
  <Paragraphs>250</Paragraphs>
  <Slides>22</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Cambria Math</vt:lpstr>
      <vt:lpstr>Century Gothic</vt:lpstr>
      <vt:lpstr>Symbol</vt:lpstr>
      <vt:lpstr>Wingdings</vt:lpstr>
      <vt:lpstr>Wingdings 3</vt:lpstr>
      <vt:lpstr>Wisp</vt:lpstr>
      <vt:lpstr>Test-beam measurements of instrumented sensor planes for a highly compact and granular electromagnetic calorimeter </vt:lpstr>
      <vt:lpstr>QED and strong fields</vt:lpstr>
      <vt:lpstr>LUXE (Laser Und XFEL Experiment)</vt:lpstr>
      <vt:lpstr>LUXE production : two set ups and two phases</vt:lpstr>
      <vt:lpstr>LUXE detection setup</vt:lpstr>
      <vt:lpstr>The ECAL-P group</vt:lpstr>
      <vt:lpstr>Challenges of the ECAL-P</vt:lpstr>
      <vt:lpstr>The ECAL-P detector</vt:lpstr>
      <vt:lpstr>2022 test beam @ DESY : detectors</vt:lpstr>
      <vt:lpstr>2022 test beam @ DESY : connection</vt:lpstr>
      <vt:lpstr>2022 test beam @ DESY : front end ASIC</vt:lpstr>
      <vt:lpstr>2022 test beam @ DESY : setup</vt:lpstr>
      <vt:lpstr>Front end calibration</vt:lpstr>
      <vt:lpstr>2022 test beam @ DESY : simulation</vt:lpstr>
      <vt:lpstr>Edge effects: signal</vt:lpstr>
      <vt:lpstr>PowerPoint Presentation</vt:lpstr>
      <vt:lpstr>PowerPoint Presentation</vt:lpstr>
      <vt:lpstr>Homogeneity of the sensor response</vt:lpstr>
      <vt:lpstr>PowerPoint Presentation</vt:lpstr>
      <vt:lpstr>Conclusion</vt:lpstr>
      <vt:lpstr>Thanks for your attention !</vt:lpstr>
      <vt:lpstr>LUXE: physics processes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Test-beam measurements of instrumented sensor planes for a highly compact and granular electromagnetic calorimeter </dc:title>
  <dc:creator>yan bb</dc:creator>
  <cp:lastModifiedBy>yan bb</cp:lastModifiedBy>
  <cp:revision>68</cp:revision>
  <cp:lastPrinted>2024-07-04T14:07:52Z</cp:lastPrinted>
  <dcterms:created xsi:type="dcterms:W3CDTF">2024-06-23T12:23:12Z</dcterms:created>
  <dcterms:modified xsi:type="dcterms:W3CDTF">2024-07-09T08:42:35Z</dcterms:modified>
</cp:coreProperties>
</file>