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84" r:id="rId2"/>
  </p:sldMasterIdLst>
  <p:notesMasterIdLst>
    <p:notesMasterId r:id="rId21"/>
  </p:notesMasterIdLst>
  <p:sldIdLst>
    <p:sldId id="356" r:id="rId3"/>
    <p:sldId id="270" r:id="rId4"/>
    <p:sldId id="272" r:id="rId5"/>
    <p:sldId id="273" r:id="rId6"/>
    <p:sldId id="11214" r:id="rId7"/>
    <p:sldId id="274" r:id="rId8"/>
    <p:sldId id="11205" r:id="rId9"/>
    <p:sldId id="11206" r:id="rId10"/>
    <p:sldId id="11187" r:id="rId11"/>
    <p:sldId id="1507" r:id="rId12"/>
    <p:sldId id="280" r:id="rId13"/>
    <p:sldId id="291" r:id="rId14"/>
    <p:sldId id="11210" r:id="rId15"/>
    <p:sldId id="11216" r:id="rId16"/>
    <p:sldId id="11217" r:id="rId17"/>
    <p:sldId id="353" r:id="rId18"/>
    <p:sldId id="394" r:id="rId19"/>
    <p:sldId id="11211" r:id="rId20"/>
  </p:sldIdLst>
  <p:sldSz cx="12192000" cy="6858000"/>
  <p:notesSz cx="6858000" cy="9144000"/>
  <p:embeddedFontLst>
    <p:embeddedFont>
      <p:font typeface="Cambria Math" panose="02040503050406030204" pitchFamily="18" charset="0"/>
      <p:regular r:id="rId22"/>
    </p:embeddedFont>
    <p:embeddedFont>
      <p:font typeface="Lato" panose="020F0502020204030203" pitchFamily="34" charset="0"/>
      <p:regular r:id="rId23"/>
      <p:bold r:id="rId24"/>
      <p:italic r:id="rId25"/>
      <p:boldItalic r:id="rId26"/>
    </p:embeddedFont>
    <p:embeddedFont>
      <p:font typeface="Lato Black" panose="020F0502020204030203" pitchFamily="34" charset="0"/>
      <p:bold r:id="rId27"/>
      <p:italic r:id="rId28"/>
      <p:boldItalic r:id="rId29"/>
    </p:embeddedFont>
    <p:embeddedFont>
      <p:font typeface="Montserrat" pitchFamily="2" charset="77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04" userDrawn="1">
          <p15:clr>
            <a:srgbClr val="A4A3A4"/>
          </p15:clr>
        </p15:guide>
        <p15:guide id="4" orient="horz" pos="11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2D24"/>
    <a:srgbClr val="E04F39"/>
    <a:srgbClr val="8C1515"/>
    <a:srgbClr val="B83A4B"/>
    <a:srgbClr val="53565A"/>
    <a:srgbClr val="5F574F"/>
    <a:srgbClr val="B6B1A9"/>
    <a:srgbClr val="D4D1D1"/>
    <a:srgbClr val="544948"/>
    <a:srgbClr val="0069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32"/>
    <p:restoredTop sz="89470"/>
  </p:normalViewPr>
  <p:slideViewPr>
    <p:cSldViewPr snapToGrid="0" snapToObjects="1" showGuides="1">
      <p:cViewPr varScale="1">
        <p:scale>
          <a:sx n="120" d="100"/>
          <a:sy n="120" d="100"/>
        </p:scale>
        <p:origin x="912" y="192"/>
      </p:cViewPr>
      <p:guideLst>
        <p:guide orient="horz" pos="2160"/>
        <p:guide pos="3840"/>
        <p:guide pos="504"/>
        <p:guide orient="horz" pos="11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571494-3951-FA47-A2D9-E3AB10964ECE}" type="datetimeFigureOut">
              <a:rPr lang="en-US" smtClean="0"/>
              <a:t>7/5/24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19C58-D451-C54B-A6BB-965E69BFF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62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9" name="Google Shape;719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20" name="Google Shape;720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2" name="Google Shape;742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43" name="Google Shape;743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2" name="Google Shape;752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3" name="Google Shape;753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6" name="Google Shape;766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67" name="Google Shape;767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123fe914d42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5" name="Google Shape;505;g123fe914d42_0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6" name="Google Shape;506;g123fe914d42_0_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31882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Google Shape;851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2" name="Google Shape;852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53" name="Google Shape;853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7" name="Google Shape;1037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8" name="Google Shape;1038;p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239525b6f2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8" name="Google Shape;428;g239525b6f2e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Show capillary</a:t>
            </a:r>
            <a:endParaRPr dirty="0"/>
          </a:p>
        </p:txBody>
      </p:sp>
      <p:sp>
        <p:nvSpPr>
          <p:cNvPr id="429" name="Google Shape;429;g239525b6f2e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4412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239525b6f2e_0_2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9" name="Google Shape;629;g239525b6f2e_0_29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WRE</a:t>
            </a:r>
            <a:endParaRPr dirty="0"/>
          </a:p>
        </p:txBody>
      </p:sp>
      <p:sp>
        <p:nvSpPr>
          <p:cNvPr id="630" name="Google Shape;630;g239525b6f2e_0_29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7301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7" Type="http://schemas.openxmlformats.org/officeDocument/2006/relationships/image" Target="../media/image15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7" Type="http://schemas.openxmlformats.org/officeDocument/2006/relationships/image" Target="../media/image15.sv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4.sv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7" Type="http://schemas.openxmlformats.org/officeDocument/2006/relationships/image" Target="../media/image15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7" Type="http://schemas.openxmlformats.org/officeDocument/2006/relationships/image" Target="../media/image15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svg"/><Relationship Id="rId5" Type="http://schemas.openxmlformats.org/officeDocument/2006/relationships/image" Target="../media/image5.png"/><Relationship Id="rId4" Type="http://schemas.openxmlformats.org/officeDocument/2006/relationships/image" Target="../media/image21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7" Type="http://schemas.openxmlformats.org/officeDocument/2006/relationships/image" Target="../media/image15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1">
    <p:bg>
      <p:bgPr>
        <a:gradFill>
          <a:gsLst>
            <a:gs pos="15000">
              <a:srgbClr val="E04F39"/>
            </a:gs>
            <a:gs pos="50000">
              <a:srgbClr val="AF2D24"/>
            </a:gs>
            <a:gs pos="100000">
              <a:srgbClr val="8C1515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025F34CB-4092-FC40-9790-97C718FF67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47701"/>
            <a:ext cx="7563494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931546"/>
            <a:ext cx="7563495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941112"/>
            <a:ext cx="7563494" cy="36389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306401"/>
            <a:ext cx="5199706" cy="295275"/>
          </a:xfrm>
        </p:spPr>
        <p:txBody>
          <a:bodyPr>
            <a:noAutofit/>
          </a:bodyPr>
          <a:lstStyle>
            <a:lvl1pPr>
              <a:defRPr sz="1600" b="1" i="0">
                <a:solidFill>
                  <a:schemeClr val="bg1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1ED3813A-8E7E-9F47-972D-2F0D116509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A56DD04E-065E-734C-B575-C9A2A9CDD9A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6C59BB-A00D-3740-8531-C0CE85C1DA71}"/>
              </a:ext>
            </a:extLst>
          </p:cNvPr>
          <p:cNvCxnSpPr>
            <a:cxnSpLocks/>
          </p:cNvCxnSpPr>
          <p:nvPr userDrawn="1"/>
        </p:nvCxnSpPr>
        <p:spPr>
          <a:xfrm>
            <a:off x="800100" y="3762332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214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B - Printabl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phic 17">
            <a:extLst>
              <a:ext uri="{FF2B5EF4-FFF2-40B4-BE49-F238E27FC236}">
                <a16:creationId xmlns:a16="http://schemas.microsoft.com/office/drawing/2014/main" id="{3A331C5C-6420-3241-B375-D7DF166588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21" name="Text Placeholder 27">
            <a:extLst>
              <a:ext uri="{FF2B5EF4-FFF2-40B4-BE49-F238E27FC236}">
                <a16:creationId xmlns:a16="http://schemas.microsoft.com/office/drawing/2014/main" id="{060F3F50-B70B-0A4F-A874-02AB52479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DBB2AB-B342-F240-B6FC-CB3DC589C205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2E89B0A7-796E-2D40-8114-D574C54A700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49EEFA02-258D-3749-8E3E-077DE41B681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5DB91470-C8FF-3147-9809-A86334F4F1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3D8AFCA-FA67-E24E-9495-CCF857DFEAF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3708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Option 4C - Printabl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03BB824F-06FE-B94E-B537-9D877034BE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19" name="Text Placeholder 27">
            <a:extLst>
              <a:ext uri="{FF2B5EF4-FFF2-40B4-BE49-F238E27FC236}">
                <a16:creationId xmlns:a16="http://schemas.microsoft.com/office/drawing/2014/main" id="{5B0A1299-0246-3743-AB24-C4602BF86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B02F77-94C6-5A4F-B43F-1FD34B8E96FD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3E42215A-5E35-6947-8078-831FD9A047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CE188A12-DB61-8748-8225-2639A0A4C4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D1C1B219-B6E0-4145-BFD4-5E71133047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4DBD1A7E-27C8-2242-B24D-C13A92E0EF1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726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6 - Prin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099" y="487442"/>
            <a:ext cx="5947565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5947562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4413375"/>
            <a:ext cx="5947564" cy="374254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7" y="4806484"/>
            <a:ext cx="5947565" cy="374251"/>
          </a:xfrm>
        </p:spPr>
        <p:txBody>
          <a:bodyPr>
            <a:noAutofit/>
          </a:bodyPr>
          <a:lstStyle>
            <a:lvl1pPr>
              <a:defRPr sz="12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 Black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D2C9AD-CFDA-224D-8C1F-3CF1600D138A}"/>
              </a:ext>
            </a:extLst>
          </p:cNvPr>
          <p:cNvCxnSpPr>
            <a:cxnSpLocks/>
          </p:cNvCxnSpPr>
          <p:nvPr userDrawn="1"/>
        </p:nvCxnSpPr>
        <p:spPr>
          <a:xfrm>
            <a:off x="0" y="4191000"/>
            <a:ext cx="7340828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21">
            <a:extLst>
              <a:ext uri="{FF2B5EF4-FFF2-40B4-BE49-F238E27FC236}">
                <a16:creationId xmlns:a16="http://schemas.microsoft.com/office/drawing/2014/main" id="{2BBD6D63-68E7-7543-862D-BA63B5F68F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C2D8E87E-D5FA-C044-B53C-5AD169C3FB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70DAFBF7-20F6-DA42-873E-AC5024D8211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40826" y="0"/>
            <a:ext cx="4851173" cy="5868988"/>
          </a:xfrm>
          <a:solidFill>
            <a:schemeClr val="bg2"/>
          </a:solidFill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682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2C7B1-D8C7-F946-BDEC-0EFE67A9A6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208F39-E724-4149-8D36-3B5FD266B0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819275"/>
            <a:ext cx="10515600" cy="45608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780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">
  <p:cSld name="Text Slide - 1 Column">
    <p:bg>
      <p:bgPr>
        <a:solidFill>
          <a:schemeClr val="lt1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3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●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●"/>
              <a:defRPr>
                <a:solidFill>
                  <a:schemeClr val="lt1"/>
                </a:solidFill>
              </a:defRPr>
            </a:lvl3pPr>
            <a:lvl4pPr marL="1828800" lvl="3" indent="-35661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4pPr>
            <a:lvl5pPr marL="2286000" lvl="4" indent="-35661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1" name="Google Shape;301;p33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02" name="Google Shape;302;p33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3" name="Google Shape;303;p33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●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●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04" name="Google Shape;304;p3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5" name="Google Shape;305;p33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570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 1">
  <p:cSld name="Text Slide - 1 Column 1">
    <p:bg>
      <p:bgPr>
        <a:solidFill>
          <a:schemeClr val="lt1"/>
        </a:solidFill>
        <a:effectLst/>
      </p:bgPr>
    </p:bg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232ee1472e9_0_691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46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300"/>
              <a:buChar char="●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>
                <a:solidFill>
                  <a:schemeClr val="lt1"/>
                </a:solidFill>
              </a:defRPr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>
                <a:solidFill>
                  <a:schemeClr val="lt1"/>
                </a:solidFill>
              </a:defRPr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>
                <a:solidFill>
                  <a:schemeClr val="lt1"/>
                </a:solidFill>
              </a:defRPr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2" name="Google Shape;362;g232ee1472e9_0_691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cxnSp>
        <p:nvCxnSpPr>
          <p:cNvPr id="363" name="Google Shape;363;g232ee1472e9_0_691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64" name="Google Shape;364;g232ee1472e9_0_691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3655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00"/>
              <a:buChar char="●"/>
              <a:defRPr>
                <a:solidFill>
                  <a:srgbClr val="3F3F3F"/>
                </a:solidFill>
              </a:defRPr>
            </a:lvl2pPr>
            <a:lvl3pPr marL="1371600" lvl="2" indent="-3302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600"/>
              <a:buChar char="●"/>
              <a:defRPr sz="1500">
                <a:solidFill>
                  <a:srgbClr val="3F3F3F"/>
                </a:solidFill>
              </a:defRPr>
            </a:lvl3pPr>
            <a:lvl4pPr marL="1828800" lvl="3" indent="-3302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600"/>
              <a:buChar char="●"/>
              <a:defRPr>
                <a:solidFill>
                  <a:srgbClr val="3F3F3F"/>
                </a:solidFill>
              </a:defRPr>
            </a:lvl4pPr>
            <a:lvl5pPr marL="2286000" lvl="4" indent="-3302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600"/>
              <a:buChar char="●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65" name="Google Shape;365;g232ee1472e9_0_69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6" name="Google Shape;366;g232ee1472e9_0_691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07810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ext Slide - 1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C344577E-F773-6C4C-AE60-FB719D99A4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1" y="1110216"/>
            <a:ext cx="10553700" cy="398483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C9BA041-A961-B54B-BD07-995D6718F7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1" y="266701"/>
            <a:ext cx="10553700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8389983-A0A6-C548-B38F-3D123AFC7D3D}"/>
              </a:ext>
            </a:extLst>
          </p:cNvPr>
          <p:cNvCxnSpPr>
            <a:cxnSpLocks/>
          </p:cNvCxnSpPr>
          <p:nvPr userDrawn="1"/>
        </p:nvCxnSpPr>
        <p:spPr>
          <a:xfrm>
            <a:off x="800101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BB537D-0377-5545-B569-90793CDE1EC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1" y="1605068"/>
            <a:ext cx="10553700" cy="4452832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7D5798C-8E10-C74E-AF93-6DB41CB884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1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DFBC5010-DCB3-A04E-8966-BD99F4CA7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98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B0F7D61A-F64B-A54D-BB59-664075AAD2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C344577E-F773-6C4C-AE60-FB719D99A4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03687" y="723007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1 Title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D518763A-6065-A341-A8B2-AE7F8D1A9B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3687" y="2270224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2 Title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F4F60F32-F7FC-D74A-B61F-062B52187D1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03687" y="3798312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3 Title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C127CDD6-FBEF-EE4C-9F38-757B119F092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79932" y="711892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4 Title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12475248-C410-E548-A28F-8AA6518566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79932" y="2259109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5 Title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0E28E414-0678-DA4E-9D26-1094523653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979932" y="3787197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6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9C2C1-E88D-9641-A57C-DEA0DF94946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03725" y="1136987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4B69A155-606B-C744-8B99-0CF0DA55C2A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403725" y="2686682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B91FA69-9C72-4A4B-A704-BCCEB65325B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03687" y="4218136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BA8AD4FE-D3EB-7542-8CA9-11FC4C6AB9A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79970" y="1115645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FD439FD8-111D-C140-83D2-B951A675E36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79970" y="2665340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BBFAC5FD-3370-B943-8AB7-C4860F84442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979932" y="4196794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59BC7E-F9ED-D345-B396-E98E4ECEF9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652"/>
            <a:ext cx="12192000" cy="20922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5BAE47A-E69C-8743-80B3-B25F763F639C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AAB72E5F-FF5D-5C48-B3A4-90542FB058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30" name="Slide Number Placeholder 4">
            <a:extLst>
              <a:ext uri="{FF2B5EF4-FFF2-40B4-BE49-F238E27FC236}">
                <a16:creationId xmlns:a16="http://schemas.microsoft.com/office/drawing/2014/main" id="{C8A2EE5A-F49D-784B-9008-2748444908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264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28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F9B11A2-779F-3C42-AF52-2C7E5CE3C94A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383050" y="723007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4101AEEB-891B-1144-AAD2-95E40B05416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096001" y="722981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7" name="Text Placeholder 44">
            <a:extLst>
              <a:ext uri="{FF2B5EF4-FFF2-40B4-BE49-F238E27FC236}">
                <a16:creationId xmlns:a16="http://schemas.microsoft.com/office/drawing/2014/main" id="{9534EBBC-3C59-144F-AD22-A7E2D666AD6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096001" y="1048833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298DBFF5-7446-3C4A-950D-4375660B1C12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4383050" y="1520675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118C17B4-D4FB-0B42-A5E0-F51AC7DAB5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096001" y="1520649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0" name="Text Placeholder 44">
            <a:extLst>
              <a:ext uri="{FF2B5EF4-FFF2-40B4-BE49-F238E27FC236}">
                <a16:creationId xmlns:a16="http://schemas.microsoft.com/office/drawing/2014/main" id="{47B4CB48-48A3-D842-B2DF-513FEA8ECF9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096001" y="1846501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30147AF-ABA1-1D4D-A300-E21CC4145FBB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4383050" y="2324828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2FC537A5-401B-1F40-AF49-B37B2B264F1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096001" y="2324802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3" name="Text Placeholder 44">
            <a:extLst>
              <a:ext uri="{FF2B5EF4-FFF2-40B4-BE49-F238E27FC236}">
                <a16:creationId xmlns:a16="http://schemas.microsoft.com/office/drawing/2014/main" id="{7403F2DD-4415-E94D-80FE-E550E301C1C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096001" y="2650654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EB1C3F4-F116-AE42-AD4C-1C3E640082A6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4383050" y="3135454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33F5A1F3-4444-D841-8862-EF9DA4845CB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096001" y="3135428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6" name="Text Placeholder 44">
            <a:extLst>
              <a:ext uri="{FF2B5EF4-FFF2-40B4-BE49-F238E27FC236}">
                <a16:creationId xmlns:a16="http://schemas.microsoft.com/office/drawing/2014/main" id="{D99DA163-3507-DA49-95FA-93F19D3CFBA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096001" y="3461280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C53D2DB-EE52-B24A-B966-528463FA7B34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4383050" y="3946105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F1D30716-E851-F544-AA4F-67D4CE29732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096001" y="3946079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9" name="Text Placeholder 44">
            <a:extLst>
              <a:ext uri="{FF2B5EF4-FFF2-40B4-BE49-F238E27FC236}">
                <a16:creationId xmlns:a16="http://schemas.microsoft.com/office/drawing/2014/main" id="{20FF93E5-D828-E441-A581-6AA34FE8A33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096001" y="4271931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B666BCF8-AD2A-0A46-AF4B-F0EBF1F7DC75}"/>
              </a:ext>
            </a:extLst>
          </p:cNvPr>
          <p:cNvSpPr>
            <a:spLocks noGrp="1"/>
          </p:cNvSpPr>
          <p:nvPr>
            <p:ph type="body" idx="44" hasCustomPrompt="1"/>
          </p:nvPr>
        </p:nvSpPr>
        <p:spPr>
          <a:xfrm>
            <a:off x="4383050" y="4756743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9DFECC9A-E101-1F49-9A2D-0A2979CE6B9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096001" y="4756717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22" name="Text Placeholder 44">
            <a:extLst>
              <a:ext uri="{FF2B5EF4-FFF2-40B4-BE49-F238E27FC236}">
                <a16:creationId xmlns:a16="http://schemas.microsoft.com/office/drawing/2014/main" id="{81AE8B69-AEC4-A943-9813-696D3C2590E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096001" y="5082569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1F0BDEED-86FF-F14E-96F4-450C292F52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BA4B939-07B1-0F48-A480-A75F7D947D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652"/>
            <a:ext cx="12192000" cy="20922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C48CC281-A08D-F741-9C1E-1CDF1367B8FF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24663883-97A3-414F-9F43-38B123E79A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30" name="Slide Number Placeholder 4">
            <a:extLst>
              <a:ext uri="{FF2B5EF4-FFF2-40B4-BE49-F238E27FC236}">
                <a16:creationId xmlns:a16="http://schemas.microsoft.com/office/drawing/2014/main" id="{77B0BDBC-C69B-5844-938C-B8D179813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155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886D98D-F868-5B4F-B736-4020110E5D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636586"/>
            <a:ext cx="10551391" cy="804152"/>
          </a:xfrm>
        </p:spPr>
        <p:txBody>
          <a:bodyPr anchor="t" anchorCtr="0">
            <a:normAutofit/>
          </a:bodyPr>
          <a:lstStyle>
            <a:lvl1pPr>
              <a:defRPr sz="3600" b="0" i="0">
                <a:solidFill>
                  <a:srgbClr val="8C1515"/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20147C1-05E4-924C-9AA3-7D90271F32EC}"/>
              </a:ext>
            </a:extLst>
          </p:cNvPr>
          <p:cNvSpPr>
            <a:spLocks noGrp="1"/>
          </p:cNvSpPr>
          <p:nvPr>
            <p:ph type="subTitle" idx="11" hasCustomPrompt="1"/>
          </p:nvPr>
        </p:nvSpPr>
        <p:spPr>
          <a:xfrm>
            <a:off x="800100" y="1649637"/>
            <a:ext cx="3367809" cy="325852"/>
          </a:xfrm>
        </p:spPr>
        <p:txBody>
          <a:bodyPr numCol="1">
            <a:normAutofit/>
          </a:bodyPr>
          <a:lstStyle>
            <a:lvl1pPr marL="0" marR="0" indent="0" algn="l" defTabSz="18288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F4B4CF2-D4CE-0C45-A65F-FD4632B15227}"/>
              </a:ext>
            </a:extLst>
          </p:cNvPr>
          <p:cNvCxnSpPr>
            <a:cxnSpLocks/>
          </p:cNvCxnSpPr>
          <p:nvPr userDrawn="1"/>
        </p:nvCxnSpPr>
        <p:spPr>
          <a:xfrm>
            <a:off x="800100" y="1975489"/>
            <a:ext cx="10569864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D9094D5-660A-5149-8448-2787EEF56CC0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412095" y="1649638"/>
            <a:ext cx="3367810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CE49625-BDC5-EE47-96D4-441AB557106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024090" y="1649638"/>
            <a:ext cx="3345873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FE9DB7CC-6B1E-C147-A4D7-C8BFAD2CA4C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93614" y="2122841"/>
            <a:ext cx="3367809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0" name="Text Placeholder 44">
            <a:extLst>
              <a:ext uri="{FF2B5EF4-FFF2-40B4-BE49-F238E27FC236}">
                <a16:creationId xmlns:a16="http://schemas.microsoft.com/office/drawing/2014/main" id="{D1554987-5F20-6545-A525-4E76BE0943C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3614" y="2684332"/>
            <a:ext cx="3367809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9FFDBED3-223E-934A-9B8F-7FB7C787877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12095" y="2122841"/>
            <a:ext cx="3367809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2" name="Text Placeholder 44">
            <a:extLst>
              <a:ext uri="{FF2B5EF4-FFF2-40B4-BE49-F238E27FC236}">
                <a16:creationId xmlns:a16="http://schemas.microsoft.com/office/drawing/2014/main" id="{33C431C6-C321-8E46-A0D1-23A596CD19F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12095" y="2684332"/>
            <a:ext cx="3367809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0C45849C-9979-5646-A7DE-352449B2AED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30577" y="2122841"/>
            <a:ext cx="3317674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4" name="Text Placeholder 44">
            <a:extLst>
              <a:ext uri="{FF2B5EF4-FFF2-40B4-BE49-F238E27FC236}">
                <a16:creationId xmlns:a16="http://schemas.microsoft.com/office/drawing/2014/main" id="{45690BA4-5725-E74F-A1D7-869ED1F8EFA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030577" y="2684332"/>
            <a:ext cx="3317674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16F0CB9-C4B5-2649-8980-FA7565C48F19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4412095" y="3822149"/>
            <a:ext cx="3389674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7F33C7A1-E75B-1041-9E11-8FB4517BF0C8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8030577" y="3822149"/>
            <a:ext cx="3317673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EA047395-5AF1-154B-84BC-A80BB529F76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3614" y="4295352"/>
            <a:ext cx="3361323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9" name="Text Placeholder 44">
            <a:extLst>
              <a:ext uri="{FF2B5EF4-FFF2-40B4-BE49-F238E27FC236}">
                <a16:creationId xmlns:a16="http://schemas.microsoft.com/office/drawing/2014/main" id="{636616F2-09F2-E248-95E2-82F70307B48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93614" y="4856843"/>
            <a:ext cx="3361323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86F42B76-74A0-CA4D-8A2B-CE9CA6CACD9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412095" y="4295352"/>
            <a:ext cx="3389674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21" name="Text Placeholder 44">
            <a:extLst>
              <a:ext uri="{FF2B5EF4-FFF2-40B4-BE49-F238E27FC236}">
                <a16:creationId xmlns:a16="http://schemas.microsoft.com/office/drawing/2014/main" id="{1A5A8873-5833-0042-B69A-5883CFD33CB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412095" y="4856843"/>
            <a:ext cx="3389674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4826BEB9-8FCF-9A44-AFE7-74CF476995D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030577" y="4295352"/>
            <a:ext cx="3317673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23" name="Text Placeholder 44">
            <a:extLst>
              <a:ext uri="{FF2B5EF4-FFF2-40B4-BE49-F238E27FC236}">
                <a16:creationId xmlns:a16="http://schemas.microsoft.com/office/drawing/2014/main" id="{8DF86C0A-B51C-1046-AA0A-EC295FC775F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8030577" y="4856843"/>
            <a:ext cx="3317673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1B12EA8C-91D6-4847-AF0E-29379345621C}"/>
              </a:ext>
            </a:extLst>
          </p:cNvPr>
          <p:cNvSpPr>
            <a:spLocks noGrp="1"/>
          </p:cNvSpPr>
          <p:nvPr>
            <p:ph type="body" idx="42" hasCustomPrompt="1"/>
          </p:nvPr>
        </p:nvSpPr>
        <p:spPr>
          <a:xfrm>
            <a:off x="800100" y="3822149"/>
            <a:ext cx="3361323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D145ACA-AD56-304E-A1B1-C4F73C5F5B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652"/>
            <a:ext cx="12192000" cy="20922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E261855-235B-7B44-8B0F-6C14C1927979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794128B-BF4E-3042-9D11-945E0053E6CF}"/>
              </a:ext>
            </a:extLst>
          </p:cNvPr>
          <p:cNvCxnSpPr>
            <a:cxnSpLocks/>
          </p:cNvCxnSpPr>
          <p:nvPr userDrawn="1"/>
        </p:nvCxnSpPr>
        <p:spPr>
          <a:xfrm>
            <a:off x="800100" y="4155271"/>
            <a:ext cx="10569864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oter Placeholder 2">
            <a:extLst>
              <a:ext uri="{FF2B5EF4-FFF2-40B4-BE49-F238E27FC236}">
                <a16:creationId xmlns:a16="http://schemas.microsoft.com/office/drawing/2014/main" id="{B431CE3C-653B-854F-B4D8-53726CED81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32" name="Slide Number Placeholder 4">
            <a:extLst>
              <a:ext uri="{FF2B5EF4-FFF2-40B4-BE49-F238E27FC236}">
                <a16:creationId xmlns:a16="http://schemas.microsoft.com/office/drawing/2014/main" id="{DA7FDA96-A17A-EC4D-9B84-3B86175DBA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619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icture containing ocean floor&#10;&#10;Description automatically generated">
            <a:extLst>
              <a:ext uri="{FF2B5EF4-FFF2-40B4-BE49-F238E27FC236}">
                <a16:creationId xmlns:a16="http://schemas.microsoft.com/office/drawing/2014/main" id="{70EA7885-7931-B24B-8499-67A4135477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47701"/>
            <a:ext cx="7563494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931546"/>
            <a:ext cx="7563495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D4D1D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941112"/>
            <a:ext cx="7563494" cy="36389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306401"/>
            <a:ext cx="5199706" cy="295275"/>
          </a:xfrm>
        </p:spPr>
        <p:txBody>
          <a:bodyPr>
            <a:noAutofit/>
          </a:bodyPr>
          <a:lstStyle>
            <a:lvl1pPr>
              <a:defRPr sz="1600" b="1" i="0">
                <a:solidFill>
                  <a:srgbClr val="D4D1D1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1ED3813A-8E7E-9F47-972D-2F0D1165092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A56DD04E-065E-734C-B575-C9A2A9CDD9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6C59BB-A00D-3740-8531-C0CE85C1DA71}"/>
              </a:ext>
            </a:extLst>
          </p:cNvPr>
          <p:cNvCxnSpPr>
            <a:cxnSpLocks/>
          </p:cNvCxnSpPr>
          <p:nvPr userDrawn="1"/>
        </p:nvCxnSpPr>
        <p:spPr>
          <a:xfrm>
            <a:off x="800100" y="3762332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6970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63B1CE3-4FC1-7F40-94E2-3D59AD777F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B0F7D61A-F64B-A54D-BB59-664075AAD2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ED873E-EF4A-AA41-879F-A999947DC6EE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303CCF5-F0DF-B84E-B762-8833E6E1EC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878055B4-64D2-A141-8225-4AE43EE0689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964609BC-3782-1B45-B5C9-81147D48F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181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Red">
    <p:bg>
      <p:bgPr>
        <a:gradFill flip="none" rotWithShape="1">
          <a:gsLst>
            <a:gs pos="15000">
              <a:srgbClr val="E04F39"/>
            </a:gs>
            <a:gs pos="50000">
              <a:srgbClr val="AF2D24"/>
            </a:gs>
            <a:gs pos="100000">
              <a:srgbClr val="8C1515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3A20A9C6-B7E0-A14E-8612-799EEFE470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9" name="Title Placeholder 1">
            <a:extLst>
              <a:ext uri="{FF2B5EF4-FFF2-40B4-BE49-F238E27FC236}">
                <a16:creationId xmlns:a16="http://schemas.microsoft.com/office/drawing/2014/main" id="{11044DB1-1F1F-F54A-885B-B9A9A1D974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74C6D2D-A81E-9F47-9F5F-69980193212A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17">
            <a:extLst>
              <a:ext uri="{FF2B5EF4-FFF2-40B4-BE49-F238E27FC236}">
                <a16:creationId xmlns:a16="http://schemas.microsoft.com/office/drawing/2014/main" id="{EFE86010-BABE-CC4C-8E81-0811A42633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F24B99E-E59B-F747-895C-734FB9F763B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F4435610-EC60-074A-9273-14AEBF58C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1153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Blue">
    <p:bg>
      <p:bgPr>
        <a:gradFill>
          <a:gsLst>
            <a:gs pos="50000">
              <a:srgbClr val="006983"/>
            </a:gs>
            <a:gs pos="0">
              <a:srgbClr val="1AA4BC"/>
            </a:gs>
            <a:gs pos="100000">
              <a:srgbClr val="013948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E683E79B-0704-6040-823D-63F8162CF1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EFF19B41-64C1-4346-89EC-6088CB0FD1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C9A055E-816F-1843-8943-290D8159EA4B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D13A7343-8C6F-FE42-959D-8729506129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B018488-E202-1341-9069-57504821BF5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F4B104F-EFA8-CB43-9203-39906CD71B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3582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Purple">
    <p:bg>
      <p:bgPr>
        <a:gradFill>
          <a:gsLst>
            <a:gs pos="50000">
              <a:srgbClr val="877F7A"/>
            </a:gs>
            <a:gs pos="0">
              <a:srgbClr val="B6B1A9"/>
            </a:gs>
            <a:gs pos="100000">
              <a:srgbClr val="544948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BD7428E3-8390-A845-9BB2-8625FA4411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63962DC-11C4-EE4E-B407-A6BE2A9773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FD9DC38-50ED-364F-8200-296C6F0AAEA5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882308EF-B172-754F-82A9-C15D20DD8B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8DBB6D1-E459-2A41-B4E5-75DC5639450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30E48DE4-5CA8-2649-9A47-01577CE05F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6882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Orange">
    <p:bg>
      <p:bgPr>
        <a:gradFill>
          <a:gsLst>
            <a:gs pos="38000">
              <a:srgbClr val="F4B12F"/>
            </a:gs>
            <a:gs pos="0">
              <a:srgbClr val="FEDD5C"/>
            </a:gs>
            <a:gs pos="78000">
              <a:srgbClr val="E9830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C5ECA6C5-FDF2-4A45-8223-10F0CF4E7A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8316B-CE90-414C-9EF5-CC70896BC5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25A5200-D8C2-3D4F-BD62-EE66B1852AE1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305FAE5E-1170-464B-9043-75C93547E3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AC44568-BE93-894D-9A93-C4BBE62E78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7E59CF0E-4905-2F4E-979E-C7C6BC30B2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5539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Green">
    <p:bg>
      <p:bgPr>
        <a:gradFill>
          <a:gsLst>
            <a:gs pos="50000">
              <a:srgbClr val="59B06D"/>
            </a:gs>
            <a:gs pos="0">
              <a:srgbClr val="8AC751"/>
            </a:gs>
            <a:gs pos="100000">
              <a:srgbClr val="279989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00965A0-BB98-7E46-B035-8A412F69CF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2974844-19DE-454E-8098-3A96553F86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81E5EE6-63F9-5048-909D-64194E342317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480D6C41-EAB5-5C44-84B5-42A1F749D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66F8C2E-831C-D145-BA5C-83A43BBC19F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FAED9176-3B17-2F46-9F1E-7CCA21A0D2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8679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- Printabl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2974844-19DE-454E-8098-3A96553F86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rgbClr val="8C1515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81E5EE6-63F9-5048-909D-64194E342317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480D6C41-EAB5-5C44-84B5-42A1F749D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3A7A72-794E-0647-AE60-3B31B0A1D037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A970BDE4-8E2B-624F-A4CB-8953401A87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051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1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C344577E-F773-6C4C-AE60-FB719D99A4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1110216"/>
            <a:ext cx="1055370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C9BA041-A961-B54B-BD07-995D6718F7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8389983-A0A6-C548-B38F-3D123AFC7D3D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BB537D-0377-5545-B569-90793CDE1EC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605068"/>
            <a:ext cx="10553700" cy="4452832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7D5798C-8E10-C74E-AF93-6DB41CB884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DFBC5010-DCB3-A04E-8966-BD99F4CA7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7740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2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05D77D-02D2-0A4A-B662-340A279B30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00100" y="1602938"/>
            <a:ext cx="5157788" cy="445496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8831074-BFE8-E940-B6D2-40437D955E7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29939" y="1602938"/>
            <a:ext cx="5157788" cy="445495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8C6F662-BE8D-574E-9039-3649A47F36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4904" y="1107621"/>
            <a:ext cx="5164831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77B1BD67-B703-304C-B5D8-8E503921F41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34170" y="1107621"/>
            <a:ext cx="5162925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D946FC1E-D9A3-3742-A732-A38CF0B81B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496BBAF-C975-F54C-A45C-3A099A01DC59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59BAECB2-1BD6-F541-B86F-086745C04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6D04B276-E79E-D643-8B65-21EAF4564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8324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176" userDrawn="1">
          <p15:clr>
            <a:srgbClr val="FBAE40"/>
          </p15:clr>
        </p15:guide>
        <p15:guide id="2" orient="horz" pos="888" userDrawn="1">
          <p15:clr>
            <a:srgbClr val="FBAE40"/>
          </p15:clr>
        </p15:guide>
        <p15:guide id="3" orient="horz" pos="3816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- On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40163D6-781A-724D-8FD5-B6254B8285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00100" y="1107621"/>
            <a:ext cx="6929879" cy="4950264"/>
          </a:xfrm>
          <a:noFill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D7304A26-5011-724E-8C96-DFA08D60CF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80362" y="1107621"/>
            <a:ext cx="3373438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A0C1017-97FA-6D48-9A0D-090E555BB0D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980363" y="1602470"/>
            <a:ext cx="3373437" cy="445541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6ED1B33-7460-3149-A78A-7698175DDC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4A5F029E-3019-A841-8F95-BDEC2121B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84919F97-4951-B143-AC5E-0B468673D1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128D1B1-345A-8D4A-BEEE-A61D73DC57E2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213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- Option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B55E88-9618-8546-B71A-4FEC6AF32A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47701"/>
            <a:ext cx="7563494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931546"/>
            <a:ext cx="7563495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941112"/>
            <a:ext cx="7563494" cy="36389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9" y="4306401"/>
            <a:ext cx="7563493" cy="295275"/>
          </a:xfrm>
        </p:spPr>
        <p:txBody>
          <a:bodyPr>
            <a:noAutofit/>
          </a:bodyPr>
          <a:lstStyle>
            <a:lvl1pPr>
              <a:defRPr sz="1600" b="1" i="0">
                <a:solidFill>
                  <a:schemeClr val="bg1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E8ED050-40D5-A24F-A212-66DA586E47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47200" y="6156325"/>
            <a:ext cx="2006600" cy="33655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dirty="0"/>
              <a:t> 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44A1C82-3F0E-A346-9364-ED419CD3E0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0099" y="3740943"/>
            <a:ext cx="10553701" cy="45719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dirty="0"/>
              <a:t> 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4572C5C-451A-2D42-9B95-A15C06558C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59144" y="6156325"/>
            <a:ext cx="1734820" cy="322263"/>
          </a:xfr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86712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- 2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B69DD78-AB21-8741-ACA7-AABC6E30C2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00100" y="1107622"/>
            <a:ext cx="5143050" cy="3190048"/>
          </a:xfrm>
          <a:noFill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282E36C-003D-C146-8F50-BAC426D2815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229939" y="1107620"/>
            <a:ext cx="5123861" cy="3190049"/>
          </a:xfrm>
          <a:noFill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7B58ED-6D9B-DC46-8A83-DC202AB3DE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955452"/>
            <a:ext cx="5143050" cy="1102433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A9B038D1-16A3-5F4B-8682-B082506EFD7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0100" y="4482939"/>
            <a:ext cx="514305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2372518-BEFC-5C4C-8BF4-241FFDBF09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37422" y="4955452"/>
            <a:ext cx="5143050" cy="1102433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0D4ED423-5F65-2F45-8A11-89BCB42604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37422" y="4482939"/>
            <a:ext cx="514305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3429DC23-9018-5646-8F2F-B0243491FB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0212FE08-C85D-224F-8EA5-16D16B6E52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C849444-48F2-2746-8403-370D87487B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378B2F5-6546-8245-AC5E-2CFAE1D82CEC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2074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3 Colum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5F7B1B4-B6FD-7D4E-ADAA-028C49AC3664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00100" y="1107622"/>
            <a:ext cx="3367810" cy="2814641"/>
          </a:xfrm>
          <a:solidFill>
            <a:schemeClr val="bg1"/>
          </a:solidFill>
        </p:spPr>
        <p:txBody>
          <a:bodyPr/>
          <a:lstStyle>
            <a:lvl1pPr>
              <a:defRPr sz="1600">
                <a:solidFill>
                  <a:srgbClr val="544948"/>
                </a:solidFill>
                <a:latin typeface="Lato" panose="020F0502020204030203" pitchFamily="34" charset="77"/>
              </a:defRPr>
            </a:lvl1pPr>
            <a:lvl2pPr>
              <a:defRPr sz="1600">
                <a:latin typeface="Lato" panose="020F0502020204030203" pitchFamily="34" charset="77"/>
              </a:defRPr>
            </a:lvl2pPr>
            <a:lvl3pPr>
              <a:defRPr sz="1600">
                <a:latin typeface="Lato" panose="020F0502020204030203" pitchFamily="34" charset="77"/>
              </a:defRPr>
            </a:lvl3pPr>
            <a:lvl4pPr>
              <a:defRPr sz="1600">
                <a:latin typeface="Lato" panose="020F0502020204030203" pitchFamily="34" charset="77"/>
              </a:defRPr>
            </a:lvl4pPr>
            <a:lvl5pPr>
              <a:defRPr sz="1600">
                <a:latin typeface="Lato" panose="020F0502020204030203" pitchFamily="34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900D276-A095-C04E-87EF-52D8AB0758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9" y="4601585"/>
            <a:ext cx="3367810" cy="1456300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8441375-8C84-C841-911D-88542B35A79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099" y="4104388"/>
            <a:ext cx="336781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1E5F7C37-B244-B142-A9A7-E1FAFB86BDB4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4412095" y="1107622"/>
            <a:ext cx="3367810" cy="2814641"/>
          </a:xfrm>
          <a:solidFill>
            <a:schemeClr val="bg1"/>
          </a:solidFill>
        </p:spPr>
        <p:txBody>
          <a:bodyPr/>
          <a:lstStyle>
            <a:lvl1pPr>
              <a:defRPr sz="1600">
                <a:solidFill>
                  <a:srgbClr val="544948"/>
                </a:solidFill>
                <a:latin typeface="Lato" panose="020F0502020204030203" pitchFamily="34" charset="77"/>
              </a:defRPr>
            </a:lvl1pPr>
            <a:lvl2pPr>
              <a:defRPr sz="1600">
                <a:latin typeface="Lato" panose="020F0502020204030203" pitchFamily="34" charset="77"/>
              </a:defRPr>
            </a:lvl2pPr>
            <a:lvl3pPr>
              <a:defRPr sz="1600">
                <a:latin typeface="Lato" panose="020F0502020204030203" pitchFamily="34" charset="77"/>
              </a:defRPr>
            </a:lvl3pPr>
            <a:lvl4pPr>
              <a:defRPr sz="1600">
                <a:latin typeface="Lato" panose="020F0502020204030203" pitchFamily="34" charset="77"/>
              </a:defRPr>
            </a:lvl4pPr>
            <a:lvl5pPr>
              <a:defRPr sz="1600">
                <a:latin typeface="Lato" panose="020F0502020204030203" pitchFamily="34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BB74CA02-6ACC-C34A-93C2-F1C4FBF691F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12094" y="4601585"/>
            <a:ext cx="3367810" cy="1456300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F5CB8DA2-2802-6844-8B57-D6BA2C9B5B7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12094" y="4104388"/>
            <a:ext cx="336781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BDC9F240-04D8-D943-A30D-C994E4F6D584}"/>
              </a:ext>
            </a:extLst>
          </p:cNvPr>
          <p:cNvSpPr>
            <a:spLocks noGrp="1"/>
          </p:cNvSpPr>
          <p:nvPr>
            <p:ph idx="23"/>
          </p:nvPr>
        </p:nvSpPr>
        <p:spPr>
          <a:xfrm>
            <a:off x="8003707" y="1107622"/>
            <a:ext cx="3367810" cy="2814641"/>
          </a:xfrm>
          <a:solidFill>
            <a:schemeClr val="bg1"/>
          </a:solidFill>
        </p:spPr>
        <p:txBody>
          <a:bodyPr/>
          <a:lstStyle>
            <a:lvl1pPr>
              <a:defRPr sz="1600">
                <a:solidFill>
                  <a:srgbClr val="544948"/>
                </a:solidFill>
                <a:latin typeface="Lato" panose="020F0502020204030203" pitchFamily="34" charset="77"/>
              </a:defRPr>
            </a:lvl1pPr>
            <a:lvl2pPr>
              <a:defRPr sz="1600">
                <a:latin typeface="Lato" panose="020F0502020204030203" pitchFamily="34" charset="77"/>
              </a:defRPr>
            </a:lvl2pPr>
            <a:lvl3pPr>
              <a:defRPr sz="1600">
                <a:latin typeface="Lato" panose="020F0502020204030203" pitchFamily="34" charset="77"/>
              </a:defRPr>
            </a:lvl3pPr>
            <a:lvl4pPr>
              <a:defRPr sz="1600">
                <a:latin typeface="Lato" panose="020F0502020204030203" pitchFamily="34" charset="77"/>
              </a:defRPr>
            </a:lvl4pPr>
            <a:lvl5pPr>
              <a:defRPr sz="1600">
                <a:latin typeface="Lato" panose="020F0502020204030203" pitchFamily="34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DB7BAAD2-9EFA-544C-A721-31CB838557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03706" y="4601585"/>
            <a:ext cx="3367810" cy="1456300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36" name="Text Placeholder 10">
            <a:extLst>
              <a:ext uri="{FF2B5EF4-FFF2-40B4-BE49-F238E27FC236}">
                <a16:creationId xmlns:a16="http://schemas.microsoft.com/office/drawing/2014/main" id="{416148D1-6829-5046-B19C-F0DDDE27D46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03706" y="4104388"/>
            <a:ext cx="336781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A690AB61-2B56-084E-A578-D98682139D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2512D667-1F4D-4C45-A1D6-9FCC308BAF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F521415C-0030-704F-A772-071A6A0B44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BFDB84D-5A88-B346-8D06-F67B3F5DBC5C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963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A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0307CEDF-4CC8-4C46-90A5-F713069E13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DA6ACAC8-605D-E446-8124-2464FFFEE1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89F1CAC4-174C-1A49-952F-43CFDFBE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54BC1FF8-D33A-DE41-98F5-4A0296A1D10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E7EDDDB1-E6A1-A041-9067-8A1CEC07BC3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694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B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phic 17">
            <a:extLst>
              <a:ext uri="{FF2B5EF4-FFF2-40B4-BE49-F238E27FC236}">
                <a16:creationId xmlns:a16="http://schemas.microsoft.com/office/drawing/2014/main" id="{3A331C5C-6420-3241-B375-D7DF166588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21" name="Text Placeholder 27">
            <a:extLst>
              <a:ext uri="{FF2B5EF4-FFF2-40B4-BE49-F238E27FC236}">
                <a16:creationId xmlns:a16="http://schemas.microsoft.com/office/drawing/2014/main" id="{060F3F50-B70B-0A4F-A874-02AB52479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DBB2AB-B342-F240-B6FC-CB3DC589C205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2E89B0A7-796E-2D40-8114-D574C54A700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49EEFA02-258D-3749-8E3E-077DE41B681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5DB91470-C8FF-3147-9809-A86334F4F1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3D8AFCA-FA67-E24E-9495-CCF857DFEAF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064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C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03BB824F-06FE-B94E-B537-9D877034BE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19" name="Text Placeholder 27">
            <a:extLst>
              <a:ext uri="{FF2B5EF4-FFF2-40B4-BE49-F238E27FC236}">
                <a16:creationId xmlns:a16="http://schemas.microsoft.com/office/drawing/2014/main" id="{5B0A1299-0246-3743-AB24-C4602BF86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B02F77-94C6-5A4F-B43F-1FD34B8E96FD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3E42215A-5E35-6947-8078-831FD9A047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CE188A12-DB61-8748-8225-2639A0A4C4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D1C1B219-B6E0-4145-BFD4-5E71133047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4DBD1A7E-27C8-2242-B24D-C13A92E0EF1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760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5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099" y="647700"/>
            <a:ext cx="7013041" cy="2199440"/>
          </a:xfrm>
        </p:spPr>
        <p:txBody>
          <a:bodyPr anchor="b">
            <a:normAutofit/>
          </a:bodyPr>
          <a:lstStyle>
            <a:lvl1pPr>
              <a:defRPr sz="48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884411"/>
            <a:ext cx="701304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099" y="3845860"/>
            <a:ext cx="7013041" cy="39547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8" y="4241336"/>
            <a:ext cx="7013041" cy="395476"/>
          </a:xfrm>
        </p:spPr>
        <p:txBody>
          <a:bodyPr>
            <a:noAutofit/>
          </a:bodyPr>
          <a:lstStyle>
            <a:lvl1pPr>
              <a:defRPr sz="1800" b="0" i="0">
                <a:solidFill>
                  <a:srgbClr val="8C1515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A191257-6D86-9042-A3D7-71EF3494F1D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6ED364AF-F2B9-A44B-8E62-AFF26C49BAC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95982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98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6">
    <p:bg>
      <p:bgPr>
        <a:solidFill>
          <a:srgbClr val="D4D1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099" y="487442"/>
            <a:ext cx="6210301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5947562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4413375"/>
            <a:ext cx="5947564" cy="374254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7" y="4806484"/>
            <a:ext cx="5947565" cy="374251"/>
          </a:xfrm>
        </p:spPr>
        <p:txBody>
          <a:bodyPr>
            <a:noAutofit/>
          </a:bodyPr>
          <a:lstStyle>
            <a:lvl1pPr>
              <a:defRPr sz="12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 Black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D2C9AD-CFDA-224D-8C1F-3CF1600D138A}"/>
              </a:ext>
            </a:extLst>
          </p:cNvPr>
          <p:cNvCxnSpPr>
            <a:cxnSpLocks/>
          </p:cNvCxnSpPr>
          <p:nvPr userDrawn="1"/>
        </p:nvCxnSpPr>
        <p:spPr>
          <a:xfrm>
            <a:off x="0" y="4191000"/>
            <a:ext cx="7340828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21">
            <a:extLst>
              <a:ext uri="{FF2B5EF4-FFF2-40B4-BE49-F238E27FC236}">
                <a16:creationId xmlns:a16="http://schemas.microsoft.com/office/drawing/2014/main" id="{2BBD6D63-68E7-7543-862D-BA63B5F68F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C2D8E87E-D5FA-C044-B53C-5AD169C3FB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DD1034-BE6B-844F-A01D-A20EB1C2374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40826" y="0"/>
            <a:ext cx="4851173" cy="5868988"/>
          </a:xfrm>
          <a:solidFill>
            <a:schemeClr val="bg1"/>
          </a:solidFill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189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A - Printabl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0307CEDF-4CC8-4C46-90A5-F713069E13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DA6ACAC8-605D-E446-8124-2464FFFEE1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89F1CAC4-174C-1A49-952F-43CFDFBE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54BC1FF8-D33A-DE41-98F5-4A0296A1D10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E7EDDDB1-E6A1-A041-9067-8A1CEC07BC3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46869" y="6156021"/>
            <a:ext cx="2022942" cy="33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72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30.sv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image" Target="../media/image29.png"/><Relationship Id="rId2" Type="http://schemas.openxmlformats.org/officeDocument/2006/relationships/slideLayout" Target="../slideLayouts/slideLayout18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D01802-AD12-A14F-B8F8-0BBD77EB8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</p:spPr>
        <p:txBody>
          <a:bodyPr vert="horz" lIns="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DFEB2-9325-5E46-8613-F4E89B1406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sz="1400" dirty="0">
              <a:solidFill>
                <a:srgbClr val="544948"/>
              </a:solidFill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8454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86" r:id="rId2"/>
    <p:sldLayoutId id="2147483691" r:id="rId3"/>
    <p:sldLayoutId id="2147483673" r:id="rId4"/>
    <p:sldLayoutId id="2147483674" r:id="rId5"/>
    <p:sldLayoutId id="2147483675" r:id="rId6"/>
    <p:sldLayoutId id="2147483671" r:id="rId7"/>
    <p:sldLayoutId id="2147483672" r:id="rId8"/>
    <p:sldLayoutId id="2147483680" r:id="rId9"/>
    <p:sldLayoutId id="2147483681" r:id="rId10"/>
    <p:sldLayoutId id="2147483683" r:id="rId11"/>
    <p:sldLayoutId id="2147483682" r:id="rId12"/>
    <p:sldLayoutId id="2147483685" r:id="rId13"/>
    <p:sldLayoutId id="2147483693" r:id="rId14"/>
    <p:sldLayoutId id="2147483694" r:id="rId15"/>
    <p:sldLayoutId id="2147483695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rgbClr val="8C1515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0" marR="0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Tx/>
        <a:buNone/>
        <a:defRPr sz="16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1pPr>
      <a:lvl2pPr marL="457200" marR="0" indent="-168275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B83A4B"/>
        </a:buClr>
        <a:buSzPct val="112000"/>
        <a:buFont typeface="Arial" panose="020B0604020202020204" pitchFamily="34" charset="0"/>
        <a:buChar char="•"/>
        <a:tabLst/>
        <a:defRPr sz="16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2pPr>
      <a:lvl3pPr marL="858838" marR="0" indent="-168275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B83A4B"/>
        </a:buClr>
        <a:buSzPct val="110000"/>
        <a:buFont typeface="Arial" panose="020B0604020202020204" pitchFamily="34" charset="0"/>
        <a:buChar char="•"/>
        <a:tabLst/>
        <a:defRPr sz="16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3pPr>
      <a:lvl4pPr marL="1316038" indent="-168275" algn="l" defTabSz="914400" rtl="0" eaLnBrk="1" latinLnBrk="0" hangingPunct="1">
        <a:lnSpc>
          <a:spcPct val="10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4pPr>
      <a:lvl5pPr marL="1662113" indent="-168275" algn="l" defTabSz="914400" rtl="0" eaLnBrk="1" latinLnBrk="0" hangingPunct="1">
        <a:lnSpc>
          <a:spcPct val="10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b="0" i="1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8" userDrawn="1">
          <p15:clr>
            <a:srgbClr val="F26B43"/>
          </p15:clr>
        </p15:guide>
        <p15:guide id="2" orient="horz" pos="408" userDrawn="1">
          <p15:clr>
            <a:srgbClr val="F26B43"/>
          </p15:clr>
        </p15:guide>
        <p15:guide id="3" orient="horz" pos="1104" userDrawn="1">
          <p15:clr>
            <a:srgbClr val="F26B43"/>
          </p15:clr>
        </p15:guide>
        <p15:guide id="4" orient="horz" pos="1464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pos="504" userDrawn="1">
          <p15:clr>
            <a:srgbClr val="F26B43"/>
          </p15:clr>
        </p15:guide>
        <p15:guide id="7" pos="7152" userDrawn="1">
          <p15:clr>
            <a:srgbClr val="F26B43"/>
          </p15:clr>
        </p15:guide>
        <p15:guide id="8" orient="horz" pos="3984" userDrawn="1">
          <p15:clr>
            <a:srgbClr val="F26B43"/>
          </p15:clr>
        </p15:guide>
        <p15:guide id="9" orient="horz" pos="4128" userDrawn="1">
          <p15:clr>
            <a:srgbClr val="F26B43"/>
          </p15:clr>
        </p15:guide>
        <p15:guide id="10" orient="horz" pos="3816" userDrawn="1">
          <p15:clr>
            <a:srgbClr val="F26B43"/>
          </p15:clr>
        </p15:guide>
        <p15:guide id="11" pos="43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2F486D22-965E-B74F-A14E-E7D480B7E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</p:spPr>
        <p:txBody>
          <a:bodyPr vert="horz" lIns="0" tIns="45720" rIns="91440" bIns="45720" rtlCol="0" anchor="b">
            <a:noAutofit/>
          </a:bodyPr>
          <a:lstStyle/>
          <a:p>
            <a:r>
              <a:rPr lang="en-US" dirty="0"/>
              <a:t>Click to edit master title style which can be up to two lines in length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E8ED4D0-A088-4E43-A643-82D02D9DC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US" sz="1400" dirty="0">
              <a:solidFill>
                <a:srgbClr val="544948"/>
              </a:solidFill>
              <a:latin typeface="Lato" panose="020F0502020204030203" pitchFamily="34" charset="77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2980FA-0F2E-7148-B626-5BDBC85492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8C64E-5A0F-004B-AD71-844ED76B00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82EF3B1-B7F3-6A49-97F8-8CA00A6E0C16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59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7" r:id="rId2"/>
    <p:sldLayoutId id="2147483678" r:id="rId3"/>
    <p:sldLayoutId id="2147483669" r:id="rId4"/>
    <p:sldLayoutId id="2147483668" r:id="rId5"/>
    <p:sldLayoutId id="2147483663" r:id="rId6"/>
    <p:sldLayoutId id="2147483666" r:id="rId7"/>
    <p:sldLayoutId id="2147483665" r:id="rId8"/>
    <p:sldLayoutId id="2147483667" r:id="rId9"/>
    <p:sldLayoutId id="2147483687" r:id="rId10"/>
    <p:sldLayoutId id="2147483688" r:id="rId11"/>
    <p:sldLayoutId id="2147483689" r:id="rId12"/>
    <p:sldLayoutId id="2147483651" r:id="rId13"/>
    <p:sldLayoutId id="2147483652" r:id="rId14"/>
    <p:sldLayoutId id="2147483660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rgbClr val="8C1515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Clr>
          <a:srgbClr val="B83A4B"/>
        </a:buClr>
        <a:buFontTx/>
        <a:buNone/>
        <a:defRPr sz="16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1pPr>
      <a:lvl2pPr marL="466725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2pPr>
      <a:lvl3pPr marL="863600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0000"/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3pPr>
      <a:lvl4pPr marL="1320800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4pPr>
      <a:lvl5pPr marL="1665288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b="0" i="1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134/sessions/5585/#20240709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linearcollider.org/event/10134/contributions/55143/" TargetMode="Externa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https://agenda.linearcollider.org/event/10134/sessions/5589/#20240709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B2DEF75-1BEE-4F42-8BC3-6A71F7627C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Energy Upgrades of a Linear Higgs Factory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2F9C8E-7E85-E94D-B6B7-81FCE5DA8A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00100" y="2903265"/>
            <a:ext cx="5295900" cy="1349791"/>
          </a:xfrm>
        </p:spPr>
        <p:txBody>
          <a:bodyPr/>
          <a:lstStyle/>
          <a:p>
            <a:pPr marL="0" lvl="0" indent="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rgbClr val="777777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2024 International Workshop on Future Linear Colliders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DB48A9-3165-694F-933C-2DF6B0CC49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0100" y="4272652"/>
            <a:ext cx="6553200" cy="416343"/>
          </a:xfrm>
        </p:spPr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None/>
            </a:pPr>
            <a:r>
              <a:rPr lang="en-US" dirty="0">
                <a:solidFill>
                  <a:srgbClr val="404040"/>
                </a:solidFill>
              </a:rPr>
              <a:t>Emilio Nanni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None/>
            </a:pPr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76CEB2-DDA8-5540-9DEA-71A7B6701A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0100" y="4696879"/>
            <a:ext cx="6553200" cy="416337"/>
          </a:xfrm>
        </p:spPr>
        <p:txBody>
          <a:bodyPr/>
          <a:lstStyle/>
          <a:p>
            <a:pPr marL="0" lvl="0" indent="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July 8</a:t>
            </a:r>
            <a:r>
              <a:rPr lang="en-US" baseline="30000" dirty="0"/>
              <a:t>th</a:t>
            </a:r>
            <a:r>
              <a:rPr lang="en-US" dirty="0"/>
              <a:t>, 2024</a:t>
            </a:r>
          </a:p>
        </p:txBody>
      </p:sp>
    </p:spTree>
    <p:extLst>
      <p:ext uri="{BB962C8B-B14F-4D97-AF65-F5344CB8AC3E}">
        <p14:creationId xmlns:p14="http://schemas.microsoft.com/office/powerpoint/2010/main" val="8590251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FD0DD3-6DE4-6E2C-FBDC-71E3670B9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  <a:latin typeface="Arial" panose="020B0604020202020204" pitchFamily="34" charset="0"/>
              </a:rPr>
              <a:t>SRF technology for ILC-250 beyond present limits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68E260-6CA7-1384-8469-656EDC0A04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1" y="1056640"/>
            <a:ext cx="6786033" cy="5564216"/>
          </a:xfrm>
        </p:spPr>
        <p:txBody>
          <a:bodyPr>
            <a:normAutofit lnSpcReduction="10000"/>
          </a:bodyPr>
          <a:lstStyle/>
          <a:p>
            <a:pPr marL="761981" indent="-457189">
              <a:buFont typeface="Arial" panose="020B0604020202020204" pitchFamily="34" charset="0"/>
              <a:buChar char="•"/>
            </a:pPr>
            <a:r>
              <a:rPr lang="en-US" sz="2400" dirty="0"/>
              <a:t>Advanced shape standing wave SRF cavities – Low Loss (LL), ICHIRO,</a:t>
            </a:r>
          </a:p>
          <a:p>
            <a:pPr marL="761981" indent="-457189">
              <a:buFont typeface="Arial" panose="020B0604020202020204" pitchFamily="34" charset="0"/>
              <a:buChar char="•"/>
            </a:pPr>
            <a:r>
              <a:rPr lang="en-US" sz="2400" dirty="0"/>
              <a:t>Reentrant (RE) – increase peak quench magnetic field by 10-20%, potentially bringing accelerating gradient limit to ≲ 60 MV/m</a:t>
            </a:r>
          </a:p>
          <a:p>
            <a:pPr marL="761981" indent="-457189">
              <a:buFont typeface="Arial" panose="020B0604020202020204" pitchFamily="34" charset="0"/>
              <a:buChar char="•"/>
            </a:pPr>
            <a:r>
              <a:rPr lang="en-US" sz="2400" dirty="0"/>
              <a:t>Traveling wave (TW) SRF offers better cryogenic efficiency and higher accelerating gradient up to ~ 70 MV/m – possible application: ILC energy upgrade, HELEN collider, ACE at Fermilab</a:t>
            </a:r>
          </a:p>
          <a:p>
            <a:pPr marL="761981" indent="-457189">
              <a:buFont typeface="Arial" panose="020B0604020202020204" pitchFamily="34" charset="0"/>
              <a:buChar char="•"/>
            </a:pPr>
            <a:r>
              <a:rPr lang="en-US" sz="2400" dirty="0"/>
              <a:t>Advanced SRF materials – Nb3Sn cavities can potentially reach ~ 90 MV/m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4BF2C-D3DF-464F-51D8-906B62E05A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 descr="A rainbow colored ovals with black text&#10;&#10;Description automatically generated">
            <a:extLst>
              <a:ext uri="{FF2B5EF4-FFF2-40B4-BE49-F238E27FC236}">
                <a16:creationId xmlns:a16="http://schemas.microsoft.com/office/drawing/2014/main" id="{C56972A0-5F17-CF80-B923-284DE1B64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9627" y="994833"/>
            <a:ext cx="3881120" cy="1669656"/>
          </a:xfrm>
          <a:prstGeom prst="rect">
            <a:avLst/>
          </a:prstGeom>
        </p:spPr>
      </p:pic>
      <p:pic>
        <p:nvPicPr>
          <p:cNvPr id="9" name="Picture 8" descr="A close-up of a black object&#10;&#10;Description automatically generated">
            <a:extLst>
              <a:ext uri="{FF2B5EF4-FFF2-40B4-BE49-F238E27FC236}">
                <a16:creationId xmlns:a16="http://schemas.microsoft.com/office/drawing/2014/main" id="{F6B25149-06D0-DDEC-C0E3-9349D7F552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5717" y="2613690"/>
            <a:ext cx="3786216" cy="1055292"/>
          </a:xfrm>
          <a:prstGeom prst="rect">
            <a:avLst/>
          </a:prstGeom>
        </p:spPr>
      </p:pic>
      <p:pic>
        <p:nvPicPr>
          <p:cNvPr id="11" name="Picture 10" descr="A graph of a graph showing potential and potential&#10;&#10;Description automatically generated with medium confidence">
            <a:extLst>
              <a:ext uri="{FF2B5EF4-FFF2-40B4-BE49-F238E27FC236}">
                <a16:creationId xmlns:a16="http://schemas.microsoft.com/office/drawing/2014/main" id="{36ACFA6D-5ABA-4A94-27B9-E25A61B1D2D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7705" y="4193512"/>
            <a:ext cx="4264228" cy="250015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38C9020-673C-5ACB-E3F8-9436BBFB3B2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833" t="96880" r="39530"/>
          <a:stretch/>
        </p:blipFill>
        <p:spPr>
          <a:xfrm>
            <a:off x="4750676" y="6647949"/>
            <a:ext cx="2606565" cy="21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102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p25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C3   Cool Copper Collider</a:t>
            </a:r>
            <a:endParaRPr/>
          </a:p>
        </p:txBody>
      </p:sp>
      <p:sp>
        <p:nvSpPr>
          <p:cNvPr id="856" name="Google Shape;856;p2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857" name="Google Shape;857;p25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HEP Seminar</a:t>
            </a:r>
            <a:endParaRPr/>
          </a:p>
        </p:txBody>
      </p:sp>
      <p:sp>
        <p:nvSpPr>
          <p:cNvPr id="858" name="Google Shape;858;p25"/>
          <p:cNvSpPr txBox="1">
            <a:spLocks noGrp="1"/>
          </p:cNvSpPr>
          <p:nvPr>
            <p:ph type="body" idx="2"/>
          </p:nvPr>
        </p:nvSpPr>
        <p:spPr>
          <a:xfrm>
            <a:off x="800100" y="1100925"/>
            <a:ext cx="4795750" cy="4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 dirty="0"/>
              <a:t>C</a:t>
            </a:r>
            <a:r>
              <a:rPr lang="en-US" sz="1700" baseline="30000" dirty="0"/>
              <a:t>3</a:t>
            </a:r>
            <a:r>
              <a:rPr lang="en-US" sz="1700" dirty="0"/>
              <a:t> is based on a new rf technology</a:t>
            </a:r>
            <a:endParaRPr sz="1700" dirty="0"/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US" sz="1700" dirty="0"/>
              <a:t>Dramatically improving efficiency and breakdown rate</a:t>
            </a:r>
            <a:endParaRPr sz="17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 dirty="0"/>
              <a:t>Distributed power to each cavity from a common RF manifold</a:t>
            </a:r>
            <a:endParaRPr sz="17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 dirty="0"/>
              <a:t>Operation at cryogenic temperatures (LN</a:t>
            </a:r>
            <a:r>
              <a:rPr lang="en-US" sz="1700" baseline="-25000" dirty="0"/>
              <a:t>2</a:t>
            </a:r>
            <a:r>
              <a:rPr lang="en-US" sz="1700" dirty="0"/>
              <a:t> ~80</a:t>
            </a:r>
            <a:r>
              <a:rPr lang="en-US" sz="1700" dirty="0">
                <a:solidFill>
                  <a:schemeClr val="lt1"/>
                </a:solidFill>
              </a:rPr>
              <a:t>-</a:t>
            </a:r>
            <a:r>
              <a:rPr lang="en-US" sz="1700" dirty="0"/>
              <a:t>K)</a:t>
            </a:r>
            <a:endParaRPr sz="17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 dirty="0"/>
              <a:t>Potential for High gradient: 155 MeV/m</a:t>
            </a:r>
            <a:endParaRPr sz="17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 dirty="0"/>
              <a:t>Scalable to multi-</a:t>
            </a:r>
            <a:r>
              <a:rPr lang="en-US" sz="1700" dirty="0" err="1"/>
              <a:t>TeV</a:t>
            </a:r>
            <a:r>
              <a:rPr lang="en-US" sz="1700" dirty="0"/>
              <a:t> operation</a:t>
            </a:r>
            <a:endParaRPr sz="17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sz="1700" dirty="0"/>
          </a:p>
        </p:txBody>
      </p:sp>
      <p:pic>
        <p:nvPicPr>
          <p:cNvPr id="859" name="Google Shape;85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100" y="101775"/>
            <a:ext cx="704150" cy="738775"/>
          </a:xfrm>
          <a:prstGeom prst="rect">
            <a:avLst/>
          </a:prstGeom>
          <a:noFill/>
          <a:ln>
            <a:noFill/>
          </a:ln>
        </p:spPr>
      </p:pic>
      <p:sp>
        <p:nvSpPr>
          <p:cNvPr id="860" name="Google Shape;860;p25"/>
          <p:cNvSpPr/>
          <p:nvPr/>
        </p:nvSpPr>
        <p:spPr>
          <a:xfrm>
            <a:off x="130300" y="6253925"/>
            <a:ext cx="5507700" cy="462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2" name="Google Shape;862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03870" y="4353375"/>
            <a:ext cx="4624800" cy="239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3" name="Google Shape;863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38000" y="1481926"/>
            <a:ext cx="5715800" cy="2341397"/>
          </a:xfrm>
          <a:prstGeom prst="rect">
            <a:avLst/>
          </a:prstGeom>
          <a:noFill/>
          <a:ln>
            <a:noFill/>
          </a:ln>
        </p:spPr>
      </p:pic>
      <p:sp>
        <p:nvSpPr>
          <p:cNvPr id="866" name="Google Shape;866;p25"/>
          <p:cNvSpPr txBox="1"/>
          <p:nvPr/>
        </p:nvSpPr>
        <p:spPr>
          <a:xfrm>
            <a:off x="5809250" y="951863"/>
            <a:ext cx="53733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</a:t>
            </a:r>
            <a:r>
              <a:rPr lang="en-US" sz="1900" b="1" i="0" u="none" strike="noStrike" cap="none" baseline="300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3</a:t>
            </a:r>
            <a:r>
              <a:rPr lang="en-US" sz="19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 Prototype One Meter Structure</a:t>
            </a:r>
            <a:endParaRPr sz="19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67" name="Google Shape;867;p25"/>
          <p:cNvSpPr txBox="1"/>
          <p:nvPr/>
        </p:nvSpPr>
        <p:spPr>
          <a:xfrm>
            <a:off x="7448045" y="3862187"/>
            <a:ext cx="53733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1" i="0" u="none" strike="noStrike" cap="none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High power Test at </a:t>
            </a:r>
            <a:r>
              <a:rPr lang="en-US" sz="1900" b="1" i="0" u="none" strike="noStrike" cap="none" dirty="0" err="1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Radiabeam</a:t>
            </a:r>
            <a:endParaRPr sz="1900" b="1" i="0" u="none" strike="noStrike" cap="none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" name="Google Shape;896;p27">
            <a:extLst>
              <a:ext uri="{FF2B5EF4-FFF2-40B4-BE49-F238E27FC236}">
                <a16:creationId xmlns:a16="http://schemas.microsoft.com/office/drawing/2014/main" id="{ECCEEF12-F545-7D1D-BFCB-0F4B4C665DD8}"/>
              </a:ext>
            </a:extLst>
          </p:cNvPr>
          <p:cNvSpPr txBox="1"/>
          <p:nvPr/>
        </p:nvSpPr>
        <p:spPr>
          <a:xfrm>
            <a:off x="949596" y="3877552"/>
            <a:ext cx="4894641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b="1" i="0" u="none" strike="noStrike" cap="none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C</a:t>
            </a:r>
            <a:r>
              <a:rPr lang="en-US" b="1" i="0" u="none" strike="noStrike" cap="none" baseline="30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3</a:t>
            </a:r>
            <a:r>
              <a:rPr lang="en-US" b="1" i="0" u="none" strike="noStrike" cap="none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 - 8 km Footprint for 250/550 GeV</a:t>
            </a:r>
            <a:endParaRPr b="1" i="0" u="none" strike="noStrike" cap="none" dirty="0">
              <a:solidFill>
                <a:srgbClr val="00000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</p:txBody>
      </p:sp>
      <p:pic>
        <p:nvPicPr>
          <p:cNvPr id="3" name="Google Shape;897;p27">
            <a:extLst>
              <a:ext uri="{FF2B5EF4-FFF2-40B4-BE49-F238E27FC236}">
                <a16:creationId xmlns:a16="http://schemas.microsoft.com/office/drawing/2014/main" id="{E38DB203-BD39-6CDF-D9F8-B7F8CCC91CCE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8594" y="4328700"/>
            <a:ext cx="7303770" cy="2361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Google Shape;1040;p36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Exceeding Gradients and Pulse Lengths Required for C</a:t>
            </a:r>
            <a:r>
              <a:rPr lang="en-US" baseline="30000"/>
              <a:t>3</a:t>
            </a:r>
            <a:endParaRPr baseline="30000"/>
          </a:p>
        </p:txBody>
      </p:sp>
      <p:sp>
        <p:nvSpPr>
          <p:cNvPr id="1041" name="Google Shape;1041;p36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1042" name="Google Shape;1042;p36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 </a:t>
            </a:r>
            <a:endParaRPr/>
          </a:p>
        </p:txBody>
      </p:sp>
      <p:sp>
        <p:nvSpPr>
          <p:cNvPr id="1043" name="Google Shape;1043;p36"/>
          <p:cNvSpPr txBox="1">
            <a:spLocks noGrp="1"/>
          </p:cNvSpPr>
          <p:nvPr>
            <p:ph type="body" idx="2"/>
          </p:nvPr>
        </p:nvSpPr>
        <p:spPr>
          <a:xfrm>
            <a:off x="800100" y="1104900"/>
            <a:ext cx="10553700" cy="5177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 dirty="0"/>
              <a:t>Measured and modeled response for single cell cavity</a:t>
            </a:r>
            <a:endParaRPr sz="2000" dirty="0"/>
          </a:p>
        </p:txBody>
      </p:sp>
      <p:pic>
        <p:nvPicPr>
          <p:cNvPr id="1044" name="Google Shape;1044;p36" descr="A comparison of graphs with numbers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52607"/>
          <a:stretch/>
        </p:blipFill>
        <p:spPr>
          <a:xfrm>
            <a:off x="6096000" y="1663923"/>
            <a:ext cx="4691205" cy="4253801"/>
          </a:xfrm>
          <a:prstGeom prst="rect">
            <a:avLst/>
          </a:prstGeom>
          <a:noFill/>
          <a:ln>
            <a:noFill/>
          </a:ln>
        </p:spPr>
      </p:pic>
      <p:sp>
        <p:nvSpPr>
          <p:cNvPr id="1045" name="Google Shape;1045;p36"/>
          <p:cNvSpPr txBox="1"/>
          <p:nvPr/>
        </p:nvSpPr>
        <p:spPr>
          <a:xfrm>
            <a:off x="7943668" y="3953686"/>
            <a:ext cx="87075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1400" b="0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- 250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6" name="Google Shape;1046;p36"/>
          <p:cNvSpPr txBox="1"/>
          <p:nvPr/>
        </p:nvSpPr>
        <p:spPr>
          <a:xfrm>
            <a:off x="7771909" y="3110072"/>
            <a:ext cx="83869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1400" b="0" i="0" u="none" strike="noStrike" cap="none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- 550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7" name="Google Shape;1047;p36"/>
          <p:cNvSpPr/>
          <p:nvPr/>
        </p:nvSpPr>
        <p:spPr>
          <a:xfrm>
            <a:off x="7150157" y="4232190"/>
            <a:ext cx="1243504" cy="1229688"/>
          </a:xfrm>
          <a:prstGeom prst="rect">
            <a:avLst/>
          </a:prstGeom>
          <a:solidFill>
            <a:srgbClr val="4472C4">
              <a:alpha val="4901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8" name="Google Shape;1048;p36"/>
          <p:cNvSpPr/>
          <p:nvPr/>
        </p:nvSpPr>
        <p:spPr>
          <a:xfrm>
            <a:off x="7442026" y="3365933"/>
            <a:ext cx="501642" cy="2095945"/>
          </a:xfrm>
          <a:prstGeom prst="rect">
            <a:avLst/>
          </a:prstGeom>
          <a:solidFill>
            <a:srgbClr val="7030A0">
              <a:alpha val="474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9" name="Google Shape;1049;p36"/>
          <p:cNvSpPr txBox="1"/>
          <p:nvPr/>
        </p:nvSpPr>
        <p:spPr>
          <a:xfrm>
            <a:off x="7867916" y="5230068"/>
            <a:ext cx="870751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700 ns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" name="Google Shape;1050;p36"/>
          <p:cNvSpPr txBox="1"/>
          <p:nvPr/>
        </p:nvSpPr>
        <p:spPr>
          <a:xfrm>
            <a:off x="7395473" y="3352769"/>
            <a:ext cx="870751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250 ns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048;p36">
            <a:extLst>
              <a:ext uri="{FF2B5EF4-FFF2-40B4-BE49-F238E27FC236}">
                <a16:creationId xmlns:a16="http://schemas.microsoft.com/office/drawing/2014/main" id="{A91C67EE-4B02-1DE2-35DA-10CB2B799851}"/>
              </a:ext>
            </a:extLst>
          </p:cNvPr>
          <p:cNvSpPr/>
          <p:nvPr/>
        </p:nvSpPr>
        <p:spPr>
          <a:xfrm>
            <a:off x="7762514" y="2743578"/>
            <a:ext cx="550263" cy="2698720"/>
          </a:xfrm>
          <a:prstGeom prst="rect">
            <a:avLst/>
          </a:prstGeom>
          <a:solidFill>
            <a:srgbClr val="92D050">
              <a:alpha val="474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1046;p36">
            <a:extLst>
              <a:ext uri="{FF2B5EF4-FFF2-40B4-BE49-F238E27FC236}">
                <a16:creationId xmlns:a16="http://schemas.microsoft.com/office/drawing/2014/main" id="{7838A027-1240-C0B5-FF24-DCA1204B25DA}"/>
              </a:ext>
            </a:extLst>
          </p:cNvPr>
          <p:cNvSpPr txBox="1"/>
          <p:nvPr/>
        </p:nvSpPr>
        <p:spPr>
          <a:xfrm>
            <a:off x="7771909" y="2486072"/>
            <a:ext cx="1111266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1400" b="0" i="0" u="none" strike="noStrike" cap="none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- 2000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050;p36">
            <a:extLst>
              <a:ext uri="{FF2B5EF4-FFF2-40B4-BE49-F238E27FC236}">
                <a16:creationId xmlns:a16="http://schemas.microsoft.com/office/drawing/2014/main" id="{D68B7F4E-EB59-1ABC-96E4-7F8FBD20E0E2}"/>
              </a:ext>
            </a:extLst>
          </p:cNvPr>
          <p:cNvSpPr txBox="1"/>
          <p:nvPr/>
        </p:nvSpPr>
        <p:spPr>
          <a:xfrm>
            <a:off x="7755878" y="2751852"/>
            <a:ext cx="870751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200 ns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Google Shape;1032;p35" descr="A machine with pipes and wires&#10;&#10;Description automatically generated">
            <a:extLst>
              <a:ext uri="{FF2B5EF4-FFF2-40B4-BE49-F238E27FC236}">
                <a16:creationId xmlns:a16="http://schemas.microsoft.com/office/drawing/2014/main" id="{2223F146-21D2-69C9-CA76-2DBB2AD27CA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69453" y="1497210"/>
            <a:ext cx="3915546" cy="52207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3FDBB6-6937-9C01-C1F2-D2078CB99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Energy Upgrade of ILC 250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8B180E-FEFE-C26D-0483-93E8B27BA81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00100" y="1534624"/>
            <a:ext cx="3043073" cy="4452900"/>
          </a:xfrm>
        </p:spPr>
        <p:txBody>
          <a:bodyPr/>
          <a:lstStyle/>
          <a:p>
            <a:r>
              <a:rPr lang="en-US" dirty="0" err="1"/>
              <a:t>Cryoplants</a:t>
            </a:r>
            <a:r>
              <a:rPr lang="en-US" dirty="0"/>
              <a:t> replaced or modified </a:t>
            </a:r>
          </a:p>
          <a:p>
            <a:r>
              <a:rPr lang="en-US" dirty="0"/>
              <a:t>Injectors and damping rings reusable with fast kickers and extraction of bunch trains</a:t>
            </a:r>
          </a:p>
          <a:p>
            <a:r>
              <a:rPr lang="en-US" dirty="0"/>
              <a:t>Sustainability: Adoption of lower repetition rate, higher beam loading will improve power consumption</a:t>
            </a:r>
          </a:p>
          <a:p>
            <a:r>
              <a:rPr lang="en-US" b="1" dirty="0"/>
              <a:t>B. Bullard - Sustainability Session: Tuesday 16:15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8AB46D-5F8B-6F36-38BB-641BA47B203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4F17E05-86FC-8705-8CE4-35C44F4FBD18}"/>
              </a:ext>
            </a:extLst>
          </p:cNvPr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r>
              <a:rPr lang="en-US" dirty="0"/>
              <a:t>LCWS 2024</a:t>
            </a:r>
          </a:p>
        </p:txBody>
      </p:sp>
      <p:pic>
        <p:nvPicPr>
          <p:cNvPr id="8" name="Google Shape;859;p25">
            <a:extLst>
              <a:ext uri="{FF2B5EF4-FFF2-40B4-BE49-F238E27FC236}">
                <a16:creationId xmlns:a16="http://schemas.microsoft.com/office/drawing/2014/main" id="{0FA982F4-EF58-0EE3-DCB7-3109DEB48FE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0100" y="101775"/>
            <a:ext cx="704150" cy="73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A table with text and numbers&#10;&#10;Description automatically generated with medium confidence">
            <a:extLst>
              <a:ext uri="{FF2B5EF4-FFF2-40B4-BE49-F238E27FC236}">
                <a16:creationId xmlns:a16="http://schemas.microsoft.com/office/drawing/2014/main" id="{37F3C91D-5A8D-DB99-825E-852DE8BC1C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9287" y="1063778"/>
            <a:ext cx="8159424" cy="529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121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599EC0E9-DEBF-9C22-2B5A-BEF94C595C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907"/>
          <a:stretch/>
        </p:blipFill>
        <p:spPr>
          <a:xfrm>
            <a:off x="4130566" y="2386840"/>
            <a:ext cx="7945819" cy="4261109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73AC5F-096A-6FEA-8192-61B575B06B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High gradient achievable with CLIC accelerator technology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3FDBB6-6937-9C01-C1F2-D2078CB99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Two Beam Acceleration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8B180E-FEFE-C26D-0483-93E8B27BA81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00099" y="1534624"/>
            <a:ext cx="4885997" cy="4452900"/>
          </a:xfrm>
        </p:spPr>
        <p:txBody>
          <a:bodyPr/>
          <a:lstStyle/>
          <a:p>
            <a:r>
              <a:rPr lang="en-US" dirty="0"/>
              <a:t>Efficient high power and low energy drive linac</a:t>
            </a:r>
          </a:p>
          <a:p>
            <a:r>
              <a:rPr lang="en-US" dirty="0"/>
              <a:t>Power extraction parallel to the main linac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8AB46D-5F8B-6F36-38BB-641BA47B203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4F17E05-86FC-8705-8CE4-35C44F4FBD18}"/>
              </a:ext>
            </a:extLst>
          </p:cNvPr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D6E451-9C5C-5604-7178-948FBCB1F936}"/>
              </a:ext>
            </a:extLst>
          </p:cNvPr>
          <p:cNvSpPr txBox="1"/>
          <p:nvPr/>
        </p:nvSpPr>
        <p:spPr>
          <a:xfrm>
            <a:off x="9318846" y="6352295"/>
            <a:ext cx="26084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 err="1"/>
              <a:t>arxiv.org</a:t>
            </a:r>
            <a:r>
              <a:rPr lang="en-US" sz="1000" i="1" dirty="0"/>
              <a:t>/pdf/2203.09186</a:t>
            </a:r>
          </a:p>
        </p:txBody>
      </p:sp>
      <p:pic>
        <p:nvPicPr>
          <p:cNvPr id="14" name="Picture 13" descr="A large machine with many pipes&#10;&#10;Description automatically generated with medium confidence">
            <a:extLst>
              <a:ext uri="{FF2B5EF4-FFF2-40B4-BE49-F238E27FC236}">
                <a16:creationId xmlns:a16="http://schemas.microsoft.com/office/drawing/2014/main" id="{D6A1F644-D262-23A6-9256-9659E12087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159" y="2674981"/>
            <a:ext cx="3807526" cy="307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2962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iagram of a room with blueprints&#10;&#10;Description automatically generated">
            <a:extLst>
              <a:ext uri="{FF2B5EF4-FFF2-40B4-BE49-F238E27FC236}">
                <a16:creationId xmlns:a16="http://schemas.microsoft.com/office/drawing/2014/main" id="{A65118FA-9508-C599-9C0E-6CF31C41A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507" y="1788391"/>
            <a:ext cx="5830372" cy="4676995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73AC5F-096A-6FEA-8192-61B575B06B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CLIC modules operate at 100 MeV/m and fit easily in ILC main linac tunnel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3FDBB6-6937-9C01-C1F2-D2078CB99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Gradients for </a:t>
            </a:r>
            <a:r>
              <a:rPr lang="en-US" dirty="0" err="1"/>
              <a:t>TeV</a:t>
            </a:r>
            <a:r>
              <a:rPr lang="en-US" dirty="0"/>
              <a:t> Upgrade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8B180E-FEFE-C26D-0483-93E8B27BA815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Additional drive beam turnaround one possible complication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8AB46D-5F8B-6F36-38BB-641BA47B203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4F17E05-86FC-8705-8CE4-35C44F4FBD18}"/>
              </a:ext>
            </a:extLst>
          </p:cNvPr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r>
              <a:rPr lang="en-US" dirty="0"/>
              <a:t>LCWS 2024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5407A7-144D-E92D-7443-BEB4B037A87B}"/>
              </a:ext>
            </a:extLst>
          </p:cNvPr>
          <p:cNvSpPr txBox="1"/>
          <p:nvPr/>
        </p:nvSpPr>
        <p:spPr>
          <a:xfrm>
            <a:off x="9318846" y="6352295"/>
            <a:ext cx="26084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 err="1"/>
              <a:t>arxiv.org</a:t>
            </a:r>
            <a:r>
              <a:rPr lang="en-US" sz="1000" i="1" dirty="0"/>
              <a:t>/pdf/2203.09186</a:t>
            </a:r>
          </a:p>
        </p:txBody>
      </p:sp>
      <p:pic>
        <p:nvPicPr>
          <p:cNvPr id="11" name="Picture 10" descr="A table with numbers and text&#10;&#10;Description automatically generated">
            <a:extLst>
              <a:ext uri="{FF2B5EF4-FFF2-40B4-BE49-F238E27FC236}">
                <a16:creationId xmlns:a16="http://schemas.microsoft.com/office/drawing/2014/main" id="{4A3166F7-2390-E950-EDAF-30177DAC41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370696"/>
            <a:ext cx="5776630" cy="3789469"/>
          </a:xfrm>
          <a:prstGeom prst="rect">
            <a:avLst/>
          </a:prstGeom>
        </p:spPr>
      </p:pic>
      <p:sp>
        <p:nvSpPr>
          <p:cNvPr id="12" name="Google Shape;1184;p114">
            <a:extLst>
              <a:ext uri="{FF2B5EF4-FFF2-40B4-BE49-F238E27FC236}">
                <a16:creationId xmlns:a16="http://schemas.microsoft.com/office/drawing/2014/main" id="{1612A10D-CA90-6FD9-141E-BE382252DE6E}"/>
              </a:ext>
            </a:extLst>
          </p:cNvPr>
          <p:cNvSpPr txBox="1"/>
          <p:nvPr/>
        </p:nvSpPr>
        <p:spPr>
          <a:xfrm>
            <a:off x="7632045" y="1947748"/>
            <a:ext cx="30000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Nominal CLIC Parameters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3970003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FC16AB39-F3F5-2797-DB06-7CA92AAAF6FD}"/>
              </a:ext>
            </a:extLst>
          </p:cNvPr>
          <p:cNvGrpSpPr/>
          <p:nvPr/>
        </p:nvGrpSpPr>
        <p:grpSpPr>
          <a:xfrm>
            <a:off x="396433" y="955532"/>
            <a:ext cx="4247291" cy="2430689"/>
            <a:chOff x="396433" y="955532"/>
            <a:chExt cx="4247291" cy="243068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16E2A56-6E01-C72E-BBA0-B41123FF2631}"/>
                </a:ext>
              </a:extLst>
            </p:cNvPr>
            <p:cNvSpPr txBox="1"/>
            <p:nvPr/>
          </p:nvSpPr>
          <p:spPr>
            <a:xfrm>
              <a:off x="695669" y="965923"/>
              <a:ext cx="34676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Structure Wakefield Accelerators @ </a:t>
              </a:r>
            </a:p>
          </p:txBody>
        </p:sp>
        <p:pic>
          <p:nvPicPr>
            <p:cNvPr id="9" name="Picture 2" descr="Argonne National Laboratory - YouTube">
              <a:extLst>
                <a:ext uri="{FF2B5EF4-FFF2-40B4-BE49-F238E27FC236}">
                  <a16:creationId xmlns:a16="http://schemas.microsoft.com/office/drawing/2014/main" id="{4DAFA0E0-08A5-1E77-B286-846A66531B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4611" y="955532"/>
              <a:ext cx="338555" cy="3385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6A8FD0C-D3B3-A71E-ACAB-E45DA722C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6433" y="1371599"/>
              <a:ext cx="4247291" cy="201462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431" name="Google Shape;431;g239525b6f2e_0_0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dirty="0"/>
              <a:t>Wakefield Accelerator Technologies</a:t>
            </a:r>
            <a:endParaRPr dirty="0">
              <a:solidFill>
                <a:srgbClr val="FF000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17BCBD6-184E-981C-F044-A2E101C762B8}"/>
              </a:ext>
            </a:extLst>
          </p:cNvPr>
          <p:cNvGrpSpPr/>
          <p:nvPr/>
        </p:nvGrpSpPr>
        <p:grpSpPr>
          <a:xfrm>
            <a:off x="4076879" y="2534545"/>
            <a:ext cx="4247291" cy="2624554"/>
            <a:chOff x="4076879" y="2534545"/>
            <a:chExt cx="4247291" cy="2624554"/>
          </a:xfrm>
        </p:grpSpPr>
        <p:pic>
          <p:nvPicPr>
            <p:cNvPr id="11" name="Google Shape;297;p39">
              <a:extLst>
                <a:ext uri="{FF2B5EF4-FFF2-40B4-BE49-F238E27FC236}">
                  <a16:creationId xmlns:a16="http://schemas.microsoft.com/office/drawing/2014/main" id="{5A9628A2-F076-54FD-9417-E65B6EF93E08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076879" y="2873099"/>
              <a:ext cx="4247291" cy="228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25D66DE-861D-1E7B-21A7-0EEFFE700E89}"/>
                </a:ext>
              </a:extLst>
            </p:cNvPr>
            <p:cNvSpPr txBox="1"/>
            <p:nvPr/>
          </p:nvSpPr>
          <p:spPr>
            <a:xfrm>
              <a:off x="4887817" y="2534545"/>
              <a:ext cx="23230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Beam Driven Plasma @ </a:t>
              </a:r>
            </a:p>
          </p:txBody>
        </p:sp>
        <p:pic>
          <p:nvPicPr>
            <p:cNvPr id="1028" name="Picture 4" descr="News - Stadie Group | Montana State University">
              <a:extLst>
                <a:ext uri="{FF2B5EF4-FFF2-40B4-BE49-F238E27FC236}">
                  <a16:creationId xmlns:a16="http://schemas.microsoft.com/office/drawing/2014/main" id="{717D0546-5202-AC8D-8DB5-A5A002B589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0526" y="2585480"/>
              <a:ext cx="573875" cy="2347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434F8AC-B92E-127B-A083-C749956D448E}"/>
              </a:ext>
            </a:extLst>
          </p:cNvPr>
          <p:cNvGrpSpPr/>
          <p:nvPr/>
        </p:nvGrpSpPr>
        <p:grpSpPr>
          <a:xfrm>
            <a:off x="7757325" y="3907040"/>
            <a:ext cx="4247291" cy="2753558"/>
            <a:chOff x="7757325" y="3907040"/>
            <a:chExt cx="4247291" cy="2753558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1244D550-9B52-CF47-4547-32EE969C408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15" t="6949" r="21643" b="34126"/>
            <a:stretch/>
          </p:blipFill>
          <p:spPr bwMode="auto">
            <a:xfrm>
              <a:off x="7757325" y="4374598"/>
              <a:ext cx="4247291" cy="22860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F69640D-42C5-259D-5E69-1A0E15E09D8A}"/>
                </a:ext>
              </a:extLst>
            </p:cNvPr>
            <p:cNvSpPr txBox="1"/>
            <p:nvPr/>
          </p:nvSpPr>
          <p:spPr>
            <a:xfrm>
              <a:off x="8712619" y="4016099"/>
              <a:ext cx="22381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Laser Driven Plasma @</a:t>
              </a:r>
            </a:p>
          </p:txBody>
        </p:sp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CA30E4A8-D7BB-C585-33B9-8C5311F297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88386" y="3907040"/>
              <a:ext cx="533923" cy="4051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1EC7DE9-5EFF-8F38-F82F-8BA65B64C079}"/>
              </a:ext>
            </a:extLst>
          </p:cNvPr>
          <p:cNvSpPr/>
          <p:nvPr/>
        </p:nvSpPr>
        <p:spPr>
          <a:xfrm>
            <a:off x="6076950" y="1135200"/>
            <a:ext cx="5634717" cy="105282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Argonne, SLAC, and LBNL are the stewards of SWFA, PWFA, and LWFA technology in the US, with university participation.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7FF8187-2664-1F96-17F1-26F65F0B2BED}"/>
              </a:ext>
            </a:extLst>
          </p:cNvPr>
          <p:cNvSpPr/>
          <p:nvPr/>
        </p:nvSpPr>
        <p:spPr>
          <a:xfrm>
            <a:off x="159787" y="5371961"/>
            <a:ext cx="5889566" cy="130007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Key advantages:</a:t>
            </a:r>
          </a:p>
          <a:p>
            <a:pPr algn="ctr"/>
            <a:endParaRPr lang="en-US" sz="2000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Ultra-large gradients (1-100 GeV/m)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Ultra-short bunches (suppress </a:t>
            </a:r>
            <a:r>
              <a:rPr lang="en-US" sz="2000" dirty="0" err="1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beamstrahlung</a:t>
            </a:r>
            <a:r>
              <a:rPr lang="en-US" sz="20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96097C-EA55-835C-2F98-FED87054DB53}"/>
              </a:ext>
            </a:extLst>
          </p:cNvPr>
          <p:cNvSpPr txBox="1"/>
          <p:nvPr/>
        </p:nvSpPr>
        <p:spPr>
          <a:xfrm>
            <a:off x="9219263" y="91029"/>
            <a:ext cx="297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S. Gessner, P5 Town Hall 2023</a:t>
            </a:r>
          </a:p>
        </p:txBody>
      </p:sp>
    </p:spTree>
    <p:extLst>
      <p:ext uri="{BB962C8B-B14F-4D97-AF65-F5344CB8AC3E}">
        <p14:creationId xmlns:p14="http://schemas.microsoft.com/office/powerpoint/2010/main" val="230713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g239525b6f2e_0_298"/>
          <p:cNvSpPr txBox="1">
            <a:spLocks noGrp="1"/>
          </p:cNvSpPr>
          <p:nvPr>
            <p:ph type="title"/>
          </p:nvPr>
        </p:nvSpPr>
        <p:spPr>
          <a:xfrm>
            <a:off x="800100" y="266700"/>
            <a:ext cx="110670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dirty="0"/>
              <a:t>The Path to 10+ </a:t>
            </a:r>
            <a:r>
              <a:rPr lang="en-US" dirty="0" err="1"/>
              <a:t>TeV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2DFC35-7A09-79A1-958C-64B5B32935D6}"/>
              </a:ext>
            </a:extLst>
          </p:cNvPr>
          <p:cNvSpPr txBox="1"/>
          <p:nvPr/>
        </p:nvSpPr>
        <p:spPr>
          <a:xfrm>
            <a:off x="451791" y="1661718"/>
            <a:ext cx="2417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SRF or NCRF Linear Collider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07691F-A4B0-D36D-814E-006530F67408}"/>
              </a:ext>
            </a:extLst>
          </p:cNvPr>
          <p:cNvSpPr txBox="1"/>
          <p:nvPr/>
        </p:nvSpPr>
        <p:spPr>
          <a:xfrm>
            <a:off x="469131" y="2911652"/>
            <a:ext cx="2428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Structure Wakefield Collider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EC90F7-654B-2FBD-E1A6-BA15E7847088}"/>
              </a:ext>
            </a:extLst>
          </p:cNvPr>
          <p:cNvSpPr txBox="1"/>
          <p:nvPr/>
        </p:nvSpPr>
        <p:spPr>
          <a:xfrm>
            <a:off x="451791" y="3500651"/>
            <a:ext cx="24881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Beam-Driven Plasma Collider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15B47D-64B7-D2DD-B443-5869164C5948}"/>
              </a:ext>
            </a:extLst>
          </p:cNvPr>
          <p:cNvSpPr txBox="1"/>
          <p:nvPr/>
        </p:nvSpPr>
        <p:spPr>
          <a:xfrm>
            <a:off x="479042" y="4108110"/>
            <a:ext cx="246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Laser-Driven Plasma Collider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54EEAE-0B13-419D-31AC-4FEBF45B00B8}"/>
              </a:ext>
            </a:extLst>
          </p:cNvPr>
          <p:cNvSpPr txBox="1"/>
          <p:nvPr/>
        </p:nvSpPr>
        <p:spPr>
          <a:xfrm>
            <a:off x="897479" y="4777836"/>
            <a:ext cx="16514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𝛾𝛾-Plasma Collider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BC154A-B9C3-5C88-C729-85DAA3848F62}"/>
              </a:ext>
            </a:extLst>
          </p:cNvPr>
          <p:cNvSpPr txBox="1"/>
          <p:nvPr/>
        </p:nvSpPr>
        <p:spPr>
          <a:xfrm>
            <a:off x="1220503" y="5486582"/>
            <a:ext cx="97509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Wakefield Accelerators can be developed in parallel with the operation of Linear Collider Higgs Factories to provide a staged upgrade path to the energy frontier.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B34D14A-9298-5298-7CFF-59EEFF23818D}"/>
              </a:ext>
            </a:extLst>
          </p:cNvPr>
          <p:cNvSpPr/>
          <p:nvPr/>
        </p:nvSpPr>
        <p:spPr>
          <a:xfrm>
            <a:off x="2925144" y="1487799"/>
            <a:ext cx="8664096" cy="374742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2">
            <a:extLst>
              <a:ext uri="{FF2B5EF4-FFF2-40B4-BE49-F238E27FC236}">
                <a16:creationId xmlns:a16="http://schemas.microsoft.com/office/drawing/2014/main" id="{9493BB6A-DB91-5024-E205-A9176175DF3A}"/>
              </a:ext>
            </a:extLst>
          </p:cNvPr>
          <p:cNvGraphicFramePr>
            <a:graphicFrameLocks noGrp="1"/>
          </p:cNvGraphicFramePr>
          <p:nvPr/>
        </p:nvGraphicFramePr>
        <p:xfrm>
          <a:off x="2925144" y="898800"/>
          <a:ext cx="8664095" cy="539524"/>
        </p:xfrm>
        <a:graphic>
          <a:graphicData uri="http://schemas.openxmlformats.org/drawingml/2006/table">
            <a:tbl>
              <a:tblPr firstRow="1" bandRow="1"/>
              <a:tblGrid>
                <a:gridCol w="787645">
                  <a:extLst>
                    <a:ext uri="{9D8B030D-6E8A-4147-A177-3AD203B41FA5}">
                      <a16:colId xmlns:a16="http://schemas.microsoft.com/office/drawing/2014/main" val="670519428"/>
                    </a:ext>
                  </a:extLst>
                </a:gridCol>
                <a:gridCol w="787645">
                  <a:extLst>
                    <a:ext uri="{9D8B030D-6E8A-4147-A177-3AD203B41FA5}">
                      <a16:colId xmlns:a16="http://schemas.microsoft.com/office/drawing/2014/main" val="1716743357"/>
                    </a:ext>
                  </a:extLst>
                </a:gridCol>
                <a:gridCol w="787645">
                  <a:extLst>
                    <a:ext uri="{9D8B030D-6E8A-4147-A177-3AD203B41FA5}">
                      <a16:colId xmlns:a16="http://schemas.microsoft.com/office/drawing/2014/main" val="3601874078"/>
                    </a:ext>
                  </a:extLst>
                </a:gridCol>
                <a:gridCol w="787645">
                  <a:extLst>
                    <a:ext uri="{9D8B030D-6E8A-4147-A177-3AD203B41FA5}">
                      <a16:colId xmlns:a16="http://schemas.microsoft.com/office/drawing/2014/main" val="2564230237"/>
                    </a:ext>
                  </a:extLst>
                </a:gridCol>
                <a:gridCol w="787645">
                  <a:extLst>
                    <a:ext uri="{9D8B030D-6E8A-4147-A177-3AD203B41FA5}">
                      <a16:colId xmlns:a16="http://schemas.microsoft.com/office/drawing/2014/main" val="1957711485"/>
                    </a:ext>
                  </a:extLst>
                </a:gridCol>
                <a:gridCol w="787645">
                  <a:extLst>
                    <a:ext uri="{9D8B030D-6E8A-4147-A177-3AD203B41FA5}">
                      <a16:colId xmlns:a16="http://schemas.microsoft.com/office/drawing/2014/main" val="411763845"/>
                    </a:ext>
                  </a:extLst>
                </a:gridCol>
                <a:gridCol w="787645">
                  <a:extLst>
                    <a:ext uri="{9D8B030D-6E8A-4147-A177-3AD203B41FA5}">
                      <a16:colId xmlns:a16="http://schemas.microsoft.com/office/drawing/2014/main" val="2031747319"/>
                    </a:ext>
                  </a:extLst>
                </a:gridCol>
                <a:gridCol w="787645">
                  <a:extLst>
                    <a:ext uri="{9D8B030D-6E8A-4147-A177-3AD203B41FA5}">
                      <a16:colId xmlns:a16="http://schemas.microsoft.com/office/drawing/2014/main" val="1944161794"/>
                    </a:ext>
                  </a:extLst>
                </a:gridCol>
                <a:gridCol w="787645">
                  <a:extLst>
                    <a:ext uri="{9D8B030D-6E8A-4147-A177-3AD203B41FA5}">
                      <a16:colId xmlns:a16="http://schemas.microsoft.com/office/drawing/2014/main" val="2671411198"/>
                    </a:ext>
                  </a:extLst>
                </a:gridCol>
                <a:gridCol w="787645">
                  <a:extLst>
                    <a:ext uri="{9D8B030D-6E8A-4147-A177-3AD203B41FA5}">
                      <a16:colId xmlns:a16="http://schemas.microsoft.com/office/drawing/2014/main" val="3396677572"/>
                    </a:ext>
                  </a:extLst>
                </a:gridCol>
                <a:gridCol w="787645">
                  <a:extLst>
                    <a:ext uri="{9D8B030D-6E8A-4147-A177-3AD203B41FA5}">
                      <a16:colId xmlns:a16="http://schemas.microsoft.com/office/drawing/2014/main" val="3165688987"/>
                    </a:ext>
                  </a:extLst>
                </a:gridCol>
              </a:tblGrid>
              <a:tr h="53952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2025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2030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2035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2040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2045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2050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2055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2060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2065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2070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2075</a:t>
                      </a: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72605997"/>
                  </a:ext>
                </a:extLst>
              </a:tr>
            </a:tbl>
          </a:graphicData>
        </a:graphic>
      </p:graphicFrame>
      <p:sp>
        <p:nvSpPr>
          <p:cNvPr id="37" name="Chevron 36">
            <a:extLst>
              <a:ext uri="{FF2B5EF4-FFF2-40B4-BE49-F238E27FC236}">
                <a16:creationId xmlns:a16="http://schemas.microsoft.com/office/drawing/2014/main" id="{70D374A3-7101-973A-DBE3-176249373181}"/>
              </a:ext>
            </a:extLst>
          </p:cNvPr>
          <p:cNvSpPr/>
          <p:nvPr/>
        </p:nvSpPr>
        <p:spPr>
          <a:xfrm>
            <a:off x="2944809" y="2757927"/>
            <a:ext cx="2698748" cy="609474"/>
          </a:xfrm>
          <a:prstGeom prst="chevron">
            <a:avLst>
              <a:gd name="adj" fmla="val 51613"/>
            </a:avLst>
          </a:prstGeom>
          <a:solidFill>
            <a:srgbClr val="EBE7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High-Power R&amp;D,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0.5 GeV Demo, 3 GeV Demo</a:t>
            </a:r>
          </a:p>
        </p:txBody>
      </p:sp>
      <p:sp>
        <p:nvSpPr>
          <p:cNvPr id="39" name="Chevron 38">
            <a:extLst>
              <a:ext uri="{FF2B5EF4-FFF2-40B4-BE49-F238E27FC236}">
                <a16:creationId xmlns:a16="http://schemas.microsoft.com/office/drawing/2014/main" id="{8530DB20-A41B-E136-EE1C-85205E6166A8}"/>
              </a:ext>
            </a:extLst>
          </p:cNvPr>
          <p:cNvSpPr/>
          <p:nvPr/>
        </p:nvSpPr>
        <p:spPr>
          <a:xfrm>
            <a:off x="2954800" y="3380534"/>
            <a:ext cx="2698748" cy="609474"/>
          </a:xfrm>
          <a:prstGeom prst="chevron">
            <a:avLst>
              <a:gd name="adj" fmla="val 51613"/>
            </a:avLst>
          </a:prstGeom>
          <a:solidFill>
            <a:srgbClr val="EBE7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Positron PWFA, Staging,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Energy Recovery</a:t>
            </a:r>
          </a:p>
        </p:txBody>
      </p:sp>
      <p:sp>
        <p:nvSpPr>
          <p:cNvPr id="40" name="Chevron 39">
            <a:extLst>
              <a:ext uri="{FF2B5EF4-FFF2-40B4-BE49-F238E27FC236}">
                <a16:creationId xmlns:a16="http://schemas.microsoft.com/office/drawing/2014/main" id="{C553608C-28D9-366B-397F-1720AADA0EF3}"/>
              </a:ext>
            </a:extLst>
          </p:cNvPr>
          <p:cNvSpPr/>
          <p:nvPr/>
        </p:nvSpPr>
        <p:spPr>
          <a:xfrm>
            <a:off x="2954800" y="4003141"/>
            <a:ext cx="2698748" cy="609474"/>
          </a:xfrm>
          <a:prstGeom prst="chevron">
            <a:avLst>
              <a:gd name="adj" fmla="val 51613"/>
            </a:avLst>
          </a:prstGeom>
          <a:solidFill>
            <a:srgbClr val="EBE7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Staging, Energy Recovery,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kHz repetition, Positron LWFA</a:t>
            </a:r>
          </a:p>
        </p:txBody>
      </p:sp>
      <p:sp>
        <p:nvSpPr>
          <p:cNvPr id="41" name="Chevron 40">
            <a:extLst>
              <a:ext uri="{FF2B5EF4-FFF2-40B4-BE49-F238E27FC236}">
                <a16:creationId xmlns:a16="http://schemas.microsoft.com/office/drawing/2014/main" id="{3E3FF655-8F32-76FD-1B09-26AFA71A5CAD}"/>
              </a:ext>
            </a:extLst>
          </p:cNvPr>
          <p:cNvSpPr/>
          <p:nvPr/>
        </p:nvSpPr>
        <p:spPr>
          <a:xfrm>
            <a:off x="2934977" y="4625748"/>
            <a:ext cx="2698748" cy="609474"/>
          </a:xfrm>
          <a:prstGeom prst="chevron">
            <a:avLst>
              <a:gd name="adj" fmla="val 51613"/>
            </a:avLst>
          </a:prstGeom>
          <a:solidFill>
            <a:srgbClr val="EBE7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NLQED, FEL R&amp;D, IP R&amp;D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C628D44-BC30-9A0B-D9B8-81FB2ABCD282}"/>
              </a:ext>
            </a:extLst>
          </p:cNvPr>
          <p:cNvSpPr/>
          <p:nvPr/>
        </p:nvSpPr>
        <p:spPr>
          <a:xfrm>
            <a:off x="5643557" y="2130425"/>
            <a:ext cx="245966" cy="3104797"/>
          </a:xfrm>
          <a:prstGeom prst="rect">
            <a:avLst/>
          </a:prstGeom>
          <a:solidFill>
            <a:srgbClr val="C9DA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CDR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27158C3-49BB-C7F9-848A-6AE4C680EB73}"/>
              </a:ext>
            </a:extLst>
          </p:cNvPr>
          <p:cNvSpPr/>
          <p:nvPr/>
        </p:nvSpPr>
        <p:spPr>
          <a:xfrm>
            <a:off x="7342344" y="2130424"/>
            <a:ext cx="245966" cy="3109567"/>
          </a:xfrm>
          <a:prstGeom prst="rect">
            <a:avLst/>
          </a:prstGeom>
          <a:solidFill>
            <a:srgbClr val="E7F4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TDR</a:t>
            </a:r>
          </a:p>
        </p:txBody>
      </p:sp>
      <p:sp>
        <p:nvSpPr>
          <p:cNvPr id="52" name="Trapezoid 51">
            <a:extLst>
              <a:ext uri="{FF2B5EF4-FFF2-40B4-BE49-F238E27FC236}">
                <a16:creationId xmlns:a16="http://schemas.microsoft.com/office/drawing/2014/main" id="{6A94F4AE-CFFE-5C51-38E5-DF046378A05B}"/>
              </a:ext>
            </a:extLst>
          </p:cNvPr>
          <p:cNvSpPr/>
          <p:nvPr/>
        </p:nvSpPr>
        <p:spPr>
          <a:xfrm rot="5400000">
            <a:off x="5067275" y="2969985"/>
            <a:ext cx="3104796" cy="1425679"/>
          </a:xfrm>
          <a:prstGeom prst="trapezoid">
            <a:avLst>
              <a:gd name="adj" fmla="val 53965"/>
            </a:avLst>
          </a:prstGeom>
          <a:solidFill>
            <a:srgbClr val="C9DAF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EA3EDA-E24A-D53D-3D06-9BB8267ACC8A}"/>
              </a:ext>
            </a:extLst>
          </p:cNvPr>
          <p:cNvSpPr txBox="1"/>
          <p:nvPr/>
        </p:nvSpPr>
        <p:spPr>
          <a:xfrm>
            <a:off x="6019905" y="3375795"/>
            <a:ext cx="11995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Demonstrator Facility with BDS System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2F01454-A989-B010-581F-0A463ADADF96}"/>
              </a:ext>
            </a:extLst>
          </p:cNvPr>
          <p:cNvCxnSpPr>
            <a:cxnSpLocks/>
          </p:cNvCxnSpPr>
          <p:nvPr/>
        </p:nvCxnSpPr>
        <p:spPr>
          <a:xfrm>
            <a:off x="2925144" y="2133403"/>
            <a:ext cx="866409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hevron 4">
            <a:extLst>
              <a:ext uri="{FF2B5EF4-FFF2-40B4-BE49-F238E27FC236}">
                <a16:creationId xmlns:a16="http://schemas.microsoft.com/office/drawing/2014/main" id="{248A5BF6-F669-5BD1-EE0C-0073F9E1D123}"/>
              </a:ext>
            </a:extLst>
          </p:cNvPr>
          <p:cNvSpPr/>
          <p:nvPr/>
        </p:nvSpPr>
        <p:spPr>
          <a:xfrm>
            <a:off x="2934977" y="2136383"/>
            <a:ext cx="2698748" cy="609474"/>
          </a:xfrm>
          <a:prstGeom prst="chevron">
            <a:avLst>
              <a:gd name="adj" fmla="val 51613"/>
            </a:avLst>
          </a:prstGeom>
          <a:solidFill>
            <a:srgbClr val="EBE7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Integrated Design Study, BDS Study, Demo facility Study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8775F6-3638-B9EA-8CFF-61432D6075DE}"/>
              </a:ext>
            </a:extLst>
          </p:cNvPr>
          <p:cNvSpPr txBox="1"/>
          <p:nvPr/>
        </p:nvSpPr>
        <p:spPr>
          <a:xfrm>
            <a:off x="990403" y="2287231"/>
            <a:ext cx="1351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Design Studies</a:t>
            </a:r>
          </a:p>
        </p:txBody>
      </p:sp>
      <p:sp>
        <p:nvSpPr>
          <p:cNvPr id="17" name="Chevron 16">
            <a:extLst>
              <a:ext uri="{FF2B5EF4-FFF2-40B4-BE49-F238E27FC236}">
                <a16:creationId xmlns:a16="http://schemas.microsoft.com/office/drawing/2014/main" id="{64FA5A0C-E7FF-4463-5447-A0015A0E9CE0}"/>
              </a:ext>
            </a:extLst>
          </p:cNvPr>
          <p:cNvSpPr/>
          <p:nvPr/>
        </p:nvSpPr>
        <p:spPr>
          <a:xfrm>
            <a:off x="3993420" y="1496279"/>
            <a:ext cx="2698748" cy="609474"/>
          </a:xfrm>
          <a:prstGeom prst="chevron">
            <a:avLst>
              <a:gd name="adj" fmla="val 51613"/>
            </a:avLst>
          </a:prstGeom>
          <a:gradFill>
            <a:gsLst>
              <a:gs pos="0">
                <a:schemeClr val="accent2"/>
              </a:gs>
              <a:gs pos="51000">
                <a:schemeClr val="accent4"/>
              </a:gs>
              <a:gs pos="87000">
                <a:schemeClr val="bg1"/>
              </a:gs>
            </a:gsLst>
            <a:lin ang="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250 GeV Higgs Factory</a:t>
            </a:r>
          </a:p>
        </p:txBody>
      </p:sp>
      <p:sp>
        <p:nvSpPr>
          <p:cNvPr id="19" name="Chevron 18">
            <a:extLst>
              <a:ext uri="{FF2B5EF4-FFF2-40B4-BE49-F238E27FC236}">
                <a16:creationId xmlns:a16="http://schemas.microsoft.com/office/drawing/2014/main" id="{47E0B629-5B54-E07C-9FFC-33565F9C1FAE}"/>
              </a:ext>
            </a:extLst>
          </p:cNvPr>
          <p:cNvSpPr/>
          <p:nvPr/>
        </p:nvSpPr>
        <p:spPr>
          <a:xfrm>
            <a:off x="6411070" y="1496213"/>
            <a:ext cx="2698748" cy="609474"/>
          </a:xfrm>
          <a:prstGeom prst="chevron">
            <a:avLst>
              <a:gd name="adj" fmla="val 51613"/>
            </a:avLst>
          </a:prstGeom>
          <a:gradFill>
            <a:gsLst>
              <a:gs pos="0">
                <a:schemeClr val="accent2"/>
              </a:gs>
              <a:gs pos="51000">
                <a:schemeClr val="accent4"/>
              </a:gs>
              <a:gs pos="87000">
                <a:schemeClr val="bg1"/>
              </a:gs>
            </a:gsLst>
            <a:lin ang="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500+ GeV Upgrade</a:t>
            </a:r>
          </a:p>
        </p:txBody>
      </p:sp>
      <p:sp>
        <p:nvSpPr>
          <p:cNvPr id="20" name="Chevron 19">
            <a:extLst>
              <a:ext uri="{FF2B5EF4-FFF2-40B4-BE49-F238E27FC236}">
                <a16:creationId xmlns:a16="http://schemas.microsoft.com/office/drawing/2014/main" id="{1E36725D-AF0A-2919-9058-F284E8FA860D}"/>
              </a:ext>
            </a:extLst>
          </p:cNvPr>
          <p:cNvSpPr/>
          <p:nvPr/>
        </p:nvSpPr>
        <p:spPr>
          <a:xfrm>
            <a:off x="7610129" y="3397662"/>
            <a:ext cx="3979109" cy="609474"/>
          </a:xfrm>
          <a:prstGeom prst="chevron">
            <a:avLst>
              <a:gd name="adj" fmla="val 51613"/>
            </a:avLst>
          </a:prstGeom>
          <a:gradFill>
            <a:gsLst>
              <a:gs pos="0">
                <a:schemeClr val="accent2"/>
              </a:gs>
              <a:gs pos="51000">
                <a:schemeClr val="accent4"/>
              </a:gs>
              <a:gs pos="87000">
                <a:schemeClr val="bg1"/>
              </a:gs>
            </a:gsLst>
            <a:lin ang="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15 </a:t>
            </a:r>
            <a:r>
              <a:rPr lang="en-US" dirty="0" err="1">
                <a:solidFill>
                  <a:schemeClr val="tx1"/>
                </a:solidFill>
              </a:rPr>
              <a:t>TeV</a:t>
            </a:r>
            <a:r>
              <a:rPr lang="en-US" dirty="0">
                <a:solidFill>
                  <a:schemeClr val="tx1"/>
                </a:solidFill>
              </a:rPr>
              <a:t> Wakefield Collider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Operating 2060 and Onward</a:t>
            </a:r>
          </a:p>
        </p:txBody>
      </p:sp>
      <p:sp>
        <p:nvSpPr>
          <p:cNvPr id="21" name="Google Shape;399;g232ee1472e9_0_807">
            <a:extLst>
              <a:ext uri="{FF2B5EF4-FFF2-40B4-BE49-F238E27FC236}">
                <a16:creationId xmlns:a16="http://schemas.microsoft.com/office/drawing/2014/main" id="{3BECE41A-CF2D-C574-019D-6F108DDC80D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372600" y="652555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5DBA41-C747-CFEA-9EE3-CE24E5F5E5B6}"/>
              </a:ext>
            </a:extLst>
          </p:cNvPr>
          <p:cNvSpPr txBox="1"/>
          <p:nvPr/>
        </p:nvSpPr>
        <p:spPr>
          <a:xfrm>
            <a:off x="9219263" y="91029"/>
            <a:ext cx="297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S. Gessner, P5 Town Hall 2023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2DAA83-E4DD-CDAA-BB31-56EC31179B61}"/>
              </a:ext>
            </a:extLst>
          </p:cNvPr>
          <p:cNvSpPr txBox="1"/>
          <p:nvPr/>
        </p:nvSpPr>
        <p:spPr>
          <a:xfrm>
            <a:off x="1539926" y="6292947"/>
            <a:ext cx="9587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ACC Sessions at LCWS 2024 </a:t>
            </a:r>
            <a:r>
              <a:rPr lang="en-US" dirty="0">
                <a:hlinkClick r:id="rId3"/>
              </a:rPr>
              <a:t>https://agenda.linearcollider.org/event/10134/sessions/5585/#20240709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03582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73AC5F-096A-6FEA-8192-61B575B06B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0100" y="4280936"/>
            <a:ext cx="10553700" cy="398400"/>
          </a:xfrm>
        </p:spPr>
        <p:txBody>
          <a:bodyPr/>
          <a:lstStyle/>
          <a:p>
            <a:r>
              <a:rPr lang="en-US" dirty="0"/>
              <a:t>Please Attend and Participate in the “Global Vision for a Linear Collider Facility”</a:t>
            </a:r>
          </a:p>
          <a:p>
            <a:r>
              <a:rPr lang="en-US" sz="2000" dirty="0">
                <a:hlinkClick r:id="rId2"/>
              </a:rPr>
              <a:t>https://agenda.linearcollider.org/event/10134/contributions/55143/</a:t>
            </a:r>
            <a:r>
              <a:rPr lang="en-US" sz="2000" dirty="0"/>
              <a:t> 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3FDBB6-6937-9C01-C1F2-D2078CB99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8B180E-FEFE-C26D-0483-93E8B27BA81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00100" y="1534624"/>
            <a:ext cx="10553700" cy="3037376"/>
          </a:xfrm>
        </p:spPr>
        <p:txBody>
          <a:bodyPr/>
          <a:lstStyle/>
          <a:p>
            <a:r>
              <a:rPr lang="en-US" sz="2000" dirty="0"/>
              <a:t>Fundamental strength of a linear collider facility is the ability to increase energy</a:t>
            </a:r>
          </a:p>
          <a:p>
            <a:r>
              <a:rPr lang="en-US" sz="2000" dirty="0"/>
              <a:t>Achievable with the same technology and extension of length</a:t>
            </a:r>
          </a:p>
          <a:p>
            <a:r>
              <a:rPr lang="en-US" sz="2000" dirty="0"/>
              <a:t>Achievable improvement or replacement of main linac technology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en-US" sz="2000" i="1" dirty="0"/>
              <a:t>e.g.</a:t>
            </a:r>
            <a:r>
              <a:rPr lang="en-US" sz="2000" dirty="0"/>
              <a:t> ILC 250 GeV with 20 km footprint can reach 2 </a:t>
            </a:r>
            <a:r>
              <a:rPr lang="en-US" sz="2000" dirty="0" err="1"/>
              <a:t>TeV</a:t>
            </a:r>
            <a:r>
              <a:rPr lang="en-US" sz="2000" dirty="0"/>
              <a:t> with C</a:t>
            </a:r>
            <a:r>
              <a:rPr lang="en-US" sz="2000" baseline="30000" dirty="0"/>
              <a:t>3</a:t>
            </a:r>
            <a:r>
              <a:rPr lang="en-US" sz="2000" dirty="0"/>
              <a:t> technology</a:t>
            </a:r>
          </a:p>
          <a:p>
            <a:r>
              <a:rPr lang="en-US" sz="2000" dirty="0"/>
              <a:t>Vigorous Accelerator R&amp;D needed to unlock this potential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8AB46D-5F8B-6F36-38BB-641BA47B203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18</a:t>
            </a:fld>
            <a:endParaRPr lang="en-US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4F17E05-86FC-8705-8CE4-35C44F4FBD18}"/>
              </a:ext>
            </a:extLst>
          </p:cNvPr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r>
              <a:rPr lang="en-US" dirty="0"/>
              <a:t>LCWS 2024</a:t>
            </a:r>
          </a:p>
        </p:txBody>
      </p:sp>
    </p:spTree>
    <p:extLst>
      <p:ext uri="{BB962C8B-B14F-4D97-AF65-F5344CB8AC3E}">
        <p14:creationId xmlns:p14="http://schemas.microsoft.com/office/powerpoint/2010/main" val="807487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15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What’s Next for the Energy Frontier?</a:t>
            </a:r>
            <a:endParaRPr/>
          </a:p>
        </p:txBody>
      </p:sp>
      <p:sp>
        <p:nvSpPr>
          <p:cNvPr id="723" name="Google Shape;723;p1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724" name="Google Shape;724;p15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 dirty="0"/>
              <a:t>LCWS 2024</a:t>
            </a:r>
          </a:p>
        </p:txBody>
      </p:sp>
      <p:pic>
        <p:nvPicPr>
          <p:cNvPr id="725" name="Google Shape;725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051325"/>
            <a:ext cx="11855677" cy="3438601"/>
          </a:xfrm>
          <a:prstGeom prst="rect">
            <a:avLst/>
          </a:prstGeom>
          <a:noFill/>
          <a:ln>
            <a:noFill/>
          </a:ln>
        </p:spPr>
      </p:pic>
      <p:sp>
        <p:nvSpPr>
          <p:cNvPr id="726" name="Google Shape;726;p15"/>
          <p:cNvSpPr txBox="1"/>
          <p:nvPr/>
        </p:nvSpPr>
        <p:spPr>
          <a:xfrm>
            <a:off x="1204686" y="4642450"/>
            <a:ext cx="10803391" cy="1200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Wish list beyond HL-LHC:</a:t>
            </a:r>
            <a:endParaRPr sz="2200" b="0" i="0" u="none" strike="noStrike" cap="none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1. Establish Yukawa couplings to light flavor ⟹ needs precision</a:t>
            </a:r>
            <a:endParaRPr sz="2200" b="0" i="0" u="none" strike="noStrike" cap="none" dirty="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2. Establish self-coupling ⟹ needs high energy </a:t>
            </a:r>
            <a:endParaRPr dirty="0"/>
          </a:p>
        </p:txBody>
      </p:sp>
      <p:sp>
        <p:nvSpPr>
          <p:cNvPr id="2" name="TextBox 121">
            <a:extLst>
              <a:ext uri="{FF2B5EF4-FFF2-40B4-BE49-F238E27FC236}">
                <a16:creationId xmlns:a16="http://schemas.microsoft.com/office/drawing/2014/main" id="{405F242B-3C2E-CD51-90A1-EBA662F37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715" y="6356788"/>
            <a:ext cx="10571085" cy="420564"/>
          </a:xfrm>
          <a:prstGeom prst="rect">
            <a:avLst/>
          </a:prstGeom>
          <a:solidFill>
            <a:srgbClr val="8A2D2D">
              <a:lumMod val="20000"/>
              <a:lumOff val="80000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>
                <a:latin typeface="Arial" charset="0"/>
              </a:defRPr>
            </a:lvl1pPr>
          </a:lstStyle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33" dirty="0">
                <a:solidFill>
                  <a:prstClr val="black"/>
                </a:solidFill>
              </a:rPr>
              <a:t>Decades Long Program of Higgs Physics and Discovery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17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Higgs Production at e</a:t>
            </a:r>
            <a:r>
              <a:rPr lang="en-US" baseline="30000"/>
              <a:t>+</a:t>
            </a:r>
            <a:r>
              <a:rPr lang="en-US"/>
              <a:t>e</a:t>
            </a:r>
            <a:r>
              <a:rPr lang="en-US" baseline="30000"/>
              <a:t>-</a:t>
            </a:r>
            <a:endParaRPr/>
          </a:p>
        </p:txBody>
      </p:sp>
      <p:sp>
        <p:nvSpPr>
          <p:cNvPr id="746" name="Google Shape;746;p1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747" name="Google Shape;747;p17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 dirty="0"/>
              <a:t>LCWS 2024</a:t>
            </a:r>
          </a:p>
        </p:txBody>
      </p:sp>
      <p:sp>
        <p:nvSpPr>
          <p:cNvPr id="748" name="Google Shape;748;p17"/>
          <p:cNvSpPr txBox="1">
            <a:spLocks noGrp="1"/>
          </p:cNvSpPr>
          <p:nvPr>
            <p:ph type="body" idx="2"/>
          </p:nvPr>
        </p:nvSpPr>
        <p:spPr>
          <a:xfrm>
            <a:off x="800100" y="1058816"/>
            <a:ext cx="3608100" cy="4928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dirty="0"/>
              <a:t>ZH is dominant at </a:t>
            </a:r>
            <a:r>
              <a:rPr lang="en-US" sz="2100" b="1" dirty="0"/>
              <a:t>250 GeV</a:t>
            </a:r>
            <a:endParaRPr sz="2100" b="1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dirty="0"/>
              <a:t>Above </a:t>
            </a:r>
            <a:r>
              <a:rPr lang="en-US" sz="2100" b="1" dirty="0"/>
              <a:t>500 GeV </a:t>
            </a:r>
            <a:endParaRPr sz="2100" b="1" dirty="0"/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 dirty="0" err="1"/>
              <a:t>Hvv</a:t>
            </a:r>
            <a:r>
              <a:rPr lang="en-US" sz="2100" dirty="0"/>
              <a:t> dominates </a:t>
            </a:r>
            <a:endParaRPr sz="2100" dirty="0"/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 dirty="0" err="1"/>
              <a:t>ttH</a:t>
            </a:r>
            <a:r>
              <a:rPr lang="en-US" sz="2100" dirty="0"/>
              <a:t> opens up</a:t>
            </a:r>
            <a:endParaRPr sz="2100" dirty="0"/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 dirty="0"/>
              <a:t>HH production accessible with ZHH</a:t>
            </a: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endParaRPr lang="en-US" sz="2100" dirty="0"/>
          </a:p>
          <a:p>
            <a:pPr marL="9525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</a:pPr>
            <a:r>
              <a:rPr lang="en-US" sz="2100" b="1" dirty="0"/>
              <a:t>Global Vision for a Linear Collider Facility: </a:t>
            </a:r>
          </a:p>
          <a:p>
            <a:pPr marL="9525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</a:pPr>
            <a:r>
              <a:rPr lang="en-US" sz="2100" dirty="0"/>
              <a:t>Mon July 8th </a:t>
            </a:r>
          </a:p>
          <a:p>
            <a:pPr marL="9525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</a:pPr>
            <a:r>
              <a:rPr lang="en-US" sz="2100" dirty="0"/>
              <a:t>16:00-17:20 Ito Hall</a:t>
            </a:r>
          </a:p>
          <a:p>
            <a:pPr marL="9525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</a:pPr>
            <a:r>
              <a:rPr lang="en-US" sz="2100" dirty="0"/>
              <a:t>Full Higgs Factory Program</a:t>
            </a: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 dirty="0"/>
              <a:t>91 GeV to </a:t>
            </a:r>
            <a:r>
              <a:rPr lang="en-US" sz="2100" dirty="0" err="1"/>
              <a:t>TeV</a:t>
            </a:r>
            <a:r>
              <a:rPr lang="en-US" sz="2100" dirty="0"/>
              <a:t> scale</a:t>
            </a: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 dirty="0"/>
              <a:t>BSM reach 100 </a:t>
            </a:r>
            <a:r>
              <a:rPr lang="en-US" sz="2100" dirty="0" err="1"/>
              <a:t>TeV</a:t>
            </a:r>
            <a:endParaRPr lang="en-US" sz="2100" dirty="0"/>
          </a:p>
          <a:p>
            <a:pPr marL="9525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</a:pPr>
            <a:r>
              <a:rPr lang="en-US" sz="2100" dirty="0"/>
              <a:t> </a:t>
            </a:r>
            <a:endParaRPr sz="21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 dirty="0"/>
          </a:p>
        </p:txBody>
      </p:sp>
      <p:pic>
        <p:nvPicPr>
          <p:cNvPr id="749" name="Google Shape;74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08240" y="1058825"/>
            <a:ext cx="6945562" cy="51379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5" name="Google Shape;755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87199" y="3851350"/>
            <a:ext cx="5258876" cy="2625650"/>
          </a:xfrm>
          <a:prstGeom prst="rect">
            <a:avLst/>
          </a:prstGeom>
          <a:noFill/>
          <a:ln>
            <a:noFill/>
          </a:ln>
        </p:spPr>
      </p:pic>
      <p:sp>
        <p:nvSpPr>
          <p:cNvPr id="756" name="Google Shape;756;p18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Linear vs. Circular</a:t>
            </a:r>
            <a:endParaRPr/>
          </a:p>
        </p:txBody>
      </p:sp>
      <p:sp>
        <p:nvSpPr>
          <p:cNvPr id="757" name="Google Shape;757;p1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758" name="Google Shape;758;p18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 dirty="0"/>
              <a:t>LCWS 2024</a:t>
            </a:r>
            <a:endParaRPr dirty="0"/>
          </a:p>
        </p:txBody>
      </p:sp>
      <p:sp>
        <p:nvSpPr>
          <p:cNvPr id="759" name="Google Shape;759;p18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rgbClr val="B83A4B"/>
                </a:solidFill>
              </a:rPr>
              <a:t>Linear e</a:t>
            </a:r>
            <a:r>
              <a:rPr lang="en-US" baseline="30000">
                <a:solidFill>
                  <a:srgbClr val="B83A4B"/>
                </a:solidFill>
              </a:rPr>
              <a:t>+</a:t>
            </a:r>
            <a:r>
              <a:rPr lang="en-US">
                <a:solidFill>
                  <a:srgbClr val="B83A4B"/>
                </a:solidFill>
              </a:rPr>
              <a:t>e</a:t>
            </a:r>
            <a:r>
              <a:rPr lang="en-US" baseline="30000">
                <a:solidFill>
                  <a:srgbClr val="B83A4B"/>
                </a:solidFill>
              </a:rPr>
              <a:t>-</a:t>
            </a:r>
            <a:r>
              <a:rPr lang="en-US">
                <a:solidFill>
                  <a:srgbClr val="B83A4B"/>
                </a:solidFill>
              </a:rPr>
              <a:t> colliders: ILC, C</a:t>
            </a:r>
            <a:r>
              <a:rPr lang="en-US" baseline="30000">
                <a:solidFill>
                  <a:srgbClr val="B83A4B"/>
                </a:solidFill>
              </a:rPr>
              <a:t>3</a:t>
            </a:r>
            <a:r>
              <a:rPr lang="en-US">
                <a:solidFill>
                  <a:srgbClr val="B83A4B"/>
                </a:solidFill>
              </a:rPr>
              <a:t>, CLIC</a:t>
            </a:r>
            <a:endParaRPr sz="2400">
              <a:solidFill>
                <a:srgbClr val="B83A4B"/>
              </a:solidFill>
            </a:endParaRPr>
          </a:p>
        </p:txBody>
      </p:sp>
      <p:sp>
        <p:nvSpPr>
          <p:cNvPr id="760" name="Google Shape;760;p18"/>
          <p:cNvSpPr txBox="1">
            <a:spLocks noGrp="1"/>
          </p:cNvSpPr>
          <p:nvPr>
            <p:ph type="body" idx="2"/>
          </p:nvPr>
        </p:nvSpPr>
        <p:spPr>
          <a:xfrm>
            <a:off x="800100" y="1534625"/>
            <a:ext cx="4691700" cy="16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Reach higher energies (~TeV), and can use polarized beams</a:t>
            </a:r>
            <a:endParaRPr sz="2000"/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Relatively low radiation</a:t>
            </a:r>
            <a:endParaRPr sz="2000"/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Collisions in bunch trains</a:t>
            </a:r>
            <a:endParaRPr sz="2000"/>
          </a:p>
        </p:txBody>
      </p:sp>
      <p:pic>
        <p:nvPicPr>
          <p:cNvPr id="761" name="Google Shape;761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06250" y="1110225"/>
            <a:ext cx="6450028" cy="2872276"/>
          </a:xfrm>
          <a:prstGeom prst="rect">
            <a:avLst/>
          </a:prstGeom>
          <a:noFill/>
          <a:ln>
            <a:noFill/>
          </a:ln>
        </p:spPr>
      </p:pic>
      <p:sp>
        <p:nvSpPr>
          <p:cNvPr id="762" name="Google Shape;762;p18"/>
          <p:cNvSpPr txBox="1">
            <a:spLocks noGrp="1"/>
          </p:cNvSpPr>
          <p:nvPr>
            <p:ph type="body" idx="1"/>
          </p:nvPr>
        </p:nvSpPr>
        <p:spPr>
          <a:xfrm>
            <a:off x="819150" y="356187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>
                <a:solidFill>
                  <a:srgbClr val="B83A4B"/>
                </a:solidFill>
              </a:rPr>
              <a:t>Circular e</a:t>
            </a:r>
            <a:r>
              <a:rPr lang="en-US" baseline="30000">
                <a:solidFill>
                  <a:srgbClr val="B83A4B"/>
                </a:solidFill>
              </a:rPr>
              <a:t>+</a:t>
            </a:r>
            <a:r>
              <a:rPr lang="en-US">
                <a:solidFill>
                  <a:srgbClr val="B83A4B"/>
                </a:solidFill>
              </a:rPr>
              <a:t>e</a:t>
            </a:r>
            <a:r>
              <a:rPr lang="en-US" baseline="30000">
                <a:solidFill>
                  <a:srgbClr val="B83A4B"/>
                </a:solidFill>
              </a:rPr>
              <a:t>-</a:t>
            </a:r>
            <a:r>
              <a:rPr lang="en-US">
                <a:solidFill>
                  <a:srgbClr val="B83A4B"/>
                </a:solidFill>
              </a:rPr>
              <a:t> colliders: FCC-ee, CEPC</a:t>
            </a:r>
            <a:endParaRPr sz="2400">
              <a:solidFill>
                <a:srgbClr val="B83A4B"/>
              </a:solidFill>
            </a:endParaRPr>
          </a:p>
        </p:txBody>
      </p:sp>
      <p:sp>
        <p:nvSpPr>
          <p:cNvPr id="763" name="Google Shape;763;p18"/>
          <p:cNvSpPr txBox="1">
            <a:spLocks noGrp="1"/>
          </p:cNvSpPr>
          <p:nvPr>
            <p:ph type="body" idx="2"/>
          </p:nvPr>
        </p:nvSpPr>
        <p:spPr>
          <a:xfrm>
            <a:off x="839550" y="3960275"/>
            <a:ext cx="4612800" cy="22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Highest luminosity collider at Z/WW/ZH</a:t>
            </a:r>
            <a:endParaRPr sz="2000"/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limited by synchrotron radiation above 350 – 400 GeV </a:t>
            </a:r>
            <a:endParaRPr sz="2000"/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Beam continues to circulate after collision</a:t>
            </a:r>
            <a:endParaRPr sz="2000"/>
          </a:p>
        </p:txBody>
      </p:sp>
      <p:sp>
        <p:nvSpPr>
          <p:cNvPr id="2" name="TextBox 121">
            <a:extLst>
              <a:ext uri="{FF2B5EF4-FFF2-40B4-BE49-F238E27FC236}">
                <a16:creationId xmlns:a16="http://schemas.microsoft.com/office/drawing/2014/main" id="{170CA922-8A7F-98BC-37E5-6CF049C9B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715" y="6356788"/>
            <a:ext cx="10571085" cy="420564"/>
          </a:xfrm>
          <a:prstGeom prst="rect">
            <a:avLst/>
          </a:prstGeom>
          <a:solidFill>
            <a:srgbClr val="8A2D2D">
              <a:lumMod val="20000"/>
              <a:lumOff val="80000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>
                <a:latin typeface="Arial" charset="0"/>
              </a:defRPr>
            </a:lvl1pPr>
          </a:lstStyle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33" dirty="0">
                <a:solidFill>
                  <a:prstClr val="black"/>
                </a:solidFill>
              </a:rPr>
              <a:t>Infrastructure, </a:t>
            </a:r>
            <a:r>
              <a:rPr lang="en-US" sz="2133" u="sng" dirty="0">
                <a:solidFill>
                  <a:prstClr val="black"/>
                </a:solidFill>
              </a:rPr>
              <a:t>Technology</a:t>
            </a:r>
            <a:r>
              <a:rPr lang="en-US" sz="2133" dirty="0">
                <a:solidFill>
                  <a:prstClr val="black"/>
                </a:solidFill>
              </a:rPr>
              <a:t> and People Provide a Pathway for Future Discovery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73AC5F-096A-6FEA-8192-61B575B06B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Linear colliders maintain power efficiency with energy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3FDBB6-6937-9C01-C1F2-D2078CB99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Sustainable Scaling with Energy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8B180E-FEFE-C26D-0483-93E8B27BA81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00100" y="1534624"/>
            <a:ext cx="3605645" cy="4748200"/>
          </a:xfrm>
        </p:spPr>
        <p:txBody>
          <a:bodyPr/>
          <a:lstStyle/>
          <a:p>
            <a:r>
              <a:rPr lang="en-US" dirty="0"/>
              <a:t>Snowmass ITC comparison of collider parameters </a:t>
            </a:r>
          </a:p>
          <a:p>
            <a:r>
              <a:rPr lang="en-US" dirty="0"/>
              <a:t>Inputs from 2021</a:t>
            </a:r>
          </a:p>
          <a:p>
            <a:r>
              <a:rPr lang="en-US" dirty="0"/>
              <a:t>Sustainability is an increasing focus of our community</a:t>
            </a:r>
          </a:p>
          <a:p>
            <a:r>
              <a:rPr lang="en-US" dirty="0"/>
              <a:t>Need community updates for EPPSU</a:t>
            </a:r>
          </a:p>
          <a:p>
            <a:r>
              <a:rPr lang="en-US" sz="1600" b="1" dirty="0">
                <a:solidFill>
                  <a:schemeClr val="tx1"/>
                </a:solidFill>
              </a:rPr>
              <a:t>Sustainability Session LCWS 2024: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Tuesday July 9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15:45 - 17:45</a:t>
            </a:r>
            <a:r>
              <a:rPr lang="en-US" dirty="0">
                <a:solidFill>
                  <a:srgbClr val="777777"/>
                </a:solidFill>
                <a:effectLst/>
                <a:latin typeface="Arial" panose="020B0604020202020204" pitchFamily="34" charset="0"/>
              </a:rPr>
              <a:t>  </a:t>
            </a:r>
            <a:r>
              <a:rPr lang="en-US" dirty="0">
                <a:effectLst/>
              </a:rPr>
              <a:t>Ito Hall </a:t>
            </a:r>
            <a:r>
              <a:rPr lang="en-US" dirty="0">
                <a:solidFill>
                  <a:srgbClr val="FF0000"/>
                </a:solidFill>
                <a:hlinkClick r:id="rId2"/>
              </a:rPr>
              <a:t>https://agenda.linearcollider.org/event/10134/sessions/5589/#20240709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endParaRPr lang="en-US" sz="1600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8AB46D-5F8B-6F36-38BB-641BA47B203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4F17E05-86FC-8705-8CE4-35C44F4FBD18}"/>
              </a:ext>
            </a:extLst>
          </p:cNvPr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r>
              <a:rPr lang="en-US" dirty="0"/>
              <a:t>LCWS 2024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B304AEE-34D7-8398-3252-E03FA2F29D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5206" y="1832631"/>
            <a:ext cx="7043431" cy="4180892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6A2ABC64-3888-D34E-54BD-1E6E11547C90}"/>
              </a:ext>
            </a:extLst>
          </p:cNvPr>
          <p:cNvSpPr txBox="1">
            <a:spLocks/>
          </p:cNvSpPr>
          <p:nvPr/>
        </p:nvSpPr>
        <p:spPr>
          <a:xfrm>
            <a:off x="7024734" y="1924825"/>
            <a:ext cx="4405993" cy="85103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45700" rIns="91425" bIns="45700" rtlCol="0" anchor="t" anchorCtr="0">
            <a:noAutofit/>
          </a:bodyPr>
          <a:lstStyle>
            <a:lvl1pPr marL="457200" marR="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 kern="12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7084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Font typeface="Arial" panose="020B0604020202020204" pitchFamily="34" charset="0"/>
              <a:buChar char="●"/>
              <a:tabLst/>
              <a:defRPr sz="2000" kern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5433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Font typeface="Arial" panose="020B0604020202020204" pitchFamily="34" charset="0"/>
              <a:buChar char="●"/>
              <a:tabLst/>
              <a:defRPr sz="1600" kern="1200">
                <a:solidFill>
                  <a:schemeClr val="lt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828800" lvl="3" indent="-356616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Font typeface="Arial" panose="020B0604020202020204" pitchFamily="34" charset="0"/>
              <a:buChar char="●"/>
              <a:tabLst/>
              <a:defRPr sz="1400" kern="1200">
                <a:solidFill>
                  <a:schemeClr val="lt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2286000" lvl="4" indent="-356616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Font typeface="Arial" panose="020B0604020202020204" pitchFamily="34" charset="0"/>
              <a:buChar char="●"/>
              <a:tabLst/>
              <a:defRPr sz="1400" b="0" i="1" kern="1200">
                <a:solidFill>
                  <a:schemeClr val="lt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 pitchFamily="34" charset="0"/>
              <a:buChar char="●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 pitchFamily="34" charset="0"/>
              <a:buChar char="●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 pitchFamily="34" charset="0"/>
              <a:buChar char="●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 panose="020B0604020202020204" pitchFamily="34" charset="0"/>
              <a:buChar char="●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Note: Includes proven and early-stage technologies</a:t>
            </a:r>
          </a:p>
        </p:txBody>
      </p:sp>
    </p:spTree>
    <p:extLst>
      <p:ext uri="{BB962C8B-B14F-4D97-AF65-F5344CB8AC3E}">
        <p14:creationId xmlns:p14="http://schemas.microsoft.com/office/powerpoint/2010/main" val="14602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2" name="Google Shape;772;p19"/>
          <p:cNvPicPr preferRelativeResize="0"/>
          <p:nvPr/>
        </p:nvPicPr>
        <p:blipFill rotWithShape="1">
          <a:blip r:embed="rId3">
            <a:alphaModFix/>
          </a:blip>
          <a:srcRect r="70240" b="18294"/>
          <a:stretch/>
        </p:blipFill>
        <p:spPr>
          <a:xfrm>
            <a:off x="797475" y="959400"/>
            <a:ext cx="3156001" cy="4734349"/>
          </a:xfrm>
          <a:prstGeom prst="rect">
            <a:avLst/>
          </a:prstGeom>
          <a:noFill/>
          <a:ln>
            <a:noFill/>
          </a:ln>
        </p:spPr>
      </p:pic>
      <p:sp>
        <p:nvSpPr>
          <p:cNvPr id="769" name="Google Shape;769;p19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dirty="0"/>
              <a:t>Linac Proposals or Technologies for Future Upgrades?</a:t>
            </a:r>
            <a:endParaRPr dirty="0"/>
          </a:p>
        </p:txBody>
      </p:sp>
      <p:sp>
        <p:nvSpPr>
          <p:cNvPr id="770" name="Google Shape;770;p19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771" name="Google Shape;771;p19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 dirty="0"/>
              <a:t>LCWS 2024</a:t>
            </a:r>
            <a:endParaRPr dirty="0"/>
          </a:p>
        </p:txBody>
      </p:sp>
      <p:sp>
        <p:nvSpPr>
          <p:cNvPr id="773" name="Google Shape;773;p19"/>
          <p:cNvSpPr txBox="1"/>
          <p:nvPr/>
        </p:nvSpPr>
        <p:spPr>
          <a:xfrm>
            <a:off x="224074" y="2512960"/>
            <a:ext cx="811263" cy="1477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 dirty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rPr>
              <a:t>ILC</a:t>
            </a:r>
            <a:endParaRPr sz="2100" b="1" i="0" u="none" strike="noStrike" cap="none" dirty="0">
              <a:solidFill>
                <a:srgbClr val="B83A4B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 dirty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rPr>
              <a:t>250/500 GeV</a:t>
            </a:r>
            <a:endParaRPr sz="2100" b="1" i="0" u="none" strike="noStrike" cap="none" dirty="0">
              <a:solidFill>
                <a:srgbClr val="B83A4B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74" name="Google Shape;774;p19"/>
          <p:cNvSpPr txBox="1"/>
          <p:nvPr/>
        </p:nvSpPr>
        <p:spPr>
          <a:xfrm>
            <a:off x="4897869" y="1075289"/>
            <a:ext cx="18657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 dirty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rPr>
              <a:t>250/550 GeV</a:t>
            </a:r>
            <a:endParaRPr sz="2100" b="1" i="0" u="none" strike="noStrike" cap="none" dirty="0">
              <a:solidFill>
                <a:srgbClr val="B83A4B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 dirty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rPr>
              <a:t>… &gt; </a:t>
            </a:r>
            <a:r>
              <a:rPr lang="en-US" sz="2100" b="1" i="0" u="none" strike="noStrike" cap="none" dirty="0" err="1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rPr>
              <a:t>TeV</a:t>
            </a:r>
            <a:endParaRPr sz="2100" b="1" i="0" u="none" strike="noStrike" cap="none" dirty="0">
              <a:solidFill>
                <a:srgbClr val="B83A4B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75" name="Google Shape;775;p19"/>
          <p:cNvSpPr txBox="1"/>
          <p:nvPr/>
        </p:nvSpPr>
        <p:spPr>
          <a:xfrm>
            <a:off x="3923131" y="4629227"/>
            <a:ext cx="1865700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 dirty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rPr>
              <a:t>Recirculating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dirty="0" err="1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rPr>
              <a:t>Linacs</a:t>
            </a:r>
            <a:endParaRPr sz="2100" b="1" i="0" u="none" strike="noStrike" cap="none" dirty="0">
              <a:solidFill>
                <a:srgbClr val="B83A4B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76" name="Google Shape;776;p19"/>
          <p:cNvSpPr txBox="1"/>
          <p:nvPr/>
        </p:nvSpPr>
        <p:spPr>
          <a:xfrm>
            <a:off x="8154750" y="898800"/>
            <a:ext cx="36549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rPr>
              <a:t>CLIC 380/1000/3000 GeV</a:t>
            </a:r>
            <a:endParaRPr sz="2100" b="1" i="0" u="none" strike="noStrike" cap="none">
              <a:solidFill>
                <a:srgbClr val="B83A4B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77" name="Google Shape;777;p19"/>
          <p:cNvSpPr txBox="1"/>
          <p:nvPr/>
        </p:nvSpPr>
        <p:spPr>
          <a:xfrm>
            <a:off x="6076950" y="3850686"/>
            <a:ext cx="1865700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b="1" i="0" u="none" strike="noStrike" cap="none" dirty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rPr>
              <a:t>Wakefield Accelerators</a:t>
            </a:r>
            <a:endParaRPr sz="2100" b="1" i="0" u="none" strike="noStrike" cap="none" dirty="0">
              <a:solidFill>
                <a:srgbClr val="B83A4B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78" name="Google Shape;778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58811" y="2130151"/>
            <a:ext cx="5037827" cy="831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79" name="Google Shape;779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94850" y="1075289"/>
            <a:ext cx="1061131" cy="102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772;p19">
            <a:extLst>
              <a:ext uri="{FF2B5EF4-FFF2-40B4-BE49-F238E27FC236}">
                <a16:creationId xmlns:a16="http://schemas.microsoft.com/office/drawing/2014/main" id="{DB4FFB92-5675-3D2A-2E5E-918D32F0F8C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9317" b="50859"/>
          <a:stretch/>
        </p:blipFill>
        <p:spPr>
          <a:xfrm>
            <a:off x="8238526" y="936274"/>
            <a:ext cx="3253823" cy="28473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49CE45B-5099-8F64-6C8F-3B6B29C4E208}"/>
              </a:ext>
            </a:extLst>
          </p:cNvPr>
          <p:cNvGrpSpPr>
            <a:grpSpLocks noChangeAspect="1"/>
          </p:cNvGrpSpPr>
          <p:nvPr/>
        </p:nvGrpSpPr>
        <p:grpSpPr>
          <a:xfrm>
            <a:off x="6347765" y="5322273"/>
            <a:ext cx="5669962" cy="1399832"/>
            <a:chOff x="430411" y="1193646"/>
            <a:chExt cx="7453445" cy="184014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2BFDD32-769B-8451-8F1B-89127530D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0411" y="1193646"/>
              <a:ext cx="7453445" cy="1840148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Picture 10">
              <a:extLst>
                <a:ext uri="{FF2B5EF4-FFF2-40B4-BE49-F238E27FC236}">
                  <a16:creationId xmlns:a16="http://schemas.microsoft.com/office/drawing/2014/main" id="{BFBCD24D-24DA-45D2-6501-CDADEB060B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481" y="1375388"/>
              <a:ext cx="494851" cy="4948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Google Shape;512;g232ee1472e9_0_913">
            <a:extLst>
              <a:ext uri="{FF2B5EF4-FFF2-40B4-BE49-F238E27FC236}">
                <a16:creationId xmlns:a16="http://schemas.microsoft.com/office/drawing/2014/main" id="{EA165612-569B-45CD-0023-2E6EB6083AD3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888700" y="3812110"/>
            <a:ext cx="3953474" cy="1727602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F2B14F-14E7-1927-ECA5-017E12A07C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8703" y="5442851"/>
            <a:ext cx="4920026" cy="91393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73AC5F-096A-6FEA-8192-61B575B06B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250 GeV Center of Mass Superconducting RF Linear Accelerator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3FDBB6-6937-9C01-C1F2-D2078CB99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Baseline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8B180E-FEFE-C26D-0483-93E8B27BA81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00099" y="1534624"/>
            <a:ext cx="3563863" cy="4748200"/>
          </a:xfrm>
        </p:spPr>
        <p:txBody>
          <a:bodyPr/>
          <a:lstStyle/>
          <a:p>
            <a:pPr marL="228600" indent="0"/>
            <a:r>
              <a:rPr lang="en-US" dirty="0"/>
              <a:t>Established technology for main linac</a:t>
            </a:r>
          </a:p>
          <a:p>
            <a:pPr marL="228600" indent="0"/>
            <a:r>
              <a:rPr lang="en-US" dirty="0"/>
              <a:t>Reusable Infrastructure: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2X 7.4 km large bore tunnel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Electron and positron sources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Damping rings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Cryogenics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Beam transport &amp; turn arounds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Beam delivery &amp; final focus – upgradable or replaced</a:t>
            </a:r>
          </a:p>
          <a:p>
            <a:pPr marL="228600" indent="0"/>
            <a:r>
              <a:rPr lang="en-US" dirty="0"/>
              <a:t>Existing HW reutilized (e.g. FELs)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8AB46D-5F8B-6F36-38BB-641BA47B203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4F17E05-86FC-8705-8CE4-35C44F4FBD18}"/>
              </a:ext>
            </a:extLst>
          </p:cNvPr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r>
              <a:rPr lang="en-US" dirty="0"/>
              <a:t>LCWS 2024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A2E73D-F786-EA14-6204-1B3254FC1B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5065" y="1611414"/>
            <a:ext cx="7127269" cy="29357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3F93000-2534-30B3-72CA-033F601ABB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758"/>
          <a:stretch/>
        </p:blipFill>
        <p:spPr>
          <a:xfrm>
            <a:off x="7497993" y="4979765"/>
            <a:ext cx="4308323" cy="8704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B03D201-C161-7F9A-47C7-626DC5C5D3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78" t="9180"/>
          <a:stretch/>
        </p:blipFill>
        <p:spPr>
          <a:xfrm>
            <a:off x="4363963" y="4444782"/>
            <a:ext cx="2923369" cy="1603607"/>
          </a:xfrm>
          <a:prstGeom prst="rect">
            <a:avLst/>
          </a:prstGeom>
        </p:spPr>
      </p:pic>
      <p:sp>
        <p:nvSpPr>
          <p:cNvPr id="13" name="TextBox 121">
            <a:extLst>
              <a:ext uri="{FF2B5EF4-FFF2-40B4-BE49-F238E27FC236}">
                <a16:creationId xmlns:a16="http://schemas.microsoft.com/office/drawing/2014/main" id="{156474FB-7F89-9F8B-57BD-7B37B99387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715" y="6356788"/>
            <a:ext cx="10571085" cy="420564"/>
          </a:xfrm>
          <a:prstGeom prst="rect">
            <a:avLst/>
          </a:prstGeom>
          <a:solidFill>
            <a:srgbClr val="8A2D2D">
              <a:lumMod val="20000"/>
              <a:lumOff val="80000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>
                <a:latin typeface="Arial" charset="0"/>
              </a:defRPr>
            </a:lvl1pPr>
          </a:lstStyle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33" dirty="0">
                <a:solidFill>
                  <a:prstClr val="black"/>
                </a:solidFill>
              </a:rPr>
              <a:t>Why change technology? Energy Reach or Efficiency/Luminosity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BAEB76-CFA2-9437-5CBD-9A383DC5E186}"/>
              </a:ext>
            </a:extLst>
          </p:cNvPr>
          <p:cNvSpPr txBox="1"/>
          <p:nvPr/>
        </p:nvSpPr>
        <p:spPr>
          <a:xfrm>
            <a:off x="5097518" y="5932330"/>
            <a:ext cx="80509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DESY-22-045</a:t>
            </a:r>
            <a:r>
              <a:rPr lang="en-US" sz="1400" i="1" dirty="0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“</a:t>
            </a:r>
            <a:r>
              <a:rPr lang="en-US" sz="1400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The international linear collider: Report to </a:t>
            </a:r>
            <a:r>
              <a:rPr lang="en-US" sz="1400" b="0" i="1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snowmass</a:t>
            </a:r>
            <a:r>
              <a:rPr lang="en-US" sz="1400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2021”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30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73AC5F-096A-6FEA-8192-61B575B06B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ILC provides a large tunnel suitable for multiple technologies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3FDBB6-6937-9C01-C1F2-D2078CB99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 Imposed by Tunnel Dimensions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8AB46D-5F8B-6F36-38BB-641BA47B203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4F17E05-86FC-8705-8CE4-35C44F4FBD18}"/>
              </a:ext>
            </a:extLst>
          </p:cNvPr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r>
              <a:rPr lang="en-US" dirty="0"/>
              <a:t>LCWS 2024</a:t>
            </a:r>
          </a:p>
        </p:txBody>
      </p:sp>
      <p:pic>
        <p:nvPicPr>
          <p:cNvPr id="10" name="Google Shape;1185;p114">
            <a:extLst>
              <a:ext uri="{FF2B5EF4-FFF2-40B4-BE49-F238E27FC236}">
                <a16:creationId xmlns:a16="http://schemas.microsoft.com/office/drawing/2014/main" id="{61F50EA7-E25E-DA87-8B9A-7AE06036050A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50090" y="3026334"/>
            <a:ext cx="4209900" cy="3831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86;p114">
            <a:extLst>
              <a:ext uri="{FF2B5EF4-FFF2-40B4-BE49-F238E27FC236}">
                <a16:creationId xmlns:a16="http://schemas.microsoft.com/office/drawing/2014/main" id="{713DEE21-ED10-B277-C655-F49280D5A6CB}"/>
              </a:ext>
            </a:extLst>
          </p:cNvPr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1595" y="983999"/>
            <a:ext cx="3450405" cy="216338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187;p114">
            <a:extLst>
              <a:ext uri="{FF2B5EF4-FFF2-40B4-BE49-F238E27FC236}">
                <a16:creationId xmlns:a16="http://schemas.microsoft.com/office/drawing/2014/main" id="{6A30B7E6-659C-30AD-ABEF-267DCDCDD79B}"/>
              </a:ext>
            </a:extLst>
          </p:cNvPr>
          <p:cNvSpPr txBox="1"/>
          <p:nvPr/>
        </p:nvSpPr>
        <p:spPr>
          <a:xfrm>
            <a:off x="9411972" y="3156733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Cryomodule Unit - 9 m </a:t>
            </a:r>
            <a:endParaRPr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(630 MeV/1 GeV )</a:t>
            </a:r>
            <a:endParaRPr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E40EBC6-0F41-0E36-7B19-94584B7C13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868" y="2145571"/>
            <a:ext cx="4840486" cy="3831666"/>
          </a:xfrm>
          <a:prstGeom prst="rect">
            <a:avLst/>
          </a:prstGeom>
        </p:spPr>
      </p:pic>
      <p:sp>
        <p:nvSpPr>
          <p:cNvPr id="14" name="Google Shape;1184;p114">
            <a:extLst>
              <a:ext uri="{FF2B5EF4-FFF2-40B4-BE49-F238E27FC236}">
                <a16:creationId xmlns:a16="http://schemas.microsoft.com/office/drawing/2014/main" id="{5786E416-6137-BAA6-66AB-346B214D9C3C}"/>
              </a:ext>
            </a:extLst>
          </p:cNvPr>
          <p:cNvSpPr txBox="1"/>
          <p:nvPr/>
        </p:nvSpPr>
        <p:spPr>
          <a:xfrm>
            <a:off x="1634337" y="1647557"/>
            <a:ext cx="3000000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ILC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Usable Tunnel Width - 11 m</a:t>
            </a:r>
            <a:endParaRPr b="1" dirty="0"/>
          </a:p>
        </p:txBody>
      </p:sp>
      <p:sp>
        <p:nvSpPr>
          <p:cNvPr id="9" name="Google Shape;1184;p114">
            <a:extLst>
              <a:ext uri="{FF2B5EF4-FFF2-40B4-BE49-F238E27FC236}">
                <a16:creationId xmlns:a16="http://schemas.microsoft.com/office/drawing/2014/main" id="{F019F0C1-9636-858F-313A-46EF9BC9D558}"/>
              </a:ext>
            </a:extLst>
          </p:cNvPr>
          <p:cNvSpPr txBox="1"/>
          <p:nvPr/>
        </p:nvSpPr>
        <p:spPr>
          <a:xfrm>
            <a:off x="6076950" y="2337712"/>
            <a:ext cx="3000000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C</a:t>
            </a:r>
            <a:r>
              <a:rPr lang="en-US" b="1" baseline="30000" dirty="0"/>
              <a:t>3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Usable Tunnel Width - 9.5 m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4237901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52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Pathways to Higher Energy</a:t>
            </a:r>
            <a:endParaRPr baseline="30000" dirty="0"/>
          </a:p>
        </p:txBody>
      </p:sp>
      <p:sp>
        <p:nvSpPr>
          <p:cNvPr id="509" name="Google Shape;509;p5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510" name="Google Shape;510;p52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r>
              <a:rPr lang="en-US" dirty="0"/>
              <a:t>LCWS 2024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1" name="Google Shape;511;p52"/>
              <p:cNvSpPr txBox="1">
                <a:spLocks noGrp="1"/>
              </p:cNvSpPr>
              <p:nvPr>
                <p:ph type="body" idx="2"/>
              </p:nvPr>
            </p:nvSpPr>
            <p:spPr>
              <a:xfrm>
                <a:off x="800100" y="1082325"/>
                <a:ext cx="10553700" cy="4938465"/>
              </a:xfrm>
              <a:prstGeom prst="rect">
                <a:avLst/>
              </a:prstGeom>
            </p:spPr>
            <p:txBody>
              <a:bodyPr spcFirstLastPara="1" wrap="square" lIns="0" tIns="45700" rIns="91425" bIns="45700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-US" sz="3200" dirty="0"/>
                  <a:t>Assuming ILC 0.25 </a:t>
                </a:r>
                <a:r>
                  <a:rPr lang="en-US" sz="3200" dirty="0" err="1"/>
                  <a:t>TeV</a:t>
                </a:r>
                <a:r>
                  <a:rPr lang="en-US" sz="3200" dirty="0"/>
                  <a:t> – 20.5 km (2X 7.4 km for linac) 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</a:pPr>
                <a:r>
                  <a:rPr lang="en-US" sz="3200" dirty="0"/>
                  <a:t>	0.5 – 1 </a:t>
                </a:r>
                <a:r>
                  <a:rPr lang="en-US" sz="3200" dirty="0" err="1"/>
                  <a:t>TeV</a:t>
                </a:r>
                <a:r>
                  <a:rPr lang="en-US" sz="3200" dirty="0"/>
                  <a:t> 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-US" sz="3200" dirty="0"/>
                  <a:t>		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3200" dirty="0"/>
                  <a:t> SRF Materials and SRF Design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-US" sz="3200" dirty="0"/>
                  <a:t>	1 - 2 </a:t>
                </a:r>
                <a:r>
                  <a:rPr lang="en-US" sz="3200" dirty="0" err="1"/>
                  <a:t>TeV</a:t>
                </a:r>
                <a:endParaRPr lang="en-US" sz="3200" dirty="0"/>
              </a:p>
              <a:p>
                <a:pPr marL="914400" lvl="2" indent="0">
                  <a:spcBef>
                    <a:spcPts val="0"/>
                  </a:spcBef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-US" sz="30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3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3000" dirty="0"/>
                  <a:t> Cold Copper and NCRF Design</a:t>
                </a:r>
              </a:p>
              <a:p>
                <a:pPr marL="914400" lvl="2" indent="0">
                  <a:spcBef>
                    <a:spcPts val="0"/>
                  </a:spcBef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-US" sz="30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3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3000" dirty="0"/>
                  <a:t> Two-Beam Accelerators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-US" sz="3200" dirty="0"/>
                  <a:t>	O(10) </a:t>
                </a:r>
                <a:r>
                  <a:rPr lang="en-US" sz="3200" dirty="0" err="1"/>
                  <a:t>TeV</a:t>
                </a:r>
                <a:endParaRPr lang="en-US" sz="3200" dirty="0"/>
              </a:p>
              <a:p>
                <a:pPr marL="914400" lvl="2" indent="0">
                  <a:spcBef>
                    <a:spcPts val="0"/>
                  </a:spcBef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en-US" sz="30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3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3000" dirty="0"/>
                  <a:t> Wakefield Accelerators</a:t>
                </a:r>
              </a:p>
            </p:txBody>
          </p:sp>
        </mc:Choice>
        <mc:Fallback>
          <p:sp>
            <p:nvSpPr>
              <p:cNvPr id="511" name="Google Shape;511;p5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2"/>
              </p:nvPr>
            </p:nvSpPr>
            <p:spPr>
              <a:xfrm>
                <a:off x="800100" y="1082325"/>
                <a:ext cx="10553700" cy="4938465"/>
              </a:xfrm>
              <a:prstGeom prst="rect">
                <a:avLst/>
              </a:prstGeom>
              <a:blipFill>
                <a:blip r:embed="rId3"/>
                <a:stretch>
                  <a:fillRect l="-2281" t="-12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9634983"/>
      </p:ext>
    </p:extLst>
  </p:cSld>
  <p:clrMapOvr>
    <a:masterClrMapping/>
  </p:clrMapOvr>
</p:sld>
</file>

<file path=ppt/theme/theme1.xml><?xml version="1.0" encoding="utf-8"?>
<a:theme xmlns:a="http://schemas.openxmlformats.org/drawingml/2006/main" name="SLAC Covers/Title Slides">
  <a:themeElements>
    <a:clrScheme name="Custom 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C1515"/>
      </a:accent1>
      <a:accent2>
        <a:srgbClr val="4198B5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PPT_Presentation_031622" id="{4765C110-CC2B-6E45-B2B3-75F5A1911DB3}" vid="{9DA077EA-6666-B14D-81C9-2FD28442B6D0}"/>
    </a:ext>
  </a:extLst>
</a:theme>
</file>

<file path=ppt/theme/theme2.xml><?xml version="1.0" encoding="utf-8"?>
<a:theme xmlns:a="http://schemas.openxmlformats.org/drawingml/2006/main" name="SLAC Interior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PPT_Presentation_031622" id="{4765C110-CC2B-6E45-B2B3-75F5A1911DB3}" vid="{7FBC852C-56B0-CE44-BF70-AA1CE13EFFE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Title Slides</Template>
  <TotalTime>2574</TotalTime>
  <Words>1145</Words>
  <Application>Microsoft Macintosh PowerPoint</Application>
  <PresentationFormat>Widescreen</PresentationFormat>
  <Paragraphs>215</Paragraphs>
  <Slides>18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Cambria Math</vt:lpstr>
      <vt:lpstr>Calibri</vt:lpstr>
      <vt:lpstr>Lato</vt:lpstr>
      <vt:lpstr>Arial</vt:lpstr>
      <vt:lpstr>Montserrat</vt:lpstr>
      <vt:lpstr>Lato Black</vt:lpstr>
      <vt:lpstr>SLAC Covers/Title Slides</vt:lpstr>
      <vt:lpstr>SLAC Interior Slides</vt:lpstr>
      <vt:lpstr>PowerPoint Presentation</vt:lpstr>
      <vt:lpstr>What’s Next for the Energy Frontier?</vt:lpstr>
      <vt:lpstr>Higgs Production at e+e-</vt:lpstr>
      <vt:lpstr>Linear vs. Circular</vt:lpstr>
      <vt:lpstr>Sustainable Scaling with Energy</vt:lpstr>
      <vt:lpstr>Linac Proposals or Technologies for Future Upgrades?</vt:lpstr>
      <vt:lpstr>ILC Baseline</vt:lpstr>
      <vt:lpstr>Constrain Imposed by Tunnel Dimensions</vt:lpstr>
      <vt:lpstr>Pathways to Higher Energy</vt:lpstr>
      <vt:lpstr>SRF technology for ILC-250 beyond present limits</vt:lpstr>
      <vt:lpstr>C3   Cool Copper Collider</vt:lpstr>
      <vt:lpstr>Exceeding Gradients and Pulse Lengths Required for C3</vt:lpstr>
      <vt:lpstr>        Energy Upgrade of ILC 250</vt:lpstr>
      <vt:lpstr>CLIC Two Beam Acceleration</vt:lpstr>
      <vt:lpstr>CLIC Gradients for TeV Upgrade</vt:lpstr>
      <vt:lpstr>Wakefield Accelerator Technologies</vt:lpstr>
      <vt:lpstr>The Path to 10+ TeV</vt:lpstr>
      <vt:lpstr>Conclusions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issue – please read</dc:title>
  <dc:subject/>
  <dc:creator>McCulloch, Linda U</dc:creator>
  <cp:keywords/>
  <dc:description/>
  <cp:lastModifiedBy>Nanni, Emilio Alessandro</cp:lastModifiedBy>
  <cp:revision>10</cp:revision>
  <dcterms:created xsi:type="dcterms:W3CDTF">2023-05-25T23:24:36Z</dcterms:created>
  <dcterms:modified xsi:type="dcterms:W3CDTF">2024-07-07T06:42:24Z</dcterms:modified>
  <cp:category/>
</cp:coreProperties>
</file>