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820" r:id="rId1"/>
    <p:sldMasterId id="2147483867" r:id="rId2"/>
    <p:sldMasterId id="2147483872" r:id="rId3"/>
    <p:sldMasterId id="2147483884" r:id="rId4"/>
  </p:sldMasterIdLst>
  <p:notesMasterIdLst>
    <p:notesMasterId r:id="rId27"/>
  </p:notesMasterIdLst>
  <p:handoutMasterIdLst>
    <p:handoutMasterId r:id="rId28"/>
  </p:handoutMasterIdLst>
  <p:sldIdLst>
    <p:sldId id="721" r:id="rId5"/>
    <p:sldId id="745" r:id="rId6"/>
    <p:sldId id="2142534466" r:id="rId7"/>
    <p:sldId id="2142534467" r:id="rId8"/>
    <p:sldId id="2142534357" r:id="rId9"/>
    <p:sldId id="2142534468" r:id="rId10"/>
    <p:sldId id="2142534455" r:id="rId11"/>
    <p:sldId id="2142534462" r:id="rId12"/>
    <p:sldId id="2142534446" r:id="rId13"/>
    <p:sldId id="265" r:id="rId14"/>
    <p:sldId id="2142534384" r:id="rId15"/>
    <p:sldId id="2142534463" r:id="rId16"/>
    <p:sldId id="263" r:id="rId17"/>
    <p:sldId id="264" r:id="rId18"/>
    <p:sldId id="744" r:id="rId19"/>
    <p:sldId id="266" r:id="rId20"/>
    <p:sldId id="2142534401" r:id="rId21"/>
    <p:sldId id="2142534367" r:id="rId22"/>
    <p:sldId id="750" r:id="rId23"/>
    <p:sldId id="280" r:id="rId24"/>
    <p:sldId id="281" r:id="rId25"/>
    <p:sldId id="746" r:id="rId26"/>
  </p:sldIdLst>
  <p:sldSz cx="12192000" cy="6858000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Franklin Gothic Book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Franklin Gothic Book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Franklin Gothic Book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Franklin Gothic Book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Franklin Gothic Book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Franklin Gothic Book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Franklin Gothic Book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Franklin Gothic Book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Franklin Gothic Book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3202988-0087-9145-89D5-9A387C555A96}">
          <p14:sldIdLst>
            <p14:sldId id="721"/>
            <p14:sldId id="745"/>
            <p14:sldId id="2142534466"/>
            <p14:sldId id="2142534467"/>
            <p14:sldId id="2142534357"/>
            <p14:sldId id="2142534468"/>
            <p14:sldId id="2142534455"/>
            <p14:sldId id="2142534462"/>
            <p14:sldId id="2142534446"/>
            <p14:sldId id="265"/>
            <p14:sldId id="2142534384"/>
            <p14:sldId id="2142534463"/>
            <p14:sldId id="263"/>
            <p14:sldId id="264"/>
            <p14:sldId id="744"/>
            <p14:sldId id="266"/>
            <p14:sldId id="2142534401"/>
            <p14:sldId id="2142534367"/>
            <p14:sldId id="750"/>
            <p14:sldId id="280"/>
            <p14:sldId id="281"/>
            <p14:sldId id="7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e Chew jtchew@lbl.gov" initials="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A752E"/>
    <a:srgbClr val="F6A706"/>
    <a:srgbClr val="0432FF"/>
    <a:srgbClr val="FFFD78"/>
    <a:srgbClr val="F6B36B"/>
    <a:srgbClr val="00558B"/>
    <a:srgbClr val="00FDFF"/>
    <a:srgbClr val="006366"/>
    <a:srgbClr val="CFE0F2"/>
    <a:srgbClr val="2AA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53" autoAdjust="0"/>
    <p:restoredTop sz="97759" autoAdjust="0"/>
  </p:normalViewPr>
  <p:slideViewPr>
    <p:cSldViewPr snapToGrid="0">
      <p:cViewPr varScale="1">
        <p:scale>
          <a:sx n="114" d="100"/>
          <a:sy n="114" d="100"/>
        </p:scale>
        <p:origin x="200" y="72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36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16568"/>
    </p:cViewPr>
  </p:sorterViewPr>
  <p:notesViewPr>
    <p:cSldViewPr snapToGrid="0">
      <p:cViewPr varScale="1">
        <p:scale>
          <a:sx n="116" d="100"/>
          <a:sy n="116" d="100"/>
        </p:scale>
        <p:origin x="3120" y="19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AEAAC-FF4A-BB4E-8F33-70C3EF028A8E}" type="datetimeFigureOut">
              <a:rPr lang="en-US" smtClean="0"/>
              <a:t>7/5/24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21B7B-7190-7045-8798-B45394289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38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AutoShape 1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2" name="AutoShape 1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4" name="AutoShape 2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7" name="AutoShape 2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8" name="AutoShape 2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0" name="AutoShape 2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1" name="AutoShape 2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2" name="AutoShape 2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3" name="AutoShape 2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4" name="AutoShape 3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5" name="AutoShape 3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6" name="AutoShape 3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7" name="AutoShape 3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8" name="AutoShape 3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9" name="AutoShape 3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0" name="AutoShape 3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1" name="AutoShape 3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2" name="AutoShape 3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3" name="AutoShape 3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4" name="AutoShape 4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6" name="Rectangle 42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083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endParaRPr lang="en-US" altLang="x-none"/>
          </a:p>
        </p:txBody>
      </p:sp>
      <p:sp>
        <p:nvSpPr>
          <p:cNvPr id="6187" name="Rectangle 4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685800"/>
            <a:ext cx="5981700" cy="3365500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88" name="Rectangle 4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22900" cy="405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x-none" altLang="x-none"/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90" name="Rectangle 46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083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fld id="{E84E3283-8A06-0E42-A559-FF12BE7771D8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42545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fld id="{E84E3283-8A06-0E42-A559-FF12BE7771D8}" type="slidenum">
              <a:rPr kumimoji="0" lang="en-US" altLang="x-non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t>1</a:t>
            </a:fld>
            <a:endParaRPr kumimoji="0" lang="en-US" altLang="x-non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7850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900" cy="40513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AMP’s activities in LPA collider modeling have relevance to this talk through their implications for beam transport and focusing.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We have a collaboration with the HALHF group that involves implementing new capabilities in </a:t>
            </a:r>
            <a:r>
              <a:rPr lang="en-US" dirty="0" err="1"/>
              <a:t>ImpactX</a:t>
            </a:r>
            <a:r>
              <a:rPr lang="en-US" dirty="0"/>
              <a:t> and using them to explore proposed gap transport designs to control emittance growth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due to chromatic effects.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Our group has also actively developed capabilities in the code </a:t>
            </a:r>
            <a:r>
              <a:rPr lang="en-US" dirty="0" err="1"/>
              <a:t>WarpX</a:t>
            </a:r>
            <a:r>
              <a:rPr lang="en-US" dirty="0"/>
              <a:t> for modeling beam-beam effects at the interaction point...</a:t>
            </a:r>
            <a:endParaRPr dirty="0"/>
          </a:p>
        </p:txBody>
      </p:sp>
      <p:sp>
        <p:nvSpPr>
          <p:cNvPr id="1004" name="Google Shape;10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34004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6" name="Google Shape;1416;g27041fa1b9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17" name="Google Shape;1417;g27041fa1b9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7" name="Google Shape;1497;g2da272d639b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98" name="Google Shape;1498;g2da272d639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E84E3283-8A06-0E42-A559-FF12BE7771D8}" type="slidenum">
              <a:rPr lang="en-US" altLang="x-none" smtClean="0"/>
              <a:pPr/>
              <a:t>15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7495623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" name="Google Shape;1640;g2d27e3f526c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41" name="Google Shape;1641;g2d27e3f526c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db2a2e47b7_0_3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Xopt</a:t>
            </a:r>
            <a:r>
              <a:rPr lang="en-US" dirty="0"/>
              <a:t>: very interactive, GUI</a:t>
            </a:r>
            <a:br>
              <a:rPr lang="en-US" dirty="0"/>
            </a:br>
            <a:r>
              <a:rPr lang="en-US" dirty="0" err="1"/>
              <a:t>Optimas</a:t>
            </a:r>
            <a:r>
              <a:rPr lang="en-US" dirty="0"/>
              <a:t>: facilitates running on CPU/GPU supercomputers</a:t>
            </a:r>
            <a:br>
              <a:rPr lang="en-US" dirty="0"/>
            </a:br>
            <a:r>
              <a:rPr lang="en-US" dirty="0" err="1"/>
              <a:t>rsopt</a:t>
            </a:r>
            <a:r>
              <a:rPr lang="en-US" dirty="0"/>
              <a:t>: easy interface for existing common accelerator simulation codes</a:t>
            </a:r>
            <a:br>
              <a:rPr lang="en-US" dirty="0"/>
            </a:br>
            <a:endParaRPr dirty="0"/>
          </a:p>
        </p:txBody>
      </p:sp>
      <p:sp>
        <p:nvSpPr>
          <p:cNvPr id="74" name="Google Shape;74;g2db2a2e47b7_0_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873673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65" name="Google Shape;1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6" name="Google Shape;166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08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5671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900" cy="40513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LBNL has a long history of state-of-the-art modeling of light sources, storage rings, and colliders.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Here are a few facilities to which LBNL has been involved in modeling or design.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Our high-fidelity tools have been validated against experimental measurement.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And drive international collaborations.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4" name="Google Shape;10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42124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900" cy="40513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LBNL has a long history of state-of-the-art modeling of light sources, storage rings, and colliders.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Here are a few facilities to which LBNL has been involved in modeling or design.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Our high-fidelity tools have been validated against experimental measurement.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And drive international collaborations.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4" name="Google Shape;10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70262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900" cy="40513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LBNL has a long history of state-of-the-art modeling of light sources, storage rings, and colliders.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Here are a few facilities to which LBNL has been involved in modeling or design.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Our high-fidelity tools have been validated against experimental measurement.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And drive international collaborations.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4" name="Google Shape;10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94427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g2c33d0daa12_0_16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" name="Google Shape;9;g2c33d0daa12_0_16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7504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2db06caba7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048" name="Google Shape;1048;g2db06caba7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8437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2" name="Google Shape;2602;p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900" cy="40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2603" name="Google Shape;2603;p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94805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4" name="Google Shape;1594;g2d27e3f526c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800" cy="40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95" name="Google Shape;1595;g2d27e3f526c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6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22900" cy="4051300"/>
          </a:xfrm>
          <a:prstGeom prst="rect">
            <a:avLst/>
          </a:prstGeom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We are transition to a new generation of AMP codes, such as </a:t>
            </a:r>
            <a:r>
              <a:rPr lang="en-US" dirty="0" err="1"/>
              <a:t>ImpactX</a:t>
            </a:r>
            <a:r>
              <a:rPr lang="en-US" dirty="0"/>
              <a:t>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This is partly supported by an AMP-led </a:t>
            </a:r>
            <a:r>
              <a:rPr lang="en-US" dirty="0" err="1"/>
              <a:t>SciDAC</a:t>
            </a:r>
            <a:r>
              <a:rPr lang="en-US" dirty="0"/>
              <a:t> project.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The goal of the RF modeling is to develop a virtual test stand of the PIP-II beamline</a:t>
            </a:r>
            <a:endParaRPr dirty="0"/>
          </a:p>
        </p:txBody>
      </p:sp>
      <p:sp>
        <p:nvSpPr>
          <p:cNvPr id="1004" name="Google Shape;10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85800"/>
            <a:ext cx="5981700" cy="3365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0326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7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2813A29-4BE7-FE49-B284-57986698CD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1181" y="-770"/>
            <a:ext cx="12294362" cy="6923278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FCDBBB1-99E1-5349-870D-B8F4EBC158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05757" y="1992086"/>
            <a:ext cx="8980487" cy="1273628"/>
          </a:xfrm>
        </p:spPr>
        <p:txBody>
          <a:bodyPr/>
          <a:lstStyle>
            <a:lvl1pPr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B203AB8-0BA0-5048-BC21-C769A1A8BB06}"/>
              </a:ext>
            </a:extLst>
          </p:cNvPr>
          <p:cNvGrpSpPr/>
          <p:nvPr userDrawn="1"/>
        </p:nvGrpSpPr>
        <p:grpSpPr>
          <a:xfrm>
            <a:off x="354485" y="5457944"/>
            <a:ext cx="11265317" cy="859967"/>
            <a:chOff x="309790" y="5457944"/>
            <a:chExt cx="11265317" cy="85996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383070F-0B8D-FB4F-AFE8-4209D46278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309790" y="5457944"/>
              <a:ext cx="3160486" cy="859967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7ECAD9D-80FE-2041-B1EC-1F1BA2BB1E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058104" y="5668971"/>
              <a:ext cx="3568700" cy="53340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421DE77-4AFA-7747-9FF7-EBDC7E0172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8414621" y="5627915"/>
              <a:ext cx="3160486" cy="53283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xt slide white background">
  <p:cSld name="2_Text slide white background">
    <p:bg>
      <p:bgPr>
        <a:solidFill>
          <a:schemeClr val="lt1"/>
        </a:solidFill>
        <a:effectLst/>
      </p:bgPr>
    </p:bg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1"/>
          <p:cNvSpPr txBox="1">
            <a:spLocks noGrp="1"/>
          </p:cNvSpPr>
          <p:nvPr>
            <p:ph type="body" idx="1"/>
          </p:nvPr>
        </p:nvSpPr>
        <p:spPr>
          <a:xfrm>
            <a:off x="473529" y="1284289"/>
            <a:ext cx="11244943" cy="4504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48" name="Google Shape;348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952882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11"/>
          <p:cNvSpPr txBox="1">
            <a:spLocks noGrp="1"/>
          </p:cNvSpPr>
          <p:nvPr>
            <p:ph type="body" idx="2"/>
          </p:nvPr>
        </p:nvSpPr>
        <p:spPr>
          <a:xfrm>
            <a:off x="1817688" y="196622"/>
            <a:ext cx="8556625" cy="54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0" name="Google Shape;350;p11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1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0629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14400"/>
          </a:xfrm>
        </p:spPr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110521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96600" y="6324600"/>
            <a:ext cx="6889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260E43B-7F43-FA45-AAB7-E054FD6CC4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841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144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97813E7-07E4-894D-A99F-D4B7A4263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20400" y="6324600"/>
            <a:ext cx="815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fld id="{D260E43B-7F43-FA45-AAB7-E054FD6CC4E3}" type="slidenum">
              <a:rPr lang="en-US" smtClean="0">
                <a:solidFill>
                  <a:prstClr val="white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4355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O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1"/>
            <a:ext cx="12192000" cy="855663"/>
          </a:xfrm>
          <a:prstGeom prst="rect">
            <a:avLst/>
          </a:prstGeom>
          <a:solidFill>
            <a:srgbClr val="1F497D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endParaRPr lang="x-none" altLang="x-none" sz="2400">
              <a:solidFill>
                <a:srgbClr val="000000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12579"/>
            <a:ext cx="12192000" cy="84308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D0C11F7-91F7-EF4B-BDE6-9C994AE440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800" y="6400800"/>
            <a:ext cx="688900" cy="347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fld id="{D260E43B-7F43-FA45-AAB7-E054FD6CC4E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91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144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97813E7-07E4-894D-A99F-D4B7A4263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600" y="6324600"/>
            <a:ext cx="688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fld id="{D260E43B-7F43-FA45-AAB7-E054FD6CC4E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604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" y="14067"/>
            <a:ext cx="12191999" cy="836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203200" y="1181832"/>
            <a:ext cx="11785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4329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3366"/>
              </a:buClr>
              <a:buSzPts val="1530"/>
              <a:buFont typeface="Arial"/>
              <a:buChar char="–"/>
              <a:defRPr sz="24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1909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3366"/>
              </a:buClr>
              <a:buSzPts val="1350"/>
              <a:buFont typeface="Merriweather Sans"/>
              <a:buChar char="–"/>
              <a:defRPr sz="24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190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3366"/>
              </a:buClr>
              <a:buSzPts val="1350"/>
              <a:buFont typeface="Merriweather Sans"/>
              <a:buChar char="–"/>
              <a:defRPr sz="24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57189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Arial"/>
              <a:buChar char="»"/>
              <a:defRPr sz="24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3178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1500"/>
              <a:buFont typeface="Arial"/>
              <a:buChar char="»"/>
              <a:defRPr sz="2000" b="0" i="0" u="none" strike="noStrike" cap="non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3178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1500"/>
              <a:buFont typeface="Arial"/>
              <a:buChar char="»"/>
              <a:defRPr sz="2000" b="0" i="0" u="none" strike="noStrike" cap="non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3178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1500"/>
              <a:buFont typeface="Arial"/>
              <a:buChar char="»"/>
              <a:defRPr sz="2000" b="0" i="0" u="none" strike="noStrike" cap="non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3178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C5993"/>
              </a:buClr>
              <a:buSzPts val="1500"/>
              <a:buFont typeface="Arial"/>
              <a:buChar char="»"/>
              <a:defRPr sz="2000" b="0" i="0" u="none" strike="noStrike" cap="none">
                <a:solidFill>
                  <a:srgbClr val="2C599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9315116" y="6544696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900"/>
              <a:buFont typeface="Libre Franklin"/>
              <a:buNone/>
              <a:defRPr sz="1200" b="1" i="0" u="none" strike="noStrike" cap="none">
                <a:solidFill>
                  <a:srgbClr val="1F497D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900"/>
              <a:buFont typeface="Libre Franklin"/>
              <a:buNone/>
              <a:defRPr sz="1200" b="1" i="0" u="none" strike="noStrike" cap="none">
                <a:solidFill>
                  <a:srgbClr val="1F497D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900"/>
              <a:buFont typeface="Libre Franklin"/>
              <a:buNone/>
              <a:defRPr sz="1200" b="1" i="0" u="none" strike="noStrike" cap="none">
                <a:solidFill>
                  <a:srgbClr val="1F497D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900"/>
              <a:buFont typeface="Libre Franklin"/>
              <a:buNone/>
              <a:defRPr sz="1200" b="1" i="0" u="none" strike="noStrike" cap="none">
                <a:solidFill>
                  <a:srgbClr val="1F497D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900"/>
              <a:buFont typeface="Libre Franklin"/>
              <a:buNone/>
              <a:defRPr sz="1200" b="1" i="0" u="none" strike="noStrike" cap="none">
                <a:solidFill>
                  <a:srgbClr val="1F497D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900"/>
              <a:buFont typeface="Libre Franklin"/>
              <a:buNone/>
              <a:defRPr sz="1200" b="1" i="0" u="none" strike="noStrike" cap="none">
                <a:solidFill>
                  <a:srgbClr val="1F497D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900"/>
              <a:buFont typeface="Libre Franklin"/>
              <a:buNone/>
              <a:defRPr sz="1200" b="1" i="0" u="none" strike="noStrike" cap="none">
                <a:solidFill>
                  <a:srgbClr val="1F497D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900"/>
              <a:buFont typeface="Libre Franklin"/>
              <a:buNone/>
              <a:defRPr sz="1200" b="1" i="0" u="none" strike="noStrike" cap="none">
                <a:solidFill>
                  <a:srgbClr val="1F497D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900"/>
              <a:buFont typeface="Libre Franklin"/>
              <a:buNone/>
              <a:defRPr sz="1200" b="1" i="0" u="none" strike="noStrike" cap="none">
                <a:solidFill>
                  <a:srgbClr val="1F497D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r>
              <a:rPr lang="en-US"/>
              <a:t>- </a:t>
            </a:r>
            <a:fld id="{00000000-1234-1234-1234-123412341234}" type="slidenum">
              <a:rPr lang="en-US" smtClean="0"/>
              <a:pPr/>
              <a:t>‹#›</a:t>
            </a:fld>
            <a:r>
              <a:rPr lang="en-US"/>
              <a:t> -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49056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scussion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C050B2-309D-42C4-AF63-BBB0EBE7C2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21982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0500" y="237744"/>
            <a:ext cx="11772900" cy="9052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B9F530-BC13-4BDB-8495-8DE5CC20E7EE}"/>
              </a:ext>
            </a:extLst>
          </p:cNvPr>
          <p:cNvSpPr/>
          <p:nvPr userDrawn="1"/>
        </p:nvSpPr>
        <p:spPr>
          <a:xfrm>
            <a:off x="0" y="6220590"/>
            <a:ext cx="12192000" cy="637410"/>
          </a:xfrm>
          <a:prstGeom prst="rect">
            <a:avLst/>
          </a:prstGeom>
          <a:solidFill>
            <a:schemeClr val="bg2">
              <a:lumMod val="85000"/>
            </a:schemeClr>
          </a:solidFill>
          <a:ln w="19050">
            <a:noFill/>
            <a:miter lim="800000"/>
          </a:ln>
          <a:effectLst>
            <a:outerShdw blurRad="101600" dist="38100" dir="16200000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F531CFB-FD09-40B4-8CFD-1F4C9A83DCB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848362" y="6588336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b="1" smtClean="0">
                <a:solidFill>
                  <a:schemeClr val="bg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b="1" dirty="0">
              <a:solidFill>
                <a:schemeClr val="bg1">
                  <a:lumMod val="7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3A5909-90CD-4D68-BFAA-D15F56471C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799" y="6318074"/>
            <a:ext cx="1517521" cy="41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008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8C41A-7A0A-A74C-A765-4BF8AA94B2BC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30200" y="1393825"/>
            <a:ext cx="11482917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688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855" y="411480"/>
            <a:ext cx="11378099" cy="8778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11458385" y="6393364"/>
            <a:ext cx="544401" cy="3016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fld id="{929A8685-9CBD-5D48-90F4-6955DC9A7A72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9750615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b of fu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11458385" y="6393364"/>
            <a:ext cx="544401" cy="3016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fld id="{929A8685-9CBD-5D48-90F4-6955DC9A7A72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706113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w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1B8336D-56B7-3E48-A9E6-7A2024FA3E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1181" y="-770"/>
            <a:ext cx="12294362" cy="6923278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FCDBBB1-99E1-5349-870D-B8F4EBC158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05757" y="1992086"/>
            <a:ext cx="8980487" cy="1273628"/>
          </a:xfrm>
        </p:spPr>
        <p:txBody>
          <a:bodyPr/>
          <a:lstStyle>
            <a:lvl1pPr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8113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9" name="Google Shape;229;p3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3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3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34848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40"/>
          <p:cNvSpPr txBox="1"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235" name="Google Shape;235;p4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4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4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479092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1"/>
          <p:cNvSpPr txBox="1">
            <a:spLocks noGrp="1"/>
          </p:cNvSpPr>
          <p:nvPr>
            <p:ph type="title"/>
          </p:nvPr>
        </p:nvSpPr>
        <p:spPr>
          <a:xfrm>
            <a:off x="831851" y="1709737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41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1" name="Google Shape;241;p4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4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4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180940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4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47" name="Google Shape;247;p4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48" name="Google Shape;248;p4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4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4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331960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4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254" name="Google Shape;254;p4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5" name="Google Shape;255;p4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256" name="Google Shape;256;p4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4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4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4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542195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4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272" name="Google Shape;272;p4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273" name="Google Shape;273;p4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4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4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5935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4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</p:sp>
      <p:sp>
        <p:nvSpPr>
          <p:cNvPr id="279" name="Google Shape;279;p4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280" name="Google Shape;280;p4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4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4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349170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48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86" name="Google Shape;286;p4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4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4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303375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9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p49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92" name="Google Shape;292;p4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4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p4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266234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lide white backgrou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5062DBE-2264-E844-A0E2-D954D04B3A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3529" y="1284289"/>
            <a:ext cx="11244943" cy="45045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F54F10-9F0D-094B-9149-1988A9DB4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52882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A6693BC-DAF4-B742-9E2C-0D0ABDE8CF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17688" y="196622"/>
            <a:ext cx="8556625" cy="543605"/>
          </a:xfrm>
        </p:spPr>
        <p:txBody>
          <a:bodyPr/>
          <a:lstStyle>
            <a:lvl1pPr algn="ctr">
              <a:buNone/>
              <a:defRPr sz="28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BDEF9E4D-5DAA-E441-8E60-AC4289E8BA2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D260E43B-7F43-FA45-AAB7-E054FD6CC4E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5228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Swoosh Backgrou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DC5C60D-4F7B-3A4D-BFFC-D63F85E415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1181" y="-770"/>
            <a:ext cx="12294362" cy="6923278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FCDBBB1-99E1-5349-870D-B8F4EBC158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05757" y="250371"/>
            <a:ext cx="8980487" cy="631372"/>
          </a:xfrm>
        </p:spPr>
        <p:txBody>
          <a:bodyPr/>
          <a:lstStyle>
            <a:lvl1pPr algn="ctr">
              <a:buNone/>
              <a:defRPr sz="2800" b="1">
                <a:solidFill>
                  <a:schemeClr val="bg1"/>
                </a:solidFill>
              </a:defRPr>
            </a:lvl1pPr>
            <a:lvl2pPr>
              <a:defRPr sz="2800" b="1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36CAA0-4568-4342-9E2D-0F84E25925BD}"/>
              </a:ext>
            </a:extLst>
          </p:cNvPr>
          <p:cNvCxnSpPr>
            <a:cxnSpLocks/>
          </p:cNvCxnSpPr>
          <p:nvPr userDrawn="1"/>
        </p:nvCxnSpPr>
        <p:spPr>
          <a:xfrm>
            <a:off x="0" y="6143740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CB6631-CFBA-D44C-AFD8-F4501CC0A0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9275" y="1414463"/>
            <a:ext cx="11093450" cy="4181475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6974128F-3CF5-D64A-891E-320900F0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D260E43B-7F43-FA45-AAB7-E054FD6CC4E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C729F4-C2B9-F949-80BE-DBD216A49205}"/>
              </a:ext>
            </a:extLst>
          </p:cNvPr>
          <p:cNvGrpSpPr/>
          <p:nvPr userDrawn="1"/>
        </p:nvGrpSpPr>
        <p:grpSpPr>
          <a:xfrm>
            <a:off x="1768068" y="6230825"/>
            <a:ext cx="8394606" cy="548640"/>
            <a:chOff x="1898697" y="6230825"/>
            <a:chExt cx="8394606" cy="54864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ABE915B-32DA-AD4B-B7C8-AE1C1ED82B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275589" y="6325373"/>
              <a:ext cx="2017714" cy="34016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383070F-0B8D-FB4F-AFE8-4209D46278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898697" y="6230825"/>
              <a:ext cx="2017714" cy="54864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7ECAD9D-80FE-2041-B1EC-1F1BA2BB1E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4880637" y="6356393"/>
              <a:ext cx="2278325" cy="3402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59592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white background &amp; footer">
  <p:cSld name="Text slide white background &amp; footer">
    <p:bg>
      <p:bgPr>
        <a:solidFill>
          <a:schemeClr val="lt1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9"/>
          <p:cNvSpPr txBox="1">
            <a:spLocks noGrp="1"/>
          </p:cNvSpPr>
          <p:nvPr>
            <p:ph type="body" idx="1"/>
          </p:nvPr>
        </p:nvSpPr>
        <p:spPr>
          <a:xfrm>
            <a:off x="473531" y="1284289"/>
            <a:ext cx="11244943" cy="4504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50" rIns="68550" bIns="34250" anchor="t" anchorCtr="0">
            <a:normAutofit/>
          </a:bodyPr>
          <a:lstStyle>
            <a:lvl1pPr marL="609585" lvl="0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/>
            </a:lvl1pPr>
            <a:lvl2pPr marL="1219170" lvl="1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Char char="o"/>
              <a:defRPr/>
            </a:lvl2pPr>
            <a:lvl3pPr marL="1828754" lvl="2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Char char="•"/>
              <a:defRPr/>
            </a:lvl3pPr>
            <a:lvl4pPr marL="2438339" lvl="3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Char char="–"/>
              <a:defRPr/>
            </a:lvl4pPr>
            <a:lvl5pPr marL="3047924" lvl="4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Char char="»"/>
              <a:defRPr/>
            </a:lvl5pPr>
            <a:lvl6pPr marL="3657509" lvl="5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6pPr>
            <a:lvl7pPr marL="4267093" lvl="6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7pPr>
            <a:lvl8pPr marL="4876678" lvl="7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8pPr>
            <a:lvl9pPr marL="5486263" lvl="8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9pPr>
          </a:lstStyle>
          <a:p>
            <a:endParaRPr/>
          </a:p>
        </p:txBody>
      </p:sp>
      <p:pic>
        <p:nvPicPr>
          <p:cNvPr id="125" name="Google Shape;125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0"/>
            <a:ext cx="12188825" cy="952883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9"/>
          <p:cNvSpPr txBox="1">
            <a:spLocks noGrp="1"/>
          </p:cNvSpPr>
          <p:nvPr>
            <p:ph type="body" idx="2"/>
          </p:nvPr>
        </p:nvSpPr>
        <p:spPr>
          <a:xfrm>
            <a:off x="1817689" y="196623"/>
            <a:ext cx="8556625" cy="54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50" rIns="68550" bIns="34250" anchor="t" anchorCtr="0">
            <a:normAutofit/>
          </a:bodyPr>
          <a:lstStyle>
            <a:lvl1pPr marL="609585" lvl="0" indent="-304792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800" b="1">
                <a:solidFill>
                  <a:schemeClr val="lt1"/>
                </a:solidFill>
              </a:defRPr>
            </a:lvl1pPr>
            <a:lvl2pPr marL="1219170" lvl="1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None/>
              <a:defRPr/>
            </a:lvl2pPr>
            <a:lvl3pPr marL="1828754" lvl="2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None/>
              <a:defRPr/>
            </a:lvl3pPr>
            <a:lvl4pPr marL="2438339" lvl="3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None/>
              <a:defRPr/>
            </a:lvl4pPr>
            <a:lvl5pPr marL="3047924" lvl="4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None/>
              <a:defRPr/>
            </a:lvl5pPr>
            <a:lvl6pPr marL="3657509" lvl="5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6pPr>
            <a:lvl7pPr marL="4267093" lvl="6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7pPr>
            <a:lvl8pPr marL="4876678" lvl="7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8pPr>
            <a:lvl9pPr marL="5486263" lvl="8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9"/>
          <p:cNvSpPr txBox="1">
            <a:spLocks noGrp="1"/>
          </p:cNvSpPr>
          <p:nvPr>
            <p:ph type="sldNum" idx="12"/>
          </p:nvPr>
        </p:nvSpPr>
        <p:spPr>
          <a:xfrm>
            <a:off x="11512784" y="6486251"/>
            <a:ext cx="67921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50" rIns="68550" bIns="342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764216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4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4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126041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xt slide white background">
  <p:cSld name="2_Text slide white background"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1"/>
          <p:cNvSpPr txBox="1">
            <a:spLocks noGrp="1"/>
          </p:cNvSpPr>
          <p:nvPr>
            <p:ph type="body" idx="1"/>
          </p:nvPr>
        </p:nvSpPr>
        <p:spPr>
          <a:xfrm>
            <a:off x="473529" y="1284289"/>
            <a:ext cx="11244943" cy="4504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o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07" name="Google Shape;107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952882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1"/>
          <p:cNvSpPr txBox="1">
            <a:spLocks noGrp="1"/>
          </p:cNvSpPr>
          <p:nvPr>
            <p:ph type="body" idx="2"/>
          </p:nvPr>
        </p:nvSpPr>
        <p:spPr>
          <a:xfrm>
            <a:off x="1817688" y="196622"/>
            <a:ext cx="8556625" cy="54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 b="1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None/>
              <a:defRPr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None/>
              <a:defRPr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None/>
              <a:defRPr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20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1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1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0954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856" y="411480"/>
            <a:ext cx="11378099" cy="914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53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hite background &amp; foo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CCA0978E-7F09-9344-9B55-6F63200F0A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143740"/>
            <a:ext cx="12192000" cy="714260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5062DBE-2264-E844-A0E2-D954D04B3A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3529" y="1284289"/>
            <a:ext cx="11244943" cy="45045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F54F10-9F0D-094B-9149-1988A9DB49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952882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A6693BC-DAF4-B742-9E2C-0D0ABDE8CF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17688" y="196622"/>
            <a:ext cx="8556625" cy="543605"/>
          </a:xfrm>
        </p:spPr>
        <p:txBody>
          <a:bodyPr/>
          <a:lstStyle>
            <a:lvl1pPr algn="ctr">
              <a:buNone/>
              <a:defRPr sz="28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BDEF9E4D-5DAA-E441-8E60-AC4289E8BA2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D260E43B-7F43-FA45-AAB7-E054FD6CC4E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9A51114-9750-DB4D-B843-02CA41EF75ED}"/>
              </a:ext>
            </a:extLst>
          </p:cNvPr>
          <p:cNvCxnSpPr>
            <a:cxnSpLocks/>
          </p:cNvCxnSpPr>
          <p:nvPr userDrawn="1"/>
        </p:nvCxnSpPr>
        <p:spPr>
          <a:xfrm>
            <a:off x="0" y="6143740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4BDF5BC-7B7D-8B4F-A2A8-3E1B9BB84607}"/>
              </a:ext>
            </a:extLst>
          </p:cNvPr>
          <p:cNvGrpSpPr/>
          <p:nvPr userDrawn="1"/>
        </p:nvGrpSpPr>
        <p:grpSpPr>
          <a:xfrm>
            <a:off x="1768068" y="6230825"/>
            <a:ext cx="8394606" cy="548640"/>
            <a:chOff x="1898697" y="6230825"/>
            <a:chExt cx="8394606" cy="548640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96C68D84-2EA1-0545-A08D-3E2572635B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275589" y="6325373"/>
              <a:ext cx="2017714" cy="340169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2AAB2F11-2E66-6F40-BF96-5836C9F9BB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898697" y="6230825"/>
              <a:ext cx="2017714" cy="54864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7789D0A-7F9F-D541-9EB8-6007687E8C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4880637" y="6356393"/>
              <a:ext cx="2278325" cy="3402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1076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 white backgrou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5062DBE-2264-E844-A0E2-D954D04B3A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3529" y="1284289"/>
            <a:ext cx="11244943" cy="45045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F54F10-9F0D-094B-9149-1988A9DB49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952882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A6693BC-DAF4-B742-9E2C-0D0ABDE8CF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17688" y="196622"/>
            <a:ext cx="8556625" cy="543605"/>
          </a:xfrm>
        </p:spPr>
        <p:txBody>
          <a:bodyPr/>
          <a:lstStyle>
            <a:lvl1pPr algn="ctr">
              <a:buNone/>
              <a:defRPr sz="28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BDEF9E4D-5DAA-E441-8E60-AC4289E8BA2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D260E43B-7F43-FA45-AAB7-E054FD6CC4E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368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light swoosh &amp; footer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07AC3D6-6028-C24F-8792-BF7746B026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1181" y="-770"/>
            <a:ext cx="12294362" cy="6144506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5062DBE-2264-E844-A0E2-D954D04B3A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3529" y="1284289"/>
            <a:ext cx="11244943" cy="45045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BDEF9E4D-5DAA-E441-8E60-AC4289E8BA2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D260E43B-7F43-FA45-AAB7-E054FD6CC4E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CAE12B1A-29DD-D44E-9224-D182AD08D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143740"/>
            <a:ext cx="12192000" cy="71426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B4BE3DE-7CC4-E14B-9E67-A5D87BBCD52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952882"/>
          </a:xfrm>
          <a:prstGeom prst="rect">
            <a:avLst/>
          </a:prstGeom>
        </p:spPr>
      </p:pic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03B530CB-1EA4-0B4A-AAF2-76A991C163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17688" y="196622"/>
            <a:ext cx="8556625" cy="543605"/>
          </a:xfrm>
        </p:spPr>
        <p:txBody>
          <a:bodyPr/>
          <a:lstStyle>
            <a:lvl1pPr algn="ctr">
              <a:buNone/>
              <a:defRPr sz="28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823DE84-E46E-8741-AC6B-71129FF7AF69}"/>
              </a:ext>
            </a:extLst>
          </p:cNvPr>
          <p:cNvGrpSpPr/>
          <p:nvPr userDrawn="1"/>
        </p:nvGrpSpPr>
        <p:grpSpPr>
          <a:xfrm>
            <a:off x="1768068" y="6230825"/>
            <a:ext cx="8394606" cy="548640"/>
            <a:chOff x="1898697" y="6230825"/>
            <a:chExt cx="8394606" cy="548640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0230D8C-7177-3E45-B3E5-98EAE690AEA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8275589" y="6325373"/>
              <a:ext cx="2017714" cy="340169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B04BD7E-B41B-874C-856F-3BFBDEFAF2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1898697" y="6230825"/>
              <a:ext cx="2017714" cy="54864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FC0973DD-1799-FC4C-801D-17AB4C9848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4880637" y="6356393"/>
              <a:ext cx="2278325" cy="3402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0477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light swoosh backgrou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07AC3D6-6028-C24F-8792-BF7746B026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1181" y="706868"/>
            <a:ext cx="12294362" cy="6144506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5062DBE-2264-E844-A0E2-D954D04B3A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3529" y="1284289"/>
            <a:ext cx="11244943" cy="45045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BDEF9E4D-5DAA-E441-8E60-AC4289E8BA2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D260E43B-7F43-FA45-AAB7-E054FD6CC4E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B4BE3DE-7CC4-E14B-9E67-A5D87BBCD52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952882"/>
          </a:xfrm>
          <a:prstGeom prst="rect">
            <a:avLst/>
          </a:prstGeom>
        </p:spPr>
      </p:pic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03B530CB-1EA4-0B4A-AAF2-76A991C163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17688" y="196622"/>
            <a:ext cx="8556625" cy="543605"/>
          </a:xfrm>
        </p:spPr>
        <p:txBody>
          <a:bodyPr/>
          <a:lstStyle>
            <a:lvl1pPr algn="ctr">
              <a:buNone/>
              <a:defRPr sz="28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07675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white background &amp; footer">
  <p:cSld name="1_Text slide white background &amp; footer">
    <p:bg>
      <p:bgPr>
        <a:solidFill>
          <a:schemeClr val="lt1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9"/>
          <p:cNvSpPr txBox="1">
            <a:spLocks noGrp="1"/>
          </p:cNvSpPr>
          <p:nvPr>
            <p:ph type="body" idx="1"/>
          </p:nvPr>
        </p:nvSpPr>
        <p:spPr>
          <a:xfrm>
            <a:off x="473531" y="1284289"/>
            <a:ext cx="11244943" cy="4504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50" rIns="68550" bIns="34250" anchor="t" anchorCtr="0">
            <a:normAutofit/>
          </a:bodyPr>
          <a:lstStyle>
            <a:lvl1pPr marL="609585" lvl="0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/>
            </a:lvl1pPr>
            <a:lvl2pPr marL="1219170" lvl="1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Char char="o"/>
              <a:defRPr/>
            </a:lvl2pPr>
            <a:lvl3pPr marL="1828754" lvl="2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Char char="•"/>
              <a:defRPr/>
            </a:lvl3pPr>
            <a:lvl4pPr marL="2438339" lvl="3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Char char="–"/>
              <a:defRPr/>
            </a:lvl4pPr>
            <a:lvl5pPr marL="3047924" lvl="4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Char char="»"/>
              <a:defRPr/>
            </a:lvl5pPr>
            <a:lvl6pPr marL="3657509" lvl="5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6pPr>
            <a:lvl7pPr marL="4267093" lvl="6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7pPr>
            <a:lvl8pPr marL="4876678" lvl="7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8pPr>
            <a:lvl9pPr marL="5486263" lvl="8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9pPr>
          </a:lstStyle>
          <a:p>
            <a:endParaRPr/>
          </a:p>
        </p:txBody>
      </p:sp>
      <p:pic>
        <p:nvPicPr>
          <p:cNvPr id="125" name="Google Shape;125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0"/>
            <a:ext cx="12188825" cy="952883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9"/>
          <p:cNvSpPr txBox="1">
            <a:spLocks noGrp="1"/>
          </p:cNvSpPr>
          <p:nvPr>
            <p:ph type="body" idx="2"/>
          </p:nvPr>
        </p:nvSpPr>
        <p:spPr>
          <a:xfrm>
            <a:off x="1817689" y="196623"/>
            <a:ext cx="8556625" cy="54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50" rIns="68550" bIns="34250" anchor="t" anchorCtr="0">
            <a:normAutofit/>
          </a:bodyPr>
          <a:lstStyle>
            <a:lvl1pPr marL="609585" lvl="0" indent="-304792" algn="ctr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800" b="1">
                <a:solidFill>
                  <a:schemeClr val="lt1"/>
                </a:solidFill>
              </a:defRPr>
            </a:lvl1pPr>
            <a:lvl2pPr marL="1219170" lvl="1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None/>
              <a:defRPr/>
            </a:lvl2pPr>
            <a:lvl3pPr marL="1828754" lvl="2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None/>
              <a:defRPr/>
            </a:lvl3pPr>
            <a:lvl4pPr marL="2438339" lvl="3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None/>
              <a:defRPr/>
            </a:lvl4pPr>
            <a:lvl5pPr marL="3047924" lvl="4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F497D"/>
              </a:buClr>
              <a:buSzPts val="1100"/>
              <a:buNone/>
              <a:defRPr/>
            </a:lvl5pPr>
            <a:lvl6pPr marL="3657509" lvl="5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6pPr>
            <a:lvl7pPr marL="4267093" lvl="6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7pPr>
            <a:lvl8pPr marL="4876678" lvl="7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8pPr>
            <a:lvl9pPr marL="5486263" lvl="8" indent="-397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9"/>
          <p:cNvSpPr txBox="1">
            <a:spLocks noGrp="1"/>
          </p:cNvSpPr>
          <p:nvPr>
            <p:ph type="sldNum" idx="12"/>
          </p:nvPr>
        </p:nvSpPr>
        <p:spPr>
          <a:xfrm>
            <a:off x="11512784" y="6486251"/>
            <a:ext cx="67921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50" rIns="68550" bIns="3425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Times New Roman"/>
              <a:buNone/>
              <a:defRPr sz="10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66874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4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4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05836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1.tiff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png"/><Relationship Id="rId5" Type="http://schemas.openxmlformats.org/officeDocument/2006/relationships/image" Target="../media/image10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rgbClr val="00395A"/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523" y="1297142"/>
            <a:ext cx="1097926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211627" y="-142629"/>
            <a:ext cx="12596659" cy="7137992"/>
            <a:chOff x="-158720" y="-142629"/>
            <a:chExt cx="9447494" cy="7137992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467806" y="6873248"/>
              <a:ext cx="8217866" cy="122115"/>
              <a:chOff x="467806" y="6873248"/>
              <a:chExt cx="8217866" cy="122115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 userDrawn="1"/>
          </p:nvGrpSpPr>
          <p:grpSpPr>
            <a:xfrm>
              <a:off x="467806" y="-142629"/>
              <a:ext cx="8217866" cy="122115"/>
              <a:chOff x="467806" y="6873248"/>
              <a:chExt cx="8217866" cy="122115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 userDrawn="1"/>
          </p:nvGrpSpPr>
          <p:grpSpPr>
            <a:xfrm>
              <a:off x="-158720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 userDrawn="1"/>
          </p:nvGrpSpPr>
          <p:grpSpPr>
            <a:xfrm>
              <a:off x="9166659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0" name="Picture 49" descr="RGB_White-Seal_White-Mark_SC_Horizontal.png">
            <a:extLst>
              <a:ext uri="{FF2B5EF4-FFF2-40B4-BE49-F238E27FC236}">
                <a16:creationId xmlns:a16="http://schemas.microsoft.com/office/drawing/2014/main" id="{D0FC1251-9BFE-214D-9A96-658D94CF1313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0" y="6356933"/>
            <a:ext cx="2286000" cy="383721"/>
          </a:xfrm>
          <a:prstGeom prst="rect">
            <a:avLst/>
          </a:prstGeom>
        </p:spPr>
      </p:pic>
      <p:sp>
        <p:nvSpPr>
          <p:cNvPr id="51" name="Slide Number Placeholder 5">
            <a:extLst>
              <a:ext uri="{FF2B5EF4-FFF2-40B4-BE49-F238E27FC236}">
                <a16:creationId xmlns:a16="http://schemas.microsoft.com/office/drawing/2014/main" id="{DB98448C-F9A5-154C-B2C0-08CFA44F2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2784" y="6486249"/>
            <a:ext cx="679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D260E43B-7F43-FA45-AAB7-E054FD6CC4E3}" type="slidenum">
              <a:rPr lang="en-US" smtClean="0">
                <a:solidFill>
                  <a:prstClr val="white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97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6" r:id="rId2"/>
    <p:sldLayoutId id="2147483827" r:id="rId3"/>
    <p:sldLayoutId id="2147483825" r:id="rId4"/>
    <p:sldLayoutId id="2147483830" r:id="rId5"/>
    <p:sldLayoutId id="2147483828" r:id="rId6"/>
    <p:sldLayoutId id="2147483829" r:id="rId7"/>
    <p:sldLayoutId id="2147483881" r:id="rId8"/>
    <p:sldLayoutId id="2147483882" r:id="rId9"/>
    <p:sldLayoutId id="2147483883" r:id="rId10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rgbClr val="1F497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F497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1F497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1F497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rgbClr val="00395A"/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6556" y="1600201"/>
            <a:ext cx="1097926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211627" y="-142629"/>
            <a:ext cx="12596659" cy="7137992"/>
            <a:chOff x="-158720" y="-142629"/>
            <a:chExt cx="9447494" cy="7137992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467806" y="6873248"/>
              <a:ext cx="8217866" cy="122115"/>
              <a:chOff x="467806" y="6873248"/>
              <a:chExt cx="8217866" cy="122115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 userDrawn="1"/>
          </p:nvGrpSpPr>
          <p:grpSpPr>
            <a:xfrm>
              <a:off x="467806" y="-142629"/>
              <a:ext cx="8217866" cy="122115"/>
              <a:chOff x="467806" y="6873248"/>
              <a:chExt cx="8217866" cy="122115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 userDrawn="1"/>
          </p:nvGrpSpPr>
          <p:grpSpPr>
            <a:xfrm>
              <a:off x="-158720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 userDrawn="1"/>
          </p:nvGrpSpPr>
          <p:grpSpPr>
            <a:xfrm>
              <a:off x="9166659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2" name="Rectangle 51"/>
          <p:cNvSpPr/>
          <p:nvPr userDrawn="1"/>
        </p:nvSpPr>
        <p:spPr>
          <a:xfrm>
            <a:off x="0" y="6239580"/>
            <a:ext cx="12192000" cy="618420"/>
          </a:xfrm>
          <a:prstGeom prst="rect">
            <a:avLst/>
          </a:prstGeom>
          <a:solidFill>
            <a:srgbClr val="0039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8" name="Picture 1" descr="ATAP_footer_orange_reversed_.png">
            <a:extLst>
              <a:ext uri="{FF2B5EF4-FFF2-40B4-BE49-F238E27FC236}">
                <a16:creationId xmlns:a16="http://schemas.microsoft.com/office/drawing/2014/main" id="{B25632D3-80F0-F14A-A261-FE9A67B8350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308" y="6388807"/>
            <a:ext cx="2628592" cy="392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 descr="RGB_White-Seal_White-Mark_SC_Horizontal.png">
            <a:extLst>
              <a:ext uri="{FF2B5EF4-FFF2-40B4-BE49-F238E27FC236}">
                <a16:creationId xmlns:a16="http://schemas.microsoft.com/office/drawing/2014/main" id="{D0FC1251-9BFE-214D-9A96-658D94CF131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0" y="6356929"/>
            <a:ext cx="2286000" cy="383721"/>
          </a:xfrm>
          <a:prstGeom prst="rect">
            <a:avLst/>
          </a:prstGeom>
        </p:spPr>
      </p:pic>
      <p:sp>
        <p:nvSpPr>
          <p:cNvPr id="51" name="Slide Number Placeholder 5">
            <a:extLst>
              <a:ext uri="{FF2B5EF4-FFF2-40B4-BE49-F238E27FC236}">
                <a16:creationId xmlns:a16="http://schemas.microsoft.com/office/drawing/2014/main" id="{DB98448C-F9A5-154C-B2C0-08CFA44F2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02210" y="6360285"/>
            <a:ext cx="679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D260E43B-7F43-FA45-AAB7-E054FD6CC4E3}" type="slidenum">
              <a:rPr lang="en-US" smtClean="0">
                <a:solidFill>
                  <a:prstClr val="white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240704-CB09-4C45-B842-505336A7681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557" y="6248400"/>
            <a:ext cx="775043" cy="58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856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rgbClr val="1F497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F497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1F497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1F497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53117"/>
          </a:xfrm>
          <a:prstGeom prst="rect">
            <a:avLst/>
          </a:prstGeom>
          <a:solidFill>
            <a:srgbClr val="00395A"/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12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211627" y="-142629"/>
            <a:ext cx="12596659" cy="7137992"/>
            <a:chOff x="-158720" y="-142629"/>
            <a:chExt cx="9447494" cy="7137992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467806" y="6873248"/>
              <a:ext cx="8217866" cy="122115"/>
              <a:chOff x="467806" y="6873248"/>
              <a:chExt cx="8217866" cy="122115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 userDrawn="1"/>
          </p:nvGrpSpPr>
          <p:grpSpPr>
            <a:xfrm>
              <a:off x="467806" y="-142629"/>
              <a:ext cx="8217866" cy="122115"/>
              <a:chOff x="467806" y="6873248"/>
              <a:chExt cx="8217866" cy="122115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 userDrawn="1"/>
          </p:nvGrpSpPr>
          <p:grpSpPr>
            <a:xfrm>
              <a:off x="-158720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 userDrawn="1"/>
          </p:nvGrpSpPr>
          <p:grpSpPr>
            <a:xfrm>
              <a:off x="9166659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600" y="6350154"/>
            <a:ext cx="684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fld id="{D260E43B-7F43-FA45-AAB7-E054FD6CC4E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‹#›</a:t>
            </a:fld>
            <a:endParaRPr lang="en-US" dirty="0"/>
          </a:p>
        </p:txBody>
      </p:sp>
      <p:pic>
        <p:nvPicPr>
          <p:cNvPr id="56" name="Picture 55" descr="LBL_logo_notext_rev_transparent.png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9305" y="6357358"/>
            <a:ext cx="69088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86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5" r:id="rId2"/>
    <p:sldLayoutId id="2147483876" r:id="rId3"/>
    <p:sldLayoutId id="2147483878" r:id="rId4"/>
    <p:sldLayoutId id="2147483879" r:id="rId5"/>
    <p:sldLayoutId id="2147483880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rgbClr val="1F497D"/>
          </a:solidFill>
          <a:latin typeface="+mj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F497D"/>
          </a:solidFill>
          <a:latin typeface="+mj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1F497D"/>
          </a:solidFill>
          <a:latin typeface="+mj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1F497D"/>
          </a:solidFill>
          <a:latin typeface="+mj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222" name="Google Shape;222;p3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3" name="Google Shape;223;p3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4" name="Google Shape;224;p3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5" name="Google Shape;225;p3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2884911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  <p:sldLayoutId id="2147483897" r:id="rId13"/>
    <p:sldLayoutId id="2147483898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13" Type="http://schemas.openxmlformats.org/officeDocument/2006/relationships/image" Target="../media/image120.png"/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12" Type="http://schemas.openxmlformats.org/officeDocument/2006/relationships/image" Target="../media/image1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4.png"/><Relationship Id="rId11" Type="http://schemas.openxmlformats.org/officeDocument/2006/relationships/image" Target="../media/image53.png"/><Relationship Id="rId5" Type="http://schemas.openxmlformats.org/officeDocument/2006/relationships/image" Target="../media/image113.png"/><Relationship Id="rId10" Type="http://schemas.openxmlformats.org/officeDocument/2006/relationships/image" Target="../media/image118.png"/><Relationship Id="rId4" Type="http://schemas.openxmlformats.org/officeDocument/2006/relationships/image" Target="../media/image112.png"/><Relationship Id="rId9" Type="http://schemas.openxmlformats.org/officeDocument/2006/relationships/image" Target="../media/image1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7" Type="http://schemas.openxmlformats.org/officeDocument/2006/relationships/image" Target="../media/image12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4.png"/><Relationship Id="rId5" Type="http://schemas.openxmlformats.org/officeDocument/2006/relationships/image" Target="../media/image123.emf"/><Relationship Id="rId4" Type="http://schemas.openxmlformats.org/officeDocument/2006/relationships/image" Target="../media/image1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13" Type="http://schemas.openxmlformats.org/officeDocument/2006/relationships/image" Target="../media/image137.png"/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12" Type="http://schemas.openxmlformats.org/officeDocument/2006/relationships/image" Target="../media/image39.png"/><Relationship Id="rId17" Type="http://schemas.openxmlformats.org/officeDocument/2006/relationships/image" Target="../media/image141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14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3.png"/><Relationship Id="rId11" Type="http://schemas.openxmlformats.org/officeDocument/2006/relationships/image" Target="../media/image53.png"/><Relationship Id="rId5" Type="http://schemas.openxmlformats.org/officeDocument/2006/relationships/image" Target="../media/image132.png"/><Relationship Id="rId15" Type="http://schemas.openxmlformats.org/officeDocument/2006/relationships/image" Target="../media/image139.png"/><Relationship Id="rId10" Type="http://schemas.openxmlformats.org/officeDocument/2006/relationships/image" Target="../media/image136.png"/><Relationship Id="rId4" Type="http://schemas.openxmlformats.org/officeDocument/2006/relationships/image" Target="../media/image131.png"/><Relationship Id="rId9" Type="http://schemas.openxmlformats.org/officeDocument/2006/relationships/image" Target="../media/image100.png"/><Relationship Id="rId14" Type="http://schemas.openxmlformats.org/officeDocument/2006/relationships/image" Target="../media/image13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13" Type="http://schemas.openxmlformats.org/officeDocument/2006/relationships/image" Target="../media/image144.png"/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12" Type="http://schemas.openxmlformats.org/officeDocument/2006/relationships/image" Target="../media/image1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3.png"/><Relationship Id="rId11" Type="http://schemas.openxmlformats.org/officeDocument/2006/relationships/image" Target="../media/image142.jpg"/><Relationship Id="rId5" Type="http://schemas.openxmlformats.org/officeDocument/2006/relationships/image" Target="../media/image132.png"/><Relationship Id="rId10" Type="http://schemas.openxmlformats.org/officeDocument/2006/relationships/hyperlink" Target="http://drive.google.com/file/d/1XyBsdYzWtQgUChFKvbocjsUnfMP5HlHe/view" TargetMode="External"/><Relationship Id="rId4" Type="http://schemas.openxmlformats.org/officeDocument/2006/relationships/image" Target="../media/image131.png"/><Relationship Id="rId9" Type="http://schemas.openxmlformats.org/officeDocument/2006/relationships/image" Target="../media/image100.png"/><Relationship Id="rId14" Type="http://schemas.openxmlformats.org/officeDocument/2006/relationships/image" Target="../media/image1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8.png"/><Relationship Id="rId4" Type="http://schemas.openxmlformats.org/officeDocument/2006/relationships/image" Target="../media/image1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7" Type="http://schemas.openxmlformats.org/officeDocument/2006/relationships/image" Target="../media/image15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blast.lbl.gov/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png"/><Relationship Id="rId3" Type="http://schemas.openxmlformats.org/officeDocument/2006/relationships/image" Target="../media/image154.png"/><Relationship Id="rId7" Type="http://schemas.openxmlformats.org/officeDocument/2006/relationships/image" Target="../media/image1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google.com/imgres?imgurl=https%3A%2F%2Fshinstitute.org%2Fwp-content%2Fuploads%2F2015%2F08%2Fanl-logo-1.gif&amp;imgrefurl=https%3A%2F%2Fshinstitute.org%2Fget-involved%2Fsupporters%2Fanl-logo-1%2F&amp;tbnid=gdbC_Cd1ebkc5M&amp;vet=12ahUKEwjR8vi12N36AhV6LzQIHZezCOQQMygDegUIARDAAQ..i&amp;docid=PCpiaGNOQQh9BM&amp;w=1980&amp;h=782&amp;q=anl%20logo&amp;client=firefox-b-1-d&amp;ved=2ahUKEwjR8vi12N36AhV6LzQIHZezCOQQMygDegUIARDAAQ" TargetMode="External"/><Relationship Id="rId5" Type="http://schemas.openxmlformats.org/officeDocument/2006/relationships/image" Target="../media/image155.png"/><Relationship Id="rId10" Type="http://schemas.openxmlformats.org/officeDocument/2006/relationships/image" Target="../media/image159.jpg"/><Relationship Id="rId4" Type="http://schemas.openxmlformats.org/officeDocument/2006/relationships/hyperlink" Target="https://www.google.com/imgres?imgurl=https%3A%2F%2Fupload.wikimedia.org%2Fwikipedia%2Fcommons%2Fthumb%2F6%2F65%2FLogo_desy.svg%2F1200px-Logo_desy.svg.png&amp;imgrefurl=https%3A%2F%2Fcommons.wikimedia.org%2Fwiki%2FFile%3ALogo_desy.svg&amp;tbnid=qCLmY141ulOrJM&amp;vet=12ahUKEwjl-eGu2N36AhVuHTQIHTziDakQMygBegUIARCrAQ..i&amp;docid=eSlPoUeaD31_bM&amp;w=1200&amp;h=1200&amp;q=desy%20logo&amp;client=firefox-b-1-d&amp;ved=2ahUKEwjl-eGu2N36AhVuHTQIHTziDakQMygBegUIARCrAQ" TargetMode="External"/><Relationship Id="rId9" Type="http://schemas.openxmlformats.org/officeDocument/2006/relationships/image" Target="../media/image1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13" Type="http://schemas.openxmlformats.org/officeDocument/2006/relationships/image" Target="../media/image25.png"/><Relationship Id="rId3" Type="http://schemas.openxmlformats.org/officeDocument/2006/relationships/image" Target="../media/image15.jpeg"/><Relationship Id="rId7" Type="http://schemas.openxmlformats.org/officeDocument/2006/relationships/image" Target="../media/image19.jpg"/><Relationship Id="rId12" Type="http://schemas.openxmlformats.org/officeDocument/2006/relationships/image" Target="../media/image2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jpg"/><Relationship Id="rId11" Type="http://schemas.openxmlformats.org/officeDocument/2006/relationships/image" Target="../media/image23.png"/><Relationship Id="rId5" Type="http://schemas.openxmlformats.org/officeDocument/2006/relationships/image" Target="../media/image17.jpg"/><Relationship Id="rId15" Type="http://schemas.openxmlformats.org/officeDocument/2006/relationships/image" Target="../media/image27.png"/><Relationship Id="rId10" Type="http://schemas.openxmlformats.org/officeDocument/2006/relationships/image" Target="../media/image22.jpg"/><Relationship Id="rId4" Type="http://schemas.openxmlformats.org/officeDocument/2006/relationships/image" Target="../media/image16.png"/><Relationship Id="rId9" Type="http://schemas.openxmlformats.org/officeDocument/2006/relationships/image" Target="../media/image21.jpeg"/><Relationship Id="rId14" Type="http://schemas.openxmlformats.org/officeDocument/2006/relationships/image" Target="../media/image2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1.png"/><Relationship Id="rId11" Type="http://schemas.openxmlformats.org/officeDocument/2006/relationships/image" Target="../media/image163.png"/><Relationship Id="rId5" Type="http://schemas.openxmlformats.org/officeDocument/2006/relationships/image" Target="../media/image160.png"/><Relationship Id="rId10" Type="http://schemas.openxmlformats.org/officeDocument/2006/relationships/image" Target="../media/image162.png"/><Relationship Id="rId4" Type="http://schemas.openxmlformats.org/officeDocument/2006/relationships/image" Target="../media/image56.png"/><Relationship Id="rId9" Type="http://schemas.openxmlformats.org/officeDocument/2006/relationships/image" Target="../media/image69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png"/><Relationship Id="rId13" Type="http://schemas.openxmlformats.org/officeDocument/2006/relationships/image" Target="../media/image171.png"/><Relationship Id="rId3" Type="http://schemas.openxmlformats.org/officeDocument/2006/relationships/hyperlink" Target="https://www.google.com/imgres?imgurl=https%3A%2F%2Fupload.wikimedia.org%2Fwikipedia%2Fcommons%2Fthumb%2F6%2F65%2FLogo_desy.svg%2F1200px-Logo_desy.svg.png&amp;imgrefurl=https%3A%2F%2Fcommons.wikimedia.org%2Fwiki%2FFile%3ALogo_desy.svg&amp;tbnid=qCLmY141ulOrJM&amp;vet=12ahUKEwjl-eGu2N36AhVuHTQIHTziDakQMygBegUIARCrAQ..i&amp;docid=eSlPoUeaD31_bM&amp;w=1200&amp;h=1200&amp;q=desy%20logo&amp;client=firefox-b-1-d&amp;ved=2ahUKEwjl-eGu2N36AhVuHTQIHTziDakQMygBegUIARCrAQ" TargetMode="External"/><Relationship Id="rId7" Type="http://schemas.openxmlformats.org/officeDocument/2006/relationships/image" Target="../media/image166.png"/><Relationship Id="rId12" Type="http://schemas.openxmlformats.org/officeDocument/2006/relationships/image" Target="../media/image158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5.png"/><Relationship Id="rId11" Type="http://schemas.openxmlformats.org/officeDocument/2006/relationships/image" Target="../media/image170.png"/><Relationship Id="rId5" Type="http://schemas.openxmlformats.org/officeDocument/2006/relationships/image" Target="../media/image157.png"/><Relationship Id="rId15" Type="http://schemas.openxmlformats.org/officeDocument/2006/relationships/image" Target="../media/image173.png"/><Relationship Id="rId10" Type="http://schemas.openxmlformats.org/officeDocument/2006/relationships/image" Target="../media/image169.png"/><Relationship Id="rId4" Type="http://schemas.openxmlformats.org/officeDocument/2006/relationships/image" Target="../media/image155.png"/><Relationship Id="rId9" Type="http://schemas.openxmlformats.org/officeDocument/2006/relationships/image" Target="../media/image168.svg"/><Relationship Id="rId14" Type="http://schemas.openxmlformats.org/officeDocument/2006/relationships/image" Target="../media/image17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emf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6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7.png"/><Relationship Id="rId18" Type="http://schemas.openxmlformats.org/officeDocument/2006/relationships/image" Target="../media/image62.jpg"/><Relationship Id="rId26" Type="http://schemas.openxmlformats.org/officeDocument/2006/relationships/image" Target="../media/image40.png"/><Relationship Id="rId39" Type="http://schemas.openxmlformats.org/officeDocument/2006/relationships/image" Target="../media/image80.png"/><Relationship Id="rId21" Type="http://schemas.openxmlformats.org/officeDocument/2006/relationships/image" Target="../media/image65.png"/><Relationship Id="rId34" Type="http://schemas.openxmlformats.org/officeDocument/2006/relationships/image" Target="../media/image75.png"/><Relationship Id="rId42" Type="http://schemas.openxmlformats.org/officeDocument/2006/relationships/image" Target="../media/image83.png"/><Relationship Id="rId47" Type="http://schemas.openxmlformats.org/officeDocument/2006/relationships/image" Target="../media/image87.jpeg"/><Relationship Id="rId50" Type="http://schemas.openxmlformats.org/officeDocument/2006/relationships/image" Target="../media/image90.png"/><Relationship Id="rId55" Type="http://schemas.openxmlformats.org/officeDocument/2006/relationships/image" Target="../media/image95.jpeg"/><Relationship Id="rId7" Type="http://schemas.openxmlformats.org/officeDocument/2006/relationships/image" Target="../media/image52.jp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60.jpg"/><Relationship Id="rId29" Type="http://schemas.openxmlformats.org/officeDocument/2006/relationships/image" Target="../media/image71.png"/><Relationship Id="rId11" Type="http://schemas.openxmlformats.org/officeDocument/2006/relationships/image" Target="../media/image56.jpeg"/><Relationship Id="rId24" Type="http://schemas.openxmlformats.org/officeDocument/2006/relationships/image" Target="../media/image67.jpeg"/><Relationship Id="rId32" Type="http://schemas.openxmlformats.org/officeDocument/2006/relationships/image" Target="../media/image73.png"/><Relationship Id="rId37" Type="http://schemas.openxmlformats.org/officeDocument/2006/relationships/image" Target="../media/image78.png"/><Relationship Id="rId40" Type="http://schemas.openxmlformats.org/officeDocument/2006/relationships/image" Target="../media/image81.png"/><Relationship Id="rId45" Type="http://schemas.openxmlformats.org/officeDocument/2006/relationships/image" Target="../media/image85.png"/><Relationship Id="rId53" Type="http://schemas.openxmlformats.org/officeDocument/2006/relationships/image" Target="../media/image93.png"/><Relationship Id="rId5" Type="http://schemas.openxmlformats.org/officeDocument/2006/relationships/image" Target="../media/image50.jpg"/><Relationship Id="rId10" Type="http://schemas.openxmlformats.org/officeDocument/2006/relationships/image" Target="../media/image55.png"/><Relationship Id="rId19" Type="http://schemas.openxmlformats.org/officeDocument/2006/relationships/image" Target="../media/image63.jpeg"/><Relationship Id="rId31" Type="http://schemas.openxmlformats.org/officeDocument/2006/relationships/image" Target="../media/image72.png"/><Relationship Id="rId44" Type="http://schemas.openxmlformats.org/officeDocument/2006/relationships/image" Target="../media/image84.jpeg"/><Relationship Id="rId52" Type="http://schemas.openxmlformats.org/officeDocument/2006/relationships/image" Target="../media/image92.png"/><Relationship Id="rId4" Type="http://schemas.openxmlformats.org/officeDocument/2006/relationships/image" Target="../media/image49.jpg"/><Relationship Id="rId9" Type="http://schemas.openxmlformats.org/officeDocument/2006/relationships/image" Target="../media/image54.jpg"/><Relationship Id="rId14" Type="http://schemas.openxmlformats.org/officeDocument/2006/relationships/image" Target="../media/image58.jpg"/><Relationship Id="rId22" Type="http://schemas.openxmlformats.org/officeDocument/2006/relationships/image" Target="../media/image66.png"/><Relationship Id="rId27" Type="http://schemas.openxmlformats.org/officeDocument/2006/relationships/image" Target="../media/image69.png"/><Relationship Id="rId30" Type="http://schemas.openxmlformats.org/officeDocument/2006/relationships/image" Target="../media/image39.png"/><Relationship Id="rId35" Type="http://schemas.openxmlformats.org/officeDocument/2006/relationships/image" Target="../media/image76.png"/><Relationship Id="rId43" Type="http://schemas.openxmlformats.org/officeDocument/2006/relationships/image" Target="../media/image43.png"/><Relationship Id="rId48" Type="http://schemas.openxmlformats.org/officeDocument/2006/relationships/image" Target="../media/image88.jpeg"/><Relationship Id="rId8" Type="http://schemas.openxmlformats.org/officeDocument/2006/relationships/image" Target="../media/image53.png"/><Relationship Id="rId51" Type="http://schemas.openxmlformats.org/officeDocument/2006/relationships/image" Target="../media/image91.png"/><Relationship Id="rId3" Type="http://schemas.openxmlformats.org/officeDocument/2006/relationships/image" Target="../media/image48.png"/><Relationship Id="rId12" Type="http://schemas.openxmlformats.org/officeDocument/2006/relationships/image" Target="../media/image42.png"/><Relationship Id="rId17" Type="http://schemas.openxmlformats.org/officeDocument/2006/relationships/image" Target="../media/image61.png"/><Relationship Id="rId25" Type="http://schemas.openxmlformats.org/officeDocument/2006/relationships/image" Target="../media/image68.jpg"/><Relationship Id="rId33" Type="http://schemas.openxmlformats.org/officeDocument/2006/relationships/image" Target="../media/image74.jpeg"/><Relationship Id="rId38" Type="http://schemas.openxmlformats.org/officeDocument/2006/relationships/image" Target="../media/image79.png"/><Relationship Id="rId46" Type="http://schemas.openxmlformats.org/officeDocument/2006/relationships/image" Target="../media/image86.png"/><Relationship Id="rId20" Type="http://schemas.openxmlformats.org/officeDocument/2006/relationships/image" Target="../media/image64.png"/><Relationship Id="rId41" Type="http://schemas.openxmlformats.org/officeDocument/2006/relationships/image" Target="../media/image82.jpeg"/><Relationship Id="rId54" Type="http://schemas.openxmlformats.org/officeDocument/2006/relationships/image" Target="../media/image9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1.jpg"/><Relationship Id="rId15" Type="http://schemas.openxmlformats.org/officeDocument/2006/relationships/image" Target="../media/image59.png"/><Relationship Id="rId23" Type="http://schemas.openxmlformats.org/officeDocument/2006/relationships/image" Target="../media/image35.gif"/><Relationship Id="rId28" Type="http://schemas.openxmlformats.org/officeDocument/2006/relationships/image" Target="../media/image70.png"/><Relationship Id="rId36" Type="http://schemas.openxmlformats.org/officeDocument/2006/relationships/image" Target="../media/image77.png"/><Relationship Id="rId49" Type="http://schemas.openxmlformats.org/officeDocument/2006/relationships/image" Target="../media/image8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101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99.png"/><Relationship Id="rId12" Type="http://schemas.openxmlformats.org/officeDocument/2006/relationships/image" Target="../media/image100.png"/><Relationship Id="rId17" Type="http://schemas.openxmlformats.org/officeDocument/2006/relationships/image" Target="../media/image105.jpeg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104.png"/><Relationship Id="rId1" Type="http://schemas.openxmlformats.org/officeDocument/2006/relationships/tags" Target="../tags/tag1.xml"/><Relationship Id="rId6" Type="http://schemas.openxmlformats.org/officeDocument/2006/relationships/image" Target="../media/image98.jpeg"/><Relationship Id="rId11" Type="http://schemas.openxmlformats.org/officeDocument/2006/relationships/image" Target="../media/image44.png"/><Relationship Id="rId5" Type="http://schemas.openxmlformats.org/officeDocument/2006/relationships/image" Target="../media/image97.jpeg"/><Relationship Id="rId15" Type="http://schemas.openxmlformats.org/officeDocument/2006/relationships/image" Target="../media/image103.png"/><Relationship Id="rId10" Type="http://schemas.openxmlformats.org/officeDocument/2006/relationships/image" Target="../media/image47.png"/><Relationship Id="rId4" Type="http://schemas.openxmlformats.org/officeDocument/2006/relationships/image" Target="../media/image96.png"/><Relationship Id="rId9" Type="http://schemas.openxmlformats.org/officeDocument/2006/relationships/image" Target="../media/image46.png"/><Relationship Id="rId14" Type="http://schemas.openxmlformats.org/officeDocument/2006/relationships/image" Target="../media/image10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08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6" Type="http://schemas.microsoft.com/office/2007/relationships/hdphoto" Target="../media/hdphoto1.wdp"/><Relationship Id="rId5" Type="http://schemas.openxmlformats.org/officeDocument/2006/relationships/image" Target="../media/image107.png"/><Relationship Id="rId10" Type="http://schemas.openxmlformats.org/officeDocument/2006/relationships/image" Target="../media/image110.png"/><Relationship Id="rId4" Type="http://schemas.openxmlformats.org/officeDocument/2006/relationships/image" Target="../media/image106.pn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-1" y="1086350"/>
            <a:ext cx="12192000" cy="1030014"/>
          </a:xfrm>
          <a:noFill/>
        </p:spPr>
        <p:txBody>
          <a:bodyPr>
            <a:normAutofit/>
          </a:bodyPr>
          <a:lstStyle/>
          <a:p>
            <a:pPr lvl="0"/>
            <a:r>
              <a:rPr lang="en-US" sz="2400" b="0" dirty="0"/>
              <a:t>Jean-Luc Vay, Arianna </a:t>
            </a:r>
            <a:r>
              <a:rPr lang="en-US" sz="2400" b="0" dirty="0" err="1"/>
              <a:t>Formenti</a:t>
            </a:r>
            <a:r>
              <a:rPr lang="en-US" sz="2400" b="0" dirty="0"/>
              <a:t>, Marco Garten, Axel </a:t>
            </a:r>
            <a:r>
              <a:rPr lang="en-US" sz="2400" b="0" dirty="0" err="1"/>
              <a:t>Huebl</a:t>
            </a:r>
            <a:r>
              <a:rPr lang="en-US" sz="2400" b="0" dirty="0"/>
              <a:t>, Remi </a:t>
            </a:r>
            <a:r>
              <a:rPr lang="en-US" sz="2400" b="0" dirty="0" err="1"/>
              <a:t>Lehe</a:t>
            </a:r>
            <a:r>
              <a:rPr lang="en-US" sz="2400" b="0" dirty="0"/>
              <a:t>, </a:t>
            </a:r>
            <a:br>
              <a:rPr lang="en-US" sz="2400" b="0" dirty="0"/>
            </a:br>
            <a:r>
              <a:rPr lang="en-US" sz="2400" b="0" dirty="0"/>
              <a:t>Chad Mitchell, Ji </a:t>
            </a:r>
            <a:r>
              <a:rPr lang="en-US" sz="2400" b="0" dirty="0" err="1"/>
              <a:t>Qiang</a:t>
            </a:r>
            <a:r>
              <a:rPr lang="en-US" sz="2400" b="0" dirty="0"/>
              <a:t>, Olga Shapoval, </a:t>
            </a:r>
            <a:r>
              <a:rPr lang="en-US" sz="2400" b="0" dirty="0" err="1"/>
              <a:t>Edoardo</a:t>
            </a:r>
            <a:r>
              <a:rPr lang="en-US" sz="2400" b="0" dirty="0"/>
              <a:t> </a:t>
            </a:r>
            <a:r>
              <a:rPr lang="en-US" sz="2400" b="0" dirty="0" err="1"/>
              <a:t>Zoni</a:t>
            </a:r>
            <a:endParaRPr lang="en-US" sz="3600" b="0" dirty="0">
              <a:latin typeface="Bauhaus 93" pitchFamily="82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4C5026-1097-B043-BDA8-421648B92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92680"/>
            <a:ext cx="12192000" cy="20726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C54FE1D-60E4-424D-B9CE-5EBDF102C300}"/>
              </a:ext>
            </a:extLst>
          </p:cNvPr>
          <p:cNvSpPr txBox="1"/>
          <p:nvPr/>
        </p:nvSpPr>
        <p:spPr>
          <a:xfrm>
            <a:off x="-1" y="4591920"/>
            <a:ext cx="121920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International Workshop on Future Linear Colliders, LCWS2024</a:t>
            </a:r>
          </a:p>
          <a:p>
            <a:pPr algn="ctr">
              <a:spcBef>
                <a:spcPts val="60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July 8-11, 2024 – The University of Tokyo, Japan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8AB402EB-2EF6-C34F-8F37-6779CEB7FCC2}"/>
              </a:ext>
            </a:extLst>
          </p:cNvPr>
          <p:cNvSpPr txBox="1">
            <a:spLocks/>
          </p:cNvSpPr>
          <p:nvPr/>
        </p:nvSpPr>
        <p:spPr>
          <a:xfrm>
            <a:off x="0" y="56336"/>
            <a:ext cx="12192000" cy="10300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3000" b="0" dirty="0"/>
              <a:t>A next generation, integrated community toolset </a:t>
            </a:r>
          </a:p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3000" b="0" dirty="0"/>
              <a:t>for the modeling of linear colliders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78E78B-BD7A-6AB5-F823-567CF672D990}"/>
              </a:ext>
            </a:extLst>
          </p:cNvPr>
          <p:cNvSpPr txBox="1"/>
          <p:nvPr/>
        </p:nvSpPr>
        <p:spPr>
          <a:xfrm>
            <a:off x="4036742" y="5441795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>
                <a:solidFill>
                  <a:srgbClr val="FFC000"/>
                </a:solidFill>
                <a:latin typeface="Bauhaus 93" pitchFamily="82" charset="77"/>
              </a:rPr>
              <a:t>A</a:t>
            </a:r>
            <a:r>
              <a:rPr lang="en-US" dirty="0">
                <a:latin typeface="Bauhaus 93" pitchFamily="82" charset="77"/>
              </a:rPr>
              <a:t>dvanced </a:t>
            </a:r>
            <a:r>
              <a:rPr lang="en-US" dirty="0">
                <a:solidFill>
                  <a:srgbClr val="FFC000"/>
                </a:solidFill>
                <a:latin typeface="Bauhaus 93" pitchFamily="82" charset="77"/>
              </a:rPr>
              <a:t>M</a:t>
            </a:r>
            <a:r>
              <a:rPr lang="en-US" dirty="0">
                <a:latin typeface="Bauhaus 93" pitchFamily="82" charset="77"/>
              </a:rPr>
              <a:t>odeling </a:t>
            </a:r>
            <a:r>
              <a:rPr lang="en-US" dirty="0">
                <a:solidFill>
                  <a:srgbClr val="FFC000"/>
                </a:solidFill>
                <a:latin typeface="Bauhaus 93" pitchFamily="82" charset="77"/>
              </a:rPr>
              <a:t>P</a:t>
            </a:r>
            <a:r>
              <a:rPr lang="en-US" dirty="0">
                <a:latin typeface="Bauhaus 93" pitchFamily="82" charset="77"/>
              </a:rPr>
              <a:t>rogram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CE48974-252F-4408-3E42-45B5831EC86E}"/>
              </a:ext>
            </a:extLst>
          </p:cNvPr>
          <p:cNvCxnSpPr>
            <a:cxnSpLocks/>
          </p:cNvCxnSpPr>
          <p:nvPr/>
        </p:nvCxnSpPr>
        <p:spPr>
          <a:xfrm>
            <a:off x="4141304" y="5768009"/>
            <a:ext cx="2907634" cy="0"/>
          </a:xfrm>
          <a:prstGeom prst="straightConnector1">
            <a:avLst/>
          </a:prstGeom>
          <a:ln w="22225" cap="flat" cmpd="thickThin">
            <a:solidFill>
              <a:srgbClr val="F6A706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77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7" name="Google Shape;1597;g2d27e3f526c_0_32"/>
          <p:cNvGrpSpPr/>
          <p:nvPr/>
        </p:nvGrpSpPr>
        <p:grpSpPr>
          <a:xfrm>
            <a:off x="7313013" y="1026050"/>
            <a:ext cx="4651558" cy="3281717"/>
            <a:chOff x="7313013" y="1026050"/>
            <a:chExt cx="4651558" cy="3281717"/>
          </a:xfrm>
        </p:grpSpPr>
        <p:sp>
          <p:nvSpPr>
            <p:cNvPr id="1600" name="Google Shape;1600;g2d27e3f526c_0_32"/>
            <p:cNvSpPr txBox="1"/>
            <p:nvPr/>
          </p:nvSpPr>
          <p:spPr>
            <a:xfrm>
              <a:off x="7313013" y="1026050"/>
              <a:ext cx="4572900" cy="1108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266092"/>
                  </a:solidFill>
                  <a:latin typeface="Arial"/>
                  <a:ea typeface="Arial"/>
                  <a:cs typeface="Arial"/>
                  <a:sym typeface="Arial"/>
                </a:rPr>
                <a:t>Benchmarks &amp; Validations</a:t>
              </a:r>
              <a:endParaRPr sz="2000" b="1" i="0" u="none" strike="noStrike" cap="none">
                <a:solidFill>
                  <a:srgbClr val="26609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457200" marR="0" lvl="0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●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86 continuously run benchmarks</a:t>
              </a:r>
              <a:endPara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457200" marR="0" lvl="0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●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code-to-code comparisons</a:t>
              </a:r>
              <a:endPara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01" name="Google Shape;1601;g2d27e3f526c_0_32"/>
            <p:cNvGrpSpPr/>
            <p:nvPr/>
          </p:nvGrpSpPr>
          <p:grpSpPr>
            <a:xfrm>
              <a:off x="7911750" y="2183650"/>
              <a:ext cx="4052821" cy="2124117"/>
              <a:chOff x="4654825" y="742851"/>
              <a:chExt cx="7276158" cy="3813495"/>
            </a:xfrm>
          </p:grpSpPr>
          <p:grpSp>
            <p:nvGrpSpPr>
              <p:cNvPr id="1602" name="Google Shape;1602;g2d27e3f526c_0_32"/>
              <p:cNvGrpSpPr/>
              <p:nvPr/>
            </p:nvGrpSpPr>
            <p:grpSpPr>
              <a:xfrm>
                <a:off x="9838064" y="1765652"/>
                <a:ext cx="1983088" cy="912000"/>
                <a:chOff x="6189714" y="1349227"/>
                <a:chExt cx="1983088" cy="912000"/>
              </a:xfrm>
            </p:grpSpPr>
            <p:sp>
              <p:nvSpPr>
                <p:cNvPr id="1603" name="Google Shape;1603;g2d27e3f526c_0_32"/>
                <p:cNvSpPr txBox="1"/>
                <p:nvPr/>
              </p:nvSpPr>
              <p:spPr>
                <a:xfrm>
                  <a:off x="6313702" y="1349227"/>
                  <a:ext cx="1859100" cy="912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lang="en-US" sz="9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focusing quad</a:t>
                  </a:r>
                  <a:endParaRPr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lang="en-US" sz="9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700 MHz RF</a:t>
                  </a:r>
                  <a:endParaRPr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lang="en-US" sz="9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defocusing quad</a:t>
                  </a:r>
                  <a:endParaRPr sz="7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4" name="Google Shape;1604;g2d27e3f526c_0_32"/>
                <p:cNvSpPr/>
                <p:nvPr/>
              </p:nvSpPr>
              <p:spPr>
                <a:xfrm>
                  <a:off x="6196340" y="1525569"/>
                  <a:ext cx="65400" cy="1458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05" name="Google Shape;1605;g2d27e3f526c_0_32"/>
                <p:cNvSpPr/>
                <p:nvPr/>
              </p:nvSpPr>
              <p:spPr>
                <a:xfrm>
                  <a:off x="6189714" y="2038736"/>
                  <a:ext cx="65400" cy="14580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06" name="Google Shape;1606;g2d27e3f526c_0_32"/>
                <p:cNvSpPr/>
                <p:nvPr/>
              </p:nvSpPr>
              <p:spPr>
                <a:xfrm>
                  <a:off x="6189716" y="1781642"/>
                  <a:ext cx="65400" cy="145800"/>
                </a:xfrm>
                <a:prstGeom prst="rect">
                  <a:avLst/>
                </a:prstGeom>
                <a:solidFill>
                  <a:srgbClr val="A5A5A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607" name="Google Shape;1607;g2d27e3f526c_0_32"/>
              <p:cNvSpPr txBox="1"/>
              <p:nvPr/>
            </p:nvSpPr>
            <p:spPr>
              <a:xfrm>
                <a:off x="6104017" y="742851"/>
                <a:ext cx="3429900" cy="49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250 MeV proton bunch</a:t>
                </a:r>
                <a:endParaRPr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608" name="Google Shape;1608;g2d27e3f526c_0_32"/>
              <p:cNvGrpSpPr/>
              <p:nvPr/>
            </p:nvGrpSpPr>
            <p:grpSpPr>
              <a:xfrm>
                <a:off x="4654825" y="1152048"/>
                <a:ext cx="4871809" cy="3404298"/>
                <a:chOff x="1006475" y="735623"/>
                <a:chExt cx="4871809" cy="3404298"/>
              </a:xfrm>
            </p:grpSpPr>
            <p:grpSp>
              <p:nvGrpSpPr>
                <p:cNvPr id="1609" name="Google Shape;1609;g2d27e3f526c_0_32"/>
                <p:cNvGrpSpPr/>
                <p:nvPr/>
              </p:nvGrpSpPr>
              <p:grpSpPr>
                <a:xfrm>
                  <a:off x="1137696" y="735623"/>
                  <a:ext cx="4740588" cy="3404298"/>
                  <a:chOff x="1137696" y="735623"/>
                  <a:chExt cx="4740588" cy="3404298"/>
                </a:xfrm>
              </p:grpSpPr>
              <p:pic>
                <p:nvPicPr>
                  <p:cNvPr id="1610" name="Google Shape;1610;g2d27e3f526c_0_32"/>
                  <p:cNvPicPr preferRelativeResize="0"/>
                  <p:nvPr/>
                </p:nvPicPr>
                <p:blipFill rotWithShape="1">
                  <a:blip r:embed="rId3">
                    <a:alphaModFix/>
                  </a:blip>
                  <a:srcRect/>
                  <a:stretch/>
                </p:blipFill>
                <p:spPr>
                  <a:xfrm>
                    <a:off x="1137696" y="735623"/>
                    <a:ext cx="4740588" cy="340429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1611" name="Google Shape;1611;g2d27e3f526c_0_32"/>
                  <p:cNvSpPr/>
                  <p:nvPr/>
                </p:nvSpPr>
                <p:spPr>
                  <a:xfrm>
                    <a:off x="1698172" y="3436539"/>
                    <a:ext cx="130500" cy="310800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endParaRPr sz="1800" b="0" i="0" u="none" strike="noStrike" cap="none">
                      <a:solidFill>
                        <a:srgbClr val="FFFFFF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12" name="Google Shape;1612;g2d27e3f526c_0_32"/>
                  <p:cNvSpPr/>
                  <p:nvPr/>
                </p:nvSpPr>
                <p:spPr>
                  <a:xfrm>
                    <a:off x="2038980" y="3436539"/>
                    <a:ext cx="1387500" cy="310800"/>
                  </a:xfrm>
                  <a:prstGeom prst="rect">
                    <a:avLst/>
                  </a:prstGeom>
                  <a:solidFill>
                    <a:srgbClr val="A5A5A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endParaRPr sz="1800" b="0" i="0" u="none" strike="noStrike" cap="none">
                      <a:solidFill>
                        <a:srgbClr val="FFFFFF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13" name="Google Shape;1613;g2d27e3f526c_0_32"/>
                  <p:cNvSpPr/>
                  <p:nvPr/>
                </p:nvSpPr>
                <p:spPr>
                  <a:xfrm>
                    <a:off x="3636666" y="3436539"/>
                    <a:ext cx="184200" cy="310800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endParaRPr sz="1800" b="0" i="0" u="none" strike="noStrike" cap="none">
                      <a:solidFill>
                        <a:srgbClr val="FFFFFF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14" name="Google Shape;1614;g2d27e3f526c_0_32"/>
                  <p:cNvSpPr/>
                  <p:nvPr/>
                </p:nvSpPr>
                <p:spPr>
                  <a:xfrm>
                    <a:off x="5642005" y="3439048"/>
                    <a:ext cx="130500" cy="310800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endParaRPr sz="1800" b="0" i="0" u="none" strike="noStrike" cap="none">
                      <a:solidFill>
                        <a:srgbClr val="FFFFFF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15" name="Google Shape;1615;g2d27e3f526c_0_32"/>
                  <p:cNvSpPr/>
                  <p:nvPr/>
                </p:nvSpPr>
                <p:spPr>
                  <a:xfrm>
                    <a:off x="4031067" y="3436539"/>
                    <a:ext cx="1387500" cy="310800"/>
                  </a:xfrm>
                  <a:prstGeom prst="rect">
                    <a:avLst/>
                  </a:prstGeom>
                  <a:solidFill>
                    <a:srgbClr val="A5A5A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endParaRPr sz="1800" b="0" i="0" u="none" strike="noStrike" cap="none">
                      <a:solidFill>
                        <a:srgbClr val="FFFFFF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pic>
                <p:nvPicPr>
                  <p:cNvPr id="1616" name="Google Shape;1616;g2d27e3f526c_0_32"/>
                  <p:cNvPicPr preferRelativeResize="0"/>
                  <p:nvPr/>
                </p:nvPicPr>
                <p:blipFill rotWithShape="1">
                  <a:blip r:embed="rId4">
                    <a:alphaModFix/>
                  </a:blip>
                  <a:srcRect/>
                  <a:stretch/>
                </p:blipFill>
                <p:spPr>
                  <a:xfrm>
                    <a:off x="2969776" y="2673010"/>
                    <a:ext cx="302148" cy="18992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1617" name="Google Shape;1617;g2d27e3f526c_0_32"/>
                  <p:cNvPicPr preferRelativeResize="0"/>
                  <p:nvPr/>
                </p:nvPicPr>
                <p:blipFill rotWithShape="1">
                  <a:blip r:embed="rId5">
                    <a:alphaModFix/>
                  </a:blip>
                  <a:srcRect/>
                  <a:stretch/>
                </p:blipFill>
                <p:spPr>
                  <a:xfrm>
                    <a:off x="3030066" y="1861555"/>
                    <a:ext cx="309684" cy="23681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1618" name="Google Shape;1618;g2d27e3f526c_0_32"/>
                  <p:cNvPicPr preferRelativeResize="0"/>
                  <p:nvPr/>
                </p:nvPicPr>
                <p:blipFill rotWithShape="1">
                  <a:blip r:embed="rId6">
                    <a:alphaModFix/>
                  </a:blip>
                  <a:srcRect/>
                  <a:stretch/>
                </p:blipFill>
                <p:spPr>
                  <a:xfrm>
                    <a:off x="5043367" y="924248"/>
                    <a:ext cx="585386" cy="22970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1619" name="Google Shape;1619;g2d27e3f526c_0_32"/>
                <p:cNvSpPr/>
                <p:nvPr/>
              </p:nvSpPr>
              <p:spPr>
                <a:xfrm>
                  <a:off x="1102603" y="1581535"/>
                  <a:ext cx="302100" cy="1572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20" name="Google Shape;1620;g2d27e3f526c_0_32"/>
                <p:cNvSpPr txBox="1"/>
                <p:nvPr/>
              </p:nvSpPr>
              <p:spPr>
                <a:xfrm rot="-5400000">
                  <a:off x="-123325" y="2004432"/>
                  <a:ext cx="2757000" cy="497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lang="en-US" sz="1200" b="0" i="0" u="none" strike="noStrike" cap="non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rms beam size (mm)</a:t>
                  </a:r>
                  <a:endParaRPr sz="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621" name="Google Shape;1621;g2d27e3f526c_0_32"/>
              <p:cNvSpPr txBox="1"/>
              <p:nvPr/>
            </p:nvSpPr>
            <p:spPr>
              <a:xfrm>
                <a:off x="9657883" y="2985670"/>
                <a:ext cx="2273100" cy="718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lang="en-US" sz="10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(Lines)   ImpactX</a:t>
                </a:r>
                <a:endParaRPr sz="10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lang="en-US" sz="10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(Points) IMPACT-Z</a:t>
                </a:r>
                <a:endParaRPr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622" name="Google Shape;1622;g2d27e3f526c_0_32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623" name="Google Shape;1623;g2d27e3f526c_0_32"/>
          <p:cNvSpPr txBox="1">
            <a:spLocks noGrp="1"/>
          </p:cNvSpPr>
          <p:nvPr>
            <p:ph type="body" idx="2"/>
          </p:nvPr>
        </p:nvSpPr>
        <p:spPr>
          <a:xfrm>
            <a:off x="189125" y="13964"/>
            <a:ext cx="11923500" cy="8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dirty="0" err="1"/>
              <a:t>ImpactX</a:t>
            </a:r>
            <a:r>
              <a:rPr lang="en-US" dirty="0"/>
              <a:t> aims at high(er) performance modeling </a:t>
            </a:r>
          </a:p>
          <a:p>
            <a:pPr marL="3429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dirty="0"/>
              <a:t>of RF Accelerator Modeling</a:t>
            </a:r>
            <a:endParaRPr dirty="0"/>
          </a:p>
        </p:txBody>
      </p:sp>
      <p:sp>
        <p:nvSpPr>
          <p:cNvPr id="1624" name="Google Shape;1624;g2d27e3f526c_0_32"/>
          <p:cNvSpPr txBox="1"/>
          <p:nvPr/>
        </p:nvSpPr>
        <p:spPr>
          <a:xfrm>
            <a:off x="50800" y="6251237"/>
            <a:ext cx="7572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C Mitchell et al., HB2023, THBP44 and TUA2I2 (2023);  A Huebl et al., NAPAC22 and</a:t>
            </a:r>
            <a:b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AAC22 (2022);  J Qiang et al., PRSTAB (2006);  RD Ryne et al., ICAP2006 ICAP2006 (2006)</a:t>
            </a:r>
            <a:endParaRPr sz="1300" b="0" i="0" u="none" strike="noStrike" cap="none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25" name="Google Shape;1625;g2d27e3f526c_0_3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389967" y="6308449"/>
            <a:ext cx="1507500" cy="452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6" name="Google Shape;1626;g2d27e3f526c_0_3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89800" y="3007409"/>
            <a:ext cx="2951566" cy="843309"/>
          </a:xfrm>
          <a:prstGeom prst="rect">
            <a:avLst/>
          </a:prstGeom>
          <a:noFill/>
          <a:ln>
            <a:noFill/>
          </a:ln>
        </p:spPr>
      </p:pic>
      <p:sp>
        <p:nvSpPr>
          <p:cNvPr id="1627" name="Google Shape;1627;g2d27e3f526c_0_32"/>
          <p:cNvSpPr txBox="1"/>
          <p:nvPr/>
        </p:nvSpPr>
        <p:spPr>
          <a:xfrm>
            <a:off x="245924" y="949850"/>
            <a:ext cx="6214081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Beam-Dynamics in </a:t>
            </a:r>
            <a:r>
              <a:rPr lang="en-US" sz="2000" b="1" i="0" u="none" strike="noStrike" cap="none" dirty="0" err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Linacs</a:t>
            </a:r>
            <a:r>
              <a:rPr lang="en-US" sz="2000" b="1" i="0" u="none" strike="noStrike" cap="none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, Rings, Colliders</a:t>
            </a:r>
            <a:endParaRPr sz="2000" b="1" i="0" u="none" strike="noStrike" cap="none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intense beams, long-term dynamics</a:t>
            </a: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HEP colliders: Higgs factory, 10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TeV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parton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ee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hh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Symbol" pitchFamily="2" charset="2"/>
                <a:ea typeface="Arial"/>
                <a:cs typeface="Arial"/>
                <a:sym typeface="Arial"/>
              </a:rPr>
              <a:t>gg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muons, …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 of benchmark against </a:t>
            </a:r>
          </a:p>
          <a:p>
            <a:pPr marL="1143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Impact-Z on IOTA ring beam dynamics</a:t>
            </a:r>
            <a:endParaRPr sz="2000" b="0" i="0" u="sng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28" name="Google Shape;1628;g2d27e3f526c_0_32"/>
          <p:cNvGrpSpPr/>
          <p:nvPr/>
        </p:nvGrpSpPr>
        <p:grpSpPr>
          <a:xfrm>
            <a:off x="234679" y="3851079"/>
            <a:ext cx="5771895" cy="2416190"/>
            <a:chOff x="176014" y="2888381"/>
            <a:chExt cx="4329030" cy="1812188"/>
          </a:xfrm>
        </p:grpSpPr>
        <p:sp>
          <p:nvSpPr>
            <p:cNvPr id="1629" name="Google Shape;1629;g2d27e3f526c_0_32"/>
            <p:cNvSpPr txBox="1"/>
            <p:nvPr/>
          </p:nvSpPr>
          <p:spPr>
            <a:xfrm>
              <a:off x="184444" y="2888381"/>
              <a:ext cx="4320600" cy="76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Advanced Numerics</a:t>
              </a:r>
              <a:endParaRPr sz="2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45720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based on IMPACT suite of codes, esp. IMPACT-Z and MaryLie</a:t>
              </a:r>
              <a:endPara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0" name="Google Shape;1630;g2d27e3f526c_0_32"/>
            <p:cNvSpPr txBox="1"/>
            <p:nvPr/>
          </p:nvSpPr>
          <p:spPr>
            <a:xfrm>
              <a:off x="176014" y="3707869"/>
              <a:ext cx="4320600" cy="99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Triple Acceleration Approach</a:t>
              </a:r>
              <a:endParaRPr sz="2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342900" marR="0" lvl="0" indent="-3302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GPU support</a:t>
              </a:r>
              <a:endPara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342900" marR="0" lvl="0" indent="-3302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Adaptive Mesh Refinement</a:t>
              </a:r>
              <a:endPara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342900" marR="0" lvl="0" indent="-3302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AI/ML &amp; Data Driven Models</a:t>
              </a:r>
              <a:endPara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631" name="Google Shape;1631;g2d27e3f526c_0_32" descr="rho_amr_emit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 rot="182613">
              <a:off x="3103388" y="3796389"/>
              <a:ext cx="977989" cy="7131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>
              <a:outerShdw blurRad="44450" dist="13970" dir="5400000" algn="ctr" rotWithShape="0">
                <a:srgbClr val="000000">
                  <a:alpha val="44705"/>
                </a:srgbClr>
              </a:outerShdw>
            </a:effectLst>
          </p:spPr>
        </p:pic>
      </p:grpSp>
      <p:grpSp>
        <p:nvGrpSpPr>
          <p:cNvPr id="1632" name="Google Shape;1632;g2d27e3f526c_0_32"/>
          <p:cNvGrpSpPr/>
          <p:nvPr/>
        </p:nvGrpSpPr>
        <p:grpSpPr>
          <a:xfrm>
            <a:off x="6932013" y="4225800"/>
            <a:ext cx="5707500" cy="1981300"/>
            <a:chOff x="6932013" y="4225800"/>
            <a:chExt cx="5707500" cy="1981300"/>
          </a:xfrm>
        </p:grpSpPr>
        <p:pic>
          <p:nvPicPr>
            <p:cNvPr id="1633" name="Google Shape;1633;g2d27e3f526c_0_32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7289300" y="4835500"/>
              <a:ext cx="4800600" cy="1371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34" name="Google Shape;1634;g2d27e3f526c_0_32"/>
            <p:cNvSpPr txBox="1"/>
            <p:nvPr/>
          </p:nvSpPr>
          <p:spPr>
            <a:xfrm>
              <a:off x="6932013" y="4225800"/>
              <a:ext cx="5707500" cy="8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266092"/>
                  </a:solidFill>
                  <a:latin typeface="Arial"/>
                  <a:ea typeface="Arial"/>
                  <a:cs typeface="Arial"/>
                  <a:sym typeface="Arial"/>
                </a:rPr>
                <a:t>Performance</a:t>
              </a:r>
              <a:endParaRPr sz="2000" b="1" i="0" u="none" strike="noStrike" cap="none">
                <a:solidFill>
                  <a:srgbClr val="26609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342900" marR="0" lvl="0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order-of-magnitude perf.↗ from GPUs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36" name="Google Shape;1636;g2d27e3f526c_0_32"/>
          <p:cNvGrpSpPr/>
          <p:nvPr/>
        </p:nvGrpSpPr>
        <p:grpSpPr>
          <a:xfrm>
            <a:off x="6184020" y="6329269"/>
            <a:ext cx="1562469" cy="415723"/>
            <a:chOff x="1992774" y="6323944"/>
            <a:chExt cx="1562469" cy="415723"/>
          </a:xfrm>
        </p:grpSpPr>
        <p:pic>
          <p:nvPicPr>
            <p:cNvPr id="1637" name="Google Shape;1637;g2d27e3f526c_0_32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1992774" y="6323944"/>
              <a:ext cx="531050" cy="4006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38" name="Google Shape;1638;g2d27e3f526c_0_32"/>
            <p:cNvSpPr txBox="1"/>
            <p:nvPr/>
          </p:nvSpPr>
          <p:spPr>
            <a:xfrm>
              <a:off x="2493243" y="6324167"/>
              <a:ext cx="10620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-US" sz="15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LDRD</a:t>
              </a:r>
              <a:endParaRPr sz="15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" name="Google Shape;1599;g2d27e3f526c_0_32">
            <a:extLst>
              <a:ext uri="{FF2B5EF4-FFF2-40B4-BE49-F238E27FC236}">
                <a16:creationId xmlns:a16="http://schemas.microsoft.com/office/drawing/2014/main" id="{602522ED-CD82-1C9B-20D6-A1D9C521F9DF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225609" y="2030641"/>
            <a:ext cx="1910438" cy="95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598;g2d27e3f526c_0_32">
            <a:extLst>
              <a:ext uri="{FF2B5EF4-FFF2-40B4-BE49-F238E27FC236}">
                <a16:creationId xmlns:a16="http://schemas.microsoft.com/office/drawing/2014/main" id="{024EAD86-1B23-A7F7-57A5-1EF8AB02DB3C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4160722" y="2984176"/>
            <a:ext cx="3114317" cy="88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p3"/>
          <p:cNvSpPr txBox="1">
            <a:spLocks noGrp="1"/>
          </p:cNvSpPr>
          <p:nvPr>
            <p:ph type="body" idx="2"/>
          </p:nvPr>
        </p:nvSpPr>
        <p:spPr>
          <a:xfrm>
            <a:off x="0" y="207393"/>
            <a:ext cx="12192000" cy="54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dirty="0" err="1"/>
              <a:t>ImpactX</a:t>
            </a:r>
            <a:r>
              <a:rPr lang="en-US" dirty="0"/>
              <a:t> being applied to (&amp; benchmarked on) high intensity beams in PIP-II</a:t>
            </a:r>
            <a:endParaRPr dirty="0"/>
          </a:p>
        </p:txBody>
      </p:sp>
      <p:sp>
        <p:nvSpPr>
          <p:cNvPr id="1008" name="Google Shape;1008;p3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1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000"/>
                <a:buFont typeface="Arial"/>
                <a:buNone/>
                <a:tabLst/>
                <a:defRPr/>
              </a:pPr>
              <a:t>11</a:t>
            </a:fld>
            <a:endParaRPr kumimoji="0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A17687-D080-F1DF-EDAD-2CD3E36AB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41" y="1401050"/>
            <a:ext cx="3548096" cy="2529336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CD9E674D-1247-38FF-D205-5C7B548DC24E}"/>
              </a:ext>
            </a:extLst>
          </p:cNvPr>
          <p:cNvGrpSpPr/>
          <p:nvPr/>
        </p:nvGrpSpPr>
        <p:grpSpPr>
          <a:xfrm>
            <a:off x="5927805" y="1093273"/>
            <a:ext cx="5746484" cy="4109769"/>
            <a:chOff x="5476394" y="1543798"/>
            <a:chExt cx="5746484" cy="410976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B44C249-1B43-7C82-BC21-2182337EFD86}"/>
                </a:ext>
              </a:extLst>
            </p:cNvPr>
            <p:cNvSpPr txBox="1"/>
            <p:nvPr/>
          </p:nvSpPr>
          <p:spPr>
            <a:xfrm>
              <a:off x="6944968" y="1543798"/>
              <a:ext cx="34772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5 mA beam modeling of the PIP-II </a:t>
              </a:r>
              <a:r>
                <a:rPr kumimoji="0" lang="en-US" sz="1400" b="1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linac</a:t>
              </a:r>
              <a:endPara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79E5D55-AC6C-43FB-2643-3A087E0757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76394" y="2098118"/>
              <a:ext cx="5630125" cy="1736850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0EEE7D2-7BD2-5CEA-9D3A-8F98615D7E50}"/>
                </a:ext>
              </a:extLst>
            </p:cNvPr>
            <p:cNvGrpSpPr/>
            <p:nvPr/>
          </p:nvGrpSpPr>
          <p:grpSpPr>
            <a:xfrm>
              <a:off x="5476394" y="3689493"/>
              <a:ext cx="5746484" cy="1964074"/>
              <a:chOff x="5476394" y="3689493"/>
              <a:chExt cx="5746484" cy="1964074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5457D826-33BF-2BCE-AE4F-72BEF49396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97384" y="3916429"/>
                <a:ext cx="5425494" cy="1500668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8C63A54-E166-FA0D-D4F9-CD3195C7A057}"/>
                  </a:ext>
                </a:extLst>
              </p:cNvPr>
              <p:cNvSpPr txBox="1"/>
              <p:nvPr/>
            </p:nvSpPr>
            <p:spPr>
              <a:xfrm>
                <a:off x="9375493" y="3689493"/>
                <a:ext cx="1468672" cy="372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7BF3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ImpactX</a:t>
                </a: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7BF3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- LBNL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A8CD1A5-099D-9CF1-852D-92BD82929E41}"/>
                  </a:ext>
                </a:extLst>
              </p:cNvPr>
              <p:cNvSpPr txBox="1"/>
              <p:nvPr/>
            </p:nvSpPr>
            <p:spPr>
              <a:xfrm>
                <a:off x="8194876" y="5376568"/>
                <a:ext cx="100380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Position (m)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C648491-758E-D271-EBF2-8CAE1D155AF9}"/>
                  </a:ext>
                </a:extLst>
              </p:cNvPr>
              <p:cNvSpPr txBox="1"/>
              <p:nvPr/>
            </p:nvSpPr>
            <p:spPr>
              <a:xfrm rot="16200000">
                <a:off x="5124214" y="4511055"/>
                <a:ext cx="98135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X &amp; Y (mm)</a:t>
                </a:r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5F3A5A6-DB55-F118-FB1B-8E3D816B3AAF}"/>
              </a:ext>
            </a:extLst>
          </p:cNvPr>
          <p:cNvSpPr txBox="1"/>
          <p:nvPr/>
        </p:nvSpPr>
        <p:spPr>
          <a:xfrm>
            <a:off x="403550" y="997855"/>
            <a:ext cx="3478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Proton Improvement Plan II (Fermilab)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FFB9C1-2567-A2EB-4E33-E0DF7D3AB5A9}"/>
              </a:ext>
            </a:extLst>
          </p:cNvPr>
          <p:cNvSpPr txBox="1"/>
          <p:nvPr/>
        </p:nvSpPr>
        <p:spPr>
          <a:xfrm>
            <a:off x="6284689" y="1481068"/>
            <a:ext cx="3438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Beam envelopes MEBT transport section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67FF20E-FC2A-7877-6E72-A97892D28676}"/>
              </a:ext>
            </a:extLst>
          </p:cNvPr>
          <p:cNvGrpSpPr/>
          <p:nvPr/>
        </p:nvGrpSpPr>
        <p:grpSpPr>
          <a:xfrm>
            <a:off x="3181204" y="4073319"/>
            <a:ext cx="2715211" cy="1880769"/>
            <a:chOff x="3181204" y="4073319"/>
            <a:chExt cx="2715211" cy="188076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BAB67E0-2A22-C165-7C12-90330F52F7D4}"/>
                </a:ext>
              </a:extLst>
            </p:cNvPr>
            <p:cNvGrpSpPr/>
            <p:nvPr/>
          </p:nvGrpSpPr>
          <p:grpSpPr>
            <a:xfrm>
              <a:off x="3181204" y="4582990"/>
              <a:ext cx="2504426" cy="1371098"/>
              <a:chOff x="3078206" y="4550526"/>
              <a:chExt cx="2504426" cy="1371098"/>
            </a:xfrm>
          </p:grpSpPr>
          <p:pic>
            <p:nvPicPr>
              <p:cNvPr id="15" name="Picture 14" descr="A group of logos on a white surface&#10;&#10;Description automatically generated">
                <a:extLst>
                  <a:ext uri="{FF2B5EF4-FFF2-40B4-BE49-F238E27FC236}">
                    <a16:creationId xmlns:a16="http://schemas.microsoft.com/office/drawing/2014/main" id="{70FE0AEE-8D68-3070-EBAE-68632A07F3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09596" y="5202771"/>
                <a:ext cx="2473036" cy="718853"/>
              </a:xfrm>
              <a:prstGeom prst="rect">
                <a:avLst/>
              </a:prstGeom>
            </p:spPr>
          </p:pic>
          <p:pic>
            <p:nvPicPr>
              <p:cNvPr id="16" name="Google Shape;138;p2" descr="A close-up of a logo&#10;&#10;Description automatically generated">
                <a:extLst>
                  <a:ext uri="{FF2B5EF4-FFF2-40B4-BE49-F238E27FC236}">
                    <a16:creationId xmlns:a16="http://schemas.microsoft.com/office/drawing/2014/main" id="{105EFBA1-7253-0988-6629-C17A5B4E74F0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 rotWithShape="1">
              <a:blip r:embed="rId7">
                <a:alphaModFix/>
              </a:blip>
              <a:srcRect b="12846"/>
              <a:stretch/>
            </p:blipFill>
            <p:spPr>
              <a:xfrm>
                <a:off x="3078206" y="4550526"/>
                <a:ext cx="2494600" cy="65224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9F1C4B0-DF9E-66BB-9E3B-4633E2BCEEF1}"/>
                </a:ext>
              </a:extLst>
            </p:cNvPr>
            <p:cNvSpPr txBox="1"/>
            <p:nvPr/>
          </p:nvSpPr>
          <p:spPr>
            <a:xfrm>
              <a:off x="3387588" y="4131049"/>
              <a:ext cx="18758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to Synergia for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modeling the Booster</a:t>
              </a:r>
            </a:p>
          </p:txBody>
        </p:sp>
        <p:sp>
          <p:nvSpPr>
            <p:cNvPr id="2" name="Right Arrow 1">
              <a:extLst>
                <a:ext uri="{FF2B5EF4-FFF2-40B4-BE49-F238E27FC236}">
                  <a16:creationId xmlns:a16="http://schemas.microsoft.com/office/drawing/2014/main" id="{1D8EF579-6B6E-7B08-3354-DC1443798C2F}"/>
                </a:ext>
              </a:extLst>
            </p:cNvPr>
            <p:cNvSpPr/>
            <p:nvPr/>
          </p:nvSpPr>
          <p:spPr>
            <a:xfrm rot="10800000">
              <a:off x="5129121" y="4073319"/>
              <a:ext cx="767294" cy="319339"/>
            </a:xfrm>
            <a:prstGeom prst="rightArrow">
              <a:avLst/>
            </a:prstGeom>
            <a:solidFill>
              <a:schemeClr val="accent1">
                <a:alpha val="63811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1DFF9B5-746B-130B-7684-2369544F62D2}"/>
              </a:ext>
            </a:extLst>
          </p:cNvPr>
          <p:cNvGrpSpPr/>
          <p:nvPr/>
        </p:nvGrpSpPr>
        <p:grpSpPr>
          <a:xfrm>
            <a:off x="6817298" y="5238679"/>
            <a:ext cx="4740632" cy="759838"/>
            <a:chOff x="5344494" y="4623665"/>
            <a:chExt cx="4740632" cy="75983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E2BDA65-50D8-A847-04A6-A39C9D8E8C91}"/>
                </a:ext>
              </a:extLst>
            </p:cNvPr>
            <p:cNvSpPr/>
            <p:nvPr/>
          </p:nvSpPr>
          <p:spPr>
            <a:xfrm>
              <a:off x="5344494" y="4623665"/>
              <a:ext cx="4635394" cy="759838"/>
            </a:xfrm>
            <a:prstGeom prst="rect">
              <a:avLst/>
            </a:prstGeom>
            <a:solidFill>
              <a:srgbClr val="EEECE1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Arial"/>
                <a:sym typeface="Arial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9AD58EF-9172-EE16-E3D7-137D50E94D26}"/>
                </a:ext>
              </a:extLst>
            </p:cNvPr>
            <p:cNvSpPr txBox="1"/>
            <p:nvPr/>
          </p:nvSpPr>
          <p:spPr>
            <a:xfrm>
              <a:off x="5344494" y="4634252"/>
              <a:ext cx="474063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A80001"/>
                  </a:solidFill>
                  <a:effectLst/>
                  <a:uLnTx/>
                  <a:uFillTx/>
                  <a:latin typeface="Franklin Gothic Medium"/>
                  <a:cs typeface="Arial"/>
                  <a:sym typeface="Arial"/>
                </a:rPr>
                <a:t>- Now:  Benchmark against existing results using new 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A80001"/>
                  </a:solidFill>
                  <a:effectLst/>
                  <a:uLnTx/>
                  <a:uFillTx/>
                  <a:latin typeface="Franklin Gothic Medium"/>
                  <a:cs typeface="Arial"/>
                  <a:sym typeface="Arial"/>
                </a:rPr>
                <a:t>  parallel  GPU-capable tools (</a:t>
              </a: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A80001"/>
                  </a:solidFill>
                  <a:effectLst/>
                  <a:uLnTx/>
                  <a:uFillTx/>
                  <a:latin typeface="Franklin Gothic Medium"/>
                  <a:cs typeface="Arial"/>
                  <a:sym typeface="Arial"/>
                </a:rPr>
                <a:t>ImpactX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A80001"/>
                  </a:solidFill>
                  <a:effectLst/>
                  <a:uLnTx/>
                  <a:uFillTx/>
                  <a:latin typeface="Franklin Gothic Medium"/>
                  <a:cs typeface="Arial"/>
                  <a:sym typeface="Arial"/>
                </a:rPr>
                <a:t>) for validation.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A80001"/>
                  </a:solidFill>
                  <a:effectLst/>
                  <a:uLnTx/>
                  <a:uFillTx/>
                  <a:latin typeface="Franklin Gothic Medium"/>
                  <a:cs typeface="Arial"/>
                  <a:sym typeface="Arial"/>
                </a:rPr>
                <a:t>- Goal:  Higher speed, resolution, and fidelity modeling.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Franklin Gothic Medium"/>
                <a:cs typeface="Arial"/>
                <a:sym typeface="Arial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E9FA46D-766E-1C22-D1EB-7C378128833C}"/>
              </a:ext>
            </a:extLst>
          </p:cNvPr>
          <p:cNvSpPr txBox="1"/>
          <p:nvPr/>
        </p:nvSpPr>
        <p:spPr>
          <a:xfrm>
            <a:off x="3874708" y="2098524"/>
            <a:ext cx="20810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Goal:</a:t>
            </a: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start-to-end modeling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and design tuning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(virtual test stand)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75628CB-F857-D767-0C19-77443CAE20E6}"/>
              </a:ext>
            </a:extLst>
          </p:cNvPr>
          <p:cNvSpPr txBox="1"/>
          <p:nvPr/>
        </p:nvSpPr>
        <p:spPr>
          <a:xfrm>
            <a:off x="634070" y="1954562"/>
            <a:ext cx="936574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Synergia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ACBDC0-F89F-6936-4B2E-F77D165E3DB5}"/>
              </a:ext>
            </a:extLst>
          </p:cNvPr>
          <p:cNvSpPr txBox="1"/>
          <p:nvPr/>
        </p:nvSpPr>
        <p:spPr>
          <a:xfrm rot="4837245">
            <a:off x="1857484" y="2066069"/>
            <a:ext cx="880343" cy="307777"/>
          </a:xfrm>
          <a:prstGeom prst="rect">
            <a:avLst/>
          </a:prstGeom>
          <a:solidFill>
            <a:schemeClr val="bg1">
              <a:alpha val="50028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4A66A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ImpactX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4A66AC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80E506C4-43BB-8EC9-9552-16A5AF26D5BB}"/>
              </a:ext>
            </a:extLst>
          </p:cNvPr>
          <p:cNvSpPr/>
          <p:nvPr/>
        </p:nvSpPr>
        <p:spPr>
          <a:xfrm>
            <a:off x="2419107" y="1816063"/>
            <a:ext cx="3217763" cy="358815"/>
          </a:xfrm>
          <a:prstGeom prst="rightArrow">
            <a:avLst/>
          </a:prstGeom>
          <a:solidFill>
            <a:schemeClr val="accent1">
              <a:alpha val="6381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819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p3"/>
          <p:cNvSpPr txBox="1">
            <a:spLocks noGrp="1"/>
          </p:cNvSpPr>
          <p:nvPr>
            <p:ph type="body" idx="2"/>
          </p:nvPr>
        </p:nvSpPr>
        <p:spPr>
          <a:xfrm>
            <a:off x="84155" y="60641"/>
            <a:ext cx="11946577" cy="54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sz="2400" dirty="0"/>
              <a:t>Samples of ongoing engagement in using next-generation BLAST tools </a:t>
            </a:r>
          </a:p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sz="2400" dirty="0"/>
              <a:t>to model future HEP colliders</a:t>
            </a:r>
            <a:endParaRPr sz="2400" dirty="0"/>
          </a:p>
        </p:txBody>
      </p:sp>
      <p:sp>
        <p:nvSpPr>
          <p:cNvPr id="1008" name="Google Shape;1008;p3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1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000"/>
                <a:buFont typeface="Arial"/>
                <a:buNone/>
                <a:tabLst/>
                <a:defRPr/>
              </a:pPr>
              <a:t>12</a:t>
            </a:fld>
            <a:endParaRPr kumimoji="0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FA46751-B6C7-5E70-6CB5-039AE83D0658}"/>
              </a:ext>
            </a:extLst>
          </p:cNvPr>
          <p:cNvGrpSpPr/>
          <p:nvPr/>
        </p:nvGrpSpPr>
        <p:grpSpPr>
          <a:xfrm>
            <a:off x="367259" y="4164602"/>
            <a:ext cx="5896717" cy="2065925"/>
            <a:chOff x="367259" y="4164602"/>
            <a:chExt cx="5896717" cy="206592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14D6AD4-4C64-3540-578E-B94A921641F0}"/>
                </a:ext>
              </a:extLst>
            </p:cNvPr>
            <p:cNvGrpSpPr/>
            <p:nvPr/>
          </p:nvGrpSpPr>
          <p:grpSpPr>
            <a:xfrm>
              <a:off x="367259" y="4164602"/>
              <a:ext cx="5896717" cy="1754326"/>
              <a:chOff x="392683" y="1092084"/>
              <a:chExt cx="5896717" cy="1754326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09C78C3-1DD5-F2A2-CADD-1AE7CE4DF146}"/>
                  </a:ext>
                </a:extLst>
              </p:cNvPr>
              <p:cNvSpPr txBox="1"/>
              <p:nvPr/>
            </p:nvSpPr>
            <p:spPr>
              <a:xfrm>
                <a:off x="392683" y="1092084"/>
                <a:ext cx="5896717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Beam transport challenges for a laser plasma acceleration collider: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Focusing of beams with large energy spread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Compact transport      plasma lenses for focusing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Preservation of beam emittance (100’s of stages)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rPr>
                  <a:t>Insensitivity to beam jitter and pointer errors</a:t>
                </a:r>
              </a:p>
            </p:txBody>
          </p:sp>
          <p:sp>
            <p:nvSpPr>
              <p:cNvPr id="13" name="Right Arrow 12">
                <a:extLst>
                  <a:ext uri="{FF2B5EF4-FFF2-40B4-BE49-F238E27FC236}">
                    <a16:creationId xmlns:a16="http://schemas.microsoft.com/office/drawing/2014/main" id="{2D3FBCF6-0290-DE1D-7D98-B826EC88FA73}"/>
                  </a:ext>
                </a:extLst>
              </p:cNvPr>
              <p:cNvSpPr/>
              <p:nvPr/>
            </p:nvSpPr>
            <p:spPr>
              <a:xfrm>
                <a:off x="2512063" y="2093654"/>
                <a:ext cx="231136" cy="203491"/>
              </a:xfrm>
              <a:prstGeom prst="rightArrow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05E333E-5385-E3DC-5739-227E69427DA3}"/>
                </a:ext>
              </a:extLst>
            </p:cNvPr>
            <p:cNvSpPr txBox="1"/>
            <p:nvPr/>
          </p:nvSpPr>
          <p:spPr>
            <a:xfrm>
              <a:off x="454509" y="5922750"/>
              <a:ext cx="5091266" cy="307777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SzTx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cs typeface="Arial"/>
                  <a:sym typeface="Arial"/>
                </a:rPr>
                <a:t>See </a:t>
              </a:r>
              <a:r>
                <a:rPr lang="en-US" sz="1400" i="1" dirty="0">
                  <a:effectLst/>
                  <a:latin typeface="Helvetica" pitchFamily="2" charset="0"/>
                </a:rPr>
                <a:t>Advanced Accelerator Concepts 2 session: this afternoon</a:t>
              </a:r>
              <a:endParaRPr lang="en-US" sz="1400" dirty="0">
                <a:effectLst/>
                <a:latin typeface="Helvetica" pitchFamily="2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60B4FC8-D946-8109-FBC9-09BCAFD292FD}"/>
              </a:ext>
            </a:extLst>
          </p:cNvPr>
          <p:cNvSpPr txBox="1"/>
          <p:nvPr/>
        </p:nvSpPr>
        <p:spPr>
          <a:xfrm>
            <a:off x="418693" y="993633"/>
            <a:ext cx="555793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Collider interaction point modeling using </a:t>
            </a:r>
            <a:r>
              <a:rPr kumimoji="0" lang="en-US" sz="1800" b="1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WarpX</a:t>
            </a: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8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collaboration with SLAC, CEA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Saclay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benchmarked against GUINEA-PIG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46DECA-06BE-D78D-D670-2526E9C910AB}"/>
              </a:ext>
            </a:extLst>
          </p:cNvPr>
          <p:cNvGrpSpPr/>
          <p:nvPr/>
        </p:nvGrpSpPr>
        <p:grpSpPr>
          <a:xfrm>
            <a:off x="812123" y="2119629"/>
            <a:ext cx="4745885" cy="1283951"/>
            <a:chOff x="553496" y="4433730"/>
            <a:chExt cx="4745885" cy="128395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7BC8336-8468-855F-9C2E-3FFEFB2194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3496" y="4433730"/>
              <a:ext cx="2462165" cy="128395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EF1F07E-29DD-1311-4239-3857003B176C}"/>
                </a:ext>
              </a:extLst>
            </p:cNvPr>
            <p:cNvSpPr txBox="1"/>
            <p:nvPr/>
          </p:nvSpPr>
          <p:spPr>
            <a:xfrm>
              <a:off x="3094931" y="4580941"/>
              <a:ext cx="2204450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WarpX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simulation of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beam-beam crossing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at the interaction point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of the ILC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E42DD85-ADD3-067D-FC82-38C1BA7BD2A7}"/>
              </a:ext>
            </a:extLst>
          </p:cNvPr>
          <p:cNvSpPr txBox="1"/>
          <p:nvPr/>
        </p:nvSpPr>
        <p:spPr>
          <a:xfrm>
            <a:off x="971586" y="3617012"/>
            <a:ext cx="2433680" cy="307777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See </a:t>
            </a:r>
            <a:r>
              <a:rPr lang="en-US" sz="1400" kern="0" dirty="0">
                <a:latin typeface="Arial"/>
                <a:cs typeface="Arial"/>
                <a:sym typeface="Arial"/>
              </a:rPr>
              <a:t>next talk by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A.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rPr>
              <a:t>Formenti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B15552F-8A5B-F694-E2C7-B83CFD37268A}"/>
              </a:ext>
            </a:extLst>
          </p:cNvPr>
          <p:cNvGrpSpPr/>
          <p:nvPr/>
        </p:nvGrpSpPr>
        <p:grpSpPr>
          <a:xfrm>
            <a:off x="6057444" y="993633"/>
            <a:ext cx="5794948" cy="5083006"/>
            <a:chOff x="6057444" y="993633"/>
            <a:chExt cx="5794948" cy="508300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4FCFA6-E18D-46D6-2083-BC6114FB0B0D}"/>
                </a:ext>
              </a:extLst>
            </p:cNvPr>
            <p:cNvSpPr txBox="1"/>
            <p:nvPr/>
          </p:nvSpPr>
          <p:spPr>
            <a:xfrm>
              <a:off x="6057444" y="993633"/>
              <a:ext cx="5455340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Exploring gap transport designs using </a:t>
              </a:r>
              <a:r>
                <a:rPr kumimoji="0" lang="en-US" sz="1800" b="1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ImpactX</a:t>
              </a:r>
              <a:r>
                <a:rPr kumimoji="0" lang="en-US" sz="18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: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600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 </a:t>
              </a:r>
              <a:endParaRPr kumimoji="0" lang="en-US" sz="8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collaboration with HALHF group (Univ. Oslo)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apochromatic transport concept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transversely-tapered plasma lens concept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DAF8F03-72A6-B4CA-2E70-0242EAB9F9C0}"/>
                </a:ext>
              </a:extLst>
            </p:cNvPr>
            <p:cNvGrpSpPr/>
            <p:nvPr/>
          </p:nvGrpSpPr>
          <p:grpSpPr>
            <a:xfrm>
              <a:off x="6263976" y="2544358"/>
              <a:ext cx="5360796" cy="2890516"/>
              <a:chOff x="6263423" y="2229034"/>
              <a:chExt cx="5360796" cy="2890516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51118AD-05CC-33E9-F449-B7A7D6EB2C10}"/>
                  </a:ext>
                </a:extLst>
              </p:cNvPr>
              <p:cNvSpPr txBox="1"/>
              <p:nvPr/>
            </p:nvSpPr>
            <p:spPr>
              <a:xfrm>
                <a:off x="6508004" y="4473219"/>
                <a:ext cx="494879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"/>
                    <a:cs typeface="Helvetica"/>
                    <a:sym typeface="Arial"/>
                  </a:rPr>
                  <a:t>C. Lindstrom and E. Adli, Phys. Rev. Accel. Beams 19, 071002 (2016)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"/>
                    <a:cs typeface="Helvetica"/>
                    <a:sym typeface="Arial"/>
                  </a:rPr>
                  <a:t>C. Lindstrom,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"/>
                    <a:cs typeface="Helvetica"/>
                    <a:sym typeface="Arial"/>
                  </a:rPr>
                  <a:t>EuroNNAc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"/>
                    <a:cs typeface="Helvetica"/>
                    <a:sym typeface="Arial"/>
                  </a:rPr>
                  <a:t> Special Topics Workshop 2022 (2022)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"/>
                    <a:cs typeface="Helvetica"/>
                    <a:sym typeface="Arial"/>
                  </a:rPr>
                  <a:t>C. Lindstrom </a:t>
                </a:r>
                <a:r>
                  <a:rPr kumimoji="0" lang="en-US" sz="12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"/>
                    <a:cs typeface="Helvetica"/>
                    <a:sym typeface="Arial"/>
                  </a:rPr>
                  <a:t>et al 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"/>
                    <a:cs typeface="Helvetica"/>
                    <a:sym typeface="Arial"/>
                  </a:rPr>
                  <a:t>incl. A.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"/>
                    <a:cs typeface="Helvetica"/>
                    <a:sym typeface="Arial"/>
                  </a:rPr>
                  <a:t>Huebl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Helvetica"/>
                    <a:cs typeface="Helvetica"/>
                    <a:sym typeface="Arial"/>
                  </a:rPr>
                  <a:t> &amp; C. Mitchell, paper in preparation</a:t>
                </a: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EF851F37-1284-7D77-B099-693239ABB22A}"/>
                  </a:ext>
                </a:extLst>
              </p:cNvPr>
              <p:cNvGrpSpPr/>
              <p:nvPr/>
            </p:nvGrpSpPr>
            <p:grpSpPr>
              <a:xfrm>
                <a:off x="6263423" y="2229034"/>
                <a:ext cx="5360796" cy="2087718"/>
                <a:chOff x="205364" y="3449105"/>
                <a:chExt cx="5360796" cy="2087718"/>
              </a:xfrm>
            </p:grpSpPr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1BDC0A6E-3A1E-9936-6B7C-6F6641FD42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92683" y="3736253"/>
                  <a:ext cx="3082895" cy="1800570"/>
                </a:xfrm>
                <a:prstGeom prst="rect">
                  <a:avLst/>
                </a:prstGeom>
              </p:spPr>
            </p:pic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26001A06-4EAB-9E03-9A26-725C2A0B4FAB}"/>
                    </a:ext>
                  </a:extLst>
                </p:cNvPr>
                <p:cNvSpPr txBox="1"/>
                <p:nvPr/>
              </p:nvSpPr>
              <p:spPr>
                <a:xfrm>
                  <a:off x="3461097" y="3809736"/>
                  <a:ext cx="2105063" cy="9541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Initial 1% energy spread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endParaRP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Emittance growth: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Arial"/>
                    <a:sym typeface="Arial"/>
                  </a:endParaRPr>
                </a:p>
              </p:txBody>
            </p:sp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1370FFC5-0C0F-9B7C-955E-8A1B34A6CD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 rot="16200000">
                  <a:off x="-149249" y="4372075"/>
                  <a:ext cx="958563" cy="249337"/>
                </a:xfrm>
                <a:prstGeom prst="rect">
                  <a:avLst/>
                </a:prstGeom>
              </p:spPr>
            </p:pic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07C2086-4258-81FF-6A14-66263B6DFE17}"/>
                    </a:ext>
                  </a:extLst>
                </p:cNvPr>
                <p:cNvSpPr txBox="1"/>
                <p:nvPr/>
              </p:nvSpPr>
              <p:spPr>
                <a:xfrm>
                  <a:off x="740480" y="3449105"/>
                  <a:ext cx="272061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ImpactX</a:t>
                  </a: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cs typeface="Arial"/>
                      <a:sym typeface="Arial"/>
                    </a:rPr>
                    <a:t> apochromatic transport</a:t>
                  </a:r>
                </a:p>
              </p:txBody>
            </p:sp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B067E084-6B6A-8BF0-9326-B37C8F80BF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791187" y="4612534"/>
                  <a:ext cx="1347971" cy="213141"/>
                </a:xfrm>
                <a:prstGeom prst="rect">
                  <a:avLst/>
                </a:prstGeom>
              </p:spPr>
            </p:pic>
          </p:grp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AF76029-B240-AE8C-77D1-7776A24637E4}"/>
                </a:ext>
              </a:extLst>
            </p:cNvPr>
            <p:cNvSpPr txBox="1"/>
            <p:nvPr/>
          </p:nvSpPr>
          <p:spPr>
            <a:xfrm>
              <a:off x="7351424" y="4062348"/>
              <a:ext cx="4500968" cy="584775"/>
            </a:xfrm>
            <a:prstGeom prst="rect">
              <a:avLst/>
            </a:prstGeom>
            <a:solidFill>
              <a:srgbClr val="EEECE1"/>
            </a:solidFill>
            <a:ln>
              <a:solidFill>
                <a:srgbClr val="CB0202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Times New Roman" charset="0"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Franklin Gothic Medium"/>
                  <a:ea typeface="+mn-ea"/>
                  <a:cs typeface="Arial"/>
                  <a:sym typeface="Arial"/>
                </a:rPr>
                <a:t>ImpactX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Franklin Gothic Medium"/>
                  <a:ea typeface="+mn-ea"/>
                  <a:cs typeface="Arial"/>
                  <a:sym typeface="Arial"/>
                </a:rPr>
                <a:t> provides support for accelerator gap transport difficult to model using, e.g., ELEGANT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61644A0-65FC-9277-6ABA-5F5658D869D2}"/>
                </a:ext>
              </a:extLst>
            </p:cNvPr>
            <p:cNvSpPr txBox="1"/>
            <p:nvPr/>
          </p:nvSpPr>
          <p:spPr>
            <a:xfrm>
              <a:off x="6263976" y="5768862"/>
              <a:ext cx="3151825" cy="307777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SzTx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cs typeface="Arial"/>
                  <a:sym typeface="Arial"/>
                </a:rPr>
                <a:t>See </a:t>
              </a:r>
              <a:r>
                <a:rPr lang="en-US" sz="1400" i="1" dirty="0">
                  <a:effectLst/>
                  <a:latin typeface="Helvetica" pitchFamily="2" charset="0"/>
                </a:rPr>
                <a:t>talks on HALHF at this workshop</a:t>
              </a:r>
              <a:endParaRPr lang="en-US" sz="1400" dirty="0">
                <a:effectLst/>
                <a:latin typeface="Helvetic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450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9" name="Google Shape;1419;g27041fa1b98_0_0"/>
          <p:cNvSpPr txBox="1">
            <a:spLocks noGrp="1"/>
          </p:cNvSpPr>
          <p:nvPr>
            <p:ph type="body" idx="2"/>
          </p:nvPr>
        </p:nvSpPr>
        <p:spPr>
          <a:xfrm>
            <a:off x="65775" y="24057"/>
            <a:ext cx="12063300" cy="8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dirty="0"/>
              <a:t>BLAST codes also cover plasma-based collider</a:t>
            </a:r>
            <a:br>
              <a:rPr lang="en-US" dirty="0"/>
            </a:br>
            <a:r>
              <a:rPr lang="en-US" dirty="0"/>
              <a:t>modeling from source to interaction point</a:t>
            </a:r>
            <a:endParaRPr dirty="0"/>
          </a:p>
        </p:txBody>
      </p:sp>
      <p:sp>
        <p:nvSpPr>
          <p:cNvPr id="1420" name="Google Shape;1420;g27041fa1b98_0_0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grpSp>
        <p:nvGrpSpPr>
          <p:cNvPr id="1421" name="Google Shape;1421;g27041fa1b98_0_0"/>
          <p:cNvGrpSpPr/>
          <p:nvPr/>
        </p:nvGrpSpPr>
        <p:grpSpPr>
          <a:xfrm>
            <a:off x="106125" y="1627375"/>
            <a:ext cx="5193900" cy="4894300"/>
            <a:chOff x="106125" y="1627375"/>
            <a:chExt cx="5193900" cy="4894300"/>
          </a:xfrm>
        </p:grpSpPr>
        <p:sp>
          <p:nvSpPr>
            <p:cNvPr id="1422" name="Google Shape;1422;g27041fa1b98_0_0"/>
            <p:cNvSpPr txBox="1"/>
            <p:nvPr/>
          </p:nvSpPr>
          <p:spPr>
            <a:xfrm>
              <a:off x="156326" y="2676735"/>
              <a:ext cx="2724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r>
                <a:rPr lang="en-US" sz="135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23" name="Google Shape;1423;g27041fa1b98_0_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58524" y="4182951"/>
              <a:ext cx="2187776" cy="17497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24" name="Google Shape;1424;g27041fa1b98_0_0"/>
            <p:cNvSpPr txBox="1"/>
            <p:nvPr/>
          </p:nvSpPr>
          <p:spPr>
            <a:xfrm>
              <a:off x="228050" y="1627375"/>
              <a:ext cx="3733200" cy="80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Two-stage injection+acceleration</a:t>
              </a:r>
              <a:br>
                <a:rPr lang="en-US" sz="20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20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w/ plasma mirror</a:t>
              </a:r>
              <a:endParaRPr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25" name="Google Shape;1425;g27041fa1b98_0_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05842" y="2514546"/>
              <a:ext cx="1138920" cy="1288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6" name="Google Shape;1426;g27041fa1b98_0_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887955" y="2514546"/>
              <a:ext cx="1150524" cy="12880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27" name="Google Shape;1427;g27041fa1b98_0_0"/>
            <p:cNvSpPr txBox="1"/>
            <p:nvPr/>
          </p:nvSpPr>
          <p:spPr>
            <a:xfrm>
              <a:off x="1631422" y="2676735"/>
              <a:ext cx="2724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r>
                <a:rPr lang="en-US" sz="135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8" name="Google Shape;1428;g27041fa1b98_0_0"/>
            <p:cNvSpPr txBox="1"/>
            <p:nvPr/>
          </p:nvSpPr>
          <p:spPr>
            <a:xfrm>
              <a:off x="3166438" y="2676735"/>
              <a:ext cx="2724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r>
                <a:rPr lang="en-US" sz="135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endPara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29" name="Google Shape;1429;g27041fa1b98_0_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415563" y="2514546"/>
              <a:ext cx="1134737" cy="12373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430" name="Google Shape;1430;g27041fa1b98_0_0"/>
            <p:cNvCxnSpPr/>
            <p:nvPr/>
          </p:nvCxnSpPr>
          <p:spPr>
            <a:xfrm>
              <a:off x="3438634" y="3751846"/>
              <a:ext cx="1081800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pic>
          <p:nvPicPr>
            <p:cNvPr id="1431" name="Google Shape;1431;g27041fa1b98_0_0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970870" y="2547189"/>
              <a:ext cx="178714" cy="1003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2" name="Google Shape;1432;g27041fa1b98_0_0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479575" y="2547189"/>
              <a:ext cx="188193" cy="10569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33" name="Google Shape;1433;g27041fa1b98_0_0"/>
            <p:cNvSpPr txBox="1"/>
            <p:nvPr/>
          </p:nvSpPr>
          <p:spPr>
            <a:xfrm>
              <a:off x="708522" y="3850076"/>
              <a:ext cx="7302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r>
                <a:rPr lang="en-US" sz="135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r>
                <a:rPr lang="en-US" sz="1350" b="0" i="0" u="none" strike="noStrike" cap="none" baseline="300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st </a:t>
              </a:r>
              <a:r>
                <a:rPr lang="en-US" sz="135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stage</a:t>
              </a:r>
              <a:endParaRPr sz="1350" b="0" i="0" u="none" strike="noStrike" cap="none" baseline="30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4" name="Google Shape;1434;g27041fa1b98_0_0"/>
            <p:cNvSpPr txBox="1"/>
            <p:nvPr/>
          </p:nvSpPr>
          <p:spPr>
            <a:xfrm>
              <a:off x="1546650" y="3857600"/>
              <a:ext cx="1959600" cy="484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r>
                <a:rPr lang="en-US" sz="135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Interaction with the plasma mirror</a:t>
              </a:r>
              <a:endPara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5" name="Google Shape;1435;g27041fa1b98_0_0"/>
            <p:cNvSpPr txBox="1"/>
            <p:nvPr/>
          </p:nvSpPr>
          <p:spPr>
            <a:xfrm>
              <a:off x="3676872" y="3845125"/>
              <a:ext cx="7932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50"/>
                <a:buFont typeface="Arial"/>
                <a:buNone/>
              </a:pPr>
              <a:r>
                <a:rPr lang="en-US" sz="135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r>
                <a:rPr lang="en-US" sz="1350" b="0" i="0" u="none" strike="noStrike" cap="none" baseline="300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nd</a:t>
              </a:r>
              <a:r>
                <a:rPr lang="en-US" sz="135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stage</a:t>
              </a:r>
              <a:endPara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36" name="Google Shape;1436;g27041fa1b98_0_0"/>
            <p:cNvPicPr preferRelativeResize="0"/>
            <p:nvPr/>
          </p:nvPicPr>
          <p:blipFill rotWithShape="1">
            <a:blip r:embed="rId8">
              <a:alphaModFix/>
            </a:blip>
            <a:srcRect l="15188" t="6366" r="27901" b="9422"/>
            <a:stretch/>
          </p:blipFill>
          <p:spPr>
            <a:xfrm>
              <a:off x="2744013" y="4321199"/>
              <a:ext cx="1724399" cy="1368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7" name="Google Shape;1437;g27041fa1b98_0_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3714522" y="1991255"/>
              <a:ext cx="1171661" cy="509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38" name="Google Shape;1438;g27041fa1b98_0_0"/>
            <p:cNvSpPr txBox="1"/>
            <p:nvPr/>
          </p:nvSpPr>
          <p:spPr>
            <a:xfrm>
              <a:off x="106125" y="5736575"/>
              <a:ext cx="5193900" cy="78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br>
                <a:rPr lang="en-US" sz="1300" b="1" i="0" u="none" strike="noStrike" cap="none">
                  <a:solidFill>
                    <a:srgbClr val="666666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br>
                <a:rPr lang="en-US" sz="1300" b="1" i="0" u="none" strike="noStrike" cap="none">
                  <a:solidFill>
                    <a:srgbClr val="666666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300" b="0" i="0" u="none" strike="noStrike" cap="none">
                  <a:solidFill>
                    <a:srgbClr val="666666"/>
                  </a:solidFill>
                  <a:latin typeface="Calibri"/>
                  <a:ea typeface="Calibri"/>
                  <a:cs typeface="Calibri"/>
                  <a:sym typeface="Calibri"/>
                </a:rPr>
                <a:t>L Fedeli, A Huebl et al., SC22, </a:t>
              </a:r>
              <a:r>
                <a:rPr lang="en-US" sz="1300" b="1" i="0" u="none" strike="noStrike" cap="none">
                  <a:solidFill>
                    <a:srgbClr val="666666"/>
                  </a:solidFill>
                  <a:latin typeface="Calibri"/>
                  <a:ea typeface="Calibri"/>
                  <a:cs typeface="Calibri"/>
                  <a:sym typeface="Calibri"/>
                </a:rPr>
                <a:t>ACM Gordon Bell Prize for WarpX </a:t>
              </a:r>
              <a:r>
                <a:rPr lang="en-US" sz="1300" b="0" i="0" u="none" strike="noStrike" cap="none">
                  <a:solidFill>
                    <a:srgbClr val="666666"/>
                  </a:solidFill>
                  <a:latin typeface="Calibri"/>
                  <a:ea typeface="Calibri"/>
                  <a:cs typeface="Calibri"/>
                  <a:sym typeface="Calibri"/>
                </a:rPr>
                <a:t>(2022)</a:t>
              </a:r>
              <a:endParaRPr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9" name="Google Shape;1439;g27041fa1b98_0_0"/>
            <p:cNvSpPr txBox="1"/>
            <p:nvPr/>
          </p:nvSpPr>
          <p:spPr>
            <a:xfrm>
              <a:off x="898450" y="4493697"/>
              <a:ext cx="1038900" cy="50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1" i="0" u="none" strike="noStrike" cap="none">
                  <a:solidFill>
                    <a:srgbClr val="FF8000"/>
                  </a:solidFill>
                  <a:latin typeface="Barlow"/>
                  <a:ea typeface="Barlow"/>
                  <a:cs typeface="Barlow"/>
                  <a:sym typeface="Barlow"/>
                </a:rPr>
                <a:t>0.5</a:t>
              </a:r>
              <a:r>
                <a:rPr lang="en-US" sz="1200" b="1" i="0" u="none" strike="noStrike" cap="none">
                  <a:solidFill>
                    <a:srgbClr val="FF8000"/>
                  </a:solidFill>
                  <a:latin typeface="Barlow"/>
                  <a:ea typeface="Barlow"/>
                  <a:cs typeface="Barlow"/>
                  <a:sym typeface="Barlow"/>
                  <a:extLst>
                    <a:ext uri="http://customooxmlschemas.google.com/">
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  </a:ext>
                  </a:extLst>
                </a:rPr>
                <a:t> nC</a:t>
              </a:r>
              <a:r>
                <a:rPr lang="en-US" sz="1200" b="1" i="0" u="none" strike="noStrike" cap="none">
                  <a:solidFill>
                    <a:srgbClr val="FF8000"/>
                  </a:solidFill>
                  <a:latin typeface="Barlow"/>
                  <a:ea typeface="Barlow"/>
                  <a:cs typeface="Barlow"/>
                  <a:sym typeface="Barlow"/>
                </a:rPr>
                <a:t> </a:t>
              </a:r>
              <a:r>
                <a:rPr lang="en-US" sz="1200" b="0" i="0" u="none" strike="noStrike" cap="none">
                  <a:solidFill>
                    <a:srgbClr val="FF8000"/>
                  </a:solidFill>
                  <a:latin typeface="Barlow"/>
                  <a:ea typeface="Barlow"/>
                  <a:cs typeface="Barlow"/>
                  <a:sym typeface="Barlow"/>
                </a:rPr>
                <a:t>(peak)</a:t>
              </a:r>
              <a:endParaRPr sz="1200" b="0" i="0" u="none" strike="noStrike" cap="none">
                <a:solidFill>
                  <a:srgbClr val="FF8000"/>
                </a:solidFill>
                <a:latin typeface="Barlow"/>
                <a:ea typeface="Barlow"/>
                <a:cs typeface="Barlow"/>
                <a:sym typeface="Barlow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1" i="0" u="none" strike="noStrike" cap="none">
                  <a:solidFill>
                    <a:srgbClr val="FF8000"/>
                  </a:solidFill>
                  <a:latin typeface="Barlow"/>
                  <a:ea typeface="Barlow"/>
                  <a:cs typeface="Barlow"/>
                  <a:sym typeface="Barlow"/>
                </a:rPr>
                <a:t>1.7 nC </a:t>
              </a:r>
              <a:r>
                <a:rPr lang="en-US" sz="1200" b="0" i="0" u="none" strike="noStrike" cap="none">
                  <a:solidFill>
                    <a:srgbClr val="FF8000"/>
                  </a:solidFill>
                  <a:latin typeface="Barlow"/>
                  <a:ea typeface="Barlow"/>
                  <a:cs typeface="Barlow"/>
                  <a:sym typeface="Barlow"/>
                </a:rPr>
                <a:t>(total)</a:t>
              </a:r>
              <a:endParaRPr sz="1200" b="0" i="0" u="none" strike="noStrike" cap="none">
                <a:solidFill>
                  <a:srgbClr val="FF8000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1440" name="Google Shape;1440;g27041fa1b98_0_0"/>
          <p:cNvSpPr txBox="1"/>
          <p:nvPr/>
        </p:nvSpPr>
        <p:spPr>
          <a:xfrm>
            <a:off x="5125983" y="1377959"/>
            <a:ext cx="2707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Acceleration &amp; Transport</a:t>
            </a:r>
            <a:endParaRPr sz="14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1" name="Google Shape;1441;g27041fa1b98_0_0"/>
          <p:cNvSpPr/>
          <p:nvPr/>
        </p:nvSpPr>
        <p:spPr>
          <a:xfrm>
            <a:off x="1800364" y="1139844"/>
            <a:ext cx="550200" cy="172800"/>
          </a:xfrm>
          <a:prstGeom prst="rect">
            <a:avLst/>
          </a:prstGeom>
          <a:gradFill>
            <a:gsLst>
              <a:gs pos="0">
                <a:srgbClr val="7F7F7F"/>
              </a:gs>
              <a:gs pos="50000">
                <a:srgbClr val="D5D5D5"/>
              </a:gs>
              <a:gs pos="100000">
                <a:srgbClr val="7F7F7F"/>
              </a:gs>
            </a:gsLst>
            <a:lin ang="5400012" scaled="0"/>
          </a:gradFill>
          <a:ln>
            <a:noFill/>
          </a:ln>
        </p:spPr>
        <p:txBody>
          <a:bodyPr spcFirstLastPara="1" wrap="square" lIns="137150" tIns="137150" rIns="137150" bIns="13715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39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42" name="Google Shape;1442;g27041fa1b98_0_0"/>
          <p:cNvGrpSpPr/>
          <p:nvPr/>
        </p:nvGrpSpPr>
        <p:grpSpPr>
          <a:xfrm>
            <a:off x="1584824" y="1175731"/>
            <a:ext cx="1280664" cy="510206"/>
            <a:chOff x="-15373" y="871968"/>
            <a:chExt cx="882000" cy="351381"/>
          </a:xfrm>
        </p:grpSpPr>
        <p:sp>
          <p:nvSpPr>
            <p:cNvPr id="1443" name="Google Shape;1443;g27041fa1b98_0_0"/>
            <p:cNvSpPr txBox="1"/>
            <p:nvPr/>
          </p:nvSpPr>
          <p:spPr>
            <a:xfrm>
              <a:off x="-15373" y="1011249"/>
              <a:ext cx="882000" cy="212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434343"/>
                  </a:solidFill>
                  <a:latin typeface="Arial"/>
                  <a:ea typeface="Arial"/>
                  <a:cs typeface="Arial"/>
                  <a:sym typeface="Arial"/>
                </a:rPr>
                <a:t>Generation</a:t>
              </a:r>
              <a:endParaRPr sz="14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44" name="Google Shape;1444;g27041fa1b98_0_0"/>
            <p:cNvGrpSpPr/>
            <p:nvPr/>
          </p:nvGrpSpPr>
          <p:grpSpPr>
            <a:xfrm>
              <a:off x="132764" y="871968"/>
              <a:ext cx="305334" cy="84923"/>
              <a:chOff x="887667" y="1662546"/>
              <a:chExt cx="2589769" cy="720300"/>
            </a:xfrm>
          </p:grpSpPr>
          <p:sp>
            <p:nvSpPr>
              <p:cNvPr id="1445" name="Google Shape;1445;g27041fa1b98_0_0"/>
              <p:cNvSpPr/>
              <p:nvPr/>
            </p:nvSpPr>
            <p:spPr>
              <a:xfrm>
                <a:off x="3158836" y="1662546"/>
                <a:ext cx="318600" cy="7203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6" name="Google Shape;1446;g27041fa1b98_0_0"/>
              <p:cNvSpPr/>
              <p:nvPr/>
            </p:nvSpPr>
            <p:spPr>
              <a:xfrm>
                <a:off x="2590801" y="1662546"/>
                <a:ext cx="567900" cy="720300"/>
              </a:xfrm>
              <a:prstGeom prst="ellipse">
                <a:avLst/>
              </a:prstGeom>
              <a:solidFill>
                <a:srgbClr val="040C8D">
                  <a:alpha val="37647"/>
                </a:srgbClr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7" name="Google Shape;1447;g27041fa1b98_0_0"/>
              <p:cNvSpPr/>
              <p:nvPr/>
            </p:nvSpPr>
            <p:spPr>
              <a:xfrm>
                <a:off x="2022764" y="1662546"/>
                <a:ext cx="567900" cy="720300"/>
              </a:xfrm>
              <a:prstGeom prst="ellipse">
                <a:avLst/>
              </a:prstGeom>
              <a:solidFill>
                <a:srgbClr val="FFFF00">
                  <a:alpha val="34509"/>
                </a:srgbClr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8" name="Google Shape;1448;g27041fa1b98_0_0"/>
              <p:cNvSpPr/>
              <p:nvPr/>
            </p:nvSpPr>
            <p:spPr>
              <a:xfrm>
                <a:off x="1455703" y="1662546"/>
                <a:ext cx="567900" cy="720300"/>
              </a:xfrm>
              <a:prstGeom prst="ellipse">
                <a:avLst/>
              </a:prstGeom>
              <a:solidFill>
                <a:srgbClr val="040C8D">
                  <a:alpha val="37647"/>
                </a:srgbClr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9" name="Google Shape;1449;g27041fa1b98_0_0"/>
              <p:cNvSpPr/>
              <p:nvPr/>
            </p:nvSpPr>
            <p:spPr>
              <a:xfrm>
                <a:off x="887667" y="1662546"/>
                <a:ext cx="567900" cy="720300"/>
              </a:xfrm>
              <a:prstGeom prst="ellipse">
                <a:avLst/>
              </a:prstGeom>
              <a:solidFill>
                <a:srgbClr val="FFFF00">
                  <a:alpha val="34509"/>
                </a:srgbClr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cxnSp>
        <p:nvCxnSpPr>
          <p:cNvPr id="1450" name="Google Shape;1450;g27041fa1b98_0_0"/>
          <p:cNvCxnSpPr>
            <a:stCxn id="1445" idx="6"/>
          </p:cNvCxnSpPr>
          <p:nvPr/>
        </p:nvCxnSpPr>
        <p:spPr>
          <a:xfrm>
            <a:off x="2243264" y="1237385"/>
            <a:ext cx="118200" cy="0"/>
          </a:xfrm>
          <a:prstGeom prst="straightConnector1">
            <a:avLst/>
          </a:prstGeom>
          <a:noFill/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triangle" w="sm" len="sm"/>
          </a:ln>
        </p:spPr>
      </p:cxnSp>
      <p:sp>
        <p:nvSpPr>
          <p:cNvPr id="1451" name="Google Shape;1451;g27041fa1b98_0_0"/>
          <p:cNvSpPr/>
          <p:nvPr/>
        </p:nvSpPr>
        <p:spPr>
          <a:xfrm>
            <a:off x="4942335" y="1139844"/>
            <a:ext cx="550200" cy="172800"/>
          </a:xfrm>
          <a:prstGeom prst="rect">
            <a:avLst/>
          </a:prstGeom>
          <a:gradFill>
            <a:gsLst>
              <a:gs pos="0">
                <a:srgbClr val="7F7F7F"/>
              </a:gs>
              <a:gs pos="50000">
                <a:srgbClr val="D5D5D5"/>
              </a:gs>
              <a:gs pos="100000">
                <a:srgbClr val="7F7F7F"/>
              </a:gs>
            </a:gsLst>
            <a:lin ang="5400012" scaled="0"/>
          </a:gradFill>
          <a:ln>
            <a:noFill/>
          </a:ln>
        </p:spPr>
        <p:txBody>
          <a:bodyPr spcFirstLastPara="1" wrap="square" lIns="137150" tIns="137150" rIns="137150" bIns="13715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39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2" name="Google Shape;1452;g27041fa1b98_0_0"/>
          <p:cNvSpPr txBox="1"/>
          <p:nvPr/>
        </p:nvSpPr>
        <p:spPr>
          <a:xfrm>
            <a:off x="3449899" y="1044449"/>
            <a:ext cx="528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53" name="Google Shape;1453;g27041fa1b98_0_0"/>
          <p:cNvGrpSpPr/>
          <p:nvPr/>
        </p:nvGrpSpPr>
        <p:grpSpPr>
          <a:xfrm>
            <a:off x="5527291" y="1099319"/>
            <a:ext cx="2522991" cy="253488"/>
            <a:chOff x="1419690" y="826912"/>
            <a:chExt cx="1737597" cy="174578"/>
          </a:xfrm>
        </p:grpSpPr>
        <p:grpSp>
          <p:nvGrpSpPr>
            <p:cNvPr id="1454" name="Google Shape;1454;g27041fa1b98_0_0"/>
            <p:cNvGrpSpPr/>
            <p:nvPr/>
          </p:nvGrpSpPr>
          <p:grpSpPr>
            <a:xfrm>
              <a:off x="2306103" y="827487"/>
              <a:ext cx="445210" cy="174000"/>
              <a:chOff x="1419690" y="826912"/>
              <a:chExt cx="445210" cy="174000"/>
            </a:xfrm>
          </p:grpSpPr>
          <p:grpSp>
            <p:nvGrpSpPr>
              <p:cNvPr id="1455" name="Google Shape;1455;g27041fa1b98_0_0"/>
              <p:cNvGrpSpPr/>
              <p:nvPr/>
            </p:nvGrpSpPr>
            <p:grpSpPr>
              <a:xfrm>
                <a:off x="1419700" y="833350"/>
                <a:ext cx="445200" cy="161638"/>
                <a:chOff x="1419700" y="833350"/>
                <a:chExt cx="445200" cy="161638"/>
              </a:xfrm>
            </p:grpSpPr>
            <p:sp>
              <p:nvSpPr>
                <p:cNvPr id="1456" name="Google Shape;1456;g27041fa1b98_0_0"/>
                <p:cNvSpPr/>
                <p:nvPr/>
              </p:nvSpPr>
              <p:spPr>
                <a:xfrm rot="5400000">
                  <a:off x="1673050" y="803138"/>
                  <a:ext cx="161100" cy="222600"/>
                </a:xfrm>
                <a:prstGeom prst="trapezoid">
                  <a:avLst>
                    <a:gd name="adj" fmla="val 25000"/>
                  </a:avLst>
                </a:prstGeom>
                <a:solidFill>
                  <a:srgbClr val="ACCBF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57" name="Google Shape;1457;g27041fa1b98_0_0"/>
                <p:cNvSpPr/>
                <p:nvPr/>
              </p:nvSpPr>
              <p:spPr>
                <a:xfrm rot="-5400000">
                  <a:off x="1450450" y="802600"/>
                  <a:ext cx="161100" cy="222600"/>
                </a:xfrm>
                <a:prstGeom prst="trapezoid">
                  <a:avLst>
                    <a:gd name="adj" fmla="val 25000"/>
                  </a:avLst>
                </a:prstGeom>
                <a:solidFill>
                  <a:srgbClr val="ACCBF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58" name="Google Shape;1458;g27041fa1b98_0_0"/>
              <p:cNvCxnSpPr/>
              <p:nvPr/>
            </p:nvCxnSpPr>
            <p:spPr>
              <a:xfrm>
                <a:off x="1419690" y="826912"/>
                <a:ext cx="0" cy="1740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67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  <p:sp>
          <p:nvSpPr>
            <p:cNvPr id="1459" name="Google Shape;1459;g27041fa1b98_0_0"/>
            <p:cNvSpPr/>
            <p:nvPr/>
          </p:nvSpPr>
          <p:spPr>
            <a:xfrm>
              <a:off x="2780787" y="855169"/>
              <a:ext cx="376500" cy="118500"/>
            </a:xfrm>
            <a:prstGeom prst="rect">
              <a:avLst/>
            </a:prstGeom>
            <a:gradFill>
              <a:gsLst>
                <a:gs pos="0">
                  <a:srgbClr val="7F7F7F"/>
                </a:gs>
                <a:gs pos="50000">
                  <a:srgbClr val="D5D5D5"/>
                </a:gs>
                <a:gs pos="100000">
                  <a:srgbClr val="7F7F7F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37150" tIns="137150" rIns="137150" bIns="1371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endParaRPr sz="1050" b="0" i="0" u="none" strike="noStrike" cap="none">
                <a:solidFill>
                  <a:srgbClr val="00395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60" name="Google Shape;1460;g27041fa1b98_0_0"/>
            <p:cNvGrpSpPr/>
            <p:nvPr/>
          </p:nvGrpSpPr>
          <p:grpSpPr>
            <a:xfrm>
              <a:off x="2740892" y="827398"/>
              <a:ext cx="11783" cy="174067"/>
              <a:chOff x="3485123" y="1621164"/>
              <a:chExt cx="29100" cy="429900"/>
            </a:xfrm>
          </p:grpSpPr>
          <p:cxnSp>
            <p:nvCxnSpPr>
              <p:cNvPr id="1461" name="Google Shape;1461;g27041fa1b98_0_0"/>
              <p:cNvCxnSpPr/>
              <p:nvPr/>
            </p:nvCxnSpPr>
            <p:spPr>
              <a:xfrm>
                <a:off x="3499663" y="1621164"/>
                <a:ext cx="0" cy="4299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67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sp>
            <p:nvSpPr>
              <p:cNvPr id="1462" name="Google Shape;1462;g27041fa1b98_0_0"/>
              <p:cNvSpPr/>
              <p:nvPr/>
            </p:nvSpPr>
            <p:spPr>
              <a:xfrm>
                <a:off x="3485123" y="1731809"/>
                <a:ext cx="29100" cy="2085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50"/>
                  <a:buFont typeface="Arial"/>
                  <a:buNone/>
                </a:pPr>
                <a:endParaRPr sz="105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63" name="Google Shape;1463;g27041fa1b98_0_0"/>
            <p:cNvGrpSpPr/>
            <p:nvPr/>
          </p:nvGrpSpPr>
          <p:grpSpPr>
            <a:xfrm>
              <a:off x="1419690" y="826912"/>
              <a:ext cx="445210" cy="174000"/>
              <a:chOff x="1419690" y="826912"/>
              <a:chExt cx="445210" cy="174000"/>
            </a:xfrm>
          </p:grpSpPr>
          <p:grpSp>
            <p:nvGrpSpPr>
              <p:cNvPr id="1464" name="Google Shape;1464;g27041fa1b98_0_0"/>
              <p:cNvGrpSpPr/>
              <p:nvPr/>
            </p:nvGrpSpPr>
            <p:grpSpPr>
              <a:xfrm>
                <a:off x="1419700" y="833350"/>
                <a:ext cx="445200" cy="161638"/>
                <a:chOff x="1419700" y="833350"/>
                <a:chExt cx="445200" cy="161638"/>
              </a:xfrm>
            </p:grpSpPr>
            <p:sp>
              <p:nvSpPr>
                <p:cNvPr id="1465" name="Google Shape;1465;g27041fa1b98_0_0"/>
                <p:cNvSpPr/>
                <p:nvPr/>
              </p:nvSpPr>
              <p:spPr>
                <a:xfrm rot="5400000">
                  <a:off x="1673050" y="803138"/>
                  <a:ext cx="161100" cy="222600"/>
                </a:xfrm>
                <a:prstGeom prst="trapezoid">
                  <a:avLst>
                    <a:gd name="adj" fmla="val 25000"/>
                  </a:avLst>
                </a:prstGeom>
                <a:solidFill>
                  <a:srgbClr val="ACCBF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66" name="Google Shape;1466;g27041fa1b98_0_0"/>
                <p:cNvSpPr/>
                <p:nvPr/>
              </p:nvSpPr>
              <p:spPr>
                <a:xfrm rot="-5400000">
                  <a:off x="1450450" y="802600"/>
                  <a:ext cx="161100" cy="222600"/>
                </a:xfrm>
                <a:prstGeom prst="trapezoid">
                  <a:avLst>
                    <a:gd name="adj" fmla="val 25000"/>
                  </a:avLst>
                </a:prstGeom>
                <a:solidFill>
                  <a:srgbClr val="ACCBF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67" name="Google Shape;1467;g27041fa1b98_0_0"/>
              <p:cNvCxnSpPr/>
              <p:nvPr/>
            </p:nvCxnSpPr>
            <p:spPr>
              <a:xfrm>
                <a:off x="1419690" y="826912"/>
                <a:ext cx="0" cy="1740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67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  <p:grpSp>
          <p:nvGrpSpPr>
            <p:cNvPr id="1468" name="Google Shape;1468;g27041fa1b98_0_0"/>
            <p:cNvGrpSpPr/>
            <p:nvPr/>
          </p:nvGrpSpPr>
          <p:grpSpPr>
            <a:xfrm>
              <a:off x="1863398" y="827448"/>
              <a:ext cx="413650" cy="174042"/>
              <a:chOff x="3765965" y="1657101"/>
              <a:chExt cx="3529440" cy="1485000"/>
            </a:xfrm>
          </p:grpSpPr>
          <p:sp>
            <p:nvSpPr>
              <p:cNvPr id="1469" name="Google Shape;1469;g27041fa1b98_0_0"/>
              <p:cNvSpPr/>
              <p:nvPr/>
            </p:nvSpPr>
            <p:spPr>
              <a:xfrm>
                <a:off x="4081205" y="1893978"/>
                <a:ext cx="3214200" cy="1011300"/>
              </a:xfrm>
              <a:prstGeom prst="rect">
                <a:avLst/>
              </a:prstGeom>
              <a:gradFill>
                <a:gsLst>
                  <a:gs pos="0">
                    <a:srgbClr val="7F7F7F"/>
                  </a:gs>
                  <a:gs pos="50000">
                    <a:srgbClr val="D5D5D5"/>
                  </a:gs>
                  <a:gs pos="100000">
                    <a:srgbClr val="7F7F7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50"/>
                  <a:buFont typeface="Arial"/>
                  <a:buNone/>
                </a:pPr>
                <a:endParaRPr sz="105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470" name="Google Shape;1470;g27041fa1b98_0_0"/>
              <p:cNvCxnSpPr/>
              <p:nvPr/>
            </p:nvCxnSpPr>
            <p:spPr>
              <a:xfrm>
                <a:off x="3811623" y="1657101"/>
                <a:ext cx="0" cy="14850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67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sp>
            <p:nvSpPr>
              <p:cNvPr id="1471" name="Google Shape;1471;g27041fa1b98_0_0"/>
              <p:cNvSpPr/>
              <p:nvPr/>
            </p:nvSpPr>
            <p:spPr>
              <a:xfrm>
                <a:off x="3765965" y="2039451"/>
                <a:ext cx="100500" cy="7203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50"/>
                  <a:buFont typeface="Arial"/>
                  <a:buNone/>
                </a:pPr>
                <a:endParaRPr sz="105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472" name="Google Shape;1472;g27041fa1b98_0_0"/>
          <p:cNvGrpSpPr/>
          <p:nvPr/>
        </p:nvGrpSpPr>
        <p:grpSpPr>
          <a:xfrm>
            <a:off x="8705959" y="1111527"/>
            <a:ext cx="2951117" cy="574411"/>
            <a:chOff x="3597152" y="827750"/>
            <a:chExt cx="2032450" cy="395600"/>
          </a:xfrm>
        </p:grpSpPr>
        <p:sp>
          <p:nvSpPr>
            <p:cNvPr id="1473" name="Google Shape;1473;g27041fa1b98_0_0"/>
            <p:cNvSpPr/>
            <p:nvPr/>
          </p:nvSpPr>
          <p:spPr>
            <a:xfrm rot="5400000">
              <a:off x="4296461" y="864979"/>
              <a:ext cx="66900" cy="849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spcFirstLastPara="1" wrap="square" lIns="137150" tIns="137150" rIns="137150" bIns="1371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endParaRPr sz="1050" b="0" i="0" u="none" strike="noStrike" cap="none">
                <a:solidFill>
                  <a:srgbClr val="00395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74" name="Google Shape;1474;g27041fa1b98_0_0"/>
            <p:cNvCxnSpPr>
              <a:stCxn id="1473" idx="0"/>
            </p:cNvCxnSpPr>
            <p:nvPr/>
          </p:nvCxnSpPr>
          <p:spPr>
            <a:xfrm>
              <a:off x="4372361" y="907429"/>
              <a:ext cx="190200" cy="0"/>
            </a:xfrm>
            <a:prstGeom prst="straightConnector1">
              <a:avLst/>
            </a:prstGeom>
            <a:noFill/>
            <a:ln w="9525" cap="flat" cmpd="sng">
              <a:solidFill>
                <a:srgbClr val="00B05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475" name="Google Shape;1475;g27041fa1b98_0_0"/>
            <p:cNvSpPr/>
            <p:nvPr/>
          </p:nvSpPr>
          <p:spPr>
            <a:xfrm rot="-5400000">
              <a:off x="4872612" y="871446"/>
              <a:ext cx="66900" cy="849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spcFirstLastPara="1" wrap="square" lIns="137150" tIns="137150" rIns="137150" bIns="1371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endParaRPr sz="1050" b="0" i="0" u="none" strike="noStrike" cap="none">
                <a:solidFill>
                  <a:srgbClr val="00395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76" name="Google Shape;1476;g27041fa1b98_0_0"/>
            <p:cNvCxnSpPr>
              <a:stCxn id="1475" idx="0"/>
            </p:cNvCxnSpPr>
            <p:nvPr/>
          </p:nvCxnSpPr>
          <p:spPr>
            <a:xfrm rot="10800000">
              <a:off x="4673412" y="913896"/>
              <a:ext cx="190200" cy="0"/>
            </a:xfrm>
            <a:prstGeom prst="straightConnector1">
              <a:avLst/>
            </a:prstGeom>
            <a:noFill/>
            <a:ln w="9525" cap="flat" cmpd="sng">
              <a:solidFill>
                <a:srgbClr val="00B05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477" name="Google Shape;1477;g27041fa1b98_0_0"/>
            <p:cNvSpPr txBox="1"/>
            <p:nvPr/>
          </p:nvSpPr>
          <p:spPr>
            <a:xfrm>
              <a:off x="3715894" y="1011250"/>
              <a:ext cx="1807500" cy="212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434343"/>
                  </a:solidFill>
                  <a:latin typeface="Arial"/>
                  <a:ea typeface="Arial"/>
                  <a:cs typeface="Arial"/>
                  <a:sym typeface="Arial"/>
                </a:rPr>
                <a:t>Interaction Point</a:t>
              </a:r>
              <a:endParaRPr sz="14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8" name="Google Shape;1478;g27041fa1b98_0_0"/>
            <p:cNvSpPr/>
            <p:nvPr/>
          </p:nvSpPr>
          <p:spPr>
            <a:xfrm rot="-5400000">
              <a:off x="5149495" y="802888"/>
              <a:ext cx="161100" cy="222600"/>
            </a:xfrm>
            <a:prstGeom prst="trapezoid">
              <a:avLst>
                <a:gd name="adj" fmla="val 25000"/>
              </a:avLst>
            </a:prstGeom>
            <a:solidFill>
              <a:srgbClr val="ACCB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Google Shape;1479;g27041fa1b98_0_0"/>
            <p:cNvSpPr/>
            <p:nvPr/>
          </p:nvSpPr>
          <p:spPr>
            <a:xfrm rot="5400000">
              <a:off x="5404902" y="771950"/>
              <a:ext cx="161100" cy="288300"/>
            </a:xfrm>
            <a:prstGeom prst="trapezoid">
              <a:avLst>
                <a:gd name="adj" fmla="val 25000"/>
              </a:avLst>
            </a:prstGeom>
            <a:solidFill>
              <a:srgbClr val="ACCB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g27041fa1b98_0_0"/>
            <p:cNvSpPr/>
            <p:nvPr/>
          </p:nvSpPr>
          <p:spPr>
            <a:xfrm rot="5400000">
              <a:off x="3916192" y="797011"/>
              <a:ext cx="161100" cy="222600"/>
            </a:xfrm>
            <a:prstGeom prst="trapezoid">
              <a:avLst>
                <a:gd name="adj" fmla="val 25000"/>
              </a:avLst>
            </a:prstGeom>
            <a:solidFill>
              <a:srgbClr val="ACCB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Google Shape;1481;g27041fa1b98_0_0"/>
            <p:cNvSpPr/>
            <p:nvPr/>
          </p:nvSpPr>
          <p:spPr>
            <a:xfrm rot="-5400000">
              <a:off x="3660752" y="764150"/>
              <a:ext cx="161100" cy="288300"/>
            </a:xfrm>
            <a:prstGeom prst="trapezoid">
              <a:avLst>
                <a:gd name="adj" fmla="val 25000"/>
              </a:avLst>
            </a:prstGeom>
            <a:solidFill>
              <a:srgbClr val="ACCB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482" name="Google Shape;1482;g27041fa1b98_0_0"/>
          <p:cNvCxnSpPr/>
          <p:nvPr/>
        </p:nvCxnSpPr>
        <p:spPr>
          <a:xfrm>
            <a:off x="2777709" y="1230859"/>
            <a:ext cx="284700" cy="0"/>
          </a:xfrm>
          <a:prstGeom prst="straightConnector1">
            <a:avLst/>
          </a:prstGeom>
          <a:noFill/>
          <a:ln w="9525" cap="flat" cmpd="sng">
            <a:solidFill>
              <a:srgbClr val="24285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483" name="Google Shape;1483;g27041fa1b98_0_0"/>
          <p:cNvCxnSpPr/>
          <p:nvPr/>
        </p:nvCxnSpPr>
        <p:spPr>
          <a:xfrm>
            <a:off x="8077403" y="1230859"/>
            <a:ext cx="284700" cy="0"/>
          </a:xfrm>
          <a:prstGeom prst="straightConnector1">
            <a:avLst/>
          </a:prstGeom>
          <a:noFill/>
          <a:ln w="9525" cap="flat" cmpd="sng">
            <a:solidFill>
              <a:srgbClr val="24285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484" name="Google Shape;1484;g27041fa1b98_0_0"/>
          <p:cNvSpPr txBox="1"/>
          <p:nvPr/>
        </p:nvSpPr>
        <p:spPr>
          <a:xfrm>
            <a:off x="11713600" y="1036700"/>
            <a:ext cx="528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85" name="Google Shape;1485;g27041fa1b98_0_0"/>
          <p:cNvCxnSpPr/>
          <p:nvPr/>
        </p:nvCxnSpPr>
        <p:spPr>
          <a:xfrm>
            <a:off x="4622853" y="1237509"/>
            <a:ext cx="284700" cy="0"/>
          </a:xfrm>
          <a:prstGeom prst="straightConnector1">
            <a:avLst/>
          </a:prstGeom>
          <a:noFill/>
          <a:ln w="9525" cap="flat" cmpd="sng">
            <a:solidFill>
              <a:srgbClr val="242852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1486" name="Google Shape;1486;g27041fa1b98_0_0"/>
          <p:cNvGrpSpPr/>
          <p:nvPr/>
        </p:nvGrpSpPr>
        <p:grpSpPr>
          <a:xfrm>
            <a:off x="6353029" y="4315723"/>
            <a:ext cx="4761413" cy="2237230"/>
            <a:chOff x="6353029" y="4336271"/>
            <a:chExt cx="4761413" cy="2237230"/>
          </a:xfrm>
        </p:grpSpPr>
        <p:pic>
          <p:nvPicPr>
            <p:cNvPr id="1487" name="Google Shape;1487;g27041fa1b98_0_0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7521290" y="5999076"/>
              <a:ext cx="2124087" cy="574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8" name="Google Shape;1488;g27041fa1b98_0_0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7005127" y="4405434"/>
              <a:ext cx="613799" cy="46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9" name="Google Shape;1489;g27041fa1b98_0_0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6353029" y="4405438"/>
              <a:ext cx="568496" cy="46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0" name="Google Shape;1490;g27041fa1b98_0_0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10233681" y="4511675"/>
              <a:ext cx="880761" cy="2918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1" name="Google Shape;1491;g27041fa1b98_0_0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8737900" y="4336271"/>
              <a:ext cx="880763" cy="6426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2" name="Google Shape;1492;g27041fa1b98_0_0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7686625" y="4426063"/>
              <a:ext cx="463050" cy="46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3" name="Google Shape;1493;g27041fa1b98_0_0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8212263" y="4426063"/>
              <a:ext cx="463050" cy="463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94" name="Google Shape;1494;g27041fa1b98_0_0"/>
            <p:cNvSpPr txBox="1"/>
            <p:nvPr/>
          </p:nvSpPr>
          <p:spPr>
            <a:xfrm>
              <a:off x="6801050" y="5128500"/>
              <a:ext cx="3546000" cy="63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 success story of a multidisciplinary, multi-institutional team!</a:t>
              </a: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95" name="Google Shape;1495;g27041fa1b98_0_0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9681250" y="4409939"/>
              <a:ext cx="463050" cy="4630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0" name="Google Shape;1500;g2da272d639b_0_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524" y="4182951"/>
            <a:ext cx="2187776" cy="1749798"/>
          </a:xfrm>
          <a:prstGeom prst="rect">
            <a:avLst/>
          </a:prstGeom>
          <a:noFill/>
          <a:ln>
            <a:noFill/>
          </a:ln>
        </p:spPr>
      </p:pic>
      <p:sp>
        <p:nvSpPr>
          <p:cNvPr id="1501" name="Google Shape;1501;g2da272d639b_0_6"/>
          <p:cNvSpPr txBox="1"/>
          <p:nvPr/>
        </p:nvSpPr>
        <p:spPr>
          <a:xfrm>
            <a:off x="228050" y="1627375"/>
            <a:ext cx="37332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Two-stage injection+acceleration</a:t>
            </a:r>
            <a:br>
              <a:rPr lang="en-US"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w/ plasma mirror</a:t>
            </a:r>
            <a:endParaRPr sz="20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02" name="Google Shape;1502;g2da272d639b_0_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5842" y="2514546"/>
            <a:ext cx="1138920" cy="128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3" name="Google Shape;1503;g2da272d639b_0_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87955" y="2514546"/>
            <a:ext cx="1150524" cy="1288049"/>
          </a:xfrm>
          <a:prstGeom prst="rect">
            <a:avLst/>
          </a:prstGeom>
          <a:noFill/>
          <a:ln>
            <a:noFill/>
          </a:ln>
        </p:spPr>
      </p:pic>
      <p:sp>
        <p:nvSpPr>
          <p:cNvPr id="1504" name="Google Shape;1504;g2da272d639b_0_6"/>
          <p:cNvSpPr txBox="1"/>
          <p:nvPr/>
        </p:nvSpPr>
        <p:spPr>
          <a:xfrm>
            <a:off x="156326" y="2676735"/>
            <a:ext cx="272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lang="en-US" sz="135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5" name="Google Shape;1505;g2da272d639b_0_6"/>
          <p:cNvSpPr txBox="1"/>
          <p:nvPr/>
        </p:nvSpPr>
        <p:spPr>
          <a:xfrm>
            <a:off x="1631422" y="2676735"/>
            <a:ext cx="272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lang="en-US" sz="135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6" name="Google Shape;1506;g2da272d639b_0_6"/>
          <p:cNvSpPr txBox="1"/>
          <p:nvPr/>
        </p:nvSpPr>
        <p:spPr>
          <a:xfrm>
            <a:off x="3166438" y="2676735"/>
            <a:ext cx="272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lang="en-US" sz="135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7" name="Google Shape;1507;g2da272d639b_0_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415563" y="2514546"/>
            <a:ext cx="1134737" cy="1237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08" name="Google Shape;1508;g2da272d639b_0_6"/>
          <p:cNvCxnSpPr/>
          <p:nvPr/>
        </p:nvCxnSpPr>
        <p:spPr>
          <a:xfrm>
            <a:off x="3438634" y="3751846"/>
            <a:ext cx="10818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09" name="Google Shape;1509;g2da272d639b_0_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70870" y="2547189"/>
            <a:ext cx="178714" cy="100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0" name="Google Shape;1510;g2da272d639b_0_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479575" y="2547189"/>
            <a:ext cx="188193" cy="105694"/>
          </a:xfrm>
          <a:prstGeom prst="rect">
            <a:avLst/>
          </a:prstGeom>
          <a:noFill/>
          <a:ln>
            <a:noFill/>
          </a:ln>
        </p:spPr>
      </p:pic>
      <p:sp>
        <p:nvSpPr>
          <p:cNvPr id="1511" name="Google Shape;1511;g2da272d639b_0_6"/>
          <p:cNvSpPr txBox="1"/>
          <p:nvPr/>
        </p:nvSpPr>
        <p:spPr>
          <a:xfrm>
            <a:off x="708522" y="3850076"/>
            <a:ext cx="730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lang="en-US" sz="135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1350" b="0" i="0" u="none" strike="noStrike" cap="none" baseline="30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 </a:t>
            </a:r>
            <a:r>
              <a:rPr lang="en-US" sz="135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stage</a:t>
            </a:r>
            <a:endParaRPr sz="1350" b="0" i="0" u="none" strike="noStrike" cap="none" baseline="30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2" name="Google Shape;1512;g2da272d639b_0_6"/>
          <p:cNvSpPr txBox="1"/>
          <p:nvPr/>
        </p:nvSpPr>
        <p:spPr>
          <a:xfrm>
            <a:off x="1546650" y="3857600"/>
            <a:ext cx="1959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lang="en-US" sz="135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Interaction with the plasma mirror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3" name="Google Shape;1513;g2da272d639b_0_6"/>
          <p:cNvSpPr txBox="1"/>
          <p:nvPr/>
        </p:nvSpPr>
        <p:spPr>
          <a:xfrm>
            <a:off x="3676872" y="3845125"/>
            <a:ext cx="793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lang="en-US" sz="135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1350" b="0" i="0" u="none" strike="noStrike" cap="none" baseline="30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nd</a:t>
            </a:r>
            <a:r>
              <a:rPr lang="en-US" sz="135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stage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4" name="Google Shape;1514;g2da272d639b_0_6"/>
          <p:cNvPicPr preferRelativeResize="0"/>
          <p:nvPr/>
        </p:nvPicPr>
        <p:blipFill rotWithShape="1">
          <a:blip r:embed="rId8">
            <a:alphaModFix/>
          </a:blip>
          <a:srcRect l="15188" t="6366" r="27901" b="9422"/>
          <a:stretch/>
        </p:blipFill>
        <p:spPr>
          <a:xfrm>
            <a:off x="2744013" y="4321199"/>
            <a:ext cx="1724399" cy="1368699"/>
          </a:xfrm>
          <a:prstGeom prst="rect">
            <a:avLst/>
          </a:prstGeom>
          <a:noFill/>
          <a:ln>
            <a:noFill/>
          </a:ln>
        </p:spPr>
      </p:pic>
      <p:sp>
        <p:nvSpPr>
          <p:cNvPr id="1515" name="Google Shape;1515;g2da272d639b_0_6"/>
          <p:cNvSpPr txBox="1"/>
          <p:nvPr/>
        </p:nvSpPr>
        <p:spPr>
          <a:xfrm>
            <a:off x="5093222" y="2209025"/>
            <a:ext cx="3510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7F7F7F"/>
                </a:solidFill>
                <a:latin typeface="Avenir"/>
                <a:ea typeface="Avenir"/>
                <a:cs typeface="Avenir"/>
                <a:sym typeface="Avenir"/>
              </a:rPr>
              <a:t>Ascent VTK-m </a:t>
            </a:r>
            <a:r>
              <a:rPr lang="en-US" sz="1000" b="0" i="1" u="none" strike="noStrike" cap="none">
                <a:solidFill>
                  <a:srgbClr val="7F7F7F"/>
                </a:solidFill>
                <a:latin typeface="Avenir"/>
                <a:ea typeface="Avenir"/>
                <a:cs typeface="Avenir"/>
                <a:sym typeface="Avenir"/>
              </a:rPr>
              <a:t>In Situ</a:t>
            </a:r>
            <a:r>
              <a:rPr lang="en-US" sz="1000" b="0" i="0" u="none" strike="noStrike" cap="none">
                <a:solidFill>
                  <a:srgbClr val="7F7F7F"/>
                </a:solidFill>
                <a:latin typeface="Avenir"/>
                <a:ea typeface="Avenir"/>
                <a:cs typeface="Avenir"/>
                <a:sym typeface="Avenir"/>
              </a:rPr>
              <a:t> Visualization of the first 15 stages:</a:t>
            </a:r>
            <a:endParaRPr sz="14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6" name="Google Shape;1516;g2da272d639b_0_6"/>
          <p:cNvSpPr txBox="1"/>
          <p:nvPr/>
        </p:nvSpPr>
        <p:spPr>
          <a:xfrm>
            <a:off x="5125983" y="1377959"/>
            <a:ext cx="2707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Acceleration &amp; Transport</a:t>
            </a:r>
            <a:endParaRPr sz="14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7" name="Google Shape;1517;g2da272d639b_0_6"/>
          <p:cNvSpPr/>
          <p:nvPr/>
        </p:nvSpPr>
        <p:spPr>
          <a:xfrm>
            <a:off x="1800364" y="1139844"/>
            <a:ext cx="550200" cy="172800"/>
          </a:xfrm>
          <a:prstGeom prst="rect">
            <a:avLst/>
          </a:prstGeom>
          <a:gradFill>
            <a:gsLst>
              <a:gs pos="0">
                <a:srgbClr val="7F7F7F"/>
              </a:gs>
              <a:gs pos="50000">
                <a:srgbClr val="D5D5D5"/>
              </a:gs>
              <a:gs pos="100000">
                <a:srgbClr val="7F7F7F"/>
              </a:gs>
            </a:gsLst>
            <a:lin ang="5400012" scaled="0"/>
          </a:gradFill>
          <a:ln>
            <a:noFill/>
          </a:ln>
        </p:spPr>
        <p:txBody>
          <a:bodyPr spcFirstLastPara="1" wrap="square" lIns="137150" tIns="137150" rIns="137150" bIns="13715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39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18" name="Google Shape;1518;g2da272d639b_0_6"/>
          <p:cNvGrpSpPr/>
          <p:nvPr/>
        </p:nvGrpSpPr>
        <p:grpSpPr>
          <a:xfrm>
            <a:off x="1584824" y="1175731"/>
            <a:ext cx="1280664" cy="510206"/>
            <a:chOff x="-15373" y="871968"/>
            <a:chExt cx="882000" cy="351381"/>
          </a:xfrm>
        </p:grpSpPr>
        <p:sp>
          <p:nvSpPr>
            <p:cNvPr id="1519" name="Google Shape;1519;g2da272d639b_0_6"/>
            <p:cNvSpPr txBox="1"/>
            <p:nvPr/>
          </p:nvSpPr>
          <p:spPr>
            <a:xfrm>
              <a:off x="-15373" y="1011249"/>
              <a:ext cx="882000" cy="212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434343"/>
                  </a:solidFill>
                  <a:latin typeface="Arial"/>
                  <a:ea typeface="Arial"/>
                  <a:cs typeface="Arial"/>
                  <a:sym typeface="Arial"/>
                </a:rPr>
                <a:t>Generation</a:t>
              </a:r>
              <a:endParaRPr sz="14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20" name="Google Shape;1520;g2da272d639b_0_6"/>
            <p:cNvGrpSpPr/>
            <p:nvPr/>
          </p:nvGrpSpPr>
          <p:grpSpPr>
            <a:xfrm>
              <a:off x="132764" y="871968"/>
              <a:ext cx="305334" cy="84923"/>
              <a:chOff x="887667" y="1662546"/>
              <a:chExt cx="2589769" cy="720300"/>
            </a:xfrm>
          </p:grpSpPr>
          <p:sp>
            <p:nvSpPr>
              <p:cNvPr id="1521" name="Google Shape;1521;g2da272d639b_0_6"/>
              <p:cNvSpPr/>
              <p:nvPr/>
            </p:nvSpPr>
            <p:spPr>
              <a:xfrm>
                <a:off x="3158836" y="1662546"/>
                <a:ext cx="318600" cy="7203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2" name="Google Shape;1522;g2da272d639b_0_6"/>
              <p:cNvSpPr/>
              <p:nvPr/>
            </p:nvSpPr>
            <p:spPr>
              <a:xfrm>
                <a:off x="2590801" y="1662546"/>
                <a:ext cx="567900" cy="720300"/>
              </a:xfrm>
              <a:prstGeom prst="ellipse">
                <a:avLst/>
              </a:prstGeom>
              <a:solidFill>
                <a:srgbClr val="040C8D">
                  <a:alpha val="37647"/>
                </a:srgbClr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3" name="Google Shape;1523;g2da272d639b_0_6"/>
              <p:cNvSpPr/>
              <p:nvPr/>
            </p:nvSpPr>
            <p:spPr>
              <a:xfrm>
                <a:off x="2022764" y="1662546"/>
                <a:ext cx="567900" cy="720300"/>
              </a:xfrm>
              <a:prstGeom prst="ellipse">
                <a:avLst/>
              </a:prstGeom>
              <a:solidFill>
                <a:srgbClr val="FFFF00">
                  <a:alpha val="34509"/>
                </a:srgbClr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4" name="Google Shape;1524;g2da272d639b_0_6"/>
              <p:cNvSpPr/>
              <p:nvPr/>
            </p:nvSpPr>
            <p:spPr>
              <a:xfrm>
                <a:off x="1455703" y="1662546"/>
                <a:ext cx="567900" cy="720300"/>
              </a:xfrm>
              <a:prstGeom prst="ellipse">
                <a:avLst/>
              </a:prstGeom>
              <a:solidFill>
                <a:srgbClr val="040C8D">
                  <a:alpha val="37647"/>
                </a:srgbClr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5" name="Google Shape;1525;g2da272d639b_0_6"/>
              <p:cNvSpPr/>
              <p:nvPr/>
            </p:nvSpPr>
            <p:spPr>
              <a:xfrm>
                <a:off x="887667" y="1662546"/>
                <a:ext cx="567900" cy="720300"/>
              </a:xfrm>
              <a:prstGeom prst="ellipse">
                <a:avLst/>
              </a:prstGeom>
              <a:solidFill>
                <a:srgbClr val="FFFF00">
                  <a:alpha val="34509"/>
                </a:srgbClr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cxnSp>
        <p:nvCxnSpPr>
          <p:cNvPr id="1526" name="Google Shape;1526;g2da272d639b_0_6"/>
          <p:cNvCxnSpPr>
            <a:stCxn id="1521" idx="6"/>
          </p:cNvCxnSpPr>
          <p:nvPr/>
        </p:nvCxnSpPr>
        <p:spPr>
          <a:xfrm>
            <a:off x="2243264" y="1237385"/>
            <a:ext cx="118200" cy="0"/>
          </a:xfrm>
          <a:prstGeom prst="straightConnector1">
            <a:avLst/>
          </a:prstGeom>
          <a:noFill/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triangle" w="sm" len="sm"/>
          </a:ln>
        </p:spPr>
      </p:cxnSp>
      <p:sp>
        <p:nvSpPr>
          <p:cNvPr id="1527" name="Google Shape;1527;g2da272d639b_0_6"/>
          <p:cNvSpPr/>
          <p:nvPr/>
        </p:nvSpPr>
        <p:spPr>
          <a:xfrm>
            <a:off x="2096857" y="1230293"/>
            <a:ext cx="57000" cy="144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37150" tIns="137150" rIns="137150" bIns="13715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39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8" name="Google Shape;1528;g2da272d639b_0_6"/>
          <p:cNvSpPr/>
          <p:nvPr/>
        </p:nvSpPr>
        <p:spPr>
          <a:xfrm>
            <a:off x="4942335" y="1139844"/>
            <a:ext cx="550200" cy="172800"/>
          </a:xfrm>
          <a:prstGeom prst="rect">
            <a:avLst/>
          </a:prstGeom>
          <a:gradFill>
            <a:gsLst>
              <a:gs pos="0">
                <a:srgbClr val="7F7F7F"/>
              </a:gs>
              <a:gs pos="50000">
                <a:srgbClr val="D5D5D5"/>
              </a:gs>
              <a:gs pos="100000">
                <a:srgbClr val="7F7F7F"/>
              </a:gs>
            </a:gsLst>
            <a:lin ang="5400012" scaled="0"/>
          </a:gradFill>
          <a:ln>
            <a:noFill/>
          </a:ln>
        </p:spPr>
        <p:txBody>
          <a:bodyPr spcFirstLastPara="1" wrap="square" lIns="137150" tIns="137150" rIns="137150" bIns="13715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39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9" name="Google Shape;1529;g2da272d639b_0_6"/>
          <p:cNvSpPr txBox="1"/>
          <p:nvPr/>
        </p:nvSpPr>
        <p:spPr>
          <a:xfrm>
            <a:off x="3449899" y="1044449"/>
            <a:ext cx="528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30" name="Google Shape;1530;g2da272d639b_0_6"/>
          <p:cNvGrpSpPr/>
          <p:nvPr/>
        </p:nvGrpSpPr>
        <p:grpSpPr>
          <a:xfrm>
            <a:off x="5527291" y="1099319"/>
            <a:ext cx="2522991" cy="253488"/>
            <a:chOff x="1419690" y="826912"/>
            <a:chExt cx="1737597" cy="174578"/>
          </a:xfrm>
        </p:grpSpPr>
        <p:grpSp>
          <p:nvGrpSpPr>
            <p:cNvPr id="1531" name="Google Shape;1531;g2da272d639b_0_6"/>
            <p:cNvGrpSpPr/>
            <p:nvPr/>
          </p:nvGrpSpPr>
          <p:grpSpPr>
            <a:xfrm>
              <a:off x="2306103" y="827487"/>
              <a:ext cx="445210" cy="174000"/>
              <a:chOff x="1419690" y="826912"/>
              <a:chExt cx="445210" cy="174000"/>
            </a:xfrm>
          </p:grpSpPr>
          <p:grpSp>
            <p:nvGrpSpPr>
              <p:cNvPr id="1532" name="Google Shape;1532;g2da272d639b_0_6"/>
              <p:cNvGrpSpPr/>
              <p:nvPr/>
            </p:nvGrpSpPr>
            <p:grpSpPr>
              <a:xfrm>
                <a:off x="1419700" y="833350"/>
                <a:ext cx="445200" cy="161638"/>
                <a:chOff x="1419700" y="833350"/>
                <a:chExt cx="445200" cy="161638"/>
              </a:xfrm>
            </p:grpSpPr>
            <p:sp>
              <p:nvSpPr>
                <p:cNvPr id="1533" name="Google Shape;1533;g2da272d639b_0_6"/>
                <p:cNvSpPr/>
                <p:nvPr/>
              </p:nvSpPr>
              <p:spPr>
                <a:xfrm rot="5400000">
                  <a:off x="1673050" y="803138"/>
                  <a:ext cx="161100" cy="222600"/>
                </a:xfrm>
                <a:prstGeom prst="trapezoid">
                  <a:avLst>
                    <a:gd name="adj" fmla="val 25000"/>
                  </a:avLst>
                </a:prstGeom>
                <a:solidFill>
                  <a:srgbClr val="ACCBF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4" name="Google Shape;1534;g2da272d639b_0_6"/>
                <p:cNvSpPr/>
                <p:nvPr/>
              </p:nvSpPr>
              <p:spPr>
                <a:xfrm rot="-5400000">
                  <a:off x="1450450" y="802600"/>
                  <a:ext cx="161100" cy="222600"/>
                </a:xfrm>
                <a:prstGeom prst="trapezoid">
                  <a:avLst>
                    <a:gd name="adj" fmla="val 25000"/>
                  </a:avLst>
                </a:prstGeom>
                <a:solidFill>
                  <a:srgbClr val="ACCBF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535" name="Google Shape;1535;g2da272d639b_0_6"/>
              <p:cNvCxnSpPr/>
              <p:nvPr/>
            </p:nvCxnSpPr>
            <p:spPr>
              <a:xfrm>
                <a:off x="1419690" y="826912"/>
                <a:ext cx="0" cy="1740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67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  <p:sp>
          <p:nvSpPr>
            <p:cNvPr id="1536" name="Google Shape;1536;g2da272d639b_0_6"/>
            <p:cNvSpPr/>
            <p:nvPr/>
          </p:nvSpPr>
          <p:spPr>
            <a:xfrm>
              <a:off x="2780787" y="855169"/>
              <a:ext cx="376500" cy="118500"/>
            </a:xfrm>
            <a:prstGeom prst="rect">
              <a:avLst/>
            </a:prstGeom>
            <a:gradFill>
              <a:gsLst>
                <a:gs pos="0">
                  <a:srgbClr val="7F7F7F"/>
                </a:gs>
                <a:gs pos="50000">
                  <a:srgbClr val="D5D5D5"/>
                </a:gs>
                <a:gs pos="100000">
                  <a:srgbClr val="7F7F7F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137150" tIns="137150" rIns="137150" bIns="1371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endParaRPr sz="1050" b="0" i="0" u="none" strike="noStrike" cap="none">
                <a:solidFill>
                  <a:srgbClr val="00395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37" name="Google Shape;1537;g2da272d639b_0_6"/>
            <p:cNvGrpSpPr/>
            <p:nvPr/>
          </p:nvGrpSpPr>
          <p:grpSpPr>
            <a:xfrm>
              <a:off x="2740892" y="827398"/>
              <a:ext cx="11783" cy="174067"/>
              <a:chOff x="3485123" y="1621164"/>
              <a:chExt cx="29100" cy="429900"/>
            </a:xfrm>
          </p:grpSpPr>
          <p:cxnSp>
            <p:nvCxnSpPr>
              <p:cNvPr id="1538" name="Google Shape;1538;g2da272d639b_0_6"/>
              <p:cNvCxnSpPr/>
              <p:nvPr/>
            </p:nvCxnSpPr>
            <p:spPr>
              <a:xfrm>
                <a:off x="3499663" y="1621164"/>
                <a:ext cx="0" cy="4299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67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sp>
            <p:nvSpPr>
              <p:cNvPr id="1539" name="Google Shape;1539;g2da272d639b_0_6"/>
              <p:cNvSpPr/>
              <p:nvPr/>
            </p:nvSpPr>
            <p:spPr>
              <a:xfrm>
                <a:off x="3485123" y="1731809"/>
                <a:ext cx="29100" cy="2085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50"/>
                  <a:buFont typeface="Arial"/>
                  <a:buNone/>
                </a:pPr>
                <a:endParaRPr sz="105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40" name="Google Shape;1540;g2da272d639b_0_6"/>
            <p:cNvGrpSpPr/>
            <p:nvPr/>
          </p:nvGrpSpPr>
          <p:grpSpPr>
            <a:xfrm>
              <a:off x="1419690" y="826912"/>
              <a:ext cx="445210" cy="174000"/>
              <a:chOff x="1419690" y="826912"/>
              <a:chExt cx="445210" cy="174000"/>
            </a:xfrm>
          </p:grpSpPr>
          <p:grpSp>
            <p:nvGrpSpPr>
              <p:cNvPr id="1541" name="Google Shape;1541;g2da272d639b_0_6"/>
              <p:cNvGrpSpPr/>
              <p:nvPr/>
            </p:nvGrpSpPr>
            <p:grpSpPr>
              <a:xfrm>
                <a:off x="1419700" y="833350"/>
                <a:ext cx="445200" cy="161638"/>
                <a:chOff x="1419700" y="833350"/>
                <a:chExt cx="445200" cy="161638"/>
              </a:xfrm>
            </p:grpSpPr>
            <p:sp>
              <p:nvSpPr>
                <p:cNvPr id="1542" name="Google Shape;1542;g2da272d639b_0_6"/>
                <p:cNvSpPr/>
                <p:nvPr/>
              </p:nvSpPr>
              <p:spPr>
                <a:xfrm rot="5400000">
                  <a:off x="1673050" y="803138"/>
                  <a:ext cx="161100" cy="222600"/>
                </a:xfrm>
                <a:prstGeom prst="trapezoid">
                  <a:avLst>
                    <a:gd name="adj" fmla="val 25000"/>
                  </a:avLst>
                </a:prstGeom>
                <a:solidFill>
                  <a:srgbClr val="ACCBF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3" name="Google Shape;1543;g2da272d639b_0_6"/>
                <p:cNvSpPr/>
                <p:nvPr/>
              </p:nvSpPr>
              <p:spPr>
                <a:xfrm rot="-5400000">
                  <a:off x="1450450" y="802600"/>
                  <a:ext cx="161100" cy="222600"/>
                </a:xfrm>
                <a:prstGeom prst="trapezoid">
                  <a:avLst>
                    <a:gd name="adj" fmla="val 25000"/>
                  </a:avLst>
                </a:prstGeom>
                <a:solidFill>
                  <a:srgbClr val="ACCBF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544" name="Google Shape;1544;g2da272d639b_0_6"/>
              <p:cNvCxnSpPr/>
              <p:nvPr/>
            </p:nvCxnSpPr>
            <p:spPr>
              <a:xfrm>
                <a:off x="1419690" y="826912"/>
                <a:ext cx="0" cy="1740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67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  <p:grpSp>
          <p:nvGrpSpPr>
            <p:cNvPr id="1545" name="Google Shape;1545;g2da272d639b_0_6"/>
            <p:cNvGrpSpPr/>
            <p:nvPr/>
          </p:nvGrpSpPr>
          <p:grpSpPr>
            <a:xfrm>
              <a:off x="1863398" y="827448"/>
              <a:ext cx="413650" cy="174042"/>
              <a:chOff x="3765965" y="1657101"/>
              <a:chExt cx="3529440" cy="1485000"/>
            </a:xfrm>
          </p:grpSpPr>
          <p:sp>
            <p:nvSpPr>
              <p:cNvPr id="1546" name="Google Shape;1546;g2da272d639b_0_6"/>
              <p:cNvSpPr/>
              <p:nvPr/>
            </p:nvSpPr>
            <p:spPr>
              <a:xfrm>
                <a:off x="4081205" y="1893978"/>
                <a:ext cx="3214200" cy="1011300"/>
              </a:xfrm>
              <a:prstGeom prst="rect">
                <a:avLst/>
              </a:prstGeom>
              <a:gradFill>
                <a:gsLst>
                  <a:gs pos="0">
                    <a:srgbClr val="7F7F7F"/>
                  </a:gs>
                  <a:gs pos="50000">
                    <a:srgbClr val="D5D5D5"/>
                  </a:gs>
                  <a:gs pos="100000">
                    <a:srgbClr val="7F7F7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50"/>
                  <a:buFont typeface="Arial"/>
                  <a:buNone/>
                </a:pPr>
                <a:endParaRPr sz="105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547" name="Google Shape;1547;g2da272d639b_0_6"/>
              <p:cNvCxnSpPr/>
              <p:nvPr/>
            </p:nvCxnSpPr>
            <p:spPr>
              <a:xfrm>
                <a:off x="3811623" y="1657101"/>
                <a:ext cx="0" cy="14850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67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sp>
            <p:nvSpPr>
              <p:cNvPr id="1548" name="Google Shape;1548;g2da272d639b_0_6"/>
              <p:cNvSpPr/>
              <p:nvPr/>
            </p:nvSpPr>
            <p:spPr>
              <a:xfrm>
                <a:off x="3765965" y="2039451"/>
                <a:ext cx="100500" cy="7203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spcFirstLastPara="1" wrap="square" lIns="137150" tIns="137150" rIns="137150" bIns="13715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50"/>
                  <a:buFont typeface="Arial"/>
                  <a:buNone/>
                </a:pPr>
                <a:endParaRPr sz="1050" b="0" i="0" u="none" strike="noStrike" cap="none">
                  <a:solidFill>
                    <a:srgbClr val="00395A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49" name="Google Shape;1549;g2da272d639b_0_6"/>
          <p:cNvGrpSpPr/>
          <p:nvPr/>
        </p:nvGrpSpPr>
        <p:grpSpPr>
          <a:xfrm>
            <a:off x="8705959" y="1111527"/>
            <a:ext cx="2951117" cy="574411"/>
            <a:chOff x="3597152" y="827750"/>
            <a:chExt cx="2032450" cy="395600"/>
          </a:xfrm>
        </p:grpSpPr>
        <p:sp>
          <p:nvSpPr>
            <p:cNvPr id="1550" name="Google Shape;1550;g2da272d639b_0_6"/>
            <p:cNvSpPr/>
            <p:nvPr/>
          </p:nvSpPr>
          <p:spPr>
            <a:xfrm rot="5400000">
              <a:off x="4296461" y="864979"/>
              <a:ext cx="66900" cy="849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spcFirstLastPara="1" wrap="square" lIns="137150" tIns="137150" rIns="137150" bIns="1371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endParaRPr sz="1050" b="0" i="0" u="none" strike="noStrike" cap="none">
                <a:solidFill>
                  <a:srgbClr val="00395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551" name="Google Shape;1551;g2da272d639b_0_6"/>
            <p:cNvCxnSpPr>
              <a:stCxn id="1550" idx="0"/>
            </p:cNvCxnSpPr>
            <p:nvPr/>
          </p:nvCxnSpPr>
          <p:spPr>
            <a:xfrm>
              <a:off x="4372361" y="907429"/>
              <a:ext cx="190200" cy="0"/>
            </a:xfrm>
            <a:prstGeom prst="straightConnector1">
              <a:avLst/>
            </a:prstGeom>
            <a:noFill/>
            <a:ln w="9525" cap="flat" cmpd="sng">
              <a:solidFill>
                <a:srgbClr val="00B05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552" name="Google Shape;1552;g2da272d639b_0_6"/>
            <p:cNvSpPr/>
            <p:nvPr/>
          </p:nvSpPr>
          <p:spPr>
            <a:xfrm rot="-5400000">
              <a:off x="4872612" y="871446"/>
              <a:ext cx="66900" cy="849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spcFirstLastPara="1" wrap="square" lIns="137150" tIns="137150" rIns="137150" bIns="1371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endParaRPr sz="1050" b="0" i="0" u="none" strike="noStrike" cap="none">
                <a:solidFill>
                  <a:srgbClr val="00395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553" name="Google Shape;1553;g2da272d639b_0_6"/>
            <p:cNvCxnSpPr>
              <a:stCxn id="1552" idx="0"/>
            </p:cNvCxnSpPr>
            <p:nvPr/>
          </p:nvCxnSpPr>
          <p:spPr>
            <a:xfrm rot="10800000">
              <a:off x="4673412" y="913896"/>
              <a:ext cx="190200" cy="0"/>
            </a:xfrm>
            <a:prstGeom prst="straightConnector1">
              <a:avLst/>
            </a:prstGeom>
            <a:noFill/>
            <a:ln w="9525" cap="flat" cmpd="sng">
              <a:solidFill>
                <a:srgbClr val="00B05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554" name="Google Shape;1554;g2da272d639b_0_6"/>
            <p:cNvSpPr txBox="1"/>
            <p:nvPr/>
          </p:nvSpPr>
          <p:spPr>
            <a:xfrm>
              <a:off x="3715894" y="1011250"/>
              <a:ext cx="1807500" cy="212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434343"/>
                  </a:solidFill>
                  <a:latin typeface="Arial"/>
                  <a:ea typeface="Arial"/>
                  <a:cs typeface="Arial"/>
                  <a:sym typeface="Arial"/>
                </a:rPr>
                <a:t>Interaction Point</a:t>
              </a:r>
              <a:endParaRPr sz="1400" b="0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5" name="Google Shape;1555;g2da272d639b_0_6"/>
            <p:cNvSpPr/>
            <p:nvPr/>
          </p:nvSpPr>
          <p:spPr>
            <a:xfrm rot="-5400000">
              <a:off x="5149495" y="802888"/>
              <a:ext cx="161100" cy="222600"/>
            </a:xfrm>
            <a:prstGeom prst="trapezoid">
              <a:avLst>
                <a:gd name="adj" fmla="val 25000"/>
              </a:avLst>
            </a:prstGeom>
            <a:solidFill>
              <a:srgbClr val="ACCB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6" name="Google Shape;1556;g2da272d639b_0_6"/>
            <p:cNvSpPr/>
            <p:nvPr/>
          </p:nvSpPr>
          <p:spPr>
            <a:xfrm rot="5400000">
              <a:off x="5404902" y="771950"/>
              <a:ext cx="161100" cy="288300"/>
            </a:xfrm>
            <a:prstGeom prst="trapezoid">
              <a:avLst>
                <a:gd name="adj" fmla="val 25000"/>
              </a:avLst>
            </a:prstGeom>
            <a:solidFill>
              <a:srgbClr val="ACCB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7" name="Google Shape;1557;g2da272d639b_0_6"/>
            <p:cNvSpPr/>
            <p:nvPr/>
          </p:nvSpPr>
          <p:spPr>
            <a:xfrm rot="5400000">
              <a:off x="3916192" y="797011"/>
              <a:ext cx="161100" cy="222600"/>
            </a:xfrm>
            <a:prstGeom prst="trapezoid">
              <a:avLst>
                <a:gd name="adj" fmla="val 25000"/>
              </a:avLst>
            </a:prstGeom>
            <a:solidFill>
              <a:srgbClr val="ACCB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8" name="Google Shape;1558;g2da272d639b_0_6"/>
            <p:cNvSpPr/>
            <p:nvPr/>
          </p:nvSpPr>
          <p:spPr>
            <a:xfrm rot="-5400000">
              <a:off x="3660752" y="764150"/>
              <a:ext cx="161100" cy="288300"/>
            </a:xfrm>
            <a:prstGeom prst="trapezoid">
              <a:avLst>
                <a:gd name="adj" fmla="val 25000"/>
              </a:avLst>
            </a:prstGeom>
            <a:solidFill>
              <a:srgbClr val="ACCBF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559" name="Google Shape;1559;g2da272d639b_0_6"/>
          <p:cNvCxnSpPr/>
          <p:nvPr/>
        </p:nvCxnSpPr>
        <p:spPr>
          <a:xfrm>
            <a:off x="2777709" y="1230859"/>
            <a:ext cx="284700" cy="0"/>
          </a:xfrm>
          <a:prstGeom prst="straightConnector1">
            <a:avLst/>
          </a:prstGeom>
          <a:noFill/>
          <a:ln w="9525" cap="flat" cmpd="sng">
            <a:solidFill>
              <a:srgbClr val="24285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60" name="Google Shape;1560;g2da272d639b_0_6"/>
          <p:cNvCxnSpPr/>
          <p:nvPr/>
        </p:nvCxnSpPr>
        <p:spPr>
          <a:xfrm>
            <a:off x="8077403" y="1230859"/>
            <a:ext cx="284700" cy="0"/>
          </a:xfrm>
          <a:prstGeom prst="straightConnector1">
            <a:avLst/>
          </a:prstGeom>
          <a:noFill/>
          <a:ln w="9525" cap="flat" cmpd="sng">
            <a:solidFill>
              <a:srgbClr val="242852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61" name="Google Shape;1561;g2da272d639b_0_6"/>
          <p:cNvSpPr txBox="1"/>
          <p:nvPr/>
        </p:nvSpPr>
        <p:spPr>
          <a:xfrm>
            <a:off x="5093948" y="1638600"/>
            <a:ext cx="3586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50 Multi-GeV LPA Stages in 3D</a:t>
            </a:r>
            <a:endParaRPr sz="20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2" name="Google Shape;1562;g2da272d639b_0_6"/>
          <p:cNvSpPr txBox="1">
            <a:spLocks noGrp="1"/>
          </p:cNvSpPr>
          <p:nvPr>
            <p:ph type="sldNum" idx="12"/>
          </p:nvPr>
        </p:nvSpPr>
        <p:spPr>
          <a:xfrm>
            <a:off x="8259911" y="6396192"/>
            <a:ext cx="424800" cy="2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None/>
            </a:pPr>
            <a:fld id="{00000000-1234-1234-1234-123412341234}" type="slidenum">
              <a:rPr lang="en-US" sz="1000"/>
              <a:t>14</a:t>
            </a:fld>
            <a:endParaRPr sz="1000"/>
          </a:p>
        </p:txBody>
      </p:sp>
      <p:sp>
        <p:nvSpPr>
          <p:cNvPr id="1563" name="Google Shape;1563;g2da272d639b_0_6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pic>
        <p:nvPicPr>
          <p:cNvPr id="1564" name="Google Shape;1564;g2da272d639b_0_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714522" y="1991255"/>
            <a:ext cx="1171661" cy="509550"/>
          </a:xfrm>
          <a:prstGeom prst="rect">
            <a:avLst/>
          </a:prstGeom>
          <a:noFill/>
          <a:ln>
            <a:noFill/>
          </a:ln>
        </p:spPr>
      </p:pic>
      <p:sp>
        <p:nvSpPr>
          <p:cNvPr id="1565" name="Google Shape;1565;g2da272d639b_0_6"/>
          <p:cNvSpPr txBox="1"/>
          <p:nvPr/>
        </p:nvSpPr>
        <p:spPr>
          <a:xfrm>
            <a:off x="11713600" y="1036700"/>
            <a:ext cx="528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6" name="Google Shape;1566;g2da272d639b_0_6"/>
          <p:cNvSpPr txBox="1"/>
          <p:nvPr/>
        </p:nvSpPr>
        <p:spPr>
          <a:xfrm>
            <a:off x="898450" y="4493697"/>
            <a:ext cx="1038900" cy="5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FF8000"/>
                </a:solidFill>
                <a:latin typeface="Barlow"/>
                <a:ea typeface="Barlow"/>
                <a:cs typeface="Barlow"/>
                <a:sym typeface="Barlow"/>
              </a:rPr>
              <a:t>0.5</a:t>
            </a:r>
            <a:r>
              <a:rPr lang="en-US" sz="1200" b="1" i="0" u="none" strike="noStrike" cap="none">
                <a:solidFill>
                  <a:srgbClr val="FF8000"/>
                </a:solidFill>
                <a:latin typeface="Barlow"/>
                <a:ea typeface="Barlow"/>
                <a:cs typeface="Barlow"/>
                <a:sym typeface="Barlow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 nC</a:t>
            </a:r>
            <a:r>
              <a:rPr lang="en-US" sz="1200" b="1" i="0" u="none" strike="noStrike" cap="none">
                <a:solidFill>
                  <a:srgbClr val="FF8000"/>
                </a:solidFill>
                <a:latin typeface="Barlow"/>
                <a:ea typeface="Barlow"/>
                <a:cs typeface="Barlow"/>
                <a:sym typeface="Barlow"/>
              </a:rPr>
              <a:t> </a:t>
            </a:r>
            <a:r>
              <a:rPr lang="en-US" sz="1200" b="0" i="0" u="none" strike="noStrike" cap="none">
                <a:solidFill>
                  <a:srgbClr val="FF8000"/>
                </a:solidFill>
                <a:latin typeface="Barlow"/>
                <a:ea typeface="Barlow"/>
                <a:cs typeface="Barlow"/>
                <a:sym typeface="Barlow"/>
              </a:rPr>
              <a:t>(peak)</a:t>
            </a:r>
            <a:endParaRPr sz="1200" b="0" i="0" u="none" strike="noStrike" cap="none">
              <a:solidFill>
                <a:srgbClr val="FF8000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FF8000"/>
                </a:solidFill>
                <a:latin typeface="Barlow"/>
                <a:ea typeface="Barlow"/>
                <a:cs typeface="Barlow"/>
                <a:sym typeface="Barlow"/>
              </a:rPr>
              <a:t>1.7 nC </a:t>
            </a:r>
            <a:r>
              <a:rPr lang="en-US" sz="1200" b="0" i="0" u="none" strike="noStrike" cap="none">
                <a:solidFill>
                  <a:srgbClr val="FF8000"/>
                </a:solidFill>
                <a:latin typeface="Barlow"/>
                <a:ea typeface="Barlow"/>
                <a:cs typeface="Barlow"/>
                <a:sym typeface="Barlow"/>
              </a:rPr>
              <a:t>(total)</a:t>
            </a:r>
            <a:endParaRPr sz="1200" b="0" i="0" u="none" strike="noStrike" cap="none">
              <a:solidFill>
                <a:srgbClr val="FF8000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1567" name="Google Shape;1567;g2da272d639b_0_6"/>
          <p:cNvCxnSpPr/>
          <p:nvPr/>
        </p:nvCxnSpPr>
        <p:spPr>
          <a:xfrm>
            <a:off x="4622853" y="1237509"/>
            <a:ext cx="284700" cy="0"/>
          </a:xfrm>
          <a:prstGeom prst="straightConnector1">
            <a:avLst/>
          </a:prstGeom>
          <a:noFill/>
          <a:ln w="9525" cap="flat" cmpd="sng">
            <a:solidFill>
              <a:srgbClr val="242852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1568" name="Google Shape;1568;g2da272d639b_0_6" title="ey_scale100_5sec.mp4">
            <a:hlinkClick r:id="rId10"/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5178900" y="2538950"/>
            <a:ext cx="3374651" cy="2399749"/>
          </a:xfrm>
          <a:prstGeom prst="rect">
            <a:avLst/>
          </a:prstGeom>
          <a:noFill/>
          <a:ln>
            <a:noFill/>
          </a:ln>
        </p:spPr>
      </p:pic>
      <p:sp>
        <p:nvSpPr>
          <p:cNvPr id="1569" name="Google Shape;1569;g2da272d639b_0_6"/>
          <p:cNvSpPr txBox="1">
            <a:spLocks noGrp="1"/>
          </p:cNvSpPr>
          <p:nvPr>
            <p:ph type="body" idx="2"/>
          </p:nvPr>
        </p:nvSpPr>
        <p:spPr>
          <a:xfrm>
            <a:off x="65775" y="24057"/>
            <a:ext cx="12063300" cy="8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0"/>
              </a:spcBef>
            </a:pPr>
            <a:r>
              <a:rPr lang="en-US" dirty="0"/>
              <a:t>BLAST codes also cover plasma-based collider</a:t>
            </a:r>
            <a:br>
              <a:rPr lang="en-US" dirty="0"/>
            </a:br>
            <a:r>
              <a:rPr lang="en-US" dirty="0"/>
              <a:t>modeling from source to interaction point</a:t>
            </a:r>
          </a:p>
          <a:p>
            <a:pPr marL="3429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 dirty="0"/>
          </a:p>
        </p:txBody>
      </p:sp>
      <p:sp>
        <p:nvSpPr>
          <p:cNvPr id="1570" name="Google Shape;1570;g2da272d639b_0_6"/>
          <p:cNvSpPr txBox="1"/>
          <p:nvPr/>
        </p:nvSpPr>
        <p:spPr>
          <a:xfrm>
            <a:off x="12313900" y="5070150"/>
            <a:ext cx="2951100" cy="11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WarpX also studies: flat ILC beams @250 GeV COM, spherical, round and asymmetric beams …</a:t>
            </a:r>
            <a:endParaRPr sz="17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71" name="Google Shape;1571;g2da272d639b_0_6"/>
          <p:cNvGrpSpPr/>
          <p:nvPr/>
        </p:nvGrpSpPr>
        <p:grpSpPr>
          <a:xfrm>
            <a:off x="8685500" y="1670575"/>
            <a:ext cx="3425148" cy="5205998"/>
            <a:chOff x="8685500" y="1670575"/>
            <a:chExt cx="3425148" cy="5205998"/>
          </a:xfrm>
        </p:grpSpPr>
        <p:pic>
          <p:nvPicPr>
            <p:cNvPr id="1572" name="Google Shape;1572;g2da272d639b_0_6"/>
            <p:cNvPicPr preferRelativeResize="0"/>
            <p:nvPr/>
          </p:nvPicPr>
          <p:blipFill rotWithShape="1">
            <a:blip r:embed="rId12">
              <a:alphaModFix/>
            </a:blip>
            <a:srcRect l="11477" r="16382"/>
            <a:stretch/>
          </p:blipFill>
          <p:spPr>
            <a:xfrm>
              <a:off x="8685500" y="2021100"/>
              <a:ext cx="2331275" cy="22010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73" name="Google Shape;1573;g2da272d639b_0_6"/>
            <p:cNvSpPr txBox="1"/>
            <p:nvPr/>
          </p:nvSpPr>
          <p:spPr>
            <a:xfrm>
              <a:off x="9211726" y="6455975"/>
              <a:ext cx="2654400" cy="420598"/>
            </a:xfrm>
            <a:prstGeom prst="rect">
              <a:avLst/>
            </a:prstGeom>
            <a:noFill/>
            <a:ln w="9525" cap="flat" cmpd="sng">
              <a:solidFill>
                <a:srgbClr val="4C4C4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0" i="0" u="none" strike="noStrike" cap="none" dirty="0">
                  <a:solidFill>
                    <a:srgbClr val="4C4C4C"/>
                  </a:solidFill>
                  <a:latin typeface="Calibri"/>
                  <a:ea typeface="Calibri"/>
                  <a:cs typeface="Calibri"/>
                  <a:sym typeface="Calibri"/>
                </a:rPr>
                <a:t>See</a:t>
              </a:r>
              <a:r>
                <a:rPr lang="en-US" sz="1200" dirty="0">
                  <a:solidFill>
                    <a:srgbClr val="4C4C4C"/>
                  </a:solidFill>
                  <a:latin typeface="Calibri"/>
                  <a:ea typeface="Calibri"/>
                  <a:cs typeface="Calibri"/>
                  <a:sym typeface="Calibri"/>
                </a:rPr>
                <a:t> next talk</a:t>
              </a:r>
              <a:r>
                <a:rPr lang="en-US" sz="1200" b="0" i="0" u="none" strike="noStrike" cap="none" dirty="0">
                  <a:solidFill>
                    <a:srgbClr val="4C4C4C"/>
                  </a:solidFill>
                  <a:latin typeface="Calibri"/>
                  <a:ea typeface="Calibri"/>
                  <a:cs typeface="Calibri"/>
                  <a:sym typeface="Calibri"/>
                </a:rPr>
                <a:t> by Arianna </a:t>
              </a:r>
              <a:r>
                <a:rPr lang="en-US" sz="1200" b="0" i="0" u="none" strike="noStrike" cap="none" dirty="0" err="1">
                  <a:solidFill>
                    <a:srgbClr val="4C4C4C"/>
                  </a:solidFill>
                  <a:latin typeface="Calibri"/>
                  <a:ea typeface="Calibri"/>
                  <a:cs typeface="Calibri"/>
                  <a:sym typeface="Calibri"/>
                </a:rPr>
                <a:t>Formenti</a:t>
              </a:r>
              <a:endParaRPr sz="1200" b="0" i="0" u="none" strike="noStrike" cap="none" dirty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4" name="Google Shape;1574;g2da272d639b_0_6"/>
            <p:cNvSpPr txBox="1"/>
            <p:nvPr/>
          </p:nvSpPr>
          <p:spPr>
            <a:xfrm>
              <a:off x="9095775" y="1670575"/>
              <a:ext cx="25014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10 TeV COM e</a:t>
              </a:r>
              <a:r>
                <a:rPr lang="en-US" sz="2000" b="1" i="0" u="none" strike="noStrike" cap="none" baseline="300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–</a:t>
              </a:r>
              <a:r>
                <a:rPr lang="en-US" sz="20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</a:t>
              </a:r>
              <a:r>
                <a:rPr lang="en-US" sz="2000" b="1" i="0" u="none" strike="noStrike" cap="none" baseline="300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+</a:t>
              </a:r>
              <a:endParaRPr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75" name="Google Shape;1575;g2da272d639b_0_6"/>
            <p:cNvGrpSpPr/>
            <p:nvPr/>
          </p:nvGrpSpPr>
          <p:grpSpPr>
            <a:xfrm>
              <a:off x="10086149" y="3434409"/>
              <a:ext cx="2024499" cy="1635749"/>
              <a:chOff x="10086149" y="3434409"/>
              <a:chExt cx="2024499" cy="1635749"/>
            </a:xfrm>
          </p:grpSpPr>
          <p:sp>
            <p:nvSpPr>
              <p:cNvPr id="1576" name="Google Shape;1576;g2da272d639b_0_6"/>
              <p:cNvSpPr/>
              <p:nvPr/>
            </p:nvSpPr>
            <p:spPr>
              <a:xfrm>
                <a:off x="10130350" y="3542150"/>
                <a:ext cx="1959600" cy="14739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577" name="Google Shape;1577;g2da272d639b_0_6"/>
              <p:cNvPicPr preferRelativeResize="0"/>
              <p:nvPr/>
            </p:nvPicPr>
            <p:blipFill rotWithShape="1">
              <a:blip r:embed="rId13">
                <a:alphaModFix/>
              </a:blip>
              <a:srcRect/>
              <a:stretch/>
            </p:blipFill>
            <p:spPr>
              <a:xfrm>
                <a:off x="10086149" y="3434409"/>
                <a:ext cx="2024499" cy="163574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78" name="Google Shape;1578;g2da272d639b_0_6"/>
              <p:cNvSpPr txBox="1"/>
              <p:nvPr/>
            </p:nvSpPr>
            <p:spPr>
              <a:xfrm>
                <a:off x="10474775" y="3532634"/>
                <a:ext cx="1038900" cy="24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en-US" sz="1100" b="0" i="0" u="none" strike="noStrike" cap="none">
                    <a:solidFill>
                      <a:srgbClr val="D3691B"/>
                    </a:solidFill>
                    <a:latin typeface="Arial"/>
                    <a:ea typeface="Arial"/>
                    <a:cs typeface="Arial"/>
                    <a:sym typeface="Arial"/>
                  </a:rPr>
                  <a:t>preliminary!</a:t>
                </a:r>
                <a:endParaRPr sz="1100" b="0" i="0" u="none" strike="noStrike" cap="none">
                  <a:solidFill>
                    <a:srgbClr val="D3691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79" name="Google Shape;1579;g2da272d639b_0_6"/>
            <p:cNvSpPr txBox="1"/>
            <p:nvPr/>
          </p:nvSpPr>
          <p:spPr>
            <a:xfrm>
              <a:off x="8824900" y="4940429"/>
              <a:ext cx="3209400" cy="159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lang="en-US" sz="17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WarpX can now simulate flat, spherical, round and asymmetric beams in linear colliders:</a:t>
              </a:r>
              <a:br>
                <a:rPr lang="en-US" sz="17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7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ILC, C</a:t>
              </a:r>
              <a:r>
                <a:rPr lang="en-US" sz="1700" b="1" i="0" u="none" strike="noStrike" cap="none" baseline="30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r>
                <a:rPr lang="en-US" sz="17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, </a:t>
              </a:r>
              <a:r>
                <a:rPr lang="en-US" sz="17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wakefield,</a:t>
              </a:r>
              <a:r>
                <a:rPr lang="en-US" sz="17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HALHF, …</a:t>
              </a:r>
              <a:br>
                <a:rPr lang="en-US" sz="17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7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Next are more QED physics &amp; </a:t>
              </a:r>
              <a:r>
                <a:rPr lang="en-US" sz="17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circular colliders: FCC-ee, Muons</a:t>
              </a:r>
              <a:endParaRPr sz="17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80" name="Google Shape;1580;g2da272d639b_0_6"/>
          <p:cNvGrpSpPr/>
          <p:nvPr/>
        </p:nvGrpSpPr>
        <p:grpSpPr>
          <a:xfrm>
            <a:off x="4673325" y="4910678"/>
            <a:ext cx="4237348" cy="1837695"/>
            <a:chOff x="4673325" y="4910678"/>
            <a:chExt cx="4237348" cy="1837695"/>
          </a:xfrm>
        </p:grpSpPr>
        <p:pic>
          <p:nvPicPr>
            <p:cNvPr id="1581" name="Google Shape;1581;g2da272d639b_0_6" descr="A graph of a line and a line&#10;&#10;Description automatically generated"/>
            <p:cNvPicPr preferRelativeResize="0"/>
            <p:nvPr/>
          </p:nvPicPr>
          <p:blipFill rotWithShape="1">
            <a:blip r:embed="rId14">
              <a:alphaModFix/>
            </a:blip>
            <a:srcRect t="52189" r="9263"/>
            <a:stretch/>
          </p:blipFill>
          <p:spPr>
            <a:xfrm>
              <a:off x="4673325" y="5148973"/>
              <a:ext cx="4047275" cy="1599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82" name="Google Shape;1582;g2da272d639b_0_6"/>
            <p:cNvSpPr txBox="1"/>
            <p:nvPr/>
          </p:nvSpPr>
          <p:spPr>
            <a:xfrm>
              <a:off x="5244625" y="5895625"/>
              <a:ext cx="3423300" cy="461700"/>
            </a:xfrm>
            <a:prstGeom prst="rect">
              <a:avLst/>
            </a:prstGeom>
            <a:solidFill>
              <a:schemeClr val="lt1">
                <a:alpha val="58039"/>
              </a:schemeClr>
            </a:solidFill>
            <a:ln>
              <a:noFill/>
            </a:ln>
          </p:spPr>
          <p:txBody>
            <a:bodyPr spcFirstLastPara="1" wrap="square" lIns="121900" tIns="60925" rIns="121900" bIns="609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100" b="0" i="0" u="none" strike="noStrike" cap="none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rPr>
                <a:t>On the fly focusing lens tuning using e- beam Twiss parameters enables emittance preservation.</a:t>
              </a:r>
              <a:endParaRPr sz="11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3" name="Google Shape;1583;g2da272d639b_0_6"/>
            <p:cNvSpPr txBox="1"/>
            <p:nvPr/>
          </p:nvSpPr>
          <p:spPr>
            <a:xfrm>
              <a:off x="5155948" y="5005076"/>
              <a:ext cx="2610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25" rIns="121900" bIns="609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n-US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4" name="Google Shape;1584;g2da272d639b_0_6"/>
            <p:cNvSpPr txBox="1"/>
            <p:nvPr/>
          </p:nvSpPr>
          <p:spPr>
            <a:xfrm>
              <a:off x="5731905" y="5006651"/>
              <a:ext cx="3696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25" rIns="121900" bIns="609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n-US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  <a:endPara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5" name="Google Shape;1585;g2da272d639b_0_6"/>
            <p:cNvSpPr txBox="1"/>
            <p:nvPr/>
          </p:nvSpPr>
          <p:spPr>
            <a:xfrm>
              <a:off x="6414951" y="5008676"/>
              <a:ext cx="4248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25" rIns="121900" bIns="609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n-US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20</a:t>
              </a:r>
              <a:endPara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6" name="Google Shape;1586;g2da272d639b_0_6"/>
            <p:cNvSpPr txBox="1"/>
            <p:nvPr/>
          </p:nvSpPr>
          <p:spPr>
            <a:xfrm>
              <a:off x="7108493" y="5010276"/>
              <a:ext cx="4248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25" rIns="121900" bIns="609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n-US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30</a:t>
              </a:r>
              <a:endPara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7" name="Google Shape;1587;g2da272d639b_0_6"/>
            <p:cNvSpPr txBox="1"/>
            <p:nvPr/>
          </p:nvSpPr>
          <p:spPr>
            <a:xfrm>
              <a:off x="7792324" y="5014326"/>
              <a:ext cx="4248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25" rIns="121900" bIns="609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n-US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40</a:t>
              </a:r>
              <a:endPara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8" name="Google Shape;1588;g2da272d639b_0_6"/>
            <p:cNvSpPr txBox="1"/>
            <p:nvPr/>
          </p:nvSpPr>
          <p:spPr>
            <a:xfrm>
              <a:off x="8485873" y="5015926"/>
              <a:ext cx="4248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25" rIns="121900" bIns="609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n-US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50</a:t>
              </a:r>
              <a:endPara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9" name="Google Shape;1589;g2da272d639b_0_6"/>
            <p:cNvSpPr txBox="1"/>
            <p:nvPr/>
          </p:nvSpPr>
          <p:spPr>
            <a:xfrm>
              <a:off x="6443027" y="4910678"/>
              <a:ext cx="10992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25" rIns="121900" bIns="609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n-US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stage number</a:t>
              </a:r>
              <a:endPara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0" name="Google Shape;1590;g2da272d639b_0_6"/>
            <p:cNvSpPr txBox="1"/>
            <p:nvPr/>
          </p:nvSpPr>
          <p:spPr>
            <a:xfrm>
              <a:off x="5244615" y="5148971"/>
              <a:ext cx="25014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1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Relative energy spread:</a:t>
              </a:r>
              <a:br>
                <a:rPr lang="en-US" sz="11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1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flat at 0.005% after few stages</a:t>
              </a:r>
              <a:endPara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1" name="Google Shape;1591;g2da272d639b_0_6"/>
            <p:cNvSpPr txBox="1"/>
            <p:nvPr/>
          </p:nvSpPr>
          <p:spPr>
            <a:xfrm>
              <a:off x="8200242" y="5791900"/>
              <a:ext cx="5502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1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 fC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92" name="Google Shape;1592;g2da272d639b_0_6"/>
          <p:cNvSpPr txBox="1"/>
          <p:nvPr/>
        </p:nvSpPr>
        <p:spPr>
          <a:xfrm>
            <a:off x="106125" y="5736575"/>
            <a:ext cx="6308700" cy="11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P5 Report: Exploring the Quantum Universe (2023)</a:t>
            </a:r>
            <a:b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J-L Vay et al., ISAV20 Keynote (2020) &amp; PoP 28.2, 023105 (2021)</a:t>
            </a:r>
            <a:b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L Fedeli, A Huebl et al., SC22, ACM Gordon Bell Prize for WarpX</a:t>
            </a:r>
            <a:r>
              <a:rPr lang="en-US" sz="1300" b="1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(2022)</a:t>
            </a:r>
            <a:b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WarpX ECP MS FY23.1 &amp; FY23.2 (2023);  T Barklow et al., JINST</a:t>
            </a:r>
            <a:r>
              <a:rPr lang="en-US" sz="1050" b="0" i="0" u="none" strike="noStrike" cap="non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(2023)</a:t>
            </a:r>
            <a:b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A Ferran Pousa et al., IPAC23, </a:t>
            </a:r>
            <a:r>
              <a:rPr lang="en-US" sz="1300" b="0" i="1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TUPA093 &amp; PRAB</a:t>
            </a:r>
            <a: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(2023);  CB Schroeder et al., JINST (2023)</a:t>
            </a:r>
            <a:endParaRPr sz="1300" b="0" i="0" u="none" strike="noStrike" cap="none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FDE1BF-0A96-65FF-2A30-9330FC0875F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0" y="196623"/>
            <a:ext cx="12191999" cy="5436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We also explore the training of ML surrogate models to speed-up simulations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D4580-E309-24FA-D4C8-83F2E26804D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15</a:t>
            </a:fld>
            <a:endParaRPr lang="en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504CE2-C1B5-07E9-54A6-AB81718B9B6D}"/>
              </a:ext>
            </a:extLst>
          </p:cNvPr>
          <p:cNvSpPr txBox="1"/>
          <p:nvPr/>
        </p:nvSpPr>
        <p:spPr>
          <a:xfrm>
            <a:off x="199835" y="1112695"/>
            <a:ext cx="10654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In a given lattice, some elements can be more </a:t>
            </a:r>
            <a:r>
              <a:rPr lang="en-US" sz="2000" b="1" dirty="0">
                <a:solidFill>
                  <a:schemeClr val="tx1"/>
                </a:solidFill>
                <a:latin typeface="+mn-lt"/>
              </a:rPr>
              <a:t>computationally-expensive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 to model.</a:t>
            </a:r>
            <a:br>
              <a:rPr lang="en-US" sz="2000" dirty="0">
                <a:solidFill>
                  <a:schemeClr val="tx1"/>
                </a:solidFill>
                <a:latin typeface="+mn-lt"/>
              </a:rPr>
            </a:br>
            <a:r>
              <a:rPr lang="en-US" sz="2000" dirty="0">
                <a:solidFill>
                  <a:schemeClr val="tx1"/>
                </a:solidFill>
                <a:latin typeface="+mn-lt"/>
              </a:rPr>
              <a:t>Extreme example: laser-plasma acceleration stages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6" name="Google Shape;762;p65">
            <a:extLst>
              <a:ext uri="{FF2B5EF4-FFF2-40B4-BE49-F238E27FC236}">
                <a16:creationId xmlns:a16="http://schemas.microsoft.com/office/drawing/2014/main" id="{F4D195F8-71FF-B153-2BA5-588B024BB5B8}"/>
              </a:ext>
            </a:extLst>
          </p:cNvPr>
          <p:cNvGrpSpPr/>
          <p:nvPr/>
        </p:nvGrpSpPr>
        <p:grpSpPr>
          <a:xfrm>
            <a:off x="532878" y="1957328"/>
            <a:ext cx="7458183" cy="543465"/>
            <a:chOff x="228600" y="867474"/>
            <a:chExt cx="4657815" cy="337695"/>
          </a:xfrm>
        </p:grpSpPr>
        <p:sp>
          <p:nvSpPr>
            <p:cNvPr id="7" name="Google Shape;763;p65">
              <a:extLst>
                <a:ext uri="{FF2B5EF4-FFF2-40B4-BE49-F238E27FC236}">
                  <a16:creationId xmlns:a16="http://schemas.microsoft.com/office/drawing/2014/main" id="{D0A6B3A0-FE3A-0B38-C427-FEFE8CD925AA}"/>
                </a:ext>
              </a:extLst>
            </p:cNvPr>
            <p:cNvSpPr/>
            <p:nvPr/>
          </p:nvSpPr>
          <p:spPr>
            <a:xfrm>
              <a:off x="2128301" y="867475"/>
              <a:ext cx="451800" cy="331800"/>
            </a:xfrm>
            <a:prstGeom prst="rect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dirty="0"/>
                <a:t>Focusing</a:t>
              </a:r>
              <a:endParaRPr sz="1100" dirty="0"/>
            </a:p>
          </p:txBody>
        </p:sp>
        <p:sp>
          <p:nvSpPr>
            <p:cNvPr id="8" name="Google Shape;764;p65">
              <a:extLst>
                <a:ext uri="{FF2B5EF4-FFF2-40B4-BE49-F238E27FC236}">
                  <a16:creationId xmlns:a16="http://schemas.microsoft.com/office/drawing/2014/main" id="{A758F768-797D-D9AA-1BB3-E4FE1A733375}"/>
                </a:ext>
              </a:extLst>
            </p:cNvPr>
            <p:cNvSpPr/>
            <p:nvPr/>
          </p:nvSpPr>
          <p:spPr>
            <a:xfrm>
              <a:off x="3427648" y="867474"/>
              <a:ext cx="622500" cy="331800"/>
            </a:xfrm>
            <a:prstGeom prst="rect">
              <a:avLst/>
            </a:prstGeom>
            <a:solidFill>
              <a:srgbClr val="98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dirty="0">
                  <a:solidFill>
                    <a:schemeClr val="lt1"/>
                  </a:solidFill>
                </a:rPr>
                <a:t>plasma </a:t>
              </a:r>
              <a:br>
                <a:rPr lang="en" sz="1100" dirty="0">
                  <a:solidFill>
                    <a:schemeClr val="lt1"/>
                  </a:solidFill>
                </a:rPr>
              </a:br>
              <a:r>
                <a:rPr lang="en" sz="1100" dirty="0">
                  <a:solidFill>
                    <a:schemeClr val="lt1"/>
                  </a:solidFill>
                </a:rPr>
                <a:t>stage 2</a:t>
              </a:r>
              <a:endParaRPr sz="1100" dirty="0">
                <a:solidFill>
                  <a:schemeClr val="lt1"/>
                </a:solidFill>
              </a:endParaRPr>
            </a:p>
          </p:txBody>
        </p:sp>
        <p:sp>
          <p:nvSpPr>
            <p:cNvPr id="9" name="Google Shape;765;p65">
              <a:extLst>
                <a:ext uri="{FF2B5EF4-FFF2-40B4-BE49-F238E27FC236}">
                  <a16:creationId xmlns:a16="http://schemas.microsoft.com/office/drawing/2014/main" id="{F106C5AE-5038-FBCA-3F74-7AAE4F84EA6C}"/>
                </a:ext>
              </a:extLst>
            </p:cNvPr>
            <p:cNvSpPr/>
            <p:nvPr/>
          </p:nvSpPr>
          <p:spPr>
            <a:xfrm>
              <a:off x="4263915" y="867474"/>
              <a:ext cx="622500" cy="331800"/>
            </a:xfrm>
            <a:prstGeom prst="rect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dirty="0"/>
                <a:t>Focusing</a:t>
              </a:r>
              <a:endParaRPr sz="1100" dirty="0"/>
            </a:p>
          </p:txBody>
        </p:sp>
        <p:sp>
          <p:nvSpPr>
            <p:cNvPr id="10" name="Google Shape;766;p65">
              <a:extLst>
                <a:ext uri="{FF2B5EF4-FFF2-40B4-BE49-F238E27FC236}">
                  <a16:creationId xmlns:a16="http://schemas.microsoft.com/office/drawing/2014/main" id="{68100D5B-7F56-006E-0D5C-533914E060E2}"/>
                </a:ext>
              </a:extLst>
            </p:cNvPr>
            <p:cNvSpPr/>
            <p:nvPr/>
          </p:nvSpPr>
          <p:spPr>
            <a:xfrm>
              <a:off x="682438" y="867474"/>
              <a:ext cx="622500" cy="331800"/>
            </a:xfrm>
            <a:prstGeom prst="rect">
              <a:avLst/>
            </a:prstGeom>
            <a:solidFill>
              <a:srgbClr val="98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dirty="0">
                  <a:solidFill>
                    <a:schemeClr val="lt1"/>
                  </a:solidFill>
                </a:rPr>
                <a:t>plasma</a:t>
              </a:r>
              <a:br>
                <a:rPr lang="en" sz="1100" dirty="0">
                  <a:solidFill>
                    <a:schemeClr val="lt1"/>
                  </a:solidFill>
                </a:rPr>
              </a:br>
              <a:r>
                <a:rPr lang="en" sz="1100" dirty="0">
                  <a:solidFill>
                    <a:schemeClr val="lt1"/>
                  </a:solidFill>
                </a:rPr>
                <a:t>stage 1</a:t>
              </a:r>
              <a:endParaRPr sz="1100" dirty="0">
                <a:solidFill>
                  <a:schemeClr val="lt1"/>
                </a:solidFill>
              </a:endParaRPr>
            </a:p>
          </p:txBody>
        </p:sp>
        <p:cxnSp>
          <p:nvCxnSpPr>
            <p:cNvPr id="11" name="Google Shape;767;p65">
              <a:extLst>
                <a:ext uri="{FF2B5EF4-FFF2-40B4-BE49-F238E27FC236}">
                  <a16:creationId xmlns:a16="http://schemas.microsoft.com/office/drawing/2014/main" id="{D8A7676F-5232-7610-56A6-6FA35E6516D7}"/>
                </a:ext>
              </a:extLst>
            </p:cNvPr>
            <p:cNvCxnSpPr>
              <a:endCxn id="10" idx="1"/>
            </p:cNvCxnSpPr>
            <p:nvPr/>
          </p:nvCxnSpPr>
          <p:spPr>
            <a:xfrm>
              <a:off x="387838" y="1033374"/>
              <a:ext cx="2946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2" name="Google Shape;768;p65">
              <a:extLst>
                <a:ext uri="{FF2B5EF4-FFF2-40B4-BE49-F238E27FC236}">
                  <a16:creationId xmlns:a16="http://schemas.microsoft.com/office/drawing/2014/main" id="{4B172740-2B47-27D0-30DE-D87368B962FE}"/>
                </a:ext>
              </a:extLst>
            </p:cNvPr>
            <p:cNvSpPr/>
            <p:nvPr/>
          </p:nvSpPr>
          <p:spPr>
            <a:xfrm>
              <a:off x="228600" y="966475"/>
              <a:ext cx="177600" cy="133800"/>
            </a:xfrm>
            <a:prstGeom prst="ellipse">
              <a:avLst/>
            </a:pr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3" name="Google Shape;769;p65">
              <a:extLst>
                <a:ext uri="{FF2B5EF4-FFF2-40B4-BE49-F238E27FC236}">
                  <a16:creationId xmlns:a16="http://schemas.microsoft.com/office/drawing/2014/main" id="{F72EF525-CFC0-E933-F751-EAAA5B5D8D6A}"/>
                </a:ext>
              </a:extLst>
            </p:cNvPr>
            <p:cNvCxnSpPr/>
            <p:nvPr/>
          </p:nvCxnSpPr>
          <p:spPr>
            <a:xfrm rot="10800000" flipH="1">
              <a:off x="1304805" y="977574"/>
              <a:ext cx="210600" cy="55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4" name="Google Shape;770;p65">
              <a:extLst>
                <a:ext uri="{FF2B5EF4-FFF2-40B4-BE49-F238E27FC236}">
                  <a16:creationId xmlns:a16="http://schemas.microsoft.com/office/drawing/2014/main" id="{A1B31AA0-9A76-06A4-ED6A-46518BBF2E65}"/>
                </a:ext>
              </a:extLst>
            </p:cNvPr>
            <p:cNvCxnSpPr/>
            <p:nvPr/>
          </p:nvCxnSpPr>
          <p:spPr>
            <a:xfrm>
              <a:off x="1304938" y="1033374"/>
              <a:ext cx="207600" cy="58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5" name="Google Shape;771;p65">
              <a:extLst>
                <a:ext uri="{FF2B5EF4-FFF2-40B4-BE49-F238E27FC236}">
                  <a16:creationId xmlns:a16="http://schemas.microsoft.com/office/drawing/2014/main" id="{827CEC35-5484-7FA7-2F82-6726F81C10B6}"/>
                </a:ext>
              </a:extLst>
            </p:cNvPr>
            <p:cNvCxnSpPr/>
            <p:nvPr/>
          </p:nvCxnSpPr>
          <p:spPr>
            <a:xfrm>
              <a:off x="2581520" y="867475"/>
              <a:ext cx="212700" cy="705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6" name="Google Shape;772;p65">
              <a:extLst>
                <a:ext uri="{FF2B5EF4-FFF2-40B4-BE49-F238E27FC236}">
                  <a16:creationId xmlns:a16="http://schemas.microsoft.com/office/drawing/2014/main" id="{54FA2588-3592-8770-F187-6A3AE6A21DB8}"/>
                </a:ext>
              </a:extLst>
            </p:cNvPr>
            <p:cNvCxnSpPr/>
            <p:nvPr/>
          </p:nvCxnSpPr>
          <p:spPr>
            <a:xfrm rot="10800000" flipH="1">
              <a:off x="2581220" y="1140088"/>
              <a:ext cx="213300" cy="579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7" name="Google Shape;773;p65">
              <a:extLst>
                <a:ext uri="{FF2B5EF4-FFF2-40B4-BE49-F238E27FC236}">
                  <a16:creationId xmlns:a16="http://schemas.microsoft.com/office/drawing/2014/main" id="{70A3ACEB-0553-E63F-7A7D-61511A48B5EA}"/>
                </a:ext>
              </a:extLst>
            </p:cNvPr>
            <p:cNvCxnSpPr/>
            <p:nvPr/>
          </p:nvCxnSpPr>
          <p:spPr>
            <a:xfrm rot="10800000" flipH="1">
              <a:off x="4049407" y="966924"/>
              <a:ext cx="215100" cy="639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8" name="Google Shape;774;p65">
              <a:extLst>
                <a:ext uri="{FF2B5EF4-FFF2-40B4-BE49-F238E27FC236}">
                  <a16:creationId xmlns:a16="http://schemas.microsoft.com/office/drawing/2014/main" id="{6A671849-F4F5-9E37-1F0B-DA3B5C554DBB}"/>
                </a:ext>
              </a:extLst>
            </p:cNvPr>
            <p:cNvCxnSpPr/>
            <p:nvPr/>
          </p:nvCxnSpPr>
          <p:spPr>
            <a:xfrm>
              <a:off x="4049540" y="1030824"/>
              <a:ext cx="215100" cy="69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9" name="Google Shape;775;p65">
              <a:extLst>
                <a:ext uri="{FF2B5EF4-FFF2-40B4-BE49-F238E27FC236}">
                  <a16:creationId xmlns:a16="http://schemas.microsoft.com/office/drawing/2014/main" id="{3645C8BB-BA7B-F613-9B99-2A3617C0CBDF}"/>
                </a:ext>
              </a:extLst>
            </p:cNvPr>
            <p:cNvSpPr/>
            <p:nvPr/>
          </p:nvSpPr>
          <p:spPr>
            <a:xfrm>
              <a:off x="1512277" y="867475"/>
              <a:ext cx="417900" cy="331800"/>
            </a:xfrm>
            <a:prstGeom prst="rect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/>
                <a:t>Drift</a:t>
              </a:r>
              <a:endParaRPr sz="1100"/>
            </a:p>
          </p:txBody>
        </p:sp>
        <p:cxnSp>
          <p:nvCxnSpPr>
            <p:cNvPr id="20" name="Google Shape;776;p65">
              <a:extLst>
                <a:ext uri="{FF2B5EF4-FFF2-40B4-BE49-F238E27FC236}">
                  <a16:creationId xmlns:a16="http://schemas.microsoft.com/office/drawing/2014/main" id="{5D777881-0151-902A-79A5-816D7520821C}"/>
                </a:ext>
              </a:extLst>
            </p:cNvPr>
            <p:cNvCxnSpPr/>
            <p:nvPr/>
          </p:nvCxnSpPr>
          <p:spPr>
            <a:xfrm>
              <a:off x="1930163" y="1139636"/>
              <a:ext cx="207600" cy="58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1" name="Google Shape;777;p65">
              <a:extLst>
                <a:ext uri="{FF2B5EF4-FFF2-40B4-BE49-F238E27FC236}">
                  <a16:creationId xmlns:a16="http://schemas.microsoft.com/office/drawing/2014/main" id="{6CD65506-502F-87DF-473F-FCAE8E88D1B1}"/>
                </a:ext>
              </a:extLst>
            </p:cNvPr>
            <p:cNvCxnSpPr/>
            <p:nvPr/>
          </p:nvCxnSpPr>
          <p:spPr>
            <a:xfrm rot="10800000" flipH="1">
              <a:off x="1917705" y="867474"/>
              <a:ext cx="210600" cy="55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2" name="Google Shape;778;p65">
              <a:extLst>
                <a:ext uri="{FF2B5EF4-FFF2-40B4-BE49-F238E27FC236}">
                  <a16:creationId xmlns:a16="http://schemas.microsoft.com/office/drawing/2014/main" id="{6A1FB5B9-AAA2-CA79-E420-2FC5FFB47704}"/>
                </a:ext>
              </a:extLst>
            </p:cNvPr>
            <p:cNvSpPr/>
            <p:nvPr/>
          </p:nvSpPr>
          <p:spPr>
            <a:xfrm>
              <a:off x="2787947" y="873369"/>
              <a:ext cx="417900" cy="331800"/>
            </a:xfrm>
            <a:prstGeom prst="rect">
              <a:avLst/>
            </a:prstGeom>
            <a:solidFill>
              <a:srgbClr val="93C47D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/>
                <a:t>Drift</a:t>
              </a:r>
              <a:endParaRPr sz="1100"/>
            </a:p>
          </p:txBody>
        </p:sp>
        <p:cxnSp>
          <p:nvCxnSpPr>
            <p:cNvPr id="23" name="Google Shape;779;p65">
              <a:extLst>
                <a:ext uri="{FF2B5EF4-FFF2-40B4-BE49-F238E27FC236}">
                  <a16:creationId xmlns:a16="http://schemas.microsoft.com/office/drawing/2014/main" id="{CBDD0D87-7B4B-4215-766F-0C489EB6E606}"/>
                </a:ext>
              </a:extLst>
            </p:cNvPr>
            <p:cNvCxnSpPr/>
            <p:nvPr/>
          </p:nvCxnSpPr>
          <p:spPr>
            <a:xfrm>
              <a:off x="3210395" y="963421"/>
              <a:ext cx="212700" cy="705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7" name="Google Shape;780;p65">
              <a:extLst>
                <a:ext uri="{FF2B5EF4-FFF2-40B4-BE49-F238E27FC236}">
                  <a16:creationId xmlns:a16="http://schemas.microsoft.com/office/drawing/2014/main" id="{5252AC2E-D015-1E40-6237-41558B9FF7F2}"/>
                </a:ext>
              </a:extLst>
            </p:cNvPr>
            <p:cNvCxnSpPr/>
            <p:nvPr/>
          </p:nvCxnSpPr>
          <p:spPr>
            <a:xfrm rot="10800000" flipH="1">
              <a:off x="3210095" y="1039537"/>
              <a:ext cx="213300" cy="579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36" name="Google Shape;782;p65">
            <a:extLst>
              <a:ext uri="{FF2B5EF4-FFF2-40B4-BE49-F238E27FC236}">
                <a16:creationId xmlns:a16="http://schemas.microsoft.com/office/drawing/2014/main" id="{80A79995-EECD-E255-3FB9-DADBBBAA756F}"/>
              </a:ext>
            </a:extLst>
          </p:cNvPr>
          <p:cNvSpPr txBox="1"/>
          <p:nvPr/>
        </p:nvSpPr>
        <p:spPr>
          <a:xfrm>
            <a:off x="8236227" y="4960584"/>
            <a:ext cx="41997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Simulation time:</a:t>
            </a:r>
            <a:r>
              <a:rPr lang="en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(with full geometry/physics)</a:t>
            </a:r>
            <a:endParaRPr sz="1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" sz="1600" dirty="0" err="1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hrs</a:t>
            </a:r>
            <a:r>
              <a:rPr lang="en" sz="1600" dirty="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	                  		</a:t>
            </a:r>
            <a:r>
              <a:rPr lang="en" sz="1600" dirty="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&lt;sec</a:t>
            </a:r>
            <a:endParaRPr sz="1600" dirty="0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dirty="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       on several GPUs	         </a:t>
            </a:r>
            <a:r>
              <a:rPr lang="en" sz="1600" dirty="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on 1 GPU</a:t>
            </a:r>
            <a:endParaRPr sz="1600" dirty="0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F519C5-FFEA-1F18-2BC5-B355BF82C8AA}"/>
              </a:ext>
            </a:extLst>
          </p:cNvPr>
          <p:cNvSpPr txBox="1"/>
          <p:nvPr/>
        </p:nvSpPr>
        <p:spPr>
          <a:xfrm>
            <a:off x="1092693" y="2574249"/>
            <a:ext cx="17128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1800" dirty="0" err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WarpX</a:t>
            </a:r>
            <a:r>
              <a:rPr lang="en" sz="18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lang="en" sz="18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8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(full EM-PIC)</a:t>
            </a:r>
            <a:endParaRPr lang="en-US" dirty="0"/>
          </a:p>
        </p:txBody>
      </p:sp>
      <p:pic>
        <p:nvPicPr>
          <p:cNvPr id="41" name="Google Shape;112;p30">
            <a:extLst>
              <a:ext uri="{FF2B5EF4-FFF2-40B4-BE49-F238E27FC236}">
                <a16:creationId xmlns:a16="http://schemas.microsoft.com/office/drawing/2014/main" id="{81B1A41D-1589-A3B1-AD07-A4DCA01D168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20373" y="2472506"/>
            <a:ext cx="1094535" cy="853818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00CA9709-4026-DE64-4F83-339D4469B06A}"/>
              </a:ext>
            </a:extLst>
          </p:cNvPr>
          <p:cNvSpPr txBox="1"/>
          <p:nvPr/>
        </p:nvSpPr>
        <p:spPr>
          <a:xfrm>
            <a:off x="3227983" y="2597389"/>
            <a:ext cx="19652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1800" dirty="0" err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ImpactX</a:t>
            </a:r>
            <a:r>
              <a:rPr lang="en" sz="18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lang="en" sz="18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8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(tracking code)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2269377-7A9C-7521-6398-7C06FB8030E5}"/>
              </a:ext>
            </a:extLst>
          </p:cNvPr>
          <p:cNvSpPr txBox="1"/>
          <p:nvPr/>
        </p:nvSpPr>
        <p:spPr>
          <a:xfrm>
            <a:off x="5964070" y="2575364"/>
            <a:ext cx="17128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1800" dirty="0" err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WarpX</a:t>
            </a:r>
            <a:r>
              <a:rPr lang="en" sz="18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lang="en" sz="18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8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(full EM-PIC)</a:t>
            </a:r>
            <a:endParaRPr lang="en-US" dirty="0"/>
          </a:p>
        </p:txBody>
      </p:sp>
      <p:pic>
        <p:nvPicPr>
          <p:cNvPr id="91" name="Google Shape;82;p16">
            <a:extLst>
              <a:ext uri="{FF2B5EF4-FFF2-40B4-BE49-F238E27FC236}">
                <a16:creationId xmlns:a16="http://schemas.microsoft.com/office/drawing/2014/main" id="{5414EFF2-D35D-8A10-59E7-CA2E5260640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21767" y="1482256"/>
            <a:ext cx="2981392" cy="9097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704368C1-C7C3-8074-11CE-6687CD7BE00F}"/>
              </a:ext>
            </a:extLst>
          </p:cNvPr>
          <p:cNvGrpSpPr/>
          <p:nvPr/>
        </p:nvGrpSpPr>
        <p:grpSpPr>
          <a:xfrm>
            <a:off x="150638" y="3472337"/>
            <a:ext cx="11873346" cy="2524682"/>
            <a:chOff x="180108" y="3727668"/>
            <a:chExt cx="11873346" cy="2524682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C615A2E-D163-1032-101A-6D8DAE4AD173}"/>
                </a:ext>
              </a:extLst>
            </p:cNvPr>
            <p:cNvSpPr txBox="1"/>
            <p:nvPr/>
          </p:nvSpPr>
          <p:spPr>
            <a:xfrm>
              <a:off x="180108" y="3727668"/>
              <a:ext cx="1187334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2000" u="sng" dirty="0">
                  <a:solidFill>
                    <a:schemeClr val="tx1"/>
                  </a:solidFill>
                  <a:latin typeface="+mn-lt"/>
                </a:rPr>
                <a:t>Under certain conditions</a:t>
              </a:r>
              <a:r>
                <a:rPr lang="en-US" sz="2000" dirty="0">
                  <a:solidFill>
                    <a:schemeClr val="tx1"/>
                  </a:solidFill>
                  <a:latin typeface="+mn-lt"/>
                </a:rPr>
                <a:t> (here: negligible collective effects, specific range of parameters), </a:t>
              </a:r>
              <a:br>
                <a:rPr lang="en-US" sz="2000" dirty="0">
                  <a:solidFill>
                    <a:schemeClr val="tx1"/>
                  </a:solidFill>
                  <a:latin typeface="+mn-lt"/>
                </a:rPr>
              </a:br>
              <a:r>
                <a:rPr lang="en-US" sz="2000" dirty="0">
                  <a:solidFill>
                    <a:schemeClr val="tx1"/>
                  </a:solidFill>
                  <a:latin typeface="+mn-lt"/>
                </a:rPr>
                <a:t>computationally-expensive elements can be replaced by </a:t>
              </a:r>
              <a:r>
                <a:rPr lang="en-US" sz="2000" b="1" dirty="0">
                  <a:solidFill>
                    <a:schemeClr val="tx1"/>
                  </a:solidFill>
                  <a:latin typeface="+mn-lt"/>
                </a:rPr>
                <a:t>ML models</a:t>
              </a:r>
              <a:r>
                <a:rPr lang="en-US" sz="2000" dirty="0">
                  <a:solidFill>
                    <a:schemeClr val="tx1"/>
                  </a:solidFill>
                  <a:latin typeface="+mn-lt"/>
                </a:rPr>
                <a:t>, trained over </a:t>
              </a:r>
              <a:r>
                <a:rPr lang="en-US" sz="2000" b="1" dirty="0">
                  <a:solidFill>
                    <a:schemeClr val="tx1"/>
                  </a:solidFill>
                  <a:latin typeface="+mn-lt"/>
                </a:rPr>
                <a:t>past simulations.</a:t>
              </a:r>
              <a:endParaRPr lang="en-US" sz="2000" b="1" dirty="0">
                <a:solidFill>
                  <a:srgbClr val="FF0000"/>
                </a:solidFill>
                <a:latin typeface="+mn-lt"/>
              </a:endParaRPr>
            </a:p>
          </p:txBody>
        </p:sp>
        <p:pic>
          <p:nvPicPr>
            <p:cNvPr id="67" name="Google Shape;860;p66">
              <a:extLst>
                <a:ext uri="{FF2B5EF4-FFF2-40B4-BE49-F238E27FC236}">
                  <a16:creationId xmlns:a16="http://schemas.microsoft.com/office/drawing/2014/main" id="{7BC75648-558B-4D87-6CB0-1F35FF67E47B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86045" y="5861936"/>
              <a:ext cx="881401" cy="3693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8" name="Google Shape;762;p65">
              <a:extLst>
                <a:ext uri="{FF2B5EF4-FFF2-40B4-BE49-F238E27FC236}">
                  <a16:creationId xmlns:a16="http://schemas.microsoft.com/office/drawing/2014/main" id="{7907559B-02C2-80D2-C084-D91556B1A254}"/>
                </a:ext>
              </a:extLst>
            </p:cNvPr>
            <p:cNvGrpSpPr/>
            <p:nvPr/>
          </p:nvGrpSpPr>
          <p:grpSpPr>
            <a:xfrm>
              <a:off x="532878" y="4686677"/>
              <a:ext cx="7458183" cy="543465"/>
              <a:chOff x="228600" y="867474"/>
              <a:chExt cx="4657815" cy="337695"/>
            </a:xfrm>
          </p:grpSpPr>
          <p:sp>
            <p:nvSpPr>
              <p:cNvPr id="69" name="Google Shape;763;p65">
                <a:extLst>
                  <a:ext uri="{FF2B5EF4-FFF2-40B4-BE49-F238E27FC236}">
                    <a16:creationId xmlns:a16="http://schemas.microsoft.com/office/drawing/2014/main" id="{EBC32C99-80C5-53D5-ACBC-6EE896B49F6F}"/>
                  </a:ext>
                </a:extLst>
              </p:cNvPr>
              <p:cNvSpPr/>
              <p:nvPr/>
            </p:nvSpPr>
            <p:spPr>
              <a:xfrm>
                <a:off x="2128301" y="867475"/>
                <a:ext cx="451800" cy="331800"/>
              </a:xfrm>
              <a:prstGeom prst="rect">
                <a:avLst/>
              </a:prstGeom>
              <a:solidFill>
                <a:srgbClr val="93C47D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 dirty="0"/>
                  <a:t>Focusing</a:t>
                </a:r>
                <a:endParaRPr sz="1100" dirty="0"/>
              </a:p>
            </p:txBody>
          </p:sp>
          <p:sp>
            <p:nvSpPr>
              <p:cNvPr id="70" name="Google Shape;764;p65">
                <a:extLst>
                  <a:ext uri="{FF2B5EF4-FFF2-40B4-BE49-F238E27FC236}">
                    <a16:creationId xmlns:a16="http://schemas.microsoft.com/office/drawing/2014/main" id="{19D9A283-D4A8-419E-6DC6-174398A76E72}"/>
                  </a:ext>
                </a:extLst>
              </p:cNvPr>
              <p:cNvSpPr/>
              <p:nvPr/>
            </p:nvSpPr>
            <p:spPr>
              <a:xfrm>
                <a:off x="3427648" y="867474"/>
                <a:ext cx="622500" cy="331800"/>
              </a:xfrm>
              <a:prstGeom prst="rect">
                <a:avLst/>
              </a:prstGeom>
              <a:solidFill>
                <a:srgbClr val="92D050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 dirty="0">
                    <a:solidFill>
                      <a:schemeClr val="lt1"/>
                    </a:solidFill>
                  </a:rPr>
                  <a:t>plasma </a:t>
                </a:r>
                <a:br>
                  <a:rPr lang="en" sz="1100" dirty="0">
                    <a:solidFill>
                      <a:schemeClr val="lt1"/>
                    </a:solidFill>
                  </a:rPr>
                </a:br>
                <a:r>
                  <a:rPr lang="en" sz="1100" dirty="0">
                    <a:solidFill>
                      <a:schemeClr val="lt1"/>
                    </a:solidFill>
                  </a:rPr>
                  <a:t>stage 2</a:t>
                </a:r>
                <a:endParaRPr sz="1100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71" name="Google Shape;765;p65">
                <a:extLst>
                  <a:ext uri="{FF2B5EF4-FFF2-40B4-BE49-F238E27FC236}">
                    <a16:creationId xmlns:a16="http://schemas.microsoft.com/office/drawing/2014/main" id="{EB7EF55A-7A9D-40CF-B9F7-C9A076CEC6E9}"/>
                  </a:ext>
                </a:extLst>
              </p:cNvPr>
              <p:cNvSpPr/>
              <p:nvPr/>
            </p:nvSpPr>
            <p:spPr>
              <a:xfrm>
                <a:off x="4263915" y="867474"/>
                <a:ext cx="622500" cy="331800"/>
              </a:xfrm>
              <a:prstGeom prst="rect">
                <a:avLst/>
              </a:prstGeom>
              <a:solidFill>
                <a:srgbClr val="93C47D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 dirty="0"/>
                  <a:t>Focusing</a:t>
                </a:r>
                <a:endParaRPr sz="1100" dirty="0"/>
              </a:p>
            </p:txBody>
          </p:sp>
          <p:sp>
            <p:nvSpPr>
              <p:cNvPr id="72" name="Google Shape;766;p65">
                <a:extLst>
                  <a:ext uri="{FF2B5EF4-FFF2-40B4-BE49-F238E27FC236}">
                    <a16:creationId xmlns:a16="http://schemas.microsoft.com/office/drawing/2014/main" id="{640A829C-0284-BCBE-AAE7-80470C8FAD1C}"/>
                  </a:ext>
                </a:extLst>
              </p:cNvPr>
              <p:cNvSpPr/>
              <p:nvPr/>
            </p:nvSpPr>
            <p:spPr>
              <a:xfrm>
                <a:off x="682438" y="867474"/>
                <a:ext cx="622500" cy="331800"/>
              </a:xfrm>
              <a:prstGeom prst="rect">
                <a:avLst/>
              </a:prstGeom>
              <a:solidFill>
                <a:srgbClr val="92D050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 dirty="0">
                    <a:solidFill>
                      <a:schemeClr val="lt1"/>
                    </a:solidFill>
                  </a:rPr>
                  <a:t>plasma</a:t>
                </a:r>
                <a:br>
                  <a:rPr lang="en" sz="1100" dirty="0">
                    <a:solidFill>
                      <a:schemeClr val="lt1"/>
                    </a:solidFill>
                  </a:rPr>
                </a:br>
                <a:r>
                  <a:rPr lang="en" sz="1100" dirty="0">
                    <a:solidFill>
                      <a:schemeClr val="lt1"/>
                    </a:solidFill>
                  </a:rPr>
                  <a:t>stage 1</a:t>
                </a:r>
                <a:endParaRPr sz="1100" dirty="0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73" name="Google Shape;767;p65">
                <a:extLst>
                  <a:ext uri="{FF2B5EF4-FFF2-40B4-BE49-F238E27FC236}">
                    <a16:creationId xmlns:a16="http://schemas.microsoft.com/office/drawing/2014/main" id="{05406089-09E7-5BBB-CD46-C8E8812BBEAE}"/>
                  </a:ext>
                </a:extLst>
              </p:cNvPr>
              <p:cNvCxnSpPr>
                <a:endCxn id="72" idx="1"/>
              </p:cNvCxnSpPr>
              <p:nvPr/>
            </p:nvCxnSpPr>
            <p:spPr>
              <a:xfrm>
                <a:off x="387838" y="1033374"/>
                <a:ext cx="294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74" name="Google Shape;768;p65">
                <a:extLst>
                  <a:ext uri="{FF2B5EF4-FFF2-40B4-BE49-F238E27FC236}">
                    <a16:creationId xmlns:a16="http://schemas.microsoft.com/office/drawing/2014/main" id="{79143B20-7872-477F-D662-460878354848}"/>
                  </a:ext>
                </a:extLst>
              </p:cNvPr>
              <p:cNvSpPr/>
              <p:nvPr/>
            </p:nvSpPr>
            <p:spPr>
              <a:xfrm>
                <a:off x="228600" y="966475"/>
                <a:ext cx="177600" cy="133800"/>
              </a:xfrm>
              <a:prstGeom prst="ellipse">
                <a:avLst/>
              </a:pr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75" name="Google Shape;769;p65">
                <a:extLst>
                  <a:ext uri="{FF2B5EF4-FFF2-40B4-BE49-F238E27FC236}">
                    <a16:creationId xmlns:a16="http://schemas.microsoft.com/office/drawing/2014/main" id="{CBD86D80-8DDE-295A-FE8E-6703742998C6}"/>
                  </a:ext>
                </a:extLst>
              </p:cNvPr>
              <p:cNvCxnSpPr/>
              <p:nvPr/>
            </p:nvCxnSpPr>
            <p:spPr>
              <a:xfrm rot="10800000" flipH="1">
                <a:off x="1304805" y="977574"/>
                <a:ext cx="210600" cy="55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76" name="Google Shape;770;p65">
                <a:extLst>
                  <a:ext uri="{FF2B5EF4-FFF2-40B4-BE49-F238E27FC236}">
                    <a16:creationId xmlns:a16="http://schemas.microsoft.com/office/drawing/2014/main" id="{DAF0B768-4DC1-AEB1-FD67-33082BEC5105}"/>
                  </a:ext>
                </a:extLst>
              </p:cNvPr>
              <p:cNvCxnSpPr/>
              <p:nvPr/>
            </p:nvCxnSpPr>
            <p:spPr>
              <a:xfrm>
                <a:off x="1304938" y="1033374"/>
                <a:ext cx="207600" cy="58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77" name="Google Shape;771;p65">
                <a:extLst>
                  <a:ext uri="{FF2B5EF4-FFF2-40B4-BE49-F238E27FC236}">
                    <a16:creationId xmlns:a16="http://schemas.microsoft.com/office/drawing/2014/main" id="{2E1A2399-60EA-82BC-4837-69BD90D78516}"/>
                  </a:ext>
                </a:extLst>
              </p:cNvPr>
              <p:cNvCxnSpPr/>
              <p:nvPr/>
            </p:nvCxnSpPr>
            <p:spPr>
              <a:xfrm>
                <a:off x="2581520" y="867475"/>
                <a:ext cx="212700" cy="70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78" name="Google Shape;772;p65">
                <a:extLst>
                  <a:ext uri="{FF2B5EF4-FFF2-40B4-BE49-F238E27FC236}">
                    <a16:creationId xmlns:a16="http://schemas.microsoft.com/office/drawing/2014/main" id="{60E720E1-0A69-5C60-E7A8-B45D4278E8CE}"/>
                  </a:ext>
                </a:extLst>
              </p:cNvPr>
              <p:cNvCxnSpPr/>
              <p:nvPr/>
            </p:nvCxnSpPr>
            <p:spPr>
              <a:xfrm rot="10800000" flipH="1">
                <a:off x="2581220" y="1140088"/>
                <a:ext cx="213300" cy="57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79" name="Google Shape;773;p65">
                <a:extLst>
                  <a:ext uri="{FF2B5EF4-FFF2-40B4-BE49-F238E27FC236}">
                    <a16:creationId xmlns:a16="http://schemas.microsoft.com/office/drawing/2014/main" id="{75149578-7679-399A-7EB8-A145728BE389}"/>
                  </a:ext>
                </a:extLst>
              </p:cNvPr>
              <p:cNvCxnSpPr/>
              <p:nvPr/>
            </p:nvCxnSpPr>
            <p:spPr>
              <a:xfrm rot="10800000" flipH="1">
                <a:off x="4049407" y="966924"/>
                <a:ext cx="215100" cy="63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80" name="Google Shape;774;p65">
                <a:extLst>
                  <a:ext uri="{FF2B5EF4-FFF2-40B4-BE49-F238E27FC236}">
                    <a16:creationId xmlns:a16="http://schemas.microsoft.com/office/drawing/2014/main" id="{A407E0C0-B93D-016E-2664-7BA52DF76B21}"/>
                  </a:ext>
                </a:extLst>
              </p:cNvPr>
              <p:cNvCxnSpPr/>
              <p:nvPr/>
            </p:nvCxnSpPr>
            <p:spPr>
              <a:xfrm>
                <a:off x="4049540" y="1030824"/>
                <a:ext cx="215100" cy="69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81" name="Google Shape;775;p65">
                <a:extLst>
                  <a:ext uri="{FF2B5EF4-FFF2-40B4-BE49-F238E27FC236}">
                    <a16:creationId xmlns:a16="http://schemas.microsoft.com/office/drawing/2014/main" id="{A0802102-CCFA-0F5A-D7CC-3B903E341565}"/>
                  </a:ext>
                </a:extLst>
              </p:cNvPr>
              <p:cNvSpPr/>
              <p:nvPr/>
            </p:nvSpPr>
            <p:spPr>
              <a:xfrm>
                <a:off x="1512277" y="867475"/>
                <a:ext cx="417900" cy="331800"/>
              </a:xfrm>
              <a:prstGeom prst="rect">
                <a:avLst/>
              </a:prstGeom>
              <a:solidFill>
                <a:srgbClr val="93C47D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/>
                  <a:t>Drift</a:t>
                </a:r>
                <a:endParaRPr sz="1100"/>
              </a:p>
            </p:txBody>
          </p:sp>
          <p:cxnSp>
            <p:nvCxnSpPr>
              <p:cNvPr id="82" name="Google Shape;776;p65">
                <a:extLst>
                  <a:ext uri="{FF2B5EF4-FFF2-40B4-BE49-F238E27FC236}">
                    <a16:creationId xmlns:a16="http://schemas.microsoft.com/office/drawing/2014/main" id="{6B08A559-969A-4E50-9614-0AA6D49D83E1}"/>
                  </a:ext>
                </a:extLst>
              </p:cNvPr>
              <p:cNvCxnSpPr/>
              <p:nvPr/>
            </p:nvCxnSpPr>
            <p:spPr>
              <a:xfrm>
                <a:off x="1930163" y="1139636"/>
                <a:ext cx="207600" cy="58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83" name="Google Shape;777;p65">
                <a:extLst>
                  <a:ext uri="{FF2B5EF4-FFF2-40B4-BE49-F238E27FC236}">
                    <a16:creationId xmlns:a16="http://schemas.microsoft.com/office/drawing/2014/main" id="{BE2EC24B-E787-10B5-5F1F-9A0ADC06A1ED}"/>
                  </a:ext>
                </a:extLst>
              </p:cNvPr>
              <p:cNvCxnSpPr/>
              <p:nvPr/>
            </p:nvCxnSpPr>
            <p:spPr>
              <a:xfrm rot="10800000" flipH="1">
                <a:off x="1917705" y="867474"/>
                <a:ext cx="210600" cy="55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84" name="Google Shape;778;p65">
                <a:extLst>
                  <a:ext uri="{FF2B5EF4-FFF2-40B4-BE49-F238E27FC236}">
                    <a16:creationId xmlns:a16="http://schemas.microsoft.com/office/drawing/2014/main" id="{B57ECE4C-7FCE-1894-0B98-172585E40181}"/>
                  </a:ext>
                </a:extLst>
              </p:cNvPr>
              <p:cNvSpPr/>
              <p:nvPr/>
            </p:nvSpPr>
            <p:spPr>
              <a:xfrm>
                <a:off x="2787947" y="873369"/>
                <a:ext cx="417900" cy="331800"/>
              </a:xfrm>
              <a:prstGeom prst="rect">
                <a:avLst/>
              </a:prstGeom>
              <a:solidFill>
                <a:srgbClr val="93C47D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/>
                  <a:t>Drift</a:t>
                </a:r>
                <a:endParaRPr sz="1100"/>
              </a:p>
            </p:txBody>
          </p:sp>
          <p:cxnSp>
            <p:nvCxnSpPr>
              <p:cNvPr id="85" name="Google Shape;779;p65">
                <a:extLst>
                  <a:ext uri="{FF2B5EF4-FFF2-40B4-BE49-F238E27FC236}">
                    <a16:creationId xmlns:a16="http://schemas.microsoft.com/office/drawing/2014/main" id="{AC5B9BE6-B0FD-BA11-D748-7775E02E98F0}"/>
                  </a:ext>
                </a:extLst>
              </p:cNvPr>
              <p:cNvCxnSpPr/>
              <p:nvPr/>
            </p:nvCxnSpPr>
            <p:spPr>
              <a:xfrm>
                <a:off x="3210395" y="963421"/>
                <a:ext cx="212700" cy="70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86" name="Google Shape;780;p65">
                <a:extLst>
                  <a:ext uri="{FF2B5EF4-FFF2-40B4-BE49-F238E27FC236}">
                    <a16:creationId xmlns:a16="http://schemas.microsoft.com/office/drawing/2014/main" id="{7CB5499B-0146-EA4A-AE0B-948390B42E6A}"/>
                  </a:ext>
                </a:extLst>
              </p:cNvPr>
              <p:cNvCxnSpPr/>
              <p:nvPr/>
            </p:nvCxnSpPr>
            <p:spPr>
              <a:xfrm rot="10800000" flipH="1">
                <a:off x="3210095" y="1039537"/>
                <a:ext cx="213300" cy="579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549559F-D7DE-7413-6FE9-FF784AB9257C}"/>
                </a:ext>
              </a:extLst>
            </p:cNvPr>
            <p:cNvSpPr txBox="1"/>
            <p:nvPr/>
          </p:nvSpPr>
          <p:spPr>
            <a:xfrm>
              <a:off x="3219416" y="5358255"/>
              <a:ext cx="180884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" sz="1800" dirty="0" err="1">
                  <a:solidFill>
                    <a:srgbClr val="666666"/>
                  </a:solidFill>
                  <a:latin typeface="Calibri"/>
                  <a:ea typeface="Calibri"/>
                  <a:cs typeface="Calibri"/>
                  <a:sym typeface="Calibri"/>
                </a:rPr>
                <a:t>ImpactX</a:t>
              </a:r>
              <a:r>
                <a:rPr lang="en" sz="1800" dirty="0">
                  <a:solidFill>
                    <a:srgbClr val="666666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br>
                <a:rPr lang="en" sz="1800" dirty="0">
                  <a:solidFill>
                    <a:srgbClr val="666666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" sz="1800" dirty="0">
                  <a:solidFill>
                    <a:srgbClr val="666666"/>
                  </a:solidFill>
                  <a:latin typeface="Calibri"/>
                  <a:ea typeface="Calibri"/>
                  <a:cs typeface="Calibri"/>
                  <a:sym typeface="Calibri"/>
                </a:rPr>
                <a:t>(tracking code)</a:t>
              </a:r>
              <a:endParaRPr lang="en-US" dirty="0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E1BB5D50-76D4-C7E7-7721-1EFA672EE8FA}"/>
                </a:ext>
              </a:extLst>
            </p:cNvPr>
            <p:cNvSpPr txBox="1"/>
            <p:nvPr/>
          </p:nvSpPr>
          <p:spPr>
            <a:xfrm>
              <a:off x="787853" y="5281061"/>
              <a:ext cx="164896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" dirty="0" err="1">
                  <a:solidFill>
                    <a:srgbClr val="666666"/>
                  </a:solidFill>
                  <a:latin typeface="Calibri"/>
                  <a:cs typeface="Calibri"/>
                  <a:sym typeface="Calibri"/>
                </a:rPr>
                <a:t>WarpX</a:t>
              </a:r>
              <a:r>
                <a:rPr lang="en" dirty="0">
                  <a:solidFill>
                    <a:srgbClr val="666666"/>
                  </a:solidFill>
                  <a:latin typeface="Calibri"/>
                  <a:cs typeface="Calibri"/>
                  <a:sym typeface="Calibri"/>
                </a:rPr>
                <a:t>-trained</a:t>
              </a:r>
              <a:br>
                <a:rPr lang="en" dirty="0">
                  <a:solidFill>
                    <a:srgbClr val="666666"/>
                  </a:solidFill>
                  <a:latin typeface="Calibri"/>
                  <a:cs typeface="Calibri"/>
                  <a:sym typeface="Calibri"/>
                </a:rPr>
              </a:br>
              <a:r>
                <a:rPr lang="en" dirty="0">
                  <a:solidFill>
                    <a:srgbClr val="666666"/>
                  </a:solidFill>
                  <a:latin typeface="Calibri"/>
                  <a:cs typeface="Calibri"/>
                  <a:sym typeface="Calibri"/>
                </a:rPr>
                <a:t>neural network</a:t>
              </a:r>
              <a:endParaRPr lang="en-US" dirty="0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B1CB44FB-03B6-E0D7-9D18-0A5B4F9E8D16}"/>
                </a:ext>
              </a:extLst>
            </p:cNvPr>
            <p:cNvSpPr txBox="1"/>
            <p:nvPr/>
          </p:nvSpPr>
          <p:spPr>
            <a:xfrm>
              <a:off x="5390791" y="5323413"/>
              <a:ext cx="180884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" dirty="0" err="1">
                  <a:solidFill>
                    <a:srgbClr val="666666"/>
                  </a:solidFill>
                  <a:latin typeface="Calibri"/>
                  <a:cs typeface="Calibri"/>
                  <a:sym typeface="Calibri"/>
                </a:rPr>
                <a:t>WarpX</a:t>
              </a:r>
              <a:r>
                <a:rPr lang="en" dirty="0">
                  <a:solidFill>
                    <a:srgbClr val="666666"/>
                  </a:solidFill>
                  <a:latin typeface="Calibri"/>
                  <a:cs typeface="Calibri"/>
                  <a:sym typeface="Calibri"/>
                </a:rPr>
                <a:t>-trained</a:t>
              </a:r>
              <a:br>
                <a:rPr lang="en" dirty="0">
                  <a:solidFill>
                    <a:srgbClr val="666666"/>
                  </a:solidFill>
                  <a:latin typeface="Calibri"/>
                  <a:cs typeface="Calibri"/>
                  <a:sym typeface="Calibri"/>
                </a:rPr>
              </a:br>
              <a:r>
                <a:rPr lang="en" dirty="0">
                  <a:solidFill>
                    <a:srgbClr val="666666"/>
                  </a:solidFill>
                  <a:latin typeface="Calibri"/>
                  <a:cs typeface="Calibri"/>
                  <a:sym typeface="Calibri"/>
                </a:rPr>
                <a:t>neural network</a:t>
              </a:r>
              <a:endParaRPr lang="en-US" dirty="0"/>
            </a:p>
          </p:txBody>
        </p:sp>
        <p:pic>
          <p:nvPicPr>
            <p:cNvPr id="93" name="Google Shape;860;p66">
              <a:extLst>
                <a:ext uri="{FF2B5EF4-FFF2-40B4-BE49-F238E27FC236}">
                  <a16:creationId xmlns:a16="http://schemas.microsoft.com/office/drawing/2014/main" id="{5AA95797-BA87-B2DF-BEC6-2E95073892CB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7233" y="5883050"/>
              <a:ext cx="881401" cy="3693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" name="Google Shape;781;p65">
            <a:extLst>
              <a:ext uri="{FF2B5EF4-FFF2-40B4-BE49-F238E27FC236}">
                <a16:creationId xmlns:a16="http://schemas.microsoft.com/office/drawing/2014/main" id="{DCDBA35D-4549-64ED-0DB0-B9028FD8752A}"/>
              </a:ext>
            </a:extLst>
          </p:cNvPr>
          <p:cNvSpPr txBox="1"/>
          <p:nvPr/>
        </p:nvSpPr>
        <p:spPr>
          <a:xfrm>
            <a:off x="-40943" y="2425134"/>
            <a:ext cx="98621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few </a:t>
            </a:r>
            <a:r>
              <a:rPr lang="en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pC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e- beam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643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3" name="Google Shape;1643;g2d27e3f526c_0_155" descr="schema_15_stages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3151" y="1911201"/>
            <a:ext cx="11522949" cy="2408898"/>
          </a:xfrm>
          <a:prstGeom prst="rect">
            <a:avLst/>
          </a:prstGeom>
          <a:noFill/>
          <a:ln>
            <a:noFill/>
          </a:ln>
        </p:spPr>
      </p:pic>
      <p:sp>
        <p:nvSpPr>
          <p:cNvPr id="1644" name="Google Shape;1644;g2d27e3f526c_0_155"/>
          <p:cNvSpPr txBox="1">
            <a:spLocks noGrp="1"/>
          </p:cNvSpPr>
          <p:nvPr>
            <p:ph type="body" idx="2"/>
          </p:nvPr>
        </p:nvSpPr>
        <p:spPr>
          <a:xfrm>
            <a:off x="77823" y="196623"/>
            <a:ext cx="11977500" cy="5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/>
          <a:p>
            <a:pPr marL="3429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2700"/>
              <a:t>We Exploit our High-Quality HPC Data for ML-Boosted Collider Design</a:t>
            </a:r>
            <a:endParaRPr sz="2400"/>
          </a:p>
        </p:txBody>
      </p:sp>
      <p:sp>
        <p:nvSpPr>
          <p:cNvPr id="1645" name="Google Shape;1645;g2d27e3f526c_0_155"/>
          <p:cNvSpPr txBox="1"/>
          <p:nvPr/>
        </p:nvSpPr>
        <p:spPr>
          <a:xfrm>
            <a:off x="50800" y="6243014"/>
            <a:ext cx="6168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RT Sandberg et al., IPAC23, DOI:10.18429/JACoW-IPAC2023-WEPA101 (2023)</a:t>
            </a:r>
            <a:b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RT Sandberg et al., </a:t>
            </a:r>
            <a:r>
              <a:rPr lang="en-US" sz="1300" b="1" i="1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PASC24 Best Paper</a:t>
            </a:r>
            <a:r>
              <a:rPr lang="en-US" sz="13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(2024)</a:t>
            </a:r>
            <a:endParaRPr sz="1300" b="0" i="0" u="none" strike="noStrike" cap="none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6" name="Google Shape;1646;g2d27e3f526c_0_155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 sz="1000"/>
              <a:t>16</a:t>
            </a:fld>
            <a:endParaRPr/>
          </a:p>
        </p:txBody>
      </p:sp>
      <p:sp>
        <p:nvSpPr>
          <p:cNvPr id="1647" name="Google Shape;1647;g2d27e3f526c_0_155"/>
          <p:cNvSpPr txBox="1"/>
          <p:nvPr/>
        </p:nvSpPr>
        <p:spPr>
          <a:xfrm>
            <a:off x="256350" y="1096625"/>
            <a:ext cx="117990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Central BLAST Code Interoperability: </a:t>
            </a:r>
            <a:r>
              <a:rPr lang="en-US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Combine Plasma &amp; RF Accelerator Elements for start-to-end modeling</a:t>
            </a: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high-quality, first-principle </a:t>
            </a:r>
            <a:r>
              <a:rPr lang="en-US" sz="19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WarpX data</a:t>
            </a:r>
            <a:r>
              <a:rPr lang="en-US"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used for </a:t>
            </a:r>
            <a:r>
              <a:rPr lang="en-US" sz="19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ImpactX</a:t>
            </a:r>
            <a:r>
              <a:rPr lang="en-US"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ML surrogate training</a:t>
            </a: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8" name="Google Shape;1648;g2d27e3f526c_0_155"/>
          <p:cNvSpPr txBox="1"/>
          <p:nvPr/>
        </p:nvSpPr>
        <p:spPr>
          <a:xfrm>
            <a:off x="5670766" y="3117023"/>
            <a:ext cx="2048400" cy="10158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WarpX start-to-end</a:t>
            </a:r>
            <a:b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simulation</a:t>
            </a:r>
            <a:endParaRPr sz="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691B"/>
              </a:buClr>
              <a:buSzPts val="4000"/>
              <a:buFont typeface="Arial"/>
              <a:buNone/>
            </a:pPr>
            <a:r>
              <a:rPr lang="en-US" sz="1400" b="0" i="0" u="none" strike="noStrike" cap="none">
                <a:solidFill>
                  <a:srgbClr val="D3691B"/>
                </a:solidFill>
                <a:latin typeface="Arial"/>
                <a:ea typeface="Arial"/>
                <a:cs typeface="Arial"/>
                <a:sym typeface="Arial"/>
              </a:rPr>
              <a:t>256 GPUs</a:t>
            </a:r>
            <a:endParaRPr sz="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691B"/>
              </a:buClr>
              <a:buSzPts val="4000"/>
              <a:buFont typeface="Arial"/>
              <a:buNone/>
            </a:pPr>
            <a:r>
              <a:rPr lang="en-US" sz="1400" b="0" i="0" u="none" strike="noStrike" cap="none">
                <a:solidFill>
                  <a:srgbClr val="D3691B"/>
                </a:solidFill>
                <a:latin typeface="Arial"/>
                <a:ea typeface="Arial"/>
                <a:cs typeface="Arial"/>
                <a:sym typeface="Arial"/>
              </a:rPr>
              <a:t>1 simulation / 5.1 hours</a:t>
            </a:r>
            <a:endParaRPr sz="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9" name="Google Shape;1649;g2d27e3f526c_0_155"/>
          <p:cNvSpPr txBox="1"/>
          <p:nvPr/>
        </p:nvSpPr>
        <p:spPr>
          <a:xfrm>
            <a:off x="7768237" y="2788700"/>
            <a:ext cx="39939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LPA + Transport Optimization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1000s of evaluations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51" name="Google Shape;1651;g2d27e3f526c_0_155"/>
          <p:cNvGrpSpPr/>
          <p:nvPr/>
        </p:nvGrpSpPr>
        <p:grpSpPr>
          <a:xfrm>
            <a:off x="256350" y="4397125"/>
            <a:ext cx="7461766" cy="1680373"/>
            <a:chOff x="256350" y="4397125"/>
            <a:chExt cx="7461766" cy="1680373"/>
          </a:xfrm>
        </p:grpSpPr>
        <p:sp>
          <p:nvSpPr>
            <p:cNvPr id="1652" name="Google Shape;1652;g2d27e3f526c_0_155"/>
            <p:cNvSpPr txBox="1"/>
            <p:nvPr/>
          </p:nvSpPr>
          <p:spPr>
            <a:xfrm>
              <a:off x="5671816" y="4969298"/>
              <a:ext cx="2046300" cy="1108200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ImpactX with WarpX-trained NNs</a:t>
              </a:r>
              <a:endPara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rPr>
                <a:t>1 GPU</a:t>
              </a:r>
              <a:br>
                <a:rPr lang="en-US" sz="1400" b="0" i="0" u="none" strike="noStrike" cap="none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400" b="0" i="0" u="none" strike="noStrike" cap="none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rPr>
                <a:t>2-4 simulations / sec</a:t>
              </a:r>
              <a:endParaRPr sz="400" b="0" i="0" u="none" strike="noStrike" cap="non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3" name="Google Shape;1653;g2d27e3f526c_0_155"/>
            <p:cNvSpPr txBox="1"/>
            <p:nvPr/>
          </p:nvSpPr>
          <p:spPr>
            <a:xfrm>
              <a:off x="256350" y="4441625"/>
              <a:ext cx="5415300" cy="47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lang="en-US" sz="19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tightly-coupled</a:t>
              </a:r>
              <a:r>
                <a:rPr lang="en-US" sz="19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LPA-</a:t>
              </a:r>
              <a:r>
                <a:rPr lang="en-US" sz="1900" b="0" i="1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neural networks</a:t>
              </a:r>
              <a:r>
                <a:rPr lang="en-US" sz="19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inside </a:t>
              </a:r>
              <a:r>
                <a:rPr lang="en-US" sz="19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ImpactX</a:t>
              </a:r>
              <a:endParaRPr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54" name="Google Shape;1654;g2d27e3f526c_0_155"/>
            <p:cNvGrpSpPr/>
            <p:nvPr/>
          </p:nvGrpSpPr>
          <p:grpSpPr>
            <a:xfrm>
              <a:off x="355600" y="4875400"/>
              <a:ext cx="5057044" cy="1194647"/>
              <a:chOff x="0" y="0"/>
              <a:chExt cx="13942775" cy="3293761"/>
            </a:xfrm>
          </p:grpSpPr>
          <p:pic>
            <p:nvPicPr>
              <p:cNvPr id="1655" name="Google Shape;1655;g2d27e3f526c_0_155" descr="schema_2_stages.pdf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0"/>
                <a:ext cx="13942775" cy="329376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656" name="Google Shape;1656;g2d27e3f526c_0_155"/>
              <p:cNvSpPr txBox="1"/>
              <p:nvPr/>
            </p:nvSpPr>
            <p:spPr>
              <a:xfrm>
                <a:off x="3156894" y="701684"/>
                <a:ext cx="3093300" cy="1612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3366"/>
                  </a:buClr>
                  <a:buSzPts val="3500"/>
                  <a:buFont typeface="Arial"/>
                  <a:buNone/>
                </a:pPr>
                <a:r>
                  <a:rPr lang="en-US" sz="1600" b="0" i="0" u="none" strike="noStrike" cap="none">
                    <a:solidFill>
                      <a:srgbClr val="003366"/>
                    </a:solidFill>
                    <a:latin typeface="Arial"/>
                    <a:ea typeface="Arial"/>
                    <a:cs typeface="Arial"/>
                    <a:sym typeface="Arial"/>
                  </a:rPr>
                  <a:t>Neural network</a:t>
                </a: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7" name="Google Shape;1657;g2d27e3f526c_0_155"/>
              <p:cNvSpPr txBox="1"/>
              <p:nvPr/>
            </p:nvSpPr>
            <p:spPr>
              <a:xfrm>
                <a:off x="10537669" y="701684"/>
                <a:ext cx="3093300" cy="1612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3366"/>
                  </a:buClr>
                  <a:buSzPts val="3500"/>
                  <a:buFont typeface="Arial"/>
                  <a:buNone/>
                </a:pPr>
                <a:r>
                  <a:rPr lang="en-US" sz="1600" b="0" i="0" u="none" strike="noStrike" cap="none">
                    <a:solidFill>
                      <a:srgbClr val="003366"/>
                    </a:solidFill>
                    <a:latin typeface="Arial"/>
                    <a:ea typeface="Arial"/>
                    <a:cs typeface="Arial"/>
                    <a:sym typeface="Arial"/>
                  </a:rPr>
                  <a:t>Neural network</a:t>
                </a:r>
                <a:endParaRPr sz="16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658" name="Google Shape;1658;g2d27e3f526c_0_155"/>
            <p:cNvSpPr/>
            <p:nvPr/>
          </p:nvSpPr>
          <p:spPr>
            <a:xfrm>
              <a:off x="6520850" y="4397125"/>
              <a:ext cx="263100" cy="325800"/>
            </a:xfrm>
            <a:prstGeom prst="downArrow">
              <a:avLst>
                <a:gd name="adj1" fmla="val 50000"/>
                <a:gd name="adj2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659" name="Google Shape;1659;g2d27e3f526c_0_15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62847" y="3620000"/>
            <a:ext cx="4083375" cy="2245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0" name="Google Shape;1660;g2d27e3f526c_0_1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060850" y="3620000"/>
            <a:ext cx="4087368" cy="2249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1" name="Google Shape;1661;g2d27e3f526c_0_15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060850" y="3620000"/>
            <a:ext cx="4087368" cy="22490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A6D1C0-E6E5-AC48-8A23-91B161D11A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1048830"/>
            <a:ext cx="12192000" cy="5612548"/>
          </a:xfrm>
        </p:spPr>
        <p:txBody>
          <a:bodyPr>
            <a:noAutofit/>
          </a:bodyPr>
          <a:lstStyle/>
          <a:p>
            <a:r>
              <a:rPr lang="en-US" dirty="0"/>
              <a:t>Berkeley Lab has a long history in high performance modeling of particle accelerators</a:t>
            </a:r>
          </a:p>
          <a:p>
            <a:endParaRPr lang="en-US" dirty="0"/>
          </a:p>
          <a:p>
            <a:r>
              <a:rPr lang="en-US" dirty="0"/>
              <a:t>We are leading the Beam, </a:t>
            </a:r>
            <a:r>
              <a:rPr lang="en-US" dirty="0" err="1"/>
              <a:t>pLasma</a:t>
            </a:r>
            <a:r>
              <a:rPr lang="en-US" dirty="0"/>
              <a:t> &amp; Accelerator Simulation Toolkit (BLAST)</a:t>
            </a:r>
          </a:p>
          <a:p>
            <a:pPr lvl="1"/>
            <a:r>
              <a:rPr lang="en-US" dirty="0"/>
              <a:t>a coordinated effort that develops an integrated suite for start-to-end modeling of colliders</a:t>
            </a:r>
          </a:p>
          <a:p>
            <a:pPr lvl="1"/>
            <a:r>
              <a:rPr lang="en-US" dirty="0"/>
              <a:t>80+ multidisciplinary team of contributors from labs, universities &amp; private sector</a:t>
            </a:r>
          </a:p>
          <a:p>
            <a:pPr lvl="1"/>
            <a:r>
              <a:rPr lang="en-US" dirty="0"/>
              <a:t>leverages unique technology from the US DOE Exascale Computing Project that enables codes to be built on a common core that enables efficient simulations on CPUs and GPUs</a:t>
            </a:r>
          </a:p>
          <a:p>
            <a:pPr lvl="1"/>
            <a:r>
              <a:rPr lang="en-US" dirty="0"/>
              <a:t>common Python front-end enables user steering and direct coupling with optimization &amp; AI/ML</a:t>
            </a:r>
          </a:p>
          <a:p>
            <a:pPr lvl="1"/>
            <a:endParaRPr lang="en-US" dirty="0"/>
          </a:p>
          <a:p>
            <a:r>
              <a:rPr lang="en-US" dirty="0"/>
              <a:t>We are offering to use the new set of tools in support of the modeling of any type of future collider: Higgs factory, 10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parton</a:t>
            </a:r>
            <a:r>
              <a:rPr lang="en-US" dirty="0"/>
              <a:t>, muon, plasma-based, …</a:t>
            </a:r>
          </a:p>
          <a:p>
            <a:endParaRPr lang="en-US" dirty="0"/>
          </a:p>
          <a:p>
            <a:r>
              <a:rPr lang="en-US" dirty="0"/>
              <a:t>Feel free to use and contribute: </a:t>
            </a:r>
            <a:r>
              <a:rPr lang="en-US" dirty="0">
                <a:hlinkClick r:id="rId2"/>
              </a:rPr>
              <a:t>https://blast.lbl.gov/</a:t>
            </a: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marL="0" indent="0"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1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55C910-E32E-C740-831A-0BBA1A49CD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Autofit/>
          </a:bodyPr>
          <a:lstStyle/>
          <a:p>
            <a:r>
              <a:rPr lang="en-US" dirty="0"/>
              <a:t>Summary &amp; 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43517D-4B27-DF4E-8CD2-F60A9DA4773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D260E43B-7F43-FA45-AAB7-E054FD6CC4E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17</a:t>
            </a:fld>
            <a:endParaRPr lang="en-US" dirty="0"/>
          </a:p>
        </p:txBody>
      </p:sp>
      <p:pic>
        <p:nvPicPr>
          <p:cNvPr id="5" name="Google Shape;190;p2" descr="Logo&#10;&#10;Description automatically generated">
            <a:extLst>
              <a:ext uri="{FF2B5EF4-FFF2-40B4-BE49-F238E27FC236}">
                <a16:creationId xmlns:a16="http://schemas.microsoft.com/office/drawing/2014/main" id="{B80EF4CB-A8B8-006B-CECE-9D21E9CDC60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1718" y="5263291"/>
            <a:ext cx="2194259" cy="955486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54948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850"/>
    </mc:Choice>
    <mc:Fallback xmlns="">
      <p:transition spd="slow" advTm="7485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5209507-BF45-2FA8-1A5E-C010B9CD7170}"/>
              </a:ext>
            </a:extLst>
          </p:cNvPr>
          <p:cNvSpPr txBox="1"/>
          <p:nvPr/>
        </p:nvSpPr>
        <p:spPr>
          <a:xfrm>
            <a:off x="2938494" y="2258568"/>
            <a:ext cx="630088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60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Questions?</a:t>
            </a:r>
            <a:endParaRPr lang="en-US" sz="6000" b="0" dirty="0">
              <a:effectLst/>
            </a:endParaRPr>
          </a:p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439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logo for a company&#10;&#10;Description automatically generated">
            <a:extLst>
              <a:ext uri="{FF2B5EF4-FFF2-40B4-BE49-F238E27FC236}">
                <a16:creationId xmlns:a16="http://schemas.microsoft.com/office/drawing/2014/main" id="{9B05C91C-D850-7352-10AE-D3FF02C4F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959" y="3568760"/>
            <a:ext cx="2143382" cy="1360516"/>
          </a:xfrm>
          <a:prstGeom prst="rect">
            <a:avLst/>
          </a:prstGeom>
        </p:spPr>
      </p:pic>
      <p:sp>
        <p:nvSpPr>
          <p:cNvPr id="76" name="Google Shape;76;p16"/>
          <p:cNvSpPr txBox="1">
            <a:spLocks noGrp="1"/>
          </p:cNvSpPr>
          <p:nvPr>
            <p:ph type="body" idx="2"/>
          </p:nvPr>
        </p:nvSpPr>
        <p:spPr>
          <a:xfrm>
            <a:off x="87036" y="232815"/>
            <a:ext cx="11640815" cy="543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/>
          <a:p>
            <a:pPr marL="338658" indent="-338658">
              <a:spcBef>
                <a:spcPts val="0"/>
              </a:spcBef>
              <a:buClr>
                <a:schemeClr val="dk1"/>
              </a:buClr>
              <a:buSzPts val="800"/>
            </a:pPr>
            <a:r>
              <a:rPr lang="en-US" sz="2500" dirty="0"/>
              <a:t>We are fostering interoperability across open-source optimization software.</a:t>
            </a:r>
            <a:endParaRPr sz="25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EDBFC6-09DC-8FBA-B1C8-52A016D16FA9}"/>
              </a:ext>
            </a:extLst>
          </p:cNvPr>
          <p:cNvSpPr/>
          <p:nvPr/>
        </p:nvSpPr>
        <p:spPr>
          <a:xfrm>
            <a:off x="301239" y="2057334"/>
            <a:ext cx="3752558" cy="1824989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Xopt</a:t>
            </a:r>
            <a:br>
              <a:rPr lang="en-US" dirty="0"/>
            </a:br>
            <a:r>
              <a:rPr lang="en-US" dirty="0" err="1">
                <a:solidFill>
                  <a:schemeClr val="accent1"/>
                </a:solidFill>
              </a:rPr>
              <a:t>github.com</a:t>
            </a:r>
            <a:r>
              <a:rPr lang="en-US" dirty="0">
                <a:solidFill>
                  <a:schemeClr val="accent1"/>
                </a:solidFill>
              </a:rPr>
              <a:t>/</a:t>
            </a:r>
            <a:r>
              <a:rPr lang="en-US" dirty="0" err="1">
                <a:solidFill>
                  <a:schemeClr val="accent1"/>
                </a:solidFill>
              </a:rPr>
              <a:t>ChristopherMayes</a:t>
            </a:r>
            <a:r>
              <a:rPr lang="en-US" dirty="0">
                <a:solidFill>
                  <a:schemeClr val="accent1"/>
                </a:solidFill>
              </a:rPr>
              <a:t>/</a:t>
            </a:r>
            <a:r>
              <a:rPr lang="en-US" dirty="0" err="1">
                <a:solidFill>
                  <a:schemeClr val="accent1"/>
                </a:solidFill>
              </a:rPr>
              <a:t>Xopt</a:t>
            </a:r>
            <a:br>
              <a:rPr lang="en-US" dirty="0">
                <a:solidFill>
                  <a:schemeClr val="accent1"/>
                </a:solidFill>
              </a:rPr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282387-24A4-CD3F-8A56-BEE7856CCDAC}"/>
              </a:ext>
            </a:extLst>
          </p:cNvPr>
          <p:cNvSpPr/>
          <p:nvPr/>
        </p:nvSpPr>
        <p:spPr>
          <a:xfrm>
            <a:off x="704901" y="3167629"/>
            <a:ext cx="2731477" cy="5989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Optimization algorithms</a:t>
            </a:r>
          </a:p>
        </p:txBody>
      </p:sp>
      <p:pic>
        <p:nvPicPr>
          <p:cNvPr id="13" name="Picture 2">
            <a:hlinkClick r:id="rId4"/>
            <a:extLst>
              <a:ext uri="{FF2B5EF4-FFF2-40B4-BE49-F238E27FC236}">
                <a16:creationId xmlns:a16="http://schemas.microsoft.com/office/drawing/2014/main" id="{1B56AD08-6DE6-8EAC-856D-D64627530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370" y="3911267"/>
            <a:ext cx="755634" cy="75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anl-logo-1 – Sustainable Horizons Institute">
            <a:hlinkClick r:id="rId6"/>
            <a:extLst>
              <a:ext uri="{FF2B5EF4-FFF2-40B4-BE49-F238E27FC236}">
                <a16:creationId xmlns:a16="http://schemas.microsoft.com/office/drawing/2014/main" id="{D3E2290C-D930-4889-9A23-0596B8A9C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097" y="3976719"/>
            <a:ext cx="1370484" cy="5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Logo, company name&#10;&#10;Description automatically generated">
            <a:extLst>
              <a:ext uri="{FF2B5EF4-FFF2-40B4-BE49-F238E27FC236}">
                <a16:creationId xmlns:a16="http://schemas.microsoft.com/office/drawing/2014/main" id="{7D791F2B-B6A2-5F4C-C6B2-BB6D0077AB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23196" y="3952803"/>
            <a:ext cx="894440" cy="67256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35CD745-E62C-2C6F-F5F6-D1B84B3E1AFA}"/>
              </a:ext>
            </a:extLst>
          </p:cNvPr>
          <p:cNvSpPr txBox="1"/>
          <p:nvPr/>
        </p:nvSpPr>
        <p:spPr>
          <a:xfrm>
            <a:off x="179332" y="1154303"/>
            <a:ext cx="10155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Several </a:t>
            </a:r>
            <a:r>
              <a:rPr lang="en-US" b="1" dirty="0">
                <a:solidFill>
                  <a:schemeClr val="tx1"/>
                </a:solidFill>
                <a:latin typeface="+mn-lt"/>
              </a:rPr>
              <a:t>open-source optimization frameworks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are being used in the accelerator community </a:t>
            </a:r>
            <a:br>
              <a:rPr lang="en-US" dirty="0">
                <a:solidFill>
                  <a:schemeClr val="tx1"/>
                </a:solidFill>
                <a:latin typeface="+mn-lt"/>
              </a:rPr>
            </a:br>
            <a:r>
              <a:rPr lang="en-US" dirty="0">
                <a:solidFill>
                  <a:schemeClr val="tx1"/>
                </a:solidFill>
                <a:latin typeface="+mn-lt"/>
              </a:rPr>
              <a:t> (each with their respective strengths)</a:t>
            </a:r>
          </a:p>
        </p:txBody>
      </p:sp>
      <p:pic>
        <p:nvPicPr>
          <p:cNvPr id="21" name="Picture 20" descr="A blue and white logo&#10;&#10;Description automatically generated">
            <a:extLst>
              <a:ext uri="{FF2B5EF4-FFF2-40B4-BE49-F238E27FC236}">
                <a16:creationId xmlns:a16="http://schemas.microsoft.com/office/drawing/2014/main" id="{66F13174-BADE-3392-ED53-F6E68F1000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44297" y="3967467"/>
            <a:ext cx="2900831" cy="56310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6CFE25D-78C6-86AA-A48B-C5BC0DF6C2C8}"/>
              </a:ext>
            </a:extLst>
          </p:cNvPr>
          <p:cNvSpPr/>
          <p:nvPr/>
        </p:nvSpPr>
        <p:spPr>
          <a:xfrm>
            <a:off x="4331859" y="2042467"/>
            <a:ext cx="3752558" cy="1824989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optimas</a:t>
            </a:r>
            <a:br>
              <a:rPr lang="en-US" dirty="0"/>
            </a:br>
            <a:r>
              <a:rPr lang="en-US" dirty="0" err="1">
                <a:solidFill>
                  <a:schemeClr val="accent1"/>
                </a:solidFill>
              </a:rPr>
              <a:t>github.com</a:t>
            </a:r>
            <a:r>
              <a:rPr lang="en-US" dirty="0">
                <a:solidFill>
                  <a:schemeClr val="accent1"/>
                </a:solidFill>
              </a:rPr>
              <a:t>/</a:t>
            </a:r>
            <a:r>
              <a:rPr lang="en-US" dirty="0" err="1">
                <a:solidFill>
                  <a:schemeClr val="accent1"/>
                </a:solidFill>
              </a:rPr>
              <a:t>optimas</a:t>
            </a:r>
            <a:r>
              <a:rPr lang="en-US" dirty="0">
                <a:solidFill>
                  <a:schemeClr val="accent1"/>
                </a:solidFill>
              </a:rPr>
              <a:t>-org/</a:t>
            </a:r>
            <a:r>
              <a:rPr lang="en-US" dirty="0" err="1">
                <a:solidFill>
                  <a:schemeClr val="accent1"/>
                </a:solidFill>
              </a:rPr>
              <a:t>optimas</a:t>
            </a:r>
            <a:br>
              <a:rPr lang="en-US" dirty="0">
                <a:solidFill>
                  <a:schemeClr val="accent1"/>
                </a:solidFill>
              </a:rPr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A8F12E4-0427-61CE-4BD8-6B4442EE8C63}"/>
              </a:ext>
            </a:extLst>
          </p:cNvPr>
          <p:cNvSpPr/>
          <p:nvPr/>
        </p:nvSpPr>
        <p:spPr>
          <a:xfrm>
            <a:off x="4879187" y="3148564"/>
            <a:ext cx="2731477" cy="5989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Optimization algorithms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481B50A-402E-15A6-99C1-AEC322981F04}"/>
              </a:ext>
            </a:extLst>
          </p:cNvPr>
          <p:cNvSpPr/>
          <p:nvPr/>
        </p:nvSpPr>
        <p:spPr>
          <a:xfrm>
            <a:off x="8274745" y="2042466"/>
            <a:ext cx="3752558" cy="1824989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rsopt</a:t>
            </a:r>
            <a:br>
              <a:rPr lang="en-US" dirty="0"/>
            </a:br>
            <a:r>
              <a:rPr lang="en-US" dirty="0" err="1">
                <a:solidFill>
                  <a:schemeClr val="accent1"/>
                </a:solidFill>
              </a:rPr>
              <a:t>github.com</a:t>
            </a:r>
            <a:r>
              <a:rPr lang="en-US" dirty="0">
                <a:solidFill>
                  <a:schemeClr val="accent1"/>
                </a:solidFill>
              </a:rPr>
              <a:t>/</a:t>
            </a:r>
            <a:r>
              <a:rPr lang="en-US" dirty="0" err="1">
                <a:solidFill>
                  <a:schemeClr val="accent1"/>
                </a:solidFill>
              </a:rPr>
              <a:t>radiasoft</a:t>
            </a:r>
            <a:r>
              <a:rPr lang="en-US" dirty="0">
                <a:solidFill>
                  <a:schemeClr val="accent1"/>
                </a:solidFill>
              </a:rPr>
              <a:t>/</a:t>
            </a:r>
            <a:r>
              <a:rPr lang="en-US" dirty="0" err="1">
                <a:solidFill>
                  <a:schemeClr val="accent1"/>
                </a:solidFill>
              </a:rPr>
              <a:t>rsopt</a:t>
            </a:r>
            <a:br>
              <a:rPr lang="en-US" dirty="0">
                <a:solidFill>
                  <a:schemeClr val="accent1"/>
                </a:solidFill>
              </a:rPr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CDAE53B-9DC5-319E-A8B5-C34ADC113410}"/>
              </a:ext>
            </a:extLst>
          </p:cNvPr>
          <p:cNvSpPr/>
          <p:nvPr/>
        </p:nvSpPr>
        <p:spPr>
          <a:xfrm>
            <a:off x="8744297" y="3146425"/>
            <a:ext cx="2731477" cy="5989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Optimization algorithms</a:t>
            </a:r>
          </a:p>
        </p:txBody>
      </p:sp>
      <p:sp>
        <p:nvSpPr>
          <p:cNvPr id="31" name="Left Brace 30">
            <a:extLst>
              <a:ext uri="{FF2B5EF4-FFF2-40B4-BE49-F238E27FC236}">
                <a16:creationId xmlns:a16="http://schemas.microsoft.com/office/drawing/2014/main" id="{F75C5BDF-6578-43C4-7C66-EC6E7E5E63E8}"/>
              </a:ext>
            </a:extLst>
          </p:cNvPr>
          <p:cNvSpPr/>
          <p:nvPr/>
        </p:nvSpPr>
        <p:spPr>
          <a:xfrm rot="-5400000">
            <a:off x="8101184" y="1423161"/>
            <a:ext cx="347122" cy="730464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0A9451-43DB-88FA-19E1-4E41E2F99199}"/>
              </a:ext>
            </a:extLst>
          </p:cNvPr>
          <p:cNvSpPr txBox="1"/>
          <p:nvPr/>
        </p:nvSpPr>
        <p:spPr>
          <a:xfrm>
            <a:off x="7495197" y="5176725"/>
            <a:ext cx="3980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  <a:latin typeface="+mn-lt"/>
              </a:rPr>
              <a:t>powered by </a:t>
            </a:r>
            <a:r>
              <a:rPr lang="en-US" b="1" dirty="0" err="1">
                <a:solidFill>
                  <a:schemeClr val="tx1"/>
                </a:solidFill>
                <a:latin typeface="+mn-lt"/>
              </a:rPr>
              <a:t>libensemble</a:t>
            </a:r>
            <a:br>
              <a:rPr lang="en-US" b="1" dirty="0">
                <a:solidFill>
                  <a:schemeClr val="tx1"/>
                </a:solidFill>
                <a:latin typeface="+mn-lt"/>
              </a:rPr>
            </a:br>
            <a:r>
              <a:rPr lang="en-US" dirty="0" err="1">
                <a:solidFill>
                  <a:schemeClr val="accent1"/>
                </a:solidFill>
                <a:latin typeface="+mn-lt"/>
              </a:rPr>
              <a:t>github.com</a:t>
            </a:r>
            <a:r>
              <a:rPr lang="en-US" dirty="0">
                <a:solidFill>
                  <a:schemeClr val="accent1"/>
                </a:solidFill>
                <a:latin typeface="+mn-lt"/>
              </a:rPr>
              <a:t>/</a:t>
            </a:r>
            <a:r>
              <a:rPr lang="en-US" dirty="0" err="1">
                <a:solidFill>
                  <a:schemeClr val="accent1"/>
                </a:solidFill>
                <a:latin typeface="+mn-lt"/>
              </a:rPr>
              <a:t>Libensemble</a:t>
            </a:r>
            <a:r>
              <a:rPr lang="en-US" dirty="0">
                <a:solidFill>
                  <a:schemeClr val="accent1"/>
                </a:solidFill>
                <a:latin typeface="+mn-lt"/>
              </a:rPr>
              <a:t>/</a:t>
            </a:r>
            <a:r>
              <a:rPr lang="en-US" dirty="0" err="1">
                <a:solidFill>
                  <a:schemeClr val="accent1"/>
                </a:solidFill>
                <a:latin typeface="+mn-lt"/>
              </a:rPr>
              <a:t>libensemble</a:t>
            </a:r>
            <a:endParaRPr lang="en-US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33" name="Picture 6" descr="anl-logo-1 – Sustainable Horizons Institute">
            <a:hlinkClick r:id="rId6"/>
            <a:extLst>
              <a:ext uri="{FF2B5EF4-FFF2-40B4-BE49-F238E27FC236}">
                <a16:creationId xmlns:a16="http://schemas.microsoft.com/office/drawing/2014/main" id="{1F5B8716-0C0C-935A-00A4-D2938B8E2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811" y="5281461"/>
            <a:ext cx="1231033" cy="48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52963E95-3349-DC1E-6B47-05337EAB2C8C}"/>
              </a:ext>
            </a:extLst>
          </p:cNvPr>
          <p:cNvGrpSpPr/>
          <p:nvPr/>
        </p:nvGrpSpPr>
        <p:grpSpPr>
          <a:xfrm>
            <a:off x="87036" y="2954961"/>
            <a:ext cx="12084164" cy="3903039"/>
            <a:chOff x="87036" y="2954961"/>
            <a:chExt cx="12084164" cy="3903039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BF5B4DF-A985-26ED-2726-E79288A355A9}"/>
                </a:ext>
              </a:extLst>
            </p:cNvPr>
            <p:cNvGrpSpPr/>
            <p:nvPr/>
          </p:nvGrpSpPr>
          <p:grpSpPr>
            <a:xfrm>
              <a:off x="87036" y="2954961"/>
              <a:ext cx="9621095" cy="3519047"/>
              <a:chOff x="87036" y="2954961"/>
              <a:chExt cx="9621095" cy="3519047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51929B4-EAA3-3147-9F46-A0E0491F38E0}"/>
                  </a:ext>
                </a:extLst>
              </p:cNvPr>
              <p:cNvSpPr txBox="1"/>
              <p:nvPr/>
            </p:nvSpPr>
            <p:spPr>
              <a:xfrm>
                <a:off x="87036" y="5750733"/>
                <a:ext cx="9621095" cy="7232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600"/>
                  </a:spcBef>
                </a:pPr>
                <a:endParaRPr lang="en-US" dirty="0">
                  <a:solidFill>
                    <a:schemeClr val="tx1"/>
                  </a:solidFill>
                  <a:latin typeface="+mn-lt"/>
                </a:endParaRPr>
              </a:p>
              <a:p>
                <a:pPr marL="285750" indent="-285750" algn="l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  <a:latin typeface="+mn-lt"/>
                  </a:rPr>
                  <a:t>Ongoing efforts by the developers to </a:t>
                </a:r>
                <a:r>
                  <a:rPr lang="en-US" b="1" dirty="0">
                    <a:solidFill>
                      <a:schemeClr val="tx1"/>
                    </a:solidFill>
                    <a:latin typeface="+mn-lt"/>
                  </a:rPr>
                  <a:t>standardize optimizers </a:t>
                </a:r>
                <a:r>
                  <a:rPr lang="en-US" dirty="0">
                    <a:solidFill>
                      <a:schemeClr val="tx1"/>
                    </a:solidFill>
                    <a:latin typeface="+mn-lt"/>
                  </a:rPr>
                  <a:t>and </a:t>
                </a:r>
                <a:r>
                  <a:rPr lang="en-US" b="1" dirty="0">
                    <a:solidFill>
                      <a:schemeClr val="tx1"/>
                    </a:solidFill>
                    <a:latin typeface="+mn-lt"/>
                  </a:rPr>
                  <a:t>foster interoperability.</a:t>
                </a:r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EBDC9F6F-8466-3FEF-269A-5543594B23C5}"/>
                  </a:ext>
                </a:extLst>
              </p:cNvPr>
              <p:cNvCxnSpPr>
                <a:stCxn id="10" idx="3"/>
                <a:endCxn id="26" idx="1"/>
              </p:cNvCxnSpPr>
              <p:nvPr/>
            </p:nvCxnSpPr>
            <p:spPr>
              <a:xfrm flipV="1">
                <a:off x="3436378" y="2954962"/>
                <a:ext cx="895481" cy="51216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F1F04974-B5D8-49C5-C4D7-3218EC3E92EA}"/>
                  </a:ext>
                </a:extLst>
              </p:cNvPr>
              <p:cNvCxnSpPr>
                <a:cxnSpLocks/>
                <a:endCxn id="28" idx="1"/>
              </p:cNvCxnSpPr>
              <p:nvPr/>
            </p:nvCxnSpPr>
            <p:spPr>
              <a:xfrm flipV="1">
                <a:off x="7614040" y="2954961"/>
                <a:ext cx="660705" cy="48899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03FD1999-1347-473B-BA94-331D1F9271E6}"/>
                  </a:ext>
                </a:extLst>
              </p:cNvPr>
              <p:cNvCxnSpPr>
                <a:cxnSpLocks/>
                <a:endCxn id="26" idx="3"/>
              </p:cNvCxnSpPr>
              <p:nvPr/>
            </p:nvCxnSpPr>
            <p:spPr>
              <a:xfrm flipH="1" flipV="1">
                <a:off x="8084417" y="2954962"/>
                <a:ext cx="663237" cy="5039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0B6079F8-D287-7FBD-8BD1-64AE57D26350}"/>
                  </a:ext>
                </a:extLst>
              </p:cNvPr>
              <p:cNvCxnSpPr>
                <a:cxnSpLocks/>
                <a:endCxn id="4" idx="3"/>
              </p:cNvCxnSpPr>
              <p:nvPr/>
            </p:nvCxnSpPr>
            <p:spPr>
              <a:xfrm flipH="1" flipV="1">
                <a:off x="4053797" y="2969829"/>
                <a:ext cx="808694" cy="5191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4" name="Picture 43" descr="A close-up of a logo&#10;&#10;Description automatically generated">
              <a:extLst>
                <a:ext uri="{FF2B5EF4-FFF2-40B4-BE49-F238E27FC236}">
                  <a16:creationId xmlns:a16="http://schemas.microsoft.com/office/drawing/2014/main" id="{C42163BD-2818-7744-5C80-B4D8588E0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542493" y="6078834"/>
              <a:ext cx="1628707" cy="7791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447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p3"/>
          <p:cNvSpPr txBox="1">
            <a:spLocks noGrp="1"/>
          </p:cNvSpPr>
          <p:nvPr>
            <p:ph type="body" idx="2"/>
          </p:nvPr>
        </p:nvSpPr>
        <p:spPr>
          <a:xfrm>
            <a:off x="-29696" y="8211"/>
            <a:ext cx="12192000" cy="54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0"/>
              </a:spcBef>
            </a:pPr>
            <a:r>
              <a:rPr lang="en-US" dirty="0">
                <a:solidFill>
                  <a:prstClr val="white"/>
                </a:solidFill>
                <a:ea typeface="+mj-ea"/>
              </a:rPr>
              <a:t>Berkeley Lab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has long been home </a:t>
            </a:r>
          </a:p>
          <a:p>
            <a:pPr marL="342900" indent="-342900">
              <a:spcBef>
                <a:spcPts val="0"/>
              </a:spcBef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 state-of-the-art modeling</a:t>
            </a:r>
            <a:r>
              <a:rPr lang="en-US" dirty="0">
                <a:solidFill>
                  <a:prstClr val="white"/>
                </a:solidFill>
                <a:ea typeface="+mj-ea"/>
              </a:rPr>
              <a:t>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of particle accelerators</a:t>
            </a:r>
            <a:endParaRPr dirty="0"/>
          </a:p>
        </p:txBody>
      </p:sp>
      <p:sp>
        <p:nvSpPr>
          <p:cNvPr id="1008" name="Google Shape;1008;p3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1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14C3B6-B14B-334D-90AD-F5D6DB228F2A}"/>
              </a:ext>
            </a:extLst>
          </p:cNvPr>
          <p:cNvGrpSpPr/>
          <p:nvPr/>
        </p:nvGrpSpPr>
        <p:grpSpPr>
          <a:xfrm>
            <a:off x="697398" y="1158005"/>
            <a:ext cx="3483192" cy="1934984"/>
            <a:chOff x="4846384" y="1298261"/>
            <a:chExt cx="3657340" cy="2091081"/>
          </a:xfrm>
        </p:grpSpPr>
        <p:pic>
          <p:nvPicPr>
            <p:cNvPr id="26" name="Picture 4" descr="0107014_01-A4-at-144-dpi">
              <a:extLst>
                <a:ext uri="{FF2B5EF4-FFF2-40B4-BE49-F238E27FC236}">
                  <a16:creationId xmlns:a16="http://schemas.microsoft.com/office/drawing/2014/main" id="{118317F6-EF02-3C98-38DC-C3B204E1420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46385" y="1303774"/>
              <a:ext cx="3657339" cy="2085568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</p:pic>
        <p:sp>
          <p:nvSpPr>
            <p:cNvPr id="27" name="Oval 2">
              <a:extLst>
                <a:ext uri="{FF2B5EF4-FFF2-40B4-BE49-F238E27FC236}">
                  <a16:creationId xmlns:a16="http://schemas.microsoft.com/office/drawing/2014/main" id="{9F83DF44-856D-68E8-B584-567C50F07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6012" y="2141014"/>
              <a:ext cx="3098150" cy="1176765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  <a:latin typeface="Franklin Gothic Book"/>
              </a:endParaRP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2BE0F1F3-5C9F-1436-F740-491DA8830A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44970" y="1793832"/>
              <a:ext cx="1358023" cy="903084"/>
            </a:xfrm>
            <a:prstGeom prst="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</p:pic>
        <p:sp>
          <p:nvSpPr>
            <p:cNvPr id="29" name="Title 1">
              <a:extLst>
                <a:ext uri="{FF2B5EF4-FFF2-40B4-BE49-F238E27FC236}">
                  <a16:creationId xmlns:a16="http://schemas.microsoft.com/office/drawing/2014/main" id="{0220C787-BF87-A651-767A-04762CC75E9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846384" y="1298261"/>
              <a:ext cx="3351118" cy="389933"/>
            </a:xfrm>
            <a:prstGeom prst="rect">
              <a:avLst/>
            </a:prstGeom>
            <a:solidFill>
              <a:srgbClr val="FFDF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13" rIns="91425" bIns="45713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lnSpc>
                  <a:spcPct val="85000"/>
                </a:lnSpc>
              </a:pPr>
              <a:r>
                <a:rPr lang="en-US" b="1" dirty="0">
                  <a:solidFill>
                    <a:srgbClr val="1F497D"/>
                  </a:solidFill>
                  <a:latin typeface="Calibri" charset="0"/>
                  <a:cs typeface="Calibri" charset="0"/>
                </a:rPr>
                <a:t>CERN (HL-)LHC, PS, SPS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602BA3-BDCB-2DC2-E09B-0D143F7C98B8}"/>
              </a:ext>
            </a:extLst>
          </p:cNvPr>
          <p:cNvGrpSpPr/>
          <p:nvPr/>
        </p:nvGrpSpPr>
        <p:grpSpPr>
          <a:xfrm>
            <a:off x="4179105" y="1125940"/>
            <a:ext cx="2709046" cy="2495663"/>
            <a:chOff x="818902" y="3141644"/>
            <a:chExt cx="2709046" cy="2495663"/>
          </a:xfrm>
        </p:grpSpPr>
        <p:pic>
          <p:nvPicPr>
            <p:cNvPr id="35" name="Picture 34" descr="KEKBCrabCavity2.jpg">
              <a:extLst>
                <a:ext uri="{FF2B5EF4-FFF2-40B4-BE49-F238E27FC236}">
                  <a16:creationId xmlns:a16="http://schemas.microsoft.com/office/drawing/2014/main" id="{B9A4E6D3-D32D-83B1-A15C-395F6342E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871" y="3160206"/>
              <a:ext cx="2706077" cy="247710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6" name="Title 1">
              <a:extLst>
                <a:ext uri="{FF2B5EF4-FFF2-40B4-BE49-F238E27FC236}">
                  <a16:creationId xmlns:a16="http://schemas.microsoft.com/office/drawing/2014/main" id="{56182EDD-EF64-A497-E25B-152BC8EBC40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8902" y="3141644"/>
              <a:ext cx="1912301" cy="380312"/>
            </a:xfrm>
            <a:prstGeom prst="rect">
              <a:avLst/>
            </a:prstGeom>
            <a:solidFill>
              <a:srgbClr val="FFDF84"/>
            </a:solidFill>
            <a:ln>
              <a:noFill/>
            </a:ln>
          </p:spPr>
          <p:txBody>
            <a:bodyPr lIns="91425" tIns="45713" rIns="91425" bIns="45713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b="1" dirty="0">
                  <a:solidFill>
                    <a:srgbClr val="1F497D"/>
                  </a:solidFill>
                  <a:latin typeface="Calibri" charset="0"/>
                  <a:cs typeface="Calibri" charset="0"/>
                </a:rPr>
                <a:t>KEK KEKB</a:t>
              </a:r>
            </a:p>
          </p:txBody>
        </p:sp>
        <p:pic>
          <p:nvPicPr>
            <p:cNvPr id="37" name="Picture 36" descr="KEKB_tunnel.jpg">
              <a:extLst>
                <a:ext uri="{FF2B5EF4-FFF2-40B4-BE49-F238E27FC236}">
                  <a16:creationId xmlns:a16="http://schemas.microsoft.com/office/drawing/2014/main" id="{AD5044B7-09B8-59D2-D8A9-1A2E112A2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5095" y="3566830"/>
              <a:ext cx="1182498" cy="93166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DE7815F-DF27-23CE-934D-A9846E62A36C}"/>
              </a:ext>
            </a:extLst>
          </p:cNvPr>
          <p:cNvGrpSpPr/>
          <p:nvPr/>
        </p:nvGrpSpPr>
        <p:grpSpPr>
          <a:xfrm>
            <a:off x="6856537" y="1137935"/>
            <a:ext cx="4036279" cy="1946902"/>
            <a:chOff x="4642039" y="4468825"/>
            <a:chExt cx="4036279" cy="1946902"/>
          </a:xfrm>
        </p:grpSpPr>
        <p:pic>
          <p:nvPicPr>
            <p:cNvPr id="43" name="Picture 42" descr="Tevatron_aerial.jpg">
              <a:extLst>
                <a:ext uri="{FF2B5EF4-FFF2-40B4-BE49-F238E27FC236}">
                  <a16:creationId xmlns:a16="http://schemas.microsoft.com/office/drawing/2014/main" id="{830D4C1C-6F90-0678-D80C-FA160678E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2039" y="4498495"/>
              <a:ext cx="4036279" cy="191723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4" name="Picture 43" descr="Tevatron_tunnel.jpg">
              <a:extLst>
                <a:ext uri="{FF2B5EF4-FFF2-40B4-BE49-F238E27FC236}">
                  <a16:creationId xmlns:a16="http://schemas.microsoft.com/office/drawing/2014/main" id="{DB5E9BA6-887A-0CB5-0D5C-988CE93D6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9391" y="5359982"/>
              <a:ext cx="1128984" cy="804458"/>
            </a:xfrm>
            <a:prstGeom prst="rect">
              <a:avLst/>
            </a:prstGeom>
            <a:ln>
              <a:solidFill>
                <a:srgbClr val="FFFFF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5" name="Title 1">
              <a:extLst>
                <a:ext uri="{FF2B5EF4-FFF2-40B4-BE49-F238E27FC236}">
                  <a16:creationId xmlns:a16="http://schemas.microsoft.com/office/drawing/2014/main" id="{08D7FBB6-ADFD-8390-97A6-75CB1A9E58B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642039" y="4468825"/>
              <a:ext cx="2255099" cy="691335"/>
            </a:xfrm>
            <a:prstGeom prst="rect">
              <a:avLst/>
            </a:prstGeom>
            <a:solidFill>
              <a:srgbClr val="FFDF84"/>
            </a:solidFill>
            <a:ln>
              <a:noFill/>
            </a:ln>
          </p:spPr>
          <p:txBody>
            <a:bodyPr lIns="91425" tIns="45713" rIns="91425" bIns="45713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b="1" dirty="0">
                  <a:solidFill>
                    <a:srgbClr val="1F497D"/>
                  </a:solidFill>
                  <a:latin typeface="Calibri" charset="0"/>
                  <a:cs typeface="Calibri" charset="0"/>
                </a:rPr>
                <a:t>FNAL Tevatron, PIP-=II, IOTA, …</a:t>
              </a:r>
            </a:p>
          </p:txBody>
        </p:sp>
      </p:grpSp>
      <p:grpSp>
        <p:nvGrpSpPr>
          <p:cNvPr id="1014" name="Group 1013">
            <a:extLst>
              <a:ext uri="{FF2B5EF4-FFF2-40B4-BE49-F238E27FC236}">
                <a16:creationId xmlns:a16="http://schemas.microsoft.com/office/drawing/2014/main" id="{B6708828-AD91-FD77-CE31-EFCCF25210C1}"/>
              </a:ext>
            </a:extLst>
          </p:cNvPr>
          <p:cNvGrpSpPr/>
          <p:nvPr/>
        </p:nvGrpSpPr>
        <p:grpSpPr>
          <a:xfrm>
            <a:off x="590670" y="3092989"/>
            <a:ext cx="3696648" cy="2030159"/>
            <a:chOff x="7663041" y="3096654"/>
            <a:chExt cx="3696648" cy="2030159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813F931-6C8F-F784-496D-3C21F7FAC458}"/>
                </a:ext>
              </a:extLst>
            </p:cNvPr>
            <p:cNvGrpSpPr/>
            <p:nvPr/>
          </p:nvGrpSpPr>
          <p:grpSpPr>
            <a:xfrm>
              <a:off x="7663041" y="3096654"/>
              <a:ext cx="3696648" cy="2030159"/>
              <a:chOff x="4696655" y="3808150"/>
              <a:chExt cx="3696648" cy="2030159"/>
            </a:xfrm>
          </p:grpSpPr>
          <p:pic>
            <p:nvPicPr>
              <p:cNvPr id="31" name="Picture 30" descr="12618614893_6a50ff9b62_k.jpg">
                <a:extLst>
                  <a:ext uri="{FF2B5EF4-FFF2-40B4-BE49-F238E27FC236}">
                    <a16:creationId xmlns:a16="http://schemas.microsoft.com/office/drawing/2014/main" id="{E7E5E5C0-41A7-A342-6330-B717D7E50D6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96664" y="3808150"/>
                <a:ext cx="3696639" cy="2030159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</p:pic>
          <p:sp>
            <p:nvSpPr>
              <p:cNvPr id="33" name="Title 1">
                <a:extLst>
                  <a:ext uri="{FF2B5EF4-FFF2-40B4-BE49-F238E27FC236}">
                    <a16:creationId xmlns:a16="http://schemas.microsoft.com/office/drawing/2014/main" id="{CB1AC451-DDDE-AAEE-D840-8F66194A386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96655" y="3808150"/>
                <a:ext cx="1912301" cy="690914"/>
              </a:xfrm>
              <a:prstGeom prst="rect">
                <a:avLst/>
              </a:prstGeom>
              <a:solidFill>
                <a:srgbClr val="FFDF84"/>
              </a:solidFill>
              <a:ln>
                <a:noFill/>
              </a:ln>
            </p:spPr>
            <p:txBody>
              <a:bodyPr lIns="91425" tIns="45713" rIns="91425" bIns="45713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5000"/>
                  </a:lnSpc>
                </a:pPr>
                <a:r>
                  <a:rPr lang="en-US" b="1" dirty="0">
                    <a:solidFill>
                      <a:srgbClr val="1F497D"/>
                    </a:solidFill>
                    <a:latin typeface="Calibri" charset="0"/>
                    <a:cs typeface="Calibri" charset="0"/>
                  </a:rPr>
                  <a:t>LBNL ALS(-U), 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b="1" dirty="0">
                    <a:solidFill>
                      <a:srgbClr val="1F497D"/>
                    </a:solidFill>
                    <a:latin typeface="Calibri" charset="0"/>
                    <a:cs typeface="Calibri" charset="0"/>
                  </a:rPr>
                  <a:t>BELLA</a:t>
                </a:r>
              </a:p>
            </p:txBody>
          </p:sp>
        </p:grpSp>
        <p:grpSp>
          <p:nvGrpSpPr>
            <p:cNvPr id="991" name="Google Shape;1307;g2711c9ff4cf_0_3">
              <a:extLst>
                <a:ext uri="{FF2B5EF4-FFF2-40B4-BE49-F238E27FC236}">
                  <a16:creationId xmlns:a16="http://schemas.microsoft.com/office/drawing/2014/main" id="{6EE763DB-BD65-2959-79FE-D7DF171A447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724799" y="3229138"/>
              <a:ext cx="1530063" cy="801324"/>
              <a:chOff x="3426033" y="4248802"/>
              <a:chExt cx="4571903" cy="2044379"/>
            </a:xfrm>
          </p:grpSpPr>
          <p:pic>
            <p:nvPicPr>
              <p:cNvPr id="992" name="Google Shape;1308;g2711c9ff4cf_0_3" descr="_DSC0348_small.jpg">
                <a:extLst>
                  <a:ext uri="{FF2B5EF4-FFF2-40B4-BE49-F238E27FC236}">
                    <a16:creationId xmlns:a16="http://schemas.microsoft.com/office/drawing/2014/main" id="{31E887F1-A582-0478-2567-354080DBD91B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3426033" y="4248802"/>
                <a:ext cx="3694785" cy="2010826"/>
              </a:xfrm>
              <a:prstGeom prst="rect">
                <a:avLst/>
              </a:prstGeom>
              <a:gradFill>
                <a:gsLst>
                  <a:gs pos="0">
                    <a:srgbClr val="000000"/>
                  </a:gs>
                  <a:gs pos="100000">
                    <a:srgbClr val="BABABA"/>
                  </a:gs>
                </a:gsLst>
                <a:lin ang="16200038" scaled="0"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509"/>
                  </a:srgbClr>
                </a:outerShdw>
              </a:effectLst>
            </p:spPr>
          </p:pic>
          <p:pic>
            <p:nvPicPr>
              <p:cNvPr id="995" name="Google Shape;1311;g2711c9ff4cf_0_3">
                <a:extLst>
                  <a:ext uri="{FF2B5EF4-FFF2-40B4-BE49-F238E27FC236}">
                    <a16:creationId xmlns:a16="http://schemas.microsoft.com/office/drawing/2014/main" id="{68DDF915-11E2-89B4-216C-0A9188A5C904}"/>
                  </a:ext>
                </a:extLst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>
                <a:off x="6545261" y="5572417"/>
                <a:ext cx="1452675" cy="720764"/>
              </a:xfrm>
              <a:prstGeom prst="rect">
                <a:avLst/>
              </a:prstGeom>
              <a:gradFill>
                <a:gsLst>
                  <a:gs pos="0">
                    <a:srgbClr val="000000"/>
                  </a:gs>
                  <a:gs pos="100000">
                    <a:srgbClr val="BABABA"/>
                  </a:gs>
                </a:gsLst>
                <a:lin ang="16200038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4509"/>
                  </a:srgbClr>
                </a:outerShdw>
              </a:effectLst>
            </p:spPr>
          </p:pic>
        </p:grpSp>
      </p:grpSp>
      <p:grpSp>
        <p:nvGrpSpPr>
          <p:cNvPr id="1015" name="Group 1014">
            <a:extLst>
              <a:ext uri="{FF2B5EF4-FFF2-40B4-BE49-F238E27FC236}">
                <a16:creationId xmlns:a16="http://schemas.microsoft.com/office/drawing/2014/main" id="{72FDA5ED-74ED-06D1-EBED-7875A46D609B}"/>
              </a:ext>
            </a:extLst>
          </p:cNvPr>
          <p:cNvGrpSpPr/>
          <p:nvPr/>
        </p:nvGrpSpPr>
        <p:grpSpPr>
          <a:xfrm>
            <a:off x="7495305" y="3045457"/>
            <a:ext cx="4586764" cy="1522518"/>
            <a:chOff x="3696329" y="4613505"/>
            <a:chExt cx="4586764" cy="1522518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0120C04-FCBB-8FEA-F2AD-490C7DF47AAD}"/>
                </a:ext>
              </a:extLst>
            </p:cNvPr>
            <p:cNvGrpSpPr/>
            <p:nvPr/>
          </p:nvGrpSpPr>
          <p:grpSpPr>
            <a:xfrm>
              <a:off x="3696329" y="4613505"/>
              <a:ext cx="4586764" cy="1522518"/>
              <a:chOff x="3527948" y="3566830"/>
              <a:chExt cx="4586764" cy="1522518"/>
            </a:xfrm>
          </p:grpSpPr>
          <p:pic>
            <p:nvPicPr>
              <p:cNvPr id="39" name="Picture 38" descr="RHIC_aerial.jpg">
                <a:extLst>
                  <a:ext uri="{FF2B5EF4-FFF2-40B4-BE49-F238E27FC236}">
                    <a16:creationId xmlns:a16="http://schemas.microsoft.com/office/drawing/2014/main" id="{1CC03976-F3B2-8F6B-8B6D-AF7C136DB3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27948" y="3566830"/>
                <a:ext cx="4586764" cy="1522518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0" name="Title 1">
                <a:extLst>
                  <a:ext uri="{FF2B5EF4-FFF2-40B4-BE49-F238E27FC236}">
                    <a16:creationId xmlns:a16="http://schemas.microsoft.com/office/drawing/2014/main" id="{6897C865-3A78-5F47-E51E-116A7B062C4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527948" y="3566830"/>
                <a:ext cx="1912301" cy="380312"/>
              </a:xfrm>
              <a:prstGeom prst="rect">
                <a:avLst/>
              </a:prstGeom>
              <a:solidFill>
                <a:srgbClr val="FFDF84"/>
              </a:solidFill>
              <a:ln>
                <a:noFill/>
              </a:ln>
            </p:spPr>
            <p:txBody>
              <a:bodyPr lIns="91425" tIns="45713" rIns="91425" bIns="45713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>
                  <a:lnSpc>
                    <a:spcPct val="85000"/>
                  </a:lnSpc>
                </a:pPr>
                <a:r>
                  <a:rPr lang="en-US" b="1" dirty="0">
                    <a:solidFill>
                      <a:srgbClr val="1F497D"/>
                    </a:solidFill>
                    <a:latin typeface="Calibri" charset="0"/>
                    <a:cs typeface="Calibri" charset="0"/>
                  </a:rPr>
                  <a:t>BNL RHIC, EIC</a:t>
                </a:r>
              </a:p>
            </p:txBody>
          </p:sp>
        </p:grpSp>
        <p:pic>
          <p:nvPicPr>
            <p:cNvPr id="984" name="Google Shape;1294;g2711c9ff4cf_0_3">
              <a:extLst>
                <a:ext uri="{FF2B5EF4-FFF2-40B4-BE49-F238E27FC236}">
                  <a16:creationId xmlns:a16="http://schemas.microsoft.com/office/drawing/2014/main" id="{6878C255-E374-CDAD-4478-638DDA8C75E4}"/>
                </a:ext>
              </a:extLst>
            </p:cNvPr>
            <p:cNvPicPr preferRelativeResize="0"/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6888151" y="5192052"/>
              <a:ext cx="1274855" cy="749756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</p:grpSp>
      <p:grpSp>
        <p:nvGrpSpPr>
          <p:cNvPr id="1013" name="Group 1012">
            <a:extLst>
              <a:ext uri="{FF2B5EF4-FFF2-40B4-BE49-F238E27FC236}">
                <a16:creationId xmlns:a16="http://schemas.microsoft.com/office/drawing/2014/main" id="{A0C8E0F8-EB11-85A0-62B2-ED784B7057F4}"/>
              </a:ext>
            </a:extLst>
          </p:cNvPr>
          <p:cNvGrpSpPr/>
          <p:nvPr/>
        </p:nvGrpSpPr>
        <p:grpSpPr>
          <a:xfrm>
            <a:off x="4100147" y="3587582"/>
            <a:ext cx="4497839" cy="1650184"/>
            <a:chOff x="716324" y="5173659"/>
            <a:chExt cx="4497839" cy="1650184"/>
          </a:xfrm>
        </p:grpSpPr>
        <p:pic>
          <p:nvPicPr>
            <p:cNvPr id="986" name="Google Shape;1291;g2711c9ff4cf_0_3">
              <a:extLst>
                <a:ext uri="{FF2B5EF4-FFF2-40B4-BE49-F238E27FC236}">
                  <a16:creationId xmlns:a16="http://schemas.microsoft.com/office/drawing/2014/main" id="{4C20EA95-9632-4D6F-800D-B2C14F94DBC2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14">
              <a:alphaModFix/>
            </a:blip>
            <a:srcRect l="4013" r="2859"/>
            <a:stretch/>
          </p:blipFill>
          <p:spPr>
            <a:xfrm>
              <a:off x="716324" y="5173659"/>
              <a:ext cx="4497839" cy="1650184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996" name="Google Shape;1304;g2711c9ff4cf_0_3">
              <a:extLst>
                <a:ext uri="{FF2B5EF4-FFF2-40B4-BE49-F238E27FC236}">
                  <a16:creationId xmlns:a16="http://schemas.microsoft.com/office/drawing/2014/main" id="{5916B8D4-FCB0-D902-5EFD-CBB838B8B4BF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3503627" y="5780531"/>
              <a:ext cx="1578285" cy="888280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49803"/>
                </a:srgbClr>
              </a:outerShdw>
            </a:effectLst>
          </p:spPr>
        </p:pic>
        <p:sp>
          <p:nvSpPr>
            <p:cNvPr id="1012" name="Title 1">
              <a:extLst>
                <a:ext uri="{FF2B5EF4-FFF2-40B4-BE49-F238E27FC236}">
                  <a16:creationId xmlns:a16="http://schemas.microsoft.com/office/drawing/2014/main" id="{5F567CE1-E98A-DB13-B97B-BBA6053ABB3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16324" y="5180380"/>
              <a:ext cx="3909363" cy="405936"/>
            </a:xfrm>
            <a:prstGeom prst="rect">
              <a:avLst/>
            </a:prstGeom>
            <a:solidFill>
              <a:srgbClr val="FFDF84"/>
            </a:solidFill>
            <a:ln>
              <a:noFill/>
            </a:ln>
          </p:spPr>
          <p:txBody>
            <a:bodyPr lIns="91425" tIns="45713" rIns="91425" bIns="45713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b="1" dirty="0">
                  <a:solidFill>
                    <a:srgbClr val="1F497D"/>
                  </a:solidFill>
                  <a:latin typeface="Calibri" charset="0"/>
                  <a:cs typeface="Calibri" charset="0"/>
                </a:rPr>
                <a:t>SLAC LCLS(-II-HE), FACET(-II)</a:t>
              </a:r>
            </a:p>
          </p:txBody>
        </p:sp>
      </p:grpSp>
      <p:sp>
        <p:nvSpPr>
          <p:cNvPr id="1016" name="TextBox 1015">
            <a:extLst>
              <a:ext uri="{FF2B5EF4-FFF2-40B4-BE49-F238E27FC236}">
                <a16:creationId xmlns:a16="http://schemas.microsoft.com/office/drawing/2014/main" id="{2049DBCE-1AFE-C511-87C1-0A27E7917947}"/>
              </a:ext>
            </a:extLst>
          </p:cNvPr>
          <p:cNvSpPr txBox="1"/>
          <p:nvPr/>
        </p:nvSpPr>
        <p:spPr>
          <a:xfrm>
            <a:off x="3617683" y="5551486"/>
            <a:ext cx="4725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1F497D"/>
                </a:solidFill>
                <a:latin typeface="Franklin Gothic Medium"/>
              </a:rPr>
              <a:t>Sample of applications</a:t>
            </a:r>
          </a:p>
        </p:txBody>
      </p:sp>
    </p:spTree>
    <p:extLst>
      <p:ext uri="{BB962C8B-B14F-4D97-AF65-F5344CB8AC3E}">
        <p14:creationId xmlns:p14="http://schemas.microsoft.com/office/powerpoint/2010/main" val="1443568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7898C8C0-3048-A8A5-0A75-14FC61ADD103}"/>
              </a:ext>
            </a:extLst>
          </p:cNvPr>
          <p:cNvSpPr/>
          <p:nvPr/>
        </p:nvSpPr>
        <p:spPr>
          <a:xfrm>
            <a:off x="119527" y="3489628"/>
            <a:ext cx="11998020" cy="332763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Google Shape;169;p3"/>
          <p:cNvSpPr txBox="1">
            <a:spLocks noGrp="1"/>
          </p:cNvSpPr>
          <p:nvPr>
            <p:ph type="body" idx="2"/>
          </p:nvPr>
        </p:nvSpPr>
        <p:spPr>
          <a:xfrm>
            <a:off x="885634" y="181549"/>
            <a:ext cx="10465806" cy="5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r>
              <a:rPr lang="en-US" dirty="0"/>
              <a:t>Even tighter ML integration can be achieved with differentiable simulations</a:t>
            </a:r>
          </a:p>
        </p:txBody>
      </p:sp>
      <p:sp>
        <p:nvSpPr>
          <p:cNvPr id="170" name="Google Shape;170;p3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06E8C6-4E6F-7A65-FC35-AF369E90C940}"/>
              </a:ext>
            </a:extLst>
          </p:cNvPr>
          <p:cNvSpPr txBox="1"/>
          <p:nvPr/>
        </p:nvSpPr>
        <p:spPr>
          <a:xfrm>
            <a:off x="885634" y="991279"/>
            <a:ext cx="2902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Regular simulation code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1D407C-BBB7-35A6-DC41-A4DEAF94A915}"/>
              </a:ext>
            </a:extLst>
          </p:cNvPr>
          <p:cNvSpPr txBox="1"/>
          <p:nvPr/>
        </p:nvSpPr>
        <p:spPr>
          <a:xfrm>
            <a:off x="620062" y="162780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Input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4FF611-B1E4-8B3B-CEFF-7BF656C9E224}"/>
              </a:ext>
            </a:extLst>
          </p:cNvPr>
          <p:cNvSpPr txBox="1"/>
          <p:nvPr/>
        </p:nvSpPr>
        <p:spPr>
          <a:xfrm>
            <a:off x="3512258" y="170455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Output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ACEB6E-9564-E1F7-C321-A8764C7B0EC8}"/>
              </a:ext>
            </a:extLst>
          </p:cNvPr>
          <p:cNvSpPr/>
          <p:nvPr/>
        </p:nvSpPr>
        <p:spPr>
          <a:xfrm>
            <a:off x="1686295" y="1983179"/>
            <a:ext cx="1272849" cy="8193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Simulation</a:t>
            </a:r>
            <a:br>
              <a:rPr lang="en-US" dirty="0"/>
            </a:br>
            <a:r>
              <a:rPr lang="en-US" dirty="0"/>
              <a:t>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CE564A1-F663-C7D8-0C8A-8258B1655B58}"/>
                  </a:ext>
                </a:extLst>
              </p:cNvPr>
              <p:cNvSpPr txBox="1"/>
              <p:nvPr/>
            </p:nvSpPr>
            <p:spPr>
              <a:xfrm>
                <a:off x="840059" y="2177435"/>
                <a:ext cx="206675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n-US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CE564A1-F663-C7D8-0C8A-8258B1655B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059" y="2177435"/>
                <a:ext cx="206675" cy="307777"/>
              </a:xfrm>
              <a:prstGeom prst="rect">
                <a:avLst/>
              </a:prstGeom>
              <a:blipFill>
                <a:blip r:embed="rId3"/>
                <a:stretch>
                  <a:fillRect l="-35294" r="-29412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87A760F-2558-9118-1D20-383FCBD12D05}"/>
                  </a:ext>
                </a:extLst>
              </p:cNvPr>
              <p:cNvSpPr txBox="1"/>
              <p:nvPr/>
            </p:nvSpPr>
            <p:spPr>
              <a:xfrm>
                <a:off x="3561724" y="2179347"/>
                <a:ext cx="60862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𝑿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87A760F-2558-9118-1D20-383FCBD12D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1724" y="2179347"/>
                <a:ext cx="608628" cy="307777"/>
              </a:xfrm>
              <a:prstGeom prst="rect">
                <a:avLst/>
              </a:prstGeom>
              <a:blipFill>
                <a:blip r:embed="rId4"/>
                <a:stretch>
                  <a:fillRect l="-12245" r="-12245" b="-3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560EFB6-ABE3-AA42-8DC3-E4E993EE1536}"/>
              </a:ext>
            </a:extLst>
          </p:cNvPr>
          <p:cNvCxnSpPr>
            <a:cxnSpLocks/>
          </p:cNvCxnSpPr>
          <p:nvPr/>
        </p:nvCxnSpPr>
        <p:spPr>
          <a:xfrm>
            <a:off x="1218441" y="2351313"/>
            <a:ext cx="38792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6DC79AF-560B-B91D-4E98-C58878C3707C}"/>
              </a:ext>
            </a:extLst>
          </p:cNvPr>
          <p:cNvCxnSpPr>
            <a:cxnSpLocks/>
          </p:cNvCxnSpPr>
          <p:nvPr/>
        </p:nvCxnSpPr>
        <p:spPr>
          <a:xfrm>
            <a:off x="3046861" y="2351313"/>
            <a:ext cx="38792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Diagram of a diagram of a cell cavity&#10;&#10;Description automatically generated">
            <a:extLst>
              <a:ext uri="{FF2B5EF4-FFF2-40B4-BE49-F238E27FC236}">
                <a16:creationId xmlns:a16="http://schemas.microsoft.com/office/drawing/2014/main" id="{EE71ABCA-22B9-B96D-71BB-23A933150F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0139" y="4787674"/>
            <a:ext cx="6202859" cy="170578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59FEC0EB-B193-593F-B0B3-0011C95CB283}"/>
              </a:ext>
            </a:extLst>
          </p:cNvPr>
          <p:cNvSpPr txBox="1"/>
          <p:nvPr/>
        </p:nvSpPr>
        <p:spPr>
          <a:xfrm>
            <a:off x="395780" y="3542731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B3D3DA9-997F-98DC-652D-9F52E4627D6E}"/>
              </a:ext>
            </a:extLst>
          </p:cNvPr>
          <p:cNvSpPr txBox="1"/>
          <p:nvPr/>
        </p:nvSpPr>
        <p:spPr>
          <a:xfrm>
            <a:off x="7354916" y="3609083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Output: </a:t>
            </a:r>
            <a:br>
              <a:rPr lang="en-US" sz="1800" dirty="0"/>
            </a:br>
            <a:r>
              <a:rPr lang="en-US" sz="1800" dirty="0"/>
              <a:t>final beam emittance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DD0F8D-123A-0E60-6291-721B234F8D61}"/>
              </a:ext>
            </a:extLst>
          </p:cNvPr>
          <p:cNvSpPr txBox="1"/>
          <p:nvPr/>
        </p:nvSpPr>
        <p:spPr>
          <a:xfrm>
            <a:off x="402035" y="4003457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Input:</a:t>
            </a:r>
            <a:b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 parameters</a:t>
            </a:r>
          </a:p>
        </p:txBody>
      </p:sp>
      <p:pic>
        <p:nvPicPr>
          <p:cNvPr id="46" name="Picture 45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9E08B183-3C8D-8DFF-562D-32851EAC29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035" y="4738784"/>
            <a:ext cx="2642923" cy="1851844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C5D0E586-4E95-40C4-ED65-AD1620568F77}"/>
              </a:ext>
            </a:extLst>
          </p:cNvPr>
          <p:cNvGrpSpPr/>
          <p:nvPr/>
        </p:nvGrpSpPr>
        <p:grpSpPr>
          <a:xfrm>
            <a:off x="7537091" y="991100"/>
            <a:ext cx="4569632" cy="5697027"/>
            <a:chOff x="7537091" y="991100"/>
            <a:chExt cx="4569632" cy="5697027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2B4A12B-479B-E684-391C-582CC8D1C1D8}"/>
                </a:ext>
              </a:extLst>
            </p:cNvPr>
            <p:cNvGrpSpPr/>
            <p:nvPr/>
          </p:nvGrpSpPr>
          <p:grpSpPr>
            <a:xfrm>
              <a:off x="7537091" y="991100"/>
              <a:ext cx="3814349" cy="1906145"/>
              <a:chOff x="7537091" y="991100"/>
              <a:chExt cx="3814349" cy="1906145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05D0CCB-F3EB-F59D-6D21-AC1B12756311}"/>
                  </a:ext>
                </a:extLst>
              </p:cNvPr>
              <p:cNvSpPr txBox="1"/>
              <p:nvPr/>
            </p:nvSpPr>
            <p:spPr>
              <a:xfrm>
                <a:off x="7663758" y="991100"/>
                <a:ext cx="357848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tx1"/>
                    </a:solidFill>
                  </a:rPr>
                  <a:t>Differentiable simulation code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EB0C717-7B8E-F1EE-3DEA-514A5D2888F5}"/>
                  </a:ext>
                </a:extLst>
              </p:cNvPr>
              <p:cNvSpPr txBox="1"/>
              <p:nvPr/>
            </p:nvSpPr>
            <p:spPr>
              <a:xfrm>
                <a:off x="7537091" y="1470794"/>
                <a:ext cx="697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solidFill>
                      <a:schemeClr val="tx1"/>
                    </a:solidFill>
                  </a:rPr>
                  <a:t>Input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1C04261-4D76-76FD-6888-1E70B8CEA78E}"/>
                  </a:ext>
                </a:extLst>
              </p:cNvPr>
              <p:cNvSpPr txBox="1"/>
              <p:nvPr/>
            </p:nvSpPr>
            <p:spPr>
              <a:xfrm>
                <a:off x="10412924" y="1472421"/>
                <a:ext cx="8771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solidFill>
                      <a:schemeClr val="tx1"/>
                    </a:solidFill>
                  </a:rPr>
                  <a:t>Output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ECDD535-D34F-AE49-5FFD-6E81B9A3BFDB}"/>
                  </a:ext>
                </a:extLst>
              </p:cNvPr>
              <p:cNvSpPr/>
              <p:nvPr/>
            </p:nvSpPr>
            <p:spPr>
              <a:xfrm>
                <a:off x="8646230" y="1943886"/>
                <a:ext cx="1293236" cy="81939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Simulation</a:t>
                </a:r>
                <a:br>
                  <a:rPr lang="en-US" dirty="0"/>
                </a:br>
                <a:r>
                  <a:rPr lang="en-US" dirty="0"/>
                  <a:t>code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97578A5B-4C76-F333-BB9B-6917B4A22381}"/>
                      </a:ext>
                    </a:extLst>
                  </p:cNvPr>
                  <p:cNvSpPr txBox="1"/>
                  <p:nvPr/>
                </p:nvSpPr>
                <p:spPr>
                  <a:xfrm>
                    <a:off x="7758203" y="2138141"/>
                    <a:ext cx="248466" cy="3077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oMath>
                      </m:oMathPara>
                    </a14:m>
                    <a:endParaRPr lang="en-US" sz="2000" b="1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97578A5B-4C76-F333-BB9B-6917B4A2238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58203" y="2138141"/>
                    <a:ext cx="248466" cy="307777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25000" r="-20000" b="-4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7A13E03C-5937-D75C-9F64-64BD9D74B85D}"/>
                      </a:ext>
                    </a:extLst>
                  </p:cNvPr>
                  <p:cNvSpPr txBox="1"/>
                  <p:nvPr/>
                </p:nvSpPr>
                <p:spPr>
                  <a:xfrm>
                    <a:off x="10530909" y="1897599"/>
                    <a:ext cx="608628" cy="3077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20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7A13E03C-5937-D75C-9F64-64BD9D74B85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30909" y="1897599"/>
                    <a:ext cx="608628" cy="30777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4583" r="-14583" b="-32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550F929B-36F5-74F5-7209-3A06F5EEC5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03697" y="2312020"/>
                <a:ext cx="38792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81D70AFC-D3AE-3DFE-A017-9D1919838F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88137" y="2304602"/>
                <a:ext cx="38792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BE4BF434-DB7C-B464-4D52-6B11EC709CD3}"/>
                      </a:ext>
                    </a:extLst>
                  </p:cNvPr>
                  <p:cNvSpPr txBox="1"/>
                  <p:nvPr/>
                </p:nvSpPr>
                <p:spPr>
                  <a:xfrm>
                    <a:off x="10528009" y="2312020"/>
                    <a:ext cx="823431" cy="58522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den>
                          </m:f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20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BE4BF434-DB7C-B464-4D52-6B11EC709CD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28009" y="2312020"/>
                    <a:ext cx="823431" cy="585225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7576" t="-2083" r="-10606" b="-125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50" name="Picture 49" descr="A math equation with numbers and symbols&#10;&#10;Description automatically generated with medium confidence">
              <a:extLst>
                <a:ext uri="{FF2B5EF4-FFF2-40B4-BE49-F238E27FC236}">
                  <a16:creationId xmlns:a16="http://schemas.microsoft.com/office/drawing/2014/main" id="{741EBCC5-4A86-1FFA-76A1-70D082D89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596290" y="4452441"/>
              <a:ext cx="2510433" cy="2235686"/>
            </a:xfrm>
            <a:prstGeom prst="rect">
              <a:avLst/>
            </a:prstGeom>
          </p:spPr>
        </p:pic>
      </p:grpSp>
      <p:pic>
        <p:nvPicPr>
          <p:cNvPr id="52" name="Picture 51" descr="A black and white math symbol&#10;&#10;Description automatically generated with medium confidence">
            <a:extLst>
              <a:ext uri="{FF2B5EF4-FFF2-40B4-BE49-F238E27FC236}">
                <a16:creationId xmlns:a16="http://schemas.microsoft.com/office/drawing/2014/main" id="{35AE44E3-B327-AC32-C3AD-38F06B9157F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39466" y="3655729"/>
            <a:ext cx="1469190" cy="61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28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0FC3BF57-07A5-6B78-ADB4-FC5AF863A60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267840" y="1148730"/>
                <a:ext cx="11244943" cy="3228336"/>
              </a:xfrm>
            </p:spPr>
            <p:txBody>
              <a:bodyPr>
                <a:normAutofit/>
              </a:bodyPr>
              <a:lstStyle/>
              <a:p>
                <a:r>
                  <a:rPr lang="en-US" sz="1800" b="1" dirty="0"/>
                  <a:t>Sensitivity studies </a:t>
                </a:r>
                <a:br>
                  <a:rPr lang="en-US" sz="180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𝑿</m:t>
                        </m:r>
                      </m:den>
                    </m:f>
                  </m:oMath>
                </a14:m>
                <a:r>
                  <a:rPr lang="en-US" sz="1800" b="1" dirty="0"/>
                  <a:t> </a:t>
                </a:r>
                <a:r>
                  <a:rPr lang="en-US" sz="1800" dirty="0"/>
                  <a:t>quantifies how sensitive the output is to the input.</a:t>
                </a:r>
                <a:br>
                  <a:rPr lang="en-US" sz="1800" b="1" dirty="0"/>
                </a:br>
                <a:endParaRPr lang="en-US" sz="1800" b="1" dirty="0"/>
              </a:p>
              <a:p>
                <a:r>
                  <a:rPr lang="en-US" sz="1800" b="1" dirty="0"/>
                  <a:t>Optimization in high-dimensional space </a:t>
                </a:r>
                <a:r>
                  <a:rPr lang="en-US" sz="1800" dirty="0"/>
                  <a:t>(e.g. of accelerator designs)</a:t>
                </a:r>
                <a:br>
                  <a:rPr lang="en-US" sz="180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𝑿</m:t>
                        </m:r>
                      </m:den>
                    </m:f>
                  </m:oMath>
                </a14:m>
                <a:r>
                  <a:rPr lang="en-US" sz="1800" dirty="0"/>
                  <a:t> can be used in </a:t>
                </a:r>
                <a:r>
                  <a:rPr lang="en-US" sz="1800" b="1" dirty="0"/>
                  <a:t>gradient-based </a:t>
                </a:r>
                <a:r>
                  <a:rPr lang="en-US" sz="1800" dirty="0"/>
                  <a:t>optimizers, which often converge faster</a:t>
                </a:r>
                <a:br>
                  <a:rPr lang="en-US" sz="1800" dirty="0"/>
                </a:br>
                <a:endParaRPr lang="en-US" sz="1800" dirty="0"/>
              </a:p>
              <a:p>
                <a:r>
                  <a:rPr lang="en-US" sz="1800" b="1" dirty="0"/>
                  <a:t>Allows </a:t>
                </a:r>
                <a:r>
                  <a:rPr lang="en-US" sz="1800" b="1" u="sng" dirty="0"/>
                  <a:t>training</a:t>
                </a:r>
                <a:r>
                  <a:rPr lang="en-US" sz="1800" b="1" dirty="0"/>
                  <a:t> of a neural network that is </a:t>
                </a:r>
                <a:r>
                  <a:rPr lang="en-US" sz="1800" b="1" u="sng" dirty="0"/>
                  <a:t>combined</a:t>
                </a:r>
                <a:r>
                  <a:rPr lang="en-US" sz="1800" b="1" dirty="0"/>
                  <a:t> with a differentiable code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0FC3BF57-07A5-6B78-ADB4-FC5AF863A6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67840" y="1148730"/>
                <a:ext cx="11244943" cy="322833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B97DD7-5348-457C-2970-FDAA7A225897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Differentiable codes have several advantages.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B936F0-C213-F257-AFA0-44046FC5CC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 descr="Diagram of a diagram of a cell cavity&#10;&#10;Description automatically generated">
            <a:extLst>
              <a:ext uri="{FF2B5EF4-FFF2-40B4-BE49-F238E27FC236}">
                <a16:creationId xmlns:a16="http://schemas.microsoft.com/office/drawing/2014/main" id="{327F332A-A828-2858-B149-8638DFFB3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0332" y="970672"/>
            <a:ext cx="4195650" cy="11538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DF870E-D057-CA0B-2247-E23C6757BA02}"/>
              </a:ext>
            </a:extLst>
          </p:cNvPr>
          <p:cNvSpPr txBox="1"/>
          <p:nvPr/>
        </p:nvSpPr>
        <p:spPr>
          <a:xfrm>
            <a:off x="959756" y="3645778"/>
            <a:ext cx="3753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Traditional training of neural network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DF2923-9D8C-2594-992F-2FBE25DF5C0D}"/>
              </a:ext>
            </a:extLst>
          </p:cNvPr>
          <p:cNvSpPr txBox="1"/>
          <p:nvPr/>
        </p:nvSpPr>
        <p:spPr>
          <a:xfrm>
            <a:off x="7072508" y="3581443"/>
            <a:ext cx="4966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Training of neutral network </a:t>
            </a:r>
            <a:r>
              <a:rPr lang="en-US" u="sng" dirty="0">
                <a:solidFill>
                  <a:schemeClr val="tx1"/>
                </a:solidFill>
              </a:rPr>
              <a:t>combined</a:t>
            </a:r>
            <a:r>
              <a:rPr lang="en-US" dirty="0">
                <a:solidFill>
                  <a:schemeClr val="tx1"/>
                </a:solidFill>
              </a:rPr>
              <a:t> with a code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96F7A0E-C5B6-FE26-57A2-C3B3A85C7A7C}"/>
              </a:ext>
            </a:extLst>
          </p:cNvPr>
          <p:cNvGraphicFramePr>
            <a:graphicFrameLocks noGrp="1"/>
          </p:cNvGraphicFramePr>
          <p:nvPr/>
        </p:nvGraphicFramePr>
        <p:xfrm>
          <a:off x="1034474" y="4124697"/>
          <a:ext cx="208280" cy="1463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011733307"/>
                    </a:ext>
                  </a:extLst>
                </a:gridCol>
              </a:tblGrid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426108"/>
                  </a:ext>
                </a:extLst>
              </a:tr>
              <a:tr h="27719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529748"/>
                  </a:ext>
                </a:extLst>
              </a:tr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986326"/>
                  </a:ext>
                </a:extLst>
              </a:tr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5120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9601B1F-24DA-F592-3078-DF80E1AFAB2C}"/>
              </a:ext>
            </a:extLst>
          </p:cNvPr>
          <p:cNvGraphicFramePr>
            <a:graphicFrameLocks noGrp="1"/>
          </p:cNvGraphicFramePr>
          <p:nvPr/>
        </p:nvGraphicFramePr>
        <p:xfrm>
          <a:off x="3920855" y="4124697"/>
          <a:ext cx="208280" cy="1463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011733307"/>
                    </a:ext>
                  </a:extLst>
                </a:gridCol>
              </a:tblGrid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426108"/>
                  </a:ext>
                </a:extLst>
              </a:tr>
              <a:tr h="27719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529748"/>
                  </a:ext>
                </a:extLst>
              </a:tr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986326"/>
                  </a:ext>
                </a:extLst>
              </a:tr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5120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3B5BD246-D113-D7F3-9344-954AC1C81B04}"/>
              </a:ext>
            </a:extLst>
          </p:cNvPr>
          <p:cNvSpPr txBox="1"/>
          <p:nvPr/>
        </p:nvSpPr>
        <p:spPr>
          <a:xfrm>
            <a:off x="801473" y="5940550"/>
            <a:ext cx="3557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Input/output pairs, from a data set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933C0AE-26CC-D542-F4E7-0259B5A49949}"/>
              </a:ext>
            </a:extLst>
          </p:cNvPr>
          <p:cNvGraphicFramePr>
            <a:graphicFrameLocks noGrp="1"/>
          </p:cNvGraphicFramePr>
          <p:nvPr/>
        </p:nvGraphicFramePr>
        <p:xfrm>
          <a:off x="6856220" y="4015109"/>
          <a:ext cx="208280" cy="1463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011733307"/>
                    </a:ext>
                  </a:extLst>
                </a:gridCol>
              </a:tblGrid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426108"/>
                  </a:ext>
                </a:extLst>
              </a:tr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529748"/>
                  </a:ext>
                </a:extLst>
              </a:tr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986326"/>
                  </a:ext>
                </a:extLst>
              </a:tr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51206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FC271E9-C45E-654A-E1F6-4325C10DC91A}"/>
              </a:ext>
            </a:extLst>
          </p:cNvPr>
          <p:cNvGraphicFramePr>
            <a:graphicFrameLocks noGrp="1"/>
          </p:cNvGraphicFramePr>
          <p:nvPr/>
        </p:nvGraphicFramePr>
        <p:xfrm>
          <a:off x="11656126" y="4022498"/>
          <a:ext cx="208280" cy="1463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011733307"/>
                    </a:ext>
                  </a:extLst>
                </a:gridCol>
              </a:tblGrid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426108"/>
                  </a:ext>
                </a:extLst>
              </a:tr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529748"/>
                  </a:ext>
                </a:extLst>
              </a:tr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986326"/>
                  </a:ext>
                </a:extLst>
              </a:tr>
              <a:tr h="277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51206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E99678EF-F7A2-99E9-5D20-82D94AF3BDE5}"/>
              </a:ext>
            </a:extLst>
          </p:cNvPr>
          <p:cNvSpPr/>
          <p:nvPr/>
        </p:nvSpPr>
        <p:spPr>
          <a:xfrm>
            <a:off x="9434815" y="3999960"/>
            <a:ext cx="1622945" cy="15336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Differentiable simulation code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385017-2A47-F963-415C-6552B702DAC5}"/>
              </a:ext>
            </a:extLst>
          </p:cNvPr>
          <p:cNvSpPr txBox="1"/>
          <p:nvPr/>
        </p:nvSpPr>
        <p:spPr>
          <a:xfrm>
            <a:off x="5650652" y="5806012"/>
            <a:ext cx="6495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 </a:t>
            </a:r>
            <a:r>
              <a:rPr lang="en-US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 Roussel et al., Phase Space Reconstruction from Accelerator Beam Measurements Using Neural Networks and Differentiable Simulations, PRL (2023)</a:t>
            </a:r>
          </a:p>
          <a:p>
            <a:endParaRPr 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0A68579-ABDF-210C-67BC-0BAB9005DE6F}"/>
              </a:ext>
            </a:extLst>
          </p:cNvPr>
          <p:cNvCxnSpPr/>
          <p:nvPr/>
        </p:nvCxnSpPr>
        <p:spPr>
          <a:xfrm>
            <a:off x="7193246" y="4717362"/>
            <a:ext cx="32063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F390917-C206-08DD-6928-B343C8E17D23}"/>
              </a:ext>
            </a:extLst>
          </p:cNvPr>
          <p:cNvSpPr/>
          <p:nvPr/>
        </p:nvSpPr>
        <p:spPr>
          <a:xfrm>
            <a:off x="1592820" y="4146455"/>
            <a:ext cx="1974885" cy="118050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Neural</a:t>
            </a:r>
            <a:br>
              <a:rPr lang="en-US" dirty="0"/>
            </a:br>
            <a:r>
              <a:rPr lang="en-US" dirty="0"/>
              <a:t>network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24D0687-6B4D-C8E0-79D4-B9A57696CDB5}"/>
              </a:ext>
            </a:extLst>
          </p:cNvPr>
          <p:cNvCxnSpPr/>
          <p:nvPr/>
        </p:nvCxnSpPr>
        <p:spPr>
          <a:xfrm>
            <a:off x="9025247" y="4770188"/>
            <a:ext cx="32063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8CD7DD8-701F-3AA1-3C98-E8E626FF7C3B}"/>
              </a:ext>
            </a:extLst>
          </p:cNvPr>
          <p:cNvCxnSpPr>
            <a:cxnSpLocks/>
          </p:cNvCxnSpPr>
          <p:nvPr/>
        </p:nvCxnSpPr>
        <p:spPr>
          <a:xfrm>
            <a:off x="11192149" y="4728554"/>
            <a:ext cx="32063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069B665-DC30-3E02-F2BF-13C25232D3B8}"/>
              </a:ext>
            </a:extLst>
          </p:cNvPr>
          <p:cNvCxnSpPr/>
          <p:nvPr/>
        </p:nvCxnSpPr>
        <p:spPr>
          <a:xfrm>
            <a:off x="1258331" y="4728554"/>
            <a:ext cx="32063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D39327B-0BC7-4DC5-96F8-7B30B59ABF60}"/>
              </a:ext>
            </a:extLst>
          </p:cNvPr>
          <p:cNvCxnSpPr/>
          <p:nvPr/>
        </p:nvCxnSpPr>
        <p:spPr>
          <a:xfrm>
            <a:off x="3567705" y="4732708"/>
            <a:ext cx="32063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108E7FCA-C6E0-ACC4-80A2-CB6714289E4C}"/>
              </a:ext>
            </a:extLst>
          </p:cNvPr>
          <p:cNvSpPr/>
          <p:nvPr/>
        </p:nvSpPr>
        <p:spPr>
          <a:xfrm>
            <a:off x="7647475" y="3999960"/>
            <a:ext cx="1332318" cy="149896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Neural</a:t>
            </a:r>
            <a:br>
              <a:rPr lang="en-US" dirty="0"/>
            </a:br>
            <a:r>
              <a:rPr lang="en-US" dirty="0"/>
              <a:t>network</a:t>
            </a:r>
          </a:p>
        </p:txBody>
      </p:sp>
    </p:spTree>
    <p:extLst>
      <p:ext uri="{BB962C8B-B14F-4D97-AF65-F5344CB8AC3E}">
        <p14:creationId xmlns:p14="http://schemas.microsoft.com/office/powerpoint/2010/main" val="6971698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red and white logo&#10;&#10;Description automatically generated">
            <a:extLst>
              <a:ext uri="{FF2B5EF4-FFF2-40B4-BE49-F238E27FC236}">
                <a16:creationId xmlns:a16="http://schemas.microsoft.com/office/drawing/2014/main" id="{1A6D3570-6790-3C00-783F-F5EC327CB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8772" y="2924106"/>
            <a:ext cx="1688842" cy="1075811"/>
          </a:xfrm>
          <a:prstGeom prst="rect">
            <a:avLst/>
          </a:prstGeom>
        </p:spPr>
      </p:pic>
      <p:pic>
        <p:nvPicPr>
          <p:cNvPr id="27" name="Picture 26" descr="A red and white logo&#10;&#10;Description automatically generated">
            <a:extLst>
              <a:ext uri="{FF2B5EF4-FFF2-40B4-BE49-F238E27FC236}">
                <a16:creationId xmlns:a16="http://schemas.microsoft.com/office/drawing/2014/main" id="{1E4583AD-C2AB-45DE-623F-0887BF132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3630" y="4631371"/>
            <a:ext cx="1688842" cy="107581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B97DD7-5348-457C-2970-FDAA7A225897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We are exploring frameworks for differentiable codes.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359003A-38A2-A101-67EE-E0062B5BF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" y="1096118"/>
            <a:ext cx="12192001" cy="5681200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Several </a:t>
            </a:r>
            <a:r>
              <a:rPr lang="en-US" sz="2000" b="1" dirty="0">
                <a:solidFill>
                  <a:schemeClr val="tx1"/>
                </a:solidFill>
              </a:rPr>
              <a:t>algorithms</a:t>
            </a:r>
            <a:r>
              <a:rPr lang="en-US" sz="2000" dirty="0">
                <a:solidFill>
                  <a:schemeClr val="tx1"/>
                </a:solidFill>
              </a:rPr>
              <a:t> are available to make a code differentiable. e.g.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i="1" dirty="0">
                <a:solidFill>
                  <a:schemeClr val="accent1"/>
                </a:solidFill>
              </a:rPr>
              <a:t>J. </a:t>
            </a:r>
            <a:r>
              <a:rPr lang="en-US" sz="2000" i="1" dirty="0" err="1">
                <a:solidFill>
                  <a:schemeClr val="accent1"/>
                </a:solidFill>
              </a:rPr>
              <a:t>Qiang</a:t>
            </a:r>
            <a:r>
              <a:rPr lang="en-US" sz="2000" i="1" dirty="0">
                <a:solidFill>
                  <a:schemeClr val="accent1"/>
                </a:solidFill>
              </a:rPr>
              <a:t>, Differentiable self-consistent space-charge simulation for accelerator design, PRAB (2023)</a:t>
            </a:r>
            <a:br>
              <a:rPr lang="en-US" sz="2000" dirty="0">
                <a:solidFill>
                  <a:schemeClr val="tx1"/>
                </a:solidFill>
              </a:rPr>
            </a:b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Several efforts to build differentiable </a:t>
            </a:r>
            <a:r>
              <a:rPr lang="en-US" sz="2000" b="1" dirty="0">
                <a:solidFill>
                  <a:schemeClr val="tx1"/>
                </a:solidFill>
              </a:rPr>
              <a:t>accelerator simulation codes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based on </a:t>
            </a:r>
            <a:r>
              <a:rPr lang="en-US" sz="2000" b="1" dirty="0">
                <a:solidFill>
                  <a:schemeClr val="tx1"/>
                </a:solidFill>
              </a:rPr>
              <a:t>auto-differentiation frameworks.</a:t>
            </a:r>
            <a:endParaRPr lang="en-US" sz="2000" dirty="0">
              <a:solidFill>
                <a:schemeClr val="tx1"/>
              </a:solidFill>
            </a:endParaRPr>
          </a:p>
          <a:p>
            <a:pPr lvl="1"/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pytorch</a:t>
            </a:r>
            <a:r>
              <a:rPr lang="en-US" dirty="0">
                <a:solidFill>
                  <a:schemeClr val="tx1"/>
                </a:solidFill>
              </a:rPr>
              <a:t>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Cheetah: </a:t>
            </a:r>
            <a:r>
              <a:rPr lang="en-US" dirty="0">
                <a:solidFill>
                  <a:schemeClr val="tx1"/>
                </a:solidFill>
              </a:rPr>
              <a:t>accelerator code based on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pytorch</a:t>
            </a:r>
            <a:b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i="1" dirty="0" err="1">
                <a:solidFill>
                  <a:schemeClr val="accent1"/>
                </a:solidFill>
              </a:rPr>
              <a:t>github.com</a:t>
            </a:r>
            <a:r>
              <a:rPr lang="en-US" i="1" dirty="0">
                <a:solidFill>
                  <a:schemeClr val="accent1"/>
                </a:solidFill>
              </a:rPr>
              <a:t>/</a:t>
            </a:r>
            <a:r>
              <a:rPr lang="en-US" i="1" dirty="0" err="1">
                <a:solidFill>
                  <a:schemeClr val="accent1"/>
                </a:solidFill>
              </a:rPr>
              <a:t>desy</a:t>
            </a:r>
            <a:r>
              <a:rPr lang="en-US" i="1" dirty="0">
                <a:solidFill>
                  <a:schemeClr val="accent1"/>
                </a:solidFill>
              </a:rPr>
              <a:t>-ml/cheetah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Julia </a:t>
            </a:r>
            <a:b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 err="1">
                <a:solidFill>
                  <a:schemeClr val="tx1"/>
                </a:solidFill>
              </a:rPr>
              <a:t>Bmad</a:t>
            </a:r>
            <a:r>
              <a:rPr lang="en-US" b="1" dirty="0">
                <a:solidFill>
                  <a:schemeClr val="tx1"/>
                </a:solidFill>
              </a:rPr>
              <a:t>-Julia: </a:t>
            </a:r>
            <a:r>
              <a:rPr lang="en-US" dirty="0">
                <a:solidFill>
                  <a:schemeClr val="tx1"/>
                </a:solidFill>
              </a:rPr>
              <a:t>proposal to implement </a:t>
            </a:r>
            <a:r>
              <a:rPr lang="en-US" dirty="0" err="1">
                <a:solidFill>
                  <a:schemeClr val="tx1"/>
                </a:solidFill>
              </a:rPr>
              <a:t>Bmad</a:t>
            </a:r>
            <a:r>
              <a:rPr lang="en-US" dirty="0">
                <a:solidFill>
                  <a:schemeClr val="tx1"/>
                </a:solidFill>
              </a:rPr>
              <a:t> algorithms in Julia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i="1" dirty="0" err="1">
                <a:solidFill>
                  <a:schemeClr val="accent1"/>
                </a:solidFill>
              </a:rPr>
              <a:t>github.com</a:t>
            </a:r>
            <a:r>
              <a:rPr lang="en-US" i="1" dirty="0">
                <a:solidFill>
                  <a:schemeClr val="accent1"/>
                </a:solidFill>
              </a:rPr>
              <a:t>/</a:t>
            </a:r>
            <a:r>
              <a:rPr lang="en-US" i="1" dirty="0" err="1">
                <a:solidFill>
                  <a:schemeClr val="accent1"/>
                </a:solidFill>
              </a:rPr>
              <a:t>bmad</a:t>
            </a:r>
            <a:r>
              <a:rPr lang="en-US" i="1" dirty="0">
                <a:solidFill>
                  <a:schemeClr val="accent1"/>
                </a:solidFill>
              </a:rPr>
              <a:t>-sim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Enzyme AD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Takes existing C++ code and makes it auto-differentiable at compile time.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Could be leveraged to make BLAST codes (</a:t>
            </a:r>
            <a:r>
              <a:rPr lang="en-US" dirty="0" err="1">
                <a:solidFill>
                  <a:schemeClr val="tx1"/>
                </a:solidFill>
              </a:rPr>
              <a:t>ImpactX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WarpX</a:t>
            </a:r>
            <a:r>
              <a:rPr lang="en-US" dirty="0">
                <a:solidFill>
                  <a:schemeClr val="tx1"/>
                </a:solidFill>
              </a:rPr>
              <a:t>, …) differentiable.</a:t>
            </a:r>
          </a:p>
        </p:txBody>
      </p:sp>
      <p:pic>
        <p:nvPicPr>
          <p:cNvPr id="4" name="Picture 2">
            <a:hlinkClick r:id="rId3"/>
            <a:extLst>
              <a:ext uri="{FF2B5EF4-FFF2-40B4-BE49-F238E27FC236}">
                <a16:creationId xmlns:a16="http://schemas.microsoft.com/office/drawing/2014/main" id="{44CE74E2-3017-89FF-EB99-D21DD5A1E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851" y="3131252"/>
            <a:ext cx="670171" cy="67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B7B56CD-3949-C2A3-AB8E-507CCA97E5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52166" y="3150160"/>
            <a:ext cx="799129" cy="600895"/>
          </a:xfrm>
          <a:prstGeom prst="rect">
            <a:avLst/>
          </a:prstGeom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AB37074F-5978-BA53-1BDA-EF257C15A3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2808" y="2924106"/>
            <a:ext cx="924189" cy="376628"/>
          </a:xfrm>
          <a:prstGeom prst="rect">
            <a:avLst/>
          </a:prstGeom>
        </p:spPr>
      </p:pic>
      <p:pic>
        <p:nvPicPr>
          <p:cNvPr id="8" name="Picture 7" descr="A logo with black and green letters&#10;&#10;Description automatically generated">
            <a:extLst>
              <a:ext uri="{FF2B5EF4-FFF2-40B4-BE49-F238E27FC236}">
                <a16:creationId xmlns:a16="http://schemas.microsoft.com/office/drawing/2014/main" id="{59FB453A-55DE-1D27-3A12-26F0A10C07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97482" y="3185488"/>
            <a:ext cx="1046800" cy="5234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B81E97F-E766-AB12-C2D8-E0BEB4A62A6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681173" y="5607854"/>
            <a:ext cx="500278" cy="5730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E7DA49-AB23-6995-98A1-D7F6900221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76289" y="4198778"/>
            <a:ext cx="795364" cy="513138"/>
          </a:xfrm>
          <a:prstGeom prst="rect">
            <a:avLst/>
          </a:prstGeom>
        </p:spPr>
      </p:pic>
      <p:pic>
        <p:nvPicPr>
          <p:cNvPr id="16" name="Picture 15" descr="A red circle with text and a shield with a book and a book&#10;&#10;Description automatically generated">
            <a:extLst>
              <a:ext uri="{FF2B5EF4-FFF2-40B4-BE49-F238E27FC236}">
                <a16:creationId xmlns:a16="http://schemas.microsoft.com/office/drawing/2014/main" id="{E1AF59F9-26AC-7EBB-40F3-B0A36EFD66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73022" y="4177131"/>
            <a:ext cx="670171" cy="670171"/>
          </a:xfrm>
          <a:prstGeom prst="rect">
            <a:avLst/>
          </a:prstGeom>
        </p:spPr>
      </p:pic>
      <p:pic>
        <p:nvPicPr>
          <p:cNvPr id="18" name="Picture 17" descr="Logo, company name&#10;&#10;Description automatically generated">
            <a:extLst>
              <a:ext uri="{FF2B5EF4-FFF2-40B4-BE49-F238E27FC236}">
                <a16:creationId xmlns:a16="http://schemas.microsoft.com/office/drawing/2014/main" id="{B2B420F0-682E-7730-BF59-60224672E1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62349" y="4201008"/>
            <a:ext cx="799130" cy="600896"/>
          </a:xfrm>
          <a:prstGeom prst="rect">
            <a:avLst/>
          </a:prstGeom>
        </p:spPr>
      </p:pic>
      <p:pic>
        <p:nvPicPr>
          <p:cNvPr id="20" name="Picture 19" descr="A blue and white logo&#10;&#10;Description automatically generated">
            <a:extLst>
              <a:ext uri="{FF2B5EF4-FFF2-40B4-BE49-F238E27FC236}">
                <a16:creationId xmlns:a16="http://schemas.microsoft.com/office/drawing/2014/main" id="{FAE66749-C27D-5E22-106B-A0F139545F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606397" y="4927452"/>
            <a:ext cx="2491538" cy="483651"/>
          </a:xfrm>
          <a:prstGeom prst="rect">
            <a:avLst/>
          </a:prstGeom>
        </p:spPr>
      </p:pic>
      <p:pic>
        <p:nvPicPr>
          <p:cNvPr id="22" name="Picture 21" descr="A blue and white logo&#10;&#10;Description automatically generated">
            <a:extLst>
              <a:ext uri="{FF2B5EF4-FFF2-40B4-BE49-F238E27FC236}">
                <a16:creationId xmlns:a16="http://schemas.microsoft.com/office/drawing/2014/main" id="{AA27014B-891E-DF3F-06BA-B000EB3BE16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360351" y="4126229"/>
            <a:ext cx="737584" cy="737584"/>
          </a:xfrm>
          <a:prstGeom prst="rect">
            <a:avLst/>
          </a:prstGeom>
        </p:spPr>
      </p:pic>
      <p:pic>
        <p:nvPicPr>
          <p:cNvPr id="25" name="Picture 24" descr="A logo for a company&#10;&#10;Description automatically generated">
            <a:extLst>
              <a:ext uri="{FF2B5EF4-FFF2-40B4-BE49-F238E27FC236}">
                <a16:creationId xmlns:a16="http://schemas.microsoft.com/office/drawing/2014/main" id="{79FD1D77-B68D-2669-ACEE-3037104E5F2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62522" y="4223333"/>
            <a:ext cx="929582" cy="626532"/>
          </a:xfrm>
          <a:prstGeom prst="rect">
            <a:avLst/>
          </a:prstGeom>
        </p:spPr>
      </p:pic>
      <p:pic>
        <p:nvPicPr>
          <p:cNvPr id="30" name="Picture 29" descr="A logo with a red circle&#10;&#10;Description automatically generated">
            <a:extLst>
              <a:ext uri="{FF2B5EF4-FFF2-40B4-BE49-F238E27FC236}">
                <a16:creationId xmlns:a16="http://schemas.microsoft.com/office/drawing/2014/main" id="{D5F13AA1-3779-D22D-FD0B-3DEEA6E85A3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261536" y="5374228"/>
            <a:ext cx="1672797" cy="52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95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p3"/>
          <p:cNvSpPr txBox="1">
            <a:spLocks noGrp="1"/>
          </p:cNvSpPr>
          <p:nvPr>
            <p:ph type="body" idx="2"/>
          </p:nvPr>
        </p:nvSpPr>
        <p:spPr>
          <a:xfrm>
            <a:off x="-29696" y="8211"/>
            <a:ext cx="12192000" cy="54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0"/>
              </a:spcBef>
            </a:pPr>
            <a:r>
              <a:rPr lang="en-US" dirty="0">
                <a:solidFill>
                  <a:prstClr val="white"/>
                </a:solidFill>
                <a:ea typeface="+mj-ea"/>
              </a:rPr>
              <a:t>Berkeley Lab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has long been home </a:t>
            </a:r>
          </a:p>
          <a:p>
            <a:pPr marL="342900" indent="-342900">
              <a:spcBef>
                <a:spcPts val="0"/>
              </a:spcBef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 state-of-the-art modeling</a:t>
            </a:r>
            <a:r>
              <a:rPr lang="en-US" dirty="0">
                <a:solidFill>
                  <a:prstClr val="white"/>
                </a:solidFill>
                <a:ea typeface="+mj-ea"/>
              </a:rPr>
              <a:t>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of particle accelerators</a:t>
            </a:r>
            <a:endParaRPr dirty="0"/>
          </a:p>
        </p:txBody>
      </p:sp>
      <p:sp>
        <p:nvSpPr>
          <p:cNvPr id="1008" name="Google Shape;1008;p3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1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1189BD1-B600-AC36-9497-74B8DC9F2FF0}"/>
              </a:ext>
            </a:extLst>
          </p:cNvPr>
          <p:cNvGrpSpPr/>
          <p:nvPr/>
        </p:nvGrpSpPr>
        <p:grpSpPr>
          <a:xfrm>
            <a:off x="585610" y="1019020"/>
            <a:ext cx="5407970" cy="5138487"/>
            <a:chOff x="4737948" y="1162714"/>
            <a:chExt cx="5407970" cy="513848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73D9FCD-7809-7C18-13A1-6D4186C725EB}"/>
                </a:ext>
              </a:extLst>
            </p:cNvPr>
            <p:cNvSpPr/>
            <p:nvPr/>
          </p:nvSpPr>
          <p:spPr>
            <a:xfrm>
              <a:off x="4737948" y="1162714"/>
              <a:ext cx="4406052" cy="509125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91EAFE1-B090-25C1-BAF8-720D14E7AE3A}"/>
                </a:ext>
              </a:extLst>
            </p:cNvPr>
            <p:cNvGrpSpPr/>
            <p:nvPr/>
          </p:nvGrpSpPr>
          <p:grpSpPr>
            <a:xfrm>
              <a:off x="4791002" y="4194093"/>
              <a:ext cx="5354916" cy="2107108"/>
              <a:chOff x="4791002" y="4194093"/>
              <a:chExt cx="5354916" cy="2107108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A8F370-E587-C1DA-96E9-8D4AC8CFD7CF}"/>
                  </a:ext>
                </a:extLst>
              </p:cNvPr>
              <p:cNvSpPr txBox="1"/>
              <p:nvPr/>
            </p:nvSpPr>
            <p:spPr>
              <a:xfrm>
                <a:off x="4802404" y="5654870"/>
                <a:ext cx="534351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C. M. </a:t>
                </a:r>
                <a:r>
                  <a:rPr lang="en-US" sz="1200" dirty="0" err="1">
                    <a:solidFill>
                      <a:prstClr val="black"/>
                    </a:solidFill>
                    <a:latin typeface="Helvetica"/>
                    <a:cs typeface="Helvetica"/>
                  </a:rPr>
                  <a:t>Celata</a:t>
                </a:r>
                <a:r>
                  <a:rPr lang="en-US" sz="1200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, M. A. Furman, J.-L. Vay, D. P. Grote, </a:t>
                </a:r>
                <a:r>
                  <a:rPr lang="en-US" sz="1200" i="1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Proc. PAC07 </a:t>
                </a:r>
                <a:r>
                  <a:rPr lang="en-US" sz="1200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(2007)</a:t>
                </a:r>
              </a:p>
              <a:p>
                <a:r>
                  <a:rPr lang="en-US" sz="1200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C. M. </a:t>
                </a:r>
                <a:r>
                  <a:rPr lang="en-US" sz="1200" dirty="0" err="1">
                    <a:solidFill>
                      <a:prstClr val="black"/>
                    </a:solidFill>
                    <a:latin typeface="Helvetica"/>
                    <a:cs typeface="Helvetica"/>
                  </a:rPr>
                  <a:t>Celata</a:t>
                </a:r>
                <a:r>
                  <a:rPr lang="en-US" sz="1200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, M. A. Furman, J.-L. Vay, D. P. Grote, </a:t>
                </a:r>
                <a:r>
                  <a:rPr lang="en-US" sz="1200" i="1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Proc. ECLOUD07 </a:t>
                </a:r>
                <a:r>
                  <a:rPr lang="en-US" sz="1200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(2007)</a:t>
                </a:r>
              </a:p>
              <a:p>
                <a:endParaRPr lang="en-US" sz="1200" dirty="0">
                  <a:solidFill>
                    <a:prstClr val="black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1711D9C-D719-4A90-D9A0-76F7E6E0D8AA}"/>
                  </a:ext>
                </a:extLst>
              </p:cNvPr>
              <p:cNvSpPr/>
              <p:nvPr/>
            </p:nvSpPr>
            <p:spPr>
              <a:xfrm>
                <a:off x="5002773" y="4194093"/>
                <a:ext cx="696981" cy="6169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881A4DC-1775-51F9-49FB-3EAAADBDC5F6}"/>
                  </a:ext>
                </a:extLst>
              </p:cNvPr>
              <p:cNvSpPr txBox="1"/>
              <p:nvPr/>
            </p:nvSpPr>
            <p:spPr>
              <a:xfrm>
                <a:off x="4791002" y="4872764"/>
                <a:ext cx="480465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1F497D"/>
                    </a:solidFill>
                    <a:latin typeface="Franklin Gothic Medium"/>
                  </a:rPr>
                  <a:t>PIC calculations of the e-cloud in the ILC positron damping ring wigglers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9E6837E-6CBE-152F-0EC6-63A4A47C49A0}"/>
              </a:ext>
            </a:extLst>
          </p:cNvPr>
          <p:cNvGrpSpPr/>
          <p:nvPr/>
        </p:nvGrpSpPr>
        <p:grpSpPr>
          <a:xfrm>
            <a:off x="6229742" y="4764882"/>
            <a:ext cx="5717616" cy="1015663"/>
            <a:chOff x="-282652" y="4900949"/>
            <a:chExt cx="5717616" cy="101566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B99447B-5A5B-EEFB-74CD-0029FB9E6204}"/>
                </a:ext>
              </a:extLst>
            </p:cNvPr>
            <p:cNvSpPr txBox="1"/>
            <p:nvPr/>
          </p:nvSpPr>
          <p:spPr>
            <a:xfrm>
              <a:off x="-282652" y="4900949"/>
              <a:ext cx="571761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1F497D"/>
                  </a:solidFill>
                  <a:latin typeface="Franklin Gothic Medium"/>
                </a:rPr>
                <a:t>Electron cloud cyclotron resonances in the presence of a short-bunch-length relativistic beam</a:t>
              </a:r>
            </a:p>
            <a:p>
              <a:endParaRPr lang="en-US" sz="2000" dirty="0">
                <a:solidFill>
                  <a:srgbClr val="1F497D"/>
                </a:solidFill>
                <a:latin typeface="Franklin Gothic Medium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CAE85D9-E8B8-FD10-59E0-93E71ECC062E}"/>
                </a:ext>
              </a:extLst>
            </p:cNvPr>
            <p:cNvSpPr txBox="1"/>
            <p:nvPr/>
          </p:nvSpPr>
          <p:spPr>
            <a:xfrm>
              <a:off x="-224596" y="5627426"/>
              <a:ext cx="51639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Helvetica"/>
                  <a:cs typeface="Helvetica"/>
                </a:rPr>
                <a:t>C. M. </a:t>
              </a:r>
              <a:r>
                <a:rPr lang="en-US" sz="1200" dirty="0" err="1">
                  <a:solidFill>
                    <a:prstClr val="black"/>
                  </a:solidFill>
                  <a:latin typeface="Helvetica"/>
                  <a:cs typeface="Helvetica"/>
                </a:rPr>
                <a:t>Celata</a:t>
              </a:r>
              <a:r>
                <a:rPr lang="en-US" sz="1200" dirty="0">
                  <a:solidFill>
                    <a:prstClr val="black"/>
                  </a:solidFill>
                  <a:latin typeface="Helvetica"/>
                  <a:cs typeface="Helvetica"/>
                </a:rPr>
                <a:t>, M. A. Furman, J.-L. Vay, J. W. Yu, </a:t>
              </a:r>
              <a:r>
                <a:rPr lang="en-US" sz="1200" i="1" dirty="0">
                  <a:solidFill>
                    <a:prstClr val="black"/>
                  </a:solidFill>
                  <a:latin typeface="Helvetica"/>
                  <a:cs typeface="Helvetica"/>
                </a:rPr>
                <a:t>PRAB</a:t>
              </a:r>
              <a:r>
                <a:rPr lang="en-US" sz="1200" dirty="0">
                  <a:solidFill>
                    <a:prstClr val="black"/>
                  </a:solidFill>
                  <a:latin typeface="Helvetica"/>
                  <a:cs typeface="Helvetica"/>
                </a:rPr>
                <a:t> </a:t>
              </a:r>
              <a:r>
                <a:rPr lang="en-US" sz="1200" b="1" dirty="0">
                  <a:solidFill>
                    <a:prstClr val="black"/>
                  </a:solidFill>
                  <a:latin typeface="Helvetica"/>
                  <a:cs typeface="Helvetica"/>
                </a:rPr>
                <a:t>11</a:t>
              </a:r>
              <a:r>
                <a:rPr lang="en-US" sz="1200" dirty="0">
                  <a:solidFill>
                    <a:prstClr val="black"/>
                  </a:solidFill>
                  <a:latin typeface="Helvetica"/>
                  <a:cs typeface="Helvetica"/>
                </a:rPr>
                <a:t>, 091002 (2008)</a:t>
              </a:r>
            </a:p>
          </p:txBody>
        </p:sp>
      </p:grpSp>
      <p:pic>
        <p:nvPicPr>
          <p:cNvPr id="13" name="Picture 12" descr="A diagram of a curved tube&#10;&#10;Description automatically generated with medium confidence">
            <a:extLst>
              <a:ext uri="{FF2B5EF4-FFF2-40B4-BE49-F238E27FC236}">
                <a16:creationId xmlns:a16="http://schemas.microsoft.com/office/drawing/2014/main" id="{37427B9A-3668-A58E-05DF-0D7FE8E546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8"/>
          <a:stretch/>
        </p:blipFill>
        <p:spPr>
          <a:xfrm>
            <a:off x="710820" y="1002444"/>
            <a:ext cx="4932825" cy="375847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9F21670-9553-1E7F-C160-320F2132C9CE}"/>
              </a:ext>
            </a:extLst>
          </p:cNvPr>
          <p:cNvGrpSpPr>
            <a:grpSpLocks noChangeAspect="1"/>
          </p:cNvGrpSpPr>
          <p:nvPr/>
        </p:nvGrpSpPr>
        <p:grpSpPr>
          <a:xfrm>
            <a:off x="6799381" y="1375298"/>
            <a:ext cx="4578338" cy="3292067"/>
            <a:chOff x="1024430" y="1221479"/>
            <a:chExt cx="5071570" cy="3646727"/>
          </a:xfrm>
        </p:grpSpPr>
        <p:pic>
          <p:nvPicPr>
            <p:cNvPr id="15" name="Picture 14" descr="A close-up of a circular object&#10;&#10;Description automatically generated">
              <a:extLst>
                <a:ext uri="{FF2B5EF4-FFF2-40B4-BE49-F238E27FC236}">
                  <a16:creationId xmlns:a16="http://schemas.microsoft.com/office/drawing/2014/main" id="{9323170A-2408-B83F-2732-69328A17E0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4430" y="1221479"/>
              <a:ext cx="4983224" cy="3646727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652312A-BDAA-2BDE-94C3-49E2FDF93983}"/>
                </a:ext>
              </a:extLst>
            </p:cNvPr>
            <p:cNvSpPr/>
            <p:nvPr/>
          </p:nvSpPr>
          <p:spPr>
            <a:xfrm>
              <a:off x="5720788" y="2264372"/>
              <a:ext cx="375212" cy="8521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98A7E52-FDEE-68CB-5DD4-DCA52FD04D3F}"/>
              </a:ext>
            </a:extLst>
          </p:cNvPr>
          <p:cNvSpPr txBox="1"/>
          <p:nvPr/>
        </p:nvSpPr>
        <p:spPr>
          <a:xfrm>
            <a:off x="3085858" y="975188"/>
            <a:ext cx="1731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4A752E"/>
                </a:solidFill>
                <a:latin typeface="Franklin Gothic Medium"/>
              </a:rPr>
              <a:t>Warp+Posinst</a:t>
            </a:r>
            <a:endParaRPr lang="en-US" sz="2000" dirty="0">
              <a:solidFill>
                <a:srgbClr val="4A752E"/>
              </a:solidFill>
              <a:latin typeface="Franklin Gothic Medium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CD057C-BD20-B3EC-9D54-4460C2F4F874}"/>
              </a:ext>
            </a:extLst>
          </p:cNvPr>
          <p:cNvSpPr txBox="1"/>
          <p:nvPr/>
        </p:nvSpPr>
        <p:spPr>
          <a:xfrm>
            <a:off x="8003867" y="966699"/>
            <a:ext cx="1731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rgbClr val="4A752E"/>
                </a:solidFill>
                <a:latin typeface="Franklin Gothic Medium"/>
              </a:rPr>
              <a:t>Posinst</a:t>
            </a:r>
            <a:endParaRPr lang="en-US" sz="2000" dirty="0">
              <a:solidFill>
                <a:srgbClr val="4A752E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5614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p3"/>
          <p:cNvSpPr txBox="1">
            <a:spLocks noGrp="1"/>
          </p:cNvSpPr>
          <p:nvPr>
            <p:ph type="body" idx="2"/>
          </p:nvPr>
        </p:nvSpPr>
        <p:spPr>
          <a:xfrm>
            <a:off x="-29696" y="8211"/>
            <a:ext cx="12192000" cy="54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0"/>
              </a:spcBef>
            </a:pPr>
            <a:r>
              <a:rPr lang="en-US" dirty="0">
                <a:solidFill>
                  <a:prstClr val="white"/>
                </a:solidFill>
                <a:ea typeface="+mj-ea"/>
              </a:rPr>
              <a:t>Berkeley Lab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has long been home </a:t>
            </a:r>
          </a:p>
          <a:p>
            <a:pPr marL="342900" indent="-342900">
              <a:spcBef>
                <a:spcPts val="0"/>
              </a:spcBef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to state-of-the-art modeling</a:t>
            </a:r>
            <a:r>
              <a:rPr lang="en-US" dirty="0">
                <a:solidFill>
                  <a:prstClr val="white"/>
                </a:solidFill>
                <a:ea typeface="+mj-ea"/>
              </a:rPr>
              <a:t>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of particle accelerators</a:t>
            </a:r>
            <a:endParaRPr dirty="0"/>
          </a:p>
        </p:txBody>
      </p:sp>
      <p:sp>
        <p:nvSpPr>
          <p:cNvPr id="1008" name="Google Shape;1008;p3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1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0D47A16-30A6-D028-DAB3-668F4B2F72E4}"/>
              </a:ext>
            </a:extLst>
          </p:cNvPr>
          <p:cNvGrpSpPr/>
          <p:nvPr/>
        </p:nvGrpSpPr>
        <p:grpSpPr>
          <a:xfrm>
            <a:off x="457022" y="1019020"/>
            <a:ext cx="4406052" cy="5091254"/>
            <a:chOff x="4737948" y="1162714"/>
            <a:chExt cx="4406052" cy="50912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1CC1FF9-E27F-A646-C8C2-6AA15112B70F}"/>
                </a:ext>
              </a:extLst>
            </p:cNvPr>
            <p:cNvSpPr/>
            <p:nvPr/>
          </p:nvSpPr>
          <p:spPr>
            <a:xfrm>
              <a:off x="4737948" y="1162714"/>
              <a:ext cx="4406052" cy="509125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6B43FA0-3AB8-4DA2-8494-C51EE6121A46}"/>
                </a:ext>
              </a:extLst>
            </p:cNvPr>
            <p:cNvGrpSpPr/>
            <p:nvPr/>
          </p:nvGrpSpPr>
          <p:grpSpPr>
            <a:xfrm>
              <a:off x="4911789" y="1630468"/>
              <a:ext cx="4085818" cy="4474538"/>
              <a:chOff x="4911789" y="1630468"/>
              <a:chExt cx="4085818" cy="4474538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FCC268F-5E99-A61C-0EC0-7165E4C1820B}"/>
                  </a:ext>
                </a:extLst>
              </p:cNvPr>
              <p:cNvSpPr txBox="1"/>
              <p:nvPr/>
            </p:nvSpPr>
            <p:spPr>
              <a:xfrm>
                <a:off x="4911789" y="5828007"/>
                <a:ext cx="40046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J. </a:t>
                </a:r>
                <a:r>
                  <a:rPr lang="en-US" sz="1200" dirty="0" err="1">
                    <a:solidFill>
                      <a:prstClr val="black"/>
                    </a:solidFill>
                    <a:latin typeface="Helvetica"/>
                    <a:cs typeface="Helvetica"/>
                  </a:rPr>
                  <a:t>Qiang</a:t>
                </a:r>
                <a:r>
                  <a:rPr lang="en-US" sz="1200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 </a:t>
                </a:r>
                <a:r>
                  <a:rPr lang="en-US" sz="1200" i="1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et al.</a:t>
                </a:r>
                <a:r>
                  <a:rPr lang="en-US" sz="1200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, </a:t>
                </a:r>
                <a:r>
                  <a:rPr lang="en-US" sz="1200" i="1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Proc. IPAC 2015</a:t>
                </a:r>
                <a:r>
                  <a:rPr lang="en-US" sz="1200" dirty="0">
                    <a:solidFill>
                      <a:prstClr val="black"/>
                    </a:solidFill>
                    <a:latin typeface="Helvetica"/>
                    <a:cs typeface="Helvetica"/>
                  </a:rPr>
                  <a:t>, Richmond, VA (2015). 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1DD879-5353-CD33-97B5-57F3452A95D4}"/>
                  </a:ext>
                </a:extLst>
              </p:cNvPr>
              <p:cNvSpPr txBox="1"/>
              <p:nvPr/>
            </p:nvSpPr>
            <p:spPr>
              <a:xfrm>
                <a:off x="5124431" y="4872764"/>
                <a:ext cx="387317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1F497D"/>
                    </a:solidFill>
                    <a:latin typeface="Franklin Gothic Medium"/>
                  </a:rPr>
                  <a:t>Strong beam-beam simulation of </a:t>
                </a:r>
              </a:p>
              <a:p>
                <a:r>
                  <a:rPr lang="en-US" sz="2000" dirty="0">
                    <a:solidFill>
                      <a:srgbClr val="1F497D"/>
                    </a:solidFill>
                    <a:latin typeface="Franklin Gothic Medium"/>
                  </a:rPr>
                  <a:t>interactions in the LHC upgrade.</a:t>
                </a:r>
              </a:p>
            </p:txBody>
          </p:sp>
          <p:pic>
            <p:nvPicPr>
              <p:cNvPr id="7" name="Picture 6" descr="CC50f_10.png">
                <a:extLst>
                  <a:ext uri="{FF2B5EF4-FFF2-40B4-BE49-F238E27FC236}">
                    <a16:creationId xmlns:a16="http://schemas.microsoft.com/office/drawing/2014/main" id="{412AB282-CDB3-96E1-687E-2CBD95DC8B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914100" y="3019700"/>
                <a:ext cx="1772700" cy="1338746"/>
              </a:xfrm>
              <a:prstGeom prst="rect">
                <a:avLst/>
              </a:prstGeom>
            </p:spPr>
          </p:pic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E5866359-3296-346C-CFE5-18BB9E65513C}"/>
                  </a:ext>
                </a:extLst>
              </p:cNvPr>
              <p:cNvGrpSpPr/>
              <p:nvPr/>
            </p:nvGrpSpPr>
            <p:grpSpPr>
              <a:xfrm>
                <a:off x="5002773" y="1630468"/>
                <a:ext cx="2178004" cy="3180591"/>
                <a:chOff x="5002773" y="1630468"/>
                <a:chExt cx="2178004" cy="3180591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8D9BA482-9F67-E15F-4127-B93046D644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124431" y="1630468"/>
                  <a:ext cx="2056346" cy="3135767"/>
                </a:xfrm>
                <a:prstGeom prst="rect">
                  <a:avLst/>
                </a:prstGeom>
              </p:spPr>
            </p:pic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365C0664-FA12-48F9-643E-A07BC85A9A71}"/>
                    </a:ext>
                  </a:extLst>
                </p:cNvPr>
                <p:cNvSpPr/>
                <p:nvPr/>
              </p:nvSpPr>
              <p:spPr>
                <a:xfrm>
                  <a:off x="5002773" y="4194093"/>
                  <a:ext cx="696981" cy="6169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  <a:latin typeface="Franklin Gothic Book"/>
                  </a:endParaRPr>
                </a:p>
              </p:txBody>
            </p:sp>
          </p:grpSp>
          <p:pic>
            <p:nvPicPr>
              <p:cNvPr id="9" name="Picture 8" descr="Crab_Cavity_fig.pdf">
                <a:extLst>
                  <a:ext uri="{FF2B5EF4-FFF2-40B4-BE49-F238E27FC236}">
                    <a16:creationId xmlns:a16="http://schemas.microsoft.com/office/drawing/2014/main" id="{BB2326FF-A13C-DFC5-84C7-D468A03BE9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86958" y="1630468"/>
                <a:ext cx="1483167" cy="1108936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7D55751-BD44-C72B-411B-6D9D69E94E9A}"/>
                  </a:ext>
                </a:extLst>
              </p:cNvPr>
              <p:cNvSpPr txBox="1"/>
              <p:nvPr/>
            </p:nvSpPr>
            <p:spPr>
              <a:xfrm>
                <a:off x="6914100" y="4285251"/>
                <a:ext cx="202651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>
                    <a:solidFill>
                      <a:srgbClr val="1F497D"/>
                    </a:solidFill>
                    <a:latin typeface="Helvetica"/>
                    <a:cs typeface="Helvetica"/>
                  </a:rPr>
                  <a:t>Emittance</a:t>
                </a:r>
                <a:r>
                  <a:rPr lang="en-US" sz="1200" b="1" dirty="0">
                    <a:solidFill>
                      <a:srgbClr val="1F497D"/>
                    </a:solidFill>
                    <a:latin typeface="Helvetica"/>
                    <a:cs typeface="Helvetica"/>
                  </a:rPr>
                  <a:t> growth due to </a:t>
                </a:r>
              </a:p>
              <a:p>
                <a:r>
                  <a:rPr lang="en-US" sz="1200" b="1" dirty="0">
                    <a:solidFill>
                      <a:srgbClr val="1F497D"/>
                    </a:solidFill>
                    <a:latin typeface="Helvetica"/>
                    <a:cs typeface="Helvetica"/>
                  </a:rPr>
                  <a:t>crab cavity RF noise.</a:t>
                </a: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056BF22-18D0-7D88-34DA-35DF55B16168}"/>
              </a:ext>
            </a:extLst>
          </p:cNvPr>
          <p:cNvGrpSpPr/>
          <p:nvPr/>
        </p:nvGrpSpPr>
        <p:grpSpPr>
          <a:xfrm>
            <a:off x="5377014" y="1340976"/>
            <a:ext cx="6378136" cy="5091254"/>
            <a:chOff x="388620" y="1162713"/>
            <a:chExt cx="6378136" cy="509125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D5399E5-CBD0-49AC-4A26-B7DA2080B424}"/>
                </a:ext>
              </a:extLst>
            </p:cNvPr>
            <p:cNvGrpSpPr/>
            <p:nvPr/>
          </p:nvGrpSpPr>
          <p:grpSpPr>
            <a:xfrm>
              <a:off x="388620" y="1162713"/>
              <a:ext cx="6378136" cy="5091254"/>
              <a:chOff x="388620" y="1162713"/>
              <a:chExt cx="6378136" cy="5091254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4ABE778D-4971-CB7A-3DDD-CA3D73C5A56E}"/>
                  </a:ext>
                </a:extLst>
              </p:cNvPr>
              <p:cNvGrpSpPr/>
              <p:nvPr/>
            </p:nvGrpSpPr>
            <p:grpSpPr>
              <a:xfrm>
                <a:off x="388620" y="1162713"/>
                <a:ext cx="6378136" cy="5091254"/>
                <a:chOff x="-1135380" y="1162713"/>
                <a:chExt cx="6378136" cy="5091254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B5769F4D-3EA6-6504-99FD-BE6834A2439B}"/>
                    </a:ext>
                  </a:extLst>
                </p:cNvPr>
                <p:cNvSpPr/>
                <p:nvPr/>
              </p:nvSpPr>
              <p:spPr>
                <a:xfrm>
                  <a:off x="-1135380" y="1162713"/>
                  <a:ext cx="6378136" cy="509125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92CE631F-90A0-AC32-BABB-BD11A01EAEC6}"/>
                    </a:ext>
                  </a:extLst>
                </p:cNvPr>
                <p:cNvGrpSpPr/>
                <p:nvPr/>
              </p:nvGrpSpPr>
              <p:grpSpPr>
                <a:xfrm>
                  <a:off x="-322237" y="5043248"/>
                  <a:ext cx="5152373" cy="1068492"/>
                  <a:chOff x="-322237" y="5043248"/>
                  <a:chExt cx="5152373" cy="1068492"/>
                </a:xfrm>
              </p:grpSpPr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5BB6EB43-1706-25A1-86F6-D3BB05A0FA4E}"/>
                      </a:ext>
                    </a:extLst>
                  </p:cNvPr>
                  <p:cNvSpPr txBox="1"/>
                  <p:nvPr/>
                </p:nvSpPr>
                <p:spPr>
                  <a:xfrm>
                    <a:off x="-322237" y="5043248"/>
                    <a:ext cx="5152373" cy="70788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rgbClr val="1F497D"/>
                        </a:solidFill>
                        <a:latin typeface="Franklin Gothic Medium"/>
                      </a:rPr>
                      <a:t>Start-to-end, one-to-one modeling reproduces</a:t>
                    </a:r>
                  </a:p>
                  <a:p>
                    <a:r>
                      <a:rPr lang="en-US" sz="2000" dirty="0">
                        <a:solidFill>
                          <a:srgbClr val="1F497D"/>
                        </a:solidFill>
                        <a:latin typeface="Franklin Gothic Medium"/>
                      </a:rPr>
                      <a:t>microbunching in the LCLS X-ray FEL.</a:t>
                    </a:r>
                  </a:p>
                </p:txBody>
              </p:sp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B994FF93-2219-08A3-B031-4C428C3DB6B7}"/>
                      </a:ext>
                    </a:extLst>
                  </p:cNvPr>
                  <p:cNvSpPr txBox="1"/>
                  <p:nvPr/>
                </p:nvSpPr>
                <p:spPr>
                  <a:xfrm>
                    <a:off x="-1" y="5834741"/>
                    <a:ext cx="4328429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prstClr val="black"/>
                        </a:solidFill>
                        <a:latin typeface="Helvetica"/>
                        <a:cs typeface="Helvetica"/>
                      </a:rPr>
                      <a:t>J. </a:t>
                    </a:r>
                    <a:r>
                      <a:rPr lang="en-US" sz="1200" dirty="0" err="1">
                        <a:solidFill>
                          <a:prstClr val="black"/>
                        </a:solidFill>
                        <a:latin typeface="Helvetica"/>
                        <a:cs typeface="Helvetica"/>
                      </a:rPr>
                      <a:t>Qiang</a:t>
                    </a:r>
                    <a:r>
                      <a:rPr lang="en-US" sz="1200" dirty="0">
                        <a:solidFill>
                          <a:prstClr val="black"/>
                        </a:solidFill>
                        <a:latin typeface="Helvetica"/>
                        <a:cs typeface="Helvetica"/>
                      </a:rPr>
                      <a:t> </a:t>
                    </a:r>
                    <a:r>
                      <a:rPr lang="en-US" sz="1200" i="1" dirty="0">
                        <a:solidFill>
                          <a:prstClr val="black"/>
                        </a:solidFill>
                        <a:latin typeface="Helvetica"/>
                        <a:cs typeface="Helvetica"/>
                      </a:rPr>
                      <a:t>et al.</a:t>
                    </a:r>
                    <a:r>
                      <a:rPr lang="en-US" sz="1200" dirty="0">
                        <a:solidFill>
                          <a:prstClr val="black"/>
                        </a:solidFill>
                        <a:latin typeface="Helvetica"/>
                        <a:cs typeface="Helvetica"/>
                      </a:rPr>
                      <a:t>, </a:t>
                    </a:r>
                    <a:r>
                      <a:rPr lang="en-US" sz="1200" i="1" dirty="0">
                        <a:solidFill>
                          <a:prstClr val="black"/>
                        </a:solidFill>
                        <a:latin typeface="Helvetica"/>
                        <a:cs typeface="Helvetica"/>
                      </a:rPr>
                      <a:t>Phys. Rev. Accel. Beams</a:t>
                    </a:r>
                    <a:r>
                      <a:rPr lang="en-US" sz="1200" dirty="0">
                        <a:solidFill>
                          <a:prstClr val="black"/>
                        </a:solidFill>
                        <a:latin typeface="Helvetica"/>
                        <a:cs typeface="Helvetica"/>
                      </a:rPr>
                      <a:t> </a:t>
                    </a:r>
                    <a:r>
                      <a:rPr lang="en-US" sz="1200" b="1" dirty="0">
                        <a:solidFill>
                          <a:prstClr val="black"/>
                        </a:solidFill>
                        <a:latin typeface="Helvetica"/>
                        <a:cs typeface="Helvetica"/>
                      </a:rPr>
                      <a:t>20</a:t>
                    </a:r>
                    <a:r>
                      <a:rPr lang="en-US" sz="1200" dirty="0">
                        <a:solidFill>
                          <a:prstClr val="black"/>
                        </a:solidFill>
                        <a:latin typeface="Helvetica"/>
                        <a:cs typeface="Helvetica"/>
                      </a:rPr>
                      <a:t>, 054402 (2017). </a:t>
                    </a:r>
                  </a:p>
                </p:txBody>
              </p:sp>
            </p:grpSp>
          </p:grp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CE473AAF-F4E2-1D3A-0A71-6ED7479FC33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756690" y="1813456"/>
                <a:ext cx="5601332" cy="3287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FEC4C39-068B-0AA0-556B-2174A3D342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5657" y="1204615"/>
              <a:ext cx="6289082" cy="541192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BDD4BCA2-252A-BD3E-7137-ECE2E00B7FAD}"/>
              </a:ext>
            </a:extLst>
          </p:cNvPr>
          <p:cNvSpPr txBox="1"/>
          <p:nvPr/>
        </p:nvSpPr>
        <p:spPr>
          <a:xfrm>
            <a:off x="1787748" y="986716"/>
            <a:ext cx="1826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4A752E"/>
                </a:solidFill>
                <a:latin typeface="Franklin Gothic Medium"/>
              </a:rPr>
              <a:t>BeamBeam3D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D364B5-DF56-2C0B-D110-89A70ABB3B3E}"/>
              </a:ext>
            </a:extLst>
          </p:cNvPr>
          <p:cNvSpPr txBox="1"/>
          <p:nvPr/>
        </p:nvSpPr>
        <p:spPr>
          <a:xfrm>
            <a:off x="6612896" y="979943"/>
            <a:ext cx="3843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4A752E"/>
                </a:solidFill>
                <a:latin typeface="Franklin Gothic Medium"/>
              </a:rPr>
              <a:t>Impact-T + Impact-Z (+ Genesis)</a:t>
            </a:r>
          </a:p>
        </p:txBody>
      </p:sp>
    </p:spTree>
    <p:extLst>
      <p:ext uri="{BB962C8B-B14F-4D97-AF65-F5344CB8AC3E}">
        <p14:creationId xmlns:p14="http://schemas.microsoft.com/office/powerpoint/2010/main" val="3120634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55C910-E32E-C740-831A-0BBA1A49CD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12192000" cy="958543"/>
          </a:xfrm>
        </p:spPr>
        <p:txBody>
          <a:bodyPr>
            <a:noAutofit/>
          </a:bodyPr>
          <a:lstStyle/>
          <a:p>
            <a:pPr marL="12700" indent="0" algn="l">
              <a:spcBef>
                <a:spcPts val="0"/>
              </a:spcBef>
            </a:pPr>
            <a:r>
              <a:rPr lang="en-US" sz="3100" b="0" dirty="0"/>
              <a:t>The </a:t>
            </a:r>
            <a:r>
              <a:rPr lang="en-US" sz="3100" b="0" i="1" dirty="0">
                <a:solidFill>
                  <a:srgbClr val="F6B36B"/>
                </a:solidFill>
              </a:rPr>
              <a:t>B</a:t>
            </a:r>
            <a:r>
              <a:rPr lang="en-US" sz="3100" b="0" dirty="0"/>
              <a:t>erkeley </a:t>
            </a:r>
            <a:r>
              <a:rPr lang="en-US" sz="3100" b="0" i="1" dirty="0">
                <a:solidFill>
                  <a:srgbClr val="F6B36B"/>
                </a:solidFill>
              </a:rPr>
              <a:t>L</a:t>
            </a:r>
            <a:r>
              <a:rPr lang="en-US" sz="3100" b="0" dirty="0"/>
              <a:t>ab </a:t>
            </a:r>
            <a:r>
              <a:rPr lang="en-US" sz="3100" b="0" i="1" dirty="0">
                <a:solidFill>
                  <a:srgbClr val="F6B36B"/>
                </a:solidFill>
              </a:rPr>
              <a:t>A</a:t>
            </a:r>
            <a:r>
              <a:rPr lang="en-US" sz="3100" b="0" dirty="0"/>
              <a:t>ccelerator </a:t>
            </a:r>
            <a:r>
              <a:rPr lang="en-US" sz="3100" b="0" i="1" dirty="0">
                <a:solidFill>
                  <a:srgbClr val="F6B36B"/>
                </a:solidFill>
              </a:rPr>
              <a:t>S</a:t>
            </a:r>
            <a:r>
              <a:rPr lang="en-US" sz="3100" b="0" dirty="0"/>
              <a:t>imulation </a:t>
            </a:r>
            <a:r>
              <a:rPr lang="en-US" sz="3100" b="0" i="1" dirty="0">
                <a:solidFill>
                  <a:srgbClr val="F6B36B"/>
                </a:solidFill>
              </a:rPr>
              <a:t>T</a:t>
            </a:r>
            <a:r>
              <a:rPr lang="en-US" sz="3100" b="0" dirty="0"/>
              <a:t>oolkit </a:t>
            </a:r>
          </a:p>
          <a:p>
            <a:pPr marL="12700" indent="0" algn="l">
              <a:spcBef>
                <a:spcPts val="0"/>
              </a:spcBef>
            </a:pPr>
            <a:r>
              <a:rPr lang="en-US" sz="3100" b="0" dirty="0"/>
              <a:t>was created to coordinate Berkeley Lab codes</a:t>
            </a:r>
            <a:endParaRPr lang="en-US" sz="3100" dirty="0"/>
          </a:p>
        </p:txBody>
      </p:sp>
      <p:sp>
        <p:nvSpPr>
          <p:cNvPr id="99" name="Google Shape;192;p2">
            <a:extLst>
              <a:ext uri="{FF2B5EF4-FFF2-40B4-BE49-F238E27FC236}">
                <a16:creationId xmlns:a16="http://schemas.microsoft.com/office/drawing/2014/main" id="{EBBEF696-EC5D-933A-44EC-E3DA684BFB5A}"/>
              </a:ext>
            </a:extLst>
          </p:cNvPr>
          <p:cNvSpPr txBox="1"/>
          <p:nvPr/>
        </p:nvSpPr>
        <p:spPr>
          <a:xfrm>
            <a:off x="96025" y="1066980"/>
            <a:ext cx="2905303" cy="5089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633" tIns="40633" rIns="40633" bIns="40633" anchor="t" anchorCtr="0">
            <a:no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Codes:</a:t>
            </a: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BeamBeam3D</a:t>
            </a: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Impact-T, Impact-Z</a:t>
            </a: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Marylie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/Impact</a:t>
            </a: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Posinst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Warp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2C365E"/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</p:txBody>
      </p:sp>
      <p:sp>
        <p:nvSpPr>
          <p:cNvPr id="144" name="Google Shape;192;p2">
            <a:extLst>
              <a:ext uri="{FF2B5EF4-FFF2-40B4-BE49-F238E27FC236}">
                <a16:creationId xmlns:a16="http://schemas.microsoft.com/office/drawing/2014/main" id="{6B0F8832-14F2-3D85-0960-18F41A8089C4}"/>
              </a:ext>
            </a:extLst>
          </p:cNvPr>
          <p:cNvSpPr txBox="1"/>
          <p:nvPr/>
        </p:nvSpPr>
        <p:spPr>
          <a:xfrm>
            <a:off x="10879526" y="467451"/>
            <a:ext cx="1141764" cy="273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633" tIns="40633" rIns="40633" bIns="40633" anchor="t" anchorCtr="0">
            <a:no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Open Source</a:t>
            </a:r>
          </a:p>
        </p:txBody>
      </p:sp>
      <p:sp>
        <p:nvSpPr>
          <p:cNvPr id="145" name="Google Shape;192;p2">
            <a:extLst>
              <a:ext uri="{FF2B5EF4-FFF2-40B4-BE49-F238E27FC236}">
                <a16:creationId xmlns:a16="http://schemas.microsoft.com/office/drawing/2014/main" id="{A3EAD97A-FE45-E7D7-A6A0-D6292C63D840}"/>
              </a:ext>
            </a:extLst>
          </p:cNvPr>
          <p:cNvSpPr txBox="1"/>
          <p:nvPr/>
        </p:nvSpPr>
        <p:spPr>
          <a:xfrm>
            <a:off x="10752799" y="171816"/>
            <a:ext cx="1183824" cy="292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633" tIns="40633" rIns="40633" bIns="40633" anchor="t" anchorCtr="0">
            <a:noAutofit/>
          </a:bodyPr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467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blast.lbl.gov</a:t>
            </a:r>
            <a:endParaRPr kumimoji="0" sz="14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F7605F9-2D23-656C-8C66-101E2FF04799}"/>
              </a:ext>
            </a:extLst>
          </p:cNvPr>
          <p:cNvSpPr txBox="1">
            <a:spLocks/>
          </p:cNvSpPr>
          <p:nvPr/>
        </p:nvSpPr>
        <p:spPr>
          <a:xfrm>
            <a:off x="11496615" y="6554821"/>
            <a:ext cx="688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charset="0"/>
              <a:buNone/>
              <a:tabLst/>
              <a:defRPr/>
            </a:pPr>
            <a:fld id="{D260E43B-7F43-FA45-AAB7-E054FD6CC4E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Times New Roman" charset="0"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966997-8A4B-5AE4-A9A4-5DDF74A24D0F}"/>
              </a:ext>
            </a:extLst>
          </p:cNvPr>
          <p:cNvGrpSpPr/>
          <p:nvPr/>
        </p:nvGrpSpPr>
        <p:grpSpPr>
          <a:xfrm>
            <a:off x="8510543" y="968626"/>
            <a:ext cx="575114" cy="268224"/>
            <a:chOff x="8353376" y="968626"/>
            <a:chExt cx="575114" cy="268224"/>
          </a:xfrm>
        </p:grpSpPr>
        <p:pic>
          <p:nvPicPr>
            <p:cNvPr id="110" name="Google Shape;914;p82">
              <a:extLst>
                <a:ext uri="{FF2B5EF4-FFF2-40B4-BE49-F238E27FC236}">
                  <a16:creationId xmlns:a16="http://schemas.microsoft.com/office/drawing/2014/main" id="{03970A19-6B4A-BF23-B78E-7BBEB7ADEF60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8660266" y="968626"/>
              <a:ext cx="268224" cy="2682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" name="Google Shape;191;p2" descr="LBNL_Full_Logo_Final.png">
              <a:extLst>
                <a:ext uri="{FF2B5EF4-FFF2-40B4-BE49-F238E27FC236}">
                  <a16:creationId xmlns:a16="http://schemas.microsoft.com/office/drawing/2014/main" id="{6A22BAC7-E80B-E0FF-60AD-A1699667781B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353376" y="969153"/>
              <a:ext cx="306887" cy="26717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" name="Google Shape;192;p2">
            <a:extLst>
              <a:ext uri="{FF2B5EF4-FFF2-40B4-BE49-F238E27FC236}">
                <a16:creationId xmlns:a16="http://schemas.microsoft.com/office/drawing/2014/main" id="{DECF4610-0462-0E4E-E47F-368F9FF42983}"/>
              </a:ext>
            </a:extLst>
          </p:cNvPr>
          <p:cNvSpPr txBox="1"/>
          <p:nvPr/>
        </p:nvSpPr>
        <p:spPr>
          <a:xfrm>
            <a:off x="2398170" y="1066980"/>
            <a:ext cx="3215392" cy="4552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633" tIns="40633" rIns="40633" bIns="40633" anchor="t" anchorCtr="0">
            <a:no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Applications:</a:t>
            </a:r>
          </a:p>
          <a:p>
            <a:pPr marL="4763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A752E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Start-to-end accelerators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beams, plasmas, lasers, structures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rings,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linacs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, sources, injectors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RF, plasma, dielectric acceleration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conventional &amp; plasma-based focusing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e-cloud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CSR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cooling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collisions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beam-beam @ IP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…</a:t>
            </a:r>
          </a:p>
          <a:p>
            <a:pPr marL="4763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  </a:t>
            </a:r>
          </a:p>
          <a:p>
            <a:pPr marL="4763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A752E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 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2C365E"/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2C365E"/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</p:txBody>
      </p:sp>
      <p:pic>
        <p:nvPicPr>
          <p:cNvPr id="5" name="Picture 4" descr="A logo for a computer game&#10;&#10;Description automatically generated">
            <a:extLst>
              <a:ext uri="{FF2B5EF4-FFF2-40B4-BE49-F238E27FC236}">
                <a16:creationId xmlns:a16="http://schemas.microsoft.com/office/drawing/2014/main" id="{A60CF22C-0A95-6DD3-B701-F03D61515B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572" b="2556"/>
          <a:stretch/>
        </p:blipFill>
        <p:spPr>
          <a:xfrm>
            <a:off x="8612606" y="0"/>
            <a:ext cx="2076829" cy="9554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2BFFC0-10E1-529E-6D60-07AEA69B4D51}"/>
              </a:ext>
            </a:extLst>
          </p:cNvPr>
          <p:cNvSpPr txBox="1"/>
          <p:nvPr/>
        </p:nvSpPr>
        <p:spPr>
          <a:xfrm>
            <a:off x="11226239" y="902774"/>
            <a:ext cx="999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2014</a:t>
            </a:r>
          </a:p>
        </p:txBody>
      </p:sp>
      <p:sp>
        <p:nvSpPr>
          <p:cNvPr id="8" name="Google Shape;656;g2db06caba76_0_0">
            <a:extLst>
              <a:ext uri="{FF2B5EF4-FFF2-40B4-BE49-F238E27FC236}">
                <a16:creationId xmlns:a16="http://schemas.microsoft.com/office/drawing/2014/main" id="{7D33EEE0-DEA3-BA2E-5274-64331B93F81E}"/>
              </a:ext>
            </a:extLst>
          </p:cNvPr>
          <p:cNvSpPr txBox="1"/>
          <p:nvPr/>
        </p:nvSpPr>
        <p:spPr>
          <a:xfrm>
            <a:off x="5951290" y="1525928"/>
            <a:ext cx="6119198" cy="387795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242852"/>
                </a:solidFill>
                <a:effectLst/>
                <a:uLnTx/>
                <a:uFillTx/>
                <a:latin typeface="Franklin Gothic Book" panose="020B0503020102020204" pitchFamily="34" charset="0"/>
                <a:cs typeface="Arial"/>
                <a:sym typeface="Arial"/>
              </a:rPr>
              <a:t>Codes were successfully used by accelerator community on major projects but: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0" dirty="0">
                <a:solidFill>
                  <a:srgbClr val="242852"/>
                </a:solidFill>
                <a:latin typeface="Franklin Gothic Book" panose="020B0503020102020204" pitchFamily="34" charset="0"/>
                <a:cs typeface="Arial"/>
                <a:sym typeface="Arial"/>
              </a:rPr>
              <a:t>coordination of development was limited by legacy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0" dirty="0">
                <a:solidFill>
                  <a:srgbClr val="242852"/>
                </a:solidFill>
                <a:latin typeface="Franklin Gothic Book" panose="020B0503020102020204" pitchFamily="34" charset="0"/>
                <a:cs typeface="Arial"/>
                <a:sym typeface="Arial"/>
              </a:rPr>
              <a:t>amount of duplication was growing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0" dirty="0">
                <a:solidFill>
                  <a:srgbClr val="242852"/>
                </a:solidFill>
                <a:latin typeface="Franklin Gothic Book" panose="020B0503020102020204" pitchFamily="34" charset="0"/>
                <a:cs typeface="Arial"/>
                <a:sym typeface="Arial"/>
              </a:rPr>
              <a:t>number of additional physics modules, codes &amp; contributions (from various institutions) was increasing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0" dirty="0">
                <a:solidFill>
                  <a:srgbClr val="242852"/>
                </a:solidFill>
                <a:latin typeface="Franklin Gothic Book" panose="020B0503020102020204" pitchFamily="34" charset="0"/>
                <a:cs typeface="Arial"/>
                <a:sym typeface="Arial"/>
              </a:rPr>
              <a:t>need to modernize codes for increasing number of levels of parallelism and GPUs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US" sz="2000" b="1" kern="0" dirty="0">
                <a:solidFill>
                  <a:srgbClr val="242852"/>
                </a:solidFill>
                <a:latin typeface="Franklin Gothic Book" panose="020B0503020102020204" pitchFamily="34" charset="0"/>
                <a:cs typeface="Arial"/>
                <a:sym typeface="Wingdings" pitchFamily="2" charset="2"/>
              </a:rPr>
              <a:t> new (more inclusive) name &amp; coordination of codes development.</a:t>
            </a:r>
            <a:endParaRPr lang="en-US" sz="2000" b="1" kern="0" dirty="0">
              <a:solidFill>
                <a:srgbClr val="242852"/>
              </a:solidFill>
              <a:latin typeface="Franklin Gothic Book" panose="020B0503020102020204" pitchFamily="34" charset="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194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55C910-E32E-C740-831A-0BBA1A49CD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12192000" cy="958543"/>
          </a:xfrm>
        </p:spPr>
        <p:txBody>
          <a:bodyPr>
            <a:noAutofit/>
          </a:bodyPr>
          <a:lstStyle/>
          <a:p>
            <a:pPr marL="12700" indent="0" algn="l">
              <a:spcBef>
                <a:spcPts val="0"/>
              </a:spcBef>
            </a:pPr>
            <a:r>
              <a:rPr lang="en-US" sz="3100" b="0" dirty="0"/>
              <a:t>The </a:t>
            </a:r>
            <a:r>
              <a:rPr lang="en-US" sz="3100" b="0" i="1" dirty="0">
                <a:solidFill>
                  <a:srgbClr val="F6B36B"/>
                </a:solidFill>
              </a:rPr>
              <a:t>B</a:t>
            </a:r>
            <a:r>
              <a:rPr lang="en-US" sz="3100" b="0" dirty="0"/>
              <a:t>eam, </a:t>
            </a:r>
            <a:r>
              <a:rPr lang="en-US" sz="3100" b="0" dirty="0" err="1"/>
              <a:t>p</a:t>
            </a:r>
            <a:r>
              <a:rPr lang="en-US" sz="3100" b="0" i="1" dirty="0" err="1">
                <a:solidFill>
                  <a:srgbClr val="F6B36B"/>
                </a:solidFill>
              </a:rPr>
              <a:t>L</a:t>
            </a:r>
            <a:r>
              <a:rPr lang="en-US" sz="3100" b="0" dirty="0" err="1"/>
              <a:t>asma</a:t>
            </a:r>
            <a:r>
              <a:rPr lang="en-US" sz="3100" b="0" dirty="0"/>
              <a:t> &amp; </a:t>
            </a:r>
            <a:r>
              <a:rPr lang="en-US" sz="3100" b="0" i="1" dirty="0">
                <a:solidFill>
                  <a:srgbClr val="F6B36B"/>
                </a:solidFill>
              </a:rPr>
              <a:t>A</a:t>
            </a:r>
            <a:r>
              <a:rPr lang="en-US" sz="3100" b="0" dirty="0"/>
              <a:t>ccelerator </a:t>
            </a:r>
            <a:r>
              <a:rPr lang="en-US" sz="3100" b="0" i="1" dirty="0">
                <a:solidFill>
                  <a:srgbClr val="F6B36B"/>
                </a:solidFill>
              </a:rPr>
              <a:t>S</a:t>
            </a:r>
            <a:r>
              <a:rPr lang="en-US" sz="3100" b="0" dirty="0"/>
              <a:t>imulation </a:t>
            </a:r>
            <a:r>
              <a:rPr lang="en-US" sz="3100" b="0" i="1" dirty="0">
                <a:solidFill>
                  <a:srgbClr val="F6B36B"/>
                </a:solidFill>
              </a:rPr>
              <a:t>T</a:t>
            </a:r>
            <a:r>
              <a:rPr lang="en-US" sz="3100" b="0" dirty="0"/>
              <a:t>oolkit </a:t>
            </a:r>
          </a:p>
          <a:p>
            <a:pPr marL="12700" indent="0" algn="l">
              <a:spcBef>
                <a:spcPts val="0"/>
              </a:spcBef>
            </a:pPr>
            <a:r>
              <a:rPr lang="en-US" sz="3100" b="0" dirty="0"/>
              <a:t>followed to better coordinate &amp; modernize codes</a:t>
            </a:r>
            <a:endParaRPr lang="en-US" sz="3100" dirty="0"/>
          </a:p>
        </p:txBody>
      </p:sp>
      <p:sp>
        <p:nvSpPr>
          <p:cNvPr id="99" name="Google Shape;192;p2">
            <a:extLst>
              <a:ext uri="{FF2B5EF4-FFF2-40B4-BE49-F238E27FC236}">
                <a16:creationId xmlns:a16="http://schemas.microsoft.com/office/drawing/2014/main" id="{EBBEF696-EC5D-933A-44EC-E3DA684BFB5A}"/>
              </a:ext>
            </a:extLst>
          </p:cNvPr>
          <p:cNvSpPr txBox="1"/>
          <p:nvPr/>
        </p:nvSpPr>
        <p:spPr>
          <a:xfrm>
            <a:off x="96025" y="1066980"/>
            <a:ext cx="2905303" cy="5089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633" tIns="40633" rIns="40633" bIns="40633" anchor="t" anchorCtr="0">
            <a:no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Codes:</a:t>
            </a: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BeamBeam3D</a:t>
            </a: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Impact-T, Impact-Z</a:t>
            </a:r>
          </a:p>
          <a:p>
            <a:pPr marL="173038"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Marylie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/Impact</a:t>
            </a: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Posinst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Warp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C365E"/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FBPIC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HiPACE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++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ImpactX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LW3D</a:t>
            </a: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Wake-T</a:t>
            </a:r>
            <a:endParaRPr kumimoji="0" lang="en-US" sz="1800" b="0" i="0" u="none" strike="noStrike" kern="1200" cap="none" spc="0" normalizeH="0" baseline="3000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  <a:p>
            <a:pPr marL="1730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WarpX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  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2C365E"/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</p:txBody>
      </p:sp>
      <p:sp>
        <p:nvSpPr>
          <p:cNvPr id="143" name="Google Shape;192;p2">
            <a:extLst>
              <a:ext uri="{FF2B5EF4-FFF2-40B4-BE49-F238E27FC236}">
                <a16:creationId xmlns:a16="http://schemas.microsoft.com/office/drawing/2014/main" id="{1B95FD25-C28E-B634-40B5-F0513140A365}"/>
              </a:ext>
            </a:extLst>
          </p:cNvPr>
          <p:cNvSpPr txBox="1"/>
          <p:nvPr/>
        </p:nvSpPr>
        <p:spPr>
          <a:xfrm>
            <a:off x="6315236" y="5470404"/>
            <a:ext cx="5391306" cy="1053615"/>
          </a:xfrm>
          <a:prstGeom prst="rect">
            <a:avLst/>
          </a:prstGeom>
          <a:solidFill>
            <a:srgbClr val="2AABE2"/>
          </a:solidFill>
          <a:ln>
            <a:noFill/>
          </a:ln>
        </p:spPr>
        <p:txBody>
          <a:bodyPr spcFirstLastPara="1" wrap="square" lIns="40633" tIns="40633" rIns="40633" bIns="40633" anchor="t" anchorCtr="0">
            <a:no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BLAST is a unique suite of interoperable codes &amp; a multi-institutional international collaboration (&gt;80 contributors, incl. from private sector).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</p:txBody>
      </p:sp>
      <p:sp>
        <p:nvSpPr>
          <p:cNvPr id="144" name="Google Shape;192;p2">
            <a:extLst>
              <a:ext uri="{FF2B5EF4-FFF2-40B4-BE49-F238E27FC236}">
                <a16:creationId xmlns:a16="http://schemas.microsoft.com/office/drawing/2014/main" id="{6B0F8832-14F2-3D85-0960-18F41A8089C4}"/>
              </a:ext>
            </a:extLst>
          </p:cNvPr>
          <p:cNvSpPr txBox="1"/>
          <p:nvPr/>
        </p:nvSpPr>
        <p:spPr>
          <a:xfrm>
            <a:off x="10879526" y="467451"/>
            <a:ext cx="1141764" cy="273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633" tIns="40633" rIns="40633" bIns="40633" anchor="t" anchorCtr="0">
            <a:no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Open Source</a:t>
            </a:r>
          </a:p>
        </p:txBody>
      </p:sp>
      <p:sp>
        <p:nvSpPr>
          <p:cNvPr id="145" name="Google Shape;192;p2">
            <a:extLst>
              <a:ext uri="{FF2B5EF4-FFF2-40B4-BE49-F238E27FC236}">
                <a16:creationId xmlns:a16="http://schemas.microsoft.com/office/drawing/2014/main" id="{A3EAD97A-FE45-E7D7-A6A0-D6292C63D840}"/>
              </a:ext>
            </a:extLst>
          </p:cNvPr>
          <p:cNvSpPr txBox="1"/>
          <p:nvPr/>
        </p:nvSpPr>
        <p:spPr>
          <a:xfrm>
            <a:off x="10752799" y="171816"/>
            <a:ext cx="1183824" cy="292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633" tIns="40633" rIns="40633" bIns="40633" anchor="t" anchorCtr="0">
            <a:noAutofit/>
          </a:bodyPr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467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blast.lbl.gov</a:t>
            </a:r>
            <a:endParaRPr kumimoji="0" sz="14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F7605F9-2D23-656C-8C66-101E2FF04799}"/>
              </a:ext>
            </a:extLst>
          </p:cNvPr>
          <p:cNvSpPr txBox="1">
            <a:spLocks/>
          </p:cNvSpPr>
          <p:nvPr/>
        </p:nvSpPr>
        <p:spPr>
          <a:xfrm>
            <a:off x="11496615" y="6554821"/>
            <a:ext cx="688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charset="0"/>
              <a:buNone/>
              <a:tabLst/>
              <a:defRPr/>
            </a:pPr>
            <a:fld id="{D260E43B-7F43-FA45-AAB7-E054FD6CC4E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Times New Roman" charset="0"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966997-8A4B-5AE4-A9A4-5DDF74A24D0F}"/>
              </a:ext>
            </a:extLst>
          </p:cNvPr>
          <p:cNvGrpSpPr/>
          <p:nvPr/>
        </p:nvGrpSpPr>
        <p:grpSpPr>
          <a:xfrm>
            <a:off x="8505758" y="0"/>
            <a:ext cx="3377257" cy="1466097"/>
            <a:chOff x="8348591" y="0"/>
            <a:chExt cx="3377257" cy="1466097"/>
          </a:xfrm>
        </p:grpSpPr>
        <p:sp>
          <p:nvSpPr>
            <p:cNvPr id="6" name="Google Shape;192;p2">
              <a:extLst>
                <a:ext uri="{FF2B5EF4-FFF2-40B4-BE49-F238E27FC236}">
                  <a16:creationId xmlns:a16="http://schemas.microsoft.com/office/drawing/2014/main" id="{301989A1-6E06-6B29-F63C-CC3924B4C2FF}"/>
                </a:ext>
              </a:extLst>
            </p:cNvPr>
            <p:cNvSpPr txBox="1"/>
            <p:nvPr/>
          </p:nvSpPr>
          <p:spPr>
            <a:xfrm>
              <a:off x="10639229" y="1045421"/>
              <a:ext cx="1086619" cy="4206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0633" tIns="40633" rIns="40633" bIns="40633" anchor="t" anchorCtr="0">
              <a:no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65E"/>
                </a:buClr>
                <a:buSzPts val="6600"/>
                <a:buFont typeface="Times New Roman" charset="0"/>
                <a:buNone/>
                <a:tabLst/>
                <a:defRPr/>
              </a:pPr>
              <a:r>
                <a:rPr kumimoji="0" lang="en-US" sz="2667" b="1" i="0" u="none" strike="noStrike" kern="1200" cap="none" spc="0" normalizeH="0" baseline="0" noProof="0" dirty="0">
                  <a:ln>
                    <a:noFill/>
                  </a:ln>
                  <a:solidFill>
                    <a:srgbClr val="2C365E"/>
                  </a:solidFill>
                  <a:effectLst/>
                  <a:uLnTx/>
                  <a:uFillTx/>
                  <a:latin typeface="Franklin Gothic Book" charset="0"/>
                  <a:ea typeface="+mn-ea"/>
                  <a:cs typeface="+mn-cs"/>
                </a:rPr>
                <a:t>…</a:t>
              </a:r>
              <a:endParaRPr kumimoji="0" lang="en-US" sz="2667" b="0" i="0" u="none" strike="noStrike" kern="1200" cap="none" spc="0" normalizeH="0" baseline="0" noProof="0" dirty="0">
                <a:ln>
                  <a:noFill/>
                </a:ln>
                <a:solidFill>
                  <a:srgbClr val="2C365E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endParaRPr>
            </a:p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65E"/>
                </a:buClr>
                <a:buSzPts val="6600"/>
                <a:buFont typeface="Times New Roman" charset="0"/>
                <a:buNone/>
                <a:tabLst/>
                <a:defRPr/>
              </a:pPr>
              <a:endParaRPr kumimoji="0" sz="2667" b="0" i="0" u="none" strike="noStrike" kern="1200" cap="none" spc="0" normalizeH="0" baseline="0" noProof="0" dirty="0">
                <a:ln>
                  <a:noFill/>
                </a:ln>
                <a:solidFill>
                  <a:srgbClr val="2C365E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endParaRPr>
            </a:p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65E"/>
                </a:buClr>
                <a:buSzPts val="6600"/>
                <a:buFont typeface="Times New Roman" charset="0"/>
                <a:buNone/>
                <a:tabLst/>
                <a:defRPr/>
              </a:pPr>
              <a:endParaRPr kumimoji="0" sz="2667" b="0" i="0" u="none" strike="noStrike" kern="1200" cap="none" spc="0" normalizeH="0" baseline="0" noProof="0" dirty="0">
                <a:ln>
                  <a:noFill/>
                </a:ln>
                <a:solidFill>
                  <a:srgbClr val="2C365E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endParaRPr>
            </a:p>
          </p:txBody>
        </p:sp>
        <p:pic>
          <p:nvPicPr>
            <p:cNvPr id="110" name="Google Shape;914;p82">
              <a:extLst>
                <a:ext uri="{FF2B5EF4-FFF2-40B4-BE49-F238E27FC236}">
                  <a16:creationId xmlns:a16="http://schemas.microsoft.com/office/drawing/2014/main" id="{03970A19-6B4A-BF23-B78E-7BBEB7ADEF60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8660266" y="968626"/>
              <a:ext cx="268224" cy="2682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" name="Google Shape;191;p2" descr="LBNL_Full_Logo_Final.png">
              <a:extLst>
                <a:ext uri="{FF2B5EF4-FFF2-40B4-BE49-F238E27FC236}">
                  <a16:creationId xmlns:a16="http://schemas.microsoft.com/office/drawing/2014/main" id="{6A22BAC7-E80B-E0FF-60AD-A1699667781B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353376" y="969153"/>
              <a:ext cx="306887" cy="267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" name="Picture 111" descr="A red circle and black background&#10;&#10;Description automatically generated">
              <a:extLst>
                <a:ext uri="{FF2B5EF4-FFF2-40B4-BE49-F238E27FC236}">
                  <a16:creationId xmlns:a16="http://schemas.microsoft.com/office/drawing/2014/main" id="{DF672559-FA19-FF74-AB48-20BAB839DA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28494" y="1003854"/>
              <a:ext cx="671744" cy="197768"/>
            </a:xfrm>
            <a:prstGeom prst="rect">
              <a:avLst/>
            </a:prstGeom>
          </p:spPr>
        </p:pic>
        <p:pic>
          <p:nvPicPr>
            <p:cNvPr id="113" name="Google Shape;964;p82">
              <a:extLst>
                <a:ext uri="{FF2B5EF4-FFF2-40B4-BE49-F238E27FC236}">
                  <a16:creationId xmlns:a16="http://schemas.microsoft.com/office/drawing/2014/main" id="{FB3EAFDB-AC20-7EEB-BF3C-73D877068EEF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5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082" r="15046"/>
            <a:stretch/>
          </p:blipFill>
          <p:spPr>
            <a:xfrm>
              <a:off x="9940303" y="968625"/>
              <a:ext cx="233391" cy="2682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" name="Google Shape;948;p82" descr="CERN - Wikipedia">
              <a:extLst>
                <a:ext uri="{FF2B5EF4-FFF2-40B4-BE49-F238E27FC236}">
                  <a16:creationId xmlns:a16="http://schemas.microsoft.com/office/drawing/2014/main" id="{6BB7AA82-AD05-F29F-E99A-CEE78D855016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0682777" y="974681"/>
              <a:ext cx="268224" cy="2682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49020"/>
                </a:srgbClr>
              </a:outerShdw>
            </a:effectLst>
          </p:spPr>
        </p:pic>
        <p:pic>
          <p:nvPicPr>
            <p:cNvPr id="115" name="Picture 114" descr="A logo with blue and green circles&#10;&#10;Description automatically generated">
              <a:extLst>
                <a:ext uri="{FF2B5EF4-FFF2-40B4-BE49-F238E27FC236}">
                  <a16:creationId xmlns:a16="http://schemas.microsoft.com/office/drawing/2014/main" id="{E1277651-E492-E5E3-6C43-9A49C61AFF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214157" y="956514"/>
              <a:ext cx="463955" cy="268224"/>
            </a:xfrm>
            <a:prstGeom prst="rect">
              <a:avLst/>
            </a:prstGeom>
          </p:spPr>
        </p:pic>
        <p:pic>
          <p:nvPicPr>
            <p:cNvPr id="10" name="Google Shape;190;p2" descr="Logo&#10;&#10;Description automatically generated">
              <a:extLst>
                <a:ext uri="{FF2B5EF4-FFF2-40B4-BE49-F238E27FC236}">
                  <a16:creationId xmlns:a16="http://schemas.microsoft.com/office/drawing/2014/main" id="{BF62BDB4-CA8A-570F-9EBD-CD1EF2A7908A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8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48591" y="0"/>
              <a:ext cx="2194259" cy="955486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9" name="Google Shape;977;p82">
              <a:extLst>
                <a:ext uri="{FF2B5EF4-FFF2-40B4-BE49-F238E27FC236}">
                  <a16:creationId xmlns:a16="http://schemas.microsoft.com/office/drawing/2014/main" id="{05364CAC-B4AA-3FE3-6581-41553705F5A0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9623684" y="966951"/>
              <a:ext cx="273188" cy="26822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" name="Google Shape;192;p2">
            <a:extLst>
              <a:ext uri="{FF2B5EF4-FFF2-40B4-BE49-F238E27FC236}">
                <a16:creationId xmlns:a16="http://schemas.microsoft.com/office/drawing/2014/main" id="{DECF4610-0462-0E4E-E47F-368F9FF42983}"/>
              </a:ext>
            </a:extLst>
          </p:cNvPr>
          <p:cNvSpPr txBox="1"/>
          <p:nvPr/>
        </p:nvSpPr>
        <p:spPr>
          <a:xfrm>
            <a:off x="2398170" y="1066980"/>
            <a:ext cx="3215392" cy="4552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633" tIns="40633" rIns="40633" bIns="40633" anchor="t" anchorCtr="0">
            <a:no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Applications:</a:t>
            </a:r>
          </a:p>
          <a:p>
            <a:pPr marL="4763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A752E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Start-to-end accelerators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beams, plasmas, lasers, structures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rings,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linacs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, sources, injectors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RF, plasma, dielectric acceleration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conventional &amp; plasma-based focusing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e-cloud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CSR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cooling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collisions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beam-beam @ IP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QED effects</a:t>
            </a:r>
          </a:p>
          <a:p>
            <a:pPr marL="287338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- …</a:t>
            </a:r>
          </a:p>
          <a:p>
            <a:pPr marL="4763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A752E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Plasma &amp; fusion devices</a:t>
            </a:r>
          </a:p>
          <a:p>
            <a:pPr marL="4763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A752E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  </a:t>
            </a:r>
          </a:p>
          <a:p>
            <a:pPr marL="4763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A752E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  and more (astrophysics,  </a:t>
            </a:r>
          </a:p>
          <a:p>
            <a:pPr marL="4763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A752E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  thermionics, microelectronics,   </a:t>
            </a:r>
          </a:p>
          <a:p>
            <a:pPr marL="4763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A752E"/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  …)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Franklin Gothic Book" charset="0"/>
                <a:ea typeface="+mn-ea"/>
                <a:cs typeface="+mn-cs"/>
              </a:rPr>
              <a:t>   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2C365E"/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  <a:buFont typeface="Times New Roman" charset="0"/>
              <a:buNone/>
              <a:tabLst/>
              <a:defRPr/>
            </a:pP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2C365E"/>
              </a:solidFill>
              <a:effectLst/>
              <a:uLnTx/>
              <a:uFillTx/>
              <a:latin typeface="Franklin Gothic Book" charset="0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EAC44D7-97A1-1917-424B-A4C23494CFFD}"/>
              </a:ext>
            </a:extLst>
          </p:cNvPr>
          <p:cNvGrpSpPr/>
          <p:nvPr/>
        </p:nvGrpSpPr>
        <p:grpSpPr>
          <a:xfrm>
            <a:off x="84874" y="4438824"/>
            <a:ext cx="2276520" cy="1902048"/>
            <a:chOff x="84874" y="3792056"/>
            <a:chExt cx="2276520" cy="1902048"/>
          </a:xfrm>
        </p:grpSpPr>
        <p:grpSp>
          <p:nvGrpSpPr>
            <p:cNvPr id="11" name="Google Shape;658;g2db06caba76_0_0">
              <a:extLst>
                <a:ext uri="{FF2B5EF4-FFF2-40B4-BE49-F238E27FC236}">
                  <a16:creationId xmlns:a16="http://schemas.microsoft.com/office/drawing/2014/main" id="{A5E5DC24-B247-5EF8-4C52-8CAAED0DE806}"/>
                </a:ext>
              </a:extLst>
            </p:cNvPr>
            <p:cNvGrpSpPr/>
            <p:nvPr/>
          </p:nvGrpSpPr>
          <p:grpSpPr>
            <a:xfrm>
              <a:off x="294145" y="4250804"/>
              <a:ext cx="2067249" cy="1443300"/>
              <a:chOff x="10304399" y="3585650"/>
              <a:chExt cx="2067249" cy="1443300"/>
            </a:xfrm>
          </p:grpSpPr>
          <p:grpSp>
            <p:nvGrpSpPr>
              <p:cNvPr id="12" name="Google Shape;659;g2db06caba76_0_0">
                <a:extLst>
                  <a:ext uri="{FF2B5EF4-FFF2-40B4-BE49-F238E27FC236}">
                    <a16:creationId xmlns:a16="http://schemas.microsoft.com/office/drawing/2014/main" id="{AEA1D7B9-290D-5735-088D-C91296A9BB15}"/>
                  </a:ext>
                </a:extLst>
              </p:cNvPr>
              <p:cNvGrpSpPr/>
              <p:nvPr/>
            </p:nvGrpSpPr>
            <p:grpSpPr>
              <a:xfrm>
                <a:off x="11232475" y="3624364"/>
                <a:ext cx="1093497" cy="1342524"/>
                <a:chOff x="2303150" y="4233589"/>
                <a:chExt cx="1093497" cy="1342524"/>
              </a:xfrm>
            </p:grpSpPr>
            <p:pic>
              <p:nvPicPr>
                <p:cNvPr id="18" name="Google Shape;663;g2db06caba76_0_0">
                  <a:extLst>
                    <a:ext uri="{FF2B5EF4-FFF2-40B4-BE49-F238E27FC236}">
                      <a16:creationId xmlns:a16="http://schemas.microsoft.com/office/drawing/2014/main" id="{2A88B6F6-8FCA-CFFA-9DD5-8C8EE22F26A1}"/>
                    </a:ext>
                  </a:extLst>
                </p:cNvPr>
                <p:cNvPicPr preferRelativeResize="0"/>
                <p:nvPr/>
              </p:nvPicPr>
              <p:blipFill>
                <a:blip r:embed="rId10">
                  <a:alphaModFix/>
                </a:blip>
                <a:stretch>
                  <a:fillRect/>
                </a:stretch>
              </p:blipFill>
              <p:spPr>
                <a:xfrm>
                  <a:off x="2303150" y="4974874"/>
                  <a:ext cx="1093497" cy="3833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5" name="Google Shape;660;g2db06caba76_0_0">
                  <a:extLst>
                    <a:ext uri="{FF2B5EF4-FFF2-40B4-BE49-F238E27FC236}">
                      <a16:creationId xmlns:a16="http://schemas.microsoft.com/office/drawing/2014/main" id="{131CC225-3A16-15A2-8D43-D3BD2D77280D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1">
                  <a:alphaModFix/>
                </a:blip>
                <a:srcRect/>
                <a:stretch/>
              </p:blipFill>
              <p:spPr>
                <a:xfrm>
                  <a:off x="2365298" y="4619826"/>
                  <a:ext cx="997788" cy="416099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6" name="Google Shape;661;g2db06caba76_0_0">
                  <a:extLst>
                    <a:ext uri="{FF2B5EF4-FFF2-40B4-BE49-F238E27FC236}">
                      <a16:creationId xmlns:a16="http://schemas.microsoft.com/office/drawing/2014/main" id="{77BA555A-9D35-CC12-DC7D-48CCFC6A8410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2">
                  <a:alphaModFix/>
                </a:blip>
                <a:srcRect/>
                <a:stretch/>
              </p:blipFill>
              <p:spPr>
                <a:xfrm>
                  <a:off x="2433531" y="4233589"/>
                  <a:ext cx="787799" cy="41533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" name="Google Shape;662;g2db06caba76_0_0">
                  <a:extLst>
                    <a:ext uri="{FF2B5EF4-FFF2-40B4-BE49-F238E27FC236}">
                      <a16:creationId xmlns:a16="http://schemas.microsoft.com/office/drawing/2014/main" id="{37FE1A8E-E6CB-23E4-F56E-99957F2D6D63}"/>
                    </a:ext>
                  </a:extLst>
                </p:cNvPr>
                <p:cNvPicPr preferRelativeResize="0"/>
                <p:nvPr/>
              </p:nvPicPr>
              <p:blipFill>
                <a:blip r:embed="rId13">
                  <a:alphaModFix/>
                </a:blip>
                <a:stretch>
                  <a:fillRect/>
                </a:stretch>
              </p:blipFill>
              <p:spPr>
                <a:xfrm>
                  <a:off x="2343647" y="5315838"/>
                  <a:ext cx="1041099" cy="2602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14" name="Google Shape;665;g2db06caba76_0_0">
                <a:extLst>
                  <a:ext uri="{FF2B5EF4-FFF2-40B4-BE49-F238E27FC236}">
                    <a16:creationId xmlns:a16="http://schemas.microsoft.com/office/drawing/2014/main" id="{7DBA4EEE-EE5C-5E71-AFEB-83E67A1909DB}"/>
                  </a:ext>
                </a:extLst>
              </p:cNvPr>
              <p:cNvSpPr/>
              <p:nvPr/>
            </p:nvSpPr>
            <p:spPr>
              <a:xfrm>
                <a:off x="10304399" y="3585650"/>
                <a:ext cx="2067249" cy="1443300"/>
              </a:xfrm>
              <a:prstGeom prst="rect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p:grpSp>
        <p:sp>
          <p:nvSpPr>
            <p:cNvPr id="20" name="Google Shape;192;p2">
              <a:extLst>
                <a:ext uri="{FF2B5EF4-FFF2-40B4-BE49-F238E27FC236}">
                  <a16:creationId xmlns:a16="http://schemas.microsoft.com/office/drawing/2014/main" id="{C2A5D634-16F1-8E51-0905-3835968720C0}"/>
                </a:ext>
              </a:extLst>
            </p:cNvPr>
            <p:cNvSpPr txBox="1"/>
            <p:nvPr/>
          </p:nvSpPr>
          <p:spPr>
            <a:xfrm>
              <a:off x="84874" y="3792056"/>
              <a:ext cx="1889209" cy="5185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0633" tIns="40633" rIns="40633" bIns="40633" anchor="t" anchorCtr="0">
              <a:no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C365E"/>
                </a:buClr>
                <a:buSzPts val="6600"/>
                <a:buFont typeface="Times New Roman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Franklin Gothic Book" charset="0"/>
                  <a:ea typeface="+mn-ea"/>
                  <a:cs typeface="+mn-cs"/>
                </a:rPr>
                <a:t>Standards: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671640-F716-12BA-40B8-D3C5AA826A4B}"/>
                </a:ext>
              </a:extLst>
            </p:cNvPr>
            <p:cNvSpPr txBox="1"/>
            <p:nvPr/>
          </p:nvSpPr>
          <p:spPr>
            <a:xfrm>
              <a:off x="528256" y="4378213"/>
              <a:ext cx="4796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charset="0"/>
                  <a:ea typeface="+mn-ea"/>
                  <a:cs typeface="+mn-cs"/>
                </a:rPr>
                <a:t>data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A1F5DC7-CA47-BF19-B7F7-50647D8AB6AE}"/>
                </a:ext>
              </a:extLst>
            </p:cNvPr>
            <p:cNvSpPr txBox="1"/>
            <p:nvPr/>
          </p:nvSpPr>
          <p:spPr>
            <a:xfrm>
              <a:off x="510559" y="4696135"/>
              <a:ext cx="5150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charset="0"/>
                  <a:ea typeface="+mn-ea"/>
                  <a:cs typeface="+mn-cs"/>
                </a:rPr>
                <a:t>input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F547DC9-F1B5-454B-16F7-9BDC6A883034}"/>
                </a:ext>
              </a:extLst>
            </p:cNvPr>
            <p:cNvSpPr txBox="1"/>
            <p:nvPr/>
          </p:nvSpPr>
          <p:spPr>
            <a:xfrm>
              <a:off x="478916" y="5014057"/>
              <a:ext cx="5782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charset="0"/>
                  <a:ea typeface="+mn-ea"/>
                  <a:cs typeface="+mn-cs"/>
                </a:rPr>
                <a:t>lasers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FC33BF7-CD89-6284-C3EE-0C745E538057}"/>
                </a:ext>
              </a:extLst>
            </p:cNvPr>
            <p:cNvSpPr txBox="1"/>
            <p:nvPr/>
          </p:nvSpPr>
          <p:spPr>
            <a:xfrm>
              <a:off x="275783" y="5331978"/>
              <a:ext cx="9845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charset="0"/>
                  <a:ea typeface="+mn-ea"/>
                  <a:cs typeface="+mn-cs"/>
                </a:rPr>
                <a:t>optimization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209C664-B7E0-16DF-06C7-5D172C875695}"/>
              </a:ext>
            </a:extLst>
          </p:cNvPr>
          <p:cNvSpPr txBox="1"/>
          <p:nvPr/>
        </p:nvSpPr>
        <p:spPr>
          <a:xfrm>
            <a:off x="11216813" y="902774"/>
            <a:ext cx="1008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2024</a:t>
            </a:r>
          </a:p>
        </p:txBody>
      </p:sp>
      <p:sp>
        <p:nvSpPr>
          <p:cNvPr id="8" name="Google Shape;656;g2db06caba76_0_0">
            <a:extLst>
              <a:ext uri="{FF2B5EF4-FFF2-40B4-BE49-F238E27FC236}">
                <a16:creationId xmlns:a16="http://schemas.microsoft.com/office/drawing/2014/main" id="{7D196CE4-6658-2FB3-3040-B9158D4C24E8}"/>
              </a:ext>
            </a:extLst>
          </p:cNvPr>
          <p:cNvSpPr txBox="1"/>
          <p:nvPr/>
        </p:nvSpPr>
        <p:spPr>
          <a:xfrm>
            <a:off x="5951290" y="1525928"/>
            <a:ext cx="6119198" cy="387795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242852"/>
                </a:solidFill>
                <a:effectLst/>
                <a:uLnTx/>
                <a:uFillTx/>
                <a:latin typeface="Franklin Gothic Book" panose="020B0503020102020204" pitchFamily="34" charset="0"/>
                <a:cs typeface="Arial"/>
                <a:sym typeface="Arial"/>
              </a:rPr>
              <a:t>Codes were successfully used by accelerator community on major projects but: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0" dirty="0">
                <a:solidFill>
                  <a:srgbClr val="242852"/>
                </a:solidFill>
                <a:latin typeface="Franklin Gothic Book" panose="020B0503020102020204" pitchFamily="34" charset="0"/>
                <a:cs typeface="Arial"/>
                <a:sym typeface="Arial"/>
              </a:rPr>
              <a:t>coordination of development was limited by legacy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0" dirty="0">
                <a:solidFill>
                  <a:srgbClr val="242852"/>
                </a:solidFill>
                <a:latin typeface="Franklin Gothic Book" panose="020B0503020102020204" pitchFamily="34" charset="0"/>
                <a:cs typeface="Arial"/>
                <a:sym typeface="Arial"/>
              </a:rPr>
              <a:t>amount of duplication was growing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0" dirty="0">
                <a:solidFill>
                  <a:srgbClr val="242852"/>
                </a:solidFill>
                <a:latin typeface="Franklin Gothic Book" panose="020B0503020102020204" pitchFamily="34" charset="0"/>
                <a:cs typeface="Arial"/>
                <a:sym typeface="Arial"/>
              </a:rPr>
              <a:t>number of additional physics modules, codes &amp; contributions (from various institutions) was increasing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0" dirty="0">
                <a:solidFill>
                  <a:srgbClr val="242852"/>
                </a:solidFill>
                <a:latin typeface="Franklin Gothic Book" panose="020B0503020102020204" pitchFamily="34" charset="0"/>
                <a:cs typeface="Arial"/>
                <a:sym typeface="Arial"/>
              </a:rPr>
              <a:t>need to modernize codes for increasing number of levels of parallelism and GPUs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US" sz="2000" b="1" kern="0" dirty="0">
                <a:solidFill>
                  <a:srgbClr val="242852"/>
                </a:solidFill>
                <a:latin typeface="Franklin Gothic Book" panose="020B0503020102020204" pitchFamily="34" charset="0"/>
                <a:cs typeface="Arial"/>
                <a:sym typeface="Wingdings" pitchFamily="2" charset="2"/>
              </a:rPr>
              <a:t> new (more inclusive) name &amp; coordination of codes development.</a:t>
            </a:r>
            <a:endParaRPr lang="en-US" sz="2000" b="1" kern="0" dirty="0">
              <a:solidFill>
                <a:srgbClr val="242852"/>
              </a:solidFill>
              <a:latin typeface="Franklin Gothic Book" panose="020B0503020102020204" pitchFamily="34" charset="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0547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 txBox="1">
            <a:spLocks noGrp="1"/>
          </p:cNvSpPr>
          <p:nvPr>
            <p:ph type="sldNum" idx="12"/>
          </p:nvPr>
        </p:nvSpPr>
        <p:spPr>
          <a:xfrm>
            <a:off x="11418037" y="6503700"/>
            <a:ext cx="559600" cy="3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buSzTx/>
            </a:pPr>
            <a:fld id="{00000000-1234-1234-1234-123412341234}" type="slidenum">
              <a:rPr lang="en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pPr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t>7</a:t>
            </a:fld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2900856" y="0"/>
            <a:ext cx="6008427" cy="1322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2667" dirty="0">
                <a:solidFill>
                  <a:schemeClr val="tx2">
                    <a:lumMod val="50000"/>
                  </a:schemeClr>
                </a:solidFill>
              </a:rPr>
              <a:t>Developed by an international, multidisciplinary team</a:t>
            </a:r>
            <a:br>
              <a:rPr lang="en" sz="2667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" sz="1200" dirty="0">
                <a:solidFill>
                  <a:schemeClr val="tx2">
                    <a:lumMod val="50000"/>
                  </a:schemeClr>
                </a:solidFill>
              </a:rPr>
              <a:t>physicists + applied mathematicians + computational scientists </a:t>
            </a:r>
            <a:br>
              <a:rPr lang="en" sz="12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" sz="1200" dirty="0">
                <a:solidFill>
                  <a:schemeClr val="tx2">
                    <a:lumMod val="50000"/>
                  </a:schemeClr>
                </a:solidFill>
              </a:rPr>
              <a:t>+ software engineers</a:t>
            </a:r>
            <a:endParaRPr sz="2667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3;p3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346667"/>
            <a:ext cx="12216067" cy="55371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Google Shape;14;p3"/>
          <p:cNvGrpSpPr/>
          <p:nvPr/>
        </p:nvGrpSpPr>
        <p:grpSpPr>
          <a:xfrm>
            <a:off x="7738869" y="1426460"/>
            <a:ext cx="810000" cy="1270501"/>
            <a:chOff x="7190498" y="887800"/>
            <a:chExt cx="810000" cy="1270501"/>
          </a:xfrm>
        </p:grpSpPr>
        <p:pic>
          <p:nvPicPr>
            <p:cNvPr id="15" name="Google Shape;15;p3" descr="Ryan Sandberg - Graduate Student Research Assistant - University of Michigan  | LinkedIn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259019" y="1307909"/>
              <a:ext cx="717682" cy="850392"/>
            </a:xfrm>
            <a:prstGeom prst="rect">
              <a:avLst/>
            </a:prstGeom>
            <a:noFill/>
            <a:ln w="9525" cap="flat" cmpd="sng">
              <a:solidFill>
                <a:srgbClr val="558ED5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6" name="Google Shape;16;p3"/>
            <p:cNvSpPr txBox="1"/>
            <p:nvPr/>
          </p:nvSpPr>
          <p:spPr>
            <a:xfrm>
              <a:off x="7190498" y="887800"/>
              <a:ext cx="810000" cy="43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Ryan</a:t>
              </a:r>
              <a:endParaRPr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Sandberg</a:t>
              </a:r>
              <a:endParaRPr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8" name="Google Shape;18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34718" y="1821183"/>
            <a:ext cx="692372" cy="845333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5" name="Google Shape;25;p3"/>
          <p:cNvSpPr txBox="1"/>
          <p:nvPr/>
        </p:nvSpPr>
        <p:spPr>
          <a:xfrm>
            <a:off x="1804640" y="1407911"/>
            <a:ext cx="94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  <a:buSzTx/>
            </a:pPr>
            <a:r>
              <a:rPr lang="en" sz="11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Jean-Luc </a:t>
            </a:r>
            <a:br>
              <a:rPr lang="en" sz="11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1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Vay</a:t>
            </a: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" name="Google Shape;26;p3"/>
          <p:cNvGrpSpPr/>
          <p:nvPr/>
        </p:nvGrpSpPr>
        <p:grpSpPr>
          <a:xfrm>
            <a:off x="8650044" y="1432736"/>
            <a:ext cx="720000" cy="1269425"/>
            <a:chOff x="5390455" y="1074551"/>
            <a:chExt cx="540000" cy="952069"/>
          </a:xfrm>
        </p:grpSpPr>
        <p:pic>
          <p:nvPicPr>
            <p:cNvPr id="27" name="Google Shape;27;p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392029" y="1394170"/>
              <a:ext cx="524179" cy="632450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508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28" name="Google Shape;28;p3"/>
            <p:cNvSpPr txBox="1"/>
            <p:nvPr/>
          </p:nvSpPr>
          <p:spPr>
            <a:xfrm>
              <a:off x="5390455" y="1074551"/>
              <a:ext cx="5400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Olga Shapoval</a:t>
              </a:r>
              <a:endParaRPr sz="11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" name="Google Shape;33;p3"/>
          <p:cNvGrpSpPr/>
          <p:nvPr/>
        </p:nvGrpSpPr>
        <p:grpSpPr>
          <a:xfrm>
            <a:off x="5196971" y="1407911"/>
            <a:ext cx="834800" cy="1284565"/>
            <a:chOff x="3410250" y="1055933"/>
            <a:chExt cx="626100" cy="963424"/>
          </a:xfrm>
        </p:grpSpPr>
        <p:pic>
          <p:nvPicPr>
            <p:cNvPr id="34" name="Google Shape;34;p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457494" y="1376011"/>
              <a:ext cx="501036" cy="643346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35" name="Google Shape;35;p3"/>
            <p:cNvSpPr txBox="1"/>
            <p:nvPr/>
          </p:nvSpPr>
          <p:spPr>
            <a:xfrm>
              <a:off x="3410250" y="1055933"/>
              <a:ext cx="6261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Axel</a:t>
              </a:r>
              <a:b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Huebl</a:t>
              </a:r>
              <a:endParaRPr sz="11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39" name="Google Shape;39;p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67889" y="2051301"/>
            <a:ext cx="997800" cy="75274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" name="Google Shape;40;p3"/>
          <p:cNvGrpSpPr/>
          <p:nvPr/>
        </p:nvGrpSpPr>
        <p:grpSpPr>
          <a:xfrm>
            <a:off x="10452125" y="4093006"/>
            <a:ext cx="1628511" cy="1246340"/>
            <a:chOff x="915148" y="4027758"/>
            <a:chExt cx="1221383" cy="934755"/>
          </a:xfrm>
        </p:grpSpPr>
        <p:grpSp>
          <p:nvGrpSpPr>
            <p:cNvPr id="41" name="Google Shape;41;p3"/>
            <p:cNvGrpSpPr/>
            <p:nvPr/>
          </p:nvGrpSpPr>
          <p:grpSpPr>
            <a:xfrm>
              <a:off x="1578232" y="4027758"/>
              <a:ext cx="558300" cy="934755"/>
              <a:chOff x="1578232" y="4027758"/>
              <a:chExt cx="558300" cy="934755"/>
            </a:xfrm>
          </p:grpSpPr>
          <p:pic>
            <p:nvPicPr>
              <p:cNvPr id="42" name="Google Shape;42;p3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1590492" y="4330057"/>
                <a:ext cx="511459" cy="632456"/>
              </a:xfrm>
              <a:prstGeom prst="rect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508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43" name="Google Shape;43;p3"/>
              <p:cNvSpPr txBox="1"/>
              <p:nvPr/>
            </p:nvSpPr>
            <p:spPr>
              <a:xfrm>
                <a:off x="1578232" y="4027758"/>
                <a:ext cx="5583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Lixin</a:t>
                </a:r>
                <a:b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Ge</a:t>
                </a:r>
                <a:endParaRPr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44" name="Google Shape;44;p3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915148" y="4329807"/>
              <a:ext cx="662925" cy="19589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5" name="Google Shape;45;p3"/>
          <p:cNvGrpSpPr/>
          <p:nvPr/>
        </p:nvGrpSpPr>
        <p:grpSpPr>
          <a:xfrm>
            <a:off x="9439852" y="1418057"/>
            <a:ext cx="720000" cy="1292343"/>
            <a:chOff x="8042618" y="869254"/>
            <a:chExt cx="720000" cy="1292343"/>
          </a:xfrm>
        </p:grpSpPr>
        <p:sp>
          <p:nvSpPr>
            <p:cNvPr id="46" name="Google Shape;46;p3"/>
            <p:cNvSpPr txBox="1"/>
            <p:nvPr/>
          </p:nvSpPr>
          <p:spPr>
            <a:xfrm>
              <a:off x="8042618" y="869254"/>
              <a:ext cx="720000" cy="43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Edoardo</a:t>
              </a:r>
              <a:endParaRPr sz="11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Zoni</a:t>
              </a:r>
              <a:endParaRPr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7" name="Google Shape;47;p3"/>
            <p:cNvPicPr preferRelativeResize="0"/>
            <p:nvPr/>
          </p:nvPicPr>
          <p:blipFill rotWithShape="1">
            <a:blip r:embed="rId11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50"/>
            <a:stretch/>
          </p:blipFill>
          <p:spPr>
            <a:xfrm>
              <a:off x="8060270" y="1304183"/>
              <a:ext cx="700400" cy="857413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</p:pic>
      </p:grpSp>
      <p:pic>
        <p:nvPicPr>
          <p:cNvPr id="48" name="Google Shape;48;p3" descr="Logo&#10;&#10;Description automatically generated"/>
          <p:cNvPicPr preferRelativeResize="0"/>
          <p:nvPr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084"/>
            <a:ext cx="2798373" cy="1318067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020"/>
              </a:srgbClr>
            </a:outerShdw>
          </a:effectLst>
        </p:spPr>
      </p:pic>
      <p:grpSp>
        <p:nvGrpSpPr>
          <p:cNvPr id="52" name="Google Shape;52;p3"/>
          <p:cNvGrpSpPr/>
          <p:nvPr/>
        </p:nvGrpSpPr>
        <p:grpSpPr>
          <a:xfrm>
            <a:off x="4330225" y="1426473"/>
            <a:ext cx="949200" cy="1265913"/>
            <a:chOff x="2760191" y="1069854"/>
            <a:chExt cx="711900" cy="949435"/>
          </a:xfrm>
        </p:grpSpPr>
        <p:sp>
          <p:nvSpPr>
            <p:cNvPr id="53" name="Google Shape;53;p3"/>
            <p:cNvSpPr txBox="1"/>
            <p:nvPr/>
          </p:nvSpPr>
          <p:spPr>
            <a:xfrm>
              <a:off x="2760191" y="1069854"/>
              <a:ext cx="7119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Marco Garten</a:t>
              </a:r>
              <a:endParaRPr sz="11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54" name="Google Shape;54;p3"/>
            <p:cNvPicPr preferRelativeResize="0"/>
            <p:nvPr/>
          </p:nvPicPr>
          <p:blipFill rotWithShape="1">
            <a:blip r:embed="rId13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44244" y="1365889"/>
              <a:ext cx="519281" cy="653400"/>
            </a:xfrm>
            <a:prstGeom prst="rect">
              <a:avLst/>
            </a:prstGeom>
            <a:noFill/>
            <a:ln w="9525" cap="flat" cmpd="sng">
              <a:solidFill>
                <a:srgbClr val="558ED5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A7E465E-D488-17FC-D1F7-AA88650D2514}"/>
              </a:ext>
            </a:extLst>
          </p:cNvPr>
          <p:cNvGrpSpPr/>
          <p:nvPr/>
        </p:nvGrpSpPr>
        <p:grpSpPr>
          <a:xfrm>
            <a:off x="524823" y="2729595"/>
            <a:ext cx="6312928" cy="1291138"/>
            <a:chOff x="524823" y="2729595"/>
            <a:chExt cx="6312928" cy="1291138"/>
          </a:xfrm>
        </p:grpSpPr>
        <p:pic>
          <p:nvPicPr>
            <p:cNvPr id="17" name="Google Shape;17;p3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1947550" y="3142958"/>
              <a:ext cx="684431" cy="861663"/>
            </a:xfrm>
            <a:prstGeom prst="rect">
              <a:avLst/>
            </a:prstGeom>
            <a:noFill/>
            <a:ln w="9525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</p:pic>
        <p:grpSp>
          <p:nvGrpSpPr>
            <p:cNvPr id="19" name="Google Shape;19;p3"/>
            <p:cNvGrpSpPr/>
            <p:nvPr/>
          </p:nvGrpSpPr>
          <p:grpSpPr>
            <a:xfrm>
              <a:off x="5241409" y="2754771"/>
              <a:ext cx="744300" cy="1262100"/>
              <a:chOff x="5592867" y="2197853"/>
              <a:chExt cx="744300" cy="1262100"/>
            </a:xfrm>
          </p:grpSpPr>
          <p:pic>
            <p:nvPicPr>
              <p:cNvPr id="20" name="Google Shape;20;p3"/>
              <p:cNvPicPr preferRelativeResize="0"/>
              <p:nvPr/>
            </p:nvPicPr>
            <p:blipFill rotWithShape="1">
              <a:blip r:embed="rId15">
                <a:alphaModFix/>
              </a:blip>
              <a:srcRect/>
              <a:stretch/>
            </p:blipFill>
            <p:spPr>
              <a:xfrm>
                <a:off x="5647166" y="2616686"/>
                <a:ext cx="667281" cy="843267"/>
              </a:xfrm>
              <a:prstGeom prst="rect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508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21" name="Google Shape;21;p3"/>
              <p:cNvSpPr txBox="1"/>
              <p:nvPr/>
            </p:nvSpPr>
            <p:spPr>
              <a:xfrm>
                <a:off x="5592867" y="2197853"/>
                <a:ext cx="744300" cy="43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Andrew</a:t>
                </a:r>
                <a:endParaRPr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Myers</a:t>
                </a:r>
                <a:endParaRPr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" name="Google Shape;22;p3"/>
            <p:cNvGrpSpPr/>
            <p:nvPr/>
          </p:nvGrpSpPr>
          <p:grpSpPr>
            <a:xfrm>
              <a:off x="6093451" y="2752628"/>
              <a:ext cx="744300" cy="1268105"/>
              <a:chOff x="6451788" y="2197853"/>
              <a:chExt cx="744300" cy="1268106"/>
            </a:xfrm>
          </p:grpSpPr>
          <p:pic>
            <p:nvPicPr>
              <p:cNvPr id="23" name="Google Shape;23;p3"/>
              <p:cNvPicPr preferRelativeResize="0"/>
              <p:nvPr/>
            </p:nvPicPr>
            <p:blipFill rotWithShape="1">
              <a:blip r:embed="rId16">
                <a:alphaModFix/>
              </a:blip>
              <a:srcRect/>
              <a:stretch/>
            </p:blipFill>
            <p:spPr>
              <a:xfrm>
                <a:off x="6490156" y="2611827"/>
                <a:ext cx="673330" cy="854132"/>
              </a:xfrm>
              <a:prstGeom prst="rect">
                <a:avLst/>
              </a:prstGeom>
              <a:noFill/>
              <a:ln w="9525" cap="flat" cmpd="sng">
                <a:solidFill>
                  <a:srgbClr val="0070C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24" name="Google Shape;24;p3"/>
              <p:cNvSpPr txBox="1"/>
              <p:nvPr/>
            </p:nvSpPr>
            <p:spPr>
              <a:xfrm>
                <a:off x="6451788" y="2197853"/>
                <a:ext cx="744300" cy="43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Weiqun</a:t>
                </a:r>
                <a:endParaRPr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Zhang</a:t>
                </a:r>
                <a:endParaRPr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9" name="Google Shape;29;p3"/>
            <p:cNvSpPr txBox="1"/>
            <p:nvPr/>
          </p:nvSpPr>
          <p:spPr>
            <a:xfrm>
              <a:off x="1647281" y="2729595"/>
              <a:ext cx="1317200" cy="43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Ann</a:t>
              </a:r>
              <a:b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Almgren</a:t>
              </a:r>
              <a:endParaRPr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0" name="Google Shape;30;p3"/>
            <p:cNvGrpSpPr/>
            <p:nvPr/>
          </p:nvGrpSpPr>
          <p:grpSpPr>
            <a:xfrm>
              <a:off x="4280152" y="2730650"/>
              <a:ext cx="997800" cy="1283305"/>
              <a:chOff x="4615826" y="2196932"/>
              <a:chExt cx="997800" cy="1283305"/>
            </a:xfrm>
          </p:grpSpPr>
          <p:pic>
            <p:nvPicPr>
              <p:cNvPr id="31" name="Google Shape;31;p3"/>
              <p:cNvPicPr preferRelativeResize="0"/>
              <p:nvPr/>
            </p:nvPicPr>
            <p:blipFill rotWithShape="1">
              <a:blip r:embed="rId17">
                <a:alphaModFix/>
              </a:blip>
              <a:srcRect/>
              <a:stretch/>
            </p:blipFill>
            <p:spPr>
              <a:xfrm>
                <a:off x="4771093" y="2625440"/>
                <a:ext cx="699276" cy="854797"/>
              </a:xfrm>
              <a:prstGeom prst="rect">
                <a:avLst/>
              </a:prstGeom>
              <a:noFill/>
              <a:ln w="9525" cap="flat" cmpd="sng">
                <a:solidFill>
                  <a:srgbClr val="147E9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32" name="Google Shape;32;p3"/>
              <p:cNvSpPr txBox="1"/>
              <p:nvPr/>
            </p:nvSpPr>
            <p:spPr>
              <a:xfrm>
                <a:off x="4615826" y="2196932"/>
                <a:ext cx="997800" cy="43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Revathi</a:t>
                </a:r>
                <a:endParaRPr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Jambunathan</a:t>
                </a:r>
                <a:endParaRPr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6" name="Google Shape;36;p3"/>
            <p:cNvGrpSpPr/>
            <p:nvPr/>
          </p:nvGrpSpPr>
          <p:grpSpPr>
            <a:xfrm>
              <a:off x="2626703" y="2734768"/>
              <a:ext cx="998000" cy="1278613"/>
              <a:chOff x="2732027" y="2051076"/>
              <a:chExt cx="748500" cy="958960"/>
            </a:xfrm>
          </p:grpSpPr>
          <p:pic>
            <p:nvPicPr>
              <p:cNvPr id="37" name="Google Shape;37;p3"/>
              <p:cNvPicPr preferRelativeResize="0"/>
              <p:nvPr/>
            </p:nvPicPr>
            <p:blipFill rotWithShape="1">
              <a:blip r:embed="rId18">
                <a:alphaModFix/>
              </a:blip>
              <a:srcRect/>
              <a:stretch/>
            </p:blipFill>
            <p:spPr>
              <a:xfrm>
                <a:off x="2840643" y="2361305"/>
                <a:ext cx="541226" cy="648731"/>
              </a:xfrm>
              <a:prstGeom prst="rect">
                <a:avLst/>
              </a:prstGeom>
              <a:noFill/>
              <a:ln w="9525" cap="flat" cmpd="sng">
                <a:solidFill>
                  <a:srgbClr val="61A1D7"/>
                </a:solidFill>
                <a:prstDash val="solid"/>
                <a:round/>
                <a:headEnd type="none" w="sm" len="sm"/>
                <a:tailEnd type="none" w="sm" len="sm"/>
              </a:ln>
            </p:spPr>
          </p:pic>
          <p:sp>
            <p:nvSpPr>
              <p:cNvPr id="38" name="Google Shape;38;p3"/>
              <p:cNvSpPr txBox="1"/>
              <p:nvPr/>
            </p:nvSpPr>
            <p:spPr>
              <a:xfrm>
                <a:off x="2732027" y="2051076"/>
                <a:ext cx="7485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Kevin</a:t>
                </a:r>
                <a:endParaRPr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Gott</a:t>
                </a:r>
                <a:endParaRPr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9" name="Google Shape;49;p3"/>
            <p:cNvGrpSpPr/>
            <p:nvPr/>
          </p:nvGrpSpPr>
          <p:grpSpPr>
            <a:xfrm>
              <a:off x="3481225" y="2730650"/>
              <a:ext cx="998000" cy="1277213"/>
              <a:chOff x="3419613" y="2047987"/>
              <a:chExt cx="748500" cy="957910"/>
            </a:xfrm>
          </p:grpSpPr>
          <p:pic>
            <p:nvPicPr>
              <p:cNvPr id="50" name="Google Shape;50;p3"/>
              <p:cNvPicPr preferRelativeResize="0"/>
              <p:nvPr/>
            </p:nvPicPr>
            <p:blipFill rotWithShape="1">
              <a:blip r:embed="rId19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510163" y="2363141"/>
                <a:ext cx="534924" cy="642756"/>
              </a:xfrm>
              <a:prstGeom prst="rect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51" name="Google Shape;51;p3"/>
              <p:cNvSpPr txBox="1"/>
              <p:nvPr/>
            </p:nvSpPr>
            <p:spPr>
              <a:xfrm>
                <a:off x="3419613" y="2047987"/>
                <a:ext cx="7485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Junmin</a:t>
                </a:r>
                <a:endParaRPr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Gu</a:t>
                </a:r>
                <a:endParaRPr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55" name="Google Shape;55;p3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524823" y="3238000"/>
              <a:ext cx="883900" cy="5939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p3"/>
            <p:cNvPicPr preferRelativeResize="0"/>
            <p:nvPr/>
          </p:nvPicPr>
          <p:blipFill rotWithShape="1">
            <a:blip r:embed="rId21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58356" y="2908329"/>
              <a:ext cx="481904" cy="40288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7" name="Google Shape;57;p3"/>
          <p:cNvGrpSpPr/>
          <p:nvPr/>
        </p:nvGrpSpPr>
        <p:grpSpPr>
          <a:xfrm>
            <a:off x="7700802" y="2738663"/>
            <a:ext cx="2363052" cy="1264245"/>
            <a:chOff x="1117448" y="3030616"/>
            <a:chExt cx="1772289" cy="948184"/>
          </a:xfrm>
        </p:grpSpPr>
        <p:grpSp>
          <p:nvGrpSpPr>
            <p:cNvPr id="58" name="Google Shape;58;p3"/>
            <p:cNvGrpSpPr/>
            <p:nvPr/>
          </p:nvGrpSpPr>
          <p:grpSpPr>
            <a:xfrm>
              <a:off x="1355215" y="3030616"/>
              <a:ext cx="987900" cy="948184"/>
              <a:chOff x="1355215" y="3030616"/>
              <a:chExt cx="987900" cy="948184"/>
            </a:xfrm>
          </p:grpSpPr>
          <p:pic>
            <p:nvPicPr>
              <p:cNvPr id="59" name="Google Shape;59;p3"/>
              <p:cNvPicPr preferRelativeResize="0"/>
              <p:nvPr/>
            </p:nvPicPr>
            <p:blipFill rotWithShape="1">
              <a:blip r:embed="rId22">
                <a:alphaModFix/>
              </a:blip>
              <a:srcRect/>
              <a:stretch/>
            </p:blipFill>
            <p:spPr>
              <a:xfrm>
                <a:off x="1577071" y="3346350"/>
                <a:ext cx="529986" cy="632450"/>
              </a:xfrm>
              <a:prstGeom prst="rect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508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60" name="Google Shape;60;p3"/>
              <p:cNvSpPr txBox="1"/>
              <p:nvPr/>
            </p:nvSpPr>
            <p:spPr>
              <a:xfrm>
                <a:off x="1355215" y="3030616"/>
                <a:ext cx="9879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David</a:t>
                </a:r>
                <a:br>
                  <a:rPr lang="en" kern="0">
                    <a:solidFill>
                      <a:srgbClr val="000000"/>
                    </a:solidFill>
                    <a:latin typeface="Arial"/>
                    <a:cs typeface="Arial"/>
                    <a:sym typeface="Arial"/>
                  </a:rPr>
                </a:b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Grote</a:t>
                </a:r>
                <a:endParaRPr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61" name="Google Shape;61;p3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1117448" y="3344457"/>
              <a:ext cx="455700" cy="4557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2" name="Google Shape;62;p3"/>
            <p:cNvGrpSpPr/>
            <p:nvPr/>
          </p:nvGrpSpPr>
          <p:grpSpPr>
            <a:xfrm>
              <a:off x="1901837" y="3030616"/>
              <a:ext cx="987900" cy="944775"/>
              <a:chOff x="2017802" y="3030616"/>
              <a:chExt cx="987900" cy="944775"/>
            </a:xfrm>
          </p:grpSpPr>
          <p:sp>
            <p:nvSpPr>
              <p:cNvPr id="63" name="Google Shape;63;p3"/>
              <p:cNvSpPr txBox="1"/>
              <p:nvPr/>
            </p:nvSpPr>
            <p:spPr>
              <a:xfrm>
                <a:off x="2017802" y="3030616"/>
                <a:ext cx="9879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Justin</a:t>
                </a:r>
                <a:b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Angus</a:t>
                </a:r>
                <a:endParaRPr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64" name="Google Shape;64;p3"/>
              <p:cNvPicPr preferRelativeResize="0"/>
              <p:nvPr/>
            </p:nvPicPr>
            <p:blipFill rotWithShape="1">
              <a:blip r:embed="rId24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90618" y="3344456"/>
                <a:ext cx="455706" cy="630936"/>
              </a:xfrm>
              <a:prstGeom prst="rect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50800" dir="2700000" algn="tl" rotWithShape="0">
                  <a:srgbClr val="000000">
                    <a:alpha val="40000"/>
                  </a:srgbClr>
                </a:outerShdw>
              </a:effectLst>
            </p:spPr>
          </p:pic>
        </p:grpSp>
      </p:grpSp>
      <p:sp>
        <p:nvSpPr>
          <p:cNvPr id="65" name="Google Shape;65;p3"/>
          <p:cNvSpPr txBox="1"/>
          <p:nvPr/>
        </p:nvSpPr>
        <p:spPr>
          <a:xfrm>
            <a:off x="955535" y="3013843"/>
            <a:ext cx="482000" cy="35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  <a:buSzTx/>
            </a:pPr>
            <a:r>
              <a:rPr lang="en" sz="1100" b="1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AM</a:t>
            </a:r>
            <a:endParaRPr sz="1400" b="1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" name="Google Shape;66;p3"/>
          <p:cNvGrpSpPr/>
          <p:nvPr/>
        </p:nvGrpSpPr>
        <p:grpSpPr>
          <a:xfrm>
            <a:off x="8366124" y="4111053"/>
            <a:ext cx="1808863" cy="1246072"/>
            <a:chOff x="4575845" y="4041261"/>
            <a:chExt cx="1356648" cy="934554"/>
          </a:xfrm>
        </p:grpSpPr>
        <p:grpSp>
          <p:nvGrpSpPr>
            <p:cNvPr id="67" name="Google Shape;67;p3"/>
            <p:cNvGrpSpPr/>
            <p:nvPr/>
          </p:nvGrpSpPr>
          <p:grpSpPr>
            <a:xfrm>
              <a:off x="5293486" y="4041261"/>
              <a:ext cx="639007" cy="934554"/>
              <a:chOff x="5293486" y="4041261"/>
              <a:chExt cx="639007" cy="934554"/>
            </a:xfrm>
          </p:grpSpPr>
          <p:pic>
            <p:nvPicPr>
              <p:cNvPr id="68" name="Google Shape;68;p3" descr="Lorenzo GIACOMEL | CERN, Genève | CERN | Beams Department (BE)"/>
              <p:cNvPicPr preferRelativeResize="0"/>
              <p:nvPr/>
            </p:nvPicPr>
            <p:blipFill rotWithShape="1">
              <a:blip r:embed="rId25">
                <a:alphaModFix/>
              </a:blip>
              <a:srcRect/>
              <a:stretch/>
            </p:blipFill>
            <p:spPr>
              <a:xfrm>
                <a:off x="5293486" y="4319165"/>
                <a:ext cx="552209" cy="656650"/>
              </a:xfrm>
              <a:prstGeom prst="rect">
                <a:avLst/>
              </a:prstGeom>
              <a:noFill/>
              <a:ln w="9525" cap="flat" cmpd="sng">
                <a:solidFill>
                  <a:srgbClr val="558ED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69" name="Google Shape;69;p3"/>
              <p:cNvSpPr txBox="1"/>
              <p:nvPr/>
            </p:nvSpPr>
            <p:spPr>
              <a:xfrm>
                <a:off x="5306393" y="4041261"/>
                <a:ext cx="626100" cy="3155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spAutoFit/>
              </a:bodyPr>
              <a:lstStyle/>
              <a:p>
                <a:pPr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067" kern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rPr>
                  <a:t>Lorenzo</a:t>
                </a:r>
                <a:endParaRPr sz="1067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067" kern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rPr>
                  <a:t>Giacomel</a:t>
                </a:r>
                <a:endParaRPr sz="1067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0" name="Google Shape;70;p3"/>
            <p:cNvGrpSpPr/>
            <p:nvPr/>
          </p:nvGrpSpPr>
          <p:grpSpPr>
            <a:xfrm>
              <a:off x="4575845" y="4134200"/>
              <a:ext cx="877500" cy="836890"/>
              <a:chOff x="4575845" y="4134200"/>
              <a:chExt cx="877500" cy="836890"/>
            </a:xfrm>
          </p:grpSpPr>
          <p:sp>
            <p:nvSpPr>
              <p:cNvPr id="71" name="Google Shape;71;p3"/>
              <p:cNvSpPr txBox="1"/>
              <p:nvPr/>
            </p:nvSpPr>
            <p:spPr>
              <a:xfrm>
                <a:off x="4575845" y="4134200"/>
                <a:ext cx="877500" cy="207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spAutoFit/>
              </a:bodyPr>
              <a:lstStyle/>
              <a:p>
                <a:pPr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200" i="1" kern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rPr>
                  <a:t>Switzerland</a:t>
                </a:r>
                <a:endParaRPr sz="1200" i="1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72" name="Google Shape;72;p3" descr="CERN - Wikipedia"/>
              <p:cNvPicPr preferRelativeResize="0"/>
              <p:nvPr/>
            </p:nvPicPr>
            <p:blipFill rotWithShape="1">
              <a:blip r:embed="rId26">
                <a:alphaModFix/>
              </a:blip>
              <a:srcRect/>
              <a:stretch/>
            </p:blipFill>
            <p:spPr>
              <a:xfrm>
                <a:off x="4599002" y="4314440"/>
                <a:ext cx="656650" cy="656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49020"/>
                  </a:srgbClr>
                </a:outerShdw>
              </a:effectLst>
            </p:spPr>
          </p:pic>
        </p:grpSp>
      </p:grpSp>
      <p:grpSp>
        <p:nvGrpSpPr>
          <p:cNvPr id="75" name="Google Shape;75;p3"/>
          <p:cNvGrpSpPr/>
          <p:nvPr/>
        </p:nvGrpSpPr>
        <p:grpSpPr>
          <a:xfrm>
            <a:off x="1553941" y="5358339"/>
            <a:ext cx="4494053" cy="1308606"/>
            <a:chOff x="2892926" y="3089383"/>
            <a:chExt cx="3370540" cy="981455"/>
          </a:xfrm>
        </p:grpSpPr>
        <p:pic>
          <p:nvPicPr>
            <p:cNvPr id="76" name="Google Shape;76;p3"/>
            <p:cNvPicPr preferRelativeResize="0"/>
            <p:nvPr/>
          </p:nvPicPr>
          <p:blipFill rotWithShape="1">
            <a:blip r:embed="rId27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77535" y="3397199"/>
              <a:ext cx="607500" cy="666000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</p:pic>
        <p:grpSp>
          <p:nvGrpSpPr>
            <p:cNvPr id="77" name="Google Shape;77;p3"/>
            <p:cNvGrpSpPr/>
            <p:nvPr/>
          </p:nvGrpSpPr>
          <p:grpSpPr>
            <a:xfrm>
              <a:off x="3072622" y="3089383"/>
              <a:ext cx="2593926" cy="980670"/>
              <a:chOff x="5250444" y="4023251"/>
              <a:chExt cx="3458566" cy="1307560"/>
            </a:xfrm>
          </p:grpSpPr>
          <p:pic>
            <p:nvPicPr>
              <p:cNvPr id="78" name="Google Shape;78;p3"/>
              <p:cNvPicPr preferRelativeResize="0"/>
              <p:nvPr/>
            </p:nvPicPr>
            <p:blipFill rotWithShape="1">
              <a:blip r:embed="rId28">
                <a:alphaModFix/>
              </a:blip>
              <a:srcRect/>
              <a:stretch/>
            </p:blipFill>
            <p:spPr>
              <a:xfrm>
                <a:off x="6228814" y="4435584"/>
                <a:ext cx="735354" cy="894350"/>
              </a:xfrm>
              <a:prstGeom prst="rect">
                <a:avLst/>
              </a:prstGeom>
              <a:noFill/>
              <a:ln w="9525" cap="flat" cmpd="sng">
                <a:solidFill>
                  <a:srgbClr val="558ED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79" name="Google Shape;79;p3"/>
              <p:cNvSpPr txBox="1"/>
              <p:nvPr/>
            </p:nvSpPr>
            <p:spPr>
              <a:xfrm>
                <a:off x="6218457" y="4023251"/>
                <a:ext cx="744300" cy="43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 dirty="0">
                    <a:latin typeface="Calibri"/>
                    <a:ea typeface="Calibri"/>
                    <a:cs typeface="Calibri"/>
                    <a:sym typeface="Calibri"/>
                  </a:rPr>
                  <a:t>Henri</a:t>
                </a:r>
                <a:endParaRPr kern="0" dirty="0">
                  <a:latin typeface="Arial"/>
                  <a:ea typeface="Arial"/>
                  <a:cs typeface="Arial"/>
                  <a:sym typeface="Arial"/>
                </a:endParaRPr>
              </a:p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 dirty="0" err="1">
                    <a:latin typeface="Calibri"/>
                    <a:ea typeface="Calibri"/>
                    <a:cs typeface="Calibri"/>
                    <a:sym typeface="Calibri"/>
                  </a:rPr>
                  <a:t>Vincenti</a:t>
                </a:r>
                <a:r>
                  <a:rPr lang="en" sz="1100" kern="0" dirty="0">
                    <a:solidFill>
                      <a:schemeClr val="bg1">
                        <a:alpha val="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rPr>
                  <a:t>*</a:t>
                </a:r>
                <a:endParaRPr sz="1100" kern="0" dirty="0">
                  <a:solidFill>
                    <a:schemeClr val="bg1">
                      <a:alpha val="0"/>
                    </a:schemeClr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80" name="Google Shape;80;p3"/>
              <p:cNvPicPr preferRelativeResize="0"/>
              <p:nvPr/>
            </p:nvPicPr>
            <p:blipFill rotWithShape="1">
              <a:blip r:embed="rId29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004359" y="4435922"/>
                <a:ext cx="697228" cy="885685"/>
              </a:xfrm>
              <a:prstGeom prst="rect">
                <a:avLst/>
              </a:prstGeom>
              <a:noFill/>
              <a:ln w="9525" cap="flat" cmpd="sng">
                <a:solidFill>
                  <a:srgbClr val="558ED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81" name="Google Shape;81;p3"/>
              <p:cNvSpPr txBox="1"/>
              <p:nvPr/>
            </p:nvSpPr>
            <p:spPr>
              <a:xfrm>
                <a:off x="6978705" y="4023251"/>
                <a:ext cx="744300" cy="43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Luca</a:t>
                </a:r>
                <a:endParaRPr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Fedeli</a:t>
                </a:r>
                <a:endParaRPr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" name="Google Shape;82;p3"/>
              <p:cNvSpPr txBox="1"/>
              <p:nvPr/>
            </p:nvSpPr>
            <p:spPr>
              <a:xfrm>
                <a:off x="7744210" y="4023251"/>
                <a:ext cx="964800" cy="43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Thomas </a:t>
                </a:r>
                <a:endParaRPr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Clark</a:t>
                </a:r>
                <a:endParaRPr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83" name="Google Shape;83;p3"/>
              <p:cNvPicPr preferRelativeResize="0"/>
              <p:nvPr/>
            </p:nvPicPr>
            <p:blipFill rotWithShape="1">
              <a:blip r:embed="rId30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081" r="8115"/>
              <a:stretch/>
            </p:blipFill>
            <p:spPr>
              <a:xfrm>
                <a:off x="5250444" y="4435644"/>
                <a:ext cx="931967" cy="89516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4" name="Google Shape;84;p3"/>
            <p:cNvSpPr txBox="1"/>
            <p:nvPr/>
          </p:nvSpPr>
          <p:spPr>
            <a:xfrm>
              <a:off x="2892926" y="3209877"/>
              <a:ext cx="10596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400" i="1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France</a:t>
              </a:r>
              <a:endParaRPr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3"/>
            <p:cNvSpPr txBox="1"/>
            <p:nvPr/>
          </p:nvSpPr>
          <p:spPr>
            <a:xfrm>
              <a:off x="5539866" y="3095439"/>
              <a:ext cx="7236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Pierre</a:t>
              </a:r>
              <a:endParaRPr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Bartoli</a:t>
              </a:r>
              <a:endParaRPr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6" name="Google Shape;86;p3"/>
            <p:cNvPicPr preferRelativeResize="0"/>
            <p:nvPr/>
          </p:nvPicPr>
          <p:blipFill rotWithShape="1">
            <a:blip r:embed="rId31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52830" y="3401843"/>
              <a:ext cx="529974" cy="668995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</p:pic>
      </p:grpSp>
      <p:pic>
        <p:nvPicPr>
          <p:cNvPr id="87" name="Google Shape;87;p3" descr="ATAP_Header_reversed_blue.png"/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80007" y="2941667"/>
            <a:ext cx="919219" cy="451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8" name="Google Shape;88;p3"/>
          <p:cNvGrpSpPr/>
          <p:nvPr/>
        </p:nvGrpSpPr>
        <p:grpSpPr>
          <a:xfrm>
            <a:off x="3576119" y="1395813"/>
            <a:ext cx="758252" cy="1283820"/>
            <a:chOff x="2194611" y="1046859"/>
            <a:chExt cx="568689" cy="962865"/>
          </a:xfrm>
        </p:grpSpPr>
        <p:sp>
          <p:nvSpPr>
            <p:cNvPr id="89" name="Google Shape;89;p3"/>
            <p:cNvSpPr txBox="1"/>
            <p:nvPr/>
          </p:nvSpPr>
          <p:spPr>
            <a:xfrm>
              <a:off x="2194611" y="1046859"/>
              <a:ext cx="568689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800"/>
              </a:pPr>
              <a:r>
                <a:rPr lang="en" sz="1067" kern="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Arianna </a:t>
              </a:r>
              <a:r>
                <a:rPr lang="en" sz="1067" kern="0" dirty="0" err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Formenti</a:t>
              </a:r>
              <a:endParaRPr sz="1067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90" name="Google Shape;90;p3"/>
            <p:cNvPicPr preferRelativeResize="0"/>
            <p:nvPr/>
          </p:nvPicPr>
          <p:blipFill rotWithShape="1">
            <a:blip r:embed="rId33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38525" y="1356325"/>
              <a:ext cx="501025" cy="653399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</p:pic>
      </p:grpSp>
      <p:grpSp>
        <p:nvGrpSpPr>
          <p:cNvPr id="91" name="Google Shape;91;p3"/>
          <p:cNvGrpSpPr/>
          <p:nvPr/>
        </p:nvGrpSpPr>
        <p:grpSpPr>
          <a:xfrm>
            <a:off x="10276915" y="2724859"/>
            <a:ext cx="1943487" cy="1316887"/>
            <a:chOff x="3086846" y="4004203"/>
            <a:chExt cx="1457615" cy="987665"/>
          </a:xfrm>
        </p:grpSpPr>
        <p:grpSp>
          <p:nvGrpSpPr>
            <p:cNvPr id="92" name="Google Shape;92;p3"/>
            <p:cNvGrpSpPr/>
            <p:nvPr/>
          </p:nvGrpSpPr>
          <p:grpSpPr>
            <a:xfrm>
              <a:off x="3754261" y="4004203"/>
              <a:ext cx="790200" cy="987665"/>
              <a:chOff x="3754261" y="4004203"/>
              <a:chExt cx="790200" cy="987665"/>
            </a:xfrm>
          </p:grpSpPr>
          <p:pic>
            <p:nvPicPr>
              <p:cNvPr id="93" name="Google Shape;93;p3"/>
              <p:cNvPicPr preferRelativeResize="0"/>
              <p:nvPr/>
            </p:nvPicPr>
            <p:blipFill rotWithShape="1">
              <a:blip r:embed="rId34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882324" y="4333500"/>
                <a:ext cx="526694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4" name="Google Shape;94;p3"/>
              <p:cNvSpPr txBox="1"/>
              <p:nvPr/>
            </p:nvSpPr>
            <p:spPr>
              <a:xfrm>
                <a:off x="3754261" y="4004203"/>
                <a:ext cx="790200" cy="4309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sp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067" kern="0">
                    <a:solidFill>
                      <a:srgbClr val="FFFFFF"/>
                    </a:solidFill>
                    <a:latin typeface="Arial"/>
                    <a:cs typeface="Arial"/>
                    <a:sym typeface="Arial"/>
                  </a:rPr>
                  <a:t>Kale Weichmann</a:t>
                </a:r>
                <a:endParaRPr sz="1067" kern="0">
                  <a:solidFill>
                    <a:srgbClr val="FFFFFF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95" name="Google Shape;95;p3"/>
            <p:cNvPicPr preferRelativeResize="0"/>
            <p:nvPr/>
          </p:nvPicPr>
          <p:blipFill>
            <a:blip r:embed="rId35">
              <a:alphaModFix/>
            </a:blip>
            <a:stretch>
              <a:fillRect/>
            </a:stretch>
          </p:blipFill>
          <p:spPr>
            <a:xfrm>
              <a:off x="3086846" y="4334962"/>
              <a:ext cx="790200" cy="36766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6" name="Google Shape;96;p3"/>
          <p:cNvGrpSpPr/>
          <p:nvPr/>
        </p:nvGrpSpPr>
        <p:grpSpPr>
          <a:xfrm>
            <a:off x="6923420" y="1426472"/>
            <a:ext cx="733585" cy="1278329"/>
            <a:chOff x="6610086" y="1069853"/>
            <a:chExt cx="550189" cy="958747"/>
          </a:xfrm>
        </p:grpSpPr>
        <p:sp>
          <p:nvSpPr>
            <p:cNvPr id="97" name="Google Shape;97;p3"/>
            <p:cNvSpPr txBox="1"/>
            <p:nvPr/>
          </p:nvSpPr>
          <p:spPr>
            <a:xfrm>
              <a:off x="6610086" y="1069853"/>
              <a:ext cx="5400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Chad</a:t>
              </a:r>
              <a:endParaRPr sz="11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Mitchell</a:t>
              </a:r>
              <a:endParaRPr sz="11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98" name="Google Shape;98;p3" descr="A person in a suit&#10;&#10;Description automatically generated with low confidence"/>
            <p:cNvPicPr preferRelativeResize="0"/>
            <p:nvPr/>
          </p:nvPicPr>
          <p:blipFill rotWithShape="1">
            <a:blip r:embed="rId36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031"/>
            <a:stretch/>
          </p:blipFill>
          <p:spPr>
            <a:xfrm>
              <a:off x="6619050" y="1379057"/>
              <a:ext cx="541225" cy="649543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</p:pic>
      </p:grpSp>
      <p:grpSp>
        <p:nvGrpSpPr>
          <p:cNvPr id="99" name="Google Shape;99;p3"/>
          <p:cNvGrpSpPr/>
          <p:nvPr/>
        </p:nvGrpSpPr>
        <p:grpSpPr>
          <a:xfrm>
            <a:off x="2774648" y="1398727"/>
            <a:ext cx="720000" cy="1281839"/>
            <a:chOff x="7219686" y="1067978"/>
            <a:chExt cx="540000" cy="961379"/>
          </a:xfrm>
        </p:grpSpPr>
        <p:sp>
          <p:nvSpPr>
            <p:cNvPr id="100" name="Google Shape;100;p3"/>
            <p:cNvSpPr txBox="1"/>
            <p:nvPr/>
          </p:nvSpPr>
          <p:spPr>
            <a:xfrm>
              <a:off x="7219686" y="1067978"/>
              <a:ext cx="5400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Ji</a:t>
              </a:r>
              <a:b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Qiang</a:t>
              </a:r>
              <a:endParaRPr sz="11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1" name="Google Shape;101;p3" descr="A person wearing glasses and a plaid shirt&#10;&#10;Description automatically generated"/>
            <p:cNvPicPr preferRelativeResize="0"/>
            <p:nvPr/>
          </p:nvPicPr>
          <p:blipFill rotWithShape="1">
            <a:blip r:embed="rId37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37061" y="1382455"/>
              <a:ext cx="516950" cy="646902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4394A11-BCDB-F38A-8991-177EFB3E7540}"/>
              </a:ext>
            </a:extLst>
          </p:cNvPr>
          <p:cNvGrpSpPr/>
          <p:nvPr/>
        </p:nvGrpSpPr>
        <p:grpSpPr>
          <a:xfrm>
            <a:off x="10015126" y="53415"/>
            <a:ext cx="2065511" cy="1126710"/>
            <a:chOff x="10060710" y="148293"/>
            <a:chExt cx="2065511" cy="1126710"/>
          </a:xfrm>
        </p:grpSpPr>
        <p:pic>
          <p:nvPicPr>
            <p:cNvPr id="102" name="Google Shape;102;p3"/>
            <p:cNvPicPr preferRelativeResize="0"/>
            <p:nvPr/>
          </p:nvPicPr>
          <p:blipFill>
            <a:blip r:embed="rId38">
              <a:alphaModFix/>
            </a:blip>
            <a:stretch>
              <a:fillRect/>
            </a:stretch>
          </p:blipFill>
          <p:spPr>
            <a:xfrm>
              <a:off x="10060710" y="921003"/>
              <a:ext cx="2065511" cy="354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" name="Google Shape;104;p3"/>
            <p:cNvPicPr preferRelativeResize="0"/>
            <p:nvPr/>
          </p:nvPicPr>
          <p:blipFill>
            <a:blip r:embed="rId39">
              <a:alphaModFix/>
            </a:blip>
            <a:stretch>
              <a:fillRect/>
            </a:stretch>
          </p:blipFill>
          <p:spPr>
            <a:xfrm>
              <a:off x="10924037" y="349255"/>
              <a:ext cx="1053600" cy="3538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" name="Google Shape;105;p3"/>
            <p:cNvPicPr preferRelativeResize="0">
              <a:picLocks noChangeAspect="1"/>
            </p:cNvPicPr>
            <p:nvPr/>
          </p:nvPicPr>
          <p:blipFill>
            <a:blip r:embed="rId40">
              <a:alphaModFix/>
            </a:blip>
            <a:stretch>
              <a:fillRect/>
            </a:stretch>
          </p:blipFill>
          <p:spPr>
            <a:xfrm>
              <a:off x="10199488" y="148293"/>
              <a:ext cx="604227" cy="72506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6" name="Google Shape;106;p3"/>
          <p:cNvGrpSpPr/>
          <p:nvPr/>
        </p:nvGrpSpPr>
        <p:grpSpPr>
          <a:xfrm>
            <a:off x="6058338" y="1407915"/>
            <a:ext cx="757420" cy="1292357"/>
            <a:chOff x="4665875" y="1055936"/>
            <a:chExt cx="568065" cy="969268"/>
          </a:xfrm>
        </p:grpSpPr>
        <p:sp>
          <p:nvSpPr>
            <p:cNvPr id="107" name="Google Shape;107;p3"/>
            <p:cNvSpPr txBox="1"/>
            <p:nvPr/>
          </p:nvSpPr>
          <p:spPr>
            <a:xfrm>
              <a:off x="4665875" y="1055936"/>
              <a:ext cx="5400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Rémi </a:t>
              </a:r>
              <a:endParaRPr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Lehe</a:t>
              </a:r>
              <a:endParaRPr sz="11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8" name="Google Shape;108;p3" descr="A person with a beard&#10;&#10;Description automatically generated with low confidence"/>
            <p:cNvPicPr preferRelativeResize="0"/>
            <p:nvPr/>
          </p:nvPicPr>
          <p:blipFill rotWithShape="1">
            <a:blip r:embed="rId41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83740" y="1372875"/>
              <a:ext cx="550200" cy="652329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</p:pic>
      </p:grpSp>
      <p:grpSp>
        <p:nvGrpSpPr>
          <p:cNvPr id="109" name="Google Shape;109;p3"/>
          <p:cNvGrpSpPr/>
          <p:nvPr/>
        </p:nvGrpSpPr>
        <p:grpSpPr>
          <a:xfrm>
            <a:off x="790084" y="4087015"/>
            <a:ext cx="5302838" cy="1270970"/>
            <a:chOff x="2249722" y="4014569"/>
            <a:chExt cx="3977129" cy="953227"/>
          </a:xfrm>
        </p:grpSpPr>
        <p:grpSp>
          <p:nvGrpSpPr>
            <p:cNvPr id="110" name="Google Shape;110;p3"/>
            <p:cNvGrpSpPr/>
            <p:nvPr/>
          </p:nvGrpSpPr>
          <p:grpSpPr>
            <a:xfrm>
              <a:off x="2249722" y="4017091"/>
              <a:ext cx="1431663" cy="950705"/>
              <a:chOff x="6361223" y="3063541"/>
              <a:chExt cx="1431663" cy="950705"/>
            </a:xfrm>
          </p:grpSpPr>
          <p:sp>
            <p:nvSpPr>
              <p:cNvPr id="111" name="Google Shape;111;p3"/>
              <p:cNvSpPr txBox="1"/>
              <p:nvPr/>
            </p:nvSpPr>
            <p:spPr>
              <a:xfrm>
                <a:off x="6361223" y="3146010"/>
                <a:ext cx="970200" cy="23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400" i="1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Germany</a:t>
                </a:r>
                <a:endParaRPr sz="1400" i="1" kern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12" name="Google Shape;112;p3"/>
              <p:cNvGrpSpPr/>
              <p:nvPr/>
            </p:nvGrpSpPr>
            <p:grpSpPr>
              <a:xfrm>
                <a:off x="6487624" y="3063541"/>
                <a:ext cx="1305262" cy="950705"/>
                <a:chOff x="9434647" y="4054064"/>
                <a:chExt cx="1740344" cy="1267606"/>
              </a:xfrm>
            </p:grpSpPr>
            <p:grpSp>
              <p:nvGrpSpPr>
                <p:cNvPr id="113" name="Google Shape;113;p3"/>
                <p:cNvGrpSpPr/>
                <p:nvPr/>
              </p:nvGrpSpPr>
              <p:grpSpPr>
                <a:xfrm>
                  <a:off x="10364991" y="4054064"/>
                  <a:ext cx="810000" cy="1259389"/>
                  <a:chOff x="10364991" y="4054064"/>
                  <a:chExt cx="810000" cy="1259389"/>
                </a:xfrm>
              </p:grpSpPr>
              <p:pic>
                <p:nvPicPr>
                  <p:cNvPr id="114" name="Google Shape;114;p3"/>
                  <p:cNvPicPr preferRelativeResize="0"/>
                  <p:nvPr/>
                </p:nvPicPr>
                <p:blipFill rotWithShape="1">
                  <a:blip r:embed="rId42">
                    <a:alphaModFix/>
                  </a:blip>
                  <a:srcRect/>
                  <a:stretch/>
                </p:blipFill>
                <p:spPr>
                  <a:xfrm>
                    <a:off x="10414309" y="4437555"/>
                    <a:ext cx="720000" cy="875897"/>
                  </a:xfrm>
                  <a:prstGeom prst="rect">
                    <a:avLst/>
                  </a:prstGeom>
                  <a:noFill/>
                  <a:ln w="952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50800" dist="50800" dir="2700000" algn="tl" rotWithShape="0">
                      <a:srgbClr val="000000">
                        <a:alpha val="40000"/>
                      </a:srgbClr>
                    </a:outerShdw>
                  </a:effectLst>
                </p:spPr>
              </p:pic>
              <p:sp>
                <p:nvSpPr>
                  <p:cNvPr id="115" name="Google Shape;115;p3"/>
                  <p:cNvSpPr txBox="1"/>
                  <p:nvPr/>
                </p:nvSpPr>
                <p:spPr>
                  <a:xfrm>
                    <a:off x="10364991" y="4054064"/>
                    <a:ext cx="810000" cy="430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00" tIns="45700" rIns="91400" bIns="45700" anchor="t" anchorCtr="0">
                    <a:noAutofit/>
                  </a:bodyPr>
                  <a:lstStyle/>
                  <a:p>
                    <a:pPr algn="ctr" defTabSz="1219170" fontAlgn="auto">
                      <a:spcBef>
                        <a:spcPts val="0"/>
                      </a:spcBef>
                      <a:spcAft>
                        <a:spcPts val="0"/>
                      </a:spcAft>
                      <a:buSzTx/>
                    </a:pPr>
                    <a:r>
                      <a:rPr lang="en" sz="1100" kern="0" dirty="0" err="1">
                        <a:latin typeface="Calibri"/>
                        <a:ea typeface="Calibri"/>
                        <a:cs typeface="Calibri"/>
                        <a:sym typeface="Calibri"/>
                      </a:rPr>
                      <a:t>Maxence</a:t>
                    </a:r>
                    <a:r>
                      <a:rPr lang="en" sz="1100" kern="0" dirty="0">
                        <a:latin typeface="Calibri"/>
                        <a:ea typeface="Calibri"/>
                        <a:cs typeface="Calibri"/>
                        <a:sym typeface="Calibri"/>
                      </a:rPr>
                      <a:t> </a:t>
                    </a:r>
                    <a:r>
                      <a:rPr lang="en" sz="1100" kern="0" dirty="0" err="1">
                        <a:latin typeface="Calibri"/>
                        <a:ea typeface="Calibri"/>
                        <a:cs typeface="Calibri"/>
                        <a:sym typeface="Calibri"/>
                      </a:rPr>
                      <a:t>Thévenet</a:t>
                    </a:r>
                    <a:r>
                      <a:rPr lang="en" sz="1100" kern="0" dirty="0">
                        <a:solidFill>
                          <a:schemeClr val="bg1">
                            <a:alpha val="0"/>
                          </a:schemeClr>
                        </a:solidFill>
                        <a:latin typeface="Calibri"/>
                        <a:ea typeface="Calibri"/>
                        <a:cs typeface="Calibri"/>
                        <a:sym typeface="Calibri"/>
                      </a:rPr>
                      <a:t>*</a:t>
                    </a:r>
                    <a:endParaRPr sz="1100" kern="0" dirty="0">
                      <a:solidFill>
                        <a:schemeClr val="bg1">
                          <a:alpha val="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pic>
              <p:nvPicPr>
                <p:cNvPr id="116" name="Google Shape;116;p3"/>
                <p:cNvPicPr preferRelativeResize="0"/>
                <p:nvPr/>
              </p:nvPicPr>
              <p:blipFill rotWithShape="1">
                <a:blip r:embed="rId43">
                  <a:alphaModFix/>
                </a:blip>
                <a:srcRect/>
                <a:stretch/>
              </p:blipFill>
              <p:spPr>
                <a:xfrm>
                  <a:off x="9434647" y="4425558"/>
                  <a:ext cx="912695" cy="89611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  <p:grpSp>
          <p:nvGrpSpPr>
            <p:cNvPr id="117" name="Google Shape;117;p3"/>
            <p:cNvGrpSpPr/>
            <p:nvPr/>
          </p:nvGrpSpPr>
          <p:grpSpPr>
            <a:xfrm>
              <a:off x="3653957" y="4017955"/>
              <a:ext cx="711900" cy="946028"/>
              <a:chOff x="8311192" y="3140605"/>
              <a:chExt cx="711900" cy="946028"/>
            </a:xfrm>
          </p:grpSpPr>
          <p:pic>
            <p:nvPicPr>
              <p:cNvPr id="118" name="Google Shape;118;p3"/>
              <p:cNvPicPr preferRelativeResize="0"/>
              <p:nvPr/>
            </p:nvPicPr>
            <p:blipFill rotWithShape="1">
              <a:blip r:embed="rId44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366392" y="3424575"/>
                <a:ext cx="552225" cy="662058"/>
              </a:xfrm>
              <a:prstGeom prst="rect">
                <a:avLst/>
              </a:prstGeom>
              <a:noFill/>
              <a:ln w="9525" cap="flat" cmpd="sng">
                <a:solidFill>
                  <a:srgbClr val="206C9E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19" name="Google Shape;119;p3"/>
              <p:cNvSpPr txBox="1"/>
              <p:nvPr/>
            </p:nvSpPr>
            <p:spPr>
              <a:xfrm>
                <a:off x="8311192" y="3140605"/>
                <a:ext cx="711900" cy="24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Pts val="825"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Severin</a:t>
                </a:r>
                <a:b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Diederichs</a:t>
                </a:r>
                <a:endParaRPr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0" name="Google Shape;120;p3"/>
            <p:cNvGrpSpPr/>
            <p:nvPr/>
          </p:nvGrpSpPr>
          <p:grpSpPr>
            <a:xfrm>
              <a:off x="4309463" y="4014569"/>
              <a:ext cx="607500" cy="950076"/>
              <a:chOff x="7866870" y="3061019"/>
              <a:chExt cx="607500" cy="950076"/>
            </a:xfrm>
          </p:grpSpPr>
          <p:sp>
            <p:nvSpPr>
              <p:cNvPr id="121" name="Google Shape;121;p3"/>
              <p:cNvSpPr txBox="1"/>
              <p:nvPr/>
            </p:nvSpPr>
            <p:spPr>
              <a:xfrm>
                <a:off x="7866870" y="3061019"/>
                <a:ext cx="607500" cy="24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Pts val="825"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Alexander</a:t>
                </a: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Pts val="825"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Sinn</a:t>
                </a:r>
                <a:endParaRPr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22" name="Google Shape;122;p3"/>
              <p:cNvPicPr preferRelativeResize="0"/>
              <p:nvPr/>
            </p:nvPicPr>
            <p:blipFill rotWithShape="1">
              <a:blip r:embed="rId45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894485" y="3352025"/>
                <a:ext cx="571474" cy="659070"/>
              </a:xfrm>
              <a:prstGeom prst="rect">
                <a:avLst/>
              </a:prstGeom>
              <a:noFill/>
              <a:ln w="9525" cap="flat" cmpd="sng">
                <a:solidFill>
                  <a:srgbClr val="206C9E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</p:grpSp>
        <p:grpSp>
          <p:nvGrpSpPr>
            <p:cNvPr id="123" name="Google Shape;123;p3"/>
            <p:cNvGrpSpPr/>
            <p:nvPr/>
          </p:nvGrpSpPr>
          <p:grpSpPr>
            <a:xfrm>
              <a:off x="4899068" y="4017955"/>
              <a:ext cx="711900" cy="946028"/>
              <a:chOff x="8386441" y="3140605"/>
              <a:chExt cx="711900" cy="946028"/>
            </a:xfrm>
          </p:grpSpPr>
          <p:pic>
            <p:nvPicPr>
              <p:cNvPr id="124" name="Google Shape;124;p3"/>
              <p:cNvPicPr preferRelativeResize="0"/>
              <p:nvPr/>
            </p:nvPicPr>
            <p:blipFill rotWithShape="1">
              <a:blip r:embed="rId46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466310" y="3424575"/>
                <a:ext cx="552225" cy="662058"/>
              </a:xfrm>
              <a:prstGeom prst="rect">
                <a:avLst/>
              </a:prstGeom>
              <a:noFill/>
              <a:ln w="9525" cap="flat" cmpd="sng">
                <a:solidFill>
                  <a:srgbClr val="206C9E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25" name="Google Shape;125;p3"/>
              <p:cNvSpPr txBox="1"/>
              <p:nvPr/>
            </p:nvSpPr>
            <p:spPr>
              <a:xfrm>
                <a:off x="8386441" y="3140605"/>
                <a:ext cx="711900" cy="24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Pts val="825"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Ángel</a:t>
                </a:r>
                <a:b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Ferran Pousa</a:t>
                </a:r>
                <a:endParaRPr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6" name="Google Shape;126;p3"/>
            <p:cNvGrpSpPr/>
            <p:nvPr/>
          </p:nvGrpSpPr>
          <p:grpSpPr>
            <a:xfrm>
              <a:off x="5514951" y="4017955"/>
              <a:ext cx="711900" cy="942338"/>
              <a:chOff x="8439428" y="3140605"/>
              <a:chExt cx="711900" cy="942338"/>
            </a:xfrm>
          </p:grpSpPr>
          <p:pic>
            <p:nvPicPr>
              <p:cNvPr id="127" name="Google Shape;127;p3"/>
              <p:cNvPicPr preferRelativeResize="0"/>
              <p:nvPr/>
            </p:nvPicPr>
            <p:blipFill rotWithShape="1">
              <a:blip r:embed="rId47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542978" y="3424575"/>
                <a:ext cx="489073" cy="658368"/>
              </a:xfrm>
              <a:prstGeom prst="rect">
                <a:avLst/>
              </a:prstGeom>
              <a:noFill/>
              <a:ln w="9525" cap="flat" cmpd="sng">
                <a:solidFill>
                  <a:srgbClr val="206C9E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28" name="Google Shape;128;p3"/>
              <p:cNvSpPr txBox="1"/>
              <p:nvPr/>
            </p:nvSpPr>
            <p:spPr>
              <a:xfrm>
                <a:off x="8439428" y="3140605"/>
                <a:ext cx="711900" cy="24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Pts val="825"/>
                </a:pP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Rob</a:t>
                </a:r>
                <a:b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n" sz="1100" kern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Shalloo</a:t>
                </a:r>
                <a:endParaRPr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9" name="Google Shape;129;p3"/>
          <p:cNvGrpSpPr/>
          <p:nvPr/>
        </p:nvGrpSpPr>
        <p:grpSpPr>
          <a:xfrm>
            <a:off x="6331591" y="4096393"/>
            <a:ext cx="1757576" cy="1248378"/>
            <a:chOff x="7718233" y="2133385"/>
            <a:chExt cx="1318182" cy="936284"/>
          </a:xfrm>
        </p:grpSpPr>
        <p:grpSp>
          <p:nvGrpSpPr>
            <p:cNvPr id="130" name="Google Shape;130;p3"/>
            <p:cNvGrpSpPr/>
            <p:nvPr/>
          </p:nvGrpSpPr>
          <p:grpSpPr>
            <a:xfrm>
              <a:off x="8397400" y="2133385"/>
              <a:ext cx="639015" cy="936284"/>
              <a:chOff x="5293478" y="4041261"/>
              <a:chExt cx="639015" cy="936284"/>
            </a:xfrm>
          </p:grpSpPr>
          <p:pic>
            <p:nvPicPr>
              <p:cNvPr id="131" name="Google Shape;131;p3"/>
              <p:cNvPicPr preferRelativeResize="0"/>
              <p:nvPr/>
            </p:nvPicPr>
            <p:blipFill rotWithShape="1">
              <a:blip r:embed="rId48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293478" y="4319177"/>
                <a:ext cx="620748" cy="658368"/>
              </a:xfrm>
              <a:prstGeom prst="rect">
                <a:avLst/>
              </a:prstGeom>
              <a:noFill/>
              <a:ln w="9525" cap="flat" cmpd="sng">
                <a:solidFill>
                  <a:srgbClr val="558ED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132" name="Google Shape;132;p3"/>
              <p:cNvSpPr txBox="1"/>
              <p:nvPr/>
            </p:nvSpPr>
            <p:spPr>
              <a:xfrm>
                <a:off x="5306393" y="4041261"/>
                <a:ext cx="626100" cy="3155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sp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067" kern="0">
                    <a:solidFill>
                      <a:srgbClr val="FFFFFF"/>
                    </a:solidFill>
                    <a:latin typeface="Arial"/>
                    <a:cs typeface="Arial"/>
                    <a:sym typeface="Arial"/>
                  </a:rPr>
                  <a:t>Igor</a:t>
                </a:r>
                <a:br>
                  <a:rPr lang="en" sz="1067" kern="0">
                    <a:solidFill>
                      <a:srgbClr val="FFFFFF"/>
                    </a:solidFill>
                    <a:latin typeface="Arial"/>
                    <a:cs typeface="Arial"/>
                    <a:sym typeface="Arial"/>
                  </a:rPr>
                </a:br>
                <a:r>
                  <a:rPr lang="en" sz="1067" kern="0">
                    <a:solidFill>
                      <a:srgbClr val="FFFFFF"/>
                    </a:solidFill>
                    <a:latin typeface="Arial"/>
                    <a:cs typeface="Arial"/>
                    <a:sym typeface="Arial"/>
                  </a:rPr>
                  <a:t>Andriyash</a:t>
                </a:r>
                <a:endParaRPr sz="1067" ker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3" name="Google Shape;133;p3"/>
            <p:cNvSpPr txBox="1"/>
            <p:nvPr/>
          </p:nvSpPr>
          <p:spPr>
            <a:xfrm>
              <a:off x="7758798" y="2226324"/>
              <a:ext cx="571500" cy="2077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sp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200" i="1" kern="0">
                  <a:solidFill>
                    <a:srgbClr val="FFFFFF"/>
                  </a:solidFill>
                  <a:latin typeface="Arial"/>
                  <a:cs typeface="Arial"/>
                  <a:sym typeface="Arial"/>
                </a:rPr>
                <a:t>France</a:t>
              </a:r>
              <a:endParaRPr sz="1200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34" name="Google Shape;134;p3"/>
            <p:cNvPicPr preferRelativeResize="0"/>
            <p:nvPr/>
          </p:nvPicPr>
          <p:blipFill>
            <a:blip r:embed="rId49">
              <a:alphaModFix/>
            </a:blip>
            <a:stretch>
              <a:fillRect/>
            </a:stretch>
          </p:blipFill>
          <p:spPr>
            <a:xfrm>
              <a:off x="7718233" y="2407131"/>
              <a:ext cx="658368" cy="658368"/>
            </a:xfrm>
            <a:prstGeom prst="rect">
              <a:avLst/>
            </a:prstGeom>
            <a:noFill/>
            <a:ln>
              <a:noFill/>
            </a:ln>
            <a:effectLst>
              <a:outerShdw blurRad="57150" dist="19050" dir="5400000" algn="bl" rotWithShape="0">
                <a:srgbClr val="000000">
                  <a:alpha val="49020"/>
                </a:srgbClr>
              </a:outerShdw>
            </a:effectLst>
          </p:spPr>
        </p:pic>
      </p:grpSp>
      <p:sp>
        <p:nvSpPr>
          <p:cNvPr id="135" name="Google Shape;135;p3"/>
          <p:cNvSpPr txBox="1"/>
          <p:nvPr/>
        </p:nvSpPr>
        <p:spPr>
          <a:xfrm>
            <a:off x="10534269" y="1536860"/>
            <a:ext cx="1503200" cy="1228800"/>
          </a:xfrm>
          <a:prstGeom prst="rect">
            <a:avLst/>
          </a:prstGeom>
          <a:solidFill>
            <a:schemeClr val="tx1">
              <a:alpha val="31454"/>
            </a:scheme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9020"/>
              </a:srgbClr>
            </a:outerShdw>
          </a:effectLst>
        </p:spPr>
        <p:txBody>
          <a:bodyPr spcFirstLastPara="1" wrap="square" lIns="0" tIns="0" rIns="60933" bIns="0" anchor="t" anchorCtr="0">
            <a:noAutofit/>
          </a:bodyPr>
          <a:lstStyle/>
          <a:p>
            <a:pPr algn="r" defTabSz="1219170" fontAlgn="auto">
              <a:spcBef>
                <a:spcPts val="0"/>
              </a:spcBef>
              <a:spcAft>
                <a:spcPts val="0"/>
              </a:spcAft>
              <a:buSzTx/>
            </a:pPr>
            <a:r>
              <a:rPr lang="en" sz="1900" b="1" i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over 80</a:t>
            </a:r>
            <a:br>
              <a:rPr lang="en" sz="19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9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contributors</a:t>
            </a:r>
            <a:r>
              <a:rPr lang="en" sz="190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br>
              <a:rPr lang="en" sz="190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90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incl. from the</a:t>
            </a:r>
            <a:br>
              <a:rPr lang="en" sz="190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90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private sector</a:t>
            </a:r>
            <a:endParaRPr sz="1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A6BE628-A6D6-0778-D6F2-868DB1319DEC}"/>
              </a:ext>
            </a:extLst>
          </p:cNvPr>
          <p:cNvGrpSpPr/>
          <p:nvPr/>
        </p:nvGrpSpPr>
        <p:grpSpPr>
          <a:xfrm>
            <a:off x="8100823" y="5432725"/>
            <a:ext cx="3902186" cy="1264959"/>
            <a:chOff x="8100823" y="5432725"/>
            <a:chExt cx="3902186" cy="1264959"/>
          </a:xfrm>
        </p:grpSpPr>
        <p:pic>
          <p:nvPicPr>
            <p:cNvPr id="73" name="Google Shape;73;p3"/>
            <p:cNvPicPr preferRelativeResize="0"/>
            <p:nvPr/>
          </p:nvPicPr>
          <p:blipFill>
            <a:blip r:embed="rId50">
              <a:alphaModFix/>
            </a:blip>
            <a:stretch>
              <a:fillRect/>
            </a:stretch>
          </p:blipFill>
          <p:spPr>
            <a:xfrm>
              <a:off x="10331741" y="5577278"/>
              <a:ext cx="1671268" cy="29465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Google Shape;74;p3"/>
            <p:cNvPicPr preferRelativeResize="0"/>
            <p:nvPr/>
          </p:nvPicPr>
          <p:blipFill rotWithShape="1">
            <a:blip r:embed="rId51">
              <a:alphaModFix/>
            </a:blip>
            <a:srcRect/>
            <a:stretch/>
          </p:blipFill>
          <p:spPr>
            <a:xfrm>
              <a:off x="10331904" y="5871924"/>
              <a:ext cx="825760" cy="82576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36" name="Google Shape;136;p3"/>
            <p:cNvGrpSpPr/>
            <p:nvPr/>
          </p:nvGrpSpPr>
          <p:grpSpPr>
            <a:xfrm>
              <a:off x="8100823" y="5432725"/>
              <a:ext cx="2056325" cy="1235459"/>
              <a:chOff x="4521663" y="4079274"/>
              <a:chExt cx="1542244" cy="926594"/>
            </a:xfrm>
          </p:grpSpPr>
          <p:pic>
            <p:nvPicPr>
              <p:cNvPr id="137" name="Google Shape;137;p3"/>
              <p:cNvPicPr preferRelativeResize="0"/>
              <p:nvPr/>
            </p:nvPicPr>
            <p:blipFill rotWithShape="1">
              <a:blip r:embed="rId52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521663" y="4347500"/>
                <a:ext cx="899770" cy="6583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8" name="Google Shape;138;p3"/>
              <p:cNvPicPr preferRelativeResize="0"/>
              <p:nvPr/>
            </p:nvPicPr>
            <p:blipFill rotWithShape="1">
              <a:blip r:embed="rId53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424350" y="4346450"/>
                <a:ext cx="639558" cy="658368"/>
              </a:xfrm>
              <a:prstGeom prst="rect">
                <a:avLst/>
              </a:pr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</p:pic>
          <p:sp>
            <p:nvSpPr>
              <p:cNvPr id="139" name="Google Shape;139;p3"/>
              <p:cNvSpPr txBox="1"/>
              <p:nvPr/>
            </p:nvSpPr>
            <p:spPr>
              <a:xfrm>
                <a:off x="5387425" y="4079274"/>
                <a:ext cx="6630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algn="ctr" defTabSz="1219170" fontAlgn="auto">
                  <a:spcBef>
                    <a:spcPts val="0"/>
                  </a:spcBef>
                  <a:spcAft>
                    <a:spcPts val="0"/>
                  </a:spcAft>
                  <a:buSzTx/>
                </a:pPr>
                <a:r>
                  <a:rPr lang="en" sz="1100" kern="0" dirty="0" err="1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Roelof</a:t>
                </a:r>
                <a:r>
                  <a:rPr lang="en" sz="1100" kern="0" dirty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Groenewald</a:t>
                </a:r>
                <a:endParaRPr kern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40" name="Google Shape;140;p3"/>
          <p:cNvGrpSpPr/>
          <p:nvPr/>
        </p:nvGrpSpPr>
        <p:grpSpPr>
          <a:xfrm>
            <a:off x="6044384" y="5399115"/>
            <a:ext cx="2089817" cy="1253369"/>
            <a:chOff x="3375472" y="4054066"/>
            <a:chExt cx="1567363" cy="940027"/>
          </a:xfrm>
        </p:grpSpPr>
        <p:pic>
          <p:nvPicPr>
            <p:cNvPr id="141" name="Google Shape;141;p3"/>
            <p:cNvPicPr preferRelativeResize="0"/>
            <p:nvPr/>
          </p:nvPicPr>
          <p:blipFill>
            <a:blip r:embed="rId54">
              <a:alphaModFix/>
            </a:blip>
            <a:stretch>
              <a:fillRect/>
            </a:stretch>
          </p:blipFill>
          <p:spPr>
            <a:xfrm>
              <a:off x="3375472" y="4335720"/>
              <a:ext cx="920754" cy="323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" name="Google Shape;142;p3"/>
            <p:cNvPicPr preferRelativeResize="0"/>
            <p:nvPr/>
          </p:nvPicPr>
          <p:blipFill rotWithShape="1">
            <a:blip r:embed="rId55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13558" y="4335725"/>
              <a:ext cx="515722" cy="658368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143" name="Google Shape;143;p3"/>
            <p:cNvSpPr txBox="1"/>
            <p:nvPr/>
          </p:nvSpPr>
          <p:spPr>
            <a:xfrm>
              <a:off x="4219236" y="4054066"/>
              <a:ext cx="7236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Franz</a:t>
              </a:r>
              <a:endParaRPr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buSzTx/>
              </a:pPr>
              <a:r>
                <a:rPr lang="en" sz="11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Poeschel</a:t>
              </a:r>
              <a:endParaRPr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F7FAF2D0-EC3D-EFFE-D40F-8601697988C5}"/>
              </a:ext>
            </a:extLst>
          </p:cNvPr>
          <p:cNvSpPr txBox="1">
            <a:spLocks/>
          </p:cNvSpPr>
          <p:nvPr/>
        </p:nvSpPr>
        <p:spPr>
          <a:xfrm>
            <a:off x="11512784" y="6486249"/>
            <a:ext cx="679216" cy="365125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D260E43B-7F43-FA45-AAB7-E054FD6CC4E3}" type="slidenum">
              <a:rPr lang="en-US" sz="1000" smtClean="0"/>
              <a:pPr algn="r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7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756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669"/>
    </mc:Choice>
    <mc:Fallback xmlns="">
      <p:transition spd="slow" advTm="33669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screen shot of a computer program&#10;&#10;Description automatically generated">
            <a:extLst>
              <a:ext uri="{FF2B5EF4-FFF2-40B4-BE49-F238E27FC236}">
                <a16:creationId xmlns:a16="http://schemas.microsoft.com/office/drawing/2014/main" id="{723EAB36-ACFD-30FC-CD5C-B63EFF60BA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799" y="977226"/>
            <a:ext cx="9801860" cy="3527806"/>
          </a:xfrm>
          <a:prstGeom prst="rect">
            <a:avLst/>
          </a:prstGeom>
        </p:spPr>
      </p:pic>
      <p:grpSp>
        <p:nvGrpSpPr>
          <p:cNvPr id="1101" name="Group 1100">
            <a:extLst>
              <a:ext uri="{FF2B5EF4-FFF2-40B4-BE49-F238E27FC236}">
                <a16:creationId xmlns:a16="http://schemas.microsoft.com/office/drawing/2014/main" id="{7BA94649-28C7-7F3C-595A-84D8081F9A81}"/>
              </a:ext>
            </a:extLst>
          </p:cNvPr>
          <p:cNvGrpSpPr/>
          <p:nvPr/>
        </p:nvGrpSpPr>
        <p:grpSpPr>
          <a:xfrm>
            <a:off x="4797990" y="4622110"/>
            <a:ext cx="7240382" cy="1987793"/>
            <a:chOff x="4503029" y="4695754"/>
            <a:chExt cx="7240382" cy="1987793"/>
          </a:xfrm>
        </p:grpSpPr>
        <p:grpSp>
          <p:nvGrpSpPr>
            <p:cNvPr id="1100" name="Group 1099">
              <a:extLst>
                <a:ext uri="{FF2B5EF4-FFF2-40B4-BE49-F238E27FC236}">
                  <a16:creationId xmlns:a16="http://schemas.microsoft.com/office/drawing/2014/main" id="{0336E7CF-03B0-529E-9DA4-4183BBEF7EEF}"/>
                </a:ext>
              </a:extLst>
            </p:cNvPr>
            <p:cNvGrpSpPr/>
            <p:nvPr/>
          </p:nvGrpSpPr>
          <p:grpSpPr>
            <a:xfrm>
              <a:off x="4932923" y="4792854"/>
              <a:ext cx="6354470" cy="1890693"/>
              <a:chOff x="4932923" y="4792854"/>
              <a:chExt cx="6354470" cy="1890693"/>
            </a:xfrm>
          </p:grpSpPr>
          <p:sp>
            <p:nvSpPr>
              <p:cNvPr id="1053" name="Rectangle 1052">
                <a:extLst>
                  <a:ext uri="{FF2B5EF4-FFF2-40B4-BE49-F238E27FC236}">
                    <a16:creationId xmlns:a16="http://schemas.microsoft.com/office/drawing/2014/main" id="{22C571E5-556E-21DF-1741-817A7322DB6A}"/>
                  </a:ext>
                </a:extLst>
              </p:cNvPr>
              <p:cNvSpPr/>
              <p:nvPr/>
            </p:nvSpPr>
            <p:spPr>
              <a:xfrm>
                <a:off x="4932923" y="4792855"/>
                <a:ext cx="857121" cy="1887692"/>
              </a:xfrm>
              <a:prstGeom prst="rect">
                <a:avLst/>
              </a:prstGeom>
              <a:solidFill>
                <a:srgbClr val="16304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>
                  <a:solidFill>
                    <a:schemeClr val="bg1"/>
                  </a:solidFill>
                </a:endParaRPr>
              </a:p>
            </p:txBody>
          </p:sp>
          <p:sp>
            <p:nvSpPr>
              <p:cNvPr id="1054" name="Rectangle 1053">
                <a:extLst>
                  <a:ext uri="{FF2B5EF4-FFF2-40B4-BE49-F238E27FC236}">
                    <a16:creationId xmlns:a16="http://schemas.microsoft.com/office/drawing/2014/main" id="{57BB31EE-0806-BAC2-E519-A2644CE1496F}"/>
                  </a:ext>
                </a:extLst>
              </p:cNvPr>
              <p:cNvSpPr/>
              <p:nvPr/>
            </p:nvSpPr>
            <p:spPr>
              <a:xfrm>
                <a:off x="10430272" y="4792854"/>
                <a:ext cx="857121" cy="1887693"/>
              </a:xfrm>
              <a:prstGeom prst="rect">
                <a:avLst/>
              </a:prstGeom>
              <a:solidFill>
                <a:srgbClr val="16304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39700" prst="cross"/>
              </a:sp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>
                  <a:solidFill>
                    <a:schemeClr val="bg1"/>
                  </a:solidFill>
                </a:endParaRPr>
              </a:p>
            </p:txBody>
          </p:sp>
          <p:sp>
            <p:nvSpPr>
              <p:cNvPr id="1055" name="Rectangle 1054">
                <a:extLst>
                  <a:ext uri="{FF2B5EF4-FFF2-40B4-BE49-F238E27FC236}">
                    <a16:creationId xmlns:a16="http://schemas.microsoft.com/office/drawing/2014/main" id="{FE4B9FCA-FF1A-1E37-B169-53BABD73D8D1}"/>
                  </a:ext>
                </a:extLst>
              </p:cNvPr>
              <p:cNvSpPr/>
              <p:nvPr/>
            </p:nvSpPr>
            <p:spPr bwMode="auto">
              <a:xfrm>
                <a:off x="5795118" y="4792855"/>
                <a:ext cx="1026451" cy="506784"/>
              </a:xfrm>
              <a:prstGeom prst="rect">
                <a:avLst/>
              </a:prstGeom>
              <a:gradFill>
                <a:gsLst>
                  <a:gs pos="0">
                    <a:srgbClr val="3E7284"/>
                  </a:gs>
                  <a:gs pos="100000">
                    <a:srgbClr val="3E7284"/>
                  </a:gs>
                </a:gsLst>
                <a:lin ang="16200000" scaled="0"/>
              </a:gradFill>
              <a:ln>
                <a:noFill/>
                <a:headEnd type="none" w="med" len="med"/>
                <a:tailEnd type="none" w="med" len="med"/>
              </a:ln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slope"/>
              </a:sp3d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hangingPunct="0"/>
                <a:endParaRPr lang="en-US" sz="1050" dirty="0">
                  <a:solidFill>
                    <a:prstClr val="black"/>
                  </a:solidFill>
                  <a:latin typeface="Arial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56" name="Rectangle 1055">
                <a:extLst>
                  <a:ext uri="{FF2B5EF4-FFF2-40B4-BE49-F238E27FC236}">
                    <a16:creationId xmlns:a16="http://schemas.microsoft.com/office/drawing/2014/main" id="{99570204-C2DB-AF8C-1C97-3DDA215E13C0}"/>
                  </a:ext>
                </a:extLst>
              </p:cNvPr>
              <p:cNvSpPr/>
              <p:nvPr/>
            </p:nvSpPr>
            <p:spPr bwMode="auto">
              <a:xfrm>
                <a:off x="5795118" y="5745782"/>
                <a:ext cx="1026451" cy="443377"/>
              </a:xfrm>
              <a:prstGeom prst="rect">
                <a:avLst/>
              </a:prstGeom>
              <a:gradFill>
                <a:gsLst>
                  <a:gs pos="0">
                    <a:srgbClr val="3E7284"/>
                  </a:gs>
                  <a:gs pos="100000">
                    <a:srgbClr val="3E7284"/>
                  </a:gs>
                </a:gsLst>
                <a:lin ang="16200000" scaled="0"/>
              </a:gradFill>
              <a:ln>
                <a:noFill/>
                <a:headEnd type="none" w="med" len="med"/>
                <a:tailEnd type="none" w="med" len="med"/>
              </a:ln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slope"/>
              </a:sp3d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hangingPunct="0"/>
                <a:endParaRPr lang="en-US" sz="1050" dirty="0">
                  <a:solidFill>
                    <a:prstClr val="black"/>
                  </a:solidFill>
                  <a:latin typeface="Arial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57" name="Rectangle 1056">
                <a:extLst>
                  <a:ext uri="{FF2B5EF4-FFF2-40B4-BE49-F238E27FC236}">
                    <a16:creationId xmlns:a16="http://schemas.microsoft.com/office/drawing/2014/main" id="{29FC87B6-DC8B-49E1-4ED7-CC81647C6D60}"/>
                  </a:ext>
                </a:extLst>
              </p:cNvPr>
              <p:cNvSpPr/>
              <p:nvPr/>
            </p:nvSpPr>
            <p:spPr bwMode="auto">
              <a:xfrm>
                <a:off x="9403821" y="5745782"/>
                <a:ext cx="1026451" cy="443377"/>
              </a:xfrm>
              <a:prstGeom prst="rect">
                <a:avLst/>
              </a:prstGeom>
              <a:gradFill>
                <a:gsLst>
                  <a:gs pos="0">
                    <a:srgbClr val="3E7284"/>
                  </a:gs>
                  <a:gs pos="100000">
                    <a:srgbClr val="3E7284"/>
                  </a:gs>
                </a:gsLst>
                <a:lin ang="16200000" scaled="0"/>
              </a:gradFill>
              <a:ln>
                <a:noFill/>
                <a:headEnd type="none" w="med" len="med"/>
                <a:tailEnd type="none" w="med" len="med"/>
              </a:ln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slope"/>
              </a:sp3d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hangingPunct="0"/>
                <a:endParaRPr lang="en-US" sz="1050" dirty="0">
                  <a:solidFill>
                    <a:prstClr val="black"/>
                  </a:solidFill>
                  <a:latin typeface="Arial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58" name="Rectangle 1057">
                <a:extLst>
                  <a:ext uri="{FF2B5EF4-FFF2-40B4-BE49-F238E27FC236}">
                    <a16:creationId xmlns:a16="http://schemas.microsoft.com/office/drawing/2014/main" id="{8768D4D2-EDF6-F15C-8C50-05ECB33F341C}"/>
                  </a:ext>
                </a:extLst>
              </p:cNvPr>
              <p:cNvSpPr/>
              <p:nvPr/>
            </p:nvSpPr>
            <p:spPr bwMode="auto">
              <a:xfrm>
                <a:off x="5795118" y="6189160"/>
                <a:ext cx="1026451" cy="494387"/>
              </a:xfrm>
              <a:prstGeom prst="rect">
                <a:avLst/>
              </a:prstGeom>
              <a:gradFill>
                <a:gsLst>
                  <a:gs pos="0">
                    <a:srgbClr val="3E7284"/>
                  </a:gs>
                  <a:gs pos="100000">
                    <a:srgbClr val="3E7284"/>
                  </a:gs>
                </a:gsLst>
                <a:lin ang="16200000" scaled="0"/>
              </a:gradFill>
              <a:ln>
                <a:noFill/>
                <a:headEnd type="none" w="med" len="med"/>
                <a:tailEnd type="none" w="med" len="med"/>
              </a:ln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slope"/>
              </a:sp3d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hangingPunct="0"/>
                <a:endParaRPr lang="en-US" sz="1050" dirty="0">
                  <a:solidFill>
                    <a:prstClr val="black"/>
                  </a:solidFill>
                  <a:latin typeface="Arial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59" name="Rectangle 1058">
                <a:extLst>
                  <a:ext uri="{FF2B5EF4-FFF2-40B4-BE49-F238E27FC236}">
                    <a16:creationId xmlns:a16="http://schemas.microsoft.com/office/drawing/2014/main" id="{CF76E2C7-E748-ACB4-494C-0CD4799B3D8E}"/>
                  </a:ext>
                </a:extLst>
              </p:cNvPr>
              <p:cNvSpPr/>
              <p:nvPr/>
            </p:nvSpPr>
            <p:spPr bwMode="auto">
              <a:xfrm>
                <a:off x="5795118" y="5299639"/>
                <a:ext cx="1026451" cy="443377"/>
              </a:xfrm>
              <a:prstGeom prst="rect">
                <a:avLst/>
              </a:prstGeom>
              <a:gradFill>
                <a:gsLst>
                  <a:gs pos="0">
                    <a:srgbClr val="3E7284"/>
                  </a:gs>
                  <a:gs pos="100000">
                    <a:srgbClr val="3E7284"/>
                  </a:gs>
                </a:gsLst>
                <a:lin ang="16200000" scaled="0"/>
              </a:gradFill>
              <a:ln>
                <a:noFill/>
                <a:headEnd type="none" w="med" len="med"/>
                <a:tailEnd type="none" w="med" len="med"/>
              </a:ln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slope"/>
              </a:sp3d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hangingPunct="0"/>
                <a:endParaRPr lang="en-US" sz="1050" dirty="0">
                  <a:solidFill>
                    <a:prstClr val="black"/>
                  </a:solidFill>
                  <a:latin typeface="Arial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60" name="Rectangle 1059">
                <a:extLst>
                  <a:ext uri="{FF2B5EF4-FFF2-40B4-BE49-F238E27FC236}">
                    <a16:creationId xmlns:a16="http://schemas.microsoft.com/office/drawing/2014/main" id="{71B3FB26-092E-AE0B-2BF4-CA3B21118DCE}"/>
                  </a:ext>
                </a:extLst>
              </p:cNvPr>
              <p:cNvSpPr/>
              <p:nvPr/>
            </p:nvSpPr>
            <p:spPr bwMode="auto">
              <a:xfrm>
                <a:off x="9403821" y="6189160"/>
                <a:ext cx="1026451" cy="494387"/>
              </a:xfrm>
              <a:prstGeom prst="rect">
                <a:avLst/>
              </a:prstGeom>
              <a:gradFill>
                <a:gsLst>
                  <a:gs pos="0">
                    <a:srgbClr val="3E7284"/>
                  </a:gs>
                  <a:gs pos="100000">
                    <a:srgbClr val="3E7284"/>
                  </a:gs>
                </a:gsLst>
                <a:lin ang="16200000" scaled="0"/>
              </a:gradFill>
              <a:ln>
                <a:noFill/>
                <a:headEnd type="none" w="med" len="med"/>
                <a:tailEnd type="none" w="med" len="med"/>
              </a:ln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slope"/>
              </a:sp3d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hangingPunct="0"/>
                <a:endParaRPr lang="en-US" sz="1050" dirty="0">
                  <a:solidFill>
                    <a:prstClr val="black"/>
                  </a:solidFill>
                  <a:latin typeface="Arial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62" name="Rectangle 1061">
                <a:extLst>
                  <a:ext uri="{FF2B5EF4-FFF2-40B4-BE49-F238E27FC236}">
                    <a16:creationId xmlns:a16="http://schemas.microsoft.com/office/drawing/2014/main" id="{DC954DA4-6DA0-E391-0947-CC25DC0A4B05}"/>
                  </a:ext>
                </a:extLst>
              </p:cNvPr>
              <p:cNvSpPr/>
              <p:nvPr/>
            </p:nvSpPr>
            <p:spPr bwMode="auto">
              <a:xfrm>
                <a:off x="9403821" y="5299638"/>
                <a:ext cx="1026451" cy="443377"/>
              </a:xfrm>
              <a:prstGeom prst="rect">
                <a:avLst/>
              </a:prstGeom>
              <a:gradFill>
                <a:gsLst>
                  <a:gs pos="0">
                    <a:srgbClr val="3E7284"/>
                  </a:gs>
                  <a:gs pos="100000">
                    <a:srgbClr val="3E7284"/>
                  </a:gs>
                </a:gsLst>
                <a:lin ang="16200000" scaled="0"/>
              </a:gradFill>
              <a:ln>
                <a:noFill/>
                <a:headEnd type="none" w="med" len="med"/>
                <a:tailEnd type="none" w="med" len="med"/>
              </a:ln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slope"/>
              </a:sp3d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hangingPunct="0"/>
                <a:endParaRPr lang="en-US" sz="1050" dirty="0">
                  <a:solidFill>
                    <a:prstClr val="black"/>
                  </a:solidFill>
                  <a:latin typeface="Arial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63" name="Rectangle 1062">
                <a:extLst>
                  <a:ext uri="{FF2B5EF4-FFF2-40B4-BE49-F238E27FC236}">
                    <a16:creationId xmlns:a16="http://schemas.microsoft.com/office/drawing/2014/main" id="{EF97A087-E60A-CBE0-3717-575F80DD4DBC}"/>
                  </a:ext>
                </a:extLst>
              </p:cNvPr>
              <p:cNvSpPr/>
              <p:nvPr/>
            </p:nvSpPr>
            <p:spPr bwMode="auto">
              <a:xfrm>
                <a:off x="9403821" y="4792855"/>
                <a:ext cx="1026451" cy="506784"/>
              </a:xfrm>
              <a:prstGeom prst="rect">
                <a:avLst/>
              </a:prstGeom>
              <a:gradFill>
                <a:gsLst>
                  <a:gs pos="0">
                    <a:srgbClr val="3E7284"/>
                  </a:gs>
                  <a:gs pos="100000">
                    <a:srgbClr val="3E7284"/>
                  </a:gs>
                </a:gsLst>
                <a:lin ang="16200000" scaled="0"/>
              </a:gradFill>
              <a:ln>
                <a:noFill/>
                <a:headEnd type="none" w="med" len="med"/>
                <a:tailEnd type="none" w="med" len="med"/>
              </a:ln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slope"/>
              </a:sp3d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457189" eaLnBrk="0" hangingPunct="0"/>
                <a:endParaRPr lang="en-US" sz="1050" dirty="0">
                  <a:solidFill>
                    <a:prstClr val="black"/>
                  </a:solidFill>
                  <a:latin typeface="Arial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068" name="Picture 2" descr="Intricate Metal Dial Slider Interface PSD - WeLoveSoLo">
                <a:extLst>
                  <a:ext uri="{FF2B5EF4-FFF2-40B4-BE49-F238E27FC236}">
                    <a16:creationId xmlns:a16="http://schemas.microsoft.com/office/drawing/2014/main" id="{0D3A7ADF-7360-2BE6-B7DC-D3EC5D04D82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25030" y="4792855"/>
                <a:ext cx="2578666" cy="1456946"/>
              </a:xfrm>
              <a:prstGeom prst="rect">
                <a:avLst/>
              </a:prstGeom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</p:pic>
          <p:pic>
            <p:nvPicPr>
              <p:cNvPr id="1069" name="Picture 2" descr="Intricate Metal Dial Slider Interface PSD - WeLoveSoLo">
                <a:extLst>
                  <a:ext uri="{FF2B5EF4-FFF2-40B4-BE49-F238E27FC236}">
                    <a16:creationId xmlns:a16="http://schemas.microsoft.com/office/drawing/2014/main" id="{F6D04CB5-86F7-C72F-2A65-13F264817A9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825030" y="5765088"/>
                <a:ext cx="2578666" cy="918459"/>
              </a:xfrm>
              <a:prstGeom prst="rect">
                <a:avLst/>
              </a:prstGeom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</p:pic>
        </p:grpSp>
        <p:sp>
          <p:nvSpPr>
            <p:cNvPr id="1073" name="TextBox 1072">
              <a:extLst>
                <a:ext uri="{FF2B5EF4-FFF2-40B4-BE49-F238E27FC236}">
                  <a16:creationId xmlns:a16="http://schemas.microsoft.com/office/drawing/2014/main" id="{71CAC27F-5F04-78D8-C7C6-0368DAAB463B}"/>
                </a:ext>
              </a:extLst>
            </p:cNvPr>
            <p:cNvSpPr txBox="1"/>
            <p:nvPr/>
          </p:nvSpPr>
          <p:spPr>
            <a:xfrm>
              <a:off x="4888952" y="4923755"/>
              <a:ext cx="917922" cy="151695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Fast </a:t>
              </a:r>
            </a:p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&amp;</a:t>
              </a:r>
            </a:p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 as</a:t>
              </a:r>
            </a:p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accurate</a:t>
              </a:r>
            </a:p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as</a:t>
              </a:r>
            </a:p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possible</a:t>
              </a:r>
            </a:p>
          </p:txBody>
        </p:sp>
        <p:sp>
          <p:nvSpPr>
            <p:cNvPr id="1074" name="TextBox 1073">
              <a:extLst>
                <a:ext uri="{FF2B5EF4-FFF2-40B4-BE49-F238E27FC236}">
                  <a16:creationId xmlns:a16="http://schemas.microsoft.com/office/drawing/2014/main" id="{0A4166B5-CFA8-9C58-78D7-58CDCA3466D9}"/>
                </a:ext>
              </a:extLst>
            </p:cNvPr>
            <p:cNvSpPr txBox="1"/>
            <p:nvPr/>
          </p:nvSpPr>
          <p:spPr>
            <a:xfrm>
              <a:off x="10429906" y="4923754"/>
              <a:ext cx="870556" cy="151695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Accurate </a:t>
              </a:r>
            </a:p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&amp;</a:t>
              </a:r>
            </a:p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 as</a:t>
              </a:r>
            </a:p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fast</a:t>
              </a:r>
            </a:p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as</a:t>
              </a:r>
            </a:p>
            <a:p>
              <a:pPr algn="ctr">
                <a:lnSpc>
                  <a:spcPct val="150000"/>
                </a:lnSpc>
              </a:pPr>
              <a:r>
                <a:rPr lang="en-US" sz="105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possible</a:t>
              </a:r>
            </a:p>
          </p:txBody>
        </p:sp>
        <p:sp>
          <p:nvSpPr>
            <p:cNvPr id="1077" name="TextBox 1076">
              <a:extLst>
                <a:ext uri="{FF2B5EF4-FFF2-40B4-BE49-F238E27FC236}">
                  <a16:creationId xmlns:a16="http://schemas.microsoft.com/office/drawing/2014/main" id="{65EE4DBF-48C5-621F-1C52-18D0B41D59D5}"/>
                </a:ext>
              </a:extLst>
            </p:cNvPr>
            <p:cNvSpPr txBox="1"/>
            <p:nvPr/>
          </p:nvSpPr>
          <p:spPr>
            <a:xfrm rot="16200000">
              <a:off x="3941168" y="5266919"/>
              <a:ext cx="15853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189">
                <a:spcBef>
                  <a:spcPts val="600"/>
                </a:spcBef>
              </a:pPr>
              <a:r>
                <a:rPr lang="en-US" sz="2400" dirty="0">
                  <a:solidFill>
                    <a:srgbClr val="053352"/>
                  </a:solidFill>
                </a:rPr>
                <a:t>Speed</a:t>
              </a:r>
            </a:p>
          </p:txBody>
        </p:sp>
        <p:sp>
          <p:nvSpPr>
            <p:cNvPr id="1078" name="TextBox 1077">
              <a:extLst>
                <a:ext uri="{FF2B5EF4-FFF2-40B4-BE49-F238E27FC236}">
                  <a16:creationId xmlns:a16="http://schemas.microsoft.com/office/drawing/2014/main" id="{0B834779-BEC5-DEDC-56DB-09C9FA0E06E1}"/>
                </a:ext>
              </a:extLst>
            </p:cNvPr>
            <p:cNvSpPr txBox="1"/>
            <p:nvPr/>
          </p:nvSpPr>
          <p:spPr>
            <a:xfrm rot="5400000">
              <a:off x="10719885" y="5257615"/>
              <a:ext cx="15853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>
                <a:spcBef>
                  <a:spcPts val="600"/>
                </a:spcBef>
              </a:pPr>
              <a:r>
                <a:rPr lang="en-US" sz="2400" dirty="0">
                  <a:solidFill>
                    <a:srgbClr val="053352"/>
                  </a:solidFill>
                </a:rPr>
                <a:t>Fidelity</a:t>
              </a:r>
            </a:p>
          </p:txBody>
        </p:sp>
      </p:grpSp>
      <p:sp>
        <p:nvSpPr>
          <p:cNvPr id="1050" name="Google Shape;1050;g2db06caba76_0_0"/>
          <p:cNvSpPr txBox="1">
            <a:spLocks noGrp="1"/>
          </p:cNvSpPr>
          <p:nvPr>
            <p:ph type="body" idx="2"/>
          </p:nvPr>
        </p:nvSpPr>
        <p:spPr>
          <a:xfrm>
            <a:off x="77825" y="27947"/>
            <a:ext cx="9820732" cy="9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75" rIns="91400" bIns="45675" anchor="t" anchorCtr="0">
            <a:noAutofit/>
          </a:bodyPr>
          <a:lstStyle/>
          <a:p>
            <a:pPr marL="3429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i="1" dirty="0"/>
              <a:t>BLAST</a:t>
            </a:r>
            <a:r>
              <a:rPr lang="en-US" dirty="0"/>
              <a:t>: a cutting-edge </a:t>
            </a: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open-source</a:t>
            </a:r>
            <a:r>
              <a:rPr lang="en-US" dirty="0"/>
              <a:t> simulation toolkit </a:t>
            </a:r>
          </a:p>
          <a:p>
            <a:pPr marL="3429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for end-to-end accelerator modeling</a:t>
            </a:r>
            <a:endParaRPr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51" name="Google Shape;1051;g2db06caba76_0_0"/>
          <p:cNvSpPr txBox="1">
            <a:spLocks noGrp="1"/>
          </p:cNvSpPr>
          <p:nvPr>
            <p:ph type="sldNum" idx="12"/>
          </p:nvPr>
        </p:nvSpPr>
        <p:spPr>
          <a:xfrm>
            <a:off x="11512784" y="6486249"/>
            <a:ext cx="67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</a:pPr>
            <a:fld id="{00000000-1234-1234-1234-123412341234}" type="slidenum">
              <a:rPr lang="en-US" sz="1000"/>
              <a:t>8</a:t>
            </a:fld>
            <a:endParaRPr/>
          </a:p>
        </p:txBody>
      </p:sp>
      <p:pic>
        <p:nvPicPr>
          <p:cNvPr id="1088" name="Google Shape;1088;g2db06caba76_0_0" descr="Logo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 t="16931" b="5651"/>
          <a:stretch/>
        </p:blipFill>
        <p:spPr>
          <a:xfrm>
            <a:off x="9998241" y="0"/>
            <a:ext cx="2190083" cy="938463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040" name="Google Shape;192;p2">
            <a:extLst>
              <a:ext uri="{FF2B5EF4-FFF2-40B4-BE49-F238E27FC236}">
                <a16:creationId xmlns:a16="http://schemas.microsoft.com/office/drawing/2014/main" id="{73A89808-4FDA-CD40-FC4E-EF8A6BE7AC8B}"/>
              </a:ext>
            </a:extLst>
          </p:cNvPr>
          <p:cNvSpPr txBox="1"/>
          <p:nvPr/>
        </p:nvSpPr>
        <p:spPr>
          <a:xfrm>
            <a:off x="9898557" y="0"/>
            <a:ext cx="1183824" cy="292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633" tIns="40633" rIns="40633" bIns="40633" anchor="t" anchorCtr="0">
            <a:no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  <a:buClr>
                <a:srgbClr val="2C365E"/>
              </a:buClr>
              <a:buSzPts val="6600"/>
            </a:pPr>
            <a:r>
              <a:rPr lang="en-US" sz="1467" dirty="0" err="1">
                <a:solidFill>
                  <a:schemeClr val="tx1"/>
                </a:solidFill>
              </a:rPr>
              <a:t>blast.lbl.gov</a:t>
            </a:r>
            <a:endParaRPr sz="1467" dirty="0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75E99C-6081-071E-3B20-384D2048EF10}"/>
              </a:ext>
            </a:extLst>
          </p:cNvPr>
          <p:cNvSpPr txBox="1"/>
          <p:nvPr/>
        </p:nvSpPr>
        <p:spPr>
          <a:xfrm>
            <a:off x="-21077" y="2068959"/>
            <a:ext cx="75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General purpose</a:t>
            </a:r>
          </a:p>
          <a:p>
            <a:r>
              <a:rPr lang="en-US" sz="1200" dirty="0">
                <a:solidFill>
                  <a:schemeClr val="tx1"/>
                </a:solidFill>
              </a:rPr>
              <a:t>(legacy)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35D6A3-8C2F-2F92-71BD-E0187442F191}"/>
              </a:ext>
            </a:extLst>
          </p:cNvPr>
          <p:cNvSpPr txBox="1"/>
          <p:nvPr/>
        </p:nvSpPr>
        <p:spPr>
          <a:xfrm>
            <a:off x="-71363" y="3684891"/>
            <a:ext cx="846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New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integrated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28C39F7-E9F7-2F4C-D7E8-018F538DADE9}"/>
              </a:ext>
            </a:extLst>
          </p:cNvPr>
          <p:cNvSpPr txBox="1"/>
          <p:nvPr/>
        </p:nvSpPr>
        <p:spPr>
          <a:xfrm rot="18906083">
            <a:off x="-107639" y="2969258"/>
            <a:ext cx="923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Specialized</a:t>
            </a:r>
          </a:p>
        </p:txBody>
      </p:sp>
      <p:sp>
        <p:nvSpPr>
          <p:cNvPr id="43" name="Left Brace 42">
            <a:extLst>
              <a:ext uri="{FF2B5EF4-FFF2-40B4-BE49-F238E27FC236}">
                <a16:creationId xmlns:a16="http://schemas.microsoft.com/office/drawing/2014/main" id="{66752FBD-46B7-233C-1B36-2BE9897B2743}"/>
              </a:ext>
            </a:extLst>
          </p:cNvPr>
          <p:cNvSpPr/>
          <p:nvPr/>
        </p:nvSpPr>
        <p:spPr>
          <a:xfrm>
            <a:off x="677687" y="1994497"/>
            <a:ext cx="114324" cy="7402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Left Brace 43">
            <a:extLst>
              <a:ext uri="{FF2B5EF4-FFF2-40B4-BE49-F238E27FC236}">
                <a16:creationId xmlns:a16="http://schemas.microsoft.com/office/drawing/2014/main" id="{CFF34309-CBCB-47D2-2B27-63AAA26A970C}"/>
              </a:ext>
            </a:extLst>
          </p:cNvPr>
          <p:cNvSpPr/>
          <p:nvPr/>
        </p:nvSpPr>
        <p:spPr>
          <a:xfrm>
            <a:off x="661471" y="3639189"/>
            <a:ext cx="151145" cy="550102"/>
          </a:xfrm>
          <a:prstGeom prst="leftBrace">
            <a:avLst>
              <a:gd name="adj1" fmla="val 10478"/>
              <a:gd name="adj2" fmla="val 5058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Left Brace 44">
            <a:extLst>
              <a:ext uri="{FF2B5EF4-FFF2-40B4-BE49-F238E27FC236}">
                <a16:creationId xmlns:a16="http://schemas.microsoft.com/office/drawing/2014/main" id="{1DA2D34C-2AF6-6A29-ECBC-67B55B524082}"/>
              </a:ext>
            </a:extLst>
          </p:cNvPr>
          <p:cNvSpPr/>
          <p:nvPr/>
        </p:nvSpPr>
        <p:spPr>
          <a:xfrm>
            <a:off x="671200" y="2734772"/>
            <a:ext cx="126599" cy="89827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Google Shape;1098;g2db06caba76_0_0">
            <a:extLst>
              <a:ext uri="{FF2B5EF4-FFF2-40B4-BE49-F238E27FC236}">
                <a16:creationId xmlns:a16="http://schemas.microsoft.com/office/drawing/2014/main" id="{52E5894E-5BA2-3E43-D19B-B4B26DE66DA9}"/>
              </a:ext>
            </a:extLst>
          </p:cNvPr>
          <p:cNvSpPr txBox="1"/>
          <p:nvPr/>
        </p:nvSpPr>
        <p:spPr>
          <a:xfrm>
            <a:off x="10463270" y="941915"/>
            <a:ext cx="1678200" cy="526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</a:rPr>
              <a:t>standards &amp; workflows</a:t>
            </a:r>
            <a:endParaRPr sz="1100" dirty="0">
              <a:solidFill>
                <a:schemeClr val="tx1"/>
              </a:solidFill>
            </a:endParaRPr>
          </a:p>
        </p:txBody>
      </p:sp>
      <p:grpSp>
        <p:nvGrpSpPr>
          <p:cNvPr id="1044" name="Group 1043">
            <a:extLst>
              <a:ext uri="{FF2B5EF4-FFF2-40B4-BE49-F238E27FC236}">
                <a16:creationId xmlns:a16="http://schemas.microsoft.com/office/drawing/2014/main" id="{F56ED5A3-68C8-41EA-C0D9-7519E0F123C9}"/>
              </a:ext>
            </a:extLst>
          </p:cNvPr>
          <p:cNvGrpSpPr/>
          <p:nvPr/>
        </p:nvGrpSpPr>
        <p:grpSpPr>
          <a:xfrm>
            <a:off x="10427842" y="1399397"/>
            <a:ext cx="1703957" cy="1195197"/>
            <a:chOff x="10411841" y="1775529"/>
            <a:chExt cx="1703957" cy="1195197"/>
          </a:xfrm>
        </p:grpSpPr>
        <p:sp>
          <p:nvSpPr>
            <p:cNvPr id="1024" name="Google Shape;1099;g2db06caba76_0_0">
              <a:extLst>
                <a:ext uri="{FF2B5EF4-FFF2-40B4-BE49-F238E27FC236}">
                  <a16:creationId xmlns:a16="http://schemas.microsoft.com/office/drawing/2014/main" id="{2118891C-8690-24EB-5E37-51AA711D2C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545097" y="1775529"/>
              <a:ext cx="1570701" cy="1195197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43" name="Group 1042">
              <a:extLst>
                <a:ext uri="{FF2B5EF4-FFF2-40B4-BE49-F238E27FC236}">
                  <a16:creationId xmlns:a16="http://schemas.microsoft.com/office/drawing/2014/main" id="{232BB6F5-7713-13A1-9F88-772B987CD1E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411841" y="1850828"/>
              <a:ext cx="1611227" cy="1086181"/>
              <a:chOff x="9814995" y="2526090"/>
              <a:chExt cx="2175090" cy="1466299"/>
            </a:xfrm>
          </p:grpSpPr>
          <p:pic>
            <p:nvPicPr>
              <p:cNvPr id="47" name="Google Shape;1094;g2db06caba76_0_0">
                <a:extLst>
                  <a:ext uri="{FF2B5EF4-FFF2-40B4-BE49-F238E27FC236}">
                    <a16:creationId xmlns:a16="http://schemas.microsoft.com/office/drawing/2014/main" id="{7DE4E758-94B4-B76B-5836-C7E5ED41B927}"/>
                  </a:ext>
                </a:extLst>
              </p:cNvPr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10944442" y="2906192"/>
                <a:ext cx="997788" cy="4160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7" name="Google Shape;1095;g2db06caba76_0_0">
                <a:extLst>
                  <a:ext uri="{FF2B5EF4-FFF2-40B4-BE49-F238E27FC236}">
                    <a16:creationId xmlns:a16="http://schemas.microsoft.com/office/drawing/2014/main" id="{33641112-CC78-C2D4-3B6F-17F9A981CF7E}"/>
                  </a:ext>
                </a:extLst>
              </p:cNvPr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11049437" y="2526090"/>
                <a:ext cx="787799" cy="4153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8" name="Google Shape;1096;g2db06caba76_0_0">
                <a:extLst>
                  <a:ext uri="{FF2B5EF4-FFF2-40B4-BE49-F238E27FC236}">
                    <a16:creationId xmlns:a16="http://schemas.microsoft.com/office/drawing/2014/main" id="{103E2F74-2B7B-78F5-9814-47D9392C75E8}"/>
                  </a:ext>
                </a:extLst>
              </p:cNvPr>
              <p:cNvPicPr preferRelativeResize="0"/>
              <p:nvPr/>
            </p:nvPicPr>
            <p:blipFill>
              <a:blip r:embed="rId10">
                <a:alphaModFix/>
              </a:blip>
              <a:stretch>
                <a:fillRect/>
              </a:stretch>
            </p:blipFill>
            <p:spPr>
              <a:xfrm>
                <a:off x="10922787" y="3698456"/>
                <a:ext cx="1041099" cy="26027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9" name="Google Shape;1097;g2db06caba76_0_0">
                <a:extLst>
                  <a:ext uri="{FF2B5EF4-FFF2-40B4-BE49-F238E27FC236}">
                    <a16:creationId xmlns:a16="http://schemas.microsoft.com/office/drawing/2014/main" id="{676782E8-F123-2785-0F3A-4E6BFF798527}"/>
                  </a:ext>
                </a:extLst>
              </p:cNvPr>
              <p:cNvPicPr preferRelativeResize="0"/>
              <p:nvPr/>
            </p:nvPicPr>
            <p:blipFill>
              <a:blip r:embed="rId11">
                <a:alphaModFix/>
              </a:blip>
              <a:stretch>
                <a:fillRect/>
              </a:stretch>
            </p:blipFill>
            <p:spPr>
              <a:xfrm>
                <a:off x="10896588" y="3303072"/>
                <a:ext cx="1093497" cy="383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42" name="TextBox 1041">
                <a:extLst>
                  <a:ext uri="{FF2B5EF4-FFF2-40B4-BE49-F238E27FC236}">
                    <a16:creationId xmlns:a16="http://schemas.microsoft.com/office/drawing/2014/main" id="{3167F00E-5D89-6182-F983-B94B893B1839}"/>
                  </a:ext>
                </a:extLst>
              </p:cNvPr>
              <p:cNvSpPr txBox="1"/>
              <p:nvPr/>
            </p:nvSpPr>
            <p:spPr>
              <a:xfrm>
                <a:off x="9814995" y="2590125"/>
                <a:ext cx="1280155" cy="1402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700"/>
                  </a:spcAft>
                </a:pPr>
                <a:r>
                  <a:rPr lang="en-US" sz="1100" dirty="0">
                    <a:solidFill>
                      <a:schemeClr val="tx1"/>
                    </a:solidFill>
                  </a:rPr>
                  <a:t>Data</a:t>
                </a:r>
              </a:p>
              <a:p>
                <a:pPr algn="ctr">
                  <a:spcAft>
                    <a:spcPts val="700"/>
                  </a:spcAft>
                </a:pPr>
                <a:r>
                  <a:rPr lang="en-US" sz="1100" dirty="0">
                    <a:solidFill>
                      <a:schemeClr val="tx1"/>
                    </a:solidFill>
                  </a:rPr>
                  <a:t>Input</a:t>
                </a:r>
              </a:p>
              <a:p>
                <a:pPr algn="ctr">
                  <a:spcAft>
                    <a:spcPts val="700"/>
                  </a:spcAft>
                </a:pPr>
                <a:r>
                  <a:rPr lang="en-US" sz="1100" dirty="0">
                    <a:solidFill>
                      <a:schemeClr val="tx1"/>
                    </a:solidFill>
                  </a:rPr>
                  <a:t>Lasers</a:t>
                </a:r>
              </a:p>
              <a:p>
                <a:pPr algn="ctr">
                  <a:spcAft>
                    <a:spcPts val="700"/>
                  </a:spcAft>
                </a:pPr>
                <a:r>
                  <a:rPr lang="en-US" sz="1100" dirty="0">
                    <a:solidFill>
                      <a:schemeClr val="tx1"/>
                    </a:solidFill>
                  </a:rPr>
                  <a:t>Optimize</a:t>
                </a:r>
              </a:p>
            </p:txBody>
          </p:sp>
        </p:grpSp>
      </p:grpSp>
      <p:pic>
        <p:nvPicPr>
          <p:cNvPr id="1084" name="Google Shape;767;p47">
            <a:extLst>
              <a:ext uri="{FF2B5EF4-FFF2-40B4-BE49-F238E27FC236}">
                <a16:creationId xmlns:a16="http://schemas.microsoft.com/office/drawing/2014/main" id="{897FDCF8-6A0A-44BE-6A04-4F376C44BA6C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0739119" y="2871485"/>
            <a:ext cx="1133580" cy="492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5" name="Google Shape;572;p51">
            <a:extLst>
              <a:ext uri="{FF2B5EF4-FFF2-40B4-BE49-F238E27FC236}">
                <a16:creationId xmlns:a16="http://schemas.microsoft.com/office/drawing/2014/main" id="{1C1CFB24-C6ED-8543-21A4-DD0FA8644D2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3278" y="2939127"/>
            <a:ext cx="570128" cy="40392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4" name="Group 1103">
            <a:extLst>
              <a:ext uri="{FF2B5EF4-FFF2-40B4-BE49-F238E27FC236}">
                <a16:creationId xmlns:a16="http://schemas.microsoft.com/office/drawing/2014/main" id="{F631C246-4DD1-B288-E149-FA9B3654E59D}"/>
              </a:ext>
            </a:extLst>
          </p:cNvPr>
          <p:cNvGrpSpPr/>
          <p:nvPr/>
        </p:nvGrpSpPr>
        <p:grpSpPr>
          <a:xfrm>
            <a:off x="6221263" y="5786757"/>
            <a:ext cx="4395421" cy="207734"/>
            <a:chOff x="5926302" y="5860401"/>
            <a:chExt cx="4395421" cy="207734"/>
          </a:xfrm>
        </p:grpSpPr>
        <p:sp>
          <p:nvSpPr>
            <p:cNvPr id="1064" name="Text Placeholder 1">
              <a:extLst>
                <a:ext uri="{FF2B5EF4-FFF2-40B4-BE49-F238E27FC236}">
                  <a16:creationId xmlns:a16="http://schemas.microsoft.com/office/drawing/2014/main" id="{51B83955-2EC9-A176-8936-E377502F1D8E}"/>
                </a:ext>
              </a:extLst>
            </p:cNvPr>
            <p:cNvSpPr txBox="1">
              <a:spLocks/>
            </p:cNvSpPr>
            <p:nvPr/>
          </p:nvSpPr>
          <p:spPr>
            <a:xfrm>
              <a:off x="5926302" y="5860401"/>
              <a:ext cx="769909" cy="20773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Courier New"/>
                <a:buChar char="o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189">
                <a:buClrTx/>
                <a:buNone/>
              </a:pPr>
              <a:r>
                <a:rPr lang="en-US" sz="1050" dirty="0">
                  <a:solidFill>
                    <a:srgbClr val="E1CB53"/>
                  </a:solidFill>
                  <a:latin typeface="Arial"/>
                </a:rPr>
                <a:t>1D-1V</a:t>
              </a:r>
            </a:p>
          </p:txBody>
        </p:sp>
        <p:sp>
          <p:nvSpPr>
            <p:cNvPr id="1065" name="Text Placeholder 1">
              <a:extLst>
                <a:ext uri="{FF2B5EF4-FFF2-40B4-BE49-F238E27FC236}">
                  <a16:creationId xmlns:a16="http://schemas.microsoft.com/office/drawing/2014/main" id="{5F7BECA6-4A33-8468-4A10-8447241FFD43}"/>
                </a:ext>
              </a:extLst>
            </p:cNvPr>
            <p:cNvSpPr txBox="1">
              <a:spLocks/>
            </p:cNvSpPr>
            <p:nvPr/>
          </p:nvSpPr>
          <p:spPr>
            <a:xfrm>
              <a:off x="9522627" y="5860401"/>
              <a:ext cx="799096" cy="20773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Courier New"/>
                <a:buChar char="o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189">
                <a:buClrTx/>
                <a:buNone/>
              </a:pPr>
              <a:r>
                <a:rPr lang="en-US" sz="1050" dirty="0">
                  <a:solidFill>
                    <a:srgbClr val="E1CB53"/>
                  </a:solidFill>
                  <a:latin typeface="Arial"/>
                </a:rPr>
                <a:t>3D-3V</a:t>
              </a:r>
            </a:p>
          </p:txBody>
        </p:sp>
      </p:grpSp>
      <p:grpSp>
        <p:nvGrpSpPr>
          <p:cNvPr id="1105" name="Group 1104">
            <a:extLst>
              <a:ext uri="{FF2B5EF4-FFF2-40B4-BE49-F238E27FC236}">
                <a16:creationId xmlns:a16="http://schemas.microsoft.com/office/drawing/2014/main" id="{948E4E80-155C-7512-F1D3-FE821EBD1389}"/>
              </a:ext>
            </a:extLst>
          </p:cNvPr>
          <p:cNvGrpSpPr/>
          <p:nvPr/>
        </p:nvGrpSpPr>
        <p:grpSpPr>
          <a:xfrm>
            <a:off x="6182443" y="6252531"/>
            <a:ext cx="4434241" cy="207734"/>
            <a:chOff x="5887482" y="6326175"/>
            <a:chExt cx="4434241" cy="207734"/>
          </a:xfrm>
        </p:grpSpPr>
        <p:sp>
          <p:nvSpPr>
            <p:cNvPr id="1066" name="Text Placeholder 1">
              <a:extLst>
                <a:ext uri="{FF2B5EF4-FFF2-40B4-BE49-F238E27FC236}">
                  <a16:creationId xmlns:a16="http://schemas.microsoft.com/office/drawing/2014/main" id="{B0F3413B-6171-6AA9-49F4-D61C0A998BCB}"/>
                </a:ext>
              </a:extLst>
            </p:cNvPr>
            <p:cNvSpPr txBox="1">
              <a:spLocks/>
            </p:cNvSpPr>
            <p:nvPr/>
          </p:nvSpPr>
          <p:spPr>
            <a:xfrm>
              <a:off x="5887482" y="6326175"/>
              <a:ext cx="847548" cy="20773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Courier New"/>
                <a:buChar char="o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189">
                <a:buClrTx/>
                <a:buNone/>
              </a:pPr>
              <a:r>
                <a:rPr lang="en-US" sz="1050" dirty="0">
                  <a:solidFill>
                    <a:srgbClr val="E1CB53"/>
                  </a:solidFill>
                  <a:latin typeface="Arial"/>
                </a:rPr>
                <a:t>Low resolution</a:t>
              </a:r>
            </a:p>
          </p:txBody>
        </p:sp>
        <p:sp>
          <p:nvSpPr>
            <p:cNvPr id="1067" name="Text Placeholder 1">
              <a:extLst>
                <a:ext uri="{FF2B5EF4-FFF2-40B4-BE49-F238E27FC236}">
                  <a16:creationId xmlns:a16="http://schemas.microsoft.com/office/drawing/2014/main" id="{B97B7387-B6BE-32E5-95EB-E69EAE06CF6D}"/>
                </a:ext>
              </a:extLst>
            </p:cNvPr>
            <p:cNvSpPr txBox="1">
              <a:spLocks/>
            </p:cNvSpPr>
            <p:nvPr/>
          </p:nvSpPr>
          <p:spPr>
            <a:xfrm>
              <a:off x="9522627" y="6326175"/>
              <a:ext cx="799096" cy="20773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Courier New"/>
                <a:buChar char="o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189">
                <a:buClrTx/>
                <a:buNone/>
              </a:pPr>
              <a:r>
                <a:rPr lang="en-US" sz="1050" dirty="0">
                  <a:solidFill>
                    <a:srgbClr val="E1CB53"/>
                  </a:solidFill>
                  <a:latin typeface="Arial"/>
                </a:rPr>
                <a:t>High resolution</a:t>
              </a:r>
            </a:p>
          </p:txBody>
        </p:sp>
      </p:grpSp>
      <p:grpSp>
        <p:nvGrpSpPr>
          <p:cNvPr id="1102" name="Group 1101">
            <a:extLst>
              <a:ext uri="{FF2B5EF4-FFF2-40B4-BE49-F238E27FC236}">
                <a16:creationId xmlns:a16="http://schemas.microsoft.com/office/drawing/2014/main" id="{B9EE8EF4-D7E0-45D8-43AA-F26634DB0EEC}"/>
              </a:ext>
            </a:extLst>
          </p:cNvPr>
          <p:cNvGrpSpPr/>
          <p:nvPr/>
        </p:nvGrpSpPr>
        <p:grpSpPr>
          <a:xfrm>
            <a:off x="6101513" y="4772069"/>
            <a:ext cx="4554189" cy="497513"/>
            <a:chOff x="5806552" y="4845713"/>
            <a:chExt cx="4554189" cy="497513"/>
          </a:xfrm>
        </p:grpSpPr>
        <p:grpSp>
          <p:nvGrpSpPr>
            <p:cNvPr id="1072" name="Group 1071">
              <a:extLst>
                <a:ext uri="{FF2B5EF4-FFF2-40B4-BE49-F238E27FC236}">
                  <a16:creationId xmlns:a16="http://schemas.microsoft.com/office/drawing/2014/main" id="{7250605D-A100-4008-C75A-51217CE9B952}"/>
                </a:ext>
              </a:extLst>
            </p:cNvPr>
            <p:cNvGrpSpPr/>
            <p:nvPr/>
          </p:nvGrpSpPr>
          <p:grpSpPr>
            <a:xfrm>
              <a:off x="5806552" y="4928850"/>
              <a:ext cx="4554189" cy="207734"/>
              <a:chOff x="1732932" y="1635412"/>
              <a:chExt cx="5772936" cy="263326"/>
            </a:xfrm>
          </p:grpSpPr>
          <p:sp>
            <p:nvSpPr>
              <p:cNvPr id="1075" name="Text Placeholder 1">
                <a:extLst>
                  <a:ext uri="{FF2B5EF4-FFF2-40B4-BE49-F238E27FC236}">
                    <a16:creationId xmlns:a16="http://schemas.microsoft.com/office/drawing/2014/main" id="{CD80908E-4247-4BAA-9A49-A1C1AB44FD9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32932" y="1635412"/>
                <a:ext cx="1279539" cy="26332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2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Courier New"/>
                  <a:buChar char="o"/>
                  <a:defRPr sz="2000" kern="1200">
                    <a:solidFill>
                      <a:srgbClr val="1F497D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rgbClr val="1F497D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kern="1200">
                    <a:solidFill>
                      <a:srgbClr val="1F497D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kern="1200">
                    <a:solidFill>
                      <a:srgbClr val="1F497D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defTabSz="457189">
                  <a:buClrTx/>
                  <a:buNone/>
                </a:pPr>
                <a:r>
                  <a:rPr lang="en-US" sz="1050" dirty="0">
                    <a:solidFill>
                      <a:srgbClr val="E1CB53"/>
                    </a:solidFill>
                    <a:latin typeface="Arial"/>
                  </a:rPr>
                  <a:t>Reduced models</a:t>
                </a:r>
              </a:p>
            </p:txBody>
          </p:sp>
          <p:sp>
            <p:nvSpPr>
              <p:cNvPr id="1076" name="Text Placeholder 1">
                <a:extLst>
                  <a:ext uri="{FF2B5EF4-FFF2-40B4-BE49-F238E27FC236}">
                    <a16:creationId xmlns:a16="http://schemas.microsoft.com/office/drawing/2014/main" id="{25FD0399-9406-232C-D7DA-A692051281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374809" y="1635412"/>
                <a:ext cx="1131059" cy="26332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2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Courier New"/>
                  <a:buChar char="o"/>
                  <a:defRPr sz="2000" kern="1200">
                    <a:solidFill>
                      <a:srgbClr val="1F497D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rgbClr val="1F497D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kern="1200">
                    <a:solidFill>
                      <a:srgbClr val="1F497D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000" kern="1200">
                    <a:solidFill>
                      <a:srgbClr val="1F497D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defTabSz="457189">
                  <a:buClrTx/>
                  <a:buNone/>
                </a:pPr>
                <a:r>
                  <a:rPr lang="en-US" sz="1050" dirty="0">
                    <a:solidFill>
                      <a:srgbClr val="E1CB53"/>
                    </a:solidFill>
                    <a:latin typeface="Arial"/>
                  </a:rPr>
                  <a:t>First principles</a:t>
                </a:r>
              </a:p>
            </p:txBody>
          </p:sp>
        </p:grpSp>
        <p:grpSp>
          <p:nvGrpSpPr>
            <p:cNvPr id="1093" name="Group 1092">
              <a:extLst>
                <a:ext uri="{FF2B5EF4-FFF2-40B4-BE49-F238E27FC236}">
                  <a16:creationId xmlns:a16="http://schemas.microsoft.com/office/drawing/2014/main" id="{704D27D4-E183-63FA-F796-FB0AF7E95D42}"/>
                </a:ext>
              </a:extLst>
            </p:cNvPr>
            <p:cNvGrpSpPr/>
            <p:nvPr/>
          </p:nvGrpSpPr>
          <p:grpSpPr>
            <a:xfrm>
              <a:off x="6774240" y="4845713"/>
              <a:ext cx="2831534" cy="497513"/>
              <a:chOff x="2792176" y="5229172"/>
              <a:chExt cx="2831534" cy="497513"/>
            </a:xfrm>
          </p:grpSpPr>
          <p:sp>
            <p:nvSpPr>
              <p:cNvPr id="1079" name="TextBox 1078">
                <a:extLst>
                  <a:ext uri="{FF2B5EF4-FFF2-40B4-BE49-F238E27FC236}">
                    <a16:creationId xmlns:a16="http://schemas.microsoft.com/office/drawing/2014/main" id="{5A1E634C-0FD1-E113-1C98-56A923BCBA53}"/>
                  </a:ext>
                </a:extLst>
              </p:cNvPr>
              <p:cNvSpPr txBox="1"/>
              <p:nvPr/>
            </p:nvSpPr>
            <p:spPr>
              <a:xfrm>
                <a:off x="2792176" y="5254209"/>
                <a:ext cx="1212114" cy="4667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189">
                  <a:spcBef>
                    <a:spcPts val="0"/>
                  </a:spcBef>
                  <a:spcAft>
                    <a:spcPts val="400"/>
                  </a:spcAft>
                </a:pPr>
                <a:r>
                  <a:rPr lang="en-US" sz="1050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ML </a:t>
                </a:r>
              </a:p>
              <a:p>
                <a:pPr defTabSz="457189">
                  <a:spcBef>
                    <a:spcPts val="0"/>
                  </a:spcBef>
                  <a:spcAft>
                    <a:spcPts val="400"/>
                  </a:spcAft>
                </a:pPr>
                <a:r>
                  <a:rPr lang="en-US" sz="1050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surrogates</a:t>
                </a:r>
              </a:p>
            </p:txBody>
          </p:sp>
          <p:sp>
            <p:nvSpPr>
              <p:cNvPr id="1080" name="TextBox 1079">
                <a:extLst>
                  <a:ext uri="{FF2B5EF4-FFF2-40B4-BE49-F238E27FC236}">
                    <a16:creationId xmlns:a16="http://schemas.microsoft.com/office/drawing/2014/main" id="{EE4915E5-5298-24E1-830B-13C63EFB7ECF}"/>
                  </a:ext>
                </a:extLst>
              </p:cNvPr>
              <p:cNvSpPr txBox="1"/>
              <p:nvPr/>
            </p:nvSpPr>
            <p:spPr>
              <a:xfrm>
                <a:off x="3372879" y="5229172"/>
                <a:ext cx="162167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189">
                  <a:spcBef>
                    <a:spcPts val="0"/>
                  </a:spcBef>
                </a:pPr>
                <a:r>
                  <a:rPr lang="en-US" sz="1050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Quasistatic</a:t>
                </a:r>
                <a:endParaRPr lang="en-US" sz="1050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1081" name="TextBox 1080">
                <a:extLst>
                  <a:ext uri="{FF2B5EF4-FFF2-40B4-BE49-F238E27FC236}">
                    <a16:creationId xmlns:a16="http://schemas.microsoft.com/office/drawing/2014/main" id="{82C98248-7E19-C08B-AB20-7C352D5EFD55}"/>
                  </a:ext>
                </a:extLst>
              </p:cNvPr>
              <p:cNvSpPr txBox="1"/>
              <p:nvPr/>
            </p:nvSpPr>
            <p:spPr>
              <a:xfrm>
                <a:off x="4886019" y="5259891"/>
                <a:ext cx="737691" cy="4667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189">
                  <a:spcBef>
                    <a:spcPts val="0"/>
                  </a:spcBef>
                  <a:spcAft>
                    <a:spcPts val="400"/>
                  </a:spcAft>
                </a:pPr>
                <a:r>
                  <a:rPr lang="en-US" sz="1050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Full </a:t>
                </a:r>
              </a:p>
              <a:p>
                <a:pPr algn="ctr" defTabSz="457189">
                  <a:spcBef>
                    <a:spcPts val="0"/>
                  </a:spcBef>
                  <a:spcAft>
                    <a:spcPts val="400"/>
                  </a:spcAft>
                </a:pPr>
                <a:r>
                  <a:rPr lang="en-US" sz="1050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PIC</a:t>
                </a:r>
                <a:endParaRPr lang="en-US" sz="1050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</p:grpSp>
      <p:grpSp>
        <p:nvGrpSpPr>
          <p:cNvPr id="1103" name="Group 1102">
            <a:extLst>
              <a:ext uri="{FF2B5EF4-FFF2-40B4-BE49-F238E27FC236}">
                <a16:creationId xmlns:a16="http://schemas.microsoft.com/office/drawing/2014/main" id="{E5C5578D-8BAC-0448-EBE6-56C23D5CCB74}"/>
              </a:ext>
            </a:extLst>
          </p:cNvPr>
          <p:cNvGrpSpPr/>
          <p:nvPr/>
        </p:nvGrpSpPr>
        <p:grpSpPr>
          <a:xfrm>
            <a:off x="6101513" y="5199302"/>
            <a:ext cx="4502571" cy="474212"/>
            <a:chOff x="5806552" y="5272946"/>
            <a:chExt cx="4502571" cy="474212"/>
          </a:xfrm>
        </p:grpSpPr>
        <p:sp>
          <p:nvSpPr>
            <p:cNvPr id="1070" name="Text Placeholder 1">
              <a:extLst>
                <a:ext uri="{FF2B5EF4-FFF2-40B4-BE49-F238E27FC236}">
                  <a16:creationId xmlns:a16="http://schemas.microsoft.com/office/drawing/2014/main" id="{B83A9671-0CA6-5EF3-37F4-691435187577}"/>
                </a:ext>
              </a:extLst>
            </p:cNvPr>
            <p:cNvSpPr txBox="1">
              <a:spLocks/>
            </p:cNvSpPr>
            <p:nvPr/>
          </p:nvSpPr>
          <p:spPr>
            <a:xfrm>
              <a:off x="5806552" y="5404118"/>
              <a:ext cx="1009410" cy="20773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Courier New"/>
                <a:buChar char="o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189">
                <a:buClrTx/>
                <a:buNone/>
              </a:pPr>
              <a:r>
                <a:rPr lang="en-US" sz="1050" dirty="0">
                  <a:solidFill>
                    <a:srgbClr val="E1CB53"/>
                  </a:solidFill>
                  <a:latin typeface="Arial"/>
                </a:rPr>
                <a:t>Reduced physics</a:t>
              </a:r>
            </a:p>
          </p:txBody>
        </p:sp>
        <p:sp>
          <p:nvSpPr>
            <p:cNvPr id="1071" name="Text Placeholder 1">
              <a:extLst>
                <a:ext uri="{FF2B5EF4-FFF2-40B4-BE49-F238E27FC236}">
                  <a16:creationId xmlns:a16="http://schemas.microsoft.com/office/drawing/2014/main" id="{D379C0D6-5089-2C96-62FA-4C589681753C}"/>
                </a:ext>
              </a:extLst>
            </p:cNvPr>
            <p:cNvSpPr txBox="1">
              <a:spLocks/>
            </p:cNvSpPr>
            <p:nvPr/>
          </p:nvSpPr>
          <p:spPr>
            <a:xfrm>
              <a:off x="9556955" y="5404118"/>
              <a:ext cx="752168" cy="20773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Courier New"/>
                <a:buChar char="o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rgbClr val="1F497D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189">
                <a:buClrTx/>
                <a:buNone/>
              </a:pPr>
              <a:r>
                <a:rPr lang="en-US" sz="1050" dirty="0">
                  <a:solidFill>
                    <a:srgbClr val="E1CB53"/>
                  </a:solidFill>
                  <a:latin typeface="Arial"/>
                </a:rPr>
                <a:t>Full physics</a:t>
              </a:r>
            </a:p>
          </p:txBody>
        </p:sp>
        <p:grpSp>
          <p:nvGrpSpPr>
            <p:cNvPr id="1092" name="Group 1091">
              <a:extLst>
                <a:ext uri="{FF2B5EF4-FFF2-40B4-BE49-F238E27FC236}">
                  <a16:creationId xmlns:a16="http://schemas.microsoft.com/office/drawing/2014/main" id="{77C2E1D8-778F-47C4-A86D-ECF99C10887A}"/>
                </a:ext>
              </a:extLst>
            </p:cNvPr>
            <p:cNvGrpSpPr/>
            <p:nvPr/>
          </p:nvGrpSpPr>
          <p:grpSpPr>
            <a:xfrm>
              <a:off x="6784074" y="5272946"/>
              <a:ext cx="2674878" cy="474212"/>
              <a:chOff x="2706145" y="4845243"/>
              <a:chExt cx="2674878" cy="474212"/>
            </a:xfrm>
          </p:grpSpPr>
          <p:sp>
            <p:nvSpPr>
              <p:cNvPr id="1082" name="TextBox 1081">
                <a:extLst>
                  <a:ext uri="{FF2B5EF4-FFF2-40B4-BE49-F238E27FC236}">
                    <a16:creationId xmlns:a16="http://schemas.microsoft.com/office/drawing/2014/main" id="{B157BF2C-DB30-8AEF-2433-20B2C48871D6}"/>
                  </a:ext>
                </a:extLst>
              </p:cNvPr>
              <p:cNvSpPr txBox="1"/>
              <p:nvPr/>
            </p:nvSpPr>
            <p:spPr>
              <a:xfrm>
                <a:off x="2706145" y="4852661"/>
                <a:ext cx="1146327" cy="4667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189">
                  <a:spcBef>
                    <a:spcPts val="0"/>
                  </a:spcBef>
                  <a:spcAft>
                    <a:spcPts val="400"/>
                  </a:spcAft>
                </a:pPr>
                <a:r>
                  <a:rPr lang="en-US" sz="1050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Idealized beam </a:t>
                </a:r>
              </a:p>
              <a:p>
                <a:pPr defTabSz="457189">
                  <a:spcBef>
                    <a:spcPts val="0"/>
                  </a:spcBef>
                  <a:spcAft>
                    <a:spcPts val="400"/>
                  </a:spcAft>
                </a:pPr>
                <a:r>
                  <a:rPr lang="en-US" sz="1050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profiles</a:t>
                </a:r>
                <a:endParaRPr lang="en-US" sz="1050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1083" name="TextBox 1082">
                <a:extLst>
                  <a:ext uri="{FF2B5EF4-FFF2-40B4-BE49-F238E27FC236}">
                    <a16:creationId xmlns:a16="http://schemas.microsoft.com/office/drawing/2014/main" id="{CCD816C2-5171-2E87-14A4-C4A1027FF93B}"/>
                  </a:ext>
                </a:extLst>
              </p:cNvPr>
              <p:cNvSpPr txBox="1"/>
              <p:nvPr/>
            </p:nvSpPr>
            <p:spPr>
              <a:xfrm>
                <a:off x="4309656" y="4845243"/>
                <a:ext cx="1071367" cy="4667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457189">
                  <a:spcBef>
                    <a:spcPts val="0"/>
                  </a:spcBef>
                  <a:spcAft>
                    <a:spcPts val="400"/>
                  </a:spcAft>
                </a:pPr>
                <a:r>
                  <a:rPr lang="en-US" sz="1050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Experimental </a:t>
                </a:r>
              </a:p>
              <a:p>
                <a:pPr algn="r" defTabSz="457189">
                  <a:spcBef>
                    <a:spcPts val="0"/>
                  </a:spcBef>
                  <a:spcAft>
                    <a:spcPts val="400"/>
                  </a:spcAft>
                </a:pPr>
                <a:r>
                  <a:rPr lang="en-US" sz="1050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beam profiles</a:t>
                </a:r>
                <a:endParaRPr lang="en-US" sz="1050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</p:grpSp>
      <p:sp>
        <p:nvSpPr>
          <p:cNvPr id="1090" name="Google Shape;656;g2db06caba76_0_0">
            <a:extLst>
              <a:ext uri="{FF2B5EF4-FFF2-40B4-BE49-F238E27FC236}">
                <a16:creationId xmlns:a16="http://schemas.microsoft.com/office/drawing/2014/main" id="{93900B1C-9FF2-C8FE-552C-D00ECCAB88A6}"/>
              </a:ext>
            </a:extLst>
          </p:cNvPr>
          <p:cNvSpPr txBox="1"/>
          <p:nvPr/>
        </p:nvSpPr>
        <p:spPr>
          <a:xfrm>
            <a:off x="459267" y="4570184"/>
            <a:ext cx="4268628" cy="6770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92100" lvl="0" indent="-285750" defTabSz="914400" fontAlgn="auto">
              <a:spcBef>
                <a:spcPts val="0"/>
              </a:spcBef>
              <a:spcAft>
                <a:spcPts val="0"/>
              </a:spcAft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 pitchFamily="34" charset="0"/>
                <a:cs typeface="Arial"/>
                <a:sym typeface="Arial"/>
              </a:rPr>
              <a:t>all types</a:t>
            </a:r>
            <a:r>
              <a:rPr kumimoji="0" lang="en-US" sz="1600" b="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 pitchFamily="34" charset="0"/>
                <a:cs typeface="Arial"/>
                <a:sym typeface="Arial"/>
              </a:rPr>
              <a:t> </a:t>
            </a:r>
            <a:r>
              <a:rPr lang="en-US" sz="1600" kern="0" dirty="0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Arial"/>
              </a:rPr>
              <a:t>of colliders: Higgs factory, 10 </a:t>
            </a:r>
            <a:r>
              <a:rPr lang="en-US" sz="1600" kern="0" dirty="0" err="1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Arial"/>
              </a:rPr>
              <a:t>TeV</a:t>
            </a:r>
            <a:r>
              <a:rPr lang="en-US" sz="1600" kern="0" dirty="0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Arial"/>
              </a:rPr>
              <a:t> </a:t>
            </a:r>
            <a:r>
              <a:rPr lang="en-US" sz="1600" kern="0" dirty="0" err="1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Arial"/>
              </a:rPr>
              <a:t>parton</a:t>
            </a:r>
            <a:r>
              <a:rPr lang="en-US" sz="1600" kern="0" dirty="0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Arial"/>
              </a:rPr>
              <a:t>, muon, plasma-based, …</a:t>
            </a:r>
          </a:p>
        </p:txBody>
      </p:sp>
      <p:grpSp>
        <p:nvGrpSpPr>
          <p:cNvPr id="1099" name="Group 1098">
            <a:extLst>
              <a:ext uri="{FF2B5EF4-FFF2-40B4-BE49-F238E27FC236}">
                <a16:creationId xmlns:a16="http://schemas.microsoft.com/office/drawing/2014/main" id="{9F4B4A28-81AE-DF2B-BE59-7C18DE44B75D}"/>
              </a:ext>
            </a:extLst>
          </p:cNvPr>
          <p:cNvGrpSpPr>
            <a:grpSpLocks noChangeAspect="1"/>
          </p:cNvGrpSpPr>
          <p:nvPr/>
        </p:nvGrpSpPr>
        <p:grpSpPr>
          <a:xfrm>
            <a:off x="9731814" y="2661456"/>
            <a:ext cx="710901" cy="243210"/>
            <a:chOff x="-783449" y="2024814"/>
            <a:chExt cx="2480317" cy="848552"/>
          </a:xfrm>
        </p:grpSpPr>
        <p:pic>
          <p:nvPicPr>
            <p:cNvPr id="1096" name="Google Shape;2363;p116">
              <a:extLst>
                <a:ext uri="{FF2B5EF4-FFF2-40B4-BE49-F238E27FC236}">
                  <a16:creationId xmlns:a16="http://schemas.microsoft.com/office/drawing/2014/main" id="{1C160165-2CB0-BCEB-7248-CC439B91389C}"/>
                </a:ext>
              </a:extLst>
            </p:cNvPr>
            <p:cNvPicPr preferRelativeResize="0"/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980462" y="2132853"/>
              <a:ext cx="716406" cy="6324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7" name="Google Shape;2364;p116">
              <a:extLst>
                <a:ext uri="{FF2B5EF4-FFF2-40B4-BE49-F238E27FC236}">
                  <a16:creationId xmlns:a16="http://schemas.microsoft.com/office/drawing/2014/main" id="{A44D6033-A1C0-32EB-3622-205AFFC45B1F}"/>
                </a:ext>
              </a:extLst>
            </p:cNvPr>
            <p:cNvPicPr preferRelativeResize="0"/>
            <p:nvPr/>
          </p:nvPicPr>
          <p:blipFill>
            <a:blip r:embed="rId15">
              <a:alphaModFix/>
            </a:blip>
            <a:stretch>
              <a:fillRect/>
            </a:stretch>
          </p:blipFill>
          <p:spPr>
            <a:xfrm>
              <a:off x="-783449" y="2024814"/>
              <a:ext cx="716399" cy="8485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8" name="Google Shape;2365;p116">
              <a:extLst>
                <a:ext uri="{FF2B5EF4-FFF2-40B4-BE49-F238E27FC236}">
                  <a16:creationId xmlns:a16="http://schemas.microsoft.com/office/drawing/2014/main" id="{38AF043D-1273-B63F-F9B5-43FFE4162043}"/>
                </a:ext>
              </a:extLst>
            </p:cNvPr>
            <p:cNvPicPr preferRelativeResize="0"/>
            <p:nvPr/>
          </p:nvPicPr>
          <p:blipFill>
            <a:blip r:embed="rId16">
              <a:alphaModFix/>
            </a:blip>
            <a:stretch>
              <a:fillRect/>
            </a:stretch>
          </p:blipFill>
          <p:spPr>
            <a:xfrm>
              <a:off x="72938" y="2090892"/>
              <a:ext cx="716399" cy="7164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170" name="Picture 2" descr="GitHub Logo and symbol, meaning, history, PNG, brand">
            <a:extLst>
              <a:ext uri="{FF2B5EF4-FFF2-40B4-BE49-F238E27FC236}">
                <a16:creationId xmlns:a16="http://schemas.microsoft.com/office/drawing/2014/main" id="{ADEA109F-9FBB-C257-99F3-B411E5C80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480" y="2070549"/>
            <a:ext cx="437375" cy="410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656;g2db06caba76_0_0">
            <a:extLst>
              <a:ext uri="{FF2B5EF4-FFF2-40B4-BE49-F238E27FC236}">
                <a16:creationId xmlns:a16="http://schemas.microsoft.com/office/drawing/2014/main" id="{82E30E5B-8556-59B1-8560-92C6D19D8845}"/>
              </a:ext>
            </a:extLst>
          </p:cNvPr>
          <p:cNvSpPr txBox="1"/>
          <p:nvPr/>
        </p:nvSpPr>
        <p:spPr>
          <a:xfrm>
            <a:off x="459267" y="5290147"/>
            <a:ext cx="4268628" cy="6770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92100" lvl="0" indent="-285750" defTabSz="914400" fontAlgn="auto">
              <a:spcBef>
                <a:spcPts val="0"/>
              </a:spcBef>
              <a:spcAft>
                <a:spcPts val="0"/>
              </a:spcAft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 pitchFamily="34" charset="0"/>
                <a:cs typeface="Arial"/>
                <a:sym typeface="Arial"/>
              </a:rPr>
              <a:t>tunability from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 pitchFamily="34" charset="0"/>
                <a:cs typeface="Arial"/>
                <a:sym typeface="Arial"/>
              </a:rPr>
              <a:t>fast modeling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 pitchFamily="34" charset="0"/>
                <a:cs typeface="Arial"/>
                <a:sym typeface="Arial"/>
              </a:rPr>
              <a:t>to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 pitchFamily="34" charset="0"/>
                <a:cs typeface="Arial"/>
                <a:sym typeface="Arial"/>
              </a:rPr>
              <a:t>detailed physics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 pitchFamily="34" charset="0"/>
                <a:cs typeface="Arial"/>
                <a:sym typeface="Arial"/>
              </a:rPr>
              <a:t>studies for collider design. </a:t>
            </a:r>
          </a:p>
        </p:txBody>
      </p:sp>
      <p:sp>
        <p:nvSpPr>
          <p:cNvPr id="1106" name="Google Shape;656;g2db06caba76_0_0">
            <a:extLst>
              <a:ext uri="{FF2B5EF4-FFF2-40B4-BE49-F238E27FC236}">
                <a16:creationId xmlns:a16="http://schemas.microsoft.com/office/drawing/2014/main" id="{7B9DB946-540F-3AFB-6A16-3313E95B0499}"/>
              </a:ext>
            </a:extLst>
          </p:cNvPr>
          <p:cNvSpPr txBox="1"/>
          <p:nvPr/>
        </p:nvSpPr>
        <p:spPr>
          <a:xfrm>
            <a:off x="459267" y="6010109"/>
            <a:ext cx="4268628" cy="67707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 cap="flat" cmpd="sng">
            <a:solidFill>
              <a:srgbClr val="F6A706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6350"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 pitchFamily="34" charset="0"/>
                <a:cs typeface="Arial"/>
                <a:sym typeface="Arial"/>
              </a:rPr>
              <a:t>E.g., for a plasma-based collider:</a:t>
            </a:r>
          </a:p>
          <a:p>
            <a:pPr marL="6350"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en-US" sz="1600" kern="0" dirty="0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Arial"/>
              </a:rPr>
              <a:t>ML surrogate </a:t>
            </a:r>
            <a:r>
              <a:rPr lang="en-US" sz="1600" kern="0" dirty="0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Wingdings" pitchFamily="2" charset="2"/>
              </a:rPr>
              <a:t></a:t>
            </a:r>
            <a:r>
              <a:rPr lang="en-US" sz="1600" kern="0" dirty="0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Arial"/>
              </a:rPr>
              <a:t> Wake-T </a:t>
            </a:r>
            <a:r>
              <a:rPr lang="en-US" sz="1600" kern="0" dirty="0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Wingdings" pitchFamily="2" charset="2"/>
              </a:rPr>
              <a:t></a:t>
            </a:r>
            <a:r>
              <a:rPr lang="en-US" sz="1600" kern="0" dirty="0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Arial"/>
              </a:rPr>
              <a:t> </a:t>
            </a:r>
            <a:r>
              <a:rPr lang="en-US" sz="1600" kern="0" dirty="0" err="1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Arial"/>
              </a:rPr>
              <a:t>HiPACE</a:t>
            </a:r>
            <a:r>
              <a:rPr lang="en-US" sz="1600" kern="0" dirty="0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Arial"/>
              </a:rPr>
              <a:t>++</a:t>
            </a:r>
            <a:r>
              <a:rPr lang="en-US" sz="1600" kern="0" dirty="0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Wingdings" pitchFamily="2" charset="2"/>
              </a:rPr>
              <a:t></a:t>
            </a:r>
            <a:r>
              <a:rPr lang="en-US" sz="1600" kern="0" dirty="0" err="1">
                <a:solidFill>
                  <a:srgbClr val="002060"/>
                </a:solidFill>
                <a:latin typeface="Franklin Gothic Book" panose="020B0503020102020204" pitchFamily="34" charset="0"/>
                <a:cs typeface="Arial"/>
                <a:sym typeface="Arial"/>
              </a:rPr>
              <a:t>WarpX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 pitchFamily="34" charset="0"/>
              <a:cs typeface="Arial"/>
              <a:sym typeface="Arial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49866FF-DA95-8CD4-346E-DEFE9B6D2C33}"/>
              </a:ext>
            </a:extLst>
          </p:cNvPr>
          <p:cNvGrpSpPr/>
          <p:nvPr/>
        </p:nvGrpSpPr>
        <p:grpSpPr>
          <a:xfrm>
            <a:off x="792341" y="962473"/>
            <a:ext cx="11204446" cy="3473069"/>
            <a:chOff x="792341" y="962473"/>
            <a:chExt cx="11204446" cy="3473069"/>
          </a:xfrm>
        </p:grpSpPr>
        <p:grpSp>
          <p:nvGrpSpPr>
            <p:cNvPr id="1091" name="Group 1090">
              <a:extLst>
                <a:ext uri="{FF2B5EF4-FFF2-40B4-BE49-F238E27FC236}">
                  <a16:creationId xmlns:a16="http://schemas.microsoft.com/office/drawing/2014/main" id="{EAD4BEB2-0CF2-EE3E-1FAA-346F47BBCF31}"/>
                </a:ext>
              </a:extLst>
            </p:cNvPr>
            <p:cNvGrpSpPr/>
            <p:nvPr/>
          </p:nvGrpSpPr>
          <p:grpSpPr>
            <a:xfrm>
              <a:off x="792341" y="963495"/>
              <a:ext cx="11204446" cy="3472047"/>
              <a:chOff x="802012" y="1117584"/>
              <a:chExt cx="11204446" cy="3472047"/>
            </a:xfrm>
          </p:grpSpPr>
          <p:sp>
            <p:nvSpPr>
              <p:cNvPr id="1045" name="Rectangle 1044">
                <a:extLst>
                  <a:ext uri="{FF2B5EF4-FFF2-40B4-BE49-F238E27FC236}">
                    <a16:creationId xmlns:a16="http://schemas.microsoft.com/office/drawing/2014/main" id="{00E8AB88-CBA9-9E82-E3AB-444C868D085C}"/>
                  </a:ext>
                </a:extLst>
              </p:cNvPr>
              <p:cNvSpPr/>
              <p:nvPr/>
            </p:nvSpPr>
            <p:spPr>
              <a:xfrm>
                <a:off x="802012" y="3817826"/>
                <a:ext cx="8760982" cy="540048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6" name="Google Shape;656;g2db06caba76_0_0">
                <a:extLst>
                  <a:ext uri="{FF2B5EF4-FFF2-40B4-BE49-F238E27FC236}">
                    <a16:creationId xmlns:a16="http://schemas.microsoft.com/office/drawing/2014/main" id="{11FABA00-E5D1-DC2C-17B3-1F7E27CEF0D3}"/>
                  </a:ext>
                </a:extLst>
              </p:cNvPr>
              <p:cNvSpPr txBox="1"/>
              <p:nvPr/>
            </p:nvSpPr>
            <p:spPr>
              <a:xfrm>
                <a:off x="9585899" y="3491925"/>
                <a:ext cx="2420559" cy="1097706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6350" marR="0" lvl="0" defTabSz="914400" rtl="0" eaLnBrk="1" fontAlgn="auto" latinLnBrk="0" hangingPunct="1">
                  <a:lnSpc>
                    <a:spcPct val="100000"/>
                  </a:lnSpc>
                  <a:spcBef>
                    <a:spcPts val="36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Franklin Gothic Book" panose="020B0503020102020204" pitchFamily="34" charset="0"/>
                    <a:cs typeface="Arial"/>
                    <a:sym typeface="Arial"/>
                  </a:rPr>
                  <a:t>New codes are integrated around a common high-performance infrastructure w/CPU+GPU+ML support  </a:t>
                </a: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Franklin Gothic Book" panose="020B0503020102020204" pitchFamily="34" charset="0"/>
                  <a:cs typeface="Arial"/>
                  <a:sym typeface="Arial"/>
                </a:endParaRPr>
              </a:p>
            </p:txBody>
          </p:sp>
          <p:sp>
            <p:nvSpPr>
              <p:cNvPr id="1087" name="Rectangle 1086">
                <a:extLst>
                  <a:ext uri="{FF2B5EF4-FFF2-40B4-BE49-F238E27FC236}">
                    <a16:creationId xmlns:a16="http://schemas.microsoft.com/office/drawing/2014/main" id="{E4C9A7D5-EF4B-6858-49C9-2A8E3FC1A194}"/>
                  </a:ext>
                </a:extLst>
              </p:cNvPr>
              <p:cNvSpPr/>
              <p:nvPr/>
            </p:nvSpPr>
            <p:spPr>
              <a:xfrm>
                <a:off x="5428565" y="3830100"/>
                <a:ext cx="601417" cy="515445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9" name="Parallelogram 1088">
                <a:extLst>
                  <a:ext uri="{FF2B5EF4-FFF2-40B4-BE49-F238E27FC236}">
                    <a16:creationId xmlns:a16="http://schemas.microsoft.com/office/drawing/2014/main" id="{6B502958-06C4-33D8-ED34-0C1A1F056C66}"/>
                  </a:ext>
                </a:extLst>
              </p:cNvPr>
              <p:cNvSpPr/>
              <p:nvPr/>
            </p:nvSpPr>
            <p:spPr>
              <a:xfrm>
                <a:off x="5440838" y="1117584"/>
                <a:ext cx="1583323" cy="1025836"/>
              </a:xfrm>
              <a:prstGeom prst="parallelogram">
                <a:avLst>
                  <a:gd name="adj" fmla="val 99018"/>
                </a:avLst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D5C5493-A79E-90ED-F46D-CACE140E74DE}"/>
                </a:ext>
              </a:extLst>
            </p:cNvPr>
            <p:cNvSpPr/>
            <p:nvPr/>
          </p:nvSpPr>
          <p:spPr>
            <a:xfrm>
              <a:off x="4105595" y="3674988"/>
              <a:ext cx="300708" cy="515445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235CF16F-4AB3-AB58-2D74-A04A4D2285FC}"/>
                </a:ext>
              </a:extLst>
            </p:cNvPr>
            <p:cNvSpPr/>
            <p:nvPr/>
          </p:nvSpPr>
          <p:spPr>
            <a:xfrm>
              <a:off x="4116845" y="962473"/>
              <a:ext cx="1302049" cy="1025836"/>
            </a:xfrm>
            <a:prstGeom prst="parallelogram">
              <a:avLst>
                <a:gd name="adj" fmla="val 99018"/>
              </a:avLst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495B0BE3-B234-446F-F241-4C7E4AC78A4A}"/>
              </a:ext>
            </a:extLst>
          </p:cNvPr>
          <p:cNvSpPr/>
          <p:nvPr/>
        </p:nvSpPr>
        <p:spPr>
          <a:xfrm>
            <a:off x="792011" y="3429000"/>
            <a:ext cx="3088613" cy="585439"/>
          </a:xfrm>
          <a:prstGeom prst="rect">
            <a:avLst/>
          </a:prstGeom>
          <a:noFill/>
          <a:ln w="38100">
            <a:solidFill>
              <a:srgbClr val="F6A70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87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773"/>
    </mc:Choice>
    <mc:Fallback xmlns="">
      <p:transition spd="slow" advTm="1767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0" grpId="0" animBg="1"/>
      <p:bldP spid="8" grpId="0" animBg="1"/>
      <p:bldP spid="1106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5" name="Google Shape;2605;p67"/>
          <p:cNvSpPr txBox="1">
            <a:spLocks noGrp="1"/>
          </p:cNvSpPr>
          <p:nvPr>
            <p:ph type="body" idx="2"/>
          </p:nvPr>
        </p:nvSpPr>
        <p:spPr>
          <a:xfrm>
            <a:off x="75454" y="52619"/>
            <a:ext cx="12003932" cy="54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67" rIns="91400" bIns="45667" anchor="t" anchorCtr="0">
            <a:noAutofit/>
          </a:bodyPr>
          <a:lstStyle/>
          <a:p>
            <a:pPr marL="338658" indent="-338658">
              <a:spcBef>
                <a:spcPts val="0"/>
              </a:spcBef>
            </a:pPr>
            <a:r>
              <a:rPr lang="en-US" dirty="0"/>
              <a:t>AMP leverages the ECP technology (E4S) underpinning </a:t>
            </a:r>
            <a:r>
              <a:rPr lang="en-US" dirty="0" err="1"/>
              <a:t>WarpX</a:t>
            </a:r>
            <a:endParaRPr lang="en-US" dirty="0"/>
          </a:p>
          <a:p>
            <a:pPr marL="338658" indent="-338658">
              <a:spcBef>
                <a:spcPts val="0"/>
              </a:spcBef>
            </a:pPr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  <a:sym typeface="Wingdings" pitchFamily="2" charset="2"/>
              </a:rPr>
              <a:t></a:t>
            </a:r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high-performance, integrated suite for particle accelerator modeling (&amp; more)</a:t>
            </a:r>
          </a:p>
        </p:txBody>
      </p:sp>
      <p:sp>
        <p:nvSpPr>
          <p:cNvPr id="2606" name="Google Shape;2606;p67"/>
          <p:cNvSpPr txBox="1">
            <a:spLocks noGrp="1"/>
          </p:cNvSpPr>
          <p:nvPr>
            <p:ph type="sldNum" idx="12"/>
          </p:nvPr>
        </p:nvSpPr>
        <p:spPr>
          <a:xfrm>
            <a:off x="11512784" y="6486251"/>
            <a:ext cx="67921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67" rIns="91400" bIns="45667" anchor="ctr" anchorCtr="0">
            <a:noAutofit/>
          </a:bodyPr>
          <a:lstStyle/>
          <a:p>
            <a:fld id="{00000000-1234-1234-1234-123412341234}" type="slidenum">
              <a:rPr lang="en" sz="1000"/>
              <a:pPr/>
              <a:t>9</a:t>
            </a:fld>
            <a:endParaRPr sz="1000" dirty="0"/>
          </a:p>
        </p:txBody>
      </p:sp>
      <p:sp>
        <p:nvSpPr>
          <p:cNvPr id="5" name="Google Shape;2352;p116">
            <a:extLst>
              <a:ext uri="{FF2B5EF4-FFF2-40B4-BE49-F238E27FC236}">
                <a16:creationId xmlns:a16="http://schemas.microsoft.com/office/drawing/2014/main" id="{4D3C2A74-05D1-3A94-2040-423EFF071B5E}"/>
              </a:ext>
            </a:extLst>
          </p:cNvPr>
          <p:cNvSpPr/>
          <p:nvPr/>
        </p:nvSpPr>
        <p:spPr>
          <a:xfrm>
            <a:off x="1365737" y="1539192"/>
            <a:ext cx="1509897" cy="709971"/>
          </a:xfrm>
          <a:prstGeom prst="rect">
            <a:avLst/>
          </a:prstGeom>
          <a:solidFill>
            <a:srgbClr val="4A752E"/>
          </a:solidFill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</a:pPr>
            <a:r>
              <a:rPr lang="en" sz="2400" b="1" dirty="0" err="1">
                <a:solidFill>
                  <a:srgbClr val="FFFFFF"/>
                </a:solidFill>
              </a:rPr>
              <a:t>WarpX</a:t>
            </a:r>
            <a:endParaRPr sz="2400" b="1" dirty="0">
              <a:solidFill>
                <a:srgbClr val="FFFFFF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</a:pPr>
            <a:r>
              <a:rPr lang="en-US" sz="1600" dirty="0">
                <a:solidFill>
                  <a:srgbClr val="FFFFFF"/>
                </a:solidFill>
              </a:rPr>
              <a:t>t</a:t>
            </a:r>
            <a:r>
              <a:rPr lang="en" sz="1600" dirty="0">
                <a:solidFill>
                  <a:srgbClr val="FFFFFF"/>
                </a:solidFill>
              </a:rPr>
              <a:t>-based PIC</a:t>
            </a:r>
            <a:endParaRPr sz="2400" b="1" dirty="0">
              <a:solidFill>
                <a:srgbClr val="FFFFFF"/>
              </a:solidFill>
            </a:endParaRPr>
          </a:p>
        </p:txBody>
      </p:sp>
      <p:sp>
        <p:nvSpPr>
          <p:cNvPr id="6" name="Google Shape;2353;p116">
            <a:extLst>
              <a:ext uri="{FF2B5EF4-FFF2-40B4-BE49-F238E27FC236}">
                <a16:creationId xmlns:a16="http://schemas.microsoft.com/office/drawing/2014/main" id="{82316D56-707B-189A-B7AD-0A140F2EA4C7}"/>
              </a:ext>
            </a:extLst>
          </p:cNvPr>
          <p:cNvSpPr/>
          <p:nvPr/>
        </p:nvSpPr>
        <p:spPr>
          <a:xfrm>
            <a:off x="1365737" y="2915581"/>
            <a:ext cx="4832626" cy="194584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</a:pPr>
            <a:r>
              <a:rPr lang="en" b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AMReX</a:t>
            </a:r>
            <a:endParaRPr b="1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SzPts val="1800"/>
            </a:pPr>
            <a:endParaRPr b="1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SzPts val="800"/>
            </a:pPr>
            <a:r>
              <a:rPr lang="en" sz="1600">
                <a:solidFill>
                  <a:schemeClr val="tx1"/>
                </a:solidFill>
              </a:rPr>
              <a:t>Containers, Communication,</a:t>
            </a:r>
            <a:br>
              <a:rPr lang="en" sz="1600">
                <a:solidFill>
                  <a:schemeClr val="tx1"/>
                </a:solidFill>
              </a:rPr>
            </a:br>
            <a:r>
              <a:rPr lang="en" sz="1600">
                <a:solidFill>
                  <a:schemeClr val="tx1"/>
                </a:solidFill>
              </a:rPr>
              <a:t>Portability, Utilities</a:t>
            </a:r>
            <a:endParaRPr sz="1600">
              <a:solidFill>
                <a:schemeClr val="tx1"/>
              </a:solidFill>
            </a:endParaRPr>
          </a:p>
        </p:txBody>
      </p:sp>
      <p:sp>
        <p:nvSpPr>
          <p:cNvPr id="7" name="Google Shape;2354;p116">
            <a:extLst>
              <a:ext uri="{FF2B5EF4-FFF2-40B4-BE49-F238E27FC236}">
                <a16:creationId xmlns:a16="http://schemas.microsoft.com/office/drawing/2014/main" id="{098BE193-5E49-83F4-C61F-C8BE1FA7CCEA}"/>
              </a:ext>
            </a:extLst>
          </p:cNvPr>
          <p:cNvSpPr/>
          <p:nvPr/>
        </p:nvSpPr>
        <p:spPr>
          <a:xfrm>
            <a:off x="4934048" y="4940108"/>
            <a:ext cx="3556960" cy="596438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MPI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355;p116">
            <a:extLst>
              <a:ext uri="{FF2B5EF4-FFF2-40B4-BE49-F238E27FC236}">
                <a16:creationId xmlns:a16="http://schemas.microsoft.com/office/drawing/2014/main" id="{C8E82C19-7FD2-6B88-E5F0-A963706F193C}"/>
              </a:ext>
            </a:extLst>
          </p:cNvPr>
          <p:cNvSpPr/>
          <p:nvPr/>
        </p:nvSpPr>
        <p:spPr>
          <a:xfrm>
            <a:off x="1365736" y="4940108"/>
            <a:ext cx="3491383" cy="596438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CUDA, OpenMP, </a:t>
            </a:r>
            <a:r>
              <a:rPr lang="en" b="1" dirty="0">
                <a:solidFill>
                  <a:schemeClr val="tx1"/>
                </a:solidFill>
              </a:rPr>
              <a:t>SYCL</a:t>
            </a:r>
            <a:r>
              <a:rPr lang="en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HIP</a:t>
            </a:r>
            <a:endParaRPr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356;p116">
            <a:extLst>
              <a:ext uri="{FF2B5EF4-FFF2-40B4-BE49-F238E27FC236}">
                <a16:creationId xmlns:a16="http://schemas.microsoft.com/office/drawing/2014/main" id="{0AA9DD91-F41C-CB68-19A4-76E85D5E6581}"/>
              </a:ext>
            </a:extLst>
          </p:cNvPr>
          <p:cNvSpPr/>
          <p:nvPr/>
        </p:nvSpPr>
        <p:spPr>
          <a:xfrm>
            <a:off x="6267707" y="2914421"/>
            <a:ext cx="1337272" cy="194584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</a:pPr>
            <a:r>
              <a:rPr lang="en" b="1">
                <a:solidFill>
                  <a:schemeClr val="tx1"/>
                </a:solidFill>
              </a:rPr>
              <a:t>openPMD</a:t>
            </a:r>
            <a:endParaRPr b="1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</a:pPr>
            <a:r>
              <a:rPr lang="en" sz="1600">
                <a:solidFill>
                  <a:schemeClr val="tx1"/>
                </a:solidFill>
              </a:rPr>
              <a:t>diagnostics</a:t>
            </a:r>
            <a:endParaRPr sz="160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358;p116">
            <a:extLst>
              <a:ext uri="{FF2B5EF4-FFF2-40B4-BE49-F238E27FC236}">
                <a16:creationId xmlns:a16="http://schemas.microsoft.com/office/drawing/2014/main" id="{B9EFE197-CE72-6842-4049-992ECB25B18D}"/>
              </a:ext>
            </a:extLst>
          </p:cNvPr>
          <p:cNvSpPr/>
          <p:nvPr/>
        </p:nvSpPr>
        <p:spPr>
          <a:xfrm>
            <a:off x="1365737" y="2332073"/>
            <a:ext cx="4826985" cy="504868"/>
          </a:xfrm>
          <a:prstGeom prst="rect">
            <a:avLst/>
          </a:prstGeom>
          <a:solidFill>
            <a:srgbClr val="3D85C7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</a:pPr>
            <a:r>
              <a:rPr lang="en-US" sz="2000" b="1" dirty="0">
                <a:solidFill>
                  <a:srgbClr val="FFFFFF"/>
                </a:solidFill>
              </a:rPr>
              <a:t>ABLASTR: </a:t>
            </a:r>
            <a:r>
              <a:rPr lang="en-US" dirty="0">
                <a:solidFill>
                  <a:srgbClr val="FFFFFF"/>
                </a:solidFill>
              </a:rPr>
              <a:t>shared PIC</a:t>
            </a:r>
          </a:p>
        </p:txBody>
      </p:sp>
      <p:sp>
        <p:nvSpPr>
          <p:cNvPr id="12" name="Google Shape;2359;p116">
            <a:extLst>
              <a:ext uri="{FF2B5EF4-FFF2-40B4-BE49-F238E27FC236}">
                <a16:creationId xmlns:a16="http://schemas.microsoft.com/office/drawing/2014/main" id="{CF42E89C-0496-6F5D-E9E2-C5246E5BA97A}"/>
              </a:ext>
            </a:extLst>
          </p:cNvPr>
          <p:cNvSpPr/>
          <p:nvPr/>
        </p:nvSpPr>
        <p:spPr>
          <a:xfrm>
            <a:off x="7674323" y="2914405"/>
            <a:ext cx="816685" cy="194584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" b="1" dirty="0">
                <a:solidFill>
                  <a:schemeClr val="tx1"/>
                </a:solidFill>
              </a:rPr>
              <a:t>Math</a:t>
            </a:r>
            <a:endParaRPr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SzPts val="1800"/>
            </a:pPr>
            <a:endParaRPr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SzPts val="1500"/>
            </a:pPr>
            <a:r>
              <a:rPr lang="en" sz="1600" dirty="0">
                <a:solidFill>
                  <a:schemeClr val="tx1"/>
                </a:solidFill>
              </a:rPr>
              <a:t>FFTs,</a:t>
            </a:r>
            <a:br>
              <a:rPr lang="en" sz="1600" dirty="0">
                <a:solidFill>
                  <a:schemeClr val="tx1"/>
                </a:solidFill>
              </a:rPr>
            </a:br>
            <a:r>
              <a:rPr lang="en" sz="1600" dirty="0">
                <a:solidFill>
                  <a:schemeClr val="tx1"/>
                </a:solidFill>
              </a:rPr>
              <a:t>lin. alg.</a:t>
            </a:r>
            <a:endParaRPr sz="16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360;p116">
            <a:extLst>
              <a:ext uri="{FF2B5EF4-FFF2-40B4-BE49-F238E27FC236}">
                <a16:creationId xmlns:a16="http://schemas.microsoft.com/office/drawing/2014/main" id="{D0BC90D0-C65C-1FCC-A10D-EBED610E7F52}"/>
              </a:ext>
            </a:extLst>
          </p:cNvPr>
          <p:cNvSpPr/>
          <p:nvPr/>
        </p:nvSpPr>
        <p:spPr>
          <a:xfrm>
            <a:off x="6269650" y="2335024"/>
            <a:ext cx="2233967" cy="504868"/>
          </a:xfrm>
          <a:prstGeom prst="rect">
            <a:avLst/>
          </a:prstGeom>
          <a:solidFill>
            <a:srgbClr val="3D85C7"/>
          </a:solidFill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</a:pPr>
            <a:r>
              <a:rPr lang="en-US" sz="2000" b="1" dirty="0">
                <a:solidFill>
                  <a:srgbClr val="FFFFFF"/>
                </a:solidFill>
                <a:latin typeface="Franklin Gothic Book" panose="020B0503020102020204" pitchFamily="34" charset="0"/>
                <a:ea typeface="Arial"/>
                <a:cs typeface="Arial"/>
                <a:sym typeface="Arial"/>
              </a:rPr>
              <a:t>PICSAR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</a:pPr>
            <a:r>
              <a:rPr lang="en-US" sz="1600" dirty="0">
                <a:solidFill>
                  <a:srgbClr val="FFFFFF"/>
                </a:solidFill>
              </a:rPr>
              <a:t>QED Modules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1965EC4-61F7-A4B1-31FB-A2DF4458669B}"/>
              </a:ext>
            </a:extLst>
          </p:cNvPr>
          <p:cNvGrpSpPr/>
          <p:nvPr/>
        </p:nvGrpSpPr>
        <p:grpSpPr>
          <a:xfrm>
            <a:off x="2950450" y="1538898"/>
            <a:ext cx="5540557" cy="713428"/>
            <a:chOff x="2908799" y="2259623"/>
            <a:chExt cx="5540557" cy="713428"/>
          </a:xfrm>
        </p:grpSpPr>
        <p:sp>
          <p:nvSpPr>
            <p:cNvPr id="14" name="Google Shape;2361;p116">
              <a:extLst>
                <a:ext uri="{FF2B5EF4-FFF2-40B4-BE49-F238E27FC236}">
                  <a16:creationId xmlns:a16="http://schemas.microsoft.com/office/drawing/2014/main" id="{E33CDCA1-018F-F756-9BA4-82E00EE0A7C2}"/>
                </a:ext>
              </a:extLst>
            </p:cNvPr>
            <p:cNvSpPr/>
            <p:nvPr/>
          </p:nvSpPr>
          <p:spPr>
            <a:xfrm>
              <a:off x="6832799" y="2259623"/>
              <a:ext cx="1616557" cy="709971"/>
            </a:xfrm>
            <a:prstGeom prst="rect">
              <a:avLst/>
            </a:prstGeom>
            <a:solidFill>
              <a:srgbClr val="073763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49800"/>
                </a:srgbClr>
              </a:outerShdw>
            </a:effectLst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600"/>
              </a:pPr>
              <a:r>
                <a:rPr lang="en" sz="2400" b="1" dirty="0">
                  <a:solidFill>
                    <a:srgbClr val="FFFFFF"/>
                  </a:solidFill>
                </a:rPr>
                <a:t>ARTEMIS</a:t>
              </a:r>
              <a:endParaRPr sz="2400" b="1" dirty="0">
                <a:solidFill>
                  <a:srgbClr val="FFFFFF"/>
                </a:solidFill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600"/>
              </a:pPr>
              <a:r>
                <a:rPr lang="en" sz="1600" dirty="0">
                  <a:solidFill>
                    <a:srgbClr val="FFFFFF"/>
                  </a:solidFill>
                </a:rPr>
                <a:t>microelectronics</a:t>
              </a:r>
              <a:endParaRPr sz="2800" b="1" dirty="0">
                <a:solidFill>
                  <a:srgbClr val="FFFFFF"/>
                </a:solidFill>
              </a:endParaRPr>
            </a:p>
          </p:txBody>
        </p:sp>
        <p:sp>
          <p:nvSpPr>
            <p:cNvPr id="15" name="Google Shape;2362;p116">
              <a:extLst>
                <a:ext uri="{FF2B5EF4-FFF2-40B4-BE49-F238E27FC236}">
                  <a16:creationId xmlns:a16="http://schemas.microsoft.com/office/drawing/2014/main" id="{3ED89E8C-9781-29C2-C969-66B66E0F7671}"/>
                </a:ext>
              </a:extLst>
            </p:cNvPr>
            <p:cNvSpPr/>
            <p:nvPr/>
          </p:nvSpPr>
          <p:spPr>
            <a:xfrm>
              <a:off x="2908799" y="2259623"/>
              <a:ext cx="1680783" cy="709971"/>
            </a:xfrm>
            <a:prstGeom prst="rect">
              <a:avLst/>
            </a:prstGeom>
            <a:solidFill>
              <a:srgbClr val="4A752E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49800"/>
                </a:srgbClr>
              </a:outerShdw>
            </a:effectLst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600"/>
              </a:pPr>
              <a:r>
                <a:rPr lang="en" sz="2400" b="1" dirty="0" err="1">
                  <a:solidFill>
                    <a:srgbClr val="FFFFFF"/>
                  </a:solidFill>
                </a:rPr>
                <a:t>ImpactX</a:t>
              </a:r>
              <a:endParaRPr sz="2400" b="1" dirty="0">
                <a:solidFill>
                  <a:srgbClr val="FFFFFF"/>
                </a:solidFill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600"/>
              </a:pPr>
              <a:r>
                <a:rPr lang="en-US" sz="1600" dirty="0">
                  <a:solidFill>
                    <a:srgbClr val="FFFFFF"/>
                  </a:solidFill>
                </a:rPr>
                <a:t>s</a:t>
              </a:r>
              <a:r>
                <a:rPr lang="en" sz="1600" dirty="0">
                  <a:solidFill>
                    <a:srgbClr val="FFFFFF"/>
                  </a:solidFill>
                </a:rPr>
                <a:t>-based PIC</a:t>
              </a:r>
              <a:endParaRPr sz="2800" dirty="0">
                <a:solidFill>
                  <a:srgbClr val="FFFFFF"/>
                </a:solidFill>
              </a:endParaRPr>
            </a:p>
          </p:txBody>
        </p:sp>
        <p:sp>
          <p:nvSpPr>
            <p:cNvPr id="16" name="Google Shape;2367;p116">
              <a:extLst>
                <a:ext uri="{FF2B5EF4-FFF2-40B4-BE49-F238E27FC236}">
                  <a16:creationId xmlns:a16="http://schemas.microsoft.com/office/drawing/2014/main" id="{0B6094D1-56C2-3098-CB68-614C712788EA}"/>
                </a:ext>
              </a:extLst>
            </p:cNvPr>
            <p:cNvSpPr/>
            <p:nvPr/>
          </p:nvSpPr>
          <p:spPr>
            <a:xfrm>
              <a:off x="4672799" y="2259623"/>
              <a:ext cx="1483913" cy="709971"/>
            </a:xfrm>
            <a:prstGeom prst="rect">
              <a:avLst/>
            </a:prstGeom>
            <a:solidFill>
              <a:srgbClr val="4A752E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49800"/>
                </a:srgbClr>
              </a:outerShdw>
            </a:effectLst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600"/>
              </a:pPr>
              <a:r>
                <a:rPr lang="en" sz="2000" b="1" dirty="0" err="1">
                  <a:solidFill>
                    <a:srgbClr val="FFFFFF"/>
                  </a:solidFill>
                </a:rPr>
                <a:t>HiPACE</a:t>
              </a:r>
              <a:r>
                <a:rPr lang="en" sz="2000" b="1" dirty="0">
                  <a:solidFill>
                    <a:srgbClr val="FFFFFF"/>
                  </a:solidFill>
                </a:rPr>
                <a:t>++</a:t>
              </a:r>
              <a:br>
                <a:rPr lang="en" sz="2400" b="1" dirty="0">
                  <a:solidFill>
                    <a:srgbClr val="FFFFFF"/>
                  </a:solidFill>
                </a:rPr>
              </a:br>
              <a:r>
                <a:rPr lang="en" sz="1600" dirty="0">
                  <a:solidFill>
                    <a:srgbClr val="FFFFFF"/>
                  </a:solidFill>
                </a:rPr>
                <a:t>quasi-static</a:t>
              </a:r>
              <a:endParaRPr sz="2400" b="1" dirty="0">
                <a:solidFill>
                  <a:srgbClr val="FFFFFF"/>
                </a:solidFill>
              </a:endParaRPr>
            </a:p>
          </p:txBody>
        </p:sp>
        <p:sp>
          <p:nvSpPr>
            <p:cNvPr id="18" name="Google Shape;2371;p116">
              <a:extLst>
                <a:ext uri="{FF2B5EF4-FFF2-40B4-BE49-F238E27FC236}">
                  <a16:creationId xmlns:a16="http://schemas.microsoft.com/office/drawing/2014/main" id="{80C6F630-7090-3BFD-E867-28093E8BCCB2}"/>
                </a:ext>
              </a:extLst>
            </p:cNvPr>
            <p:cNvSpPr/>
            <p:nvPr/>
          </p:nvSpPr>
          <p:spPr>
            <a:xfrm>
              <a:off x="6227999" y="2263080"/>
              <a:ext cx="540673" cy="709971"/>
            </a:xfrm>
            <a:prstGeom prst="rect">
              <a:avLst/>
            </a:prstGeom>
            <a:solidFill>
              <a:srgbClr val="073763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49800"/>
                </a:srgbClr>
              </a:outerShdw>
            </a:effectLst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600"/>
              </a:pPr>
              <a:r>
                <a:rPr lang="en" b="1">
                  <a:solidFill>
                    <a:srgbClr val="FFFFFF"/>
                  </a:solidFill>
                </a:rPr>
                <a:t>…</a:t>
              </a:r>
              <a:endParaRPr sz="2400" b="1">
                <a:solidFill>
                  <a:srgbClr val="FFFFFF"/>
                </a:solidFill>
              </a:endParaRPr>
            </a:p>
          </p:txBody>
        </p:sp>
      </p:grpSp>
      <p:sp>
        <p:nvSpPr>
          <p:cNvPr id="22" name="Google Shape;2354;p116">
            <a:extLst>
              <a:ext uri="{FF2B5EF4-FFF2-40B4-BE49-F238E27FC236}">
                <a16:creationId xmlns:a16="http://schemas.microsoft.com/office/drawing/2014/main" id="{4FDDF367-AAF2-AB5C-D683-09636FE13D88}"/>
              </a:ext>
            </a:extLst>
          </p:cNvPr>
          <p:cNvSpPr/>
          <p:nvPr/>
        </p:nvSpPr>
        <p:spPr>
          <a:xfrm rot="16200000">
            <a:off x="6595602" y="3128944"/>
            <a:ext cx="4400892" cy="414311"/>
          </a:xfrm>
          <a:prstGeom prst="rect">
            <a:avLst/>
          </a:prstGeom>
          <a:solidFill>
            <a:srgbClr val="F6B36B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" sz="160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en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xtreme-</a:t>
            </a:r>
            <a:r>
              <a:rPr lang="en" sz="160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cale </a:t>
            </a:r>
            <a:r>
              <a:rPr lang="en" sz="160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cientific </a:t>
            </a:r>
            <a:r>
              <a:rPr lang="en" sz="160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oftware </a:t>
            </a:r>
            <a:r>
              <a:rPr lang="en" sz="160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tack</a:t>
            </a:r>
            <a:endParaRPr sz="16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737B96-8D69-7DFC-B981-38446991A693}"/>
              </a:ext>
            </a:extLst>
          </p:cNvPr>
          <p:cNvSpPr txBox="1"/>
          <p:nvPr/>
        </p:nvSpPr>
        <p:spPr>
          <a:xfrm>
            <a:off x="9080132" y="1135653"/>
            <a:ext cx="3019199" cy="270843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t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kern="0" dirty="0">
                <a:solidFill>
                  <a:srgbClr val="002060"/>
                </a:solidFill>
                <a:latin typeface="Arial"/>
                <a:cs typeface="Arial"/>
              </a:rPr>
              <a:t>E4S is </a:t>
            </a:r>
            <a:r>
              <a:rPr lang="en-US" sz="1600" b="1" kern="0" dirty="0">
                <a:solidFill>
                  <a:srgbClr val="002060"/>
                </a:solidFill>
                <a:latin typeface="Arial"/>
                <a:cs typeface="Arial"/>
              </a:rPr>
              <a:t>unique in the world:</a:t>
            </a:r>
          </a:p>
          <a:p>
            <a:pPr marL="171450">
              <a:spcBef>
                <a:spcPts val="0"/>
              </a:spcBef>
            </a:pPr>
            <a:r>
              <a:rPr lang="en-US" sz="1400" kern="0" dirty="0">
                <a:solidFill>
                  <a:srgbClr val="002060"/>
                </a:solidFill>
                <a:latin typeface="Arial"/>
                <a:cs typeface="Arial"/>
                <a:sym typeface="Wingdings" pitchFamily="2" charset="2"/>
              </a:rPr>
              <a:t> </a:t>
            </a:r>
            <a:r>
              <a:rPr lang="en-US" sz="1400" kern="0" dirty="0">
                <a:solidFill>
                  <a:srgbClr val="002060"/>
                </a:solidFill>
                <a:latin typeface="Arial"/>
                <a:cs typeface="Arial"/>
              </a:rPr>
              <a:t>advantage of </a:t>
            </a:r>
            <a:r>
              <a:rPr lang="en-US" sz="1400" b="1" kern="0" dirty="0">
                <a:solidFill>
                  <a:srgbClr val="002060"/>
                </a:solidFill>
                <a:latin typeface="Arial"/>
                <a:cs typeface="Arial"/>
              </a:rPr>
              <a:t>unparallel performance &amp; portability.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b="1" kern="0" dirty="0">
              <a:solidFill>
                <a:srgbClr val="002060"/>
              </a:solidFill>
              <a:latin typeface="Arial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US" sz="1600" b="1" kern="0" dirty="0">
                <a:solidFill>
                  <a:srgbClr val="002060"/>
                </a:solidFill>
                <a:latin typeface="Arial"/>
                <a:cs typeface="Arial"/>
              </a:rPr>
              <a:t>Python interface:</a:t>
            </a:r>
          </a:p>
          <a:p>
            <a:pPr marL="171450" indent="-16668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0" dirty="0">
                <a:solidFill>
                  <a:srgbClr val="002060"/>
                </a:solidFill>
                <a:latin typeface="Arial"/>
                <a:cs typeface="Arial"/>
              </a:rPr>
              <a:t>Modular approach pioneered by Warp 20+ years ago</a:t>
            </a:r>
          </a:p>
          <a:p>
            <a:pPr marL="171450">
              <a:spcBef>
                <a:spcPts val="0"/>
              </a:spcBef>
              <a:buFont typeface="Wingdings" pitchFamily="2" charset="2"/>
              <a:buChar char="è"/>
            </a:pPr>
            <a:r>
              <a:rPr lang="en-US" sz="1400" b="1" kern="0" dirty="0">
                <a:solidFill>
                  <a:schemeClr val="tx1"/>
                </a:solidFill>
                <a:latin typeface="Arial"/>
                <a:cs typeface="Arial"/>
              </a:rPr>
              <a:t>Coupling to other codes (e.g., </a:t>
            </a:r>
            <a:r>
              <a:rPr lang="en-US" sz="1400" b="1" kern="0" dirty="0" err="1">
                <a:solidFill>
                  <a:schemeClr val="tx1"/>
                </a:solidFill>
                <a:latin typeface="Arial"/>
                <a:cs typeface="Arial"/>
              </a:rPr>
              <a:t>Posinst</a:t>
            </a:r>
            <a:r>
              <a:rPr lang="en-US" sz="1400" b="1" kern="0" dirty="0">
                <a:solidFill>
                  <a:schemeClr val="tx1"/>
                </a:solidFill>
                <a:latin typeface="Arial"/>
                <a:cs typeface="Arial"/>
              </a:rPr>
              <a:t>, ICOOL, …)</a:t>
            </a:r>
          </a:p>
          <a:p>
            <a:pPr marL="171450" indent="-166688">
              <a:spcBef>
                <a:spcPts val="0"/>
              </a:spcBef>
            </a:pPr>
            <a:endParaRPr lang="en-US" sz="800" b="1" kern="0" dirty="0">
              <a:solidFill>
                <a:srgbClr val="002060"/>
              </a:solidFill>
              <a:latin typeface="Arial"/>
              <a:cs typeface="Arial"/>
            </a:endParaRPr>
          </a:p>
          <a:p>
            <a:pPr marL="171450" indent="-16668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0" dirty="0">
                <a:solidFill>
                  <a:srgbClr val="002060"/>
                </a:solidFill>
                <a:latin typeface="Arial"/>
                <a:cs typeface="Arial"/>
              </a:rPr>
              <a:t>Access to powerful AI/ML tools</a:t>
            </a:r>
          </a:p>
          <a:p>
            <a:pPr>
              <a:spcBef>
                <a:spcPts val="0"/>
              </a:spcBef>
            </a:pPr>
            <a:endParaRPr lang="en-US" sz="1600" b="1" kern="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pic>
        <p:nvPicPr>
          <p:cNvPr id="26" name="Picture 2">
            <a:extLst>
              <a:ext uri="{FF2B5EF4-FFF2-40B4-BE49-F238E27FC236}">
                <a16:creationId xmlns:a16="http://schemas.microsoft.com/office/drawing/2014/main" id="{29D4D57C-BB9E-3DE4-B172-96A83FFB4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761" y="1204759"/>
            <a:ext cx="411480" cy="24885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6DEA32D-7D0F-17F5-ACD2-09C911E9D639}"/>
              </a:ext>
            </a:extLst>
          </p:cNvPr>
          <p:cNvGrpSpPr/>
          <p:nvPr/>
        </p:nvGrpSpPr>
        <p:grpSpPr>
          <a:xfrm>
            <a:off x="140843" y="1135654"/>
            <a:ext cx="8350165" cy="3724597"/>
            <a:chOff x="140843" y="1135654"/>
            <a:chExt cx="8350165" cy="3724597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29B03D3-2323-DBEB-F9FE-53F75880796C}"/>
                </a:ext>
              </a:extLst>
            </p:cNvPr>
            <p:cNvGrpSpPr/>
            <p:nvPr/>
          </p:nvGrpSpPr>
          <p:grpSpPr>
            <a:xfrm>
              <a:off x="140881" y="1135654"/>
              <a:ext cx="8350127" cy="3724597"/>
              <a:chOff x="120831" y="1006779"/>
              <a:chExt cx="8350127" cy="3724597"/>
            </a:xfrm>
          </p:grpSpPr>
          <p:sp>
            <p:nvSpPr>
              <p:cNvPr id="10" name="Google Shape;2357;p116">
                <a:extLst>
                  <a:ext uri="{FF2B5EF4-FFF2-40B4-BE49-F238E27FC236}">
                    <a16:creationId xmlns:a16="http://schemas.microsoft.com/office/drawing/2014/main" id="{C548F5BD-EC20-F147-86F4-DB5D4E176B1F}"/>
                  </a:ext>
                </a:extLst>
              </p:cNvPr>
              <p:cNvSpPr/>
              <p:nvPr/>
            </p:nvSpPr>
            <p:spPr>
              <a:xfrm>
                <a:off x="120831" y="1006779"/>
                <a:ext cx="8350127" cy="326956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49800"/>
                  </a:srgbClr>
                </a:outerShdw>
              </a:effectLst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SzPts val="1400"/>
                </a:pPr>
                <a:r>
                  <a:rPr lang="en" sz="1600" dirty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rPr>
                  <a:t>               </a:t>
                </a:r>
                <a:r>
                  <a:rPr lang="en" sz="1600" dirty="0">
                    <a:solidFill>
                      <a:schemeClr val="tx1"/>
                    </a:solidFill>
                    <a:latin typeface="Franklin Gothic Book" panose="020B0503020102020204" pitchFamily="34" charset="0"/>
                    <a:ea typeface="Arial"/>
                    <a:cs typeface="Arial"/>
                    <a:sym typeface="Arial"/>
                  </a:rPr>
                  <a:t>user-steering, customization</a:t>
                </a:r>
                <a:r>
                  <a:rPr lang="en" sz="1600" dirty="0">
                    <a:solidFill>
                      <a:schemeClr val="tx1"/>
                    </a:solidFill>
                    <a:latin typeface="Franklin Gothic Book" panose="020B0503020102020204" pitchFamily="34" charset="0"/>
                  </a:rPr>
                  <a:t>, workflows, </a:t>
                </a:r>
                <a:r>
                  <a:rPr lang="en" sz="1600" dirty="0">
                    <a:solidFill>
                      <a:srgbClr val="C00000"/>
                    </a:solidFill>
                    <a:latin typeface="Franklin Gothic Book" panose="020B0503020102020204" pitchFamily="34" charset="0"/>
                  </a:rPr>
                  <a:t>AI/</a:t>
                </a:r>
                <a:r>
                  <a:rPr lang="en-US" sz="1600" dirty="0">
                    <a:solidFill>
                      <a:srgbClr val="C00000"/>
                    </a:solidFill>
                    <a:latin typeface="Franklin Gothic Book" panose="020B0503020102020204" pitchFamily="34" charset="0"/>
                  </a:rPr>
                  <a:t>ML Frameworks (</a:t>
                </a:r>
                <a:r>
                  <a:rPr lang="en-US" sz="1600" dirty="0" err="1">
                    <a:solidFill>
                      <a:srgbClr val="C00000"/>
                    </a:solidFill>
                    <a:latin typeface="Franklin Gothic Book" panose="020B0503020102020204" pitchFamily="34" charset="0"/>
                  </a:rPr>
                  <a:t>PyTorch</a:t>
                </a:r>
                <a:r>
                  <a:rPr lang="en-US" sz="1600" dirty="0">
                    <a:solidFill>
                      <a:srgbClr val="C00000"/>
                    </a:solidFill>
                    <a:latin typeface="Franklin Gothic Book" panose="020B0503020102020204" pitchFamily="34" charset="0"/>
                  </a:rPr>
                  <a:t>, </a:t>
                </a:r>
                <a:r>
                  <a:rPr lang="en-US" sz="1600" dirty="0" err="1">
                    <a:solidFill>
                      <a:srgbClr val="C00000"/>
                    </a:solidFill>
                    <a:latin typeface="Franklin Gothic Book" panose="020B0503020102020204" pitchFamily="34" charset="0"/>
                  </a:rPr>
                  <a:t>Tensorflow</a:t>
                </a:r>
                <a:r>
                  <a:rPr lang="en-US" sz="1600" dirty="0">
                    <a:solidFill>
                      <a:srgbClr val="C00000"/>
                    </a:solidFill>
                    <a:latin typeface="Franklin Gothic Book" panose="020B0503020102020204" pitchFamily="34" charset="0"/>
                  </a:rPr>
                  <a:t>, …)</a:t>
                </a:r>
                <a:endParaRPr sz="1600" dirty="0">
                  <a:solidFill>
                    <a:srgbClr val="C00000"/>
                  </a:solidFill>
                  <a:latin typeface="Franklin Gothic Book" panose="020B0503020102020204" pitchFamily="34" charset="0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2369;p116">
                <a:extLst>
                  <a:ext uri="{FF2B5EF4-FFF2-40B4-BE49-F238E27FC236}">
                    <a16:creationId xmlns:a16="http://schemas.microsoft.com/office/drawing/2014/main" id="{49AE66B2-8E36-548D-A0AE-1C60DB7AE210}"/>
                  </a:ext>
                </a:extLst>
              </p:cNvPr>
              <p:cNvSpPr/>
              <p:nvPr/>
            </p:nvSpPr>
            <p:spPr>
              <a:xfrm>
                <a:off x="120831" y="1409423"/>
                <a:ext cx="1153569" cy="332195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49800"/>
                  </a:srgbClr>
                </a:outerShdw>
              </a:effectLst>
            </p:spPr>
            <p:txBody>
              <a:bodyPr spcFirstLastPara="1" wrap="square" lIns="91433" tIns="91433" rIns="91433" bIns="91433" anchor="ctr" anchorCtr="0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1800"/>
                </a:pPr>
                <a:r>
                  <a:rPr lang="en" sz="1600" b="1" dirty="0" err="1">
                    <a:solidFill>
                      <a:schemeClr val="tx1"/>
                    </a:solidFill>
                  </a:rPr>
                  <a:t>pyAMReX</a:t>
                </a:r>
                <a:endParaRPr sz="1600" b="1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5122" name="Picture 2">
              <a:extLst>
                <a:ext uri="{FF2B5EF4-FFF2-40B4-BE49-F238E27FC236}">
                  <a16:creationId xmlns:a16="http://schemas.microsoft.com/office/drawing/2014/main" id="{8D514365-5E71-4135-93CA-52A9DD359C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6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843" y="1192733"/>
              <a:ext cx="960005" cy="284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Google Shape;1155;g2d27e3f526c_0_3025">
            <a:extLst>
              <a:ext uri="{FF2B5EF4-FFF2-40B4-BE49-F238E27FC236}">
                <a16:creationId xmlns:a16="http://schemas.microsoft.com/office/drawing/2014/main" id="{70B3A59E-F701-D567-0A2B-C66854FB8B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844" y="5733797"/>
            <a:ext cx="11915116" cy="4462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en-US" sz="2300" dirty="0">
                <a:sym typeface="Wingdings" pitchFamily="2" charset="2"/>
              </a:rPr>
              <a:t> Propose to leverage for f</a:t>
            </a:r>
            <a:r>
              <a:rPr lang="en-US" sz="2300" dirty="0"/>
              <a:t>aster &amp; larger scale modeling for colliders (all types) R&amp;D</a:t>
            </a:r>
          </a:p>
        </p:txBody>
      </p:sp>
      <p:pic>
        <p:nvPicPr>
          <p:cNvPr id="19" name="Google Shape;735;p78">
            <a:extLst>
              <a:ext uri="{FF2B5EF4-FFF2-40B4-BE49-F238E27FC236}">
                <a16:creationId xmlns:a16="http://schemas.microsoft.com/office/drawing/2014/main" id="{3B19480A-5318-ED9D-2368-E9B4B50AF6C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550704" y="3946012"/>
            <a:ext cx="2078054" cy="56195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31492E9-64D6-B38D-C2D4-E2E38777C4ED}"/>
              </a:ext>
            </a:extLst>
          </p:cNvPr>
          <p:cNvGrpSpPr/>
          <p:nvPr/>
        </p:nvGrpSpPr>
        <p:grpSpPr>
          <a:xfrm>
            <a:off x="9550704" y="4495343"/>
            <a:ext cx="2158103" cy="1014648"/>
            <a:chOff x="9550704" y="4495343"/>
            <a:chExt cx="2158103" cy="1014648"/>
          </a:xfrm>
        </p:grpSpPr>
        <p:pic>
          <p:nvPicPr>
            <p:cNvPr id="23" name="Google Shape;139;p2" descr="A close-up of a logo&#10;&#10;Description automatically generated">
              <a:extLst>
                <a:ext uri="{FF2B5EF4-FFF2-40B4-BE49-F238E27FC236}">
                  <a16:creationId xmlns:a16="http://schemas.microsoft.com/office/drawing/2014/main" id="{530DCD00-96FA-66A7-8296-19574F95C7F6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8">
              <a:alphaModFix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9939" b="100000" l="1440" r="96920">
                          <a14:foregroundMark x1="83280" y1="87003" x2="83280" y2="87003"/>
                          <a14:foregroundMark x1="79960" y1="60550" x2="79960" y2="60550"/>
                          <a14:foregroundMark x1="38760" y1="57034" x2="38760" y2="57034"/>
                          <a14:foregroundMark x1="7760" y1="64067" x2="7760" y2="64067"/>
                          <a14:foregroundMark x1="3120" y1="53211" x2="3120" y2="53211"/>
                          <a14:foregroundMark x1="13080" y1="92202" x2="13080" y2="92202"/>
                          <a14:foregroundMark x1="27560" y1="51529" x2="27560" y2="51529"/>
                          <a14:foregroundMark x1="31200" y1="59633" x2="31200" y2="59633"/>
                          <a14:foregroundMark x1="35480" y1="60092" x2="35480" y2="60092"/>
                          <a14:foregroundMark x1="44200" y1="48012" x2="44200" y2="48012"/>
                          <a14:foregroundMark x1="49760" y1="53670" x2="49760" y2="53670"/>
                          <a14:foregroundMark x1="53360" y1="54128" x2="53360" y2="54128"/>
                          <a14:foregroundMark x1="58360" y1="41131" x2="58360" y2="41131"/>
                          <a14:foregroundMark x1="63560" y1="54893" x2="63560" y2="54893"/>
                          <a14:foregroundMark x1="62000" y1="74924" x2="62000" y2="74924"/>
                          <a14:foregroundMark x1="65280" y1="73547" x2="65280" y2="73547"/>
                          <a14:foregroundMark x1="45000" y1="77829" x2="45000" y2="77829"/>
                          <a14:foregroundMark x1="35600" y1="76147" x2="35600" y2="76147"/>
                          <a14:foregroundMark x1="29480" y1="78287" x2="29480" y2="78287"/>
                          <a14:foregroundMark x1="26680" y1="77064" x2="26680" y2="77064"/>
                          <a14:foregroundMark x1="23960" y1="88226" x2="23960" y2="88226"/>
                          <a14:foregroundMark x1="2560" y1="88226" x2="2560" y2="88226"/>
                          <a14:foregroundMark x1="1440" y1="37615" x2="1440" y2="37615"/>
                          <a14:foregroundMark x1="1760" y1="54587" x2="1760" y2="54587"/>
                          <a14:foregroundMark x1="1760" y1="79205" x2="1760" y2="79205"/>
                          <a14:foregroundMark x1="2560" y1="82569" x2="2560" y2="82569"/>
                          <a14:foregroundMark x1="4120" y1="90826" x2="4120" y2="90826"/>
                          <a14:foregroundMark x1="4600" y1="91284" x2="4600" y2="91284"/>
                          <a14:foregroundMark x1="21120" y1="94343" x2="21120" y2="94343"/>
                          <a14:foregroundMark x1="21120" y1="94343" x2="21120" y2="94343"/>
                          <a14:foregroundMark x1="21440" y1="94343" x2="21440" y2="94343"/>
                          <a14:foregroundMark x1="31880" y1="95566" x2="31880" y2="95566"/>
                          <a14:foregroundMark x1="37400" y1="91284" x2="37400" y2="91284"/>
                          <a14:foregroundMark x1="49320" y1="90061" x2="49320" y2="90061"/>
                          <a14:foregroundMark x1="62080" y1="90367" x2="62080" y2="90367"/>
                          <a14:foregroundMark x1="73760" y1="92661" x2="73760" y2="92661"/>
                          <a14:foregroundMark x1="82680" y1="86086" x2="82680" y2="86086"/>
                          <a14:foregroundMark x1="91880" y1="87462" x2="91880" y2="87462"/>
                          <a14:foregroundMark x1="96600" y1="83945" x2="96600" y2="83945"/>
                          <a14:foregroundMark x1="90720" y1="66667" x2="90720" y2="66667"/>
                          <a14:foregroundMark x1="79400" y1="52752" x2="79400" y2="52752"/>
                          <a14:foregroundMark x1="72280" y1="52294" x2="72280" y2="52294"/>
                          <a14:foregroundMark x1="69320" y1="61468" x2="69320" y2="61468"/>
                          <a14:foregroundMark x1="62760" y1="65749" x2="62760" y2="65749"/>
                          <a14:foregroundMark x1="60960" y1="53670" x2="60960" y2="53670"/>
                          <a14:foregroundMark x1="53960" y1="57034" x2="53960" y2="57034"/>
                          <a14:foregroundMark x1="50320" y1="58410" x2="50320" y2="58410"/>
                          <a14:foregroundMark x1="48840" y1="43272" x2="48840" y2="43272"/>
                          <a14:foregroundMark x1="49080" y1="67431" x2="49080" y2="67431"/>
                          <a14:foregroundMark x1="43880" y1="67431" x2="43880" y2="67431"/>
                          <a14:foregroundMark x1="36520" y1="67431" x2="36520" y2="67431"/>
                          <a14:foregroundMark x1="32320" y1="66667" x2="32320" y2="66667"/>
                          <a14:foregroundMark x1="30160" y1="66667" x2="30160" y2="66667"/>
                          <a14:foregroundMark x1="24040" y1="48471" x2="24040" y2="48471"/>
                          <a14:foregroundMark x1="23040" y1="38991" x2="23040" y2="38991"/>
                          <a14:foregroundMark x1="23160" y1="36391" x2="23160" y2="36391"/>
                          <a14:foregroundMark x1="24280" y1="44954" x2="24280" y2="44954"/>
                          <a14:foregroundMark x1="24640" y1="70031" x2="24640" y2="70031"/>
                          <a14:foregroundMark x1="23600" y1="83945" x2="23600" y2="83945"/>
                          <a14:foregroundMark x1="27240" y1="87768" x2="27240" y2="87768"/>
                          <a14:foregroundMark x1="31520" y1="87003" x2="31520" y2="87003"/>
                          <a14:foregroundMark x1="36840" y1="86544" x2="36840" y2="86544"/>
                          <a14:foregroundMark x1="40600" y1="87462" x2="40600" y2="87462"/>
                          <a14:foregroundMark x1="45000" y1="83945" x2="45000" y2="83945"/>
                          <a14:foregroundMark x1="45000" y1="83945" x2="45000" y2="83945"/>
                          <a14:foregroundMark x1="53160" y1="83486" x2="53160" y2="83486"/>
                          <a14:foregroundMark x1="56080" y1="87003" x2="56080" y2="87003"/>
                          <a14:foregroundMark x1="65480" y1="92202" x2="65480" y2="92202"/>
                          <a14:foregroundMark x1="70480" y1="86086" x2="70480" y2="86086"/>
                          <a14:foregroundMark x1="75920" y1="87768" x2="75920" y2="87768"/>
                          <a14:foregroundMark x1="81320" y1="87462" x2="81320" y2="87462"/>
                          <a14:foregroundMark x1="90160" y1="87462" x2="90160" y2="87462"/>
                          <a14:foregroundMark x1="96960" y1="84404" x2="96960" y2="84404"/>
                          <a14:foregroundMark x1="94800" y1="73089" x2="94800" y2="73089"/>
                          <a14:foregroundMark x1="86320" y1="64067" x2="86320" y2="64067"/>
                          <a14:foregroundMark x1="83360" y1="61468" x2="83360" y2="61468"/>
                          <a14:foregroundMark x1="83720" y1="61468" x2="83720" y2="61468"/>
                          <a14:foregroundMark x1="83720" y1="63609" x2="83720" y2="63609"/>
                          <a14:foregroundMark x1="83720" y1="63609" x2="83720" y2="63609"/>
                          <a14:foregroundMark x1="83360" y1="63609" x2="83360" y2="63609"/>
                          <a14:foregroundMark x1="79280" y1="73089" x2="79280" y2="73089"/>
                          <a14:foregroundMark x1="78280" y1="74465" x2="78280" y2="74465"/>
                          <a14:foregroundMark x1="77040" y1="74465" x2="77040" y2="74465"/>
                          <a14:foregroundMark x1="73520" y1="76606" x2="73520" y2="76606"/>
                          <a14:foregroundMark x1="71160" y1="77064" x2="71160" y2="77064"/>
                          <a14:foregroundMark x1="69320" y1="76606" x2="69320" y2="76606"/>
                          <a14:foregroundMark x1="67320" y1="76147" x2="67320" y2="76147"/>
                          <a14:foregroundMark x1="58120" y1="76606" x2="58120" y2="76606"/>
                          <a14:foregroundMark x1="53360" y1="76606" x2="53360" y2="76606"/>
                          <a14:foregroundMark x1="52920" y1="48012" x2="52920" y2="48012"/>
                          <a14:foregroundMark x1="50560" y1="57492" x2="50560" y2="57492"/>
                          <a14:foregroundMark x1="44560" y1="78287" x2="44560" y2="78287"/>
                          <a14:foregroundMark x1="38320" y1="74465" x2="38320" y2="74465"/>
                          <a14:foregroundMark x1="32560" y1="76147" x2="32560" y2="76147"/>
                          <a14:foregroundMark x1="29720" y1="77829" x2="29720" y2="77829"/>
                          <a14:foregroundMark x1="29280" y1="87462" x2="29280" y2="87462"/>
                          <a14:foregroundMark x1="25760" y1="93884" x2="25760" y2="93884"/>
                          <a14:foregroundMark x1="19200" y1="96024" x2="19200" y2="96024"/>
                          <a14:foregroundMark x1="3000" y1="33792" x2="3000" y2="33792"/>
                          <a14:foregroundMark x1="3800" y1="29052" x2="3800" y2="29052"/>
                          <a14:foregroundMark x1="5720" y1="25535" x2="5720" y2="25535"/>
                          <a14:foregroundMark x1="6960" y1="22018" x2="6960" y2="22018"/>
                          <a14:foregroundMark x1="9360" y1="18196" x2="9360" y2="18196"/>
                          <a14:foregroundMark x1="20760" y1="29817" x2="20760" y2="29817"/>
                          <a14:foregroundMark x1="22920" y1="33333" x2="22920" y2="33333"/>
                          <a14:foregroundMark x1="24520" y1="37615" x2="24520" y2="37615"/>
                          <a14:foregroundMark x1="27360" y1="45413" x2="27360" y2="45413"/>
                          <a14:foregroundMark x1="29280" y1="50153" x2="29280" y2="50153"/>
                          <a14:foregroundMark x1="30040" y1="51529" x2="30040" y2="51529"/>
                          <a14:foregroundMark x1="27800" y1="45872" x2="27800" y2="45872"/>
                          <a14:foregroundMark x1="21440" y1="31651" x2="21440" y2="31651"/>
                          <a14:foregroundMark x1="20320" y1="25535" x2="20320" y2="25535"/>
                          <a14:foregroundMark x1="21800" y1="29052" x2="21800" y2="29052"/>
                          <a14:foregroundMark x1="18520" y1="22477" x2="18520" y2="22477"/>
                          <a14:foregroundMark x1="19400" y1="22936" x2="19400" y2="22936"/>
                          <a14:foregroundMark x1="17160" y1="20795" x2="17160" y2="20795"/>
                          <a14:foregroundMark x1="17480" y1="20336" x2="17480" y2="20336"/>
                          <a14:foregroundMark x1="7760" y1="19878" x2="7760" y2="19878"/>
                          <a14:foregroundMark x1="9680" y1="18196" x2="9680" y2="18196"/>
                          <a14:foregroundMark x1="13640" y1="16820" x2="13640" y2="16820"/>
                          <a14:foregroundMark x1="18400" y1="20795" x2="18400" y2="20795"/>
                          <a14:foregroundMark x1="16360" y1="19878" x2="16360" y2="19878"/>
                          <a14:foregroundMark x1="18080" y1="99541" x2="18080" y2="99541"/>
                          <a14:foregroundMark x1="6840" y1="95260" x2="6840" y2="95260"/>
                          <a14:foregroundMark x1="1880" y1="99541" x2="1880" y2="99541"/>
                          <a14:foregroundMark x1="8000" y1="97859" x2="8000" y2="97859"/>
                          <a14:foregroundMark x1="19640" y1="96483" x2="19640" y2="96483"/>
                          <a14:foregroundMark x1="8760" y1="99083" x2="8760" y2="99083"/>
                          <a14:foregroundMark x1="15800" y1="99541" x2="15800" y2="99541"/>
                          <a14:foregroundMark x1="10040" y1="98165" x2="10040" y2="98165"/>
                          <a14:foregroundMark x1="15920" y1="99083" x2="15920" y2="99083"/>
                          <a14:foregroundMark x1="13520" y1="100000" x2="13520" y2="100000"/>
                          <a14:foregroundMark x1="10720" y1="100000" x2="10720" y2="100000"/>
                          <a14:foregroundMark x1="12640" y1="99541" x2="12640" y2="99541"/>
                          <a14:foregroundMark x1="88000" y1="93425" x2="88000" y2="93425"/>
                          <a14:foregroundMark x1="57440" y1="54128" x2="57440" y2="54128"/>
                          <a14:foregroundMark x1="53040" y1="42813" x2="53040" y2="42813"/>
                          <a14:foregroundMark x1="54280" y1="39297" x2="54280" y2="39297"/>
                          <a14:foregroundMark x1="56000" y1="36697" x2="56000" y2="36697"/>
                          <a14:foregroundMark x1="54040" y1="38991" x2="54040" y2="38991"/>
                          <a14:foregroundMark x1="55200" y1="37615" x2="55200" y2="37615"/>
                          <a14:foregroundMark x1="39080" y1="37768" x2="39080" y2="37768"/>
                          <a14:foregroundMark x1="35360" y1="40979" x2="35360" y2="40979"/>
                          <a14:foregroundMark x1="35360" y1="40520" x2="35360" y2="40520"/>
                          <a14:foregroundMark x1="35560" y1="39450" x2="35560" y2="39450"/>
                          <a14:foregroundMark x1="10680" y1="16667" x2="10680" y2="16667"/>
                          <a14:foregroundMark x1="11600" y1="16972" x2="11600" y2="16972"/>
                          <a14:foregroundMark x1="17760" y1="20795" x2="17760" y2="20795"/>
                          <a14:foregroundMark x1="17040" y1="19725" x2="17040" y2="19725"/>
                          <a14:foregroundMark x1="16680" y1="18349" x2="16680" y2="18349"/>
                          <a14:foregroundMark x1="15760" y1="17737" x2="15760" y2="17737"/>
                          <a14:foregroundMark x1="12520" y1="16972" x2="12520" y2="16972"/>
                          <a14:foregroundMark x1="14360" y1="16667" x2="14360" y2="16667"/>
                          <a14:foregroundMark x1="12360" y1="15902" x2="12360" y2="15902"/>
                          <a14:foregroundMark x1="13000" y1="16972" x2="13000" y2="16972"/>
                          <a14:foregroundMark x1="14720" y1="17278" x2="14720" y2="17278"/>
                          <a14:foregroundMark x1="15920" y1="18043" x2="15920" y2="18043"/>
                          <a14:foregroundMark x1="15200" y1="17737" x2="15200" y2="17737"/>
                          <a14:foregroundMark x1="41000" y1="59174" x2="41000" y2="59174"/>
                          <a14:foregroundMark x1="37120" y1="60703" x2="37120" y2="60703"/>
                          <a14:foregroundMark x1="40160" y1="60703" x2="40160" y2="60703"/>
                          <a14:foregroundMark x1="41720" y1="61009" x2="41720" y2="61009"/>
                          <a14:foregroundMark x1="41920" y1="60245" x2="41920" y2="60245"/>
                          <a14:foregroundMark x1="45240" y1="60703" x2="45240" y2="60703"/>
                          <a14:foregroundMark x1="88280" y1="56422" x2="88280" y2="56422"/>
                          <a14:foregroundMark x1="91960" y1="61009" x2="91960" y2="61009"/>
                          <a14:foregroundMark x1="54160" y1="39144" x2="54160" y2="39144"/>
                          <a14:foregroundMark x1="56200" y1="37309" x2="56200" y2="37309"/>
                          <a14:foregroundMark x1="54560" y1="38379" x2="54560" y2="38379"/>
                          <a14:foregroundMark x1="54560" y1="38379" x2="54560" y2="38379"/>
                          <a14:foregroundMark x1="55280" y1="36697" x2="55280" y2="36697"/>
                          <a14:foregroundMark x1="55280" y1="36697" x2="55280" y2="36697"/>
                          <a14:foregroundMark x1="54440" y1="38073" x2="54440" y2="38073"/>
                          <a14:foregroundMark x1="56400" y1="36391" x2="56400" y2="36391"/>
                          <a14:foregroundMark x1="39080" y1="37003" x2="39080" y2="37003"/>
                          <a14:foregroundMark x1="48720" y1="37768" x2="48720" y2="37768"/>
                          <a14:foregroundMark x1="56120" y1="37003" x2="56120" y2="37003"/>
                          <a14:foregroundMark x1="56200" y1="36391" x2="56200" y2="36391"/>
                          <a14:foregroundMark x1="54640" y1="38379" x2="54640" y2="38379"/>
                          <a14:foregroundMark x1="56560" y1="36697" x2="56560" y2="36697"/>
                          <a14:foregroundMark x1="56120" y1="35933" x2="56120" y2="35933"/>
                          <a14:foregroundMark x1="54720" y1="37768" x2="54720" y2="37768"/>
                          <a14:foregroundMark x1="55080" y1="37003" x2="55080" y2="37003"/>
                          <a14:foregroundMark x1="55280" y1="37003" x2="55280" y2="37003"/>
                          <a14:foregroundMark x1="55000" y1="37003" x2="55000" y2="37003"/>
                          <a14:foregroundMark x1="54560" y1="37768" x2="54560" y2="37768"/>
                          <a14:foregroundMark x1="59320" y1="56728" x2="59320" y2="56728"/>
                          <a14:foregroundMark x1="56080" y1="40520" x2="56080" y2="40520"/>
                          <a14:foregroundMark x1="55560" y1="35933" x2="55560" y2="35933"/>
                          <a14:foregroundMark x1="40720" y1="36239" x2="40720" y2="36239"/>
                          <a14:foregroundMark x1="41040" y1="35933" x2="41040" y2="35933"/>
                          <a14:foregroundMark x1="40520" y1="37003" x2="40520" y2="37003"/>
                          <a14:foregroundMark x1="41320" y1="35933" x2="41320" y2="35933"/>
                          <a14:foregroundMark x1="27200" y1="35627" x2="27200" y2="35627"/>
                          <a14:foregroundMark x1="13160" y1="16055" x2="13160" y2="16055"/>
                          <a14:foregroundMark x1="94800" y1="79664" x2="94800" y2="79664"/>
                          <a14:foregroundMark x1="57360" y1="54434" x2="57360" y2="54434"/>
                          <a14:foregroundMark x1="47960" y1="41743" x2="47960" y2="41743"/>
                          <a14:foregroundMark x1="32840" y1="54434" x2="32840" y2="54434"/>
                          <a14:foregroundMark x1="32560" y1="46942" x2="32560" y2="46942"/>
                          <a14:foregroundMark x1="31680" y1="48012" x2="31680" y2="48012"/>
                          <a14:foregroundMark x1="33400" y1="56116" x2="33400" y2="56116"/>
                          <a14:foregroundMark x1="27120" y1="41590" x2="27120" y2="41590"/>
                          <a14:foregroundMark x1="29680" y1="47401" x2="29680" y2="47401"/>
                          <a14:foregroundMark x1="28360" y1="45260" x2="28360" y2="45260"/>
                          <a14:foregroundMark x1="32040" y1="51529" x2="32040" y2="51529"/>
                          <a14:foregroundMark x1="58680" y1="50306" x2="58680" y2="50306"/>
                          <a14:backgroundMark x1="48440" y1="48165" x2="48440" y2="48165"/>
                          <a14:backgroundMark x1="48560" y1="41896" x2="48560" y2="41896"/>
                          <a14:backgroundMark x1="48680" y1="43731" x2="48680" y2="43731"/>
                          <a14:backgroundMark x1="48680" y1="43425" x2="48680" y2="43425"/>
                          <a14:backgroundMark x1="47800" y1="54740" x2="47800" y2="54740"/>
                          <a14:backgroundMark x1="48720" y1="54128" x2="48720" y2="54128"/>
                          <a14:backgroundMark x1="49360" y1="54434" x2="49360" y2="54434"/>
                          <a14:backgroundMark x1="49480" y1="54893" x2="49480" y2="54893"/>
                          <a14:backgroundMark x1="49560" y1="54434" x2="49560" y2="54434"/>
                          <a14:backgroundMark x1="49560" y1="53976" x2="49560" y2="53976"/>
                          <a14:backgroundMark x1="49560" y1="53823" x2="49560" y2="53823"/>
                          <a14:backgroundMark x1="49600" y1="54128" x2="49600" y2="54128"/>
                          <a14:backgroundMark x1="48720" y1="43272" x2="48720" y2="43272"/>
                          <a14:backgroundMark x1="56320" y1="44495" x2="56320" y2="44495"/>
                          <a14:backgroundMark x1="56280" y1="41437" x2="56280" y2="41437"/>
                          <a14:backgroundMark x1="57800" y1="43884" x2="57800" y2="43884"/>
                          <a14:backgroundMark x1="56760" y1="47095" x2="56760" y2="47095"/>
                          <a14:backgroundMark x1="56120" y1="37920" x2="56120" y2="37920"/>
                          <a14:backgroundMark x1="56160" y1="37615" x2="56160" y2="37615"/>
                          <a14:backgroundMark x1="58200" y1="41590" x2="58200" y2="41590"/>
                          <a14:backgroundMark x1="55960" y1="40979" x2="55960" y2="40979"/>
                          <a14:backgroundMark x1="55960" y1="40061" x2="55960" y2="40061"/>
                          <a14:backgroundMark x1="56040" y1="40826" x2="56040" y2="40826"/>
                          <a14:backgroundMark x1="56080" y1="40673" x2="56080" y2="40673"/>
                          <a14:backgroundMark x1="56000" y1="40673" x2="56000" y2="40673"/>
                          <a14:backgroundMark x1="56400" y1="37309" x2="56400" y2="37309"/>
                          <a14:backgroundMark x1="55920" y1="37462" x2="55920" y2="37462"/>
                          <a14:backgroundMark x1="56520" y1="37615" x2="56520" y2="37615"/>
                          <a14:backgroundMark x1="56040" y1="40520" x2="56040" y2="40520"/>
                          <a14:backgroundMark x1="56080" y1="40367" x2="56080" y2="40367"/>
                          <a14:backgroundMark x1="58200" y1="41896" x2="58200" y2="41896"/>
                          <a14:backgroundMark x1="40280" y1="37768" x2="40280" y2="37768"/>
                          <a14:backgroundMark x1="40360" y1="37920" x2="40360" y2="37920"/>
                          <a14:backgroundMark x1="40480" y1="37462" x2="40480" y2="37462"/>
                          <a14:backgroundMark x1="59080" y1="45872" x2="59080" y2="45872"/>
                          <a14:backgroundMark x1="34760" y1="51682" x2="34760" y2="51682"/>
                          <a14:backgroundMark x1="32720" y1="50306" x2="32720" y2="50306"/>
                          <a14:backgroundMark x1="31280" y1="48012" x2="31280" y2="48012"/>
                          <a14:backgroundMark x1="31480" y1="48318" x2="31480" y2="48318"/>
                          <a14:backgroundMark x1="33880" y1="52446" x2="33880" y2="52446"/>
                          <a14:backgroundMark x1="27920" y1="39297" x2="27920" y2="39297"/>
                          <a14:backgroundMark x1="27840" y1="38685" x2="27840" y2="38685"/>
                          <a14:backgroundMark x1="27040" y1="37920" x2="27040" y2="37920"/>
                          <a14:backgroundMark x1="28880" y1="43119" x2="28880" y2="43119"/>
                          <a14:backgroundMark x1="33240" y1="51682" x2="33240" y2="5168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50704" y="4966662"/>
              <a:ext cx="2078054" cy="543329"/>
            </a:xfrm>
            <a:prstGeom prst="rect">
              <a:avLst/>
            </a:prstGeom>
            <a:noFill/>
            <a:ln>
              <a:noFill/>
            </a:ln>
            <a:effectLst>
              <a:outerShdw blurRad="63101" dist="52172" dir="18900000" algn="bl" rotWithShape="0">
                <a:schemeClr val="bg1">
                  <a:alpha val="45000"/>
                </a:schemeClr>
              </a:outerShdw>
            </a:effectLst>
          </p:spPr>
        </p:pic>
        <p:pic>
          <p:nvPicPr>
            <p:cNvPr id="24" name="Picture 23" descr="A logo of a building&#10;&#10;Description automatically generated">
              <a:extLst>
                <a:ext uri="{FF2B5EF4-FFF2-40B4-BE49-F238E27FC236}">
                  <a16:creationId xmlns:a16="http://schemas.microsoft.com/office/drawing/2014/main" id="{E0E4F787-FDBD-0FA1-838D-D103EC29B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573187" y="4495343"/>
              <a:ext cx="1025101" cy="562436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D787546-116C-6473-EA18-F548FCF8FC54}"/>
                </a:ext>
              </a:extLst>
            </p:cNvPr>
            <p:cNvSpPr txBox="1"/>
            <p:nvPr/>
          </p:nvSpPr>
          <p:spPr>
            <a:xfrm>
              <a:off x="10030147" y="4521474"/>
              <a:ext cx="1678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rgbClr val="0D4058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Laboratory Directed Research &amp; Development</a:t>
              </a:r>
              <a:endParaRPr lang="en-US" sz="900" b="1" dirty="0">
                <a:solidFill>
                  <a:srgbClr val="0D4058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67939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758"/>
    </mc:Choice>
    <mc:Fallback xmlns="">
      <p:transition spd="slow" advTm="1087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 uiExpand="1" build="p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6|30.1|3.9|23.3|19.2|15.9|2.9|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6|21.3|18.9|38.4"/>
</p:tagLst>
</file>

<file path=ppt/theme/theme1.xml><?xml version="1.0" encoding="utf-8"?>
<a:theme xmlns:a="http://schemas.openxmlformats.org/drawingml/2006/main" name="4_ATAP Blue Footer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spcBef>
            <a:spcPts val="600"/>
          </a:spcBef>
          <a:defRPr dirty="0" err="1" smtClean="0">
            <a:solidFill>
              <a:schemeClr val="tx1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5_ATAP Blue Footer">
  <a:themeElements>
    <a:clrScheme name="ATAP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400" dirty="0" smtClean="0">
            <a:solidFill>
              <a:schemeClr val="tx2"/>
            </a:solidFill>
            <a:latin typeface="+mj-lt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6_ATAP Blue Footer">
  <a:themeElements>
    <a:clrScheme name="ATAP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400" dirty="0" smtClean="0">
            <a:solidFill>
              <a:schemeClr val="tx2"/>
            </a:solidFill>
            <a:latin typeface="+mj-lt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64540</TotalTime>
  <Words>3054</Words>
  <Application>Microsoft Macintosh PowerPoint</Application>
  <PresentationFormat>Widescreen</PresentationFormat>
  <Paragraphs>543</Paragraphs>
  <Slides>22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43" baseType="lpstr">
      <vt:lpstr>Arial</vt:lpstr>
      <vt:lpstr>Avenir</vt:lpstr>
      <vt:lpstr>Barlow</vt:lpstr>
      <vt:lpstr>Bauhaus 93</vt:lpstr>
      <vt:lpstr>Calibri</vt:lpstr>
      <vt:lpstr>Cambria Math</vt:lpstr>
      <vt:lpstr>Courier New</vt:lpstr>
      <vt:lpstr>Franklin Gothic Book</vt:lpstr>
      <vt:lpstr>Franklin Gothic Medium</vt:lpstr>
      <vt:lpstr>Helvetica</vt:lpstr>
      <vt:lpstr>Libre Franklin</vt:lpstr>
      <vt:lpstr>Merriweather Sans</vt:lpstr>
      <vt:lpstr>Open Sans</vt:lpstr>
      <vt:lpstr>Roboto</vt:lpstr>
      <vt:lpstr>Symbol</vt:lpstr>
      <vt:lpstr>Times New Roman</vt:lpstr>
      <vt:lpstr>Wingdings</vt:lpstr>
      <vt:lpstr>4_ATAP Blue Footer</vt:lpstr>
      <vt:lpstr>5_ATAP Blue Footer</vt:lpstr>
      <vt:lpstr>6_ATAP Blue Footer</vt:lpstr>
      <vt:lpstr>Office Theme</vt:lpstr>
      <vt:lpstr>Jean-Luc Vay, Arianna Formenti, Marco Garten, Axel Huebl, Remi Lehe,  Chad Mitchell, Ji Qiang, Olga Shapoval, Edoardo Zoni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Developed by an international, multidisciplinary team physicists + applied mathematicians + computational scientists  + software engineers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teid05</dc:creator>
  <cp:lastModifiedBy>Jean-Luc Vay</cp:lastModifiedBy>
  <cp:revision>1761</cp:revision>
  <cp:lastPrinted>2024-05-15T12:14:01Z</cp:lastPrinted>
  <dcterms:created xsi:type="dcterms:W3CDTF">2015-07-10T17:44:33Z</dcterms:created>
  <dcterms:modified xsi:type="dcterms:W3CDTF">2024-07-10T01:29:04Z</dcterms:modified>
</cp:coreProperties>
</file>