
<file path=[Content_Types].xml><?xml version="1.0" encoding="utf-8"?>
<Types xmlns="http://schemas.openxmlformats.org/package/2006/content-types">
  <Default Extension="emf" ContentType="image/x-emf"/>
  <Default Extension="jpeg" ContentType="image/jpeg"/>
  <Default Extension="m4a" ContentType="audio/mp4"/>
  <Default Extension="png" ContentType="image/png"/>
  <Default Extension="rels" ContentType="application/vnd.openxmlformats-package.relationships+xml"/>
  <Default Extension="wdp" ContentType="image/vnd.ms-photo"/>
  <Default Extension="wma" ContentType="audio/x-ms-wma"/>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heme/themeOverride1.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tags/tag3.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handoutMasterIdLst>
    <p:handoutMasterId r:id="rId40"/>
  </p:handoutMasterIdLst>
  <p:sldIdLst>
    <p:sldId id="257" r:id="rId2"/>
    <p:sldId id="309" r:id="rId3"/>
    <p:sldId id="400" r:id="rId4"/>
    <p:sldId id="402" r:id="rId5"/>
    <p:sldId id="403" r:id="rId6"/>
    <p:sldId id="536" r:id="rId7"/>
    <p:sldId id="340" r:id="rId8"/>
    <p:sldId id="391" r:id="rId9"/>
    <p:sldId id="476" r:id="rId10"/>
    <p:sldId id="1028" r:id="rId11"/>
    <p:sldId id="1029" r:id="rId12"/>
    <p:sldId id="1030" r:id="rId13"/>
    <p:sldId id="1031" r:id="rId14"/>
    <p:sldId id="1063" r:id="rId15"/>
    <p:sldId id="1033" r:id="rId16"/>
    <p:sldId id="1034" r:id="rId17"/>
    <p:sldId id="1035" r:id="rId18"/>
    <p:sldId id="1036" r:id="rId19"/>
    <p:sldId id="1037" r:id="rId20"/>
    <p:sldId id="1038" r:id="rId21"/>
    <p:sldId id="1039" r:id="rId22"/>
    <p:sldId id="1040" r:id="rId23"/>
    <p:sldId id="1041" r:id="rId24"/>
    <p:sldId id="1042" r:id="rId25"/>
    <p:sldId id="1043" r:id="rId26"/>
    <p:sldId id="1050" r:id="rId27"/>
    <p:sldId id="1051" r:id="rId28"/>
    <p:sldId id="567" r:id="rId29"/>
    <p:sldId id="1045" r:id="rId30"/>
    <p:sldId id="1046" r:id="rId31"/>
    <p:sldId id="1047" r:id="rId32"/>
    <p:sldId id="1048" r:id="rId33"/>
    <p:sldId id="1049" r:id="rId34"/>
    <p:sldId id="539" r:id="rId35"/>
    <p:sldId id="441" r:id="rId36"/>
    <p:sldId id="428" r:id="rId37"/>
    <p:sldId id="429" r:id="rId38"/>
  </p:sldIdLst>
  <p:sldSz cx="12192000" cy="6858000"/>
  <p:notesSz cx="7099300" cy="10234613"/>
  <p:custDataLst>
    <p:tags r:id="rId4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38" userDrawn="1">
          <p15:clr>
            <a:srgbClr val="A4A3A4"/>
          </p15:clr>
        </p15:guide>
        <p15:guide id="2" pos="7255" userDrawn="1">
          <p15:clr>
            <a:srgbClr val="A4A3A4"/>
          </p15:clr>
        </p15:guide>
        <p15:guide id="5" orient="horz" pos="1510" userDrawn="1">
          <p15:clr>
            <a:srgbClr val="A4A3A4"/>
          </p15:clr>
        </p15:guide>
        <p15:guide id="6" orient="horz" pos="3835" userDrawn="1">
          <p15:clr>
            <a:srgbClr val="A4A3A4"/>
          </p15:clr>
        </p15:guide>
      </p15:sldGuideLst>
    </p:ext>
    <p:ext uri="{2D200454-40CA-4A62-9FC3-DE9A4176ACB9}">
      <p15:notesGuideLst xmlns:p15="http://schemas.microsoft.com/office/powerpoint/2012/main">
        <p15:guide id="1" orient="horz" pos="3169">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翟纪元" initials="翟纪元" lastIdx="1" clrIdx="0"/>
  <p:cmAuthor id="1" name="孟才" initials="孟" lastIdx="1" clrIdx="0"/>
  <p:cmAuthor id="2" name="蔡一坚" initials="蔡一坚"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9" autoAdjust="0"/>
    <p:restoredTop sz="74676" autoAdjust="0"/>
  </p:normalViewPr>
  <p:slideViewPr>
    <p:cSldViewPr snapToGrid="0" showGuides="1">
      <p:cViewPr varScale="1">
        <p:scale>
          <a:sx n="108" d="100"/>
          <a:sy n="108" d="100"/>
        </p:scale>
        <p:origin x="104" y="420"/>
      </p:cViewPr>
      <p:guideLst>
        <p:guide pos="438"/>
        <p:guide pos="7255"/>
        <p:guide orient="horz" pos="1510"/>
        <p:guide orient="horz" pos="3835"/>
      </p:guideLst>
    </p:cSldViewPr>
  </p:slideViewPr>
  <p:notesTextViewPr>
    <p:cViewPr>
      <p:scale>
        <a:sx n="1" d="1"/>
        <a:sy n="1" d="1"/>
      </p:scale>
      <p:origin x="0" y="0"/>
    </p:cViewPr>
  </p:notesTextViewPr>
  <p:sorterViewPr>
    <p:cViewPr>
      <p:scale>
        <a:sx n="130" d="100"/>
        <a:sy n="130" d="100"/>
      </p:scale>
      <p:origin x="0" y="1620"/>
    </p:cViewPr>
  </p:sorterViewPr>
  <p:notesViewPr>
    <p:cSldViewPr snapToGrid="0">
      <p:cViewPr varScale="1">
        <p:scale>
          <a:sx n="41" d="100"/>
          <a:sy n="41" d="100"/>
        </p:scale>
        <p:origin x="-2268" y="-88"/>
      </p:cViewPr>
      <p:guideLst>
        <p:guide orient="horz" pos="3169"/>
        <p:guide pos="22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1"/>
            <a:ext cx="3076099" cy="512763"/>
          </a:xfrm>
          <a:prstGeom prst="rect">
            <a:avLst/>
          </a:prstGeom>
        </p:spPr>
        <p:txBody>
          <a:bodyPr vert="horz" lIns="91406" tIns="45703" rIns="91406" bIns="45703" rtlCol="0"/>
          <a:lstStyle>
            <a:lvl1pPr algn="l">
              <a:defRPr sz="1100"/>
            </a:lvl1pPr>
          </a:lstStyle>
          <a:p>
            <a:endParaRPr lang="zh-CN" altLang="en-US"/>
          </a:p>
        </p:txBody>
      </p:sp>
      <p:sp>
        <p:nvSpPr>
          <p:cNvPr id="3" name="日期占位符 2"/>
          <p:cNvSpPr>
            <a:spLocks noGrp="1"/>
          </p:cNvSpPr>
          <p:nvPr>
            <p:ph type="dt" sz="quarter" idx="1"/>
          </p:nvPr>
        </p:nvSpPr>
        <p:spPr>
          <a:xfrm>
            <a:off x="4021615" y="1"/>
            <a:ext cx="3076098" cy="512763"/>
          </a:xfrm>
          <a:prstGeom prst="rect">
            <a:avLst/>
          </a:prstGeom>
        </p:spPr>
        <p:txBody>
          <a:bodyPr vert="horz" lIns="91406" tIns="45703" rIns="91406" bIns="45703" rtlCol="0"/>
          <a:lstStyle>
            <a:lvl1pPr algn="r">
              <a:defRPr sz="1100"/>
            </a:lvl1pPr>
          </a:lstStyle>
          <a:p>
            <a:fld id="{340E56DA-5814-4143-8170-A64F91A87AEC}" type="datetimeFigureOut">
              <a:rPr lang="zh-CN" altLang="en-US" smtClean="0"/>
              <a:t>2024/7/3</a:t>
            </a:fld>
            <a:endParaRPr lang="zh-CN" altLang="en-US"/>
          </a:p>
        </p:txBody>
      </p:sp>
      <p:sp>
        <p:nvSpPr>
          <p:cNvPr id="4" name="页脚占位符 3"/>
          <p:cNvSpPr>
            <a:spLocks noGrp="1"/>
          </p:cNvSpPr>
          <p:nvPr>
            <p:ph type="ftr" sz="quarter" idx="2"/>
          </p:nvPr>
        </p:nvSpPr>
        <p:spPr>
          <a:xfrm>
            <a:off x="0" y="9721851"/>
            <a:ext cx="3076099" cy="512763"/>
          </a:xfrm>
          <a:prstGeom prst="rect">
            <a:avLst/>
          </a:prstGeom>
        </p:spPr>
        <p:txBody>
          <a:bodyPr vert="horz" lIns="91406" tIns="45703" rIns="91406" bIns="45703" rtlCol="0" anchor="b"/>
          <a:lstStyle>
            <a:lvl1pPr algn="l">
              <a:defRPr sz="1100"/>
            </a:lvl1pPr>
          </a:lstStyle>
          <a:p>
            <a:endParaRPr lang="zh-CN" altLang="en-US"/>
          </a:p>
        </p:txBody>
      </p:sp>
      <p:sp>
        <p:nvSpPr>
          <p:cNvPr id="5" name="灯片编号占位符 4"/>
          <p:cNvSpPr>
            <a:spLocks noGrp="1"/>
          </p:cNvSpPr>
          <p:nvPr>
            <p:ph type="sldNum" sz="quarter" idx="3"/>
          </p:nvPr>
        </p:nvSpPr>
        <p:spPr>
          <a:xfrm>
            <a:off x="4021615" y="9721851"/>
            <a:ext cx="3076098" cy="512763"/>
          </a:xfrm>
          <a:prstGeom prst="rect">
            <a:avLst/>
          </a:prstGeom>
        </p:spPr>
        <p:txBody>
          <a:bodyPr vert="horz" lIns="91406" tIns="45703" rIns="91406" bIns="45703" rtlCol="0" anchor="b"/>
          <a:lstStyle>
            <a:lvl1pPr algn="r">
              <a:defRPr sz="1100"/>
            </a:lvl1pPr>
          </a:lstStyle>
          <a:p>
            <a:fld id="{50A2ECBB-3FDE-40D4-AD70-B4CFEF9E36B1}"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6226" cy="513492"/>
          </a:xfrm>
          <a:prstGeom prst="rect">
            <a:avLst/>
          </a:prstGeom>
        </p:spPr>
        <p:txBody>
          <a:bodyPr vert="horz" lIns="91406" tIns="45703" rIns="91406" bIns="45703" rtlCol="0"/>
          <a:lstStyle>
            <a:lvl1pPr algn="l">
              <a:defRPr sz="1100"/>
            </a:lvl1pPr>
          </a:lstStyle>
          <a:p>
            <a:endParaRPr lang="zh-CN" altLang="en-US"/>
          </a:p>
        </p:txBody>
      </p:sp>
      <p:sp>
        <p:nvSpPr>
          <p:cNvPr id="3" name="日期占位符 2"/>
          <p:cNvSpPr>
            <a:spLocks noGrp="1"/>
          </p:cNvSpPr>
          <p:nvPr>
            <p:ph type="dt" idx="1"/>
          </p:nvPr>
        </p:nvSpPr>
        <p:spPr>
          <a:xfrm>
            <a:off x="4021114" y="0"/>
            <a:ext cx="3076226" cy="513492"/>
          </a:xfrm>
          <a:prstGeom prst="rect">
            <a:avLst/>
          </a:prstGeom>
        </p:spPr>
        <p:txBody>
          <a:bodyPr vert="horz" lIns="91406" tIns="45703" rIns="91406" bIns="45703" rtlCol="0"/>
          <a:lstStyle>
            <a:lvl1pPr algn="r">
              <a:defRPr sz="1100"/>
            </a:lvl1pPr>
          </a:lstStyle>
          <a:p>
            <a:fld id="{D2A48B96-639E-45A3-A0BA-2464DFDB1FAA}" type="datetimeFigureOut">
              <a:rPr lang="zh-CN" altLang="en-US" smtClean="0"/>
              <a:t>2024/7/3</a:t>
            </a:fld>
            <a:endParaRPr lang="zh-CN" altLang="en-US"/>
          </a:p>
        </p:txBody>
      </p:sp>
      <p:sp>
        <p:nvSpPr>
          <p:cNvPr id="4" name="幻灯片图像占位符 3"/>
          <p:cNvSpPr>
            <a:spLocks noGrp="1" noRot="1" noChangeAspect="1"/>
          </p:cNvSpPr>
          <p:nvPr>
            <p:ph type="sldImg" idx="2"/>
          </p:nvPr>
        </p:nvSpPr>
        <p:spPr>
          <a:xfrm>
            <a:off x="481013" y="1279525"/>
            <a:ext cx="6137275" cy="3452813"/>
          </a:xfrm>
          <a:prstGeom prst="rect">
            <a:avLst/>
          </a:prstGeom>
          <a:noFill/>
          <a:ln w="12700">
            <a:solidFill>
              <a:prstClr val="black"/>
            </a:solidFill>
          </a:ln>
        </p:spPr>
        <p:txBody>
          <a:bodyPr vert="horz" lIns="91406" tIns="45703" rIns="91406" bIns="45703" rtlCol="0" anchor="ctr"/>
          <a:lstStyle/>
          <a:p>
            <a:endParaRPr lang="zh-CN" altLang="en-US"/>
          </a:p>
        </p:txBody>
      </p:sp>
      <p:sp>
        <p:nvSpPr>
          <p:cNvPr id="5" name="备注占位符 4"/>
          <p:cNvSpPr>
            <a:spLocks noGrp="1"/>
          </p:cNvSpPr>
          <p:nvPr>
            <p:ph type="body" sz="quarter" idx="3"/>
          </p:nvPr>
        </p:nvSpPr>
        <p:spPr>
          <a:xfrm>
            <a:off x="709899" y="4925254"/>
            <a:ext cx="5679186" cy="4029754"/>
          </a:xfrm>
          <a:prstGeom prst="rect">
            <a:avLst/>
          </a:prstGeom>
        </p:spPr>
        <p:txBody>
          <a:bodyPr vert="horz" lIns="91406" tIns="45703" rIns="91406" bIns="45703"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0805"/>
            <a:ext cx="3076226" cy="513491"/>
          </a:xfrm>
          <a:prstGeom prst="rect">
            <a:avLst/>
          </a:prstGeom>
        </p:spPr>
        <p:txBody>
          <a:bodyPr vert="horz" lIns="91406" tIns="45703" rIns="91406" bIns="45703" rtlCol="0" anchor="b"/>
          <a:lstStyle>
            <a:lvl1pPr algn="l">
              <a:defRPr sz="1100"/>
            </a:lvl1pPr>
          </a:lstStyle>
          <a:p>
            <a:endParaRPr lang="zh-CN" altLang="en-US"/>
          </a:p>
        </p:txBody>
      </p:sp>
      <p:sp>
        <p:nvSpPr>
          <p:cNvPr id="7" name="灯片编号占位符 6"/>
          <p:cNvSpPr>
            <a:spLocks noGrp="1"/>
          </p:cNvSpPr>
          <p:nvPr>
            <p:ph type="sldNum" sz="quarter" idx="5"/>
          </p:nvPr>
        </p:nvSpPr>
        <p:spPr>
          <a:xfrm>
            <a:off x="4021114" y="9720805"/>
            <a:ext cx="3076226" cy="513491"/>
          </a:xfrm>
          <a:prstGeom prst="rect">
            <a:avLst/>
          </a:prstGeom>
        </p:spPr>
        <p:txBody>
          <a:bodyPr vert="horz" lIns="91406" tIns="45703" rIns="91406" bIns="45703" rtlCol="0" anchor="b"/>
          <a:lstStyle>
            <a:lvl1pPr algn="r">
              <a:defRPr sz="11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37275" cy="3452813"/>
          </a:xfrm>
        </p:spPr>
      </p:sp>
      <p:sp>
        <p:nvSpPr>
          <p:cNvPr id="3" name="备注占位符 2"/>
          <p:cNvSpPr>
            <a:spLocks noGrp="1"/>
          </p:cNvSpPr>
          <p:nvPr>
            <p:ph type="body" idx="1"/>
          </p:nvPr>
        </p:nvSpPr>
        <p:spPr/>
        <p:txBody>
          <a:bodyPr/>
          <a:lstStyle/>
          <a:p>
            <a:r>
              <a:rPr lang="en-US" altLang="zh-CN" dirty="0"/>
              <a:t>H</a:t>
            </a:r>
            <a:r>
              <a:rPr lang="zh-CN" altLang="en-US" dirty="0"/>
              <a:t>ello everyone! Thank you for the</a:t>
            </a:r>
            <a:r>
              <a:rPr lang="en-US" altLang="zh-CN" dirty="0"/>
              <a:t> </a:t>
            </a:r>
            <a:r>
              <a:rPr lang="zh-CN" altLang="en-US" dirty="0"/>
              <a:t> invitation from the </a:t>
            </a:r>
            <a:r>
              <a:rPr lang="en-US" altLang="zh-CN" dirty="0">
                <a:sym typeface="+mn-ea"/>
              </a:rPr>
              <a:t>LCWS </a:t>
            </a:r>
            <a:r>
              <a:rPr lang="zh-CN" altLang="en-US" dirty="0"/>
              <a:t>organizing committee. </a:t>
            </a:r>
            <a:r>
              <a:rPr lang="en-US" altLang="zh-CN" dirty="0"/>
              <a:t>It </a:t>
            </a:r>
            <a:r>
              <a:rPr lang="zh-CN" altLang="en-US" dirty="0"/>
              <a:t>is a great opportunity to </a:t>
            </a:r>
            <a:r>
              <a:rPr lang="en-US" altLang="zh-CN" dirty="0"/>
              <a:t>be here and </a:t>
            </a:r>
            <a:r>
              <a:rPr lang="zh-CN" altLang="en-US" dirty="0"/>
              <a:t>give a presentation </a:t>
            </a:r>
            <a:r>
              <a:rPr lang="en-US" altLang="zh-CN" dirty="0"/>
              <a:t>about </a:t>
            </a:r>
            <a:r>
              <a:rPr lang="en-US" altLang="zh-CN" b="1" dirty="0">
                <a:latin typeface="Times New Roman" panose="02020603050405020304" pitchFamily="18" charset="0"/>
                <a:ea typeface="黑体" panose="02010609060101010101" pitchFamily="49" charset="-122"/>
                <a:cs typeface="Times New Roman" panose="02020603050405020304" pitchFamily="18" charset="0"/>
                <a:sym typeface="+mn-ea"/>
              </a:rPr>
              <a:t> </a:t>
            </a:r>
            <a:r>
              <a:rPr lang="en-US" altLang="zh-CN" dirty="0">
                <a:sym typeface="+mn-ea"/>
              </a:rPr>
              <a:t>CEPC Industrial promotion Consortium</a:t>
            </a:r>
            <a:r>
              <a:rPr lang="zh-CN" altLang="en-US" dirty="0">
                <a:sym typeface="+mn-ea"/>
              </a:rPr>
              <a:t>（</a:t>
            </a:r>
            <a:r>
              <a:rPr lang="en-US" altLang="zh-CN" dirty="0">
                <a:sym typeface="+mn-ea"/>
              </a:rPr>
              <a:t>CIPC</a:t>
            </a:r>
            <a:r>
              <a:rPr lang="zh-CN" altLang="en-US" dirty="0">
                <a:sym typeface="+mn-ea"/>
              </a:rPr>
              <a:t>）</a:t>
            </a:r>
            <a:r>
              <a:rPr lang="en-US" altLang="zh-CN" dirty="0">
                <a:sym typeface="+mn-ea"/>
              </a:rPr>
              <a:t>from China. My name is Qinyan Pan, I represent Chairman Gao Jinlin, that come from </a:t>
            </a:r>
            <a:r>
              <a:rPr lang="en-US" altLang="zh-CN" b="1" dirty="0">
                <a:latin typeface="Times New Roman" panose="02020603050405020304" pitchFamily="18" charset="0"/>
                <a:ea typeface="黑体" panose="02010609060101010101" pitchFamily="49" charset="-122"/>
                <a:cs typeface="Times New Roman" panose="02020603050405020304" pitchFamily="18" charset="0"/>
                <a:sym typeface="+mn-ea"/>
              </a:rPr>
              <a:t>Beijing </a:t>
            </a:r>
            <a:r>
              <a:rPr lang="en-US" altLang="zh-CN" b="1" dirty="0" err="1">
                <a:latin typeface="Times New Roman" panose="02020603050405020304" pitchFamily="18" charset="0"/>
                <a:ea typeface="黑体" panose="02010609060101010101" pitchFamily="49" charset="-122"/>
                <a:cs typeface="Times New Roman" panose="02020603050405020304" pitchFamily="18" charset="0"/>
                <a:sym typeface="+mn-ea"/>
              </a:rPr>
              <a:t>Sinoscience</a:t>
            </a:r>
            <a:r>
              <a:rPr lang="en-US" altLang="zh-CN" b="1" dirty="0">
                <a:latin typeface="Times New Roman" panose="02020603050405020304" pitchFamily="18" charset="0"/>
                <a:ea typeface="黑体" panose="02010609060101010101" pitchFamily="49" charset="-122"/>
                <a:cs typeface="Times New Roman" panose="02020603050405020304" pitchFamily="18" charset="0"/>
                <a:sym typeface="+mn-ea"/>
              </a:rPr>
              <a:t> FULLCRYO Technology Co., LTD of China. </a:t>
            </a:r>
            <a:endParaRPr lang="en-US" altLang="zh-CN" b="1" dirty="0">
              <a:latin typeface="Times New Roman" panose="02020603050405020304" pitchFamily="18" charset="0"/>
              <a:ea typeface="黑体" panose="02010609060101010101" pitchFamily="49"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10</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北京高能锐新科技有限责任公司（前身为中国科学院高能物理研究所实验工厂） 是国内外知名的大科学装置关键设备生产企业， 也是大科学装置产品与技术涉及面最广的制造商之一。</a:t>
            </a:r>
          </a:p>
          <a:p>
            <a:r>
              <a:rPr lang="zh-CN" altLang="en-US" dirty="0"/>
              <a:t>依托国内外大科学装置建设以及长期的高能物理合作积累的技术和经验， 创建了一支强大的技术队伍和生产队伍， 拥有完备的生产和测试条件。 产品涵盖磁铁、 加速结构、 电真空器件与超导腔等， 可提供加速器设备设计、 加工、 测试、 安装、 运维等全链条服务体系</a:t>
            </a:r>
            <a:endParaRPr lang="en-US" altLang="zh-CN" dirty="0"/>
          </a:p>
          <a:p>
            <a:r>
              <a:rPr lang="en-US" altLang="zh-CN" dirty="0"/>
              <a:t>Beijing HE-Racing  Technology Co., Ltd. (formerly known as the Experimental Factory of the IHEP, CAS) is at home and abroad</a:t>
            </a:r>
          </a:p>
          <a:p>
            <a:endParaRPr lang="zh-CN" altLang="en-US" dirty="0"/>
          </a:p>
          <a:p>
            <a:r>
              <a:rPr lang="zh-CN" altLang="en-US" dirty="0"/>
              <a:t>Beijing HE-Racing Technology Co., Ltd. (HERT) is a well-known manufacturer for large scientific devices, covering magnets, acceleration structures, electric vacuum devices and superconducting cavities, etc., and can provide a full-chain service system for accelerator equipment design, processing, testing, installation, operation and maintenance.</a:t>
            </a:r>
          </a:p>
          <a:p>
            <a:r>
              <a:rPr lang="zh-CN" altLang="en-US" dirty="0"/>
              <a:t>Here is the latest high-performance 1.3GHz 9 cell cavity produced by HE-RACEING TECHNOLOGY. </a:t>
            </a:r>
          </a:p>
          <a:p>
            <a:r>
              <a:rPr lang="zh-CN" altLang="en-US" dirty="0"/>
              <a:t>A. Improve welding quality--- Eacc</a:t>
            </a:r>
          </a:p>
          <a:p>
            <a:r>
              <a:rPr lang="zh-CN" altLang="en-US" dirty="0"/>
              <a:t>B. Improve surface quality--- Ra1.6 to Ra0.4；</a:t>
            </a:r>
          </a:p>
          <a:p>
            <a:r>
              <a:rPr lang="zh-CN" altLang="en-US" dirty="0"/>
              <a:t>C. Update equipment to increase efficiency--- General welding，   3days to 1.5 days/cavity； </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11</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a:t>The first 500 MHz superconducting module manufactured by HERT has successfully completed high-power test at low temperatures, and the test results were better than the design indicators of HEPS(High Energy Photon Source)</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a:t>HEPS linear accelerated structure , Passed the on-site acceptance, meeting the target and the design requirements.</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12</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b="0" i="0" dirty="0">
                <a:solidFill>
                  <a:srgbClr val="424242"/>
                </a:solidFill>
                <a:effectLst/>
                <a:latin typeface="Arial" panose="020B0604020202020204" pitchFamily="34" charset="0"/>
              </a:rPr>
              <a:t>北京高能锐新生产的</a:t>
            </a:r>
            <a:r>
              <a:rPr lang="en-US" altLang="zh-CN" b="0" i="0" dirty="0">
                <a:solidFill>
                  <a:srgbClr val="424242"/>
                </a:solidFill>
                <a:effectLst/>
                <a:latin typeface="Arial" panose="020B0604020202020204" pitchFamily="34" charset="0"/>
              </a:rPr>
              <a:t>Couplers</a:t>
            </a:r>
            <a:r>
              <a:rPr lang="zh-CN" altLang="en-US" b="0" i="0" dirty="0">
                <a:solidFill>
                  <a:srgbClr val="424242"/>
                </a:solidFill>
                <a:effectLst/>
                <a:latin typeface="Arial" panose="020B0604020202020204" pitchFamily="34" charset="0"/>
              </a:rPr>
              <a:t>在</a:t>
            </a:r>
            <a:r>
              <a:rPr lang="en-US" altLang="zh-CN" b="0" i="0" dirty="0">
                <a:solidFill>
                  <a:srgbClr val="424242"/>
                </a:solidFill>
                <a:effectLst/>
                <a:latin typeface="Arial" panose="020B0604020202020204" pitchFamily="34" charset="0"/>
              </a:rPr>
              <a:t>HALF</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IBS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C-ADS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HEPS-TF</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HEPS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CSNS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C-ADS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BNCT</a:t>
            </a:r>
            <a:r>
              <a:rPr lang="zh-CN" altLang="en-US" b="0" i="0" dirty="0">
                <a:solidFill>
                  <a:srgbClr val="424242"/>
                </a:solidFill>
                <a:effectLst/>
                <a:latin typeface="Arial" panose="020B0604020202020204" pitchFamily="34" charset="0"/>
              </a:rPr>
              <a:t>、</a:t>
            </a:r>
            <a:r>
              <a:rPr lang="en-US" altLang="zh-CN" b="0" i="0" dirty="0" err="1">
                <a:solidFill>
                  <a:srgbClr val="424242"/>
                </a:solidFill>
                <a:effectLst/>
                <a:latin typeface="Arial" panose="020B0604020202020204" pitchFamily="34" charset="0"/>
              </a:rPr>
              <a:t>BEPCⅡ</a:t>
            </a:r>
            <a:r>
              <a:rPr lang="en-US" altLang="zh-CN" b="0" i="0" dirty="0">
                <a:solidFill>
                  <a:srgbClr val="424242"/>
                </a:solidFill>
                <a:effectLst/>
                <a:latin typeface="Arial" panose="020B0604020202020204" pitchFamily="34" charset="0"/>
              </a:rPr>
              <a:t>\HEPS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PAPS</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ILC R&amp;D</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SHINE</a:t>
            </a:r>
            <a:r>
              <a:rPr lang="zh-CN" altLang="en-US" b="0" i="0" dirty="0">
                <a:solidFill>
                  <a:srgbClr val="424242"/>
                </a:solidFill>
                <a:effectLst/>
                <a:latin typeface="Arial" panose="020B0604020202020204" pitchFamily="34" charset="0"/>
              </a:rPr>
              <a:t>、</a:t>
            </a:r>
            <a:r>
              <a:rPr lang="en-US" altLang="zh-CN" b="0" i="0" dirty="0">
                <a:solidFill>
                  <a:srgbClr val="424242"/>
                </a:solidFill>
                <a:effectLst/>
                <a:latin typeface="Arial" panose="020B0604020202020204" pitchFamily="34" charset="0"/>
              </a:rPr>
              <a:t>DALS</a:t>
            </a:r>
            <a:r>
              <a:rPr lang="zh-CN" altLang="en-US" b="0" i="0" dirty="0">
                <a:solidFill>
                  <a:srgbClr val="424242"/>
                </a:solidFill>
                <a:effectLst/>
                <a:latin typeface="Arial" panose="020B0604020202020204" pitchFamily="34" charset="0"/>
              </a:rPr>
              <a:t>项目均有使用</a:t>
            </a:r>
            <a:endParaRPr lang="en-US" altLang="zh-CN" b="0" i="0" dirty="0">
              <a:solidFill>
                <a:srgbClr val="424242"/>
              </a:solidFill>
              <a:effectLst/>
              <a:latin typeface="Arial" panose="020B0604020202020204" pitchFamily="34" charset="0"/>
            </a:endParaRPr>
          </a:p>
          <a:p>
            <a:r>
              <a:rPr lang="zh-CN" altLang="en-US" sz="1800" b="0" i="0" dirty="0">
                <a:solidFill>
                  <a:srgbClr val="424242"/>
                </a:solidFill>
                <a:effectLst/>
                <a:latin typeface="Arial" panose="020B0604020202020204" pitchFamily="34" charset="0"/>
              </a:rPr>
              <a:t>北京高能锐新生产的</a:t>
            </a:r>
            <a:r>
              <a:rPr lang="en-US" altLang="zh-CN" sz="1800" b="1" i="0" dirty="0">
                <a:solidFill>
                  <a:srgbClr val="558ED5"/>
                </a:solidFill>
                <a:effectLst/>
                <a:latin typeface="MicrosoftYaHei-Bold"/>
              </a:rPr>
              <a:t>1.3GHz</a:t>
            </a:r>
            <a:r>
              <a:rPr lang="zh-CN" altLang="en-US" sz="1800" b="1" i="0" dirty="0">
                <a:solidFill>
                  <a:srgbClr val="558ED5"/>
                </a:solidFill>
                <a:effectLst/>
                <a:latin typeface="MicrosoftYaHei-Bold"/>
              </a:rPr>
              <a:t>低温模组研制组装完成并交货。</a:t>
            </a:r>
            <a:br>
              <a:rPr lang="zh-CN" altLang="en-US" dirty="0"/>
            </a:br>
            <a:r>
              <a:rPr lang="zh-CN" altLang="en-US" dirty="0"/>
              <a:t>Couplers produced by </a:t>
            </a:r>
            <a:r>
              <a:rPr lang="en-US" altLang="zh-CN" dirty="0"/>
              <a:t>HERT</a:t>
            </a:r>
            <a:r>
              <a:rPr lang="zh-CN" altLang="en-US" dirty="0"/>
              <a:t> are used in HALF, IBS, CADS, HEPS, CSNS, BEPCⅡ, PAPS, ILC R&amp;D, SHINE and DALS projects</a:t>
            </a:r>
          </a:p>
          <a:p>
            <a:r>
              <a:rPr lang="en-US" altLang="zh-CN" b="0" i="0" dirty="0">
                <a:solidFill>
                  <a:srgbClr val="424242"/>
                </a:solidFill>
                <a:effectLst/>
                <a:latin typeface="Arial" panose="020B0604020202020204" pitchFamily="34" charset="0"/>
              </a:rPr>
              <a:t>The 1.3GHz </a:t>
            </a:r>
            <a:r>
              <a:rPr lang="en-US" altLang="zh-CN" b="1" dirty="0">
                <a:solidFill>
                  <a:srgbClr val="0070C0"/>
                </a:solidFill>
                <a:latin typeface="Calibri" panose="020F0502020204030204" charset="0"/>
                <a:sym typeface="+mn-ea"/>
              </a:rPr>
              <a:t>Cryomodules</a:t>
            </a:r>
            <a:r>
              <a:rPr lang="en-US" altLang="zh-CN" b="0" i="0" dirty="0">
                <a:solidFill>
                  <a:srgbClr val="424242"/>
                </a:solidFill>
                <a:effectLst/>
                <a:latin typeface="Arial" panose="020B0604020202020204" pitchFamily="34" charset="0"/>
              </a:rPr>
              <a:t> produced by </a:t>
            </a:r>
            <a:r>
              <a:rPr lang="en-US" altLang="zh-CN" dirty="0">
                <a:sym typeface="+mn-ea"/>
              </a:rPr>
              <a:t>HERT</a:t>
            </a:r>
            <a:r>
              <a:rPr lang="en-US" altLang="zh-CN" b="0" i="0" dirty="0">
                <a:solidFill>
                  <a:srgbClr val="424242"/>
                </a:solidFill>
                <a:effectLst/>
                <a:latin typeface="Arial" panose="020B0604020202020204" pitchFamily="34" charset="0"/>
              </a:rPr>
              <a:t> has been developed and assembled and delivered.</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13</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合肥聚能电物理高技术开发有限公司专业从事电物理装置的设计及研制，是国内外重要的电物理设备研制基地。凭借雄厚的技术研发实力和丰富的生产制造经验，我们成功参与了</a:t>
            </a:r>
            <a:r>
              <a:rPr lang="en-US" altLang="zh-CN" dirty="0"/>
              <a:t>EAST</a:t>
            </a:r>
            <a:r>
              <a:rPr lang="zh-CN" altLang="en-US" dirty="0"/>
              <a:t>全超导托卡马克、北京正负电子对撞机、上海第三代同步辐射光源、稳态强磁场实验装置、同步辐射加速器、中国散裂中子源、欧洲</a:t>
            </a:r>
            <a:r>
              <a:rPr lang="en-US" altLang="zh-CN" dirty="0"/>
              <a:t>X</a:t>
            </a:r>
            <a:r>
              <a:rPr lang="zh-CN" altLang="en-US" dirty="0"/>
              <a:t>射线自由电子激光（</a:t>
            </a:r>
            <a:r>
              <a:rPr lang="en-US" altLang="zh-CN" dirty="0"/>
              <a:t>EXFEL</a:t>
            </a:r>
            <a:r>
              <a:rPr lang="zh-CN" altLang="en-US" dirty="0"/>
              <a:t>）波荡器、德国</a:t>
            </a:r>
            <a:r>
              <a:rPr lang="en-US" altLang="zh-CN" dirty="0"/>
              <a:t>GSI</a:t>
            </a:r>
            <a:r>
              <a:rPr lang="zh-CN" altLang="en-US" dirty="0"/>
              <a:t>加速器、美国普林斯顿大学</a:t>
            </a:r>
            <a:r>
              <a:rPr lang="en-US" altLang="zh-CN" dirty="0"/>
              <a:t>Flux coil</a:t>
            </a:r>
            <a:r>
              <a:rPr lang="zh-CN" altLang="en-US" dirty="0"/>
              <a:t>磁体等诸多电物理装置的研制。</a:t>
            </a: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Hefei Juneng Electro physics High-tech Development Co., Ltd. specializes in the design and development of </a:t>
            </a:r>
            <a:r>
              <a:rPr lang="en-US" altLang="zh-CN" b="1" dirty="0"/>
              <a:t>electrophysics devices</a:t>
            </a:r>
            <a:r>
              <a:rPr lang="en-US" altLang="zh-CN" dirty="0"/>
              <a:t>.They have successfully participated in the development of many electrophysical devices such as EAST superconducting tokamak, Beijing Positron Collider, Shanghai third-generation synchrotron radiation light source, steady-state strong magnetic field experimental device,  CSNS</a:t>
            </a:r>
            <a:r>
              <a:rPr lang="zh-CN" altLang="en-US" dirty="0"/>
              <a:t>（</a:t>
            </a:r>
            <a:r>
              <a:rPr lang="en-US" altLang="zh-CN" dirty="0"/>
              <a:t>China Spallation Neutron Source</a:t>
            </a:r>
            <a:r>
              <a:rPr lang="zh-CN" altLang="en-US" dirty="0"/>
              <a:t>）</a:t>
            </a:r>
            <a:r>
              <a:rPr lang="en-US" altLang="zh-CN" dirty="0"/>
              <a:t>, </a:t>
            </a:r>
            <a:r>
              <a:rPr lang="en-US" altLang="zh-CN" dirty="0">
                <a:sym typeface="+mn-ea"/>
              </a:rPr>
              <a:t>EXFEL</a:t>
            </a:r>
            <a:r>
              <a:rPr lang="en-US" altLang="zh-CN" dirty="0"/>
              <a:t> (</a:t>
            </a:r>
            <a:r>
              <a:rPr lang="en-US" altLang="zh-CN" dirty="0">
                <a:sym typeface="+mn-ea"/>
              </a:rPr>
              <a:t>European X-ray free electron laser</a:t>
            </a:r>
            <a:r>
              <a:rPr lang="en-US" altLang="zh-CN" dirty="0"/>
              <a:t>) oscillator, German GSI accelerator, Flux coil magnet of Princeton University in the US, etc.</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14</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t>Superconducting magnet related projects</a:t>
            </a:r>
          </a:p>
          <a:p>
            <a:r>
              <a:t>International Thermonuclear Experimental Reactor (ITER) Polar Field 6 magnet</a:t>
            </a:r>
          </a:p>
          <a:p>
            <a:r>
              <a:t>EAST Nb3Sn superconducting experimental magnet</a:t>
            </a:r>
          </a:p>
          <a:p>
            <a:r>
              <a:t>Steady-state strong magnetic field experimental device 40T hybrid magnet external superconducting magnet.</a:t>
            </a:r>
          </a:p>
          <a:p>
            <a:endParaRPr/>
          </a:p>
          <a:p>
            <a:r>
              <a:t>Key technical indicators</a:t>
            </a:r>
          </a:p>
          <a:p>
            <a:r>
              <a:t></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15</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400" b="0" i="0" dirty="0">
                <a:solidFill>
                  <a:srgbClr val="000000"/>
                </a:solidFill>
                <a:effectLst/>
                <a:latin typeface="Wingdings" panose="05000000000000000000" pitchFamily="2" charset="2"/>
              </a:rPr>
              <a:t>合肥科烨电物理设备制造有限公司成立于</a:t>
            </a:r>
            <a:r>
              <a:rPr lang="en-US" altLang="zh-CN" sz="1400" b="0" i="0" dirty="0">
                <a:solidFill>
                  <a:srgbClr val="000000"/>
                </a:solidFill>
                <a:effectLst/>
                <a:latin typeface="Wingdings" panose="05000000000000000000" pitchFamily="2" charset="2"/>
              </a:rPr>
              <a:t>2007</a:t>
            </a:r>
            <a:r>
              <a:rPr lang="zh-CN" altLang="en-US" sz="1400" b="0" i="0" dirty="0">
                <a:solidFill>
                  <a:srgbClr val="000000"/>
                </a:solidFill>
                <a:effectLst/>
                <a:latin typeface="Wingdings" panose="05000000000000000000" pitchFamily="2" charset="2"/>
              </a:rPr>
              <a:t>年</a:t>
            </a:r>
            <a:r>
              <a:rPr lang="en-US" altLang="zh-CN" sz="1400" b="0" i="0" dirty="0">
                <a:solidFill>
                  <a:srgbClr val="000000"/>
                </a:solidFill>
                <a:effectLst/>
                <a:latin typeface="Wingdings" panose="05000000000000000000" pitchFamily="2" charset="2"/>
              </a:rPr>
              <a:t>1</a:t>
            </a:r>
            <a:r>
              <a:rPr lang="zh-CN" altLang="en-US" sz="1400" b="0" i="0" dirty="0">
                <a:solidFill>
                  <a:srgbClr val="000000"/>
                </a:solidFill>
                <a:effectLst/>
                <a:latin typeface="Wingdings" panose="05000000000000000000" pitchFamily="2" charset="2"/>
              </a:rPr>
              <a:t>月，主要从事电物理、真空机械及各类通用机械产品的设计制造，先后为</a:t>
            </a:r>
            <a:r>
              <a:rPr lang="en-US" altLang="zh-CN" sz="1400" b="0" i="0" dirty="0">
                <a:solidFill>
                  <a:srgbClr val="000000"/>
                </a:solidFill>
                <a:effectLst/>
                <a:latin typeface="Wingdings" panose="05000000000000000000" pitchFamily="2" charset="2"/>
              </a:rPr>
              <a:t>HT-6B</a:t>
            </a:r>
            <a:r>
              <a:rPr lang="zh-CN" altLang="en-US" sz="1400" b="0" i="0" dirty="0">
                <a:solidFill>
                  <a:srgbClr val="000000"/>
                </a:solidFill>
                <a:effectLst/>
                <a:latin typeface="Wingdings" panose="05000000000000000000" pitchFamily="2" charset="2"/>
              </a:rPr>
              <a:t>、</a:t>
            </a:r>
            <a:r>
              <a:rPr lang="en-US" altLang="zh-CN" sz="1400" b="0" i="0" dirty="0">
                <a:solidFill>
                  <a:srgbClr val="000000"/>
                </a:solidFill>
                <a:effectLst/>
                <a:latin typeface="Wingdings" panose="05000000000000000000" pitchFamily="2" charset="2"/>
              </a:rPr>
              <a:t>HT-6M</a:t>
            </a:r>
            <a:r>
              <a:rPr lang="zh-CN" altLang="en-US" sz="1400" b="0" i="0" dirty="0">
                <a:solidFill>
                  <a:srgbClr val="000000"/>
                </a:solidFill>
                <a:effectLst/>
                <a:latin typeface="Wingdings" panose="05000000000000000000" pitchFamily="2" charset="2"/>
              </a:rPr>
              <a:t>、</a:t>
            </a:r>
            <a:r>
              <a:rPr lang="en-US" altLang="zh-CN" sz="1400" b="0" i="0" dirty="0">
                <a:solidFill>
                  <a:srgbClr val="000000"/>
                </a:solidFill>
                <a:effectLst/>
                <a:latin typeface="Wingdings" panose="05000000000000000000" pitchFamily="2" charset="2"/>
              </a:rPr>
              <a:t>HT-7</a:t>
            </a:r>
            <a:r>
              <a:rPr lang="zh-CN" altLang="en-US" sz="1400" b="0" i="0" dirty="0">
                <a:solidFill>
                  <a:srgbClr val="000000"/>
                </a:solidFill>
                <a:effectLst/>
                <a:latin typeface="Wingdings" panose="05000000000000000000" pitchFamily="2" charset="2"/>
              </a:rPr>
              <a:t>及</a:t>
            </a:r>
            <a:r>
              <a:rPr lang="en-US" altLang="zh-CN" sz="1400" b="0" i="0" dirty="0">
                <a:solidFill>
                  <a:srgbClr val="000000"/>
                </a:solidFill>
                <a:effectLst/>
                <a:latin typeface="Wingdings" panose="05000000000000000000" pitchFamily="2" charset="2"/>
              </a:rPr>
              <a:t>EAST</a:t>
            </a:r>
            <a:r>
              <a:rPr lang="zh-CN" altLang="en-US" sz="1400" b="0" i="0" dirty="0">
                <a:solidFill>
                  <a:srgbClr val="000000"/>
                </a:solidFill>
                <a:effectLst/>
                <a:latin typeface="Wingdings" panose="05000000000000000000" pitchFamily="2" charset="2"/>
              </a:rPr>
              <a:t>受控核聚变实验装置完成了主抽气系统、</a:t>
            </a:r>
            <a:r>
              <a:rPr lang="en-US" altLang="zh-CN" sz="1400" b="0" i="0" dirty="0">
                <a:solidFill>
                  <a:srgbClr val="000000"/>
                </a:solidFill>
                <a:effectLst/>
                <a:latin typeface="Wingdings" panose="05000000000000000000" pitchFamily="2" charset="2"/>
              </a:rPr>
              <a:t>DCN</a:t>
            </a:r>
            <a:r>
              <a:rPr lang="zh-CN" altLang="en-US" sz="1400" b="0" i="0" dirty="0">
                <a:solidFill>
                  <a:srgbClr val="000000"/>
                </a:solidFill>
                <a:effectLst/>
                <a:latin typeface="Wingdings" panose="05000000000000000000" pitchFamily="2" charset="2"/>
              </a:rPr>
              <a:t>激光干涉仪、离子回旋低杂波天线、内置冷凝泵阀箱、内部部件等大量装置的研制和安装，并负责</a:t>
            </a:r>
            <a:r>
              <a:rPr lang="en-US" altLang="zh-CN" sz="1400" b="0" i="0" dirty="0">
                <a:solidFill>
                  <a:srgbClr val="000000"/>
                </a:solidFill>
                <a:effectLst/>
                <a:latin typeface="Wingdings" panose="05000000000000000000" pitchFamily="2" charset="2"/>
              </a:rPr>
              <a:t>EAST</a:t>
            </a:r>
            <a:r>
              <a:rPr lang="zh-CN" altLang="en-US" sz="1400" b="0" i="0" dirty="0">
                <a:solidFill>
                  <a:srgbClr val="000000"/>
                </a:solidFill>
                <a:effectLst/>
                <a:latin typeface="Wingdings" panose="05000000000000000000" pitchFamily="2" charset="2"/>
              </a:rPr>
              <a:t>超导托卡马克核聚变试验装置改造工程的部件研制及加工。</a:t>
            </a:r>
            <a:endParaRPr lang="en-US" altLang="zh-CN" sz="1400" b="0" i="0" dirty="0">
              <a:solidFill>
                <a:srgbClr val="000000"/>
              </a:solidFill>
              <a:effectLst/>
              <a:latin typeface="Wingdings" panose="05000000000000000000" pitchFamily="2" charset="2"/>
            </a:endParaRPr>
          </a:p>
          <a:p>
            <a:endParaRPr lang="en-US" altLang="zh-CN" dirty="0"/>
          </a:p>
          <a:p>
            <a:r>
              <a:rPr lang="en-US" altLang="zh-CN" dirty="0"/>
              <a:t>Hefei Keye Electro physical Equipment Manufacturing Co., Ltd.  mainly engaged in the design and manufacture of electro physics, vacuum machinery and various general mechanical products, and has provided equipment for HT-6B, HT-6M, HT-7 and EAST controlled nuclear fusion experimental devices. </a:t>
            </a:r>
          </a:p>
          <a:p>
            <a:r>
              <a:rPr lang="en-US" altLang="zh-CN" dirty="0"/>
              <a:t>The company's current research and development focus on QD0 superconducting quadrupole magnet , a single-aperture superconducting quaternary experimental magnet</a:t>
            </a:r>
            <a:r>
              <a:rPr lang="zh-CN" altLang="en-US" dirty="0"/>
              <a:t>，</a:t>
            </a:r>
            <a:r>
              <a:rPr lang="en-US" altLang="zh-CN" dirty="0"/>
              <a:t>and </a:t>
            </a:r>
            <a:r>
              <a:rPr lang="en-US" altLang="zh-CN">
                <a:solidFill>
                  <a:schemeClr val="accent1"/>
                </a:solidFill>
                <a:latin typeface="Times New Roman" panose="02020603050405020304" pitchFamily="18" charset="0"/>
                <a:cs typeface="Times New Roman" panose="02020603050405020304" pitchFamily="18" charset="0"/>
                <a:sym typeface="+mn-ea"/>
              </a:rPr>
              <a:t>N</a:t>
            </a:r>
            <a:r>
              <a:rPr lang="zh-CN" altLang="en-US">
                <a:solidFill>
                  <a:schemeClr val="accent1"/>
                </a:solidFill>
                <a:latin typeface="Times New Roman" panose="02020603050405020304" pitchFamily="18" charset="0"/>
                <a:cs typeface="Times New Roman" panose="02020603050405020304" pitchFamily="18" charset="0"/>
                <a:sym typeface="+mn-ea"/>
              </a:rPr>
              <a:t>ormal conducting magnet</a:t>
            </a:r>
            <a:endParaRPr lang="zh-CN" altLang="en-US">
              <a:solidFill>
                <a:schemeClr val="accent1"/>
              </a:solidFill>
              <a:latin typeface="Times New Roman" panose="02020603050405020304" pitchFamily="18" charset="0"/>
              <a:cs typeface="Times New Roman" panose="02020603050405020304" pitchFamily="18" charset="0"/>
            </a:endParaRPr>
          </a:p>
          <a:p>
            <a:br>
              <a:rPr lang="en-US" altLang="zh-CN" dirty="0"/>
            </a:br>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16</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宁夏东方超导科技有限公司成立于</a:t>
            </a:r>
            <a:r>
              <a:rPr lang="en-US" altLang="zh-CN" dirty="0"/>
              <a:t>2010</a:t>
            </a:r>
            <a:r>
              <a:rPr lang="zh-CN" altLang="en-US" dirty="0"/>
              <a:t>年，隶属于</a:t>
            </a:r>
            <a:r>
              <a:rPr lang="en-US" altLang="zh-CN" dirty="0"/>
              <a:t>OTIC</a:t>
            </a:r>
            <a:r>
              <a:rPr lang="zh-CN" altLang="en-US" dirty="0"/>
              <a:t>（东方钽业）。主要从事大型科研设施粒子加速器关键设备</a:t>
            </a:r>
            <a:r>
              <a:rPr lang="en-US" altLang="zh-CN" dirty="0"/>
              <a:t>SRF</a:t>
            </a:r>
            <a:r>
              <a:rPr lang="zh-CN" altLang="en-US" dirty="0"/>
              <a:t>型腔的制造、焊接和后处理射频超导加速器的核心部件是超导加速腔。射频超导腔、</a:t>
            </a:r>
            <a:r>
              <a:rPr lang="en-US" altLang="zh-CN" dirty="0"/>
              <a:t>X</a:t>
            </a:r>
            <a:r>
              <a:rPr lang="zh-CN" altLang="en-US" dirty="0"/>
              <a:t>射线自由电子激光器、放射性核素物理研究装置是对撞机的关键部件。</a:t>
            </a:r>
            <a:endParaRPr lang="en-US" altLang="zh-CN" dirty="0"/>
          </a:p>
          <a:p>
            <a:pPr algn="just"/>
            <a:r>
              <a:rPr lang="en-US" altLang="zh-CN" sz="1200" b="0" i="0" dirty="0">
                <a:solidFill>
                  <a:srgbClr val="000000"/>
                </a:solidFill>
                <a:effectLst/>
              </a:rPr>
              <a:t>Ningxia Oriental Superconducting Technology Co., LTD., founded in 2010, belongs to OTIC. It is mainly engaged in the manufacturing, welding and post-processing of SRF cavity, a </a:t>
            </a:r>
            <a:r>
              <a:rPr lang="en-US" altLang="zh-CN" sz="1200" dirty="0">
                <a:solidFill>
                  <a:srgbClr val="000000"/>
                </a:solidFill>
              </a:rPr>
              <a:t>key equipment in particle accelerators of large science facilities</a:t>
            </a:r>
          </a:p>
          <a:p>
            <a:pPr algn="just"/>
            <a:r>
              <a:rPr lang="en-US" altLang="zh-CN" sz="1200" dirty="0">
                <a:solidFill>
                  <a:srgbClr val="000000"/>
                </a:solidFill>
              </a:rPr>
              <a:t>The core component of the RF superconducting accelerator is the superconducting accelerating cavity. RF superconducting cavity, X-ray free electron laser, radionuclide physics research device are the key component of collider. </a:t>
            </a:r>
          </a:p>
          <a:p>
            <a:pPr algn="just"/>
            <a:endParaRPr lang="en-US" altLang="zh-CN" sz="1200" dirty="0">
              <a:solidFill>
                <a:srgbClr val="000000"/>
              </a:solidFill>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17</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dirty="0"/>
              <a:t>高</a:t>
            </a:r>
            <a:r>
              <a:rPr lang="en-US" altLang="zh-CN" sz="1200" dirty="0"/>
              <a:t>RRR</a:t>
            </a:r>
            <a:r>
              <a:rPr lang="zh-CN" altLang="zh-CN" sz="1200" dirty="0"/>
              <a:t>值（残余电阻率）铌材射频超导腔实现产业化</a:t>
            </a:r>
          </a:p>
          <a:p>
            <a:r>
              <a:rPr lang="zh-CN" altLang="zh-CN" sz="1200" dirty="0"/>
              <a:t>所研制的</a:t>
            </a:r>
            <a:r>
              <a:rPr lang="en-US" altLang="zh-CN" sz="1200" dirty="0"/>
              <a:t>1.5GHz</a:t>
            </a:r>
            <a:r>
              <a:rPr lang="zh-CN" altLang="zh-CN" sz="1200" dirty="0"/>
              <a:t>单</a:t>
            </a:r>
            <a:r>
              <a:rPr lang="en-US" altLang="zh-CN" sz="1200" dirty="0"/>
              <a:t>Cell</a:t>
            </a:r>
            <a:r>
              <a:rPr lang="zh-CN" altLang="zh-CN" sz="1200" dirty="0"/>
              <a:t>大晶粒、</a:t>
            </a:r>
            <a:r>
              <a:rPr lang="en-US" altLang="zh-CN" sz="1200" dirty="0"/>
              <a:t>1.5GHz7Cell</a:t>
            </a:r>
            <a:r>
              <a:rPr lang="zh-CN" altLang="zh-CN" sz="1200" dirty="0"/>
              <a:t>细晶粒等</a:t>
            </a:r>
            <a:r>
              <a:rPr lang="en-US" altLang="zh-CN" sz="1200" dirty="0"/>
              <a:t>2</a:t>
            </a:r>
            <a:r>
              <a:rPr lang="zh-CN" altLang="zh-CN" sz="1200" dirty="0"/>
              <a:t>种类型的射频超导腔加速梯度性能达到国际先进水平。建设并形成了</a:t>
            </a:r>
            <a:r>
              <a:rPr lang="en-US" altLang="zh-CN" sz="1200" dirty="0"/>
              <a:t>30-50</a:t>
            </a:r>
            <a:r>
              <a:rPr lang="zh-CN" altLang="zh-CN" sz="1200" dirty="0"/>
              <a:t>只</a:t>
            </a:r>
            <a:r>
              <a:rPr lang="en-US" altLang="zh-CN" sz="1200" dirty="0"/>
              <a:t>/</a:t>
            </a:r>
            <a:r>
              <a:rPr lang="zh-CN" altLang="zh-CN" sz="1200" dirty="0"/>
              <a:t>年射频超导腔的生产能力，实现了项目的产业化目标。 </a:t>
            </a:r>
          </a:p>
          <a:p>
            <a:r>
              <a:rPr lang="en-US" altLang="zh-CN" sz="1200" dirty="0"/>
              <a:t>High RRR (residual resistivity) NB RF superconducting cavity is commercialization. The acceleration gradient performance of two types that RF superconducting cavities (1.5GHz single cell large grain and 1.5GHz 7 cell fine grain) has reached the international advanced level. </a:t>
            </a:r>
            <a:endParaRPr lang="zh-CN" altLang="zh-CN" sz="1200" dirty="0"/>
          </a:p>
          <a:p>
            <a:r>
              <a:rPr lang="en-US" altLang="zh-CN" sz="1200" dirty="0"/>
              <a:t>The production capacity of 30-50 /per-year RF superconducting cavity has been built.</a:t>
            </a:r>
          </a:p>
          <a:p>
            <a:r>
              <a:rPr altLang="zh-CN" sz="1200" dirty="0"/>
              <a:t>The users they supply</a:t>
            </a:r>
            <a:r>
              <a:rPr lang="en-US" sz="1200" dirty="0"/>
              <a:t> </a:t>
            </a:r>
            <a:r>
              <a:rPr lang="zh-CN" altLang="zh-CN" sz="1200" dirty="0"/>
              <a:t>such as DESY, MSU, Fermilab, JLAB, INFN, STFC, CERN, TRIUMF, RI, ZANON, IHEP, IBS, RRCAT etc.</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18</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The large grain </a:t>
            </a:r>
            <a:r>
              <a:rPr lang="en-US" altLang="zh-CN" dirty="0"/>
              <a:t>NB(</a:t>
            </a:r>
            <a:r>
              <a:rPr lang="zh-CN" altLang="en-US" dirty="0"/>
              <a:t>niobium 铌）circular plate (RRR300) produced by OTIC can meet the manufacturing requirements of 1.3GHz-9Cell superconducting cavity.</a:t>
            </a:r>
          </a:p>
          <a:p>
            <a:r>
              <a:rPr lang="zh-CN" altLang="en-US" dirty="0"/>
              <a:t>At present, the company has provided a number of large grain 1.3GHz-9Cell SRF cavities for the Shanghai Hard X-ray Large Science Facility.</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19</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The report outline mainly includes the following content</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西部超导材料技术有限公司有限公司2003年成立于西安经济技术开发区，建成了世界上唯一的铌钛棒、超导线材、超导磁体全流程生产企业，实现了我国超导线材产业化和应用“零突破”。</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Western Superconducting Materials Technology Co., Ltd.</a:t>
            </a:r>
            <a:r>
              <a:rPr kumimoji="0" lang="en-US" altLang="zh-CN"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 </a:t>
            </a:r>
            <a:r>
              <a:rPr kumimoji="0" lang="zh-CN" altLang="en-US"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has built the world's only full-process production enterprise of niobium-titanium (NbTi) rods, superconducting wires and superconducting magnets, realizing the "zero breakthrough" applications in China.</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20</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上海上创超导科技有限公司生产的超导层具有20-40mm宽带的生产能力；双车道设计；多次生产产量高达400公里/年。</a:t>
            </a:r>
          </a:p>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它还将建造一条1.2公里的35千伏超导电缆传输线，这可以节省70%的地下管道廊道空间</a:t>
            </a:r>
          </a:p>
          <a:p>
            <a:pPr marL="0" marR="0" lvl="0" indent="0" algn="l" defTabSz="914400" rtl="0" eaLnBrk="1" fontAlgn="auto" latinLnBrk="0" hangingPunct="1">
              <a:lnSpc>
                <a:spcPct val="100000"/>
              </a:lnSpc>
              <a:spcBef>
                <a:spcPts val="0"/>
              </a:spcBef>
              <a:spcAft>
                <a:spcPts val="0"/>
              </a:spcAft>
              <a:buClrTx/>
              <a:buSzTx/>
              <a:buFontTx/>
              <a:buNone/>
              <a:defRPr/>
            </a:pPr>
            <a:r>
              <a:rPr lang="zh-CN" altLang="en-US"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The superconducting layer produced by Shangchuang Superconductor has a </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 </a:t>
            </a:r>
            <a:r>
              <a:rPr lang="zh-CN" altLang="en-US"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production</a:t>
            </a:r>
            <a:r>
              <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 capacity of wide</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r</a:t>
            </a:r>
            <a:r>
              <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 tape</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s of </a:t>
            </a:r>
            <a:r>
              <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20-40mm; </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double</a:t>
            </a:r>
            <a:r>
              <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-lane design; </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Multiple production </a:t>
            </a:r>
            <a:r>
              <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Yields up to 400 km/year</a:t>
            </a:r>
            <a:r>
              <a:rPr lang="en-US" altLang="zh-CN"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a:t>
            </a:r>
            <a:endParaRPr lang="zh-CN" altLang="en-US" b="1" noProof="0" dirty="0">
              <a:ln>
                <a:noFill/>
              </a:ln>
              <a:solidFill>
                <a:schemeClr val="accent5">
                  <a:lumMod val="75000"/>
                </a:schemeClr>
              </a:solidFill>
              <a:effectLst/>
              <a:uLnTx/>
              <a:uFillTx/>
              <a:latin typeface="Calibri" panose="020F0502020204030204" charset="0"/>
              <a:ea typeface="等线" panose="02010600030101010101" pitchFamily="2" charset="-122"/>
            </a:endParaRPr>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It’s also build a 1.2km 35 kilovolt superconducting power cable transmission line, which can Save 70% of undergroundpipe gallery space</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21</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b="0" dirty="0"/>
              <a:t>Kunshan National Research Institute has successively developed 650MHz</a:t>
            </a:r>
            <a:r>
              <a:rPr lang="en-US" altLang="zh-CN" b="0" dirty="0"/>
              <a:t> (Megahertz) </a:t>
            </a:r>
            <a:r>
              <a:rPr lang="zh-CN" altLang="en-US" b="0" dirty="0"/>
              <a:t>/800KW klystron</a:t>
            </a:r>
            <a:r>
              <a:rPr lang="en-US" altLang="zh-CN" b="0" dirty="0"/>
              <a:t>/</a:t>
            </a:r>
            <a:r>
              <a:rPr lang="zh-CN" altLang="en-US" b="0" dirty="0"/>
              <a:t>high-efficiency klystron</a:t>
            </a:r>
            <a:r>
              <a:rPr lang="en-US" altLang="zh-CN" b="0" dirty="0"/>
              <a:t>/</a:t>
            </a:r>
            <a:r>
              <a:rPr lang="zh-CN" altLang="en-US" dirty="0">
                <a:sym typeface="+mn-ea"/>
              </a:rPr>
              <a:t>multi-injection klystron beam tubes</a:t>
            </a:r>
            <a:r>
              <a:rPr lang="zh-CN" altLang="en-US" b="0" dirty="0"/>
              <a:t>, 648MHz pulse klystron tubes, the latest 324MHz pulse klystron tubes Electro vacuum products for </a:t>
            </a:r>
            <a:r>
              <a:rPr lang="en-US" altLang="zh-CN" b="0" dirty="0"/>
              <a:t>50</a:t>
            </a:r>
            <a:r>
              <a:rPr lang="zh-CN" altLang="en-US" b="0" dirty="0"/>
              <a:t> years. Provide high power thyristor of GL1536A in batches for BEPCII in 2012.</a:t>
            </a: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b="0" dirty="0"/>
          </a:p>
          <a:p>
            <a:pPr marL="0" marR="0" lvl="0" indent="0" algn="l" defTabSz="914400" rtl="0" eaLnBrk="1" fontAlgn="auto" latinLnBrk="0" hangingPunct="1">
              <a:lnSpc>
                <a:spcPct val="100000"/>
              </a:lnSpc>
              <a:spcBef>
                <a:spcPts val="0"/>
              </a:spcBef>
              <a:spcAft>
                <a:spcPts val="0"/>
              </a:spcAft>
              <a:buClrTx/>
              <a:buSzTx/>
              <a:buFontTx/>
              <a:buNone/>
              <a:defRPr/>
            </a:pPr>
            <a:r>
              <a:rPr lang="zh-CN" altLang="en-US" b="0" dirty="0"/>
              <a:t>昆山国家研究院近年来先后开发了650MHz（兆赫）/800KW速调管样品管、650MHz/800KW高效速调管采样管、648MHz脉冲速调管、650MHz/800KW多注速调管束管和最新324MHz脉冲速管电子真空产品。2012年为BEPCII批量提供GL1536A大功率晶闸管。</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i="0" dirty="0">
                <a:solidFill>
                  <a:srgbClr val="404040"/>
                </a:solidFill>
                <a:effectLst/>
                <a:latin typeface="Arial-Black"/>
              </a:rPr>
              <a:t>324MHz</a:t>
            </a:r>
            <a:r>
              <a:rPr lang="zh-CN" altLang="en-US" sz="1800" i="0" dirty="0">
                <a:solidFill>
                  <a:srgbClr val="404040"/>
                </a:solidFill>
                <a:effectLst/>
                <a:latin typeface="MicrosoftYaHei-Bold"/>
              </a:rPr>
              <a:t>速调管机械设计</a:t>
            </a:r>
            <a:r>
              <a:rPr lang="zh-CN" altLang="en-US" sz="2800" dirty="0"/>
              <a:t> </a:t>
            </a:r>
            <a:endParaRPr lang="en-US" altLang="zh-CN" sz="1800" i="0" dirty="0">
              <a:solidFill>
                <a:srgbClr val="000000"/>
              </a:solidFill>
              <a:effectLst/>
              <a:latin typeface="Arial-Black"/>
            </a:endParaRPr>
          </a:p>
          <a:p>
            <a:r>
              <a:rPr lang="en-US" altLang="zh-CN" sz="1800" i="0" dirty="0">
                <a:solidFill>
                  <a:srgbClr val="000000"/>
                </a:solidFill>
                <a:effectLst/>
                <a:latin typeface="Arial-Black"/>
              </a:rPr>
              <a:t>324MHz</a:t>
            </a:r>
            <a:r>
              <a:rPr lang="zh-CN" altLang="en-US" sz="1800" i="0" dirty="0">
                <a:solidFill>
                  <a:srgbClr val="000000"/>
                </a:solidFill>
                <a:effectLst/>
                <a:latin typeface="MicrosoftYaHei-Bold"/>
              </a:rPr>
              <a:t>速调管的腔体、输出窗及收集极等部件</a:t>
            </a:r>
            <a:r>
              <a:rPr lang="zh-CN" altLang="en-US" dirty="0"/>
              <a:t> </a:t>
            </a:r>
          </a:p>
          <a:p>
            <a:r>
              <a:rPr lang="zh-CN" altLang="en-US" dirty="0"/>
              <a:t>昆山国研324MHz速调管的研制完成了机械设计、元器件加工、腔体焊接、调谐和聚焦线圈集成</a:t>
            </a:r>
          </a:p>
          <a:p>
            <a:pPr algn="just"/>
            <a:br>
              <a:rPr lang="zh-CN" altLang="en-US" dirty="0"/>
            </a:br>
            <a:r>
              <a:rPr lang="en-US" altLang="zh-CN" dirty="0">
                <a:solidFill>
                  <a:schemeClr val="accent5">
                    <a:lumMod val="75000"/>
                  </a:schemeClr>
                </a:solidFill>
                <a:latin typeface="Times New Roman" panose="02020603050405020304" pitchFamily="18" charset="0"/>
                <a:cs typeface="Times New Roman" panose="02020603050405020304" pitchFamily="18" charset="0"/>
                <a:sym typeface="+mn-ea"/>
              </a:rPr>
              <a:t>Kunshan 's research and development of 324MHz klystron has completed mechanical design, component processing, cavity welding, tuning and focusing coil integration</a:t>
            </a:r>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buFont typeface="Arial" panose="020B0604020202020204" pitchFamily="34" charset="0"/>
            </a:pPr>
            <a:r>
              <a:rPr lang="zh-CN" altLang="en-US" sz="1200" b="1" dirty="0">
                <a:solidFill>
                  <a:srgbClr val="FF0000"/>
                </a:solidFill>
                <a:latin typeface="微软雅黑" panose="020B0503020204020204" charset="-122"/>
                <a:ea typeface="微软雅黑" panose="020B0503020204020204" charset="-122"/>
              </a:rPr>
              <a:t>安徽华东光电技术研究所有限公司</a:t>
            </a:r>
            <a:r>
              <a:rPr lang="zh-CN" altLang="en-US" sz="1200" b="1" dirty="0">
                <a:solidFill>
                  <a:srgbClr val="262626"/>
                </a:solidFill>
                <a:latin typeface="微软雅黑" panose="020B0503020204020204" charset="-122"/>
                <a:ea typeface="微软雅黑" panose="020B0503020204020204" charset="-122"/>
              </a:rPr>
              <a:t>专业承担特种微波</a:t>
            </a:r>
            <a:endParaRPr lang="en-US" altLang="zh-CN" sz="1200" b="1" dirty="0">
              <a:solidFill>
                <a:srgbClr val="262626"/>
              </a:solidFill>
              <a:latin typeface="微软雅黑" panose="020B0503020204020204" charset="-122"/>
              <a:ea typeface="微软雅黑" panose="020B0503020204020204" charset="-122"/>
            </a:endParaRPr>
          </a:p>
          <a:p>
            <a:pPr>
              <a:lnSpc>
                <a:spcPct val="150000"/>
              </a:lnSpc>
              <a:buFont typeface="Arial" panose="020B0604020202020204" pitchFamily="34" charset="0"/>
            </a:pPr>
            <a:r>
              <a:rPr lang="zh-CN" altLang="en-US" sz="1200" b="1" dirty="0">
                <a:solidFill>
                  <a:srgbClr val="262626"/>
                </a:solidFill>
                <a:latin typeface="微软雅黑" panose="020B0503020204020204" charset="-122"/>
                <a:ea typeface="微软雅黑" panose="020B0503020204020204" charset="-122"/>
              </a:rPr>
              <a:t>与微电子、特种光源、特种显示等电子元器件</a:t>
            </a:r>
            <a:r>
              <a:rPr lang="zh-CN" altLang="zh-CN" sz="1200" b="1" dirty="0">
                <a:latin typeface="微软雅黑" panose="020B0503020204020204" charset="-122"/>
                <a:ea typeface="微软雅黑" panose="020B0503020204020204" charset="-122"/>
              </a:rPr>
              <a:t>，建立了</a:t>
            </a:r>
            <a:r>
              <a:rPr lang="zh-CN" altLang="en-US" sz="1200" b="1" dirty="0">
                <a:latin typeface="微软雅黑" panose="020B0503020204020204" charset="-122"/>
                <a:ea typeface="微软雅黑" panose="020B0503020204020204" charset="-122"/>
              </a:rPr>
              <a:t>覆盖</a:t>
            </a:r>
            <a:r>
              <a:rPr lang="zh-CN" altLang="en-US" sz="1200" b="1" dirty="0">
                <a:solidFill>
                  <a:srgbClr val="C00000"/>
                </a:solidFill>
                <a:latin typeface="微软雅黑" panose="020B0503020204020204" charset="-122"/>
                <a:ea typeface="微软雅黑" panose="020B0503020204020204" charset="-122"/>
              </a:rPr>
              <a:t>微波、毫米波、太赫兹</a:t>
            </a:r>
            <a:r>
              <a:rPr lang="zh-CN" altLang="en-US" sz="1200" b="1" dirty="0">
                <a:latin typeface="微软雅黑" panose="020B0503020204020204" charset="-122"/>
                <a:ea typeface="微软雅黑" panose="020B0503020204020204" charset="-122"/>
              </a:rPr>
              <a:t>等多个专业方向的</a:t>
            </a:r>
            <a:r>
              <a:rPr lang="zh-CN" altLang="zh-CN" sz="1200" b="1" dirty="0">
                <a:latin typeface="微软雅黑" panose="020B0503020204020204" charset="-122"/>
                <a:ea typeface="微软雅黑" panose="020B0503020204020204" charset="-122"/>
              </a:rPr>
              <a:t>研发设计仿真平台，</a:t>
            </a:r>
            <a:r>
              <a:rPr lang="zh-CN" altLang="en-US" sz="1200" b="1" dirty="0">
                <a:latin typeface="微软雅黑" panose="020B0503020204020204" charset="-122"/>
                <a:ea typeface="微软雅黑" panose="020B0503020204020204" charset="-122"/>
              </a:rPr>
              <a:t>研发与工艺试验设备及软件</a:t>
            </a:r>
            <a:endParaRPr lang="en-US" altLang="zh-CN" sz="1200" b="1" dirty="0">
              <a:latin typeface="微软雅黑" panose="020B0503020204020204" charset="-122"/>
              <a:ea typeface="微软雅黑" panose="020B0503020204020204" charset="-122"/>
            </a:endParaRPr>
          </a:p>
          <a:p>
            <a:pPr>
              <a:lnSpc>
                <a:spcPct val="150000"/>
              </a:lnSpc>
              <a:buFont typeface="Arial" panose="020B0604020202020204" pitchFamily="34" charset="0"/>
            </a:pPr>
            <a:r>
              <a:rPr lang="en-US" altLang="zh-CN" dirty="0"/>
              <a:t>Anhui East China Optoelectronic Technology Research Institute Co., Ltd. specializes in special microwave and microelectronics, special light sources, special displays and other electronic components. </a:t>
            </a:r>
          </a:p>
          <a:p>
            <a:pPr>
              <a:lnSpc>
                <a:spcPct val="150000"/>
              </a:lnSpc>
              <a:buFont typeface="Arial" panose="020B0604020202020204" pitchFamily="34" charset="0"/>
            </a:pPr>
            <a:r>
              <a:rPr lang="en-US" altLang="zh-CN" dirty="0">
                <a:sym typeface="+mn-ea"/>
              </a:rPr>
              <a:t>They have </a:t>
            </a:r>
            <a:r>
              <a:rPr lang="en-US" altLang="zh-CN" b="1" dirty="0">
                <a:sym typeface="+mn-ea"/>
              </a:rPr>
              <a:t>established a  R&amp;D, design and simulation platform</a:t>
            </a:r>
            <a:r>
              <a:rPr lang="en-US" altLang="zh-CN" dirty="0">
                <a:sym typeface="+mn-ea"/>
              </a:rPr>
              <a:t>  covering directions such as microwave, millimeter wave, terahertz, etc.</a:t>
            </a:r>
            <a:r>
              <a:rPr lang="en-US" altLang="zh-CN" dirty="0"/>
              <a:t>  </a:t>
            </a:r>
            <a:r>
              <a:rPr lang="en-US" altLang="zh-CN" dirty="0">
                <a:sym typeface="+mn-ea"/>
              </a:rPr>
              <a:t>as as well as </a:t>
            </a:r>
            <a:r>
              <a:rPr lang="en-US" altLang="zh-CN" dirty="0"/>
              <a:t>R&amp;D and process testing equipment and software.</a:t>
            </a:r>
          </a:p>
          <a:p>
            <a:pPr>
              <a:lnSpc>
                <a:spcPct val="150000"/>
              </a:lnSpc>
              <a:buFont typeface="Arial" panose="020B0604020202020204" pitchFamily="34" charset="0"/>
            </a:pPr>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24</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lang="zh-CN" altLang="en-US" sz="1200" dirty="0">
                <a:solidFill>
                  <a:srgbClr val="FFC000"/>
                </a:solidFill>
                <a:effectLst/>
                <a:latin typeface="微软雅黑" panose="020B0503020204020204" charset="-122"/>
                <a:ea typeface="微软雅黑" panose="020B0503020204020204" charset="-122"/>
              </a:rPr>
              <a:t>安徽华东光电技术研究所有限公司为大科学工程打造过多种产品，</a:t>
            </a:r>
            <a:r>
              <a:rPr lang="zh-CN" altLang="en-US" sz="1200" dirty="0">
                <a:latin typeface="华文楷体" panose="02010600040101010101" pitchFamily="2" charset="-122"/>
                <a:ea typeface="华文楷体" panose="02010600040101010101" pitchFamily="2" charset="-122"/>
              </a:rPr>
              <a:t>冷</a:t>
            </a:r>
            <a:r>
              <a:rPr lang="en-US" altLang="zh-CN" sz="1200" dirty="0">
                <a:latin typeface="华文楷体" panose="02010600040101010101" pitchFamily="2" charset="-122"/>
                <a:ea typeface="华文楷体" panose="02010600040101010101" pitchFamily="2" charset="-122"/>
              </a:rPr>
              <a:t>-</a:t>
            </a:r>
            <a:r>
              <a:rPr lang="zh-CN" altLang="en-US" sz="1200" dirty="0">
                <a:latin typeface="华文楷体" panose="02010600040101010101" pitchFamily="2" charset="-122"/>
                <a:ea typeface="华文楷体" panose="02010600040101010101" pitchFamily="2" charset="-122"/>
              </a:rPr>
              <a:t>热双窗耦合器、</a:t>
            </a:r>
            <a:r>
              <a:rPr lang="en-US" altLang="zh-CN" sz="1200" dirty="0">
                <a:latin typeface="华文楷体" panose="02010600040101010101" pitchFamily="2" charset="-122"/>
                <a:ea typeface="华文楷体" panose="02010600040101010101" pitchFamily="2" charset="-122"/>
              </a:rPr>
              <a:t>162.5MHz</a:t>
            </a:r>
            <a:r>
              <a:rPr lang="zh-CN" altLang="en-US" sz="1200" dirty="0">
                <a:latin typeface="华文楷体" panose="02010600040101010101" pitchFamily="2" charset="-122"/>
                <a:ea typeface="华文楷体" panose="02010600040101010101" pitchFamily="2" charset="-122"/>
              </a:rPr>
              <a:t>双窗耦合器、</a:t>
            </a:r>
            <a:r>
              <a:rPr lang="en-US" altLang="zh-CN" sz="1200" dirty="0">
                <a:latin typeface="华文楷体" panose="02010600040101010101" pitchFamily="2" charset="-122"/>
                <a:ea typeface="华文楷体" panose="02010600040101010101" pitchFamily="2" charset="-122"/>
              </a:rPr>
              <a:t>1.3GHz</a:t>
            </a:r>
            <a:r>
              <a:rPr lang="zh-CN" altLang="en-US" sz="1200" dirty="0">
                <a:latin typeface="华文楷体" panose="02010600040101010101" pitchFamily="2" charset="-122"/>
                <a:ea typeface="华文楷体" panose="02010600040101010101" pitchFamily="2" charset="-122"/>
              </a:rPr>
              <a:t>双窗耦合器、</a:t>
            </a:r>
            <a:r>
              <a:rPr lang="en-US" altLang="zh-CN" sz="1200" dirty="0">
                <a:latin typeface="华文楷体" panose="02010600040101010101" pitchFamily="2" charset="-122"/>
                <a:ea typeface="华文楷体" panose="02010600040101010101" pitchFamily="2" charset="-122"/>
              </a:rPr>
              <a:t>650MHz</a:t>
            </a:r>
            <a:r>
              <a:rPr lang="zh-CN" altLang="en-US" sz="1200" dirty="0">
                <a:latin typeface="华文楷体" panose="02010600040101010101" pitchFamily="2" charset="-122"/>
                <a:ea typeface="华文楷体" panose="02010600040101010101" pitchFamily="2" charset="-122"/>
              </a:rPr>
              <a:t>高功率输入耦合器、</a:t>
            </a:r>
            <a:r>
              <a:rPr lang="en-US" altLang="zh-CN" sz="1200" dirty="0">
                <a:latin typeface="楷体" panose="02010609060101010101" pitchFamily="49" charset="-122"/>
                <a:ea typeface="楷体" panose="02010609060101010101" pitchFamily="49" charset="-122"/>
              </a:rPr>
              <a:t>500MHz</a:t>
            </a:r>
            <a:r>
              <a:rPr lang="zh-CN" altLang="en-US" sz="1200" dirty="0">
                <a:latin typeface="楷体" panose="02010609060101010101" pitchFamily="49" charset="-122"/>
                <a:ea typeface="楷体" panose="02010609060101010101" pitchFamily="49" charset="-122"/>
              </a:rPr>
              <a:t>高功率输入耦合器、超重</a:t>
            </a:r>
            <a:r>
              <a:rPr lang="en-US" altLang="zh-CN" sz="1200" dirty="0">
                <a:latin typeface="楷体" panose="02010609060101010101" pitchFamily="49" charset="-122"/>
                <a:ea typeface="楷体" panose="02010609060101010101" pitchFamily="49" charset="-122"/>
              </a:rPr>
              <a:t>RFQ</a:t>
            </a:r>
            <a:r>
              <a:rPr lang="zh-CN" altLang="en-US" sz="1200" dirty="0">
                <a:latin typeface="楷体" panose="02010609060101010101" pitchFamily="49" charset="-122"/>
                <a:ea typeface="楷体" panose="02010609060101010101" pitchFamily="49" charset="-122"/>
              </a:rPr>
              <a:t>耦合器等关键设备</a:t>
            </a: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r>
              <a:rPr lang="en-US" altLang="zh-CN" sz="1200" dirty="0">
                <a:latin typeface="华文楷体" panose="02010600040101010101" pitchFamily="2" charset="-122"/>
                <a:ea typeface="华文楷体" panose="02010600040101010101" pitchFamily="2" charset="-122"/>
              </a:rPr>
              <a:t>They have created a variety of products for large scientific projects, such as </a:t>
            </a:r>
            <a:r>
              <a:rPr lang="en-US" altLang="zh-CN" sz="1200" b="1" dirty="0">
                <a:latin typeface="华文楷体" panose="02010600040101010101" pitchFamily="2" charset="-122"/>
                <a:ea typeface="华文楷体" panose="02010600040101010101" pitchFamily="2" charset="-122"/>
              </a:rPr>
              <a:t>cold-hot double-window coupler</a:t>
            </a:r>
            <a:r>
              <a:rPr lang="en-US" altLang="zh-CN" sz="1200" dirty="0">
                <a:latin typeface="华文楷体" panose="02010600040101010101" pitchFamily="2" charset="-122"/>
                <a:ea typeface="华文楷体" panose="02010600040101010101" pitchFamily="2" charset="-122"/>
              </a:rPr>
              <a:t>, 162.5MHz double-window coupler, 1.3GHz double-window coupler, 650MHz </a:t>
            </a:r>
            <a:r>
              <a:rPr lang="en-US" altLang="zh-CN" sz="1200" b="1" dirty="0">
                <a:latin typeface="华文楷体" panose="02010600040101010101" pitchFamily="2" charset="-122"/>
                <a:ea typeface="华文楷体" panose="02010600040101010101" pitchFamily="2" charset="-122"/>
              </a:rPr>
              <a:t>high-power input coupler</a:t>
            </a:r>
            <a:r>
              <a:rPr lang="en-US" altLang="zh-CN" sz="1200" dirty="0">
                <a:latin typeface="华文楷体" panose="02010600040101010101" pitchFamily="2" charset="-122"/>
                <a:ea typeface="华文楷体" panose="02010600040101010101" pitchFamily="2" charset="-122"/>
              </a:rPr>
              <a:t>, 500MHz high-power input coupler, </a:t>
            </a:r>
            <a:r>
              <a:rPr lang="en-US" altLang="zh-CN" sz="1200" b="1" dirty="0">
                <a:latin typeface="华文楷体" panose="02010600040101010101" pitchFamily="2" charset="-122"/>
                <a:ea typeface="华文楷体" panose="02010600040101010101" pitchFamily="2" charset="-122"/>
              </a:rPr>
              <a:t>overweight RFQ coupler and other key equipment.</a:t>
            </a:r>
            <a:endParaRPr lang="zh-CN" altLang="en-US" sz="1200" dirty="0">
              <a:latin typeface="华文楷体" panose="02010600040101010101" pitchFamily="2" charset="-122"/>
              <a:ea typeface="华文楷体" panose="02010600040101010101" pitchFamily="2" charset="-122"/>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endParaRPr lang="zh-CN" altLang="en-US" sz="1200" b="1" dirty="0">
              <a:latin typeface="华文楷体" panose="02010600040101010101" pitchFamily="2" charset="-122"/>
              <a:ea typeface="华文楷体" panose="02010600040101010101" pitchFamily="2" charset="-122"/>
            </a:endParaRPr>
          </a:p>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defRPr/>
            </a:pPr>
            <a:endParaRPr lang="zh-CN" altLang="en-US" sz="1200" b="1" dirty="0">
              <a:solidFill>
                <a:srgbClr val="FFC000"/>
              </a:solidFill>
              <a:effectLst/>
              <a:latin typeface="微软雅黑" panose="020B0503020204020204" charset="-122"/>
              <a:ea typeface="微软雅黑" panose="020B0503020204020204" charset="-122"/>
            </a:endParaRPr>
          </a:p>
          <a:p>
            <a:pPr>
              <a:lnSpc>
                <a:spcPct val="150000"/>
              </a:lnSpc>
              <a:buFont typeface="Arial" panose="020B0604020202020204" pitchFamily="34" charset="0"/>
            </a:pPr>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25</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Zanon is located in Schio, North-East of Italy,</a:t>
            </a:r>
          </a:p>
          <a:p>
            <a:r>
              <a:rPr lang="zh-CN" altLang="en-US" dirty="0"/>
              <a:t>1 hour from Venice, where the mother company SIMIC has its main workshop.</a:t>
            </a:r>
          </a:p>
          <a:p>
            <a:r>
              <a:rPr lang="zh-CN" altLang="en-US" dirty="0"/>
              <a:t>Working closely for more than 30 years with the most important Physics Research Institutes in the world, from prototyping to series production.</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Zanon working with Research Institutes from early ’80. </a:t>
            </a:r>
          </a:p>
          <a:p>
            <a:r>
              <a:rPr lang="zh-CN" altLang="en-US" dirty="0"/>
              <a:t>Focus on</a:t>
            </a:r>
            <a:r>
              <a:rPr lang="en-US" altLang="zh-CN" dirty="0"/>
              <a:t>  </a:t>
            </a:r>
            <a:r>
              <a:rPr lang="zh-CN" altLang="en-US" dirty="0"/>
              <a:t>R&amp;D phase and Production of 45 cryomodules for TESLA Test Facility and XFEL Project at DESY-Hamburg</a:t>
            </a:r>
            <a:r>
              <a:rPr lang="en-US" altLang="zh-CN" dirty="0"/>
              <a:t>.</a:t>
            </a:r>
            <a:endParaRPr lang="zh-CN" altLang="en-US" dirty="0"/>
          </a:p>
          <a:p>
            <a:r>
              <a:rPr lang="zh-CN" altLang="en-US" dirty="0"/>
              <a:t>Zanon participated with aninternational consortium to produce the Ion Source prototype for ITER beam injectors.</a:t>
            </a:r>
          </a:p>
          <a:p>
            <a:r>
              <a:rPr lang="zh-CN" altLang="en-US" dirty="0"/>
              <a:t>Zanon从80年代初开始在研究机构工作。</a:t>
            </a:r>
          </a:p>
          <a:p>
            <a:r>
              <a:rPr lang="zh-CN" altLang="en-US" dirty="0"/>
              <a:t>专注于TESLA测试设施和汉堡DESY XFEL项目的45个低温模块的研发阶段和生产。</a:t>
            </a:r>
          </a:p>
          <a:p>
            <a:r>
              <a:rPr lang="zh-CN" altLang="en-US" dirty="0"/>
              <a:t>Zanon与一个国际财团合作，为ITER束流注入器生产离子源原型。</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SIMIC is working with CERN &amp; many other Research Institutes for more than 20 years. </a:t>
            </a:r>
          </a:p>
          <a:p>
            <a:r>
              <a:rPr lang="zh-CN" altLang="en-US" dirty="0"/>
              <a:t>SIMIC is among the main contributors of LCH Project, at CERN. </a:t>
            </a:r>
          </a:p>
          <a:p>
            <a:r>
              <a:rPr lang="zh-CN" altLang="en-US" dirty="0"/>
              <a:t>SIMIC is among the Leaders in the Fusion Energy sector and is among the main contributors to ITER project. Working in Fusion Energy for more than 15 years. </a:t>
            </a:r>
          </a:p>
          <a:p>
            <a:endParaRPr lang="zh-CN" altLang="en-US" dirty="0"/>
          </a:p>
          <a:p>
            <a:r>
              <a:rPr lang="zh-CN" altLang="en-US" dirty="0"/>
              <a:t>SIMIC与欧洲核子研究中心和许多其他研究机构合作了20多年。</a:t>
            </a:r>
          </a:p>
          <a:p>
            <a:r>
              <a:rPr lang="zh-CN" altLang="en-US" dirty="0"/>
              <a:t>SIMIC是欧洲核子研究中心LCH项目的主要贡献者之一。</a:t>
            </a:r>
          </a:p>
          <a:p>
            <a:r>
              <a:rPr lang="zh-CN" altLang="en-US" dirty="0"/>
              <a:t>SIMIC是聚变能源领域的领导者之一，也是ITER项目的主要贡献者之一。在Fusion Energy工作超过15年。</a:t>
            </a:r>
          </a:p>
        </p:txBody>
      </p:sp>
      <p:sp>
        <p:nvSpPr>
          <p:cNvPr id="4" name="灯片编号占位符 3"/>
          <p:cNvSpPr>
            <a:spLocks noGrp="1"/>
          </p:cNvSpPr>
          <p:nvPr>
            <p:ph type="sldNum" sz="quarter" idx="5"/>
          </p:nvPr>
        </p:nvSpPr>
        <p:spPr/>
        <p:txBody>
          <a:bodyPr/>
          <a:lstStyle/>
          <a:p>
            <a:fld id="{A6837353-30EB-4A48-80EB-173D804AEFBD}"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br>
              <a:rPr lang="zh-CN" altLang="en-US" dirty="0"/>
            </a:br>
            <a:r>
              <a:rPr lang="zh-CN" altLang="en-US" dirty="0"/>
              <a:t>Beijing High Energy New Technology Co., Ltd. </a:t>
            </a:r>
            <a:r>
              <a:rPr lang="zh-CN" altLang="en-US" b="1" dirty="0"/>
              <a:t>focuses on the nuclear detection industry</a:t>
            </a:r>
            <a:r>
              <a:rPr lang="en-US" altLang="zh-CN" b="1" dirty="0"/>
              <a:t>.</a:t>
            </a:r>
          </a:p>
          <a:p>
            <a:r>
              <a:rPr lang="zh-CN" altLang="en-US" dirty="0"/>
              <a:t>Based on the company's existing Gamma Detector and Neutron detector, the company </a:t>
            </a:r>
            <a:r>
              <a:rPr lang="zh-CN" altLang="en-US" dirty="0">
                <a:sym typeface="+mn-ea"/>
              </a:rPr>
              <a:t>engaged in</a:t>
            </a:r>
            <a:r>
              <a:rPr lang="zh-CN" altLang="en-US" dirty="0"/>
              <a:t>focuses on research and development, production and promotion.</a:t>
            </a:r>
          </a:p>
          <a:p>
            <a:endParaRPr lang="zh-CN" altLang="en-US" dirty="0"/>
          </a:p>
          <a:p>
            <a:r>
              <a:rPr lang="zh-CN" altLang="en-US" dirty="0"/>
              <a:t>北京高能新技术有限公司专注于核探测行业。公司在现有伽马探测器和中子探测器的基础上，专注于研发、生产和推广。</a:t>
            </a: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29</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a:t>Firstly, As we know, </a:t>
            </a:r>
            <a:r>
              <a:rPr lang="en-US" altLang="zh-CN" b="1" dirty="0">
                <a:sym typeface="+mn-ea"/>
              </a:rPr>
              <a:t>The CEPC is an important part of the world plan </a:t>
            </a:r>
            <a:r>
              <a:rPr lang="en-US" altLang="zh-CN" dirty="0">
                <a:sym typeface="+mn-ea"/>
              </a:rPr>
              <a:t>for high-energy physics research. It will support a comprehensive research program by scientists throughout the world. According to a report by Nature on June 17th local time, </a:t>
            </a:r>
            <a:r>
              <a:rPr lang="en-US" altLang="zh-CN"/>
              <a:t>China would start building world’s biggest particle collider in  2027. The US$5 billion facility would be cheaper,bigger,and fastter to build than a similar one proposed by European scientists.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0">
              <a:lnSpc>
                <a:spcPts val="1100"/>
              </a:lnSpc>
              <a:spcBef>
                <a:spcPts val="400"/>
              </a:spcBef>
              <a:buSzPct val="80000"/>
              <a:buFont typeface="Times New Roman" panose="02020603050405020304"/>
              <a:buNone/>
              <a:defRPr sz="900" b="1">
                <a:solidFill>
                  <a:srgbClr val="0075C1"/>
                </a:solidFill>
                <a:latin typeface="Times New Roman" panose="02020603050405020304"/>
                <a:ea typeface="Times New Roman" panose="02020603050405020304"/>
                <a:cs typeface="Times New Roman" panose="02020603050405020304"/>
                <a:sym typeface="Times New Roman" panose="02020603050405020304"/>
              </a:defRPr>
            </a:pPr>
            <a:r>
              <a:rPr sz="1200">
                <a:sym typeface="+mn-ea"/>
              </a:rPr>
              <a:t>Fullcryo was established by the Institute of </a:t>
            </a:r>
            <a:r>
              <a:rPr lang="en-US" sz="1200">
                <a:sym typeface="+mn-ea"/>
              </a:rPr>
              <a:t>TIPC,</a:t>
            </a:r>
            <a:r>
              <a:rPr sz="1200">
                <a:sym typeface="+mn-ea"/>
              </a:rPr>
              <a:t>CAS.</a:t>
            </a:r>
          </a:p>
          <a:p>
            <a:pPr indent="0">
              <a:spcBef>
                <a:spcPts val="400"/>
              </a:spcBef>
              <a:buSzPct val="80000"/>
              <a:buFont typeface="Times New Roman" panose="02020603050405020304"/>
              <a:buNone/>
              <a:defRPr sz="900" b="1">
                <a:solidFill>
                  <a:srgbClr val="0075C1"/>
                </a:solidFill>
                <a:latin typeface="Times New Roman" panose="02020603050405020304"/>
                <a:ea typeface="Times New Roman" panose="02020603050405020304"/>
                <a:cs typeface="Times New Roman" panose="02020603050405020304"/>
                <a:sym typeface="Times New Roman" panose="02020603050405020304"/>
              </a:defRPr>
            </a:pPr>
            <a:r>
              <a:rPr sz="1200">
                <a:sym typeface="+mn-ea"/>
              </a:rPr>
              <a:t>Provides advanced cryogenic equipment ranging from 20K to 2K, hydrogen liquefaction units, LNG-BOG helium extraction equipment, and separation and purification equipment for rare gases </a:t>
            </a:r>
            <a:r>
              <a:rPr lang="en-US" sz="1200">
                <a:sym typeface="+mn-ea"/>
              </a:rPr>
              <a:t>.</a:t>
            </a:r>
          </a:p>
          <a:p>
            <a:pPr indent="0">
              <a:spcBef>
                <a:spcPts val="400"/>
              </a:spcBef>
              <a:buSzPct val="80000"/>
              <a:buFont typeface="Times New Roman" panose="02020603050405020304"/>
              <a:buNone/>
              <a:defRPr sz="900" b="1">
                <a:solidFill>
                  <a:srgbClr val="0075C1"/>
                </a:solidFill>
                <a:latin typeface="Times New Roman" panose="02020603050405020304"/>
                <a:ea typeface="Times New Roman" panose="02020603050405020304"/>
                <a:cs typeface="Times New Roman" panose="02020603050405020304"/>
                <a:sym typeface="Times New Roman" panose="02020603050405020304"/>
              </a:defRPr>
            </a:pPr>
            <a:endParaRPr lang="en-US" sz="1200" dirty="0">
              <a:solidFill>
                <a:srgbClr val="222222"/>
              </a:solidFill>
              <a:latin typeface="华文楷体" panose="02010600040101010101" pitchFamily="2" charset="-122"/>
              <a:ea typeface="思源黑体 CN Bold" panose="020B0800000000000000"/>
              <a:sym typeface="+mn-ea"/>
            </a:endParaRPr>
          </a:p>
          <a:p>
            <a:pPr indent="0">
              <a:spcBef>
                <a:spcPts val="400"/>
              </a:spcBef>
              <a:buSzPct val="80000"/>
              <a:buFont typeface="Times New Roman" panose="02020603050405020304"/>
              <a:buNone/>
              <a:defRPr sz="900" b="1">
                <a:solidFill>
                  <a:srgbClr val="0075C1"/>
                </a:solidFill>
                <a:latin typeface="Times New Roman" panose="02020603050405020304"/>
                <a:ea typeface="Times New Roman" panose="02020603050405020304"/>
                <a:cs typeface="Times New Roman" panose="02020603050405020304"/>
                <a:sym typeface="Times New Roman" panose="02020603050405020304"/>
              </a:defRPr>
            </a:pPr>
            <a:r>
              <a:rPr lang="en-US" sz="1200" dirty="0">
                <a:solidFill>
                  <a:srgbClr val="222222"/>
                </a:solidFill>
                <a:latin typeface="华文楷体" panose="02010600040101010101" pitchFamily="2" charset="-122"/>
                <a:ea typeface="思源黑体 CN Bold" panose="020B0800000000000000"/>
                <a:sym typeface="+mn-ea"/>
              </a:rPr>
              <a:t>The </a:t>
            </a:r>
            <a:r>
              <a:rPr lang="en-US" dirty="0">
                <a:solidFill>
                  <a:srgbClr val="222222"/>
                </a:solidFill>
                <a:latin typeface="华文楷体" panose="02010600040101010101" pitchFamily="2" charset="-122"/>
                <a:ea typeface="思源黑体 CN Bold" panose="020B0800000000000000"/>
                <a:sym typeface="+mn-ea"/>
              </a:rPr>
              <a:t>Helium liquefaction rate is </a:t>
            </a:r>
            <a:r>
              <a:rPr b="1" dirty="0">
                <a:solidFill>
                  <a:srgbClr val="222222"/>
                </a:solidFill>
                <a:latin typeface="华文楷体" panose="02010600040101010101" pitchFamily="2" charset="-122"/>
                <a:ea typeface="思源黑体 CN Bold" panose="020B0800000000000000"/>
                <a:sym typeface="+mn-ea"/>
              </a:rPr>
              <a:t>40L/h-400L/h</a:t>
            </a:r>
            <a:r>
              <a:rPr lang="en-US" dirty="0">
                <a:solidFill>
                  <a:srgbClr val="222222"/>
                </a:solidFill>
                <a:latin typeface="华文楷体" panose="02010600040101010101" pitchFamily="2" charset="-122"/>
                <a:ea typeface="思源黑体 CN Bold" panose="020B0800000000000000"/>
                <a:sym typeface="+mn-ea"/>
              </a:rPr>
              <a:t>; the cooling power is </a:t>
            </a:r>
            <a:r>
              <a:rPr b="1" dirty="0">
                <a:solidFill>
                  <a:srgbClr val="222222"/>
                </a:solidFill>
                <a:latin typeface="华文楷体" panose="02010600040101010101" pitchFamily="2" charset="-122"/>
                <a:ea typeface="思源黑体 CN Bold" panose="020B0800000000000000"/>
                <a:sym typeface="+mn-ea"/>
              </a:rPr>
              <a:t>200W-4kW</a:t>
            </a:r>
            <a:r>
              <a:rPr lang="en-US" b="1" dirty="0">
                <a:solidFill>
                  <a:srgbClr val="222222"/>
                </a:solidFill>
                <a:latin typeface="华文楷体" panose="02010600040101010101" pitchFamily="2" charset="-122"/>
                <a:ea typeface="思源黑体 CN Bold" panose="020B0800000000000000"/>
                <a:sym typeface="+mn-ea"/>
              </a:rPr>
              <a:t>@4.5K</a:t>
            </a:r>
            <a:r>
              <a:rPr lang="en-US" dirty="0">
                <a:solidFill>
                  <a:srgbClr val="222222"/>
                </a:solidFill>
                <a:latin typeface="华文楷体" panose="02010600040101010101" pitchFamily="2" charset="-122"/>
                <a:ea typeface="思源黑体 CN Bold" panose="020B0800000000000000"/>
                <a:sym typeface="+mn-ea"/>
              </a:rPr>
              <a:t>.</a:t>
            </a:r>
            <a:endParaRPr>
              <a:sym typeface="+mn-ea"/>
            </a:endParaRPr>
          </a:p>
          <a:p>
            <a:pPr marL="0" indent="0">
              <a:lnSpc>
                <a:spcPct val="150000"/>
              </a:lnSpc>
              <a:buFont typeface="+mj-ea"/>
              <a:buNone/>
            </a:pPr>
            <a:r>
              <a:rPr sz="1200" dirty="0">
                <a:solidFill>
                  <a:srgbClr val="222222"/>
                </a:solidFill>
                <a:latin typeface="华文楷体" panose="02010600040101010101" pitchFamily="2" charset="-122"/>
                <a:ea typeface="思源黑体 CN Bold" panose="020B0800000000000000"/>
              </a:rPr>
              <a:t>The </a:t>
            </a:r>
            <a:r>
              <a:rPr sz="1200" b="1" dirty="0">
                <a:solidFill>
                  <a:srgbClr val="222222"/>
                </a:solidFill>
                <a:latin typeface="华文楷体" panose="02010600040101010101" pitchFamily="2" charset="-122"/>
                <a:ea typeface="思源黑体 CN Bold" panose="020B0800000000000000"/>
              </a:rPr>
              <a:t>turbine efficiency is greater than 70%</a:t>
            </a:r>
            <a:r>
              <a:rPr sz="1200" dirty="0">
                <a:solidFill>
                  <a:srgbClr val="222222"/>
                </a:solidFill>
                <a:latin typeface="华文楷体" panose="02010600040101010101" pitchFamily="2" charset="-122"/>
                <a:ea typeface="思源黑体 CN Bold" panose="020B0800000000000000"/>
              </a:rPr>
              <a:t>, and the technical indicators are internationally advanced. </a:t>
            </a:r>
          </a:p>
          <a:p>
            <a:pPr marL="0" indent="0">
              <a:lnSpc>
                <a:spcPct val="150000"/>
              </a:lnSpc>
              <a:buFont typeface="+mj-ea"/>
              <a:buNone/>
            </a:pPr>
            <a:r>
              <a:rPr lang="en-US" sz="1200" dirty="0">
                <a:solidFill>
                  <a:srgbClr val="222222"/>
                </a:solidFill>
                <a:latin typeface="华文楷体" panose="02010600040101010101" pitchFamily="2" charset="-122"/>
                <a:ea typeface="思源黑体 CN Bold" panose="020B0800000000000000"/>
              </a:rPr>
              <a:t>We</a:t>
            </a:r>
            <a:r>
              <a:rPr sz="1200" dirty="0">
                <a:solidFill>
                  <a:srgbClr val="222222"/>
                </a:solidFill>
                <a:latin typeface="华文楷体" panose="02010600040101010101" pitchFamily="2" charset="-122"/>
                <a:ea typeface="思源黑体 CN Bold" panose="020B0800000000000000"/>
              </a:rPr>
              <a:t> have been successfully </a:t>
            </a:r>
            <a:r>
              <a:rPr sz="1200" b="1" dirty="0">
                <a:solidFill>
                  <a:srgbClr val="222222"/>
                </a:solidFill>
                <a:latin typeface="华文楷体" panose="02010600040101010101" pitchFamily="2" charset="-122"/>
                <a:ea typeface="思源黑体 CN Bold" panose="020B0800000000000000"/>
              </a:rPr>
              <a:t>applied in major basic scientific facilities</a:t>
            </a:r>
            <a:r>
              <a:rPr sz="1200" dirty="0">
                <a:solidFill>
                  <a:srgbClr val="222222"/>
                </a:solidFill>
                <a:latin typeface="华文楷体" panose="02010600040101010101" pitchFamily="2" charset="-122"/>
                <a:ea typeface="思源黑体 CN Bold" panose="020B0800000000000000"/>
              </a:rPr>
              <a:t> such as linear superconducting accelerators, </a:t>
            </a:r>
            <a:r>
              <a:rPr>
                <a:sym typeface="+mn-ea"/>
              </a:rPr>
              <a:t>Circulator-2M (HL-2M) Tokamak in China</a:t>
            </a:r>
            <a:r>
              <a:rPr sz="1200" dirty="0">
                <a:solidFill>
                  <a:srgbClr val="222222"/>
                </a:solidFill>
                <a:latin typeface="华文楷体" panose="02010600040101010101" pitchFamily="2" charset="-122"/>
                <a:ea typeface="思源黑体 CN Bold" panose="020B0800000000000000"/>
              </a:rPr>
              <a:t>, the Southern Light Source, CIADS </a:t>
            </a:r>
            <a:r>
              <a:rPr lang="en-US" sz="1200" dirty="0">
                <a:solidFill>
                  <a:srgbClr val="222222"/>
                </a:solidFill>
                <a:latin typeface="华文楷体" panose="02010600040101010101" pitchFamily="2" charset="-122"/>
                <a:ea typeface="思源黑体 CN Bold" panose="020B0800000000000000"/>
              </a:rPr>
              <a:t>(</a:t>
            </a:r>
            <a:r>
              <a:rPr sz="1200" dirty="0">
                <a:solidFill>
                  <a:srgbClr val="222222"/>
                </a:solidFill>
                <a:latin typeface="华文楷体" panose="02010600040101010101" pitchFamily="2" charset="-122"/>
                <a:ea typeface="思源黑体 CN Bold" panose="020B0800000000000000"/>
              </a:rPr>
              <a:t>accelerator driven subcritical transmutation system</a:t>
            </a:r>
            <a:r>
              <a:rPr lang="en-US" sz="1200" dirty="0">
                <a:solidFill>
                  <a:srgbClr val="222222"/>
                </a:solidFill>
                <a:latin typeface="华文楷体" panose="02010600040101010101" pitchFamily="2" charset="-122"/>
                <a:ea typeface="思源黑体 CN Bold" panose="020B0800000000000000"/>
              </a:rPr>
              <a:t>)</a:t>
            </a:r>
            <a:r>
              <a:rPr sz="1200" dirty="0">
                <a:solidFill>
                  <a:srgbClr val="222222"/>
                </a:solidFill>
                <a:latin typeface="华文楷体" panose="02010600040101010101" pitchFamily="2" charset="-122"/>
                <a:ea typeface="思源黑体 CN Bold" panose="020B0800000000000000"/>
              </a:rPr>
              <a:t>, and the Songshan Lake National Superconducting Laboratory for </a:t>
            </a:r>
            <a:r>
              <a:rPr>
                <a:sym typeface="+mn-ea"/>
              </a:rPr>
              <a:t>cryogenic</a:t>
            </a:r>
            <a:r>
              <a:rPr sz="1200" dirty="0">
                <a:solidFill>
                  <a:srgbClr val="222222"/>
                </a:solidFill>
                <a:latin typeface="华文楷体" panose="02010600040101010101" pitchFamily="2" charset="-122"/>
                <a:ea typeface="思源黑体 CN Bold" panose="020B0800000000000000"/>
              </a:rPr>
              <a:t> systems.</a:t>
            </a:r>
          </a:p>
          <a:p>
            <a:pPr marL="0" indent="0">
              <a:lnSpc>
                <a:spcPct val="150000"/>
              </a:lnSpc>
              <a:buFont typeface="+mj-ea"/>
              <a:buNone/>
            </a:pPr>
            <a:endParaRPr sz="1200" dirty="0">
              <a:solidFill>
                <a:srgbClr val="222222"/>
              </a:solidFill>
              <a:latin typeface="华文楷体" panose="02010600040101010101" pitchFamily="2" charset="-122"/>
              <a:ea typeface="思源黑体 CN Bold" panose="020B0800000000000000"/>
            </a:endParaRPr>
          </a:p>
          <a:p>
            <a:pPr marL="0" indent="0">
              <a:lnSpc>
                <a:spcPct val="150000"/>
              </a:lnSpc>
              <a:buFont typeface="+mj-ea"/>
              <a:buNone/>
            </a:pPr>
            <a:r>
              <a:rPr sz="1200" dirty="0">
                <a:solidFill>
                  <a:srgbClr val="222222"/>
                </a:solidFill>
                <a:latin typeface="华文楷体" panose="02010600040101010101" pitchFamily="2" charset="-122"/>
                <a:ea typeface="思源黑体 CN Bold" panose="020B0800000000000000"/>
              </a:rPr>
              <a:t>中科富海拥有20K-2K核心关键技术，是具有自主知识产权的集大型低温制冷装备设计、制造，低温系统工程与民族工业气体供应商，核心产品包括氦制冷机/液化器、LNG-B0G提氦装置、氢液化器和低温工程配套装置等大型低温制冷设备和产品，以及由低温技术驱动的氢能应用系统解决方案、高纯稀有气体、工业气体和气体工程等服务。</a:t>
            </a:r>
            <a:r>
              <a:rPr lang="zh-CN" sz="1200" dirty="0">
                <a:solidFill>
                  <a:srgbClr val="222222"/>
                </a:solidFill>
                <a:latin typeface="华文楷体" panose="02010600040101010101" pitchFamily="2" charset="-122"/>
                <a:ea typeface="思源黑体 CN Bold" panose="020B0800000000000000"/>
              </a:rPr>
              <a:t>在</a:t>
            </a:r>
            <a:r>
              <a:rPr sz="1200" dirty="0">
                <a:solidFill>
                  <a:srgbClr val="222222"/>
                </a:solidFill>
                <a:latin typeface="华文楷体" panose="02010600040101010101" pitchFamily="2" charset="-122"/>
                <a:ea typeface="思源黑体 CN Bold" panose="020B0800000000000000"/>
              </a:rPr>
              <a:t>低温装备领域，中科富海首次在国内成功开发40L/h </a:t>
            </a:r>
            <a:r>
              <a:rPr lang="en-US" sz="1200" dirty="0">
                <a:solidFill>
                  <a:srgbClr val="222222"/>
                </a:solidFill>
                <a:latin typeface="华文楷体" panose="02010600040101010101" pitchFamily="2" charset="-122"/>
                <a:ea typeface="思源黑体 CN Bold" panose="020B0800000000000000"/>
              </a:rPr>
              <a:t>-40</a:t>
            </a:r>
            <a:r>
              <a:rPr sz="1200" dirty="0">
                <a:solidFill>
                  <a:srgbClr val="222222"/>
                </a:solidFill>
                <a:latin typeface="华文楷体" panose="02010600040101010101" pitchFamily="2" charset="-122"/>
                <a:ea typeface="思源黑体 CN Bold" panose="020B0800000000000000"/>
              </a:rPr>
              <a:t>0L/h</a:t>
            </a:r>
            <a:r>
              <a:rPr lang="zh-CN" sz="1200" dirty="0">
                <a:solidFill>
                  <a:srgbClr val="222222"/>
                </a:solidFill>
                <a:latin typeface="华文楷体" panose="02010600040101010101" pitchFamily="2" charset="-122"/>
                <a:ea typeface="思源黑体 CN Bold" panose="020B0800000000000000"/>
              </a:rPr>
              <a:t>，</a:t>
            </a:r>
            <a:r>
              <a:rPr lang="en-US" sz="1200" dirty="0">
                <a:solidFill>
                  <a:srgbClr val="222222"/>
                </a:solidFill>
                <a:latin typeface="华文楷体" panose="02010600040101010101" pitchFamily="2" charset="-122"/>
                <a:ea typeface="思源黑体 CN Bold" panose="020B0800000000000000"/>
              </a:rPr>
              <a:t>2</a:t>
            </a:r>
            <a:r>
              <a:rPr sz="1200" dirty="0">
                <a:solidFill>
                  <a:srgbClr val="222222"/>
                </a:solidFill>
                <a:latin typeface="华文楷体" panose="02010600040101010101" pitchFamily="2" charset="-122"/>
                <a:ea typeface="思源黑体 CN Bold" panose="020B0800000000000000"/>
              </a:rPr>
              <a:t>00W</a:t>
            </a:r>
            <a:r>
              <a:rPr lang="en-US" sz="1200" dirty="0">
                <a:solidFill>
                  <a:srgbClr val="222222"/>
                </a:solidFill>
                <a:latin typeface="华文楷体" panose="02010600040101010101" pitchFamily="2" charset="-122"/>
                <a:ea typeface="思源黑体 CN Bold" panose="020B0800000000000000"/>
              </a:rPr>
              <a:t>-</a:t>
            </a:r>
            <a:r>
              <a:rPr sz="1200" dirty="0">
                <a:solidFill>
                  <a:srgbClr val="222222"/>
                </a:solidFill>
                <a:latin typeface="华文楷体" panose="02010600040101010101" pitchFamily="2" charset="-122"/>
                <a:ea typeface="思源黑体 CN Bold" panose="020B0800000000000000"/>
              </a:rPr>
              <a:t>4kW</a:t>
            </a:r>
            <a:r>
              <a:rPr lang="zh-CN" sz="1200" dirty="0">
                <a:solidFill>
                  <a:srgbClr val="222222"/>
                </a:solidFill>
                <a:latin typeface="华文楷体" panose="02010600040101010101" pitchFamily="2" charset="-122"/>
                <a:ea typeface="思源黑体 CN Bold" panose="020B0800000000000000"/>
              </a:rPr>
              <a:t>系列大型氢氦制冷机与液化装备产品</a:t>
            </a:r>
            <a:r>
              <a:rPr sz="1200" dirty="0">
                <a:solidFill>
                  <a:srgbClr val="222222"/>
                </a:solidFill>
                <a:latin typeface="华文楷体" panose="02010600040101010101" pitchFamily="2" charset="-122"/>
                <a:ea typeface="思源黑体 CN Bold" panose="020B0800000000000000"/>
              </a:rPr>
              <a:t>，透平效率大于70%，技术指标国际先进</a:t>
            </a:r>
            <a:r>
              <a:rPr lang="zh-CN" sz="1200" dirty="0">
                <a:solidFill>
                  <a:srgbClr val="222222"/>
                </a:solidFill>
                <a:latin typeface="华文楷体" panose="02010600040101010101" pitchFamily="2" charset="-122"/>
                <a:ea typeface="思源黑体 CN Bold" panose="020B0800000000000000"/>
              </a:rPr>
              <a:t>，成功应用于</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直线超导加速器</a:t>
            </a:r>
            <a:r>
              <a:rPr lang="zh-CN">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中国环流器二号</a:t>
            </a:r>
            <a:r>
              <a:rPr b="1">
                <a:sym typeface="+mn-ea"/>
              </a:rPr>
              <a:t>M</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装置（</a:t>
            </a:r>
            <a:r>
              <a:rPr b="1">
                <a:sym typeface="+mn-ea"/>
              </a:rPr>
              <a:t>HL-2M</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）托卡马克装置</a:t>
            </a:r>
            <a:r>
              <a:rPr lang="zh-CN">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南方光源</a:t>
            </a:r>
            <a:r>
              <a:rPr lang="zh-CN">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b="1">
                <a:sym typeface="+mn-ea"/>
              </a:rPr>
              <a:t>CIADS</a:t>
            </a:r>
            <a:r>
              <a:rPr>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加速器驱动次临界嬗变系统</a:t>
            </a:r>
            <a:r>
              <a:rPr lang="zh-CN">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、松山湖国家超导实验室等重大基础科学装置低温系统中。</a:t>
            </a:r>
            <a:endParaRPr lang="zh-CN" sz="1200" dirty="0">
              <a:solidFill>
                <a:srgbClr val="222222"/>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endParaRPr>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30</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defRPr sz="800" b="1">
                <a:solidFill>
                  <a:schemeClr val="accent1"/>
                </a:solidFill>
                <a:latin typeface="Times New Roman" panose="02020603050405020304"/>
                <a:ea typeface="Times New Roman" panose="02020603050405020304"/>
                <a:cs typeface="Times New Roman" panose="02020603050405020304"/>
                <a:sym typeface="Times New Roman" panose="02020603050405020304"/>
              </a:defRPr>
            </a:pPr>
            <a:endParaRPr lang="en-US" altLang="zh-CN" sz="1200" dirty="0"/>
          </a:p>
          <a:p>
            <a:pPr algn="just">
              <a:defRPr sz="800" b="1">
                <a:solidFill>
                  <a:schemeClr val="accent1"/>
                </a:solidFill>
                <a:latin typeface="Times New Roman" panose="02020603050405020304"/>
                <a:ea typeface="Times New Roman" panose="02020603050405020304"/>
                <a:cs typeface="Times New Roman" panose="02020603050405020304"/>
                <a:sym typeface="Times New Roman" panose="02020603050405020304"/>
              </a:defRPr>
            </a:pPr>
            <a:r>
              <a:rPr lang="en-US" altLang="zh-CN" sz="1200" dirty="0"/>
              <a:t>We have developed a series of large-scale hydrogen liquefaction equipment with a capacity of 1.5-10 TPD. </a:t>
            </a:r>
            <a:r>
              <a:rPr lang="en-US" altLang="zh-CN" sz="1200" dirty="0">
                <a:sym typeface="+mn-ea"/>
              </a:rPr>
              <a:t>The turbo-expanders' adiabatic efficiency exceeded 80%. </a:t>
            </a:r>
            <a:endParaRPr lang="en-US" altLang="zh-CN" sz="1200" dirty="0"/>
          </a:p>
          <a:p>
            <a:pPr algn="just">
              <a:defRPr sz="800" b="1">
                <a:solidFill>
                  <a:schemeClr val="accent1"/>
                </a:solidFill>
                <a:latin typeface="Times New Roman" panose="02020603050405020304"/>
                <a:ea typeface="Times New Roman" panose="02020603050405020304"/>
                <a:cs typeface="Times New Roman" panose="02020603050405020304"/>
                <a:sym typeface="Times New Roman" panose="02020603050405020304"/>
              </a:defRPr>
            </a:pPr>
            <a:r>
              <a:rPr lang="en-US" altLang="zh-CN" sz="1200" dirty="0"/>
              <a:t>我们开发了1.5-10吨/天大型氢液化装置系列, </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其核心透平膨胀机的绝热效率高达</a:t>
            </a:r>
            <a:r>
              <a:rPr lang="en-US" altLang="zh-CN" sz="1200" dirty="0"/>
              <a:t>81.4%</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a:t>
            </a:r>
            <a:r>
              <a:rPr lang="en-US" altLang="zh-CN" sz="1200" dirty="0">
                <a:sym typeface="+mn-ea"/>
              </a:rPr>
              <a:t>1.5</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吨</a:t>
            </a:r>
            <a:r>
              <a:rPr lang="en-US" altLang="zh-CN" sz="1200" dirty="0">
                <a:sym typeface="+mn-ea"/>
              </a:rPr>
              <a:t>/</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天氢液化装置电耗</a:t>
            </a:r>
            <a:r>
              <a:rPr lang="en-US" altLang="zh-CN" sz="1200" dirty="0"/>
              <a:t>12.1kW·h/kg </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液氢，综合单位能耗为</a:t>
            </a:r>
            <a:r>
              <a:rPr lang="en-US" altLang="zh-CN" sz="1200" dirty="0"/>
              <a:t>15.1kW·h/kg </a:t>
            </a:r>
            <a:r>
              <a:rPr lang="zh-CN" altLang="en-US" sz="1200" dirty="0">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rPr>
              <a:t>液氢（包括液氮预冷折合能耗。</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sym typeface="+mn-ea"/>
            </a:endParaRPr>
          </a:p>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sym typeface="+mn-ea"/>
              </a:rPr>
              <a:t>The First 5TPD large-scale hydrogen liquefaction equipment, co-developed by the  TIPC of CAS and </a:t>
            </a:r>
            <a:r>
              <a:rPr lang="en-US" altLang="zh-CN" dirty="0" err="1">
                <a:sym typeface="+mn-ea"/>
              </a:rPr>
              <a:t>Fullcryo</a:t>
            </a:r>
            <a:r>
              <a:rPr lang="en-US" altLang="zh-CN" dirty="0">
                <a:sym typeface="+mn-ea"/>
              </a:rPr>
              <a:t>. ,has successfully operated. It ran stably for 8.5 hours at full load and 73 hours at low load. At full load, the liquefaction rate was 3070.2 L/h (5.17 tons/day), the liquid hydrogen's parahydrogen content was 98.66%, the energy consumption is 12.98 </a:t>
            </a:r>
            <a:r>
              <a:rPr lang="en-US" altLang="zh-CN" dirty="0" err="1">
                <a:sym typeface="+mn-ea"/>
              </a:rPr>
              <a:t>kW·h</a:t>
            </a:r>
            <a:r>
              <a:rPr lang="en-US" altLang="zh-CN" dirty="0">
                <a:sym typeface="+mn-ea"/>
              </a:rPr>
              <a:t>/kg  liquid hydrogen (including liquid nitrogen loss). These conditions align the unit's performance with international advanced standards.</a:t>
            </a:r>
          </a:p>
          <a:p>
            <a:pPr marL="0" marR="0" lvl="0" indent="0" algn="l" defTabSz="914400" rtl="0" eaLnBrk="1" fontAlgn="auto" latinLnBrk="0" hangingPunct="1">
              <a:lnSpc>
                <a:spcPct val="100000"/>
              </a:lnSpc>
              <a:spcBef>
                <a:spcPts val="0"/>
              </a:spcBef>
              <a:spcAft>
                <a:spcPts val="0"/>
              </a:spcAft>
              <a:buClrTx/>
              <a:buSzTx/>
              <a:buFontTx/>
              <a:buNone/>
              <a:defRPr/>
            </a:pPr>
            <a:endParaRPr lang="en-US" altLang="zh-CN"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a:t>5</a:t>
            </a:r>
            <a:r>
              <a:rPr lang="zh-CN" altLang="en-US" sz="1200" dirty="0"/>
              <a:t>吨</a:t>
            </a:r>
            <a:r>
              <a:rPr lang="en-US" altLang="zh-CN" sz="1200" dirty="0"/>
              <a:t>/</a:t>
            </a:r>
            <a:r>
              <a:rPr lang="zh-CN" altLang="en-US" sz="1200" dirty="0"/>
              <a:t>天大型氢液化装置，由中国科学院理化所联合中科富海公司共同研发、设计并集成制造，实现了大型氢液化装置国产化。按照任务书指标要求，系统满负荷稳定运行</a:t>
            </a:r>
            <a:r>
              <a:rPr lang="en-US" altLang="zh-CN" sz="1200" dirty="0"/>
              <a:t>8.5</a:t>
            </a:r>
            <a:r>
              <a:rPr lang="zh-CN" altLang="en-US" sz="1200" dirty="0"/>
              <a:t>小时，低负荷稳定运行</a:t>
            </a:r>
            <a:r>
              <a:rPr lang="en-US" altLang="zh-CN" sz="1200" dirty="0"/>
              <a:t>73</a:t>
            </a:r>
            <a:r>
              <a:rPr lang="zh-CN" altLang="en-US" sz="1200" dirty="0"/>
              <a:t>小时。在满负荷运行条件下，氢气液化率</a:t>
            </a:r>
            <a:r>
              <a:rPr lang="en-US" altLang="zh-CN" sz="1200" dirty="0"/>
              <a:t>3070.2 L/h    </a:t>
            </a:r>
            <a:r>
              <a:rPr lang="zh-CN" altLang="en-US" sz="1200" dirty="0"/>
              <a:t>（约</a:t>
            </a:r>
            <a:r>
              <a:rPr lang="en-US" altLang="zh-CN" sz="1200" dirty="0"/>
              <a:t>5.17</a:t>
            </a:r>
            <a:r>
              <a:rPr lang="zh-CN" altLang="en-US" sz="1200" dirty="0"/>
              <a:t>吨</a:t>
            </a:r>
            <a:r>
              <a:rPr lang="en-US" altLang="zh-CN" sz="1200" dirty="0"/>
              <a:t>/</a:t>
            </a:r>
            <a:r>
              <a:rPr lang="zh-CN" altLang="en-US" sz="1200" dirty="0"/>
              <a:t>天），液氢产品的仲氢含量</a:t>
            </a:r>
            <a:r>
              <a:rPr lang="en-US" altLang="zh-CN" sz="1200" dirty="0"/>
              <a:t>98.66%</a:t>
            </a:r>
            <a:r>
              <a:rPr lang="zh-CN" altLang="en-US" sz="1200" dirty="0"/>
              <a:t>，液化系统能效比</a:t>
            </a:r>
            <a:r>
              <a:rPr lang="en-US" altLang="zh-CN" sz="1200" dirty="0"/>
              <a:t>12.98 </a:t>
            </a:r>
            <a:r>
              <a:rPr lang="en-US" altLang="zh-CN" sz="1200" dirty="0" err="1"/>
              <a:t>kW·h</a:t>
            </a:r>
            <a:r>
              <a:rPr lang="en-US" altLang="zh-CN" sz="1200" dirty="0"/>
              <a:t>/kg</a:t>
            </a:r>
            <a:r>
              <a:rPr lang="zh-CN" altLang="en-US" sz="1200" dirty="0"/>
              <a:t>液氢（含液氮损耗），透平膨胀机绝热效率均超过</a:t>
            </a:r>
            <a:r>
              <a:rPr lang="en-US" altLang="zh-CN" sz="1200" dirty="0"/>
              <a:t>80%</a:t>
            </a:r>
            <a:r>
              <a:rPr lang="zh-CN" altLang="en-US" sz="1200" dirty="0"/>
              <a:t>，装置总体性能达到国际先进水平。</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31</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457200" rtl="0" eaLnBrk="1" fontAlgn="auto" latinLnBrk="0" hangingPunct="1">
              <a:lnSpc>
                <a:spcPct val="90000"/>
              </a:lnSpc>
              <a:spcBef>
                <a:spcPts val="0"/>
              </a:spcBef>
              <a:spcAft>
                <a:spcPts val="0"/>
              </a:spcAft>
              <a:buClrTx/>
              <a:buSzTx/>
              <a:buFontTx/>
              <a:buNone/>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lang="en-US" b="1" noProof="0" dirty="0">
                <a:ln>
                  <a:noFill/>
                </a:ln>
                <a:solidFill>
                  <a:srgbClr val="0070C0"/>
                </a:solidFill>
                <a:effectLst/>
                <a:uLnTx/>
                <a:uFillTx/>
                <a:sym typeface="Times New Roman" panose="02020603050405020304"/>
              </a:rPr>
              <a:t>Our f</a:t>
            </a:r>
            <a:r>
              <a:rPr b="1" noProof="0" dirty="0">
                <a:ln>
                  <a:noFill/>
                </a:ln>
                <a:solidFill>
                  <a:srgbClr val="0070C0"/>
                </a:solidFill>
                <a:effectLst/>
                <a:uLnTx/>
                <a:uFillTx/>
                <a:sym typeface="Times New Roman" panose="02020603050405020304"/>
              </a:rPr>
              <a:t>irst 4kW</a:t>
            </a:r>
            <a:r>
              <a:rPr lang="en-US" b="1" noProof="0" dirty="0">
                <a:ln>
                  <a:noFill/>
                </a:ln>
                <a:solidFill>
                  <a:srgbClr val="0070C0"/>
                </a:solidFill>
                <a:effectLst/>
                <a:uLnTx/>
                <a:uFillTx/>
                <a:sym typeface="Times New Roman" panose="02020603050405020304"/>
              </a:rPr>
              <a:t>@4.5K</a:t>
            </a:r>
            <a:r>
              <a:rPr lang="en-US" noProof="0" dirty="0">
                <a:ln>
                  <a:noFill/>
                </a:ln>
                <a:solidFill>
                  <a:schemeClr val="accent5">
                    <a:lumMod val="75000"/>
                  </a:schemeClr>
                </a:solidFill>
                <a:effectLst/>
                <a:uLnTx/>
                <a:uFillTx/>
                <a:sym typeface="Times New Roman" panose="02020603050405020304"/>
              </a:rPr>
              <a:t>(with cooling power </a:t>
            </a:r>
            <a:r>
              <a:rPr noProof="0" dirty="0">
                <a:ln>
                  <a:noFill/>
                </a:ln>
                <a:solidFill>
                  <a:schemeClr val="accent5">
                    <a:lumMod val="75000"/>
                  </a:schemeClr>
                </a:solidFill>
                <a:effectLst/>
                <a:uLnTx/>
                <a:uFillTx/>
                <a:sym typeface="Times New Roman" panose="02020603050405020304"/>
              </a:rPr>
              <a:t>4000W@4.5K</a:t>
            </a:r>
            <a:r>
              <a:rPr lang="en-US" noProof="0" dirty="0">
                <a:ln>
                  <a:noFill/>
                </a:ln>
                <a:solidFill>
                  <a:schemeClr val="accent5">
                    <a:lumMod val="75000"/>
                  </a:schemeClr>
                </a:solidFill>
                <a:effectLst/>
                <a:uLnTx/>
                <a:uFillTx/>
                <a:sym typeface="Times New Roman" panose="02020603050405020304"/>
              </a:rPr>
              <a:t>)</a:t>
            </a:r>
            <a:r>
              <a:rPr noProof="0" dirty="0">
                <a:ln>
                  <a:noFill/>
                </a:ln>
                <a:solidFill>
                  <a:schemeClr val="accent5">
                    <a:lumMod val="75000"/>
                  </a:schemeClr>
                </a:solidFill>
                <a:effectLst/>
                <a:uLnTx/>
                <a:uFillTx/>
                <a:sym typeface="Times New Roman" panose="02020603050405020304"/>
              </a:rPr>
              <a:t> </a:t>
            </a:r>
            <a:r>
              <a:rPr b="1" noProof="0" dirty="0">
                <a:ln>
                  <a:noFill/>
                </a:ln>
                <a:solidFill>
                  <a:srgbClr val="0070C0"/>
                </a:solidFill>
                <a:effectLst/>
                <a:uLnTx/>
                <a:uFillTx/>
                <a:sym typeface="Times New Roman" panose="02020603050405020304"/>
              </a:rPr>
              <a:t> helium refrigerator in China passes inspection</a:t>
            </a:r>
            <a:r>
              <a:rPr lang="en-US" b="1" noProof="0" dirty="0">
                <a:ln>
                  <a:noFill/>
                </a:ln>
                <a:solidFill>
                  <a:srgbClr val="0070C0"/>
                </a:solidFill>
                <a:effectLst/>
                <a:uLnTx/>
                <a:uFillTx/>
                <a:sym typeface="Times New Roman" panose="02020603050405020304"/>
              </a:rPr>
              <a:t> o</a:t>
            </a:r>
            <a:r>
              <a:rPr b="1"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n November 29, 2023, </a:t>
            </a:r>
          </a:p>
          <a:p>
            <a:pPr marL="0" marR="0" lvl="0" indent="0" algn="l" defTabSz="457200" rtl="0" eaLnBrk="1" fontAlgn="auto" latinLnBrk="0" hangingPunct="1">
              <a:lnSpc>
                <a:spcPct val="90000"/>
              </a:lnSpc>
              <a:spcBef>
                <a:spcPts val="0"/>
              </a:spcBef>
              <a:spcAft>
                <a:spcPts val="0"/>
              </a:spcAft>
              <a:buClrTx/>
              <a:buSzTx/>
              <a:buFontTx/>
              <a:buNone/>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lang="en-US" b="1"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M</a:t>
            </a:r>
            <a:r>
              <a:rPr b="1"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eeting the factory requirements, and was</a:t>
            </a:r>
            <a:r>
              <a:rPr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 </a:t>
            </a:r>
            <a:r>
              <a:rPr b="1" noProof="0" dirty="0">
                <a:ln>
                  <a:noFill/>
                </a:ln>
                <a:solidFill>
                  <a:schemeClr val="accent1"/>
                </a:solidFill>
                <a:effectLst/>
                <a:uLnTx/>
                <a:uFillTx/>
                <a:latin typeface="Times New Roman" panose="02020603050405020304"/>
                <a:cs typeface="Times New Roman" panose="02020603050405020304"/>
                <a:sym typeface="Times New Roman" panose="02020603050405020304"/>
              </a:rPr>
              <a:t>applied in the superconducting cavity and superconducting magnets.</a:t>
            </a:r>
            <a:endParaRPr kumimoji="0" b="1" i="0" u="none" strike="noStrike" kern="1200" cap="none" spc="0" normalizeH="0" baseline="0" noProof="0" dirty="0">
              <a:ln>
                <a:noFill/>
              </a:ln>
              <a:solidFill>
                <a:schemeClr val="accent1"/>
              </a:solidFill>
              <a:effectLst/>
              <a:uLnTx/>
              <a:uFillTx/>
              <a:latin typeface="Times New Roman" panose="02020603050405020304"/>
              <a:cs typeface="Times New Roman" panose="02020603050405020304"/>
              <a:sym typeface="Times New Roman" panose="02020603050405020304"/>
            </a:endParaRPr>
          </a:p>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32</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dirty="0"/>
              <a:t>2024</a:t>
            </a:r>
            <a:r>
              <a:rPr lang="zh-CN" altLang="en-US" dirty="0"/>
              <a:t>年</a:t>
            </a:r>
            <a:r>
              <a:rPr lang="en-US" altLang="zh-CN" dirty="0"/>
              <a:t>5</a:t>
            </a:r>
            <a:r>
              <a:rPr lang="zh-CN" altLang="en-US" dirty="0"/>
              <a:t>月</a:t>
            </a:r>
            <a:r>
              <a:rPr lang="en-US" altLang="zh-CN" dirty="0"/>
              <a:t>7</a:t>
            </a:r>
            <a:r>
              <a:rPr lang="zh-CN" altLang="en-US" dirty="0"/>
              <a:t>日，</a:t>
            </a:r>
            <a:r>
              <a:rPr lang="zh-CN"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由中国科学院理化所研发设计，中科富海集成制造</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a:t>
            </a:r>
            <a:r>
              <a:rPr dirty="0">
                <a:solidFill>
                  <a:srgbClr val="0070C0"/>
                </a:solidFill>
                <a:sym typeface="黑体" panose="02010609060101010101" pitchFamily="49" charset="-122"/>
              </a:rPr>
              <a:t>国内首台</a:t>
            </a:r>
            <a:r>
              <a:rPr lang="en-US" dirty="0">
                <a:solidFill>
                  <a:srgbClr val="0070C0"/>
                </a:solidFill>
                <a:sym typeface="Times New Roman" panose="02020603050405020304"/>
              </a:rPr>
              <a:t>18</a:t>
            </a:r>
            <a:r>
              <a:rPr dirty="0">
                <a:solidFill>
                  <a:srgbClr val="0070C0"/>
                </a:solidFill>
                <a:sym typeface="Times New Roman" panose="02020603050405020304"/>
              </a:rPr>
              <a:t>kW</a:t>
            </a:r>
            <a:r>
              <a:rPr dirty="0">
                <a:solidFill>
                  <a:srgbClr val="0070C0"/>
                </a:solidFill>
                <a:sym typeface="黑体" panose="02010609060101010101" pitchFamily="49" charset="-122"/>
              </a:rPr>
              <a:t>氦制冷机项目通过专家出厂验收</a:t>
            </a:r>
            <a:r>
              <a:rPr lang="zh-CN" dirty="0">
                <a:solidFill>
                  <a:srgbClr val="0070C0"/>
                </a:solidFill>
                <a:sym typeface="黑体" panose="02010609060101010101" pitchFamily="49" charset="-122"/>
              </a:rPr>
              <a:t>。</a:t>
            </a: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zh-CN"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该长度28m、直径4.2m的超大型卧式冷箱实现超高真空、极微泄漏目标，是能够将氦气从常温降低至-269℃的必备条件。</a:t>
            </a: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zh-CN"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整套万瓦级卧式冷箱系统是全国乃至世界上最大的冷箱系统，标志着中国液氦</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a:t>
            </a:r>
            <a:r>
              <a:rPr lang="zh-CN"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超流氦温区的大型低温制冷设备研发和制造能力迈上新台阶。</a:t>
            </a: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zh-CN" altLang="en-US"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整套大型低温系统可实现三种工况调节模式：</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a:t>
            </a:r>
            <a:r>
              <a:rPr lang="zh-CN" altLang="en-US"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氦液化大于</a:t>
            </a:r>
            <a:r>
              <a:rPr lang="zh-CN" altLang="en-US" b="1" dirty="0">
                <a:solidFill>
                  <a:schemeClr val="bg1"/>
                </a:solidFill>
                <a:ea typeface="思源黑体 CN Medium" panose="020B0600000000000000" pitchFamily="34" charset="-122"/>
                <a:cs typeface="Times New Roman" panose="02020603050405020304" pitchFamily="18" charset="0"/>
                <a:sym typeface="+mn-ea"/>
              </a:rPr>
              <a:t>≥</a:t>
            </a:r>
            <a:r>
              <a:rPr lang="en-US" altLang="zh-CN" b="1" dirty="0">
                <a:solidFill>
                  <a:schemeClr val="bg1"/>
                </a:solidFill>
                <a:ea typeface="思源黑体 CN Medium" panose="020B0600000000000000" pitchFamily="34" charset="-122"/>
                <a:cs typeface="Times New Roman" panose="02020603050405020304" pitchFamily="18" charset="0"/>
                <a:sym typeface="+mn-ea"/>
              </a:rPr>
              <a:t>3,000L/h</a:t>
            </a:r>
            <a:r>
              <a:rPr lang="zh-CN" altLang="en-US" b="1" dirty="0">
                <a:solidFill>
                  <a:schemeClr val="bg1"/>
                </a:solidFill>
                <a:ea typeface="思源黑体 CN Medium" panose="020B0600000000000000" pitchFamily="34" charset="-122"/>
                <a:cs typeface="Times New Roman" panose="02020603050405020304" pitchFamily="18" charset="0"/>
                <a:sym typeface="+mn-ea"/>
              </a:rPr>
              <a:t>；</a:t>
            </a:r>
            <a:r>
              <a:rPr lang="zh-CN" altLang="en-US"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氦制冷机等效制冷量大于</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18kW@4.5K</a:t>
            </a:r>
            <a:r>
              <a:rPr lang="zh-CN" altLang="en-US"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；超流氦温区制冷量大于</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4kW@2K</a:t>
            </a:r>
            <a:endParaRPr kumimoji="0" lang="en-US" altLang="zh-CN"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endParaRPr lang="en-US" altLang="zh-CN" b="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endParaRP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b="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The </a:t>
            </a:r>
            <a:r>
              <a:rPr b="0" dirty="0">
                <a:solidFill>
                  <a:srgbClr val="0070C0"/>
                </a:solidFill>
                <a:sym typeface="Times New Roman" panose="02020603050405020304"/>
              </a:rPr>
              <a:t>First </a:t>
            </a:r>
            <a:r>
              <a:rPr lang="en-US" b="0" dirty="0">
                <a:solidFill>
                  <a:srgbClr val="0070C0"/>
                </a:solidFill>
                <a:sym typeface="Times New Roman" panose="02020603050405020304"/>
              </a:rPr>
              <a:t>18</a:t>
            </a:r>
            <a:r>
              <a:rPr b="0" dirty="0">
                <a:solidFill>
                  <a:srgbClr val="0070C0"/>
                </a:solidFill>
                <a:sym typeface="Times New Roman" panose="02020603050405020304"/>
              </a:rPr>
              <a:t>kW helium refrigerator in China passes inspection</a:t>
            </a:r>
            <a:r>
              <a:rPr lang="en-US" b="0" dirty="0">
                <a:solidFill>
                  <a:srgbClr val="0070C0"/>
                </a:solidFill>
                <a:sym typeface="Times New Roman" panose="02020603050405020304"/>
              </a:rPr>
              <a:t> on </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May 7, 2024</a:t>
            </a:r>
            <a:r>
              <a:rPr lang="zh-CN" altLang="en-US"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a:t>
            </a:r>
            <a:r>
              <a:rPr lang="en-US" altLang="zh-CN" b="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which was developed by the Institute of TIPC,CAS, and integrated and manufactured by </a:t>
            </a:r>
            <a:r>
              <a:rPr lang="en-US" altLang="zh-CN" b="0" noProof="0" dirty="0" err="1">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Fullcryo</a:t>
            </a:r>
            <a:r>
              <a:rPr lang="en-US" altLang="zh-CN" b="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a:t>
            </a:r>
            <a:endParaRPr kumimoji="0" lang="zh-CN" altLang="zh-CN"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The super large horizontal cold box with a length of 28m and a diameter of 4.2m achieves ultra-high vacuum and extremely low leakage.</a:t>
            </a: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The overall leakage rate is 9.1×10</a:t>
            </a:r>
            <a:r>
              <a:rPr lang="en-US" altLang="zh-CN"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-10</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Pa.m³/s, surpassing the target value of 1×10</a:t>
            </a:r>
            <a:r>
              <a:rPr lang="en-US" altLang="zh-CN"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-7</a:t>
            </a: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Pa.m³/s.</a:t>
            </a:r>
            <a:endParaRPr kumimoji="0" lang="zh-CN" altLang="en-US"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The horizontal cold box at Superfluid helium -level is the largest of its kind in China and even in the world.</a:t>
            </a:r>
            <a:endParaRPr kumimoji="0" lang="en-US" altLang="zh-CN"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lang="en-US"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We can achieve three operating modes for entire system: </a:t>
            </a:r>
          </a:p>
          <a:p>
            <a:pPr marR="0" lvl="0" indent="0" algn="l" defTabSz="457200" rtl="0" eaLnBrk="1" fontAlgn="auto" latinLnBrk="0" hangingPunct="1">
              <a:lnSpc>
                <a:spcPts val="1600"/>
              </a:lnSpc>
              <a:spcBef>
                <a:spcPts val="0"/>
              </a:spcBef>
              <a:spcAft>
                <a:spcPts val="0"/>
              </a:spcAft>
              <a:buClrTx/>
              <a:buSzTx/>
              <a:buFont typeface="Wingdings" panose="05000000000000000000" charset="0"/>
              <a:buNone/>
              <a:defRPr/>
            </a:pPr>
            <a:r>
              <a:rPr lang="en-US" altLang="zh-CN" b="1" dirty="0">
                <a:solidFill>
                  <a:schemeClr val="bg1"/>
                </a:solidFill>
                <a:ea typeface="思源黑体 CN Medium" panose="020B0600000000000000" pitchFamily="34" charset="-122"/>
                <a:cs typeface="Times New Roman" panose="02020603050405020304" pitchFamily="18" charset="0"/>
                <a:sym typeface="+mn-ea"/>
              </a:rPr>
              <a:t>      the liquefaction capacity</a:t>
            </a:r>
            <a:r>
              <a:rPr lang="zh-CN" altLang="en-US" b="1" dirty="0">
                <a:solidFill>
                  <a:schemeClr val="bg1"/>
                </a:solidFill>
                <a:ea typeface="思源黑体 CN Medium" panose="020B0600000000000000" pitchFamily="34" charset="-122"/>
                <a:cs typeface="Times New Roman" panose="02020603050405020304" pitchFamily="18" charset="0"/>
                <a:sym typeface="+mn-ea"/>
              </a:rPr>
              <a:t>≥</a:t>
            </a:r>
            <a:r>
              <a:rPr lang="en-US" altLang="zh-CN" b="1" dirty="0">
                <a:solidFill>
                  <a:schemeClr val="bg1"/>
                </a:solidFill>
                <a:ea typeface="思源黑体 CN Medium" panose="020B0600000000000000" pitchFamily="34" charset="-122"/>
                <a:cs typeface="Times New Roman" panose="02020603050405020304" pitchFamily="18" charset="0"/>
                <a:sym typeface="+mn-ea"/>
              </a:rPr>
              <a:t>3,000 liters per </a:t>
            </a:r>
            <a:r>
              <a:rPr lang="en-US" altLang="zh-CN" b="1" dirty="0">
                <a:ea typeface="思源黑体 CN Medium" panose="020B0600000000000000" pitchFamily="34" charset="-122"/>
                <a:cs typeface="Times New Roman" panose="02020603050405020304" pitchFamily="18" charset="0"/>
                <a:sym typeface="+mn-ea"/>
              </a:rPr>
              <a:t>hour</a:t>
            </a:r>
            <a:r>
              <a:rPr lang="zh-CN" altLang="en-US" dirty="0">
                <a:ea typeface="思源黑体 CN Medium" panose="020B0600000000000000" pitchFamily="34" charset="-122"/>
                <a:cs typeface="Times New Roman" panose="02020603050405020304" pitchFamily="18" charset="0"/>
                <a:sym typeface="+mn-ea"/>
              </a:rPr>
              <a:t>；</a:t>
            </a:r>
            <a:r>
              <a:rPr lang="en-US" altLang="zh-CN" b="1"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the cooling power capacity </a:t>
            </a:r>
            <a:r>
              <a:rPr lang="zh-CN" altLang="en-US" b="1"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a:t>
            </a:r>
            <a:r>
              <a:rPr lang="en-US" altLang="zh-CN" b="1"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18kW@4.5K; the cooling capacity in the superfluid helium temperature range </a:t>
            </a:r>
            <a:r>
              <a:rPr lang="zh-CN" altLang="en-US" b="1"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a:t>
            </a:r>
            <a:r>
              <a:rPr lang="en-US" altLang="zh-CN" b="1"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4kW@2K.</a:t>
            </a:r>
            <a:endParaRPr kumimoji="0" lang="zh-CN" altLang="zh-CN"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endParaRPr lang="zh-CN" altLang="zh-CN"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endParaRPr>
          </a:p>
          <a:p>
            <a:endParaRPr lang="zh-CN" altLang="en-US" b="1"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A6837353-30EB-4A48-80EB-173D804AEFBD}" type="slidenum">
              <a:rPr kumimoji="0" lang="zh-CN" altLang="en-US" sz="11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33</a:t>
            </a:fld>
            <a:endParaRPr kumimoji="0" lang="zh-CN" altLang="en-US" sz="11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9425" y="1279525"/>
            <a:ext cx="6140450" cy="3454400"/>
          </a:xfrm>
        </p:spPr>
      </p:sp>
      <p:sp>
        <p:nvSpPr>
          <p:cNvPr id="3" name="备注占位符 2"/>
          <p:cNvSpPr>
            <a:spLocks noGrp="1"/>
          </p:cNvSpPr>
          <p:nvPr>
            <p:ph type="body" idx="1"/>
          </p:nvPr>
        </p:nvSpPr>
        <p:spPr/>
        <p:txBody>
          <a:bodyPr/>
          <a:lstStyle/>
          <a:p>
            <a:endParaRPr lang="zh-CN" altLang="en-US" dirty="0"/>
          </a:p>
          <a:p>
            <a:r>
              <a:rPr lang="zh-CN" altLang="en-US" dirty="0"/>
              <a:t>CIPC的成立，能够统筹汇聚科学界、企业界的力量开展设计、关键技术预研和产业化，全面推动高能物理学科发展与技术进步。</a:t>
            </a:r>
          </a:p>
          <a:p>
            <a:r>
              <a:rPr lang="zh-CN" altLang="en-US" dirty="0"/>
              <a:t>CIPC是企业未来发展的重要机遇和平台。通过参与CEPC大科学工程建设，企业不断提升技术创新和工业制造能力，突破并达到国际先进水平，将成为国际著名的设备供应商，最终实现合作共赢协同发展。</a:t>
            </a:r>
          </a:p>
          <a:p>
            <a:endParaRPr lang="zh-CN" altLang="en-US" dirty="0"/>
          </a:p>
          <a:p>
            <a:r>
              <a:rPr lang="zh-CN" altLang="en-US" dirty="0"/>
              <a:t>The establishment of CIPC can coordinate and gather the forces of the scientific and business communities to carry out design, key technology pre research and industrialization, and comprehensively promote the development and technological progress of high-energy physics.</a:t>
            </a:r>
          </a:p>
          <a:p>
            <a:endParaRPr lang="zh-CN" altLang="en-US" dirty="0"/>
          </a:p>
          <a:p>
            <a:r>
              <a:rPr lang="zh-CN" altLang="en-US" dirty="0"/>
              <a:t>CIPC is an important opportunity and platform for the future development of enterprises.   </a:t>
            </a:r>
            <a:r>
              <a:rPr lang="en-US" altLang="zh-CN" dirty="0">
                <a:latin typeface="Times New Roman" panose="02020603050405020304" pitchFamily="18" charset="0"/>
                <a:ea typeface="黑体" panose="02010609060101010101" pitchFamily="49" charset="-122"/>
                <a:cs typeface="Times New Roman" panose="02020603050405020304" pitchFamily="18" charset="0"/>
                <a:sym typeface="+mn-ea"/>
              </a:rPr>
              <a:t>By participating in the CEPC, </a:t>
            </a:r>
            <a:r>
              <a:rPr lang="en-US" altLang="zh-CN" b="1" dirty="0">
                <a:latin typeface="Times New Roman" panose="02020603050405020304" pitchFamily="18" charset="0"/>
                <a:ea typeface="黑体" panose="02010609060101010101" pitchFamily="49" charset="-122"/>
                <a:cs typeface="Times New Roman" panose="02020603050405020304" pitchFamily="18" charset="0"/>
                <a:sym typeface="+mn-ea"/>
              </a:rPr>
              <a:t>CIPC members</a:t>
            </a:r>
            <a:r>
              <a:rPr lang="en-US" altLang="zh-CN" dirty="0">
                <a:latin typeface="Times New Roman" panose="02020603050405020304" pitchFamily="18" charset="0"/>
                <a:ea typeface="黑体" panose="02010609060101010101" pitchFamily="49" charset="-122"/>
                <a:cs typeface="Times New Roman" panose="02020603050405020304" pitchFamily="18" charset="0"/>
                <a:sym typeface="+mn-ea"/>
              </a:rPr>
              <a:t>  continuously  improves its technological innovation and industrial manufacturing capabilities, breaks through and reaches international advanced levels, ultimately achieving win-win cooperation.</a:t>
            </a:r>
          </a:p>
          <a:p>
            <a:endParaRPr lang="en-US" altLang="zh-CN" dirty="0">
              <a:latin typeface="Times New Roman" panose="02020603050405020304" pitchFamily="18" charset="0"/>
              <a:ea typeface="黑体" panose="02010609060101010101" pitchFamily="49" charset="-122"/>
              <a:cs typeface="Times New Roman" panose="02020603050405020304" pitchFamily="18" charset="0"/>
              <a:sym typeface="+mn-ea"/>
            </a:endParaRPr>
          </a:p>
          <a:p>
            <a:r>
              <a:rPr lang="en-US" altLang="zh-CN">
                <a:latin typeface="Times New Roman" panose="02020603050405020304" pitchFamily="18" charset="0"/>
                <a:cs typeface="Times New Roman" panose="02020603050405020304" pitchFamily="18" charset="0"/>
                <a:sym typeface="+mn-ea"/>
              </a:rPr>
              <a:t>If </a:t>
            </a:r>
            <a:r>
              <a:rPr lang="en-US" altLang="zh-CN" b="1">
                <a:latin typeface="Times New Roman" panose="02020603050405020304" pitchFamily="18" charset="0"/>
                <a:cs typeface="Times New Roman" panose="02020603050405020304" pitchFamily="18" charset="0"/>
                <a:sym typeface="+mn-ea"/>
              </a:rPr>
              <a:t>China starts building the world's largest particle collider in 2027</a:t>
            </a:r>
            <a:r>
              <a:rPr lang="en-US" altLang="zh-CN">
                <a:latin typeface="Times New Roman" panose="02020603050405020304" pitchFamily="18" charset="0"/>
                <a:cs typeface="Times New Roman" panose="02020603050405020304" pitchFamily="18" charset="0"/>
                <a:sym typeface="+mn-ea"/>
              </a:rPr>
              <a:t>, this great project will attract more scientific and industrial communities around the world to participate in the future.</a:t>
            </a:r>
          </a:p>
          <a:p>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r>
              <a:rPr lang="zh-CN" altLang="en-US" dirty="0"/>
              <a:t>如果中国2027年开始建造世界上最大的粒子对撞机，这个伟大的项目未来将吸引全世界更多的科学界和产业界参与其中。</a:t>
            </a:r>
          </a:p>
          <a:p>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37</a:t>
            </a:fld>
            <a:endParaRPr lang="zh-CN" altLang="en-US"/>
          </a:p>
        </p:txBody>
      </p:sp>
    </p:spTree>
    <p:extLst>
      <p:ext uri="{BB962C8B-B14F-4D97-AF65-F5344CB8AC3E}">
        <p14:creationId xmlns:p14="http://schemas.microsoft.com/office/powerpoint/2010/main" val="3893742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9425" y="1279525"/>
            <a:ext cx="6140450" cy="3454400"/>
          </a:xfrm>
        </p:spPr>
      </p:sp>
      <p:sp>
        <p:nvSpPr>
          <p:cNvPr id="3" name="备注占位符 2"/>
          <p:cNvSpPr>
            <a:spLocks noGrp="1"/>
          </p:cNvSpPr>
          <p:nvPr>
            <p:ph type="body" idx="1"/>
          </p:nvPr>
        </p:nvSpPr>
        <p:spPr/>
        <p:txBody>
          <a:bodyPr/>
          <a:lstStyle/>
          <a:p>
            <a:pPr defTabSz="913765">
              <a:defRPr/>
            </a:pPr>
            <a:r>
              <a:rPr lang="zh-CN" altLang="zh-CN" sz="1100" dirty="0"/>
              <a:t>环形正负电子对撞机</a:t>
            </a:r>
            <a:r>
              <a:rPr lang="en-US" altLang="zh-CN" sz="1100" dirty="0"/>
              <a:t>-</a:t>
            </a:r>
            <a:r>
              <a:rPr lang="zh-CN" altLang="zh-CN" sz="1100" dirty="0"/>
              <a:t>超级质子质子对撞机（</a:t>
            </a:r>
            <a:r>
              <a:rPr lang="en-US" altLang="zh-CN" sz="1100" dirty="0"/>
              <a:t>CEPC-</a:t>
            </a:r>
            <a:r>
              <a:rPr lang="en-US" altLang="zh-CN" sz="1100" dirty="0" err="1"/>
              <a:t>SppC</a:t>
            </a:r>
            <a:r>
              <a:rPr lang="zh-CN" altLang="zh-CN" sz="1100" dirty="0"/>
              <a:t>）项目是中国高能物理学界于</a:t>
            </a:r>
            <a:r>
              <a:rPr lang="en-US" altLang="zh-CN" sz="1100" dirty="0"/>
              <a:t>2012</a:t>
            </a:r>
            <a:r>
              <a:rPr lang="zh-CN" altLang="zh-CN" sz="1100" dirty="0"/>
              <a:t>年提出的面向未来的大型粒子对撞机项目，是以高亮度、环形正负电子对撞机起始，未来升级到超级强子对撞机的战略规划项目。</a:t>
            </a:r>
            <a:r>
              <a:rPr lang="en-US" altLang="zh-CN" sz="1100" dirty="0"/>
              <a:t>CEPC</a:t>
            </a:r>
            <a:r>
              <a:rPr lang="zh-CN" altLang="zh-CN" sz="1100" dirty="0"/>
              <a:t>是中国独立提出的新一代世界前沿加速器，其设计、建造将大力推动系列科技创新和高技术发展，将成为我国高能加速器物理发展的首选。</a:t>
            </a:r>
          </a:p>
          <a:p>
            <a:pPr defTabSz="913765">
              <a:defRPr/>
            </a:pPr>
            <a:endParaRPr lang="en-US" altLang="zh-CN" sz="1100" dirty="0"/>
          </a:p>
          <a:p>
            <a:pPr defTabSz="913765">
              <a:defRPr/>
            </a:pPr>
            <a:r>
              <a:rPr lang="en-US" altLang="zh-CN" sz="1100" dirty="0"/>
              <a:t>As the world's most advanced accelerator, CEPC will present unprecedented demands to the industry and drive enterprises to master the most advanced technology. Low temperature, precision machinery, vacuum, electronics, radiation resistant chips, automatic control, computers and other cutting-edge technologies with strategic significance will achieve international leadership.</a:t>
            </a:r>
          </a:p>
          <a:p>
            <a:pPr defTabSz="913765">
              <a:defRPr/>
            </a:pPr>
            <a:r>
              <a:rPr lang="zh-CN" altLang="zh-CN" sz="1100" b="1" dirty="0"/>
              <a:t>作为世界上最先进的加速器，</a:t>
            </a:r>
            <a:r>
              <a:rPr lang="en-US" altLang="zh-CN" sz="1100" b="1" dirty="0"/>
              <a:t>CEPC</a:t>
            </a:r>
            <a:r>
              <a:rPr lang="zh-CN" altLang="zh-CN" sz="1100" b="1" dirty="0"/>
              <a:t>将对工业界提出前所未有的需求并推动企业掌握最先进的技术。</a:t>
            </a:r>
            <a:r>
              <a:rPr lang="en-US" altLang="zh-CN" sz="1100" b="1" dirty="0"/>
              <a:t>CEPC</a:t>
            </a:r>
            <a:r>
              <a:rPr lang="zh-CN" altLang="zh-CN" sz="1100" b="1" dirty="0"/>
              <a:t>很多关键技术是未来加速器发展的必然。低温、精密机械、真空、电子、抗辐照芯片、自动控制、计算机等具有战略意义的前沿技术将实现国际领先。</a:t>
            </a:r>
            <a:endParaRPr lang="en-US" altLang="zh-CN" sz="1100" b="1" dirty="0"/>
          </a:p>
          <a:p>
            <a:pPr defTabSz="913765">
              <a:defRPr/>
            </a:pPr>
            <a:r>
              <a:rPr lang="en-US" altLang="zh-CN" sz="1100" dirty="0"/>
              <a:t>CIPC</a:t>
            </a:r>
            <a:r>
              <a:rPr lang="zh-CN" altLang="zh-CN" sz="1100" dirty="0"/>
              <a:t>的成立，能够统筹汇聚科学界、企业界的力量开展设计、关键技术预研和产业化，全面推动高能物理学科发展与技术进步。</a:t>
            </a:r>
            <a:r>
              <a:rPr lang="en-US" altLang="zh-CN" sz="1100" dirty="0"/>
              <a:t>CIPC</a:t>
            </a:r>
            <a:r>
              <a:rPr lang="zh-CN" altLang="zh-CN" sz="1100" dirty="0"/>
              <a:t>是企业未来发展的重要机遇和平台。通过参与</a:t>
            </a:r>
            <a:r>
              <a:rPr lang="en-US" altLang="zh-CN" sz="1100" dirty="0"/>
              <a:t>CEPC</a:t>
            </a:r>
            <a:r>
              <a:rPr lang="zh-CN" altLang="zh-CN" sz="1100" dirty="0"/>
              <a:t>大科学工程建设，企业不断提升技术创新和工业制造能力，突破并达到国际先进水平，将成为国际著名的设备供应商，最终实现合作共赢协同发展。</a:t>
            </a:r>
          </a:p>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79425" y="1279525"/>
            <a:ext cx="6140450" cy="3454400"/>
          </a:xfrm>
        </p:spPr>
      </p:sp>
      <p:sp>
        <p:nvSpPr>
          <p:cNvPr id="3" name="备注占位符 2"/>
          <p:cNvSpPr>
            <a:spLocks noGrp="1"/>
          </p:cNvSpPr>
          <p:nvPr>
            <p:ph type="body" idx="1"/>
          </p:nvPr>
        </p:nvSpPr>
        <p:spPr/>
        <p:txBody>
          <a:bodyPr/>
          <a:lstStyle/>
          <a:p>
            <a:pPr algn="l"/>
            <a:r>
              <a:rPr lang="en-US" altLang="zh-CN" dirty="0"/>
              <a:t>That is CIPC Organization. Under the guidance of the CEPC Committee, we have established the CEPC Industry Promotion </a:t>
            </a:r>
            <a:r>
              <a:rPr lang="en-US" altLang="zh-CN" dirty="0">
                <a:sym typeface="+mn-ea"/>
              </a:rPr>
              <a:t>Consortium(CIPC),  which includes the CIPC working group and  Executive committee. </a:t>
            </a:r>
            <a:r>
              <a:rPr lang="en-US" altLang="zh-CN" dirty="0">
                <a:solidFill>
                  <a:srgbClr val="000000"/>
                </a:solidFill>
                <a:latin typeface="Calibri" panose="020F0502020204030204" charset="0"/>
                <a:sym typeface="+mn-ea"/>
              </a:rPr>
              <a:t>More than </a:t>
            </a:r>
            <a:r>
              <a:rPr lang="en-US" altLang="zh-CN" dirty="0">
                <a:solidFill>
                  <a:srgbClr val="FF0000"/>
                </a:solidFill>
                <a:latin typeface="Calibri" panose="020F0502020204030204" charset="0"/>
                <a:sym typeface="+mn-ea"/>
              </a:rPr>
              <a:t>100 companies </a:t>
            </a:r>
            <a:r>
              <a:rPr lang="en-US" altLang="zh-CN" dirty="0">
                <a:solidFill>
                  <a:srgbClr val="000000"/>
                </a:solidFill>
                <a:latin typeface="Calibri" panose="020F0502020204030204" charset="0"/>
                <a:sym typeface="+mn-ea"/>
              </a:rPr>
              <a:t>joined the CIPC now.</a:t>
            </a:r>
            <a:endParaRPr lang="zh-CN" altLang="en-US" dirty="0">
              <a:latin typeface="Calibri" panose="020F0502020204030204" charset="0"/>
            </a:endParaRPr>
          </a:p>
          <a:p>
            <a:r>
              <a:rPr lang="en-US" altLang="zh-CN" dirty="0">
                <a:sym typeface="+mn-ea"/>
              </a:rPr>
              <a:t>T</a:t>
            </a:r>
            <a:r>
              <a:rPr lang="en-US" altLang="zh-CN" dirty="0"/>
              <a:t>he CIPC charter has been</a:t>
            </a:r>
            <a:r>
              <a:rPr lang="en-US" altLang="zh-CN" baseline="0" dirty="0"/>
              <a:t> </a:t>
            </a:r>
            <a:r>
              <a:rPr lang="en-US" altLang="zh-CN" dirty="0"/>
              <a:t>drafted and adopted. And we all designed  the CIPC emblem/Logo on the plaque. </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a:t>There are five </a:t>
            </a:r>
            <a:r>
              <a:rPr lang="en-US" altLang="zh-CN" b="1" dirty="0">
                <a:solidFill>
                  <a:srgbClr val="FF0000"/>
                </a:solidFill>
                <a:sym typeface="+mn-ea"/>
              </a:rPr>
              <a:t>representatives of entrepreneurs form the CIPC working group, </a:t>
            </a:r>
          </a:p>
          <a:p>
            <a:r>
              <a:rPr lang="en-US" altLang="zh-CN" b="1" dirty="0">
                <a:solidFill>
                  <a:srgbClr val="FF0000"/>
                </a:solidFill>
                <a:sym typeface="+mn-ea"/>
              </a:rPr>
              <a:t> Including one chairman and four vice chairmen. Jinlin Gao General Manger is the chairman.</a:t>
            </a:r>
          </a:p>
          <a:p>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304800" algn="just"/>
            <a:r>
              <a:rPr lang="en-US" sz="1800" kern="100" dirty="0">
                <a:effectLst/>
                <a:latin typeface="Times New Roman" panose="02020603050405020304" pitchFamily="18" charset="0"/>
                <a:ea typeface="仿宋" panose="02010609060101010101" pitchFamily="49" charset="-122"/>
              </a:rPr>
              <a:t>自2017年CIPC产业促进会成立以来，每年聚集数十家企业参加召开研讨会议，与CEPC国际研讨会议同步举行，在产业分会中充分交流研讨核心技术与产品应用问题。</a:t>
            </a:r>
          </a:p>
          <a:p>
            <a:pPr indent="304800" algn="just"/>
            <a:r>
              <a:rPr lang="en-US" sz="1800" kern="100" dirty="0">
                <a:effectLst/>
                <a:latin typeface="Times New Roman" panose="02020603050405020304" pitchFamily="18" charset="0"/>
                <a:ea typeface="仿宋" panose="02010609060101010101" pitchFamily="49" charset="-122"/>
              </a:rPr>
              <a:t>﻿中科院高能所王贻芳院士，CEPC机构委员会副主席主席高杰教授多次出席会议并与企业家进行深入交流。</a:t>
            </a:r>
          </a:p>
          <a:p>
            <a:pPr indent="304800" algn="just"/>
            <a:r>
              <a:rPr lang="en-US" sz="1800" kern="100" dirty="0">
                <a:effectLst/>
                <a:latin typeface="Times New Roman" panose="02020603050405020304" pitchFamily="18" charset="0"/>
                <a:ea typeface="仿宋" panose="02010609060101010101" pitchFamily="49" charset="-122"/>
              </a:rPr>
              <a:t>Since the establishment of the CEPC Industrial promotion Consortium（CIPC）in 2017, dozens of enterprises have gathered to participate in conferences , which are held simultaneously with the CEPC International Seminar. CEPC core technologies and product application issues are fully discussed in the industry session.</a:t>
            </a:r>
          </a:p>
          <a:p>
            <a:pPr indent="304800" algn="just"/>
            <a:r>
              <a:rPr lang="en-US" sz="1800" kern="100" dirty="0">
                <a:effectLst/>
                <a:latin typeface="Times New Roman" panose="02020603050405020304" pitchFamily="18" charset="0"/>
                <a:ea typeface="仿宋" panose="02010609060101010101" pitchFamily="49" charset="-122"/>
              </a:rPr>
              <a:t>Academician Wang Yifang from the IHEP, Chinese Academy of Sciences, and Professor Gao Jie, Vice Chairman of the CEPC Institutional Committee, have attended meetings and deeply communicated with entrepreneurs.</a:t>
            </a:r>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内容">
    <p:spTree>
      <p:nvGrpSpPr>
        <p:cNvPr id="1" name=""/>
        <p:cNvGrpSpPr/>
        <p:nvPr/>
      </p:nvGrpSpPr>
      <p:grpSpPr>
        <a:xfrm>
          <a:off x="0" y="0"/>
          <a:ext cx="0" cy="0"/>
          <a:chOff x="0" y="0"/>
          <a:chExt cx="0" cy="0"/>
        </a:xfrm>
      </p:grpSpPr>
      <p:sp>
        <p:nvSpPr>
          <p:cNvPr id="12" name="矩形 11"/>
          <p:cNvSpPr/>
          <p:nvPr userDrawn="1"/>
        </p:nvSpPr>
        <p:spPr bwMode="auto">
          <a:xfrm>
            <a:off x="1" y="6400424"/>
            <a:ext cx="12192001" cy="457574"/>
          </a:xfrm>
          <a:prstGeom prst="rect">
            <a:avLst/>
          </a:prstGeom>
          <a:gradFill>
            <a:gsLst>
              <a:gs pos="80000">
                <a:srgbClr val="026DCE">
                  <a:alpha val="70000"/>
                </a:srgbClr>
              </a:gs>
              <a:gs pos="26000">
                <a:schemeClr val="tx2"/>
              </a:gs>
            </a:gsLst>
            <a:path path="circle">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800"/>
          </a:p>
        </p:txBody>
      </p:sp>
      <p:sp>
        <p:nvSpPr>
          <p:cNvPr id="15" name="灯片编号占位符 3"/>
          <p:cNvSpPr txBox="1"/>
          <p:nvPr userDrawn="1"/>
        </p:nvSpPr>
        <p:spPr>
          <a:xfrm>
            <a:off x="239350" y="6487289"/>
            <a:ext cx="1919817" cy="283846"/>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de-DE" altLang="en-US" sz="1200" b="1" dirty="0">
                <a:solidFill>
                  <a:schemeClr val="bg1"/>
                </a:solidFill>
              </a:rPr>
              <a:t> </a:t>
            </a:r>
            <a:endParaRPr lang="en-US" sz="1200" b="0" dirty="0">
              <a:solidFill>
                <a:schemeClr val="bg1"/>
              </a:solidFill>
            </a:endParaRPr>
          </a:p>
        </p:txBody>
      </p:sp>
      <p:sp>
        <p:nvSpPr>
          <p:cNvPr id="16" name="灯片编号占位符 3"/>
          <p:cNvSpPr txBox="1"/>
          <p:nvPr userDrawn="1"/>
        </p:nvSpPr>
        <p:spPr>
          <a:xfrm>
            <a:off x="9298615" y="6466096"/>
            <a:ext cx="3230100" cy="283846"/>
          </a:xfrm>
          <a:prstGeom prst="rect">
            <a:avLst/>
          </a:prstGeom>
        </p:spPr>
        <p:txBody>
          <a:bodyPr/>
          <a:lstStyle>
            <a:defPPr>
              <a:defRPr lang="zh-CN"/>
            </a:defPPr>
            <a:lvl1pPr marL="0" algn="l" defTabSz="914400" rtl="0" eaLnBrk="1" latinLnBrk="0" hangingPunct="1">
              <a:defRPr sz="1200" i="0" kern="1200">
                <a:solidFill>
                  <a:schemeClr val="accent6">
                    <a:lumMod val="50000"/>
                  </a:schemeClr>
                </a:solidFill>
                <a:latin typeface="微软雅黑" panose="020B0503020204020204" charset="-122"/>
                <a:ea typeface="微软雅黑" panose="020B050302020402020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200" b="0" dirty="0">
                <a:solidFill>
                  <a:schemeClr val="bg1"/>
                </a:solidFill>
              </a:rPr>
              <a:t>黄河勘测规划设计有限公司</a:t>
            </a:r>
          </a:p>
          <a:p>
            <a:pPr>
              <a:defRPr/>
            </a:pPr>
            <a:endParaRPr lang="en-US" sz="1200" b="0" dirty="0">
              <a:solidFill>
                <a:schemeClr val="bg1"/>
              </a:solidFill>
            </a:endParaRPr>
          </a:p>
        </p:txBody>
      </p:sp>
      <p:sp>
        <p:nvSpPr>
          <p:cNvPr id="7" name="标题 1"/>
          <p:cNvSpPr>
            <a:spLocks noGrp="1"/>
          </p:cNvSpPr>
          <p:nvPr>
            <p:ph type="title"/>
          </p:nvPr>
        </p:nvSpPr>
        <p:spPr>
          <a:xfrm>
            <a:off x="392169" y="145882"/>
            <a:ext cx="7776633" cy="777240"/>
          </a:xfrm>
        </p:spPr>
        <p:txBody>
          <a:bodyPr>
            <a:normAutofit/>
          </a:bodyPr>
          <a:lstStyle>
            <a:lvl1pPr algn="l">
              <a:defRPr sz="2400" b="0">
                <a:solidFill>
                  <a:schemeClr val="bg1"/>
                </a:solidFill>
                <a:latin typeface="Times New Roman" panose="02020603050405020304" pitchFamily="18" charset="0"/>
                <a:ea typeface="微软雅黑" panose="020B0503020204020204" charset="-122"/>
                <a:cs typeface="Times New Roman" panose="02020603050405020304" pitchFamily="18" charset="0"/>
              </a:defRPr>
            </a:lvl1pPr>
          </a:lstStyle>
          <a:p>
            <a:endParaRPr lang="zh-CN" altLang="en-US" dirty="0"/>
          </a:p>
        </p:txBody>
      </p:sp>
      <p:pic>
        <p:nvPicPr>
          <p:cNvPr id="9" name="Picture 8" descr="标Ａa"/>
          <p:cNvPicPr>
            <a:picLocks noChangeAspect="1" noChangeArrowheads="1"/>
          </p:cNvPicPr>
          <p:nvPr userDrawn="1"/>
        </p:nvPicPr>
        <p:blipFill>
          <a:blip r:embed="rId2" cstate="screen">
            <a:clrChange>
              <a:clrFrom>
                <a:srgbClr val="4E96D1"/>
              </a:clrFrom>
              <a:clrTo>
                <a:srgbClr val="4E96D1">
                  <a:alpha val="0"/>
                </a:srgbClr>
              </a:clrTo>
            </a:clrChange>
          </a:blip>
          <a:srcRect/>
          <a:stretch>
            <a:fillRect/>
          </a:stretch>
        </p:blipFill>
        <p:spPr bwMode="auto">
          <a:xfrm>
            <a:off x="8904155" y="6481647"/>
            <a:ext cx="394460" cy="28692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0" y="67382"/>
            <a:ext cx="12192000" cy="635267"/>
          </a:xfrm>
        </p:spPr>
        <p:txBody>
          <a:bodyPr>
            <a:noAutofit/>
          </a:bodyPr>
          <a:lstStyle>
            <a:lvl1pPr algn="r">
              <a:defRPr sz="2100" b="1">
                <a:solidFill>
                  <a:srgbClr val="0070C0"/>
                </a:solidFill>
                <a:latin typeface="楷体" panose="02010609060101010101" pitchFamily="49" charset="-122"/>
                <a:ea typeface="楷体" panose="02010609060101010101" pitchFamily="49" charset="-122"/>
              </a:defRPr>
            </a:lvl1pPr>
          </a:lstStyle>
          <a:p>
            <a:r>
              <a:rPr lang="zh-CN" altLang="en-US" dirty="0"/>
              <a:t>单击此处编辑母版标题样式</a:t>
            </a:r>
            <a:endParaRPr lang="en-US" dirty="0"/>
          </a:p>
        </p:txBody>
      </p:sp>
      <p:sp>
        <p:nvSpPr>
          <p:cNvPr id="4" name="Date Placeholder 3"/>
          <p:cNvSpPr>
            <a:spLocks noGrp="1"/>
          </p:cNvSpPr>
          <p:nvPr>
            <p:ph type="dt" sz="half" idx="10"/>
          </p:nvPr>
        </p:nvSpPr>
        <p:spPr/>
        <p:txBody>
          <a:bodyPr/>
          <a:lstStyle/>
          <a:p>
            <a:fld id="{82F9D502-CD3C-4B7D-933B-6BC6BFCA61B0}" type="datetimeFigureOut">
              <a:rPr lang="zh-CN" altLang="en-US" smtClean="0">
                <a:solidFill>
                  <a:prstClr val="black">
                    <a:tint val="75000"/>
                  </a:prstClr>
                </a:solidFill>
              </a:rPr>
              <a:t>2024/7/3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EBFCE0-A826-46A2-B557-562F793FEDD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0" y="1248482"/>
            <a:ext cx="12192000" cy="635267"/>
          </a:xfrm>
        </p:spPr>
        <p:txBody>
          <a:bodyPr>
            <a:noAutofit/>
          </a:bodyPr>
          <a:lstStyle>
            <a:lvl1pPr algn="r">
              <a:defRPr sz="2100" b="1">
                <a:solidFill>
                  <a:srgbClr val="0070C0"/>
                </a:solidFill>
                <a:latin typeface="楷体" panose="02010609060101010101" pitchFamily="49" charset="-122"/>
                <a:ea typeface="楷体" panose="02010609060101010101" pitchFamily="49" charset="-122"/>
              </a:defRPr>
            </a:lvl1pPr>
          </a:lstStyle>
          <a:p>
            <a:r>
              <a:rPr lang="zh-CN" altLang="en-US" dirty="0"/>
              <a:t>单击此处编辑母版标题样式</a:t>
            </a:r>
            <a:endParaRPr lang="en-US" dirty="0"/>
          </a:p>
        </p:txBody>
      </p:sp>
      <p:sp>
        <p:nvSpPr>
          <p:cNvPr id="4" name="Date Placeholder 3"/>
          <p:cNvSpPr>
            <a:spLocks noGrp="1"/>
          </p:cNvSpPr>
          <p:nvPr>
            <p:ph type="dt" sz="half" idx="10"/>
          </p:nvPr>
        </p:nvSpPr>
        <p:spPr/>
        <p:txBody>
          <a:bodyPr/>
          <a:lstStyle/>
          <a:p>
            <a:fld id="{82F9D502-CD3C-4B7D-933B-6BC6BFCA61B0}" type="datetimeFigureOut">
              <a:rPr lang="zh-CN" altLang="en-US" smtClean="0">
                <a:solidFill>
                  <a:prstClr val="black">
                    <a:tint val="75000"/>
                  </a:prstClr>
                </a:solidFill>
              </a:rPr>
              <a:t>2024/7/3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EBFCE0-A826-46A2-B557-562F793FEDD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0" y="67382"/>
            <a:ext cx="12192000" cy="635267"/>
          </a:xfrm>
        </p:spPr>
        <p:txBody>
          <a:bodyPr>
            <a:noAutofit/>
          </a:bodyPr>
          <a:lstStyle>
            <a:lvl1pPr algn="r">
              <a:defRPr sz="2100" b="1">
                <a:solidFill>
                  <a:srgbClr val="0070C0"/>
                </a:solidFill>
                <a:latin typeface="楷体" panose="02010609060101010101" pitchFamily="49" charset="-122"/>
                <a:ea typeface="楷体" panose="02010609060101010101" pitchFamily="49" charset="-122"/>
              </a:defRPr>
            </a:lvl1pPr>
          </a:lstStyle>
          <a:p>
            <a:r>
              <a:rPr lang="zh-CN" altLang="en-US" dirty="0"/>
              <a:t>单击此处编辑母版标题样式</a:t>
            </a:r>
            <a:endParaRPr lang="en-US" dirty="0"/>
          </a:p>
        </p:txBody>
      </p:sp>
      <p:sp>
        <p:nvSpPr>
          <p:cNvPr id="4" name="Date Placeholder 3"/>
          <p:cNvSpPr>
            <a:spLocks noGrp="1"/>
          </p:cNvSpPr>
          <p:nvPr>
            <p:ph type="dt" sz="half" idx="10"/>
          </p:nvPr>
        </p:nvSpPr>
        <p:spPr/>
        <p:txBody>
          <a:bodyPr/>
          <a:lstStyle/>
          <a:p>
            <a:fld id="{82F9D502-CD3C-4B7D-933B-6BC6BFCA61B0}" type="datetimeFigureOut">
              <a:rPr lang="zh-CN" altLang="en-US" smtClean="0">
                <a:solidFill>
                  <a:prstClr val="black">
                    <a:tint val="75000"/>
                  </a:prstClr>
                </a:solidFill>
              </a:rPr>
              <a:t>2024/7/3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FEBFCE0-A826-46A2-B557-562F793FEDDF}" type="slidenum">
              <a:rPr lang="zh-CN" altLang="en-US" smtClean="0">
                <a:solidFill>
                  <a:prstClr val="black">
                    <a:tint val="75000"/>
                  </a:prstClr>
                </a:solidFill>
              </a:rPr>
              <a:t>‹#›</a:t>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p:transition spd="slow" advClick="0" advTm="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764DE79-268F-4C1A-8933-263129D2AF90}" type="datetimeFigureOut">
              <a:rPr lang="en-US" dirty="0"/>
              <a:t>7/3/2024</a:t>
            </a:fld>
            <a:endParaRPr lang="en-US" dirty="0"/>
          </a:p>
        </p:txBody>
      </p:sp>
      <p:sp>
        <p:nvSpPr>
          <p:cNvPr id="5" name="Footer Placeholder 4"/>
          <p:cNvSpPr>
            <a:spLocks noGrp="1"/>
          </p:cNvSpPr>
          <p:nvPr>
            <p:ph type="ftr" sz="quarter" idx="11"/>
          </p:nvPr>
        </p:nvSpPr>
        <p:spPr/>
        <p:txBody>
          <a:bodyPr/>
          <a:lstStyle/>
          <a:p>
            <a:pPr algn="r"/>
            <a:r>
              <a:rPr lang="en-US" altLang="zh-CN"/>
              <a:t>CEPC </a:t>
            </a:r>
            <a:r>
              <a:rPr lang="zh-CN" altLang="en-US"/>
              <a:t>产业促进会（筹）</a:t>
            </a:r>
            <a:endParaRPr lang="zh-CN" alt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82F288E0-7875-42C4-84C8-98DBBD3BF4D2}" type="datetimeFigureOut">
              <a:rPr lang="zh-CN" altLang="en-US" smtClean="0"/>
              <a:t>2024/7/3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2024/7/3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pic>
        <p:nvPicPr>
          <p:cNvPr id="7" name="图片 6"/>
          <p:cNvPicPr>
            <a:picLocks noChangeAspect="1"/>
          </p:cNvPicPr>
          <p:nvPr userDrawn="1"/>
        </p:nvPicPr>
        <p:blipFill rotWithShape="1">
          <a:blip r:embed="rId18" cstate="screen">
            <a:extLst>
              <a:ext uri="{28A0092B-C50C-407E-A947-70E740481C1C}">
                <a14:useLocalDpi xmlns:a14="http://schemas.microsoft.com/office/drawing/2010/main"/>
              </a:ext>
            </a:extLst>
          </a:blip>
          <a:srcRect/>
          <a:stretch>
            <a:fillRect/>
          </a:stretch>
        </p:blipFill>
        <p:spPr>
          <a:xfrm>
            <a:off x="0" y="6311900"/>
            <a:ext cx="12206408" cy="569206"/>
          </a:xfrm>
          <a:prstGeom prst="rect">
            <a:avLst/>
          </a:prstGeom>
        </p:spPr>
      </p:pic>
      <p:pic>
        <p:nvPicPr>
          <p:cNvPr id="8" name="图片 7"/>
          <p:cNvPicPr>
            <a:picLocks noChangeAspect="1"/>
          </p:cNvPicPr>
          <p:nvPr userDrawn="1"/>
        </p:nvPicPr>
        <p:blipFill>
          <a:blip r:embed="rId19" cstate="screen"/>
          <a:stretch>
            <a:fillRect/>
          </a:stretch>
        </p:blipFill>
        <p:spPr>
          <a:xfrm>
            <a:off x="0" y="-1497"/>
            <a:ext cx="2794000" cy="1508035"/>
          </a:xfrm>
          <a:prstGeom prst="rect">
            <a:avLst/>
          </a:prstGeom>
        </p:spPr>
      </p:pic>
      <p:sp>
        <p:nvSpPr>
          <p:cNvPr id="9" name="文本框 8"/>
          <p:cNvSpPr txBox="1"/>
          <p:nvPr userDrawn="1"/>
        </p:nvSpPr>
        <p:spPr>
          <a:xfrm>
            <a:off x="169333" y="6348730"/>
            <a:ext cx="11921067" cy="461665"/>
          </a:xfrm>
          <a:prstGeom prst="rect">
            <a:avLst/>
          </a:prstGeom>
          <a:noFill/>
        </p:spPr>
        <p:txBody>
          <a:bodyPr wrap="square" rtlCol="0">
            <a:spAutoFit/>
          </a:bodyPr>
          <a:lstStyle/>
          <a:p>
            <a:pPr algn="r"/>
            <a:r>
              <a:rPr lang="en-US" altLang="zh-CN" sz="2400" b="1" dirty="0">
                <a:solidFill>
                  <a:srgbClr val="FFC000"/>
                </a:solidFill>
                <a:latin typeface="Calibri" panose="020F0502020204030204" charset="0"/>
              </a:rPr>
              <a:t>CEPC Industrial Promotion Consortium (CIPC)</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4.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png"/><Relationship Id="rId10" Type="http://schemas.openxmlformats.org/officeDocument/2006/relationships/image" Target="../media/image17.jpeg"/><Relationship Id="rId4" Type="http://schemas.openxmlformats.org/officeDocument/2006/relationships/notesSlide" Target="../notesSlides/notesSlide11.xml"/><Relationship Id="rId9" Type="http://schemas.openxmlformats.org/officeDocument/2006/relationships/image" Target="../media/image16.jpeg"/></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image" Target="../media/image12.png"/><Relationship Id="rId12" Type="http://schemas.openxmlformats.org/officeDocument/2006/relationships/image" Target="../media/image26.png"/><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21.png"/><Relationship Id="rId11" Type="http://schemas.openxmlformats.org/officeDocument/2006/relationships/image" Target="../media/image25.jpeg"/><Relationship Id="rId5" Type="http://schemas.openxmlformats.org/officeDocument/2006/relationships/image" Target="../media/image20.png"/><Relationship Id="rId10" Type="http://schemas.openxmlformats.org/officeDocument/2006/relationships/image" Target="../media/image24.jpeg"/><Relationship Id="rId4" Type="http://schemas.openxmlformats.org/officeDocument/2006/relationships/notesSlide" Target="../notesSlides/notesSlide12.xml"/><Relationship Id="rId9" Type="http://schemas.openxmlformats.org/officeDocument/2006/relationships/image" Target="../media/image23.jpeg"/></Relationships>
</file>

<file path=ppt/slides/_rels/slide13.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slideLayout" Target="../slideLayouts/slideLayout6.xml"/><Relationship Id="rId7" Type="http://schemas.openxmlformats.org/officeDocument/2006/relationships/image" Target="../media/image28.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27.jpeg"/><Relationship Id="rId11" Type="http://schemas.openxmlformats.org/officeDocument/2006/relationships/image" Target="../media/image4.png"/><Relationship Id="rId5" Type="http://schemas.openxmlformats.org/officeDocument/2006/relationships/image" Target="../media/image12.png"/><Relationship Id="rId10" Type="http://schemas.openxmlformats.org/officeDocument/2006/relationships/image" Target="../media/image31.jpeg"/><Relationship Id="rId4" Type="http://schemas.openxmlformats.org/officeDocument/2006/relationships/notesSlide" Target="../notesSlides/notesSlide13.xml"/><Relationship Id="rId9" Type="http://schemas.openxmlformats.org/officeDocument/2006/relationships/image" Target="../media/image30.jpeg"/></Relationships>
</file>

<file path=ppt/slides/_rels/slide14.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slideLayout" Target="../slideLayouts/slideLayout6.xml"/><Relationship Id="rId7" Type="http://schemas.openxmlformats.org/officeDocument/2006/relationships/image" Target="../media/image34.png"/><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image" Target="../media/image33.jpeg"/><Relationship Id="rId11" Type="http://schemas.openxmlformats.org/officeDocument/2006/relationships/image" Target="../media/image4.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notesSlide" Target="../notesSlides/notesSlide14.xml"/><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audio" Target="../media/media13.m4a"/><Relationship Id="rId7" Type="http://schemas.openxmlformats.org/officeDocument/2006/relationships/image" Target="../media/image38.jpeg"/><Relationship Id="rId2" Type="http://schemas.microsoft.com/office/2007/relationships/media" Target="../media/media13.m4a"/><Relationship Id="rId1" Type="http://schemas.openxmlformats.org/officeDocument/2006/relationships/tags" Target="../tags/tag2.xml"/><Relationship Id="rId6" Type="http://schemas.openxmlformats.org/officeDocument/2006/relationships/image" Target="../media/image32.png"/><Relationship Id="rId11" Type="http://schemas.openxmlformats.org/officeDocument/2006/relationships/image" Target="../media/image4.png"/><Relationship Id="rId5" Type="http://schemas.openxmlformats.org/officeDocument/2006/relationships/notesSlide" Target="../notesSlides/notesSlide15.xml"/><Relationship Id="rId10" Type="http://schemas.openxmlformats.org/officeDocument/2006/relationships/image" Target="../media/image41.jpeg"/><Relationship Id="rId4" Type="http://schemas.openxmlformats.org/officeDocument/2006/relationships/slideLayout" Target="../slideLayouts/slideLayout6.xml"/><Relationship Id="rId9" Type="http://schemas.openxmlformats.org/officeDocument/2006/relationships/image" Target="../media/image40.jpeg"/></Relationships>
</file>

<file path=ppt/slides/_rels/slide1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slideLayout" Target="../slideLayouts/slideLayout6.xml"/><Relationship Id="rId7" Type="http://schemas.openxmlformats.org/officeDocument/2006/relationships/image" Target="../media/image44.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43.png"/><Relationship Id="rId11" Type="http://schemas.openxmlformats.org/officeDocument/2006/relationships/image" Target="../media/image4.png"/><Relationship Id="rId5" Type="http://schemas.openxmlformats.org/officeDocument/2006/relationships/image" Target="../media/image42.png"/><Relationship Id="rId10" Type="http://schemas.openxmlformats.org/officeDocument/2006/relationships/image" Target="../media/image47.jpeg"/><Relationship Id="rId4" Type="http://schemas.openxmlformats.org/officeDocument/2006/relationships/notesSlide" Target="../notesSlides/notesSlide16.xml"/><Relationship Id="rId9"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slideLayout" Target="../slideLayouts/slideLayout6.xml"/><Relationship Id="rId7" Type="http://schemas.openxmlformats.org/officeDocument/2006/relationships/image" Target="../media/image50.jpeg"/><Relationship Id="rId2" Type="http://schemas.openxmlformats.org/officeDocument/2006/relationships/audio" Target="../media/media15.m4a"/><Relationship Id="rId1" Type="http://schemas.microsoft.com/office/2007/relationships/media" Target="../media/media15.m4a"/><Relationship Id="rId6" Type="http://schemas.openxmlformats.org/officeDocument/2006/relationships/image" Target="../media/image49.jpeg"/><Relationship Id="rId11" Type="http://schemas.openxmlformats.org/officeDocument/2006/relationships/image" Target="../media/image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notesSlide" Target="../notesSlides/notesSlide17.xml"/><Relationship Id="rId9" Type="http://schemas.openxmlformats.org/officeDocument/2006/relationships/image" Target="../media/image52.png"/></Relationships>
</file>

<file path=ppt/slides/_rels/slide18.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slideLayout" Target="../slideLayouts/slideLayout6.xml"/><Relationship Id="rId7" Type="http://schemas.openxmlformats.org/officeDocument/2006/relationships/image" Target="../media/image55.jpeg"/><Relationship Id="rId2" Type="http://schemas.openxmlformats.org/officeDocument/2006/relationships/audio" Target="../media/media16.m4a"/><Relationship Id="rId1" Type="http://schemas.microsoft.com/office/2007/relationships/media" Target="../media/media16.m4a"/><Relationship Id="rId6" Type="http://schemas.openxmlformats.org/officeDocument/2006/relationships/image" Target="../media/image54.jpeg"/><Relationship Id="rId5" Type="http://schemas.openxmlformats.org/officeDocument/2006/relationships/image" Target="../media/image48.png"/><Relationship Id="rId10" Type="http://schemas.openxmlformats.org/officeDocument/2006/relationships/image" Target="../media/image4.png"/><Relationship Id="rId4" Type="http://schemas.openxmlformats.org/officeDocument/2006/relationships/notesSlide" Target="../notesSlides/notesSlide18.xml"/><Relationship Id="rId9" Type="http://schemas.openxmlformats.org/officeDocument/2006/relationships/image" Target="../media/image57.png"/></Relationships>
</file>

<file path=ppt/slides/_rels/slide19.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slideLayout" Target="../slideLayouts/slideLayout6.xml"/><Relationship Id="rId7" Type="http://schemas.openxmlformats.org/officeDocument/2006/relationships/image" Target="../media/image59.jpeg"/><Relationship Id="rId2" Type="http://schemas.openxmlformats.org/officeDocument/2006/relationships/audio" Target="../media/media17.m4a"/><Relationship Id="rId1" Type="http://schemas.microsoft.com/office/2007/relationships/media" Target="../media/media17.m4a"/><Relationship Id="rId6" Type="http://schemas.openxmlformats.org/officeDocument/2006/relationships/image" Target="../media/image58.jpeg"/><Relationship Id="rId5" Type="http://schemas.openxmlformats.org/officeDocument/2006/relationships/image" Target="../media/image48.png"/><Relationship Id="rId10" Type="http://schemas.openxmlformats.org/officeDocument/2006/relationships/image" Target="../media/image4.png"/><Relationship Id="rId4" Type="http://schemas.openxmlformats.org/officeDocument/2006/relationships/notesSlide" Target="../notesSlides/notesSlide19.xml"/><Relationship Id="rId9" Type="http://schemas.openxmlformats.org/officeDocument/2006/relationships/image" Target="../media/image6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2.wma"/><Relationship Id="rId1" Type="http://schemas.openxmlformats.org/officeDocument/2006/relationships/audio" Target="NULL" TargetMode="External"/><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slideLayout" Target="../slideLayouts/slideLayout6.xml"/><Relationship Id="rId7" Type="http://schemas.openxmlformats.org/officeDocument/2006/relationships/image" Target="../media/image64.jpeg"/><Relationship Id="rId12" Type="http://schemas.openxmlformats.org/officeDocument/2006/relationships/image" Target="../media/image4.png"/><Relationship Id="rId2" Type="http://schemas.openxmlformats.org/officeDocument/2006/relationships/audio" Target="../media/media18.m4a"/><Relationship Id="rId1" Type="http://schemas.microsoft.com/office/2007/relationships/media" Target="../media/media18.m4a"/><Relationship Id="rId6" Type="http://schemas.openxmlformats.org/officeDocument/2006/relationships/image" Target="../media/image63.png"/><Relationship Id="rId11" Type="http://schemas.openxmlformats.org/officeDocument/2006/relationships/image" Target="../media/image67.png"/><Relationship Id="rId5" Type="http://schemas.openxmlformats.org/officeDocument/2006/relationships/image" Target="../media/image62.png"/><Relationship Id="rId10" Type="http://schemas.microsoft.com/office/2007/relationships/hdphoto" Target="../media/hdphoto1.wdp"/><Relationship Id="rId4" Type="http://schemas.openxmlformats.org/officeDocument/2006/relationships/notesSlide" Target="../notesSlides/notesSlide20.xml"/><Relationship Id="rId9" Type="http://schemas.openxmlformats.org/officeDocument/2006/relationships/image" Target="../media/image66.png"/></Relationships>
</file>

<file path=ppt/slides/_rels/slide21.xml.rels><?xml version="1.0" encoding="UTF-8" standalone="yes"?>
<Relationships xmlns="http://schemas.openxmlformats.org/package/2006/relationships"><Relationship Id="rId8" Type="http://schemas.openxmlformats.org/officeDocument/2006/relationships/image" Target="../media/image71.jpeg"/><Relationship Id="rId3" Type="http://schemas.openxmlformats.org/officeDocument/2006/relationships/slideLayout" Target="../slideLayouts/slideLayout6.xml"/><Relationship Id="rId7" Type="http://schemas.openxmlformats.org/officeDocument/2006/relationships/image" Target="../media/image70.png"/><Relationship Id="rId2" Type="http://schemas.openxmlformats.org/officeDocument/2006/relationships/audio" Target="../media/media19.m4a"/><Relationship Id="rId1" Type="http://schemas.microsoft.com/office/2007/relationships/media" Target="../media/media19.m4a"/><Relationship Id="rId6" Type="http://schemas.openxmlformats.org/officeDocument/2006/relationships/image" Target="../media/image69.png"/><Relationship Id="rId5" Type="http://schemas.openxmlformats.org/officeDocument/2006/relationships/image" Target="../media/image68.png"/><Relationship Id="rId10" Type="http://schemas.openxmlformats.org/officeDocument/2006/relationships/image" Target="../media/image4.png"/><Relationship Id="rId4" Type="http://schemas.openxmlformats.org/officeDocument/2006/relationships/notesSlide" Target="../notesSlides/notesSlide21.xml"/><Relationship Id="rId9" Type="http://schemas.openxmlformats.org/officeDocument/2006/relationships/image" Target="../media/image72.jpeg"/></Relationships>
</file>

<file path=ppt/slides/_rels/slide22.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slideLayout" Target="../slideLayouts/slideLayout6.xml"/><Relationship Id="rId7" Type="http://schemas.openxmlformats.org/officeDocument/2006/relationships/image" Target="../media/image75.png"/><Relationship Id="rId2" Type="http://schemas.openxmlformats.org/officeDocument/2006/relationships/audio" Target="../media/media20.m4a"/><Relationship Id="rId1" Type="http://schemas.microsoft.com/office/2007/relationships/media" Target="../media/media20.m4a"/><Relationship Id="rId6" Type="http://schemas.openxmlformats.org/officeDocument/2006/relationships/image" Target="../media/image74.png"/><Relationship Id="rId5" Type="http://schemas.openxmlformats.org/officeDocument/2006/relationships/image" Target="../media/image73.png"/><Relationship Id="rId10" Type="http://schemas.openxmlformats.org/officeDocument/2006/relationships/image" Target="../media/image4.png"/><Relationship Id="rId4" Type="http://schemas.openxmlformats.org/officeDocument/2006/relationships/notesSlide" Target="../notesSlides/notesSlide22.xml"/><Relationship Id="rId9" Type="http://schemas.openxmlformats.org/officeDocument/2006/relationships/image" Target="../media/image77.jpeg"/></Relationships>
</file>

<file path=ppt/slides/_rels/slide23.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5.png"/><Relationship Id="rId3" Type="http://schemas.openxmlformats.org/officeDocument/2006/relationships/slideLayout" Target="../slideLayouts/slideLayout6.xml"/><Relationship Id="rId7" Type="http://schemas.openxmlformats.org/officeDocument/2006/relationships/image" Target="../media/image79.jpeg"/><Relationship Id="rId12" Type="http://schemas.openxmlformats.org/officeDocument/2006/relationships/image" Target="../media/image84.png"/><Relationship Id="rId2" Type="http://schemas.openxmlformats.org/officeDocument/2006/relationships/audio" Target="../media/media21.m4a"/><Relationship Id="rId1" Type="http://schemas.microsoft.com/office/2007/relationships/media" Target="../media/media21.m4a"/><Relationship Id="rId6" Type="http://schemas.openxmlformats.org/officeDocument/2006/relationships/image" Target="../media/image73.png"/><Relationship Id="rId11" Type="http://schemas.openxmlformats.org/officeDocument/2006/relationships/image" Target="../media/image83.png"/><Relationship Id="rId5" Type="http://schemas.openxmlformats.org/officeDocument/2006/relationships/image" Target="../media/image78.jpeg"/><Relationship Id="rId10" Type="http://schemas.openxmlformats.org/officeDocument/2006/relationships/image" Target="../media/image82.jpeg"/><Relationship Id="rId4" Type="http://schemas.openxmlformats.org/officeDocument/2006/relationships/notesSlide" Target="../notesSlides/notesSlide23.xml"/><Relationship Id="rId9" Type="http://schemas.openxmlformats.org/officeDocument/2006/relationships/image" Target="../media/image81.jpeg"/><Relationship Id="rId14" Type="http://schemas.openxmlformats.org/officeDocument/2006/relationships/image" Target="../media/image4.png"/></Relationships>
</file>

<file path=ppt/slides/_rels/slide24.xml.rels><?xml version="1.0" encoding="UTF-8" standalone="yes"?>
<Relationships xmlns="http://schemas.openxmlformats.org/package/2006/relationships"><Relationship Id="rId8" Type="http://schemas.openxmlformats.org/officeDocument/2006/relationships/image" Target="../media/image89.jpeg"/><Relationship Id="rId13" Type="http://schemas.openxmlformats.org/officeDocument/2006/relationships/image" Target="../media/image94.jpeg"/><Relationship Id="rId3" Type="http://schemas.openxmlformats.org/officeDocument/2006/relationships/slideLayout" Target="../slideLayouts/slideLayout6.xml"/><Relationship Id="rId7" Type="http://schemas.openxmlformats.org/officeDocument/2006/relationships/image" Target="../media/image88.jpeg"/><Relationship Id="rId12" Type="http://schemas.openxmlformats.org/officeDocument/2006/relationships/image" Target="../media/image93.jpeg"/><Relationship Id="rId17" Type="http://schemas.openxmlformats.org/officeDocument/2006/relationships/image" Target="../media/image4.png"/><Relationship Id="rId2" Type="http://schemas.openxmlformats.org/officeDocument/2006/relationships/audio" Target="../media/media22.m4a"/><Relationship Id="rId16" Type="http://schemas.openxmlformats.org/officeDocument/2006/relationships/image" Target="../media/image97.jpeg"/><Relationship Id="rId1" Type="http://schemas.microsoft.com/office/2007/relationships/media" Target="../media/media22.m4a"/><Relationship Id="rId6" Type="http://schemas.openxmlformats.org/officeDocument/2006/relationships/image" Target="../media/image87.jpeg"/><Relationship Id="rId11" Type="http://schemas.openxmlformats.org/officeDocument/2006/relationships/image" Target="../media/image92.jpeg"/><Relationship Id="rId5" Type="http://schemas.openxmlformats.org/officeDocument/2006/relationships/image" Target="../media/image86.jpeg"/><Relationship Id="rId15" Type="http://schemas.openxmlformats.org/officeDocument/2006/relationships/image" Target="../media/image96.jpeg"/><Relationship Id="rId10" Type="http://schemas.openxmlformats.org/officeDocument/2006/relationships/image" Target="../media/image91.jpeg"/><Relationship Id="rId4" Type="http://schemas.openxmlformats.org/officeDocument/2006/relationships/notesSlide" Target="../notesSlides/notesSlide24.xml"/><Relationship Id="rId9" Type="http://schemas.openxmlformats.org/officeDocument/2006/relationships/image" Target="../media/image90.png"/><Relationship Id="rId14" Type="http://schemas.openxmlformats.org/officeDocument/2006/relationships/image" Target="../media/image95.jpeg"/></Relationships>
</file>

<file path=ppt/slides/_rels/slide25.xml.rels><?xml version="1.0" encoding="UTF-8" standalone="yes"?>
<Relationships xmlns="http://schemas.openxmlformats.org/package/2006/relationships"><Relationship Id="rId8" Type="http://schemas.openxmlformats.org/officeDocument/2006/relationships/image" Target="../media/image100.jpeg"/><Relationship Id="rId3" Type="http://schemas.openxmlformats.org/officeDocument/2006/relationships/slideLayout" Target="../slideLayouts/slideLayout6.xml"/><Relationship Id="rId7" Type="http://schemas.openxmlformats.org/officeDocument/2006/relationships/image" Target="../media/image99.jpeg"/><Relationship Id="rId12" Type="http://schemas.openxmlformats.org/officeDocument/2006/relationships/image" Target="../media/image4.png"/><Relationship Id="rId2" Type="http://schemas.openxmlformats.org/officeDocument/2006/relationships/audio" Target="../media/media23.m4a"/><Relationship Id="rId1" Type="http://schemas.microsoft.com/office/2007/relationships/media" Target="../media/media23.m4a"/><Relationship Id="rId6" Type="http://schemas.openxmlformats.org/officeDocument/2006/relationships/image" Target="../media/image98.png"/><Relationship Id="rId11" Type="http://schemas.openxmlformats.org/officeDocument/2006/relationships/image" Target="../media/image103.jpeg"/><Relationship Id="rId5" Type="http://schemas.openxmlformats.org/officeDocument/2006/relationships/image" Target="../media/image90.png"/><Relationship Id="rId10" Type="http://schemas.openxmlformats.org/officeDocument/2006/relationships/image" Target="../media/image102.png"/><Relationship Id="rId4" Type="http://schemas.openxmlformats.org/officeDocument/2006/relationships/notesSlide" Target="../notesSlides/notesSlide25.xml"/><Relationship Id="rId9" Type="http://schemas.openxmlformats.org/officeDocument/2006/relationships/image" Target="../media/image101.jpeg"/></Relationships>
</file>

<file path=ppt/slides/_rels/slide26.xml.rels><?xml version="1.0" encoding="UTF-8" standalone="yes"?>
<Relationships xmlns="http://schemas.openxmlformats.org/package/2006/relationships"><Relationship Id="rId8" Type="http://schemas.openxmlformats.org/officeDocument/2006/relationships/image" Target="../media/image107.jpeg"/><Relationship Id="rId13" Type="http://schemas.openxmlformats.org/officeDocument/2006/relationships/image" Target="../media/image112.jpeg"/><Relationship Id="rId3" Type="http://schemas.openxmlformats.org/officeDocument/2006/relationships/slideLayout" Target="../slideLayouts/slideLayout6.xml"/><Relationship Id="rId7" Type="http://schemas.openxmlformats.org/officeDocument/2006/relationships/image" Target="../media/image106.jpeg"/><Relationship Id="rId12" Type="http://schemas.openxmlformats.org/officeDocument/2006/relationships/image" Target="../media/image111.jpeg"/><Relationship Id="rId2" Type="http://schemas.openxmlformats.org/officeDocument/2006/relationships/audio" Target="../media/media24.m4a"/><Relationship Id="rId1" Type="http://schemas.microsoft.com/office/2007/relationships/media" Target="../media/media24.m4a"/><Relationship Id="rId6" Type="http://schemas.openxmlformats.org/officeDocument/2006/relationships/image" Target="../media/image105.png"/><Relationship Id="rId11" Type="http://schemas.openxmlformats.org/officeDocument/2006/relationships/image" Target="../media/image110.jpeg"/><Relationship Id="rId5" Type="http://schemas.openxmlformats.org/officeDocument/2006/relationships/image" Target="../media/image104.png"/><Relationship Id="rId10" Type="http://schemas.openxmlformats.org/officeDocument/2006/relationships/image" Target="../media/image109.jpeg"/><Relationship Id="rId4" Type="http://schemas.openxmlformats.org/officeDocument/2006/relationships/notesSlide" Target="../notesSlides/notesSlide26.xml"/><Relationship Id="rId9" Type="http://schemas.openxmlformats.org/officeDocument/2006/relationships/image" Target="../media/image108.jpeg"/><Relationship Id="rId14" Type="http://schemas.openxmlformats.org/officeDocument/2006/relationships/image" Target="../media/image4.png"/></Relationships>
</file>

<file path=ppt/slides/_rels/slide27.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audio" Target="../media/media25.m4a"/><Relationship Id="rId7" Type="http://schemas.openxmlformats.org/officeDocument/2006/relationships/image" Target="../media/image105.png"/><Relationship Id="rId2" Type="http://schemas.microsoft.com/office/2007/relationships/media" Target="../media/media25.m4a"/><Relationship Id="rId1" Type="http://schemas.openxmlformats.org/officeDocument/2006/relationships/themeOverride" Target="../theme/themeOverride1.xml"/><Relationship Id="rId6" Type="http://schemas.openxmlformats.org/officeDocument/2006/relationships/image" Target="../media/image104.png"/><Relationship Id="rId11" Type="http://schemas.openxmlformats.org/officeDocument/2006/relationships/image" Target="../media/image4.png"/><Relationship Id="rId5" Type="http://schemas.openxmlformats.org/officeDocument/2006/relationships/notesSlide" Target="../notesSlides/notesSlide27.xml"/><Relationship Id="rId10" Type="http://schemas.openxmlformats.org/officeDocument/2006/relationships/image" Target="../media/image115.jpeg"/><Relationship Id="rId4" Type="http://schemas.openxmlformats.org/officeDocument/2006/relationships/slideLayout" Target="../slideLayouts/slideLayout6.xml"/><Relationship Id="rId9" Type="http://schemas.openxmlformats.org/officeDocument/2006/relationships/image" Target="../media/image114.jpeg"/></Relationships>
</file>

<file path=ppt/slides/_rels/slide28.xml.rels><?xml version="1.0" encoding="UTF-8" standalone="yes"?>
<Relationships xmlns="http://schemas.openxmlformats.org/package/2006/relationships"><Relationship Id="rId8" Type="http://schemas.openxmlformats.org/officeDocument/2006/relationships/image" Target="../media/image117.jpeg"/><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image" Target="../media/image116.png"/><Relationship Id="rId12" Type="http://schemas.openxmlformats.org/officeDocument/2006/relationships/image" Target="../media/image121.jpeg"/><Relationship Id="rId2" Type="http://schemas.openxmlformats.org/officeDocument/2006/relationships/audio" Target="../media/media26.m4a"/><Relationship Id="rId1" Type="http://schemas.microsoft.com/office/2007/relationships/media" Target="../media/media26.m4a"/><Relationship Id="rId6" Type="http://schemas.openxmlformats.org/officeDocument/2006/relationships/image" Target="../media/image105.png"/><Relationship Id="rId11" Type="http://schemas.openxmlformats.org/officeDocument/2006/relationships/image" Target="../media/image120.jpeg"/><Relationship Id="rId5" Type="http://schemas.openxmlformats.org/officeDocument/2006/relationships/image" Target="../media/image104.png"/><Relationship Id="rId10" Type="http://schemas.openxmlformats.org/officeDocument/2006/relationships/image" Target="../media/image119.jpeg"/><Relationship Id="rId4" Type="http://schemas.openxmlformats.org/officeDocument/2006/relationships/notesSlide" Target="../notesSlides/notesSlide28.xml"/><Relationship Id="rId9" Type="http://schemas.openxmlformats.org/officeDocument/2006/relationships/image" Target="../media/image118.png"/></Relationships>
</file>

<file path=ppt/slides/_rels/slide29.xml.rels><?xml version="1.0" encoding="UTF-8" standalone="yes"?>
<Relationships xmlns="http://schemas.openxmlformats.org/package/2006/relationships"><Relationship Id="rId8" Type="http://schemas.openxmlformats.org/officeDocument/2006/relationships/image" Target="../media/image125.jpeg"/><Relationship Id="rId3" Type="http://schemas.openxmlformats.org/officeDocument/2006/relationships/slideLayout" Target="../slideLayouts/slideLayout2.xml"/><Relationship Id="rId7" Type="http://schemas.openxmlformats.org/officeDocument/2006/relationships/image" Target="../media/image124.png"/><Relationship Id="rId2" Type="http://schemas.openxmlformats.org/officeDocument/2006/relationships/audio" Target="../media/media27.m4a"/><Relationship Id="rId1" Type="http://schemas.microsoft.com/office/2007/relationships/media" Target="../media/media27.m4a"/><Relationship Id="rId6" Type="http://schemas.openxmlformats.org/officeDocument/2006/relationships/image" Target="../media/image123.png"/><Relationship Id="rId11" Type="http://schemas.openxmlformats.org/officeDocument/2006/relationships/image" Target="../media/image4.png"/><Relationship Id="rId5" Type="http://schemas.openxmlformats.org/officeDocument/2006/relationships/image" Target="../media/image122.png"/><Relationship Id="rId10" Type="http://schemas.openxmlformats.org/officeDocument/2006/relationships/image" Target="../media/image127.png"/><Relationship Id="rId4" Type="http://schemas.openxmlformats.org/officeDocument/2006/relationships/notesSlide" Target="../notesSlides/notesSlide29.xml"/><Relationship Id="rId9" Type="http://schemas.openxmlformats.org/officeDocument/2006/relationships/image" Target="../media/image126.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3.wma"/><Relationship Id="rId1" Type="http://schemas.openxmlformats.org/officeDocument/2006/relationships/audio" Target="NULL" TargetMode="External"/><Relationship Id="rId5" Type="http://schemas.openxmlformats.org/officeDocument/2006/relationships/image" Target="../media/image4.png"/><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image" Target="../media/image131.png"/><Relationship Id="rId13" Type="http://schemas.openxmlformats.org/officeDocument/2006/relationships/image" Target="../media/image136.jpeg"/><Relationship Id="rId3" Type="http://schemas.openxmlformats.org/officeDocument/2006/relationships/slideLayout" Target="../slideLayouts/slideLayout2.xml"/><Relationship Id="rId7" Type="http://schemas.openxmlformats.org/officeDocument/2006/relationships/image" Target="../media/image130.jpeg"/><Relationship Id="rId12" Type="http://schemas.openxmlformats.org/officeDocument/2006/relationships/image" Target="../media/image135.png"/><Relationship Id="rId2" Type="http://schemas.openxmlformats.org/officeDocument/2006/relationships/audio" Target="../media/media28.wma"/><Relationship Id="rId1" Type="http://schemas.microsoft.com/office/2007/relationships/media" Target="../media/media28.wma"/><Relationship Id="rId6" Type="http://schemas.openxmlformats.org/officeDocument/2006/relationships/image" Target="../media/image129.jpeg"/><Relationship Id="rId11" Type="http://schemas.openxmlformats.org/officeDocument/2006/relationships/image" Target="../media/image134.png"/><Relationship Id="rId5" Type="http://schemas.openxmlformats.org/officeDocument/2006/relationships/image" Target="../media/image128.png"/><Relationship Id="rId10" Type="http://schemas.openxmlformats.org/officeDocument/2006/relationships/image" Target="../media/image133.png"/><Relationship Id="rId4" Type="http://schemas.openxmlformats.org/officeDocument/2006/relationships/notesSlide" Target="../notesSlides/notesSlide30.xml"/><Relationship Id="rId9" Type="http://schemas.openxmlformats.org/officeDocument/2006/relationships/image" Target="../media/image132.jpeg"/><Relationship Id="rId14" Type="http://schemas.openxmlformats.org/officeDocument/2006/relationships/image" Target="../media/image4.png"/></Relationships>
</file>

<file path=ppt/slides/_rels/slide31.xml.rels><?xml version="1.0" encoding="UTF-8" standalone="yes"?>
<Relationships xmlns="http://schemas.openxmlformats.org/package/2006/relationships"><Relationship Id="rId8" Type="http://schemas.openxmlformats.org/officeDocument/2006/relationships/image" Target="../media/image139.jpeg"/><Relationship Id="rId3" Type="http://schemas.microsoft.com/office/2007/relationships/media" Target="../media/media29.wma"/><Relationship Id="rId7" Type="http://schemas.openxmlformats.org/officeDocument/2006/relationships/image" Target="../media/image138.emf"/><Relationship Id="rId2" Type="http://schemas.openxmlformats.org/officeDocument/2006/relationships/audio" Target="NULL" TargetMode="External"/><Relationship Id="rId1" Type="http://schemas.openxmlformats.org/officeDocument/2006/relationships/tags" Target="../tags/tag3.xml"/><Relationship Id="rId6" Type="http://schemas.openxmlformats.org/officeDocument/2006/relationships/image" Target="../media/image137.jpeg"/><Relationship Id="rId11" Type="http://schemas.openxmlformats.org/officeDocument/2006/relationships/image" Target="../media/image4.png"/><Relationship Id="rId5" Type="http://schemas.openxmlformats.org/officeDocument/2006/relationships/notesSlide" Target="../notesSlides/notesSlide31.xml"/><Relationship Id="rId10" Type="http://schemas.openxmlformats.org/officeDocument/2006/relationships/image" Target="../media/image141.jpeg"/><Relationship Id="rId4" Type="http://schemas.openxmlformats.org/officeDocument/2006/relationships/slideLayout" Target="../slideLayouts/slideLayout2.xml"/><Relationship Id="rId9" Type="http://schemas.openxmlformats.org/officeDocument/2006/relationships/image" Target="../media/image140.png"/></Relationships>
</file>

<file path=ppt/slides/_rels/slide3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2.xml"/><Relationship Id="rId7" Type="http://schemas.openxmlformats.org/officeDocument/2006/relationships/image" Target="../media/image131.png"/><Relationship Id="rId2" Type="http://schemas.microsoft.com/office/2007/relationships/media" Target="../media/media30.wma"/><Relationship Id="rId1" Type="http://schemas.openxmlformats.org/officeDocument/2006/relationships/audio" Target="NULL" TargetMode="External"/><Relationship Id="rId6" Type="http://schemas.openxmlformats.org/officeDocument/2006/relationships/image" Target="../media/image143.jpeg"/><Relationship Id="rId5" Type="http://schemas.openxmlformats.org/officeDocument/2006/relationships/image" Target="../media/image142.jpeg"/><Relationship Id="rId4"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8" Type="http://schemas.openxmlformats.org/officeDocument/2006/relationships/image" Target="../media/image145.jpeg"/><Relationship Id="rId3" Type="http://schemas.openxmlformats.org/officeDocument/2006/relationships/slideLayout" Target="../slideLayouts/slideLayout2.xml"/><Relationship Id="rId7" Type="http://schemas.openxmlformats.org/officeDocument/2006/relationships/image" Target="../media/image144.jpeg"/><Relationship Id="rId2" Type="http://schemas.openxmlformats.org/officeDocument/2006/relationships/audio" Target="../media/media31.wma"/><Relationship Id="rId1" Type="http://schemas.microsoft.com/office/2007/relationships/media" Target="../media/media31.wma"/><Relationship Id="rId6" Type="http://schemas.openxmlformats.org/officeDocument/2006/relationships/image" Target="../media/image128.png"/><Relationship Id="rId5" Type="http://schemas.openxmlformats.org/officeDocument/2006/relationships/image" Target="../media/image131.png"/><Relationship Id="rId4" Type="http://schemas.openxmlformats.org/officeDocument/2006/relationships/notesSlide" Target="../notesSlides/notesSlide33.xml"/><Relationship Id="rId9" Type="http://schemas.openxmlformats.org/officeDocument/2006/relationships/image" Target="../media/image4.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2.wma"/><Relationship Id="rId1" Type="http://schemas.microsoft.com/office/2007/relationships/media" Target="../media/media32.wma"/><Relationship Id="rId5" Type="http://schemas.openxmlformats.org/officeDocument/2006/relationships/image" Target="../media/image4.png"/><Relationship Id="rId4"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wma"/><Relationship Id="rId1" Type="http://schemas.microsoft.com/office/2007/relationships/media" Target="../media/media33.wma"/><Relationship Id="rId5" Type="http://schemas.openxmlformats.org/officeDocument/2006/relationships/image" Target="../media/image4.png"/><Relationship Id="rId4"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4.wma"/><Relationship Id="rId1" Type="http://schemas.microsoft.com/office/2007/relationships/media" Target="../media/media34.wma"/><Relationship Id="rId6" Type="http://schemas.openxmlformats.org/officeDocument/2006/relationships/image" Target="../media/image4.png"/><Relationship Id="rId5" Type="http://schemas.openxmlformats.org/officeDocument/2006/relationships/hyperlink" Target="mailto:qypan@fuhaicryo.com" TargetMode="External"/><Relationship Id="rId4"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4.wma"/><Relationship Id="rId1" Type="http://schemas.openxmlformats.org/officeDocument/2006/relationships/audio" Target="NULL" TargetMode="External"/><Relationship Id="rId5" Type="http://schemas.openxmlformats.org/officeDocument/2006/relationships/image" Target="../media/image4.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media" Target="../media/media5.wma"/><Relationship Id="rId1" Type="http://schemas.openxmlformats.org/officeDocument/2006/relationships/audio" Target="NULL" TargetMode="External"/><Relationship Id="rId6" Type="http://schemas.openxmlformats.org/officeDocument/2006/relationships/image" Target="../media/image4.png"/><Relationship Id="rId5" Type="http://schemas.openxmlformats.org/officeDocument/2006/relationships/image" Target="../media/image5.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6.wma"/><Relationship Id="rId1" Type="http://schemas.openxmlformats.org/officeDocument/2006/relationships/audio" Target="NULL" TargetMode="External"/><Relationship Id="rId6" Type="http://schemas.openxmlformats.org/officeDocument/2006/relationships/image" Target="../media/image4.png"/><Relationship Id="rId5" Type="http://schemas.openxmlformats.org/officeDocument/2006/relationships/image" Target="../media/image6.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7.wma"/><Relationship Id="rId1" Type="http://schemas.openxmlformats.org/officeDocument/2006/relationships/audio" Target="NULL" TargetMode="External"/><Relationship Id="rId5" Type="http://schemas.openxmlformats.org/officeDocument/2006/relationships/image" Target="../media/image4.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slideLayout" Target="../slideLayouts/slideLayout2.xml"/><Relationship Id="rId7" Type="http://schemas.openxmlformats.org/officeDocument/2006/relationships/image" Target="../media/image9.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8.jpeg"/><Relationship Id="rId5" Type="http://schemas.openxmlformats.org/officeDocument/2006/relationships/image" Target="../media/image7.jpeg"/><Relationship Id="rId10" Type="http://schemas.openxmlformats.org/officeDocument/2006/relationships/image" Target="../media/image4.png"/><Relationship Id="rId4" Type="http://schemas.openxmlformats.org/officeDocument/2006/relationships/notesSlide" Target="../notesSlides/notesSlide9.xml"/><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84885" y="1626870"/>
            <a:ext cx="9904730" cy="3784600"/>
          </a:xfrm>
          <a:prstGeom prst="rect">
            <a:avLst/>
          </a:prstGeom>
          <a:noFill/>
        </p:spPr>
        <p:txBody>
          <a:bodyPr wrap="square" rtlCol="0" anchor="t">
            <a:spAutoFit/>
          </a:bodyPr>
          <a:lstStyle/>
          <a:p>
            <a:pPr algn="ctr"/>
            <a:r>
              <a:rPr lang="en-US" altLang="zh-CN" sz="3600" b="1" dirty="0">
                <a:solidFill>
                  <a:schemeClr val="accent1"/>
                </a:solidFill>
                <a:effectLst/>
                <a:latin typeface="微软雅黑" panose="020B0503020204020204" charset="-122"/>
                <a:ea typeface="微软雅黑" panose="020B0503020204020204" charset="-122"/>
              </a:rPr>
              <a:t>Introduction of CEPC Industry Promotion Consortium (CIPC)</a:t>
            </a:r>
            <a:endParaRPr lang="en-US" altLang="zh-CN" sz="4800" b="1" dirty="0">
              <a:solidFill>
                <a:srgbClr val="FF000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endParaRPr lang="en-US" altLang="zh-CN" sz="4800" b="1" dirty="0">
              <a:solidFill>
                <a:srgbClr val="FF0000"/>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a:p>
            <a:pPr algn="ctr"/>
            <a:endParaRPr lang="en-US" altLang="zh-CN" sz="3600" dirty="0">
              <a:latin typeface="微软雅黑" panose="020B0503020204020204" charset="-122"/>
              <a:ea typeface="微软雅黑" panose="020B0503020204020204" charset="-122"/>
            </a:endParaRPr>
          </a:p>
          <a:p>
            <a:pPr algn="ctr"/>
            <a:r>
              <a:rPr lang="en-US" altLang="zh-CN" sz="3600" dirty="0" err="1">
                <a:solidFill>
                  <a:schemeClr val="accent1"/>
                </a:solidFill>
              </a:rPr>
              <a:t>Jinlin</a:t>
            </a:r>
            <a:r>
              <a:rPr lang="en-US" altLang="zh-CN" sz="3600" dirty="0">
                <a:solidFill>
                  <a:schemeClr val="accent1"/>
                </a:solidFill>
              </a:rPr>
              <a:t> Gao</a:t>
            </a:r>
          </a:p>
          <a:p>
            <a:pPr algn="ctr">
              <a:lnSpc>
                <a:spcPct val="150000"/>
              </a:lnSpc>
            </a:pPr>
            <a:r>
              <a:rPr lang="en-US" altLang="zh-CN" sz="3200" dirty="0">
                <a:solidFill>
                  <a:schemeClr val="accent1"/>
                </a:solidFill>
                <a:sym typeface="+mn-ea"/>
              </a:rPr>
              <a:t>2024.7.9 Tokyo</a:t>
            </a:r>
          </a:p>
        </p:txBody>
      </p:sp>
      <p:pic>
        <p:nvPicPr>
          <p:cNvPr id="2" name="CEPC产业促进会（CIPC）-删减版-2024_1">
            <a:hlinkClick r:id="" action="ppaction://media"/>
            <a:extLst>
              <a:ext uri="{FF2B5EF4-FFF2-40B4-BE49-F238E27FC236}">
                <a16:creationId xmlns:a16="http://schemas.microsoft.com/office/drawing/2014/main" id="{04420443-3BD6-15E3-A8C6-05068422EDB4}"/>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104679" y="5628442"/>
            <a:ext cx="593146" cy="5931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8000"/>
    </mc:Choice>
    <mc:Fallback xmlns="">
      <p:transition spd="slow" advTm="2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21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2252975" y="15544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圆角矩形 20"/>
          <p:cNvSpPr/>
          <p:nvPr/>
        </p:nvSpPr>
        <p:spPr>
          <a:xfrm>
            <a:off x="2252975" y="27736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圆角矩形 21"/>
          <p:cNvSpPr/>
          <p:nvPr/>
        </p:nvSpPr>
        <p:spPr>
          <a:xfrm>
            <a:off x="2252975" y="397256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圆角矩形 22"/>
          <p:cNvSpPr/>
          <p:nvPr/>
        </p:nvSpPr>
        <p:spPr>
          <a:xfrm>
            <a:off x="2252975" y="5173423"/>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4" name="矩形 23"/>
          <p:cNvSpPr/>
          <p:nvPr/>
        </p:nvSpPr>
        <p:spPr>
          <a:xfrm>
            <a:off x="3733564" y="1632436"/>
            <a:ext cx="4873817" cy="584775"/>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Background and Target</a:t>
            </a:r>
            <a:endParaRPr kumimoji="0" lang="zh-CN" altLang="en-US"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sp>
        <p:nvSpPr>
          <p:cNvPr id="25" name="流程图: 接点 24"/>
          <p:cNvSpPr/>
          <p:nvPr/>
        </p:nvSpPr>
        <p:spPr>
          <a:xfrm>
            <a:off x="2588255" y="1472560"/>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流程图: 接点 25"/>
          <p:cNvSpPr/>
          <p:nvPr/>
        </p:nvSpPr>
        <p:spPr>
          <a:xfrm>
            <a:off x="2588255" y="2689777"/>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流程图: 接点 26"/>
          <p:cNvSpPr/>
          <p:nvPr/>
        </p:nvSpPr>
        <p:spPr>
          <a:xfrm>
            <a:off x="2588255" y="388536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8" name="流程图: 接点 27"/>
          <p:cNvSpPr/>
          <p:nvPr/>
        </p:nvSpPr>
        <p:spPr>
          <a:xfrm>
            <a:off x="2578095" y="509150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9" name="矩形 28"/>
          <p:cNvSpPr/>
          <p:nvPr/>
        </p:nvSpPr>
        <p:spPr>
          <a:xfrm>
            <a:off x="3733564" y="2865390"/>
            <a:ext cx="3669251" cy="584775"/>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CIPC Organization</a:t>
            </a:r>
            <a:endParaRPr kumimoji="0" lang="zh-CN" altLang="en-US"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sp>
        <p:nvSpPr>
          <p:cNvPr id="30" name="矩形 29"/>
          <p:cNvSpPr/>
          <p:nvPr/>
        </p:nvSpPr>
        <p:spPr>
          <a:xfrm>
            <a:off x="3733563" y="4066253"/>
            <a:ext cx="5978467" cy="584775"/>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Enterprise introduction</a:t>
            </a:r>
            <a:endParaRPr kumimoji="0" lang="zh-CN" altLang="en-US" sz="2800" b="1"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endParaRPr>
          </a:p>
        </p:txBody>
      </p:sp>
      <p:sp>
        <p:nvSpPr>
          <p:cNvPr id="31" name="矩形 30"/>
          <p:cNvSpPr/>
          <p:nvPr/>
        </p:nvSpPr>
        <p:spPr>
          <a:xfrm>
            <a:off x="3723403" y="5267117"/>
            <a:ext cx="4043680" cy="584775"/>
          </a:xfrm>
          <a:prstGeom prst="rect">
            <a:avLst/>
          </a:prstGeom>
        </p:spPr>
        <p:txBody>
          <a:bodyPr wrap="squar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rPr>
              <a:t>Summary</a:t>
            </a:r>
            <a:endParaRPr kumimoji="0" lang="zh-CN" altLang="en-US" sz="28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mn-cs"/>
            </a:endParaRPr>
          </a:p>
        </p:txBody>
      </p:sp>
      <p:sp>
        <p:nvSpPr>
          <p:cNvPr id="32" name="矩形 31"/>
          <p:cNvSpPr/>
          <p:nvPr/>
        </p:nvSpPr>
        <p:spPr>
          <a:xfrm>
            <a:off x="2833981" y="1632436"/>
            <a:ext cx="405930" cy="6420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prstClr val="white"/>
                </a:solidFill>
                <a:effectLst/>
                <a:uLnTx/>
                <a:uFillTx/>
                <a:latin typeface="Arial" panose="020B0604020202020204" pitchFamily="34" charset="0"/>
                <a:ea typeface="黑体" panose="02010609060101010101" pitchFamily="49" charset="-122"/>
                <a:cs typeface="Arial" panose="020B0604020202020204" pitchFamily="34" charset="0"/>
              </a:rPr>
              <a:t>1</a:t>
            </a:r>
            <a:endParaRPr kumimoji="0" lang="zh-CN" altLang="en-US" sz="3600" b="0" i="0" u="none" strike="noStrike" kern="1200" cap="none" spc="0" normalizeH="0" baseline="0" noProof="0" dirty="0">
              <a:ln>
                <a:noFill/>
              </a:ln>
              <a:solidFill>
                <a:prstClr val="white"/>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33" name="矩形 32"/>
          <p:cNvSpPr/>
          <p:nvPr/>
        </p:nvSpPr>
        <p:spPr>
          <a:xfrm>
            <a:off x="2821959" y="2830324"/>
            <a:ext cx="405930" cy="6420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prstClr val="white"/>
                </a:solidFill>
                <a:effectLst/>
                <a:uLnTx/>
                <a:uFillTx/>
                <a:latin typeface="Arial" panose="020B0604020202020204" pitchFamily="34" charset="0"/>
                <a:ea typeface="黑体" panose="02010609060101010101" pitchFamily="49" charset="-122"/>
                <a:cs typeface="Arial" panose="020B0604020202020204" pitchFamily="34" charset="0"/>
              </a:rPr>
              <a:t>2</a:t>
            </a:r>
            <a:endParaRPr kumimoji="0" lang="zh-CN" altLang="en-US" sz="3600" b="0" i="0" u="none" strike="noStrike" kern="1200" cap="none" spc="0" normalizeH="0" baseline="0" noProof="0" dirty="0">
              <a:ln>
                <a:noFill/>
              </a:ln>
              <a:solidFill>
                <a:prstClr val="white"/>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34" name="矩形 33"/>
          <p:cNvSpPr/>
          <p:nvPr/>
        </p:nvSpPr>
        <p:spPr>
          <a:xfrm>
            <a:off x="2821959" y="4029540"/>
            <a:ext cx="405930" cy="6420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prstClr val="white"/>
                </a:solidFill>
                <a:effectLst/>
                <a:uLnTx/>
                <a:uFillTx/>
                <a:latin typeface="Arial" panose="020B0604020202020204" pitchFamily="34" charset="0"/>
                <a:ea typeface="黑体" panose="02010609060101010101" pitchFamily="49" charset="-122"/>
                <a:cs typeface="Arial" panose="020B0604020202020204" pitchFamily="34" charset="0"/>
              </a:rPr>
              <a:t>3</a:t>
            </a:r>
            <a:endParaRPr kumimoji="0" lang="zh-CN" altLang="en-US" sz="3600" b="0" i="0" u="none" strike="noStrike" kern="1200" cap="none" spc="0" normalizeH="0" baseline="0" noProof="0" dirty="0">
              <a:ln>
                <a:noFill/>
              </a:ln>
              <a:solidFill>
                <a:prstClr val="white"/>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35" name="矩形 34"/>
          <p:cNvSpPr/>
          <p:nvPr/>
        </p:nvSpPr>
        <p:spPr>
          <a:xfrm>
            <a:off x="2821959" y="5240619"/>
            <a:ext cx="405930" cy="64205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600" b="1" i="0" u="none" strike="noStrike" kern="1200" cap="none" spc="0" normalizeH="0" baseline="0" noProof="0" dirty="0">
                <a:ln>
                  <a:noFill/>
                </a:ln>
                <a:solidFill>
                  <a:prstClr val="white"/>
                </a:solidFill>
                <a:effectLst/>
                <a:uLnTx/>
                <a:uFillTx/>
                <a:latin typeface="Arial" panose="020B0604020202020204" pitchFamily="34" charset="0"/>
                <a:ea typeface="黑体" panose="02010609060101010101" pitchFamily="49" charset="-122"/>
                <a:cs typeface="Arial" panose="020B0604020202020204" pitchFamily="34" charset="0"/>
              </a:rPr>
              <a:t>4</a:t>
            </a:r>
            <a:endParaRPr kumimoji="0" lang="zh-CN" altLang="en-US" sz="3600" b="0" i="0" u="none" strike="noStrike" kern="1200" cap="none" spc="0" normalizeH="0" baseline="0" noProof="0" dirty="0">
              <a:ln>
                <a:noFill/>
              </a:ln>
              <a:solidFill>
                <a:prstClr val="white"/>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38" name="标题 1"/>
          <p:cNvSpPr>
            <a:spLocks noGrp="1"/>
          </p:cNvSpPr>
          <p:nvPr>
            <p:ph type="title"/>
          </p:nvPr>
        </p:nvSpPr>
        <p:spPr>
          <a:xfrm>
            <a:off x="2162698" y="365126"/>
            <a:ext cx="7886700" cy="678732"/>
          </a:xfrm>
        </p:spPr>
        <p:txBody>
          <a:bodyPr>
            <a:normAutofit/>
          </a:bodyPr>
          <a:lstStyle/>
          <a:p>
            <a:pPr algn="ctr"/>
            <a:r>
              <a:rPr lang="en-US" altLang="zh-CN" sz="3600" b="1" dirty="0">
                <a:solidFill>
                  <a:srgbClr val="C00000"/>
                </a:solidFill>
                <a:latin typeface="微软雅黑" panose="020B0503020204020204" charset="-122"/>
                <a:ea typeface="微软雅黑" panose="020B0503020204020204" charset="-122"/>
              </a:rPr>
              <a:t>Contents</a:t>
            </a:r>
            <a:endParaRPr lang="zh-CN" altLang="en-US" sz="3600" b="1" dirty="0">
              <a:solidFill>
                <a:srgbClr val="C0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421"/>
    </mc:Choice>
    <mc:Fallback xmlns="">
      <p:transition spd="slow" advTm="242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3134209" y="306548"/>
            <a:ext cx="5757333" cy="446600"/>
          </a:xfrm>
        </p:spPr>
        <p:txBody>
          <a:bodyPr vert="horz" lIns="91440" tIns="45720" rIns="91440" bIns="45720" rtlCol="0" anchor="t">
            <a:noAutofit/>
          </a:bodyPr>
          <a:lstStyle/>
          <a:p>
            <a:pPr algn="ctr">
              <a:lnSpc>
                <a:spcPct val="70000"/>
              </a:lnSpc>
              <a:spcAft>
                <a:spcPts val="600"/>
              </a:spcAft>
              <a:defRPr/>
            </a:pPr>
            <a:r>
              <a:rPr lang="en-US" altLang="zh-CN" sz="3000" b="1" dirty="0" err="1">
                <a:solidFill>
                  <a:srgbClr val="0070C0"/>
                </a:solidFill>
                <a:latin typeface="Calibri" panose="020F0502020204030204" charset="0"/>
              </a:rPr>
              <a:t>Superconducing</a:t>
            </a:r>
            <a:r>
              <a:rPr lang="en-US" altLang="zh-CN" sz="3000" b="1" dirty="0">
                <a:solidFill>
                  <a:srgbClr val="0070C0"/>
                </a:solidFill>
                <a:latin typeface="Calibri" panose="020F0502020204030204" charset="0"/>
              </a:rPr>
              <a:t> Cavities</a:t>
            </a:r>
          </a:p>
        </p:txBody>
      </p:sp>
      <p:sp>
        <p:nvSpPr>
          <p:cNvPr id="9" name="文本框 8"/>
          <p:cNvSpPr txBox="1"/>
          <p:nvPr/>
        </p:nvSpPr>
        <p:spPr>
          <a:xfrm>
            <a:off x="6523342" y="4200116"/>
            <a:ext cx="5563198" cy="203009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Cavities</a:t>
            </a:r>
            <a:r>
              <a:rPr kumimoji="0" lang="en-US" altLang="zh-CN" sz="1800" b="1" i="0" u="none" strike="noStrike" kern="1200" cap="none" spc="0" normalizeH="0" baseline="0" noProof="0" dirty="0">
                <a:ln>
                  <a:noFill/>
                </a:ln>
                <a:solidFill>
                  <a:srgbClr val="000000"/>
                </a:solidFill>
                <a:effectLst/>
                <a:uLnTx/>
                <a:uFillTx/>
                <a:latin typeface="Calibri" panose="020F0502020204030204"/>
                <a:ea typeface="等线" panose="02010600030101010101" pitchFamily="2" charset="-122"/>
                <a:cs typeface="+mn-cs"/>
              </a:rPr>
              <a:t>-</a:t>
            </a:r>
            <a:r>
              <a:rPr kumimoji="0" lang="en-US" altLang="zh-CN" sz="1800" b="1" i="0" u="none" strike="noStrike" kern="1200" cap="none" spc="0" normalizeH="0" baseline="0" noProof="0" dirty="0">
                <a:ln>
                  <a:noFill/>
                </a:ln>
                <a:solidFill>
                  <a:srgbClr val="C00000"/>
                </a:solidFill>
                <a:effectLst/>
                <a:uLnTx/>
                <a:uFillTx/>
                <a:latin typeface="Calibri" panose="020F0502020204030204"/>
                <a:ea typeface="等线" panose="02010600030101010101" pitchFamily="2" charset="-122"/>
                <a:cs typeface="+mn-cs"/>
              </a:rPr>
              <a:t>High performance 1.3GHz 9 Cell cavity</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 Improve welding quality--- </a:t>
            </a:r>
            <a:r>
              <a:rPr kumimoji="0" lang="en-US" altLang="zh-CN" sz="1800" b="1" i="0" u="none" strike="noStrike" kern="1200" cap="none" spc="0" normalizeH="0" baseline="0" noProof="0" dirty="0" err="1">
                <a:ln>
                  <a:noFill/>
                </a:ln>
                <a:solidFill>
                  <a:srgbClr val="FF0000"/>
                </a:solidFill>
                <a:effectLst/>
                <a:uLnTx/>
                <a:uFillTx/>
                <a:latin typeface="Calibri" panose="020F0502020204030204"/>
                <a:ea typeface="等线" panose="02010600030101010101" pitchFamily="2" charset="-122"/>
                <a:cs typeface="+mn-cs"/>
              </a:rPr>
              <a:t>Eacc</a:t>
            </a:r>
            <a:endPar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黑体" panose="02010609060101010101" pitchFamily="49" charset="-122"/>
                <a:cs typeface="+mn-cs"/>
              </a:rPr>
              <a:t>★</a:t>
            </a: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Single cavity: </a:t>
            </a:r>
            <a:r>
              <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rPr>
              <a:t>45MV/m</a:t>
            </a:r>
            <a:r>
              <a:rPr kumimoji="0" lang="zh-CN" altLang="en-US" sz="1800" b="0" i="0" u="none" strike="noStrike" kern="1200" cap="none" spc="0" normalizeH="0" baseline="0" noProof="0" dirty="0">
                <a:ln>
                  <a:noFill/>
                </a:ln>
                <a:solidFill>
                  <a:srgbClr val="FF0000"/>
                </a:solidFill>
                <a:effectLst/>
                <a:uLnTx/>
                <a:uFillTx/>
                <a:latin typeface="Calibri" panose="020F0502020204030204"/>
                <a:ea typeface="楷体" panose="02010609060101010101" pitchFamily="49" charset="-122"/>
                <a:cs typeface="+mn-cs"/>
              </a:rPr>
              <a:t>；</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黑体" panose="02010609060101010101" pitchFamily="49" charset="-122"/>
                <a:cs typeface="+mn-cs"/>
              </a:rPr>
              <a:t>★ </a:t>
            </a: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9cell cavity: </a:t>
            </a:r>
            <a:r>
              <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rPr>
              <a:t>24MV/m to 30-35MV/m</a:t>
            </a:r>
            <a:r>
              <a:rPr kumimoji="0" lang="zh-CN" altLang="en-US" sz="1800" b="0" i="0" u="none" strike="noStrike" kern="1200" cap="none" spc="0" normalizeH="0" baseline="0" noProof="0" dirty="0">
                <a:ln>
                  <a:noFill/>
                </a:ln>
                <a:solidFill>
                  <a:srgbClr val="FF0000"/>
                </a:solidFill>
                <a:effectLst/>
                <a:uLnTx/>
                <a:uFillTx/>
                <a:latin typeface="Calibri" panose="020F0502020204030204"/>
                <a:ea typeface="黑体" panose="02010609060101010101" pitchFamily="49" charset="-122"/>
                <a:cs typeface="+mn-cs"/>
              </a:rPr>
              <a:t>；</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B. Improve surface quality--- </a:t>
            </a:r>
            <a:r>
              <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rPr>
              <a:t>Ra1.6 to Ra0.4</a:t>
            </a:r>
            <a:r>
              <a:rPr kumimoji="0" lang="zh-CN" altLang="en-US" sz="1800" b="0" i="0" u="none" strike="noStrike" kern="1200" cap="none" spc="0" normalizeH="0" baseline="0" noProof="0" dirty="0">
                <a:ln>
                  <a:noFill/>
                </a:ln>
                <a:solidFill>
                  <a:srgbClr val="FF0000"/>
                </a:solidFill>
                <a:effectLst/>
                <a:uLnTx/>
                <a:uFillTx/>
                <a:latin typeface="Calibri" panose="020F0502020204030204"/>
                <a:ea typeface="黑体" panose="02010609060101010101" pitchFamily="49" charset="-122"/>
                <a:cs typeface="+mn-cs"/>
              </a:rPr>
              <a:t>；</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C. Update equipment to increase efficiency--- </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rPr>
              <a:t>General welding</a:t>
            </a:r>
            <a:r>
              <a:rPr kumimoji="0" lang="zh-CN" altLang="en-US" sz="1800" b="0" i="0" u="none" strike="noStrike" kern="1200" cap="none" spc="0" normalizeH="0" baseline="0" noProof="0" dirty="0">
                <a:ln>
                  <a:noFill/>
                </a:ln>
                <a:solidFill>
                  <a:srgbClr val="FF0000"/>
                </a:solidFill>
                <a:effectLst/>
                <a:uLnTx/>
                <a:uFillTx/>
                <a:latin typeface="Calibri" panose="020F0502020204030204"/>
                <a:ea typeface="黑体" panose="02010609060101010101" pitchFamily="49" charset="-122"/>
                <a:cs typeface="+mn-cs"/>
              </a:rPr>
              <a:t>，</a:t>
            </a:r>
            <a:r>
              <a:rPr kumimoji="0" lang="en-US" altLang="zh-CN" sz="1800" b="1" i="0" u="none" strike="noStrike" kern="1200" cap="none" spc="0" normalizeH="0" baseline="0" noProof="0" dirty="0">
                <a:ln>
                  <a:noFill/>
                </a:ln>
                <a:solidFill>
                  <a:srgbClr val="FF0000"/>
                </a:solidFill>
                <a:effectLst/>
                <a:uLnTx/>
                <a:uFillTx/>
                <a:latin typeface="Calibri" panose="020F0502020204030204"/>
                <a:ea typeface="等线" panose="02010600030101010101" pitchFamily="2" charset="-122"/>
                <a:cs typeface="+mn-cs"/>
              </a:rPr>
              <a:t>3days to 1.5 days/cavity</a:t>
            </a:r>
            <a:r>
              <a:rPr kumimoji="0" lang="zh-CN" altLang="en-US" sz="1800" b="0" i="0" u="none" strike="noStrike" kern="1200" cap="none" spc="0" normalizeH="0" baseline="0" noProof="0" dirty="0">
                <a:ln>
                  <a:noFill/>
                </a:ln>
                <a:solidFill>
                  <a:srgbClr val="FF0000"/>
                </a:solidFill>
                <a:effectLst/>
                <a:uLnTx/>
                <a:uFillTx/>
                <a:latin typeface="Calibri" panose="020F0502020204030204"/>
                <a:ea typeface="黑体" panose="02010609060101010101" pitchFamily="49" charset="-122"/>
                <a:cs typeface="+mn-cs"/>
              </a:rPr>
              <a:t>；</a:t>
            </a:r>
            <a:r>
              <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 </a:t>
            </a: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12" name="图片 11"/>
          <p:cNvPicPr>
            <a:picLocks noChangeAspect="1"/>
          </p:cNvPicPr>
          <p:nvPr/>
        </p:nvPicPr>
        <p:blipFill>
          <a:blip r:embed="rId5"/>
          <a:stretch>
            <a:fillRect/>
          </a:stretch>
        </p:blipFill>
        <p:spPr>
          <a:xfrm>
            <a:off x="9190022" y="212645"/>
            <a:ext cx="2835738" cy="720431"/>
          </a:xfrm>
          <a:prstGeom prst="rect">
            <a:avLst/>
          </a:prstGeom>
        </p:spPr>
      </p:pic>
      <p:sp>
        <p:nvSpPr>
          <p:cNvPr id="2" name="文本框 1"/>
          <p:cNvSpPr txBox="1"/>
          <p:nvPr/>
        </p:nvSpPr>
        <p:spPr>
          <a:xfrm>
            <a:off x="46490" y="6246989"/>
            <a:ext cx="6103256" cy="66040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北京高能锐新科技有限责任公司</a:t>
            </a:r>
            <a:endParaRPr kumimoji="0" lang="en-US" altLang="zh-CN"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0"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Beijing HE-Racing </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grpSp>
        <p:nvGrpSpPr>
          <p:cNvPr id="16" name="组合 15"/>
          <p:cNvGrpSpPr/>
          <p:nvPr/>
        </p:nvGrpSpPr>
        <p:grpSpPr>
          <a:xfrm>
            <a:off x="0" y="1338905"/>
            <a:ext cx="6419958" cy="3296863"/>
            <a:chOff x="660400" y="1873143"/>
            <a:chExt cx="6434667" cy="3296863"/>
          </a:xfrm>
        </p:grpSpPr>
        <p:pic>
          <p:nvPicPr>
            <p:cNvPr id="14" name="图片 1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0400" y="1873143"/>
              <a:ext cx="6434667" cy="3296863"/>
            </a:xfrm>
            <a:prstGeom prst="rect">
              <a:avLst/>
            </a:prstGeom>
          </p:spPr>
        </p:pic>
        <p:sp>
          <p:nvSpPr>
            <p:cNvPr id="15" name="矩形 14"/>
            <p:cNvSpPr/>
            <p:nvPr/>
          </p:nvSpPr>
          <p:spPr>
            <a:xfrm>
              <a:off x="869244" y="1873143"/>
              <a:ext cx="1806223" cy="2265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pic>
        <p:nvPicPr>
          <p:cNvPr id="18" name="图片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11167" y="1796127"/>
            <a:ext cx="2594987" cy="1946861"/>
          </a:xfrm>
          <a:prstGeom prst="rect">
            <a:avLst/>
          </a:prstGeom>
        </p:spPr>
      </p:pic>
      <p:pic>
        <p:nvPicPr>
          <p:cNvPr id="20" name="图片 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419958" y="1712402"/>
            <a:ext cx="2594987" cy="2114309"/>
          </a:xfrm>
          <a:prstGeom prst="rect">
            <a:avLst/>
          </a:prstGeom>
        </p:spPr>
      </p:pic>
      <p:sp>
        <p:nvSpPr>
          <p:cNvPr id="22" name="文本框 21"/>
          <p:cNvSpPr txBox="1"/>
          <p:nvPr/>
        </p:nvSpPr>
        <p:spPr>
          <a:xfrm>
            <a:off x="6628802" y="1245696"/>
            <a:ext cx="373439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High performance 1.3GHz 9 Cell cavity</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sp>
        <p:nvSpPr>
          <p:cNvPr id="28" name="文本框 27"/>
          <p:cNvSpPr txBox="1"/>
          <p:nvPr/>
        </p:nvSpPr>
        <p:spPr>
          <a:xfrm>
            <a:off x="6686215" y="3742988"/>
            <a:ext cx="2430531" cy="584775"/>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9cell cavities test results</a:t>
            </a:r>
          </a:p>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a:r>
            <a:r>
              <a:rPr kumimoji="0" lang="en-US" altLang="zh-CN" sz="1600" b="0" i="0" u="none" strike="noStrike" kern="1200" cap="none" spc="0" normalizeH="0" baseline="0" noProof="0" dirty="0" err="1">
                <a:ln>
                  <a:noFill/>
                </a:ln>
                <a:solidFill>
                  <a:schemeClr val="accent5">
                    <a:lumMod val="75000"/>
                  </a:schemeClr>
                </a:solidFill>
                <a:effectLst/>
                <a:uLnTx/>
                <a:uFillTx/>
                <a:latin typeface="Calibri" panose="020F0502020204030204"/>
                <a:ea typeface="等线" panose="02010600030101010101" pitchFamily="2" charset="-122"/>
                <a:cs typeface="+mn-cs"/>
              </a:rPr>
              <a:t>Jiyuan</a:t>
            </a: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Zhai</a:t>
            </a: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a:r>
          </a:p>
        </p:txBody>
      </p:sp>
      <p:sp>
        <p:nvSpPr>
          <p:cNvPr id="11264" name="文本框 11263"/>
          <p:cNvSpPr txBox="1"/>
          <p:nvPr/>
        </p:nvSpPr>
        <p:spPr>
          <a:xfrm>
            <a:off x="9396315" y="3826711"/>
            <a:ext cx="2423151"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Technical Team </a:t>
            </a: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a: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HERT</a:t>
            </a: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a:r>
          </a:p>
        </p:txBody>
      </p:sp>
      <p:pic>
        <p:nvPicPr>
          <p:cNvPr id="11267" name="图片 1126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47489" y="5022904"/>
            <a:ext cx="1862972" cy="992382"/>
          </a:xfrm>
          <a:prstGeom prst="rect">
            <a:avLst/>
          </a:prstGeom>
        </p:spPr>
      </p:pic>
      <p:pic>
        <p:nvPicPr>
          <p:cNvPr id="11269" name="图片 1126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113845" y="5028975"/>
            <a:ext cx="1780822" cy="988044"/>
          </a:xfrm>
          <a:prstGeom prst="rect">
            <a:avLst/>
          </a:prstGeom>
        </p:spPr>
      </p:pic>
      <p:pic>
        <p:nvPicPr>
          <p:cNvPr id="11271" name="图片 1127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180092" y="4961756"/>
            <a:ext cx="876423" cy="883962"/>
          </a:xfrm>
          <a:prstGeom prst="rect">
            <a:avLst/>
          </a:prstGeom>
        </p:spPr>
      </p:pic>
      <p:pic>
        <p:nvPicPr>
          <p:cNvPr id="11273" name="图片 1127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5265360" y="4961755"/>
            <a:ext cx="882066" cy="883963"/>
          </a:xfrm>
          <a:prstGeom prst="rect">
            <a:avLst/>
          </a:prstGeom>
        </p:spPr>
      </p:pic>
      <p:sp>
        <p:nvSpPr>
          <p:cNvPr id="11275" name="文本框 11274"/>
          <p:cNvSpPr txBox="1"/>
          <p:nvPr/>
        </p:nvSpPr>
        <p:spPr>
          <a:xfrm>
            <a:off x="3893820" y="5845810"/>
            <a:ext cx="1267460" cy="355600"/>
          </a:xfrm>
          <a:prstGeom prst="rect">
            <a:avLst/>
          </a:prstGeom>
          <a:noFill/>
        </p:spPr>
        <p:txBody>
          <a:bodyPr wrap="square">
            <a:no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N2 Cooling</a:t>
            </a:r>
          </a:p>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system</a:t>
            </a:r>
          </a:p>
        </p:txBody>
      </p:sp>
      <p:sp>
        <p:nvSpPr>
          <p:cNvPr id="11277" name="文本框 11276"/>
          <p:cNvSpPr txBox="1"/>
          <p:nvPr/>
        </p:nvSpPr>
        <p:spPr>
          <a:xfrm>
            <a:off x="5189220" y="5901690"/>
            <a:ext cx="1033780" cy="213360"/>
          </a:xfrm>
          <a:prstGeom prst="rect">
            <a:avLst/>
          </a:prstGeom>
          <a:noFill/>
        </p:spPr>
        <p:txBody>
          <a:bodyPr wrap="square">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Cryotrap</a:t>
            </a:r>
          </a:p>
        </p:txBody>
      </p:sp>
      <p:pic>
        <p:nvPicPr>
          <p:cNvPr id="4" name="音频 3">
            <a:hlinkClick r:id="" action="ppaction://media"/>
            <a:extLst>
              <a:ext uri="{FF2B5EF4-FFF2-40B4-BE49-F238E27FC236}">
                <a16:creationId xmlns:a16="http://schemas.microsoft.com/office/drawing/2014/main" id="{57BA5F19-59B8-4D1D-7D85-4B04215B0CAD}"/>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1047"/>
    </mc:Choice>
    <mc:Fallback xmlns="">
      <p:transition spd="slow" advTm="3104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473692" y="1340892"/>
            <a:ext cx="1994305" cy="3443038"/>
          </a:xfrm>
          <a:prstGeom prst="rect">
            <a:avLst/>
          </a:prstGeom>
        </p:spPr>
      </p:pic>
      <p:pic>
        <p:nvPicPr>
          <p:cNvPr id="1026" name="Picture 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541790" y="3375482"/>
            <a:ext cx="2951246" cy="1477328"/>
          </a:xfrm>
          <a:prstGeom prst="rect">
            <a:avLst/>
          </a:prstGeom>
          <a:noFill/>
          <a:extLst>
            <a:ext uri="{909E8E84-426E-40DD-AFC4-6F175D3DCCD1}">
              <a14:hiddenFill xmlns:a14="http://schemas.microsoft.com/office/drawing/2010/main">
                <a:solidFill>
                  <a:srgbClr val="FFFFFF"/>
                </a:solidFill>
              </a14:hiddenFill>
            </a:ext>
          </a:extLst>
        </p:spPr>
      </p:pic>
      <p:pic>
        <p:nvPicPr>
          <p:cNvPr id="6" name="图片 5"/>
          <p:cNvPicPr>
            <a:picLocks noChangeAspect="1"/>
          </p:cNvPicPr>
          <p:nvPr/>
        </p:nvPicPr>
        <p:blipFill>
          <a:blip r:embed="rId7"/>
          <a:stretch>
            <a:fillRect/>
          </a:stretch>
        </p:blipFill>
        <p:spPr>
          <a:xfrm>
            <a:off x="9356262" y="30267"/>
            <a:ext cx="2835738" cy="720431"/>
          </a:xfrm>
          <a:prstGeom prst="rect">
            <a:avLst/>
          </a:prstGeom>
        </p:spPr>
      </p:pic>
      <p:sp>
        <p:nvSpPr>
          <p:cNvPr id="7" name="标题 1"/>
          <p:cNvSpPr>
            <a:spLocks noGrp="1"/>
          </p:cNvSpPr>
          <p:nvPr>
            <p:ph type="title"/>
          </p:nvPr>
        </p:nvSpPr>
        <p:spPr>
          <a:xfrm>
            <a:off x="-282222" y="275078"/>
            <a:ext cx="12192000" cy="446600"/>
          </a:xfrm>
        </p:spPr>
        <p:txBody>
          <a:bodyPr vert="horz" lIns="91440" tIns="45720" rIns="91440" bIns="45720" rtlCol="0" anchor="t">
            <a:noAutofit/>
          </a:bodyPr>
          <a:lstStyle/>
          <a:p>
            <a:pPr algn="ctr">
              <a:lnSpc>
                <a:spcPct val="70000"/>
              </a:lnSpc>
              <a:spcAft>
                <a:spcPts val="600"/>
              </a:spcAft>
              <a:defRPr/>
            </a:pPr>
            <a:r>
              <a:rPr lang="en-US" altLang="zh-CN" sz="3000" b="1" dirty="0">
                <a:solidFill>
                  <a:srgbClr val="0070C0"/>
                </a:solidFill>
                <a:latin typeface="Calibri" panose="020F0502020204030204" charset="0"/>
              </a:rPr>
              <a:t>Superconducting Cavities</a:t>
            </a:r>
          </a:p>
        </p:txBody>
      </p:sp>
      <p:sp>
        <p:nvSpPr>
          <p:cNvPr id="9" name="文本框 8"/>
          <p:cNvSpPr txBox="1"/>
          <p:nvPr/>
        </p:nvSpPr>
        <p:spPr>
          <a:xfrm>
            <a:off x="281167" y="4742323"/>
            <a:ext cx="5281516" cy="1477328"/>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 first 500 MHz superconducting module manufactured by </a:t>
            </a: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Beijing HE-Racing Technology Co., Ltd</a:t>
            </a:r>
            <a: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successfully completed the horizontal and high-power test at low temperatures, and the test results were better than the design indicators of HEPS</a:t>
            </a:r>
          </a:p>
        </p:txBody>
      </p:sp>
      <p:sp>
        <p:nvSpPr>
          <p:cNvPr id="2" name="文本框 1"/>
          <p:cNvSpPr txBox="1"/>
          <p:nvPr/>
        </p:nvSpPr>
        <p:spPr>
          <a:xfrm>
            <a:off x="46490" y="6246989"/>
            <a:ext cx="6103256"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北京高能锐新科技有限责任公司</a:t>
            </a:r>
            <a:endParaRPr kumimoji="0" lang="en-US" altLang="zh-CN"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0"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Beijing HE-Racing </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22" name="图片 2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540933" y="4426573"/>
            <a:ext cx="4445372" cy="1516012"/>
          </a:xfrm>
          <a:prstGeom prst="rect">
            <a:avLst/>
          </a:prstGeom>
        </p:spPr>
      </p:pic>
      <p:pic>
        <p:nvPicPr>
          <p:cNvPr id="23" name="图片 22"/>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5614537" y="1215747"/>
            <a:ext cx="6295241" cy="2516859"/>
          </a:xfrm>
          <a:prstGeom prst="rect">
            <a:avLst/>
          </a:prstGeom>
        </p:spPr>
      </p:pic>
      <p:pic>
        <p:nvPicPr>
          <p:cNvPr id="24" name="图片 23"/>
          <p:cNvPicPr>
            <a:picLocks noChangeAspect="1"/>
          </p:cNvPicPr>
          <p:nvPr/>
        </p:nvPicPr>
        <p:blipFill rotWithShape="1">
          <a:blip r:embed="rId10" cstate="screen">
            <a:extLst>
              <a:ext uri="{28A0092B-C50C-407E-A947-70E740481C1C}">
                <a14:useLocalDpi xmlns:a14="http://schemas.microsoft.com/office/drawing/2010/main"/>
              </a:ext>
            </a:extLst>
          </a:blip>
          <a:srcRect r="-3762"/>
          <a:stretch>
            <a:fillRect/>
          </a:stretch>
        </p:blipFill>
        <p:spPr>
          <a:xfrm>
            <a:off x="9986305" y="5339266"/>
            <a:ext cx="2137961" cy="778784"/>
          </a:xfrm>
          <a:prstGeom prst="rect">
            <a:avLst/>
          </a:prstGeom>
        </p:spPr>
      </p:pic>
      <p:pic>
        <p:nvPicPr>
          <p:cNvPr id="25" name="Picture 2"/>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r="-211"/>
          <a:stretch>
            <a:fillRect/>
          </a:stretch>
        </p:blipFill>
        <p:spPr bwMode="auto">
          <a:xfrm>
            <a:off x="9986305" y="4426573"/>
            <a:ext cx="2072445" cy="844113"/>
          </a:xfrm>
          <a:prstGeom prst="rect">
            <a:avLst/>
          </a:prstGeom>
          <a:noFill/>
          <a:extLst>
            <a:ext uri="{909E8E84-426E-40DD-AFC4-6F175D3DCCD1}">
              <a14:hiddenFill xmlns:a14="http://schemas.microsoft.com/office/drawing/2010/main">
                <a:solidFill>
                  <a:srgbClr val="FFFFFF"/>
                </a:solidFill>
              </a14:hiddenFill>
            </a:ext>
          </a:extLst>
        </p:spPr>
      </p:pic>
      <p:sp>
        <p:nvSpPr>
          <p:cNvPr id="26" name="文本框 25"/>
          <p:cNvSpPr txBox="1"/>
          <p:nvPr/>
        </p:nvSpPr>
        <p:spPr>
          <a:xfrm>
            <a:off x="6747145" y="3781841"/>
            <a:ext cx="3978681"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Group photo of the on-site acceptance of the accelerated structure</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3" name="图片 2"/>
          <p:cNvPicPr>
            <a:picLocks noChangeAspect="1"/>
          </p:cNvPicPr>
          <p:nvPr/>
        </p:nvPicPr>
        <p:blipFill rotWithShape="1">
          <a:blip r:embed="rId12" cstate="screen">
            <a:extLst>
              <a:ext uri="{28A0092B-C50C-407E-A947-70E740481C1C}">
                <a14:useLocalDpi xmlns:a14="http://schemas.microsoft.com/office/drawing/2010/main"/>
              </a:ext>
            </a:extLst>
          </a:blip>
          <a:srcRect/>
          <a:stretch>
            <a:fillRect/>
          </a:stretch>
        </p:blipFill>
        <p:spPr>
          <a:xfrm>
            <a:off x="2569325" y="1215747"/>
            <a:ext cx="2879926" cy="2167165"/>
          </a:xfrm>
          <a:prstGeom prst="rect">
            <a:avLst/>
          </a:prstGeom>
        </p:spPr>
      </p:pic>
      <p:pic>
        <p:nvPicPr>
          <p:cNvPr id="8" name="音频 7">
            <a:hlinkClick r:id="" action="ppaction://media"/>
            <a:extLst>
              <a:ext uri="{FF2B5EF4-FFF2-40B4-BE49-F238E27FC236}">
                <a16:creationId xmlns:a16="http://schemas.microsoft.com/office/drawing/2014/main" id="{3018B013-DFAA-C740-3B6A-1E60786E2212}"/>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18384"/>
    </mc:Choice>
    <mc:Fallback xmlns="">
      <p:transition spd="slow" advTm="183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166240" y="316359"/>
            <a:ext cx="12192000" cy="395084"/>
          </a:xfrm>
        </p:spPr>
        <p:txBody>
          <a:bodyPr vert="horz" lIns="91440" tIns="45720" rIns="91440" bIns="45720" rtlCol="0" anchor="t">
            <a:normAutofit fontScale="90000"/>
          </a:bodyPr>
          <a:lstStyle/>
          <a:p>
            <a:pPr algn="ctr"/>
            <a:r>
              <a:rPr lang="en-US" altLang="zh-CN" sz="3300" b="1" dirty="0">
                <a:solidFill>
                  <a:srgbClr val="0070C0"/>
                </a:solidFill>
                <a:latin typeface="Calibri" panose="020F0502020204030204" charset="0"/>
              </a:rPr>
              <a:t>Couplers /Cryomodules </a:t>
            </a:r>
            <a:br>
              <a:rPr lang="en-US" altLang="zh-CN" sz="1050" dirty="0"/>
            </a:br>
            <a:br>
              <a:rPr lang="en-US" altLang="zh-CN" sz="1050" dirty="0"/>
            </a:br>
            <a:endParaRPr lang="en-US" altLang="zh-CN" sz="2200" dirty="0"/>
          </a:p>
        </p:txBody>
      </p:sp>
      <p:pic>
        <p:nvPicPr>
          <p:cNvPr id="12" name="图片 11"/>
          <p:cNvPicPr>
            <a:picLocks noChangeAspect="1"/>
          </p:cNvPicPr>
          <p:nvPr/>
        </p:nvPicPr>
        <p:blipFill>
          <a:blip r:embed="rId5"/>
          <a:stretch>
            <a:fillRect/>
          </a:stretch>
        </p:blipFill>
        <p:spPr>
          <a:xfrm>
            <a:off x="9190022" y="212645"/>
            <a:ext cx="2835738" cy="720431"/>
          </a:xfrm>
          <a:prstGeom prst="rect">
            <a:avLst/>
          </a:prstGeom>
        </p:spPr>
      </p:pic>
      <p:sp>
        <p:nvSpPr>
          <p:cNvPr id="2" name="文本框 1"/>
          <p:cNvSpPr txBox="1"/>
          <p:nvPr/>
        </p:nvSpPr>
        <p:spPr>
          <a:xfrm>
            <a:off x="46490" y="6246989"/>
            <a:ext cx="6103256"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北京高能锐新科技有限责任公司</a:t>
            </a:r>
            <a:endParaRPr kumimoji="0" lang="en-US" altLang="zh-CN"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0"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Beijing HE-Racing </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33587" y="4066221"/>
            <a:ext cx="4754792" cy="1923377"/>
          </a:xfrm>
          <a:prstGeom prst="rect">
            <a:avLst/>
          </a:prstGeom>
        </p:spPr>
      </p:pic>
      <p:sp>
        <p:nvSpPr>
          <p:cNvPr id="6" name="文本框 5"/>
          <p:cNvSpPr txBox="1"/>
          <p:nvPr/>
        </p:nvSpPr>
        <p:spPr>
          <a:xfrm>
            <a:off x="1512030" y="5933628"/>
            <a:ext cx="1586088"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Copper Plating</a:t>
            </a:r>
            <a:endParaRPr kumimoji="0" lang="zh-CN" altLang="en-US"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587" y="1191863"/>
            <a:ext cx="4813300" cy="2830521"/>
          </a:xfrm>
          <a:prstGeom prst="rect">
            <a:avLst/>
          </a:prstGeom>
        </p:spPr>
      </p:pic>
      <p:pic>
        <p:nvPicPr>
          <p:cNvPr id="26" name="图片 25"/>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5080474" y="2991297"/>
            <a:ext cx="6945286" cy="1718860"/>
          </a:xfrm>
          <a:prstGeom prst="rect">
            <a:avLst/>
          </a:prstGeom>
        </p:spPr>
      </p:pic>
      <p:pic>
        <p:nvPicPr>
          <p:cNvPr id="27" name="图片 2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080474" y="1135038"/>
            <a:ext cx="5257801" cy="1791765"/>
          </a:xfrm>
          <a:prstGeom prst="rect">
            <a:avLst/>
          </a:prstGeom>
        </p:spPr>
      </p:pic>
      <p:pic>
        <p:nvPicPr>
          <p:cNvPr id="29" name="图片 28"/>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281863" y="1066288"/>
            <a:ext cx="1743897" cy="1939779"/>
          </a:xfrm>
          <a:prstGeom prst="rect">
            <a:avLst/>
          </a:prstGeom>
        </p:spPr>
      </p:pic>
      <p:sp>
        <p:nvSpPr>
          <p:cNvPr id="30" name="文本框 29"/>
          <p:cNvSpPr txBox="1"/>
          <p:nvPr/>
        </p:nvSpPr>
        <p:spPr>
          <a:xfrm>
            <a:off x="6172341" y="4607910"/>
            <a:ext cx="4858808"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The 1.3GHz cryogenic module was developed and assembled and delivered</a:t>
            </a:r>
            <a:endParaRPr kumimoji="0" lang="zh-CN" altLang="en-US"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4888379" y="5151408"/>
            <a:ext cx="7245113" cy="1200329"/>
          </a:xfrm>
          <a:prstGeom prst="rect">
            <a:avLst/>
          </a:prstGeom>
          <a:noFill/>
        </p:spPr>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Ø"/>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HERT full with the experience for accelerator key technology and components R&amp;D and manufacture.</a:t>
            </a:r>
          </a:p>
          <a:p>
            <a:pPr marL="285750" marR="0" lvl="0" indent="-285750" algn="just" defTabSz="457200" rtl="0" eaLnBrk="1" fontAlgn="auto" latinLnBrk="0" hangingPunct="1">
              <a:lnSpc>
                <a:spcPct val="100000"/>
              </a:lnSpc>
              <a:spcBef>
                <a:spcPts val="0"/>
              </a:spcBef>
              <a:spcAft>
                <a:spcPts val="0"/>
              </a:spcAft>
              <a:buClrTx/>
              <a:buSzTx/>
              <a:buFont typeface="Wingdings" panose="05000000000000000000" pitchFamily="2" charset="2"/>
              <a:buChar char="Ø"/>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HERT has Successfully developed the several prototype for SRF cavities and Couplers.</a:t>
            </a:r>
          </a:p>
        </p:txBody>
      </p:sp>
      <p:pic>
        <p:nvPicPr>
          <p:cNvPr id="7" name="音频 6">
            <a:hlinkClick r:id="" action="ppaction://media"/>
            <a:extLst>
              <a:ext uri="{FF2B5EF4-FFF2-40B4-BE49-F238E27FC236}">
                <a16:creationId xmlns:a16="http://schemas.microsoft.com/office/drawing/2014/main" id="{BAAA3C6B-B54F-FA82-7DA7-AC13241DFAD5}"/>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19324"/>
    </mc:Choice>
    <mc:Fallback xmlns="">
      <p:transition spd="slow" advTm="1932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6384942"/>
            <a:ext cx="8487911"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合肥聚能电物理高技术开发有限公司</a:t>
            </a:r>
            <a:endParaRPr kumimoji="0" lang="en-US" altLang="zh-CN"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Introduction of Hefei </a:t>
            </a:r>
            <a:r>
              <a:rPr kumimoji="0" lang="en-US" altLang="zh-CN" sz="1600" b="0" i="0" u="none" strike="noStrike" kern="0" cap="none" spc="0" normalizeH="0" baseline="0" noProof="0" dirty="0" err="1">
                <a:ln>
                  <a:noFill/>
                </a:ln>
                <a:solidFill>
                  <a:srgbClr val="FFC000"/>
                </a:solidFill>
                <a:effectLst/>
                <a:uLnTx/>
                <a:uFillTx/>
                <a:latin typeface="微软雅黑" panose="020B0503020204020204" charset="-122"/>
                <a:ea typeface="微软雅黑" panose="020B0503020204020204" charset="-122"/>
                <a:cs typeface="+mn-cs"/>
              </a:rPr>
              <a:t>Juneng</a:t>
            </a: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 Electric Physics High Technology Development Co., LTD</a:t>
            </a:r>
            <a:endParaRPr kumimoji="0" lang="zh-CN" altLang="en-US" sz="1600" b="1"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4" name="图片 3"/>
          <p:cNvPicPr>
            <a:picLocks noChangeAspect="1"/>
          </p:cNvPicPr>
          <p:nvPr/>
        </p:nvPicPr>
        <p:blipFill>
          <a:blip r:embed="rId5"/>
          <a:stretch>
            <a:fillRect/>
          </a:stretch>
        </p:blipFill>
        <p:spPr>
          <a:xfrm>
            <a:off x="10781568" y="35033"/>
            <a:ext cx="1152525" cy="1228725"/>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049201" y="1263758"/>
            <a:ext cx="4072996" cy="2416986"/>
          </a:xfrm>
          <a:prstGeom prst="rect">
            <a:avLst/>
          </a:prstGeom>
        </p:spPr>
      </p:pic>
      <p:pic>
        <p:nvPicPr>
          <p:cNvPr id="8" name="图片 7"/>
          <p:cNvPicPr>
            <a:picLocks noChangeAspect="1"/>
          </p:cNvPicPr>
          <p:nvPr/>
        </p:nvPicPr>
        <p:blipFill>
          <a:blip r:embed="rId7"/>
          <a:stretch>
            <a:fillRect/>
          </a:stretch>
        </p:blipFill>
        <p:spPr>
          <a:xfrm>
            <a:off x="148090" y="1263758"/>
            <a:ext cx="2727641" cy="5046554"/>
          </a:xfrm>
          <a:prstGeom prst="rect">
            <a:avLst/>
          </a:prstGeom>
        </p:spPr>
      </p:pic>
      <p:pic>
        <p:nvPicPr>
          <p:cNvPr id="11" name="图片 1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55877" y="3795772"/>
            <a:ext cx="4632204" cy="2173097"/>
          </a:xfrm>
          <a:prstGeom prst="rect">
            <a:avLst/>
          </a:prstGeom>
        </p:spPr>
      </p:pic>
      <p:pic>
        <p:nvPicPr>
          <p:cNvPr id="17" name="图片 16"/>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60356" y="1527409"/>
            <a:ext cx="4751572" cy="2168575"/>
          </a:xfrm>
          <a:prstGeom prst="rect">
            <a:avLst/>
          </a:prstGeom>
        </p:spPr>
      </p:pic>
      <p:sp>
        <p:nvSpPr>
          <p:cNvPr id="26" name="文本框 25"/>
          <p:cNvSpPr txBox="1"/>
          <p:nvPr/>
        </p:nvSpPr>
        <p:spPr>
          <a:xfrm>
            <a:off x="7360356" y="1219633"/>
            <a:ext cx="6118578" cy="61555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0070C0"/>
                </a:solidFill>
                <a:effectLst/>
                <a:uLnTx/>
                <a:uFillTx/>
                <a:latin typeface="MicrosoftYaHei-Bold"/>
                <a:ea typeface="等线" panose="02010600030101010101" pitchFamily="2" charset="-122"/>
                <a:cs typeface="+mn-cs"/>
              </a:rPr>
              <a:t>List of magnet class items</a:t>
            </a:r>
            <a:br>
              <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b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pic>
        <p:nvPicPr>
          <p:cNvPr id="11268" name="图片 1126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9201" y="3787035"/>
            <a:ext cx="4072996" cy="2087184"/>
          </a:xfrm>
          <a:prstGeom prst="rect">
            <a:avLst/>
          </a:prstGeom>
        </p:spPr>
      </p:pic>
      <p:sp>
        <p:nvSpPr>
          <p:cNvPr id="11272" name="文本框 11271"/>
          <p:cNvSpPr txBox="1"/>
          <p:nvPr/>
        </p:nvSpPr>
        <p:spPr>
          <a:xfrm>
            <a:off x="2875731" y="5948849"/>
            <a:ext cx="6758352"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rgbClr val="0070C0"/>
                </a:solidFill>
                <a:effectLst/>
                <a:uLnTx/>
                <a:uFillTx/>
                <a:latin typeface="MicrosoftYaHei-Bold"/>
                <a:ea typeface="等线" panose="02010600030101010101" pitchFamily="2" charset="-122"/>
                <a:cs typeface="+mn-cs"/>
              </a:rPr>
              <a:t>List of items in the vacuum chamber and vacuum system category</a:t>
            </a:r>
            <a:endParaRPr kumimoji="0" lang="zh-CN" altLang="en-US" sz="1600" b="1" i="0" u="none" strike="noStrike" kern="1200" cap="none" spc="0" normalizeH="0" baseline="0" noProof="0" dirty="0">
              <a:ln>
                <a:noFill/>
              </a:ln>
              <a:solidFill>
                <a:srgbClr val="0070C0"/>
              </a:solidFill>
              <a:effectLst/>
              <a:uLnTx/>
              <a:uFillTx/>
              <a:latin typeface="MicrosoftYaHei-Bold"/>
              <a:ea typeface="等线" panose="02010600030101010101" pitchFamily="2" charset="-122"/>
              <a:cs typeface="+mn-cs"/>
            </a:endParaRPr>
          </a:p>
        </p:txBody>
      </p:sp>
      <p:sp>
        <p:nvSpPr>
          <p:cNvPr id="7" name="标题 1"/>
          <p:cNvSpPr txBox="1"/>
          <p:nvPr/>
        </p:nvSpPr>
        <p:spPr>
          <a:xfrm>
            <a:off x="158907" y="454499"/>
            <a:ext cx="12192000" cy="44660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j-cs"/>
              </a:rPr>
              <a:t>Superconducting magnets</a:t>
            </a:r>
          </a:p>
        </p:txBody>
      </p:sp>
      <p:pic>
        <p:nvPicPr>
          <p:cNvPr id="5" name="音频 4">
            <a:hlinkClick r:id="" action="ppaction://media"/>
            <a:extLst>
              <a:ext uri="{FF2B5EF4-FFF2-40B4-BE49-F238E27FC236}">
                <a16:creationId xmlns:a16="http://schemas.microsoft.com/office/drawing/2014/main" id="{0DF2B7DD-F0AC-7288-AF02-C1A3D81C63A2}"/>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2920"/>
    </mc:Choice>
    <mc:Fallback xmlns="">
      <p:transition spd="slow" advTm="329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0" y="6371212"/>
            <a:ext cx="8487911"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合肥聚能电物理高技术开发有限公司</a:t>
            </a:r>
            <a:endParaRPr kumimoji="0" lang="en-US" altLang="zh-CN"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Introduction of Hefei </a:t>
            </a:r>
            <a:r>
              <a:rPr kumimoji="0" lang="en-US" altLang="zh-CN" sz="1600" b="0" i="0" u="none" strike="noStrike" kern="0" cap="none" spc="0" normalizeH="0" baseline="0" noProof="0" dirty="0" err="1">
                <a:ln>
                  <a:noFill/>
                </a:ln>
                <a:solidFill>
                  <a:srgbClr val="FFC000"/>
                </a:solidFill>
                <a:effectLst/>
                <a:uLnTx/>
                <a:uFillTx/>
                <a:latin typeface="微软雅黑" panose="020B0503020204020204" charset="-122"/>
                <a:ea typeface="微软雅黑" panose="020B0503020204020204" charset="-122"/>
                <a:cs typeface="+mn-cs"/>
              </a:rPr>
              <a:t>Juneng</a:t>
            </a: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 Electric Physics High Technology Development Co., LTD</a:t>
            </a:r>
            <a:endParaRPr kumimoji="0" lang="zh-CN" altLang="en-US" sz="1600" b="1"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4" name="图片 3"/>
          <p:cNvPicPr>
            <a:picLocks noChangeAspect="1"/>
          </p:cNvPicPr>
          <p:nvPr/>
        </p:nvPicPr>
        <p:blipFill>
          <a:blip r:embed="rId6"/>
          <a:stretch>
            <a:fillRect/>
          </a:stretch>
        </p:blipFill>
        <p:spPr>
          <a:xfrm>
            <a:off x="10816596" y="86947"/>
            <a:ext cx="1152525" cy="1228725"/>
          </a:xfrm>
          <a:prstGeom prst="rect">
            <a:avLst/>
          </a:prstGeom>
        </p:spPr>
      </p:pic>
      <p:sp>
        <p:nvSpPr>
          <p:cNvPr id="10" name="TextBox 18"/>
          <p:cNvSpPr txBox="1"/>
          <p:nvPr/>
        </p:nvSpPr>
        <p:spPr>
          <a:xfrm>
            <a:off x="181572" y="1018129"/>
            <a:ext cx="4746481"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
                <a:srgbClr val="44546A"/>
              </a:buClr>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微软雅黑" panose="020B0503020204020204" charset="-122"/>
                <a:cs typeface="+mn-cs"/>
              </a:rPr>
              <a:t>Superconducting magnet related projects</a:t>
            </a:r>
            <a:endParaRPr kumimoji="0" lang="zh-CN" altLang="en-US" sz="1800" b="1" i="0" u="none" strike="noStrike" kern="1200" cap="none" spc="0" normalizeH="0" baseline="0" noProof="0" dirty="0">
              <a:ln>
                <a:noFill/>
              </a:ln>
              <a:solidFill>
                <a:schemeClr val="accent5">
                  <a:lumMod val="75000"/>
                </a:schemeClr>
              </a:solidFill>
              <a:effectLst/>
              <a:uLnTx/>
              <a:uFillTx/>
              <a:latin typeface="Calibri" panose="020F0502020204030204"/>
              <a:ea typeface="微软雅黑" panose="020B0503020204020204" charset="-122"/>
              <a:cs typeface="+mn-cs"/>
            </a:endParaRPr>
          </a:p>
        </p:txBody>
      </p:sp>
      <p:sp>
        <p:nvSpPr>
          <p:cNvPr id="13" name="TextBox 11"/>
          <p:cNvSpPr txBox="1"/>
          <p:nvPr/>
        </p:nvSpPr>
        <p:spPr>
          <a:xfrm>
            <a:off x="-1" y="1290689"/>
            <a:ext cx="5289071" cy="1323439"/>
          </a:xfrm>
          <a:prstGeom prst="rect">
            <a:avLst/>
          </a:prstGeom>
          <a:noFill/>
        </p:spPr>
        <p:txBody>
          <a:bodyPr wrap="square" rtlCol="0">
            <a:spAutoFit/>
          </a:bodyPr>
          <a:lstStyle/>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宋体" panose="02010600030101010101" pitchFamily="2" charset="-122"/>
                <a:cs typeface="+mn-cs"/>
                <a:sym typeface="Arial" panose="020B0604020202020204" pitchFamily="34" charset="0"/>
              </a:rPr>
              <a:t>International Thermonuclear Experimental Reactor (ITER) Polar Field 6 magnet</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宋体" panose="02010600030101010101" pitchFamily="2" charset="-122"/>
                <a:cs typeface="+mn-cs"/>
                <a:sym typeface="Arial" panose="020B0604020202020204" pitchFamily="34" charset="0"/>
              </a:rPr>
              <a:t>EAST Nb3Sn superconducting experimental magnet</a:t>
            </a:r>
          </a:p>
          <a:p>
            <a:pPr marL="171450" marR="0" lvl="0" indent="-171450" algn="l" defTabSz="457200" rtl="0" eaLnBrk="1" fontAlgn="auto" latinLnBrk="0" hangingPunct="1">
              <a:lnSpc>
                <a:spcPct val="100000"/>
              </a:lnSpc>
              <a:spcBef>
                <a:spcPts val="0"/>
              </a:spcBef>
              <a:spcAft>
                <a:spcPts val="0"/>
              </a:spcAft>
              <a:buClrTx/>
              <a:buSzTx/>
              <a:buFont typeface="Wingdings" panose="05000000000000000000" pitchFamily="2" charset="2"/>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宋体" panose="02010600030101010101" pitchFamily="2" charset="-122"/>
                <a:cs typeface="+mn-cs"/>
                <a:sym typeface="Arial" panose="020B0604020202020204" pitchFamily="34" charset="0"/>
              </a:rPr>
              <a:t>Steady-state strong magnetic field experimental device 40T hybrid magnet external superconducting magnet.</a:t>
            </a:r>
          </a:p>
        </p:txBody>
      </p:sp>
      <p:pic>
        <p:nvPicPr>
          <p:cNvPr id="14" name="图片 1"/>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2814852" y="2593710"/>
            <a:ext cx="2363316" cy="835290"/>
          </a:xfrm>
          <a:prstGeom prst="rect">
            <a:avLst/>
          </a:prstGeom>
          <a:noFill/>
          <a:ln w="9525">
            <a:noFill/>
            <a:miter lim="800000"/>
            <a:headEnd/>
            <a:tailEnd/>
          </a:ln>
        </p:spPr>
      </p:pic>
      <p:pic>
        <p:nvPicPr>
          <p:cNvPr id="15" name="图片 16"/>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5897100" y="2765935"/>
            <a:ext cx="1743847" cy="835290"/>
          </a:xfrm>
          <a:prstGeom prst="rect">
            <a:avLst/>
          </a:prstGeom>
          <a:noFill/>
          <a:ln w="9525">
            <a:noFill/>
          </a:ln>
        </p:spPr>
      </p:pic>
      <p:sp>
        <p:nvSpPr>
          <p:cNvPr id="16" name="文本框 15"/>
          <p:cNvSpPr txBox="1"/>
          <p:nvPr/>
        </p:nvSpPr>
        <p:spPr>
          <a:xfrm>
            <a:off x="5476874" y="3595747"/>
            <a:ext cx="6715125" cy="2800767"/>
          </a:xfrm>
          <a:prstGeom prst="rect">
            <a:avLst/>
          </a:prstGeom>
          <a:noFill/>
          <a:ln w="9525">
            <a:no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Times New Roman" panose="02020603050405020304" pitchFamily="18" charset="0"/>
              </a:rPr>
              <a:t>Key technical indicators</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Cross-sectional size of Nb3Sn superconducting cable (10.4mm*13.2mm)</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Winding withstand voltage and leakage rate detection: pressure 5MPa, for 10 minutes, leakage rate &lt; 1.3E10 Pa m/s.</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Withstand Voltage Detection:</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Inter-turn insulation withstand voltage: before glue filling, 15V per turn, AC, for 1 minute.</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Terminal voltage, 2000V before glue filling, AC, for 1 minute.</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Voltage to ground±5000V, DC, for 5 minutes.</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rPr>
              <a:t>Withstand voltage detection to the ground, withstand voltage value 5000V, DC, for 5 minutes</a:t>
            </a:r>
            <a:endPar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Arial" panose="020B0604020202020204" pitchFamily="34" charset="0"/>
            </a:endParaRPr>
          </a:p>
        </p:txBody>
      </p:sp>
      <p:sp>
        <p:nvSpPr>
          <p:cNvPr id="18" name="文本框 17"/>
          <p:cNvSpPr txBox="1"/>
          <p:nvPr/>
        </p:nvSpPr>
        <p:spPr>
          <a:xfrm>
            <a:off x="0" y="2614215"/>
            <a:ext cx="5289070" cy="3816429"/>
          </a:xfrm>
          <a:prstGeom prst="rect">
            <a:avLst/>
          </a:prstGeom>
          <a:noFill/>
          <a:ln w="9525">
            <a:noFill/>
          </a:ln>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defRPr/>
            </a:pPr>
            <a:r>
              <a:rPr kumimoji="0" lang="en-US" sz="1800" b="1"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Times New Roman" panose="02020603050405020304" pitchFamily="18" charset="0"/>
              </a:rPr>
              <a:t>Key technical indicators</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Coil A: CICC superconducting </a:t>
            </a:r>
          </a:p>
          <a:p>
            <a:pPr marL="0" marR="0" lvl="0" indent="0" algn="just" defTabSz="4572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conductor, armor material 316L, </a:t>
            </a:r>
          </a:p>
          <a:p>
            <a:pPr marL="0" marR="0" lvl="0" indent="0" algn="just" defTabSz="457200" rtl="0" eaLnBrk="1" fontAlgn="auto" latinLnBrk="0" hangingPunct="1">
              <a:lnSpc>
                <a:spcPct val="100000"/>
              </a:lnSpc>
              <a:spcBef>
                <a:spcPts val="0"/>
              </a:spcBef>
              <a:spcAft>
                <a:spcPts val="0"/>
              </a:spcAft>
              <a:buClrTx/>
              <a:buSzTx/>
              <a:buFontTx/>
              <a:buNone/>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superconducting material Nb3Sn, operating current 14.1/13.4kA, maximum field strength 12.7T</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Coil B: CICC superconducting conductor, armor material 316L, superconducting material Nb3Sn, operating current 14.1/13.4kA, maximum field strength 11.3T</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Coil C: CICC superconducting conductor, armor material 316L, superconducting material Nb3Sn, operating current 14.1/13.4kA, maximum field strength 10T</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Coil D: CICC superconducting conductor, armor material 316L, superconducting material </a:t>
            </a:r>
            <a:r>
              <a:rPr kumimoji="0" lang="en-US" sz="1600" b="0" i="0" u="none" strike="noStrike" kern="1200" cap="none" spc="0" normalizeH="0" baseline="0" noProof="0" dirty="0" err="1">
                <a:ln>
                  <a:noFill/>
                </a:ln>
                <a:solidFill>
                  <a:schemeClr val="accent5">
                    <a:lumMod val="75000"/>
                  </a:schemeClr>
                </a:solidFill>
                <a:effectLst/>
                <a:uLnTx/>
                <a:uFillTx/>
                <a:latin typeface="Calibri" panose="020F0502020204030204"/>
                <a:ea typeface="+mn-ea"/>
                <a:cs typeface="+mn-cs"/>
              </a:rPr>
              <a:t>NbTi</a:t>
            </a: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 operating current 14.1/13.4kA, maximum field strength 7.7T</a:t>
            </a:r>
          </a:p>
          <a:p>
            <a:pPr marL="171450" marR="0" lvl="0" indent="-171450" algn="just" defTabSz="457200" rtl="0" eaLnBrk="1" fontAlgn="auto" latinLnBrk="0" hangingPunct="1">
              <a:lnSpc>
                <a:spcPct val="100000"/>
              </a:lnSpc>
              <a:spcBef>
                <a:spcPts val="0"/>
              </a:spcBef>
              <a:spcAft>
                <a:spcPts val="0"/>
              </a:spcAft>
              <a:buClrTx/>
              <a:buSzTx/>
              <a:buFont typeface="Wingdings" panose="05000000000000000000" charset="0"/>
              <a:buChar char="Ø"/>
              <a:defRPr/>
            </a:pPr>
            <a:r>
              <a:rPr kumimoji="0" 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mn-ea"/>
                <a:cs typeface="+mn-cs"/>
              </a:rPr>
              <a:t>A+B+C+D central magnetic field 11.5T</a:t>
            </a:r>
          </a:p>
        </p:txBody>
      </p:sp>
      <p:pic>
        <p:nvPicPr>
          <p:cNvPr id="19" name="图片 18" descr="F:\2016\照片记录\强磁场\E0092FCE15970E5C421E21DE5B158189.png"/>
          <p:cNvPicPr/>
          <p:nvPr/>
        </p:nvPicPr>
        <p:blipFill>
          <a:blip r:embed="rId9" cstate="screen">
            <a:extLst>
              <a:ext uri="{28A0092B-C50C-407E-A947-70E740481C1C}">
                <a14:useLocalDpi xmlns:a14="http://schemas.microsoft.com/office/drawing/2010/main"/>
              </a:ext>
            </a:extLst>
          </a:blip>
          <a:srcRect/>
          <a:stretch>
            <a:fillRect/>
          </a:stretch>
        </p:blipFill>
        <p:spPr>
          <a:xfrm>
            <a:off x="5289071" y="2769730"/>
            <a:ext cx="655846" cy="835289"/>
          </a:xfrm>
          <a:prstGeom prst="rect">
            <a:avLst/>
          </a:prstGeom>
          <a:noFill/>
          <a:ln w="9525">
            <a:noFill/>
            <a:miter lim="800000"/>
            <a:headEnd/>
            <a:tailEnd/>
          </a:ln>
        </p:spPr>
      </p:pic>
      <p:pic>
        <p:nvPicPr>
          <p:cNvPr id="20" name="图片 23"/>
          <p:cNvPicPr>
            <a:picLocks noChangeAspect="1"/>
          </p:cNvPicPr>
          <p:nvPr/>
        </p:nvPicPr>
        <p:blipFill>
          <a:blip r:embed="rId10" cstate="screen">
            <a:extLst>
              <a:ext uri="{28A0092B-C50C-407E-A947-70E740481C1C}">
                <a14:useLocalDpi xmlns:a14="http://schemas.microsoft.com/office/drawing/2010/main"/>
              </a:ext>
            </a:extLst>
          </a:blip>
          <a:srcRect/>
          <a:stretch>
            <a:fillRect/>
          </a:stretch>
        </p:blipFill>
        <p:spPr>
          <a:xfrm>
            <a:off x="5289071" y="1105861"/>
            <a:ext cx="2351876" cy="1654286"/>
          </a:xfrm>
          <a:prstGeom prst="rect">
            <a:avLst/>
          </a:prstGeom>
          <a:noFill/>
          <a:ln w="9525">
            <a:noFill/>
          </a:ln>
        </p:spPr>
      </p:pic>
      <p:graphicFrame>
        <p:nvGraphicFramePr>
          <p:cNvPr id="21" name="表格 20"/>
          <p:cNvGraphicFramePr/>
          <p:nvPr>
            <p:custDataLst>
              <p:tags r:id="rId1"/>
            </p:custDataLst>
          </p:nvPr>
        </p:nvGraphicFramePr>
        <p:xfrm>
          <a:off x="7862753" y="1257300"/>
          <a:ext cx="4039978" cy="2171700"/>
        </p:xfrm>
        <a:graphic>
          <a:graphicData uri="http://schemas.openxmlformats.org/drawingml/2006/table">
            <a:tbl>
              <a:tblPr firstRow="1" bandRow="1">
                <a:tableStyleId>{5C22544A-7EE6-4342-B048-85BDC9FD1C3A}</a:tableStyleId>
              </a:tblPr>
              <a:tblGrid>
                <a:gridCol w="823088">
                  <a:extLst>
                    <a:ext uri="{9D8B030D-6E8A-4147-A177-3AD203B41FA5}">
                      <a16:colId xmlns:a16="http://schemas.microsoft.com/office/drawing/2014/main" val="20000"/>
                    </a:ext>
                  </a:extLst>
                </a:gridCol>
                <a:gridCol w="811239">
                  <a:extLst>
                    <a:ext uri="{9D8B030D-6E8A-4147-A177-3AD203B41FA5}">
                      <a16:colId xmlns:a16="http://schemas.microsoft.com/office/drawing/2014/main" val="20001"/>
                    </a:ext>
                  </a:extLst>
                </a:gridCol>
                <a:gridCol w="1599120">
                  <a:extLst>
                    <a:ext uri="{9D8B030D-6E8A-4147-A177-3AD203B41FA5}">
                      <a16:colId xmlns:a16="http://schemas.microsoft.com/office/drawing/2014/main" val="20002"/>
                    </a:ext>
                  </a:extLst>
                </a:gridCol>
                <a:gridCol w="806531">
                  <a:extLst>
                    <a:ext uri="{9D8B030D-6E8A-4147-A177-3AD203B41FA5}">
                      <a16:colId xmlns:a16="http://schemas.microsoft.com/office/drawing/2014/main" val="20003"/>
                    </a:ext>
                  </a:extLst>
                </a:gridCol>
              </a:tblGrid>
              <a:tr h="330857">
                <a:tc gridSpan="4">
                  <a:txBody>
                    <a:bodyPr/>
                    <a:lstStyle/>
                    <a:p>
                      <a:pPr algn="ctr">
                        <a:buNone/>
                      </a:pPr>
                      <a:r>
                        <a:rPr lang="en-US" altLang="zh-CN" sz="1200" dirty="0">
                          <a:solidFill>
                            <a:srgbClr val="FFFF00"/>
                          </a:solidFill>
                        </a:rPr>
                        <a:t>International Thermonuclear Experimental Reactor (ITER) polar field 6</a:t>
                      </a:r>
                      <a:endParaRPr lang="zh-CN" altLang="en-US" sz="1200" dirty="0">
                        <a:solidFill>
                          <a:srgbClr val="FFFF00"/>
                        </a:solidFill>
                      </a:endParaRPr>
                    </a:p>
                  </a:txBody>
                  <a:tcPr marL="68580" marR="68580" marT="34290" marB="34290"/>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330857">
                <a:tc>
                  <a:txBody>
                    <a:bodyPr/>
                    <a:lstStyle/>
                    <a:p>
                      <a:pPr algn="ctr">
                        <a:buNone/>
                      </a:pPr>
                      <a:r>
                        <a:rPr lang="en-US" altLang="zh-CN" sz="1200" dirty="0">
                          <a:latin typeface="+mn-ea"/>
                        </a:rPr>
                        <a:t>Outside diameter</a:t>
                      </a:r>
                    </a:p>
                  </a:txBody>
                  <a:tcPr marL="68580" marR="68580" marT="34290" marB="34290" anchor="ctr"/>
                </a:tc>
                <a:tc>
                  <a:txBody>
                    <a:bodyPr/>
                    <a:lstStyle/>
                    <a:p>
                      <a:pPr marL="0" algn="ctr" defTabSz="914400" rtl="0" eaLnBrk="1" latinLnBrk="0" hangingPunct="1">
                        <a:buNone/>
                      </a:pPr>
                      <a:r>
                        <a:rPr lang="en-US" altLang="zh-CN" sz="1200" kern="1200" dirty="0">
                          <a:solidFill>
                            <a:schemeClr val="dk1"/>
                          </a:solidFill>
                          <a:latin typeface="+mn-ea"/>
                          <a:ea typeface="+mn-ea"/>
                          <a:cs typeface="+mn-ea"/>
                        </a:rPr>
                        <a:t>Φ10.2m</a:t>
                      </a:r>
                    </a:p>
                  </a:txBody>
                  <a:tcPr marL="68580" marR="68580" marT="34290" marB="34290" anchor="ctr"/>
                </a:tc>
                <a:tc>
                  <a:txBody>
                    <a:bodyPr/>
                    <a:lstStyle/>
                    <a:p>
                      <a:pPr marL="0" algn="ctr" defTabSz="914400" rtl="0" eaLnBrk="1" latinLnBrk="0" hangingPunct="1">
                        <a:buNone/>
                      </a:pPr>
                      <a:r>
                        <a:rPr lang="en-US" altLang="zh-CN" sz="1200" kern="1200" dirty="0">
                          <a:solidFill>
                            <a:schemeClr val="dk1"/>
                          </a:solidFill>
                          <a:latin typeface="+mn-ea"/>
                          <a:ea typeface="+mn-ea"/>
                          <a:cs typeface="+mn-ea"/>
                        </a:rPr>
                        <a:t>CICC type </a:t>
                      </a:r>
                    </a:p>
                    <a:p>
                      <a:pPr marL="0" algn="ctr" defTabSz="914400" rtl="0" eaLnBrk="1" latinLnBrk="0" hangingPunct="1">
                        <a:buNone/>
                      </a:pPr>
                      <a:r>
                        <a:rPr lang="en-US" altLang="zh-CN" sz="1200" kern="1200" dirty="0" err="1">
                          <a:solidFill>
                            <a:schemeClr val="dk1"/>
                          </a:solidFill>
                          <a:latin typeface="+mn-ea"/>
                          <a:ea typeface="+mn-ea"/>
                          <a:cs typeface="+mn-ea"/>
                        </a:rPr>
                        <a:t>onductors</a:t>
                      </a:r>
                      <a:endParaRPr lang="en-US" altLang="zh-CN" sz="1200" kern="1200" dirty="0">
                        <a:solidFill>
                          <a:schemeClr val="dk1"/>
                        </a:solidFill>
                        <a:latin typeface="+mn-ea"/>
                        <a:ea typeface="+mn-ea"/>
                        <a:cs typeface="+mn-ea"/>
                      </a:endParaRPr>
                    </a:p>
                  </a:txBody>
                  <a:tcPr marL="68580" marR="68580" marT="34290" marB="34290" anchor="ctr"/>
                </a:tc>
                <a:tc>
                  <a:txBody>
                    <a:bodyPr/>
                    <a:lstStyle/>
                    <a:p>
                      <a:pPr algn="ctr">
                        <a:buNone/>
                      </a:pPr>
                      <a:r>
                        <a:rPr lang="en-US" altLang="zh-CN" sz="1200" dirty="0">
                          <a:solidFill>
                            <a:srgbClr val="7030A0"/>
                          </a:solidFill>
                          <a:latin typeface="+mn-ea"/>
                        </a:rPr>
                        <a:t>316L</a:t>
                      </a:r>
                    </a:p>
                  </a:txBody>
                  <a:tcPr marL="68580" marR="68580" marT="34290" marB="34290" anchor="ctr"/>
                </a:tc>
                <a:extLst>
                  <a:ext uri="{0D108BD9-81ED-4DB2-BD59-A6C34878D82A}">
                    <a16:rowId xmlns:a16="http://schemas.microsoft.com/office/drawing/2014/main" val="10001"/>
                  </a:ext>
                </a:extLst>
              </a:tr>
              <a:tr h="330857">
                <a:tc>
                  <a:txBody>
                    <a:bodyPr/>
                    <a:lstStyle/>
                    <a:p>
                      <a:pPr algn="ctr">
                        <a:buNone/>
                      </a:pPr>
                      <a:r>
                        <a:rPr lang="en-US" altLang="zh-CN" sz="1200" dirty="0">
                          <a:latin typeface="+mn-ea"/>
                        </a:rPr>
                        <a:t>Inner diameter</a:t>
                      </a:r>
                    </a:p>
                  </a:txBody>
                  <a:tcPr marL="68580" marR="68580" marT="34290" marB="34290" anchor="ctr"/>
                </a:tc>
                <a:tc>
                  <a:txBody>
                    <a:bodyPr/>
                    <a:lstStyle/>
                    <a:p>
                      <a:pPr marL="0" algn="ctr" defTabSz="914400" rtl="0" eaLnBrk="1" latinLnBrk="0" hangingPunct="1">
                        <a:buNone/>
                      </a:pPr>
                      <a:r>
                        <a:rPr lang="en-US" altLang="zh-CN" sz="1200" kern="1200" dirty="0">
                          <a:solidFill>
                            <a:schemeClr val="dk1"/>
                          </a:solidFill>
                          <a:latin typeface="+mn-ea"/>
                          <a:ea typeface="+mn-ea"/>
                          <a:cs typeface="+mn-ea"/>
                          <a:sym typeface="+mn-ea"/>
                        </a:rPr>
                        <a:t>Φ7.1m</a:t>
                      </a:r>
                    </a:p>
                  </a:txBody>
                  <a:tcPr marL="68580" marR="68580" marT="34290" marB="34290" anchor="ctr"/>
                </a:tc>
                <a:tc>
                  <a:txBody>
                    <a:bodyPr/>
                    <a:lstStyle/>
                    <a:p>
                      <a:pPr marL="0" algn="ctr" defTabSz="914400" rtl="0" eaLnBrk="1" latinLnBrk="0" hangingPunct="1">
                        <a:buNone/>
                      </a:pPr>
                      <a:r>
                        <a:rPr lang="en-US" altLang="zh-CN" sz="1200" kern="1200" dirty="0">
                          <a:solidFill>
                            <a:schemeClr val="dk1"/>
                          </a:solidFill>
                          <a:latin typeface="+mn-ea"/>
                          <a:ea typeface="+mn-ea"/>
                          <a:cs typeface="+mn-ea"/>
                        </a:rPr>
                        <a:t>Superconducting</a:t>
                      </a:r>
                    </a:p>
                    <a:p>
                      <a:pPr marL="0" algn="ctr" defTabSz="914400" rtl="0" eaLnBrk="1" latinLnBrk="0" hangingPunct="1">
                        <a:buNone/>
                      </a:pPr>
                      <a:r>
                        <a:rPr lang="en-US" altLang="zh-CN" sz="1200" kern="1200" dirty="0">
                          <a:solidFill>
                            <a:schemeClr val="dk1"/>
                          </a:solidFill>
                          <a:latin typeface="+mn-ea"/>
                          <a:ea typeface="+mn-ea"/>
                          <a:cs typeface="+mn-ea"/>
                        </a:rPr>
                        <a:t>material</a:t>
                      </a:r>
                      <a:endParaRPr lang="zh-CN" altLang="en-US" sz="1200" kern="1200" dirty="0">
                        <a:solidFill>
                          <a:schemeClr val="dk1"/>
                        </a:solidFill>
                        <a:latin typeface="+mn-ea"/>
                        <a:ea typeface="+mn-ea"/>
                        <a:cs typeface="+mn-ea"/>
                      </a:endParaRPr>
                    </a:p>
                  </a:txBody>
                  <a:tcPr marL="68580" marR="68580" marT="34290" marB="34290" anchor="ctr"/>
                </a:tc>
                <a:tc>
                  <a:txBody>
                    <a:bodyPr/>
                    <a:lstStyle/>
                    <a:p>
                      <a:pPr algn="ctr">
                        <a:buNone/>
                      </a:pPr>
                      <a:r>
                        <a:rPr lang="en-US" altLang="zh-CN" sz="1200" dirty="0" err="1">
                          <a:solidFill>
                            <a:srgbClr val="7030A0"/>
                          </a:solidFill>
                          <a:latin typeface="+mn-ea"/>
                        </a:rPr>
                        <a:t>NbTi</a:t>
                      </a:r>
                      <a:endParaRPr lang="en-US" altLang="zh-CN" sz="1200" dirty="0">
                        <a:solidFill>
                          <a:srgbClr val="7030A0"/>
                        </a:solidFill>
                        <a:latin typeface="+mn-ea"/>
                      </a:endParaRPr>
                    </a:p>
                  </a:txBody>
                  <a:tcPr marL="68580" marR="68580" marT="34290" marB="34290" anchor="ctr"/>
                </a:tc>
                <a:extLst>
                  <a:ext uri="{0D108BD9-81ED-4DB2-BD59-A6C34878D82A}">
                    <a16:rowId xmlns:a16="http://schemas.microsoft.com/office/drawing/2014/main" val="10002"/>
                  </a:ext>
                </a:extLst>
              </a:tr>
              <a:tr h="330857">
                <a:tc>
                  <a:txBody>
                    <a:bodyPr/>
                    <a:lstStyle/>
                    <a:p>
                      <a:pPr algn="ctr">
                        <a:buNone/>
                      </a:pPr>
                      <a:r>
                        <a:rPr lang="en-US" altLang="zh-CN" sz="1200" dirty="0">
                          <a:latin typeface="+mn-ea"/>
                        </a:rPr>
                        <a:t>height</a:t>
                      </a:r>
                    </a:p>
                  </a:txBody>
                  <a:tcPr marL="68580" marR="68580" marT="34290" marB="34290" anchor="ctr"/>
                </a:tc>
                <a:tc>
                  <a:txBody>
                    <a:bodyPr/>
                    <a:lstStyle/>
                    <a:p>
                      <a:pPr algn="ctr">
                        <a:buNone/>
                      </a:pPr>
                      <a:r>
                        <a:rPr lang="en-US" altLang="zh-CN" sz="1200" dirty="0">
                          <a:solidFill>
                            <a:srgbClr val="7030A0"/>
                          </a:solidFill>
                          <a:latin typeface="+mn-ea"/>
                        </a:rPr>
                        <a:t>1.13m</a:t>
                      </a:r>
                    </a:p>
                  </a:txBody>
                  <a:tcPr marL="68580" marR="68580" marT="34290" marB="34290" anchor="ctr"/>
                </a:tc>
                <a:tc>
                  <a:txBody>
                    <a:bodyPr/>
                    <a:lstStyle/>
                    <a:p>
                      <a:pPr algn="ctr">
                        <a:buNone/>
                      </a:pPr>
                      <a:r>
                        <a:rPr lang="en-US" altLang="zh-CN" sz="1200" dirty="0">
                          <a:latin typeface="+mn-ea"/>
                        </a:rPr>
                        <a:t>The operating </a:t>
                      </a:r>
                    </a:p>
                    <a:p>
                      <a:pPr algn="ctr">
                        <a:buNone/>
                      </a:pPr>
                      <a:r>
                        <a:rPr lang="en-US" altLang="zh-CN" sz="1200" dirty="0">
                          <a:latin typeface="+mn-ea"/>
                        </a:rPr>
                        <a:t>current</a:t>
                      </a:r>
                      <a:endParaRPr lang="zh-CN" altLang="en-US" sz="1200" dirty="0">
                        <a:latin typeface="+mn-ea"/>
                      </a:endParaRPr>
                    </a:p>
                  </a:txBody>
                  <a:tcPr marL="68580" marR="68580" marT="34290" marB="34290" anchor="ctr"/>
                </a:tc>
                <a:tc>
                  <a:txBody>
                    <a:bodyPr/>
                    <a:lstStyle/>
                    <a:p>
                      <a:pPr algn="ctr">
                        <a:buNone/>
                      </a:pPr>
                      <a:r>
                        <a:rPr lang="en-US" altLang="zh-CN" sz="1200" dirty="0">
                          <a:solidFill>
                            <a:srgbClr val="7030A0"/>
                          </a:solidFill>
                          <a:latin typeface="+mn-ea"/>
                        </a:rPr>
                        <a:t>48/52kA</a:t>
                      </a:r>
                    </a:p>
                  </a:txBody>
                  <a:tcPr marL="68580" marR="68580" marT="34290" marB="34290" anchor="ctr"/>
                </a:tc>
                <a:extLst>
                  <a:ext uri="{0D108BD9-81ED-4DB2-BD59-A6C34878D82A}">
                    <a16:rowId xmlns:a16="http://schemas.microsoft.com/office/drawing/2014/main" val="10003"/>
                  </a:ext>
                </a:extLst>
              </a:tr>
              <a:tr h="330857">
                <a:tc>
                  <a:txBody>
                    <a:bodyPr/>
                    <a:lstStyle/>
                    <a:p>
                      <a:pPr algn="ctr">
                        <a:buNone/>
                      </a:pPr>
                      <a:r>
                        <a:rPr lang="en-US" altLang="zh-CN" sz="1200" dirty="0">
                          <a:latin typeface="+mn-ea"/>
                        </a:rPr>
                        <a:t>Weight</a:t>
                      </a:r>
                    </a:p>
                  </a:txBody>
                  <a:tcPr marL="68580" marR="68580" marT="34290" marB="34290" anchor="ctr"/>
                </a:tc>
                <a:tc>
                  <a:txBody>
                    <a:bodyPr/>
                    <a:lstStyle/>
                    <a:p>
                      <a:pPr algn="ctr">
                        <a:buNone/>
                      </a:pPr>
                      <a:r>
                        <a:rPr lang="en-US" altLang="zh-CN" sz="1200">
                          <a:solidFill>
                            <a:srgbClr val="7030A0"/>
                          </a:solidFill>
                          <a:latin typeface="+mn-ea"/>
                        </a:rPr>
                        <a:t>265t</a:t>
                      </a:r>
                    </a:p>
                  </a:txBody>
                  <a:tcPr marL="68580" marR="68580" marT="34290" marB="34290" anchor="ctr"/>
                </a:tc>
                <a:tc>
                  <a:txBody>
                    <a:bodyPr/>
                    <a:lstStyle/>
                    <a:p>
                      <a:pPr algn="ctr">
                        <a:buNone/>
                      </a:pPr>
                      <a:r>
                        <a:rPr lang="en-US" altLang="zh-CN" sz="1200" dirty="0">
                          <a:latin typeface="+mn-ea"/>
                        </a:rPr>
                        <a:t>Magnetic field strength</a:t>
                      </a:r>
                    </a:p>
                  </a:txBody>
                  <a:tcPr marL="68580" marR="68580" marT="34290" marB="34290" anchor="ctr"/>
                </a:tc>
                <a:tc>
                  <a:txBody>
                    <a:bodyPr/>
                    <a:lstStyle/>
                    <a:p>
                      <a:pPr algn="ctr">
                        <a:buNone/>
                      </a:pPr>
                      <a:r>
                        <a:rPr lang="en-US" altLang="zh-CN" sz="1200" dirty="0">
                          <a:solidFill>
                            <a:srgbClr val="7030A0"/>
                          </a:solidFill>
                          <a:latin typeface="+mn-ea"/>
                        </a:rPr>
                        <a:t>7.8T</a:t>
                      </a:r>
                    </a:p>
                  </a:txBody>
                  <a:tcPr marL="68580" marR="68580" marT="34290" marB="34290" anchor="ctr"/>
                </a:tc>
                <a:extLst>
                  <a:ext uri="{0D108BD9-81ED-4DB2-BD59-A6C34878D82A}">
                    <a16:rowId xmlns:a16="http://schemas.microsoft.com/office/drawing/2014/main" val="10004"/>
                  </a:ext>
                </a:extLst>
              </a:tr>
            </a:tbl>
          </a:graphicData>
        </a:graphic>
      </p:graphicFrame>
      <p:sp>
        <p:nvSpPr>
          <p:cNvPr id="3" name="标题 1"/>
          <p:cNvSpPr txBox="1"/>
          <p:nvPr/>
        </p:nvSpPr>
        <p:spPr>
          <a:xfrm>
            <a:off x="369009" y="306715"/>
            <a:ext cx="12192000" cy="44660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j-cs"/>
              </a:rPr>
              <a:t>Superconducting magnets</a:t>
            </a:r>
          </a:p>
        </p:txBody>
      </p:sp>
      <p:pic>
        <p:nvPicPr>
          <p:cNvPr id="6" name="音频 5">
            <a:hlinkClick r:id="" action="ppaction://media"/>
            <a:extLst>
              <a:ext uri="{FF2B5EF4-FFF2-40B4-BE49-F238E27FC236}">
                <a16:creationId xmlns:a16="http://schemas.microsoft.com/office/drawing/2014/main" id="{2C3DDB97-946A-F981-0513-D71CDD851497}"/>
              </a:ext>
            </a:extLst>
          </p:cNvPr>
          <p:cNvPicPr>
            <a:picLocks noChangeAspect="1"/>
          </p:cNvPicPr>
          <p:nvPr>
            <a:audioFile r:link="rId3"/>
            <p:extLst>
              <p:ext uri="{DAA4B4D4-6D71-4841-9C94-3DE7FCFB9230}">
                <p14:media xmlns:p14="http://schemas.microsoft.com/office/powerpoint/2010/main" r:embed="rId2"/>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8479"/>
    </mc:Choice>
    <mc:Fallback xmlns="">
      <p:transition spd="slow" advTm="2847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240030" y="209550"/>
            <a:ext cx="10738485" cy="446405"/>
          </a:xfrm>
        </p:spPr>
        <p:txBody>
          <a:bodyPr vert="horz" lIns="91440" tIns="45720" rIns="91440" bIns="45720" rtlCol="0" anchor="t">
            <a:noAutofit/>
          </a:bodyPr>
          <a:lstStyle/>
          <a:p>
            <a:pPr algn="ctr">
              <a:lnSpc>
                <a:spcPct val="70000"/>
              </a:lnSpc>
              <a:spcAft>
                <a:spcPts val="600"/>
              </a:spcAft>
              <a:defRPr/>
            </a:pPr>
            <a:r>
              <a:rPr lang="en-US" altLang="zh-CN" sz="3000" b="1" dirty="0">
                <a:solidFill>
                  <a:srgbClr val="0070C0"/>
                </a:solidFill>
                <a:latin typeface="Calibri" panose="020F0502020204030204" charset="0"/>
              </a:rPr>
              <a:t>SC and normal conducting magnets</a:t>
            </a:r>
          </a:p>
        </p:txBody>
      </p:sp>
      <p:sp>
        <p:nvSpPr>
          <p:cNvPr id="2" name="文本框 1"/>
          <p:cNvSpPr txBox="1"/>
          <p:nvPr/>
        </p:nvSpPr>
        <p:spPr>
          <a:xfrm>
            <a:off x="-1" y="6329524"/>
            <a:ext cx="8487911"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合肥科烨电物理设备制造有限公司</a:t>
            </a:r>
            <a:endParaRPr kumimoji="0" lang="en-US" altLang="zh-CN"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Hefei </a:t>
            </a:r>
            <a:r>
              <a:rPr kumimoji="0" lang="en-US" altLang="zh-CN" sz="1600" b="0" i="0" u="none" strike="noStrike" kern="0" cap="none" spc="0" normalizeH="0" baseline="0" noProof="0" dirty="0" err="1">
                <a:ln>
                  <a:noFill/>
                </a:ln>
                <a:solidFill>
                  <a:srgbClr val="FFC000"/>
                </a:solidFill>
                <a:effectLst/>
                <a:uLnTx/>
                <a:uFillTx/>
                <a:latin typeface="微软雅黑" panose="020B0503020204020204" charset="-122"/>
                <a:ea typeface="微软雅黑" panose="020B0503020204020204" charset="-122"/>
                <a:cs typeface="+mn-cs"/>
              </a:rPr>
              <a:t>Keyie</a:t>
            </a: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 Electrophysical Equipment Manufacturing Co., Ltd</a:t>
            </a:r>
            <a:endParaRPr kumimoji="0" lang="zh-CN" altLang="en-US" sz="1600" b="1"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5" name="图片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61727" y="1130300"/>
            <a:ext cx="2198185" cy="2198185"/>
          </a:xfrm>
          <a:prstGeom prst="rect">
            <a:avLst/>
          </a:prstGeom>
        </p:spPr>
      </p:pic>
      <p:sp>
        <p:nvSpPr>
          <p:cNvPr id="12" name="文本框 11"/>
          <p:cNvSpPr txBox="1"/>
          <p:nvPr/>
        </p:nvSpPr>
        <p:spPr>
          <a:xfrm>
            <a:off x="3173103" y="5066317"/>
            <a:ext cx="3574225"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b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b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40099" y="1660499"/>
            <a:ext cx="1947106" cy="1338815"/>
          </a:xfrm>
          <a:prstGeom prst="rect">
            <a:avLst/>
          </a:prstGeom>
        </p:spPr>
      </p:pic>
      <p:pic>
        <p:nvPicPr>
          <p:cNvPr id="15" name="图片 1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665273" y="1272331"/>
            <a:ext cx="4812857" cy="4893519"/>
          </a:xfrm>
          <a:prstGeom prst="rect">
            <a:avLst/>
          </a:prstGeom>
        </p:spPr>
      </p:pic>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661727" y="3305683"/>
            <a:ext cx="4327073" cy="2478284"/>
          </a:xfrm>
          <a:prstGeom prst="rect">
            <a:avLst/>
          </a:prstGeom>
        </p:spPr>
      </p:pic>
      <p:sp>
        <p:nvSpPr>
          <p:cNvPr id="24" name="文本框 23"/>
          <p:cNvSpPr txBox="1"/>
          <p:nvPr/>
        </p:nvSpPr>
        <p:spPr>
          <a:xfrm>
            <a:off x="52368" y="3553994"/>
            <a:ext cx="2612905" cy="258532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 QD0 superconducting quadrupole magnet is a cos2θ type double-aperture superconducting magnet with an iron core, and the centerlines of the two aperture are not parallel, and the angle is 33mrad.</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7661727" y="5760462"/>
            <a:ext cx="4018545" cy="583565"/>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等线" panose="02010600030101010101" pitchFamily="2" charset="-122"/>
                <a:cs typeface="Times New Roman" panose="02020603050405020304" pitchFamily="18" charset="0"/>
              </a:rPr>
              <a:t>Single-aperture superconducting quadruple experimental magnet</a:t>
            </a:r>
          </a:p>
        </p:txBody>
      </p:sp>
      <p:pic>
        <p:nvPicPr>
          <p:cNvPr id="29" name="图片 28"/>
          <p:cNvPicPr>
            <a:picLocks noChangeAspect="1"/>
          </p:cNvPicPr>
          <p:nvPr/>
        </p:nvPicPr>
        <p:blipFill>
          <a:blip r:embed="rId9"/>
          <a:stretch>
            <a:fillRect/>
          </a:stretch>
        </p:blipFill>
        <p:spPr>
          <a:xfrm>
            <a:off x="10909300" y="103188"/>
            <a:ext cx="1219200" cy="819150"/>
          </a:xfrm>
          <a:prstGeom prst="rect">
            <a:avLst/>
          </a:prstGeom>
        </p:spPr>
      </p:pic>
      <p:pic>
        <p:nvPicPr>
          <p:cNvPr id="11266" name="图片 11265"/>
          <p:cNvPicPr>
            <a:picLocks noChangeAspect="1"/>
          </p:cNvPicPr>
          <p:nvPr/>
        </p:nvPicPr>
        <p:blipFill rotWithShape="1">
          <a:blip r:embed="rId10" cstate="screen">
            <a:extLst>
              <a:ext uri="{28A0092B-C50C-407E-A947-70E740481C1C}">
                <a14:useLocalDpi xmlns:a14="http://schemas.microsoft.com/office/drawing/2010/main"/>
              </a:ext>
            </a:extLst>
          </a:blip>
          <a:srcRect/>
          <a:stretch>
            <a:fillRect/>
          </a:stretch>
        </p:blipFill>
        <p:spPr>
          <a:xfrm>
            <a:off x="9944100" y="1181422"/>
            <a:ext cx="2007801" cy="2019794"/>
          </a:xfrm>
          <a:prstGeom prst="rect">
            <a:avLst/>
          </a:prstGeom>
        </p:spPr>
      </p:pic>
      <p:sp>
        <p:nvSpPr>
          <p:cNvPr id="3" name="文本框 2"/>
          <p:cNvSpPr txBox="1"/>
          <p:nvPr/>
        </p:nvSpPr>
        <p:spPr>
          <a:xfrm>
            <a:off x="7682865" y="728980"/>
            <a:ext cx="3296285" cy="368300"/>
          </a:xfrm>
          <a:prstGeom prst="rect">
            <a:avLst/>
          </a:prstGeom>
          <a:noFill/>
        </p:spPr>
        <p:txBody>
          <a:bodyPr wrap="square" rtlCol="0">
            <a:spAutoFit/>
          </a:bodyPr>
          <a:lstStyle/>
          <a:p>
            <a:pPr algn="ctr"/>
            <a:r>
              <a:rPr lang="en-US" altLang="zh-CN">
                <a:solidFill>
                  <a:schemeClr val="accent1"/>
                </a:solidFill>
                <a:latin typeface="Times New Roman" panose="02020603050405020304" pitchFamily="18" charset="0"/>
                <a:cs typeface="Times New Roman" panose="02020603050405020304" pitchFamily="18" charset="0"/>
              </a:rPr>
              <a:t>N</a:t>
            </a:r>
            <a:r>
              <a:rPr lang="zh-CN" altLang="en-US">
                <a:solidFill>
                  <a:schemeClr val="accent1"/>
                </a:solidFill>
                <a:latin typeface="Times New Roman" panose="02020603050405020304" pitchFamily="18" charset="0"/>
                <a:cs typeface="Times New Roman" panose="02020603050405020304" pitchFamily="18" charset="0"/>
              </a:rPr>
              <a:t>ormal conducting magnet</a:t>
            </a:r>
          </a:p>
        </p:txBody>
      </p:sp>
      <p:pic>
        <p:nvPicPr>
          <p:cNvPr id="6" name="音频 5">
            <a:hlinkClick r:id="" action="ppaction://media"/>
            <a:extLst>
              <a:ext uri="{FF2B5EF4-FFF2-40B4-BE49-F238E27FC236}">
                <a16:creationId xmlns:a16="http://schemas.microsoft.com/office/drawing/2014/main" id="{901FE8C1-AC64-914E-1162-8ABD413DC027}"/>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1780"/>
    </mc:Choice>
    <mc:Fallback xmlns="">
      <p:transition spd="slow" advTm="317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829128" y="56471"/>
            <a:ext cx="11210925" cy="1073829"/>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CEPC main ring (650MHz) and </a:t>
            </a:r>
          </a:p>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Booster (1.3GHz) SC high frequency</a:t>
            </a:r>
          </a:p>
        </p:txBody>
      </p:sp>
      <p:pic>
        <p:nvPicPr>
          <p:cNvPr id="4" name="图片 3"/>
          <p:cNvPicPr>
            <a:picLocks noChangeAspect="1"/>
          </p:cNvPicPr>
          <p:nvPr/>
        </p:nvPicPr>
        <p:blipFill>
          <a:blip r:embed="rId5"/>
          <a:stretch>
            <a:fillRect/>
          </a:stretch>
        </p:blipFill>
        <p:spPr>
          <a:xfrm>
            <a:off x="10357303" y="0"/>
            <a:ext cx="1834697" cy="828675"/>
          </a:xfrm>
          <a:prstGeom prst="rect">
            <a:avLst/>
          </a:prstGeom>
        </p:spPr>
      </p:pic>
      <p:sp>
        <p:nvSpPr>
          <p:cNvPr id="3" name="文本框 2"/>
          <p:cNvSpPr txBox="1"/>
          <p:nvPr/>
        </p:nvSpPr>
        <p:spPr>
          <a:xfrm>
            <a:off x="3825669" y="1720854"/>
            <a:ext cx="8025184" cy="224536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Ningxia Oriental Superconducting Technology Co., LTD., founded in 2010, belongs to OTIC. It is mainly engaged in </a:t>
            </a:r>
            <a:r>
              <a:rPr kumimoji="0" lang="en-US" altLang="zh-CN"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 manufacturing, welding and post-processing of SRF cavity, a key equipment in particle accelerators of large science facilities.</a:t>
            </a:r>
          </a:p>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 core component of the RF superconducting accelerator is the superconducting accelerating cavity. </a:t>
            </a:r>
            <a:r>
              <a:rPr kumimoji="0" lang="en-US" altLang="zh-CN"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RF superconducting cavity, X-ray free electron laser, radionuclide physics research device</a:t>
            </a:r>
            <a:r>
              <a:rPr kumimoji="0" lang="en-US" altLang="zh-CN"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are the key component of collider. </a:t>
            </a:r>
            <a:endParaRPr kumimoji="0" lang="zh-CN" altLang="en-US"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a:t>
            </a:r>
            <a:b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br>
            <a:endPar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32196" y="4066042"/>
            <a:ext cx="3370975" cy="1769296"/>
          </a:xfrm>
          <a:prstGeom prst="rect">
            <a:avLst/>
          </a:prstGeom>
        </p:spPr>
      </p:pic>
      <p:pic>
        <p:nvPicPr>
          <p:cNvPr id="8" name="Picture 4" descr="IMG_350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2197" y="1720653"/>
            <a:ext cx="3370974" cy="2116757"/>
          </a:xfrm>
          <a:prstGeom prst="rect">
            <a:avLst/>
          </a:prstGeom>
          <a:noFill/>
          <a:ln w="9525">
            <a:noFill/>
          </a:ln>
        </p:spPr>
      </p:pic>
      <p:pic>
        <p:nvPicPr>
          <p:cNvPr id="12" name="图片 11"/>
          <p:cNvPicPr>
            <a:picLocks noChangeAspect="1"/>
          </p:cNvPicPr>
          <p:nvPr/>
        </p:nvPicPr>
        <p:blipFill>
          <a:blip r:embed="rId8"/>
          <a:stretch>
            <a:fillRect/>
          </a:stretch>
        </p:blipFill>
        <p:spPr>
          <a:xfrm>
            <a:off x="6572685" y="4016297"/>
            <a:ext cx="2390775" cy="1840445"/>
          </a:xfrm>
          <a:prstGeom prst="rect">
            <a:avLst/>
          </a:prstGeom>
        </p:spPr>
      </p:pic>
      <p:pic>
        <p:nvPicPr>
          <p:cNvPr id="16" name="图片 15"/>
          <p:cNvPicPr>
            <a:picLocks noChangeAspect="1"/>
          </p:cNvPicPr>
          <p:nvPr/>
        </p:nvPicPr>
        <p:blipFill>
          <a:blip r:embed="rId9"/>
          <a:stretch>
            <a:fillRect/>
          </a:stretch>
        </p:blipFill>
        <p:spPr>
          <a:xfrm>
            <a:off x="9302329" y="4016297"/>
            <a:ext cx="2594244" cy="1840445"/>
          </a:xfrm>
          <a:prstGeom prst="rect">
            <a:avLst/>
          </a:prstGeom>
        </p:spPr>
      </p:pic>
      <p:pic>
        <p:nvPicPr>
          <p:cNvPr id="18" name="图片 17"/>
          <p:cNvPicPr>
            <a:picLocks noChangeAspect="1"/>
          </p:cNvPicPr>
          <p:nvPr/>
        </p:nvPicPr>
        <p:blipFill>
          <a:blip r:embed="rId10"/>
          <a:stretch>
            <a:fillRect/>
          </a:stretch>
        </p:blipFill>
        <p:spPr>
          <a:xfrm>
            <a:off x="3871390" y="4066042"/>
            <a:ext cx="2390775" cy="1790700"/>
          </a:xfrm>
          <a:prstGeom prst="rect">
            <a:avLst/>
          </a:prstGeom>
        </p:spPr>
      </p:pic>
      <p:sp>
        <p:nvSpPr>
          <p:cNvPr id="2" name="文本框 1"/>
          <p:cNvSpPr txBox="1"/>
          <p:nvPr/>
        </p:nvSpPr>
        <p:spPr>
          <a:xfrm>
            <a:off x="46490" y="6246989"/>
            <a:ext cx="6103256"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宁夏东方超导科技股份有限公司</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Ningxia Oriental Superconducting 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9" name="音频 8">
            <a:hlinkClick r:id="" action="ppaction://media"/>
            <a:extLst>
              <a:ext uri="{FF2B5EF4-FFF2-40B4-BE49-F238E27FC236}">
                <a16:creationId xmlns:a16="http://schemas.microsoft.com/office/drawing/2014/main" id="{999F6127-5EEE-AD57-483D-785693B5A108}"/>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2881"/>
    </mc:Choice>
    <mc:Fallback xmlns="">
      <p:transition spd="slow" advTm="228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a:stretch>
            <a:fillRect/>
          </a:stretch>
        </p:blipFill>
        <p:spPr>
          <a:xfrm>
            <a:off x="10357302" y="102054"/>
            <a:ext cx="1834697" cy="828675"/>
          </a:xfrm>
          <a:prstGeom prst="rect">
            <a:avLst/>
          </a:prstGeom>
        </p:spPr>
      </p:pic>
      <p:sp>
        <p:nvSpPr>
          <p:cNvPr id="5" name="文本框 4"/>
          <p:cNvSpPr txBox="1"/>
          <p:nvPr/>
        </p:nvSpPr>
        <p:spPr>
          <a:xfrm>
            <a:off x="829310" y="1503680"/>
            <a:ext cx="7506970" cy="4512310"/>
          </a:xfrm>
          <a:prstGeom prst="rect">
            <a:avLst/>
          </a:prstGeom>
          <a:noFill/>
        </p:spPr>
        <p:txBody>
          <a:bodyPr wrap="square">
            <a:noAutofit/>
          </a:bodyPr>
          <a:lstStyle/>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2011 DESY - XFEL</a:t>
            </a: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RRR300 Nb: 8 tons, 30% of the project</a:t>
            </a:r>
          </a:p>
          <a:p>
            <a:pPr marL="0" marR="0" lvl="0" indent="0" algn="l" defTabSz="457200" rtl="0" eaLnBrk="1" fontAlgn="auto" latinLnBrk="0" hangingPunct="1">
              <a:lnSpc>
                <a:spcPts val="2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2012 Michigan State University - FRIB</a:t>
            </a: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RRR250 Nb: 8.5 tons, 70% of the project</a:t>
            </a:r>
          </a:p>
          <a:p>
            <a:pPr marL="0" marR="0" lvl="0" indent="0" algn="l" defTabSz="457200" rtl="0" eaLnBrk="1" fontAlgn="auto" latinLnBrk="0" hangingPunct="1">
              <a:lnSpc>
                <a:spcPts val="2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2014 Fermilab - LCLS II</a:t>
            </a: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RRR300 Nb: 5 tons, 50% of the project</a:t>
            </a:r>
          </a:p>
          <a:p>
            <a:pPr marL="0" marR="0" lvl="0" indent="0" algn="l" defTabSz="457200" rtl="0" eaLnBrk="1" fontAlgn="auto" latinLnBrk="0" hangingPunct="1">
              <a:lnSpc>
                <a:spcPts val="2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2017 INFN and STFC - ESS</a:t>
            </a: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RRR300 Nb: 12.5 tons, 100% of the project</a:t>
            </a:r>
          </a:p>
          <a:p>
            <a:pPr marL="0" marR="0" lvl="0" indent="0" algn="l" defTabSz="457200" rtl="0" eaLnBrk="1" fontAlgn="auto" latinLnBrk="0" hangingPunct="1">
              <a:lnSpc>
                <a:spcPts val="2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2019 IBS - RISP, CERN - HL-LHC, Fermilab - PIP-II, Shanghai - SHINE</a:t>
            </a: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RRR300 niobium material procurement in progress</a:t>
            </a:r>
          </a:p>
          <a:p>
            <a:pPr marL="0" marR="0" lvl="0" indent="0" algn="l" defTabSz="457200" rtl="0" eaLnBrk="1" fontAlgn="auto" latinLnBrk="0" hangingPunct="1">
              <a:lnSpc>
                <a:spcPts val="2000"/>
              </a:lnSpc>
              <a:spcBef>
                <a:spcPts val="0"/>
              </a:spcBef>
              <a:spcAft>
                <a:spcPts val="0"/>
              </a:spcAft>
              <a:buClrTx/>
              <a:buSzTx/>
              <a:buFontTx/>
              <a:buNone/>
              <a:defRPr/>
            </a:pP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l" defTabSz="457200" rtl="0" eaLnBrk="1" fontAlgn="auto" latinLnBrk="0" hangingPunct="1">
              <a:lnSpc>
                <a:spcPts val="2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We had built the business relationship with many great customers such as DESY, MSU, Fermilab, JLAB, INFN, STFC, CERN, TRIUMF, RI, ZANON, IHEP, IBS, RRCAT etc. </a:t>
            </a:r>
            <a:b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br>
            <a:endPar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6" name="Picture 2"/>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5162896" y="1537653"/>
            <a:ext cx="4260850" cy="2266008"/>
          </a:xfrm>
          <a:prstGeom prst="rect">
            <a:avLst/>
          </a:prstGeom>
          <a:noFill/>
          <a:ln w="9525">
            <a:noFill/>
          </a:ln>
        </p:spPr>
      </p:pic>
      <p:pic>
        <p:nvPicPr>
          <p:cNvPr id="8" name="图片 7" descr="DSC0xwp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48917" y="3565494"/>
            <a:ext cx="2147569" cy="1948514"/>
          </a:xfrm>
          <a:prstGeom prst="rect">
            <a:avLst/>
          </a:prstGeom>
          <a:noFill/>
          <a:ln w="9525">
            <a:noFill/>
          </a:ln>
        </p:spPr>
      </p:pic>
      <p:pic>
        <p:nvPicPr>
          <p:cNvPr id="9" name="图片 8" descr="超导铌板-02"/>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648917" y="1537653"/>
            <a:ext cx="2147570" cy="1550670"/>
          </a:xfrm>
          <a:prstGeom prst="rect">
            <a:avLst/>
          </a:prstGeom>
          <a:noFill/>
          <a:ln w="9525">
            <a:noFill/>
          </a:ln>
        </p:spPr>
      </p:pic>
      <p:sp>
        <p:nvSpPr>
          <p:cNvPr id="11" name="矩形 10"/>
          <p:cNvSpPr/>
          <p:nvPr/>
        </p:nvSpPr>
        <p:spPr>
          <a:xfrm>
            <a:off x="9988549" y="5647318"/>
            <a:ext cx="2203450" cy="368935"/>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zh-CN" sz="1600" b="0" i="0" u="none" strike="noStrike" kern="1200" cap="none" spc="0" normalizeH="0" baseline="0" noProof="0" dirty="0">
                <a:ln>
                  <a:noFill/>
                </a:ln>
                <a:solidFill>
                  <a:prstClr val="black"/>
                </a:solidFill>
                <a:effectLst/>
                <a:uLnTx/>
                <a:uFillTx/>
                <a:latin typeface="Calibri" panose="020F0502020204030204" charset="0"/>
                <a:ea typeface="宋体" panose="02010600030101010101" pitchFamily="2" charset="-122"/>
                <a:cs typeface="+mn-cs"/>
              </a:rPr>
              <a:t>High RRR </a:t>
            </a:r>
            <a:r>
              <a:rPr kumimoji="0" lang="en-US" altLang="zh-CN" sz="1600" b="0" i="0" u="none" strike="noStrike" kern="1200" cap="none" spc="0" normalizeH="0" baseline="0" noProof="0" dirty="0" err="1">
                <a:ln>
                  <a:noFill/>
                </a:ln>
                <a:solidFill>
                  <a:prstClr val="black"/>
                </a:solidFill>
                <a:effectLst/>
                <a:uLnTx/>
                <a:uFillTx/>
                <a:latin typeface="Calibri" panose="020F0502020204030204" charset="0"/>
                <a:ea typeface="宋体" panose="02010600030101010101" pitchFamily="2" charset="-122"/>
                <a:cs typeface="+mn-cs"/>
              </a:rPr>
              <a:t>Nb</a:t>
            </a:r>
            <a:r>
              <a:rPr kumimoji="0" lang="en-US" altLang="zh-CN" sz="1600" b="0" i="0" u="none" strike="noStrike" kern="1200" cap="none" spc="0" normalizeH="0" baseline="0" noProof="0" dirty="0">
                <a:ln>
                  <a:noFill/>
                </a:ln>
                <a:solidFill>
                  <a:prstClr val="black"/>
                </a:solidFill>
                <a:effectLst/>
                <a:uLnTx/>
                <a:uFillTx/>
                <a:latin typeface="Calibri" panose="020F0502020204030204" charset="0"/>
                <a:ea typeface="宋体" panose="02010600030101010101" pitchFamily="2" charset="-122"/>
                <a:cs typeface="+mn-cs"/>
              </a:rPr>
              <a:t> sheet</a:t>
            </a:r>
          </a:p>
        </p:txBody>
      </p:sp>
      <p:sp>
        <p:nvSpPr>
          <p:cNvPr id="12" name="矩形 11"/>
          <p:cNvSpPr/>
          <p:nvPr/>
        </p:nvSpPr>
        <p:spPr>
          <a:xfrm>
            <a:off x="9849303" y="3109143"/>
            <a:ext cx="2203450" cy="368935"/>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Char char="•"/>
              <a:defRPr sz="32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5pPr>
          </a:lstStyle>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zh-CN" sz="1600" b="0" i="0" u="none" strike="noStrike" kern="1200" cap="none" spc="0" normalizeH="0" baseline="0" noProof="0" dirty="0">
                <a:ln>
                  <a:noFill/>
                </a:ln>
                <a:solidFill>
                  <a:prstClr val="black"/>
                </a:solidFill>
                <a:effectLst/>
                <a:uLnTx/>
                <a:uFillTx/>
                <a:latin typeface="Calibri" panose="020F0502020204030204" charset="0"/>
                <a:ea typeface="宋体" panose="02010600030101010101" pitchFamily="2" charset="-122"/>
                <a:cs typeface="+mn-cs"/>
              </a:rPr>
              <a:t>High RRR </a:t>
            </a:r>
            <a:r>
              <a:rPr kumimoji="0" lang="en-US" altLang="zh-CN" sz="1600" b="0" i="0" u="none" strike="noStrike" kern="1200" cap="none" spc="0" normalizeH="0" baseline="0" noProof="0" dirty="0" err="1">
                <a:ln>
                  <a:noFill/>
                </a:ln>
                <a:solidFill>
                  <a:prstClr val="black"/>
                </a:solidFill>
                <a:effectLst/>
                <a:uLnTx/>
                <a:uFillTx/>
                <a:latin typeface="Calibri" panose="020F0502020204030204" charset="0"/>
                <a:ea typeface="宋体" panose="02010600030101010101" pitchFamily="2" charset="-122"/>
                <a:cs typeface="+mn-cs"/>
              </a:rPr>
              <a:t>Nb</a:t>
            </a:r>
            <a:r>
              <a:rPr kumimoji="0" lang="en-US" altLang="zh-CN" sz="1600" b="0" i="0" u="none" strike="noStrike" kern="1200" cap="none" spc="0" normalizeH="0" baseline="0" noProof="0" dirty="0">
                <a:ln>
                  <a:noFill/>
                </a:ln>
                <a:solidFill>
                  <a:prstClr val="black"/>
                </a:solidFill>
                <a:effectLst/>
                <a:uLnTx/>
                <a:uFillTx/>
                <a:latin typeface="Calibri" panose="020F0502020204030204" charset="0"/>
                <a:ea typeface="宋体" panose="02010600030101010101" pitchFamily="2" charset="-122"/>
                <a:cs typeface="+mn-cs"/>
              </a:rPr>
              <a:t> sheet</a:t>
            </a:r>
          </a:p>
        </p:txBody>
      </p:sp>
      <p:sp>
        <p:nvSpPr>
          <p:cNvPr id="13" name="文本框 12"/>
          <p:cNvSpPr txBox="1"/>
          <p:nvPr/>
        </p:nvSpPr>
        <p:spPr>
          <a:xfrm>
            <a:off x="829128" y="56471"/>
            <a:ext cx="11210925" cy="1073829"/>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CEPC main ring (650MHz) and</a:t>
            </a:r>
          </a:p>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 Booster (1.3GHz) SC high frequency</a:t>
            </a:r>
          </a:p>
        </p:txBody>
      </p:sp>
      <p:pic>
        <p:nvPicPr>
          <p:cNvPr id="2" name="图片 1"/>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8125524" y="4017353"/>
            <a:ext cx="1298222" cy="1496655"/>
          </a:xfrm>
          <a:prstGeom prst="rect">
            <a:avLst/>
          </a:prstGeom>
        </p:spPr>
      </p:pic>
      <p:sp>
        <p:nvSpPr>
          <p:cNvPr id="3" name="文本框 2"/>
          <p:cNvSpPr txBox="1"/>
          <p:nvPr/>
        </p:nvSpPr>
        <p:spPr>
          <a:xfrm>
            <a:off x="46490" y="6246989"/>
            <a:ext cx="6103256"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9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宁夏东方超导科技股份有限公司</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Ningxia Oriental Superconducting 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10" name="音频 9">
            <a:hlinkClick r:id="" action="ppaction://media"/>
            <a:extLst>
              <a:ext uri="{FF2B5EF4-FFF2-40B4-BE49-F238E27FC236}">
                <a16:creationId xmlns:a16="http://schemas.microsoft.com/office/drawing/2014/main" id="{3F1621DC-6AB9-6C32-7659-7409BB52DB4B}"/>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5014"/>
    </mc:Choice>
    <mc:Fallback xmlns="">
      <p:transition spd="slow" advTm="350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a:stretch>
            <a:fillRect/>
          </a:stretch>
        </p:blipFill>
        <p:spPr>
          <a:xfrm>
            <a:off x="10357302" y="102054"/>
            <a:ext cx="1834697" cy="828675"/>
          </a:xfrm>
          <a:prstGeom prst="rect">
            <a:avLst/>
          </a:prstGeom>
        </p:spPr>
      </p:pic>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5470" y="1405255"/>
            <a:ext cx="2479040" cy="1951355"/>
          </a:xfrm>
          <a:prstGeom prst="rect">
            <a:avLst/>
          </a:prstGeom>
        </p:spPr>
      </p:pic>
      <p:pic>
        <p:nvPicPr>
          <p:cNvPr id="19" name="图片 1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39440" y="1405255"/>
            <a:ext cx="2398395" cy="1950720"/>
          </a:xfrm>
          <a:prstGeom prst="rect">
            <a:avLst/>
          </a:prstGeom>
        </p:spPr>
      </p:pic>
      <p:pic>
        <p:nvPicPr>
          <p:cNvPr id="21" name="图片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92455" y="3432175"/>
            <a:ext cx="2472055" cy="2052955"/>
          </a:xfrm>
          <a:prstGeom prst="rect">
            <a:avLst/>
          </a:prstGeom>
        </p:spPr>
      </p:pic>
      <p:pic>
        <p:nvPicPr>
          <p:cNvPr id="23" name="图片 2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139440" y="3425825"/>
            <a:ext cx="2397760" cy="2053590"/>
          </a:xfrm>
          <a:prstGeom prst="rect">
            <a:avLst/>
          </a:prstGeom>
        </p:spPr>
      </p:pic>
      <p:sp>
        <p:nvSpPr>
          <p:cNvPr id="26" name="文本框 25"/>
          <p:cNvSpPr txBox="1"/>
          <p:nvPr/>
        </p:nvSpPr>
        <p:spPr>
          <a:xfrm>
            <a:off x="1103343" y="5633055"/>
            <a:ext cx="3732047" cy="400110"/>
          </a:xfrm>
          <a:prstGeom prst="rect">
            <a:avLst/>
          </a:prstGeom>
          <a:noFill/>
        </p:spPr>
        <p:txBody>
          <a:bodyPr wrap="none" rtlCol="0" anchor="t">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chemeClr val="accent5">
                    <a:lumMod val="75000"/>
                  </a:schemeClr>
                </a:solidFill>
                <a:effectLst/>
                <a:uLnTx/>
                <a:uFillTx/>
                <a:latin typeface="Calibri" panose="020F0502020204030204" charset="0"/>
                <a:ea typeface="微软雅黑" panose="020B0503020204020204" charset="-122"/>
                <a:cs typeface="+mn-cs"/>
                <a:sym typeface="+mn-ea"/>
              </a:rPr>
              <a:t>SRF Cavity built by Ningxia OSTEC</a:t>
            </a:r>
          </a:p>
        </p:txBody>
      </p:sp>
      <p:sp>
        <p:nvSpPr>
          <p:cNvPr id="29" name="文本框 28"/>
          <p:cNvSpPr txBox="1"/>
          <p:nvPr/>
        </p:nvSpPr>
        <p:spPr>
          <a:xfrm>
            <a:off x="46490" y="6285089"/>
            <a:ext cx="6103256" cy="66040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宁夏东方超导科技股份有限公司</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Ningxia Oriental Superconducting Technology Co., 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sp>
        <p:nvSpPr>
          <p:cNvPr id="31" name="文本框 30"/>
          <p:cNvSpPr txBox="1"/>
          <p:nvPr/>
        </p:nvSpPr>
        <p:spPr>
          <a:xfrm>
            <a:off x="5731510" y="1844040"/>
            <a:ext cx="5165725" cy="2861310"/>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 large grain niobium circular plate (RRR300) produced by OTIC can meet the manufacturing requirements of 1.3GHz-9Cell superconducting cavity.</a:t>
            </a:r>
          </a:p>
          <a:p>
            <a:pPr marL="0" marR="0" lvl="0" indent="0" algn="just" defTabSz="457200" rtl="0" eaLnBrk="1" fontAlgn="auto" latinLnBrk="0" hangingPunct="1">
              <a:lnSpc>
                <a:spcPct val="100000"/>
              </a:lnSpc>
              <a:spcBef>
                <a:spcPts val="0"/>
              </a:spcBef>
              <a:spcAft>
                <a:spcPts val="0"/>
              </a:spcAft>
              <a:buClrTx/>
              <a:buSzTx/>
              <a:buFontTx/>
              <a:buNone/>
              <a:defRPr/>
            </a:pPr>
            <a:endParaRPr kumimoji="0" lang="en-US" altLang="zh-CN" sz="20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just" defTabSz="457200" rtl="0" eaLnBrk="1" fontAlgn="auto" latinLnBrk="0" hangingPunct="1">
              <a:lnSpc>
                <a:spcPct val="100000"/>
              </a:lnSpc>
              <a:spcBef>
                <a:spcPts val="0"/>
              </a:spcBef>
              <a:spcAft>
                <a:spcPts val="0"/>
              </a:spcAft>
              <a:buClrTx/>
              <a:buSzTx/>
              <a:buFontTx/>
              <a:buNone/>
              <a:defRPr/>
            </a:pPr>
            <a:endParaRPr kumimoji="0" lang="en-US" altLang="zh-CN" sz="20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a:p>
            <a:pPr marL="0" marR="0" lvl="0" indent="0" algn="just" defTabSz="4572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present, the company has provided a number of large grain 1.3GHz-9Cell SRF cavities for the Shanghai Hard X-ray Large Science Facility.</a:t>
            </a:r>
          </a:p>
        </p:txBody>
      </p:sp>
      <p:sp>
        <p:nvSpPr>
          <p:cNvPr id="32" name="文本框 31"/>
          <p:cNvSpPr txBox="1"/>
          <p:nvPr/>
        </p:nvSpPr>
        <p:spPr>
          <a:xfrm>
            <a:off x="829128" y="56471"/>
            <a:ext cx="11210925" cy="1073829"/>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CEPC main ring (650MHz) and </a:t>
            </a:r>
          </a:p>
          <a:p>
            <a:pPr marL="0" marR="0" lvl="0" indent="0" algn="ctr" defTabSz="914400" rtl="0" eaLnBrk="1" fontAlgn="auto" latinLnBrk="0" hangingPunct="1">
              <a:lnSpc>
                <a:spcPct val="70000"/>
              </a:lnSpc>
              <a:spcBef>
                <a:spcPct val="0"/>
              </a:spcBef>
              <a:spcAft>
                <a:spcPts val="60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charset="0"/>
                <a:ea typeface="等线 Light" panose="02010600030101010101" charset="-122"/>
                <a:cs typeface="+mn-cs"/>
              </a:rPr>
              <a:t>Booster (1.3GHz) SC high frequency</a:t>
            </a:r>
          </a:p>
        </p:txBody>
      </p:sp>
      <p:pic>
        <p:nvPicPr>
          <p:cNvPr id="3" name="音频 2">
            <a:hlinkClick r:id="" action="ppaction://media"/>
            <a:extLst>
              <a:ext uri="{FF2B5EF4-FFF2-40B4-BE49-F238E27FC236}">
                <a16:creationId xmlns:a16="http://schemas.microsoft.com/office/drawing/2014/main" id="{3308BA54-D9BB-14D9-FD67-9F345D15459F}"/>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4832"/>
    </mc:Choice>
    <mc:Fallback xmlns="">
      <p:transition spd="slow" advTm="24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2252975" y="15544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1" name="圆角矩形 20"/>
          <p:cNvSpPr/>
          <p:nvPr/>
        </p:nvSpPr>
        <p:spPr>
          <a:xfrm>
            <a:off x="2252975" y="27736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2" name="圆角矩形 21"/>
          <p:cNvSpPr/>
          <p:nvPr/>
        </p:nvSpPr>
        <p:spPr>
          <a:xfrm>
            <a:off x="2252975" y="397256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3" name="圆角矩形 22"/>
          <p:cNvSpPr/>
          <p:nvPr/>
        </p:nvSpPr>
        <p:spPr>
          <a:xfrm>
            <a:off x="2252975" y="5173423"/>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4" name="矩形 23"/>
          <p:cNvSpPr/>
          <p:nvPr/>
        </p:nvSpPr>
        <p:spPr>
          <a:xfrm>
            <a:off x="3733564" y="1632436"/>
            <a:ext cx="4873817" cy="584775"/>
          </a:xfrm>
          <a:prstGeom prst="rect">
            <a:avLst/>
          </a:prstGeom>
        </p:spPr>
        <p:txBody>
          <a:bodyPr wrap="square" anchor="ctr">
            <a:spAutoFit/>
          </a:bodyPr>
          <a:lstStyle/>
          <a:p>
            <a:r>
              <a:rPr lang="en-US" altLang="zh-CN" sz="3200" b="1" dirty="0">
                <a:solidFill>
                  <a:srgbClr val="FF0000"/>
                </a:solidFill>
                <a:latin typeface="黑体" panose="02010609060101010101" pitchFamily="49" charset="-122"/>
                <a:ea typeface="黑体" panose="02010609060101010101" pitchFamily="49" charset="-122"/>
              </a:rPr>
              <a:t>Background and Target</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25" name="流程图: 接点 24"/>
          <p:cNvSpPr/>
          <p:nvPr/>
        </p:nvSpPr>
        <p:spPr>
          <a:xfrm>
            <a:off x="2588255" y="1472560"/>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6" name="流程图: 接点 25"/>
          <p:cNvSpPr/>
          <p:nvPr/>
        </p:nvSpPr>
        <p:spPr>
          <a:xfrm>
            <a:off x="2588255" y="2689777"/>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7" name="流程图: 接点 26"/>
          <p:cNvSpPr/>
          <p:nvPr/>
        </p:nvSpPr>
        <p:spPr>
          <a:xfrm>
            <a:off x="2588255" y="388536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8" name="流程图: 接点 27"/>
          <p:cNvSpPr/>
          <p:nvPr/>
        </p:nvSpPr>
        <p:spPr>
          <a:xfrm>
            <a:off x="2578095" y="509150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9" name="矩形 28"/>
          <p:cNvSpPr/>
          <p:nvPr/>
        </p:nvSpPr>
        <p:spPr>
          <a:xfrm>
            <a:off x="3733564" y="2865390"/>
            <a:ext cx="3669251"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CIPC Organization</a:t>
            </a:r>
            <a:endParaRPr lang="zh-CN" altLang="en-US" sz="3200" b="1" dirty="0">
              <a:solidFill>
                <a:prstClr val="black"/>
              </a:solidFill>
              <a:latin typeface="黑体" panose="02010609060101010101" pitchFamily="49" charset="-122"/>
              <a:ea typeface="黑体" panose="02010609060101010101" pitchFamily="49" charset="-122"/>
            </a:endParaRPr>
          </a:p>
        </p:txBody>
      </p:sp>
      <p:sp>
        <p:nvSpPr>
          <p:cNvPr id="30" name="矩形 29"/>
          <p:cNvSpPr/>
          <p:nvPr/>
        </p:nvSpPr>
        <p:spPr>
          <a:xfrm>
            <a:off x="3733563" y="4066253"/>
            <a:ext cx="5978467"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Enterprise introduction</a:t>
            </a:r>
            <a:endParaRPr lang="zh-CN" altLang="en-US" sz="2800" b="1" dirty="0">
              <a:solidFill>
                <a:prstClr val="black"/>
              </a:solidFill>
              <a:latin typeface="黑体" panose="02010609060101010101" pitchFamily="49" charset="-122"/>
              <a:ea typeface="黑体" panose="02010609060101010101" pitchFamily="49" charset="-122"/>
            </a:endParaRPr>
          </a:p>
        </p:txBody>
      </p:sp>
      <p:sp>
        <p:nvSpPr>
          <p:cNvPr id="31" name="矩形 30"/>
          <p:cNvSpPr/>
          <p:nvPr/>
        </p:nvSpPr>
        <p:spPr>
          <a:xfrm>
            <a:off x="3723403" y="5267117"/>
            <a:ext cx="4043680"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Summary</a:t>
            </a:r>
            <a:endParaRPr lang="zh-CN" altLang="en-US" sz="2800" b="1" dirty="0">
              <a:solidFill>
                <a:prstClr val="black"/>
              </a:solidFill>
              <a:latin typeface="黑体" panose="02010609060101010101" pitchFamily="49" charset="-122"/>
              <a:ea typeface="黑体" panose="02010609060101010101" pitchFamily="49" charset="-122"/>
            </a:endParaRPr>
          </a:p>
        </p:txBody>
      </p:sp>
      <p:sp>
        <p:nvSpPr>
          <p:cNvPr id="32" name="矩形 31"/>
          <p:cNvSpPr/>
          <p:nvPr/>
        </p:nvSpPr>
        <p:spPr>
          <a:xfrm>
            <a:off x="2833981" y="1632436"/>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1</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3" name="矩形 32"/>
          <p:cNvSpPr/>
          <p:nvPr/>
        </p:nvSpPr>
        <p:spPr>
          <a:xfrm>
            <a:off x="2821959" y="2830324"/>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2</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4" name="矩形 33"/>
          <p:cNvSpPr/>
          <p:nvPr/>
        </p:nvSpPr>
        <p:spPr>
          <a:xfrm>
            <a:off x="2821959" y="4029540"/>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3</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5" name="矩形 34"/>
          <p:cNvSpPr/>
          <p:nvPr/>
        </p:nvSpPr>
        <p:spPr>
          <a:xfrm>
            <a:off x="2821959" y="5240619"/>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4</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8" name="标题 1"/>
          <p:cNvSpPr>
            <a:spLocks noGrp="1"/>
          </p:cNvSpPr>
          <p:nvPr>
            <p:ph type="title"/>
          </p:nvPr>
        </p:nvSpPr>
        <p:spPr>
          <a:xfrm>
            <a:off x="2162698" y="365126"/>
            <a:ext cx="7886700" cy="678732"/>
          </a:xfrm>
        </p:spPr>
        <p:txBody>
          <a:bodyPr>
            <a:normAutofit/>
          </a:bodyPr>
          <a:lstStyle/>
          <a:p>
            <a:pPr algn="ctr"/>
            <a:r>
              <a:rPr lang="en-US" altLang="zh-CN" sz="3600" b="1" dirty="0">
                <a:solidFill>
                  <a:srgbClr val="C00000"/>
                </a:solidFill>
                <a:latin typeface="微软雅黑" panose="020B0503020204020204" charset="-122"/>
                <a:ea typeface="微软雅黑" panose="020B0503020204020204" charset="-122"/>
              </a:rPr>
              <a:t>Contents</a:t>
            </a:r>
            <a:endParaRPr lang="zh-CN" altLang="en-US" sz="3600" b="1" dirty="0">
              <a:solidFill>
                <a:srgbClr val="C00000"/>
              </a:solidFill>
              <a:latin typeface="微软雅黑" panose="020B0503020204020204" charset="-122"/>
              <a:ea typeface="微软雅黑" panose="020B0503020204020204" charset="-122"/>
            </a:endParaRPr>
          </a:p>
        </p:txBody>
      </p:sp>
      <p:pic>
        <p:nvPicPr>
          <p:cNvPr id="2" name="CEPC产业促进会（CIPC）-删减版-2024_2">
            <a:hlinkClick r:id="" action="ppaction://media"/>
            <a:extLst>
              <a:ext uri="{FF2B5EF4-FFF2-40B4-BE49-F238E27FC236}">
                <a16:creationId xmlns:a16="http://schemas.microsoft.com/office/drawing/2014/main" id="{748BF60D-0D87-9565-C85E-215A59E1B69F}"/>
              </a:ext>
            </a:extLst>
          </p:cNvPr>
          <p:cNvPicPr>
            <a:picLocks noChangeAspect="1"/>
          </p:cNvPicPr>
          <p:nvPr>
            <a:audioFile r:link="rId1"/>
            <p:extLst>
              <p:ext uri="{DAA4B4D4-6D71-4841-9C94-3DE7FCFB9230}">
                <p14:media xmlns:p14="http://schemas.microsoft.com/office/powerpoint/2010/main" r:embed="rId2">
                  <p14:trim st="28825"/>
                </p14:media>
              </p:ext>
            </p:extLst>
          </p:nvPr>
        </p:nvPicPr>
        <p:blipFill>
          <a:blip r:embed="rId5"/>
          <a:stretch>
            <a:fillRect/>
          </a:stretch>
        </p:blipFill>
        <p:spPr>
          <a:xfrm>
            <a:off x="10918247" y="572270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9887"/>
    </mc:Choice>
    <mc:Fallback xmlns="">
      <p:transition spd="slow" advTm="98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88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490537" y="130511"/>
            <a:ext cx="11210925" cy="1073829"/>
          </a:xfrm>
          <a:prstGeom prst="rect">
            <a:avLst/>
          </a:prstGeom>
        </p:spPr>
        <p:txBody>
          <a:bodyPr vert="horz" lIns="91440" tIns="45720" rIns="91440" bIns="45720" rtlCol="0" anchor="ctr"/>
          <a:lstStyle/>
          <a:p>
            <a:pPr marL="0" marR="0" lvl="0" indent="0" algn="ctr" defTabSz="914400" fontAlgn="auto">
              <a:lnSpc>
                <a:spcPct val="90000"/>
              </a:lnSpc>
              <a:spcBef>
                <a:spcPct val="0"/>
              </a:spcBef>
              <a:spcAft>
                <a:spcPts val="600"/>
              </a:spcAft>
              <a:buClrTx/>
              <a:buSzTx/>
              <a:defRPr/>
            </a:pPr>
            <a:r>
              <a:rPr lang="en-US" altLang="zh-CN" sz="2800" b="1" dirty="0">
                <a:solidFill>
                  <a:srgbClr val="0070C0"/>
                </a:solidFill>
                <a:latin typeface="Calibri" panose="020F0502020204030204" charset="0"/>
                <a:ea typeface="+mj-ea"/>
                <a:cs typeface="+mj-cs"/>
                <a:sym typeface="+mn-ea"/>
              </a:rPr>
              <a:t>The second generation </a:t>
            </a:r>
          </a:p>
          <a:p>
            <a:pPr marL="0" marR="0" lvl="0" indent="0" algn="ctr" defTabSz="914400" fontAlgn="auto">
              <a:lnSpc>
                <a:spcPct val="90000"/>
              </a:lnSpc>
              <a:spcBef>
                <a:spcPct val="0"/>
              </a:spcBef>
              <a:spcAft>
                <a:spcPts val="600"/>
              </a:spcAft>
              <a:buClrTx/>
              <a:buSzTx/>
              <a:defRPr/>
            </a:pPr>
            <a:r>
              <a:rPr lang="en-US" altLang="zh-CN" sz="2800" b="1" dirty="0">
                <a:solidFill>
                  <a:srgbClr val="0070C0"/>
                </a:solidFill>
                <a:latin typeface="Calibri" panose="020F0502020204030204" charset="0"/>
                <a:ea typeface="+mj-ea"/>
                <a:cs typeface="+mj-cs"/>
                <a:sym typeface="+mn-ea"/>
              </a:rPr>
              <a:t>high-temperature SC tapes</a:t>
            </a:r>
          </a:p>
          <a:p>
            <a:pPr marL="0" marR="0" lvl="0" indent="0" algn="ctr" defTabSz="914400" rtl="0" eaLnBrk="1" fontAlgn="auto" latinLnBrk="0" hangingPunct="1">
              <a:lnSpc>
                <a:spcPct val="90000"/>
              </a:lnSpc>
              <a:spcBef>
                <a:spcPct val="0"/>
              </a:spcBef>
              <a:spcAft>
                <a:spcPts val="600"/>
              </a:spcAft>
              <a:buClrTx/>
              <a:buSzTx/>
              <a:buFontTx/>
              <a:buNone/>
              <a:defRPr/>
            </a:pPr>
            <a:r>
              <a:rPr kumimoji="0" lang="en-US" altLang="zh-CN" sz="800" b="0" i="0" u="none" strike="noStrike" kern="1200" cap="none" spc="0" normalizeH="0" baseline="0" noProof="0" dirty="0">
                <a:ln>
                  <a:noFill/>
                </a:ln>
                <a:solidFill>
                  <a:prstClr val="black">
                    <a:lumMod val="85000"/>
                    <a:lumOff val="15000"/>
                  </a:prstClr>
                </a:solidFill>
                <a:effectLst/>
                <a:uLnTx/>
                <a:uFillTx/>
                <a:latin typeface="Calibri Light" panose="020F0302020204030204"/>
                <a:ea typeface="等线 Light" panose="02010600030101010101" charset="-122"/>
                <a:cs typeface="+mn-cs"/>
                <a:sym typeface="+mn-ea"/>
              </a:rPr>
              <a:t> </a:t>
            </a:r>
          </a:p>
        </p:txBody>
      </p:sp>
      <p:sp>
        <p:nvSpPr>
          <p:cNvPr id="12" name="内容占位符 2"/>
          <p:cNvSpPr txBox="1"/>
          <p:nvPr/>
        </p:nvSpPr>
        <p:spPr>
          <a:xfrm>
            <a:off x="1" y="6253801"/>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西部超导材料科技股份有限公司</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Western Superconducting Technologies </a:t>
            </a:r>
            <a:r>
              <a:rPr kumimoji="0" lang="en-US" altLang="zh-CN" sz="1900" b="1" i="0" u="none" strike="noStrike" kern="1200" cap="none" spc="0" normalizeH="0" baseline="0" noProof="0" dirty="0" err="1">
                <a:ln>
                  <a:noFill/>
                </a:ln>
                <a:solidFill>
                  <a:srgbClr val="FFC000"/>
                </a:solidFill>
                <a:effectLst/>
                <a:uLnTx/>
                <a:uFillTx/>
                <a:latin typeface="Calibri" panose="020F0502020204030204"/>
                <a:ea typeface="等线" panose="02010600030101010101" pitchFamily="2" charset="-122"/>
                <a:cs typeface="+mn-cs"/>
              </a:rPr>
              <a:t>Co.,Ltd</a:t>
            </a:r>
            <a:endPar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p:txBody>
      </p:sp>
      <p:pic>
        <p:nvPicPr>
          <p:cNvPr id="4" name="图片 3"/>
          <p:cNvPicPr>
            <a:picLocks noChangeAspect="1"/>
          </p:cNvPicPr>
          <p:nvPr/>
        </p:nvPicPr>
        <p:blipFill>
          <a:blip r:embed="rId5"/>
          <a:stretch>
            <a:fillRect/>
          </a:stretch>
        </p:blipFill>
        <p:spPr>
          <a:xfrm>
            <a:off x="1906983" y="1541421"/>
            <a:ext cx="2095764" cy="1926751"/>
          </a:xfrm>
          <a:prstGeom prst="rect">
            <a:avLst/>
          </a:prstGeom>
        </p:spPr>
      </p:pic>
      <p:sp>
        <p:nvSpPr>
          <p:cNvPr id="9" name="文本框 8"/>
          <p:cNvSpPr txBox="1"/>
          <p:nvPr/>
        </p:nvSpPr>
        <p:spPr>
          <a:xfrm>
            <a:off x="2135119" y="1305143"/>
            <a:ext cx="1834444" cy="369332"/>
          </a:xfrm>
          <a:prstGeom prst="rect">
            <a:avLst/>
          </a:prstGeom>
          <a:noFill/>
        </p:spPr>
        <p:txBody>
          <a:bodyPr wrap="square">
            <a:spAutoFit/>
          </a:bodyPr>
          <a:lstStyle/>
          <a:p>
            <a:r>
              <a:rPr lang="en-US" altLang="zh-CN" b="1" i="0" dirty="0">
                <a:solidFill>
                  <a:schemeClr val="accent5">
                    <a:lumMod val="50000"/>
                  </a:schemeClr>
                </a:solidFill>
                <a:effectLst/>
                <a:latin typeface="PingFang SC"/>
              </a:rPr>
              <a:t>Monolith</a:t>
            </a:r>
            <a:r>
              <a:rPr lang="zh-CN" altLang="en-US" b="1" i="0" dirty="0">
                <a:solidFill>
                  <a:schemeClr val="accent5">
                    <a:lumMod val="50000"/>
                  </a:schemeClr>
                </a:solidFill>
                <a:effectLst/>
                <a:latin typeface="PingFang SC"/>
              </a:rPr>
              <a:t>（</a:t>
            </a:r>
            <a:r>
              <a:rPr lang="en-US" altLang="zh-CN" b="1" i="0" dirty="0" err="1">
                <a:solidFill>
                  <a:schemeClr val="accent5">
                    <a:lumMod val="50000"/>
                  </a:schemeClr>
                </a:solidFill>
                <a:effectLst/>
                <a:latin typeface="PingFang SC"/>
              </a:rPr>
              <a:t>NbTi</a:t>
            </a:r>
            <a:r>
              <a:rPr lang="zh-CN" altLang="en-US" b="1" i="0" dirty="0">
                <a:solidFill>
                  <a:schemeClr val="accent5">
                    <a:lumMod val="50000"/>
                  </a:schemeClr>
                </a:solidFill>
                <a:effectLst/>
                <a:latin typeface="PingFang SC"/>
              </a:rPr>
              <a:t>）</a:t>
            </a:r>
            <a:endParaRPr lang="zh-CN" altLang="en-US" dirty="0">
              <a:solidFill>
                <a:schemeClr val="accent5">
                  <a:lumMod val="50000"/>
                </a:schemeClr>
              </a:solidFill>
            </a:endParaRPr>
          </a:p>
        </p:txBody>
      </p:sp>
      <p:sp>
        <p:nvSpPr>
          <p:cNvPr id="20" name="文本框 19"/>
          <p:cNvSpPr txBox="1"/>
          <p:nvPr/>
        </p:nvSpPr>
        <p:spPr>
          <a:xfrm>
            <a:off x="4058355" y="1305143"/>
            <a:ext cx="2421467" cy="369332"/>
          </a:xfrm>
          <a:prstGeom prst="rect">
            <a:avLst/>
          </a:prstGeom>
          <a:noFill/>
        </p:spPr>
        <p:txBody>
          <a:bodyPr wrap="square">
            <a:spAutoFit/>
          </a:bodyPr>
          <a:lstStyle/>
          <a:p>
            <a:r>
              <a:rPr lang="en-US" altLang="zh-CN" b="1" i="0" dirty="0">
                <a:solidFill>
                  <a:schemeClr val="accent5">
                    <a:lumMod val="50000"/>
                  </a:schemeClr>
                </a:solidFill>
                <a:effectLst/>
                <a:latin typeface="PingFang SC"/>
              </a:rPr>
              <a:t>Wire in Channel</a:t>
            </a:r>
            <a:r>
              <a:rPr lang="zh-CN" altLang="en-US" b="1" i="0" dirty="0">
                <a:solidFill>
                  <a:schemeClr val="accent5">
                    <a:lumMod val="50000"/>
                  </a:schemeClr>
                </a:solidFill>
                <a:effectLst/>
                <a:latin typeface="PingFang SC"/>
              </a:rPr>
              <a:t>（</a:t>
            </a:r>
            <a:r>
              <a:rPr lang="en-US" altLang="zh-CN" b="1" i="0" dirty="0" err="1">
                <a:solidFill>
                  <a:schemeClr val="accent5">
                    <a:lumMod val="50000"/>
                  </a:schemeClr>
                </a:solidFill>
                <a:effectLst/>
                <a:latin typeface="PingFang SC"/>
              </a:rPr>
              <a:t>NbTi</a:t>
            </a:r>
            <a:r>
              <a:rPr lang="zh-CN" altLang="en-US" b="1" i="0" dirty="0">
                <a:solidFill>
                  <a:schemeClr val="accent5">
                    <a:lumMod val="50000"/>
                  </a:schemeClr>
                </a:solidFill>
                <a:effectLst/>
                <a:latin typeface="PingFang SC"/>
              </a:rPr>
              <a:t>）</a:t>
            </a:r>
            <a:endParaRPr lang="zh-CN" altLang="en-US" dirty="0">
              <a:solidFill>
                <a:schemeClr val="accent5">
                  <a:lumMod val="50000"/>
                </a:schemeClr>
              </a:solidFill>
            </a:endParaRPr>
          </a:p>
        </p:txBody>
      </p:sp>
      <p:pic>
        <p:nvPicPr>
          <p:cNvPr id="22" name="图片 21"/>
          <p:cNvPicPr>
            <a:picLocks noChangeAspect="1"/>
          </p:cNvPicPr>
          <p:nvPr/>
        </p:nvPicPr>
        <p:blipFill>
          <a:blip r:embed="rId6"/>
          <a:stretch>
            <a:fillRect/>
          </a:stretch>
        </p:blipFill>
        <p:spPr>
          <a:xfrm>
            <a:off x="4009175" y="1794849"/>
            <a:ext cx="2369049" cy="1477328"/>
          </a:xfrm>
          <a:prstGeom prst="rect">
            <a:avLst/>
          </a:prstGeom>
        </p:spPr>
      </p:pic>
      <p:pic>
        <p:nvPicPr>
          <p:cNvPr id="26" name="图片 25"/>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25668" y="1921932"/>
            <a:ext cx="1877391" cy="1223162"/>
          </a:xfrm>
          <a:prstGeom prst="rect">
            <a:avLst/>
          </a:prstGeom>
        </p:spPr>
      </p:pic>
      <p:sp>
        <p:nvSpPr>
          <p:cNvPr id="34" name="文本框 33"/>
          <p:cNvSpPr txBox="1"/>
          <p:nvPr/>
        </p:nvSpPr>
        <p:spPr>
          <a:xfrm>
            <a:off x="544268" y="1445410"/>
            <a:ext cx="742666" cy="369332"/>
          </a:xfrm>
          <a:prstGeom prst="rect">
            <a:avLst/>
          </a:prstGeom>
          <a:noFill/>
        </p:spPr>
        <p:txBody>
          <a:bodyPr wrap="square">
            <a:spAutoFit/>
          </a:bodyPr>
          <a:lstStyle/>
          <a:p>
            <a:pPr algn="l"/>
            <a:r>
              <a:rPr lang="en-US" altLang="zh-CN" b="1" i="0" dirty="0" err="1">
                <a:solidFill>
                  <a:schemeClr val="accent5">
                    <a:lumMod val="50000"/>
                  </a:schemeClr>
                </a:solidFill>
                <a:effectLst/>
                <a:latin typeface="PingFang SC"/>
              </a:rPr>
              <a:t>MgB</a:t>
            </a:r>
            <a:r>
              <a:rPr lang="en-US" altLang="zh-CN" b="1" i="0" dirty="0">
                <a:solidFill>
                  <a:schemeClr val="accent5">
                    <a:lumMod val="50000"/>
                  </a:schemeClr>
                </a:solidFill>
                <a:effectLst/>
                <a:latin typeface="PingFang SC"/>
              </a:rPr>
              <a:t>₂</a:t>
            </a:r>
          </a:p>
        </p:txBody>
      </p:sp>
      <p:sp>
        <p:nvSpPr>
          <p:cNvPr id="38" name="文本框 37"/>
          <p:cNvSpPr txBox="1"/>
          <p:nvPr/>
        </p:nvSpPr>
        <p:spPr>
          <a:xfrm>
            <a:off x="2371700" y="955266"/>
            <a:ext cx="6129866" cy="400110"/>
          </a:xfrm>
          <a:prstGeom prst="rect">
            <a:avLst/>
          </a:prstGeom>
          <a:noFill/>
        </p:spPr>
        <p:txBody>
          <a:bodyPr wrap="square">
            <a:spAutoFit/>
          </a:bodyPr>
          <a:lstStyle/>
          <a:p>
            <a:pPr algn="l"/>
            <a:r>
              <a:rPr lang="en-US" altLang="zh-CN" sz="2000" b="1" i="0" dirty="0">
                <a:solidFill>
                  <a:schemeClr val="accent5">
                    <a:lumMod val="50000"/>
                  </a:schemeClr>
                </a:solidFill>
                <a:effectLst/>
              </a:rPr>
              <a:t>Superconducting wires</a:t>
            </a:r>
          </a:p>
        </p:txBody>
      </p:sp>
      <p:pic>
        <p:nvPicPr>
          <p:cNvPr id="42" name="图片 41"/>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6581417" y="1794849"/>
            <a:ext cx="1343378" cy="1426043"/>
          </a:xfrm>
          <a:prstGeom prst="rect">
            <a:avLst/>
          </a:prstGeom>
        </p:spPr>
      </p:pic>
      <p:sp>
        <p:nvSpPr>
          <p:cNvPr id="44" name="文本框 43"/>
          <p:cNvSpPr txBox="1"/>
          <p:nvPr/>
        </p:nvSpPr>
        <p:spPr>
          <a:xfrm>
            <a:off x="6569291" y="1305143"/>
            <a:ext cx="1241095" cy="369332"/>
          </a:xfrm>
          <a:prstGeom prst="rect">
            <a:avLst/>
          </a:prstGeom>
          <a:noFill/>
        </p:spPr>
        <p:txBody>
          <a:bodyPr wrap="square">
            <a:spAutoFit/>
          </a:bodyPr>
          <a:lstStyle/>
          <a:p>
            <a:pPr algn="ctr"/>
            <a:r>
              <a:rPr lang="zh-CN" altLang="en-US" b="1" dirty="0">
                <a:solidFill>
                  <a:schemeClr val="accent5">
                    <a:lumMod val="50000"/>
                  </a:schemeClr>
                </a:solidFill>
              </a:rPr>
              <a:t>Nb</a:t>
            </a:r>
            <a:r>
              <a:rPr lang="en-US" altLang="zh-CN" b="1" baseline="-25000" dirty="0">
                <a:solidFill>
                  <a:schemeClr val="accent5">
                    <a:lumMod val="50000"/>
                  </a:schemeClr>
                </a:solidFill>
              </a:rPr>
              <a:t>3</a:t>
            </a:r>
            <a:r>
              <a:rPr lang="zh-CN" altLang="en-US" b="1" dirty="0">
                <a:solidFill>
                  <a:schemeClr val="accent5">
                    <a:lumMod val="50000"/>
                  </a:schemeClr>
                </a:solidFill>
              </a:rPr>
              <a:t>Sn</a:t>
            </a:r>
          </a:p>
        </p:txBody>
      </p:sp>
      <p:graphicFrame>
        <p:nvGraphicFramePr>
          <p:cNvPr id="47" name="表格 47"/>
          <p:cNvGraphicFramePr>
            <a:graphicFrameLocks noGrp="1"/>
          </p:cNvGraphicFramePr>
          <p:nvPr/>
        </p:nvGraphicFramePr>
        <p:xfrm>
          <a:off x="490537" y="3539991"/>
          <a:ext cx="7460923" cy="2316480"/>
        </p:xfrm>
        <a:graphic>
          <a:graphicData uri="http://schemas.openxmlformats.org/drawingml/2006/table">
            <a:tbl>
              <a:tblPr firstRow="1" bandRow="1">
                <a:tableStyleId>{5C22544A-7EE6-4342-B048-85BDC9FD1C3A}</a:tableStyleId>
              </a:tblPr>
              <a:tblGrid>
                <a:gridCol w="1357471">
                  <a:extLst>
                    <a:ext uri="{9D8B030D-6E8A-4147-A177-3AD203B41FA5}">
                      <a16:colId xmlns:a16="http://schemas.microsoft.com/office/drawing/2014/main" val="20000"/>
                    </a:ext>
                  </a:extLst>
                </a:gridCol>
                <a:gridCol w="1626898">
                  <a:extLst>
                    <a:ext uri="{9D8B030D-6E8A-4147-A177-3AD203B41FA5}">
                      <a16:colId xmlns:a16="http://schemas.microsoft.com/office/drawing/2014/main" val="20001"/>
                    </a:ext>
                  </a:extLst>
                </a:gridCol>
                <a:gridCol w="1492185">
                  <a:extLst>
                    <a:ext uri="{9D8B030D-6E8A-4147-A177-3AD203B41FA5}">
                      <a16:colId xmlns:a16="http://schemas.microsoft.com/office/drawing/2014/main" val="20002"/>
                    </a:ext>
                  </a:extLst>
                </a:gridCol>
                <a:gridCol w="1616532">
                  <a:extLst>
                    <a:ext uri="{9D8B030D-6E8A-4147-A177-3AD203B41FA5}">
                      <a16:colId xmlns:a16="http://schemas.microsoft.com/office/drawing/2014/main" val="20003"/>
                    </a:ext>
                  </a:extLst>
                </a:gridCol>
                <a:gridCol w="1367837">
                  <a:extLst>
                    <a:ext uri="{9D8B030D-6E8A-4147-A177-3AD203B41FA5}">
                      <a16:colId xmlns:a16="http://schemas.microsoft.com/office/drawing/2014/main" val="20004"/>
                    </a:ext>
                  </a:extLst>
                </a:gridCol>
              </a:tblGrid>
              <a:tr h="469792">
                <a:tc>
                  <a:txBody>
                    <a:bodyPr/>
                    <a:lstStyle/>
                    <a:p>
                      <a:pPr algn="ctr"/>
                      <a:r>
                        <a:rPr lang="en-US" altLang="zh-CN" sz="1600" dirty="0">
                          <a:solidFill>
                            <a:schemeClr val="bg1"/>
                          </a:solidFill>
                        </a:rPr>
                        <a:t>Name</a:t>
                      </a:r>
                    </a:p>
                  </a:txBody>
                  <a:tcPr anchor="ctr"/>
                </a:tc>
                <a:tc>
                  <a:txBody>
                    <a:bodyPr/>
                    <a:lstStyle/>
                    <a:p>
                      <a:pPr algn="ctr"/>
                      <a:r>
                        <a:rPr lang="en-US" altLang="zh-CN" sz="1600" dirty="0">
                          <a:solidFill>
                            <a:schemeClr val="bg1"/>
                          </a:solidFill>
                        </a:rPr>
                        <a:t>MgB2</a:t>
                      </a:r>
                      <a:endParaRPr lang="zh-CN" altLang="en-US" sz="1600" dirty="0">
                        <a:solidFill>
                          <a:schemeClr val="bg1"/>
                        </a:solidFill>
                      </a:endParaRPr>
                    </a:p>
                  </a:txBody>
                  <a:tcPr anchor="ctr"/>
                </a:tc>
                <a:tc>
                  <a:txBody>
                    <a:bodyPr/>
                    <a:lstStyle/>
                    <a:p>
                      <a:pPr algn="ctr"/>
                      <a:r>
                        <a:rPr lang="en-US" altLang="zh-CN" sz="1600" b="1" i="0" dirty="0">
                          <a:solidFill>
                            <a:schemeClr val="bg1"/>
                          </a:solidFill>
                          <a:effectLst/>
                          <a:latin typeface="PingFang SC"/>
                        </a:rPr>
                        <a:t>Monolith</a:t>
                      </a:r>
                      <a:r>
                        <a:rPr lang="zh-CN" altLang="en-US" sz="1600" b="1" i="0" dirty="0">
                          <a:solidFill>
                            <a:schemeClr val="bg1"/>
                          </a:solidFill>
                          <a:effectLst/>
                          <a:latin typeface="PingFang SC"/>
                        </a:rPr>
                        <a:t>（</a:t>
                      </a:r>
                      <a:r>
                        <a:rPr lang="en-US" altLang="zh-CN" sz="1600" b="1" i="0" dirty="0" err="1">
                          <a:solidFill>
                            <a:schemeClr val="bg1"/>
                          </a:solidFill>
                          <a:effectLst/>
                          <a:latin typeface="PingFang SC"/>
                        </a:rPr>
                        <a:t>NbTi</a:t>
                      </a:r>
                      <a:r>
                        <a:rPr lang="en-US" altLang="zh-CN" sz="1600" b="1" i="0" dirty="0">
                          <a:solidFill>
                            <a:schemeClr val="bg1"/>
                          </a:solidFill>
                          <a:effectLst/>
                          <a:latin typeface="PingFang SC"/>
                        </a:rPr>
                        <a:t>)</a:t>
                      </a:r>
                      <a:endParaRPr lang="zh-CN" altLang="en-US" sz="160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b="1" i="0" dirty="0">
                          <a:solidFill>
                            <a:schemeClr val="bg1"/>
                          </a:solidFill>
                          <a:effectLst/>
                          <a:latin typeface="PingFang SC"/>
                        </a:rPr>
                        <a:t>Wire in Channel</a:t>
                      </a:r>
                      <a:r>
                        <a:rPr lang="zh-CN" altLang="en-US" sz="1600" b="1" i="0" dirty="0">
                          <a:solidFill>
                            <a:schemeClr val="bg1"/>
                          </a:solidFill>
                          <a:effectLst/>
                          <a:latin typeface="PingFang SC"/>
                        </a:rPr>
                        <a:t>（</a:t>
                      </a:r>
                      <a:r>
                        <a:rPr lang="en-US" altLang="zh-CN" sz="1600" b="1" i="0" dirty="0" err="1">
                          <a:solidFill>
                            <a:schemeClr val="bg1"/>
                          </a:solidFill>
                          <a:effectLst/>
                          <a:latin typeface="PingFang SC"/>
                        </a:rPr>
                        <a:t>NbTi</a:t>
                      </a:r>
                      <a:r>
                        <a:rPr lang="zh-CN" altLang="en-US" sz="1600" b="1" i="0" dirty="0">
                          <a:solidFill>
                            <a:schemeClr val="bg1"/>
                          </a:solidFill>
                          <a:effectLst/>
                          <a:latin typeface="PingFang SC"/>
                        </a:rPr>
                        <a:t>）</a:t>
                      </a:r>
                      <a:endParaRPr lang="zh-CN" altLang="en-US" sz="1600" b="0" dirty="0">
                        <a:solidFill>
                          <a:schemeClr val="bg1"/>
                        </a:solidFill>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600" dirty="0">
                          <a:solidFill>
                            <a:schemeClr val="bg1"/>
                          </a:solidFill>
                        </a:rPr>
                        <a:t>Nb</a:t>
                      </a:r>
                      <a:r>
                        <a:rPr lang="en-US" altLang="zh-CN" sz="1600" baseline="-25000" dirty="0">
                          <a:solidFill>
                            <a:schemeClr val="bg1"/>
                          </a:solidFill>
                        </a:rPr>
                        <a:t>3</a:t>
                      </a:r>
                      <a:r>
                        <a:rPr lang="zh-CN" altLang="en-US" sz="1600" dirty="0">
                          <a:solidFill>
                            <a:schemeClr val="bg1"/>
                          </a:solidFill>
                        </a:rPr>
                        <a:t>Sn</a:t>
                      </a:r>
                    </a:p>
                  </a:txBody>
                  <a:tcPr anchor="ctr"/>
                </a:tc>
                <a:extLst>
                  <a:ext uri="{0D108BD9-81ED-4DB2-BD59-A6C34878D82A}">
                    <a16:rowId xmlns:a16="http://schemas.microsoft.com/office/drawing/2014/main" val="10000"/>
                  </a:ext>
                </a:extLst>
              </a:tr>
              <a:tr h="469792">
                <a:tc>
                  <a:txBody>
                    <a:bodyPr/>
                    <a:lstStyle/>
                    <a:p>
                      <a:pPr algn="ctr"/>
                      <a:r>
                        <a:rPr lang="en-US" altLang="zh-CN" sz="1600" dirty="0"/>
                        <a:t>Specifications</a:t>
                      </a:r>
                      <a:endParaRPr lang="zh-CN" altLang="en-US"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1.0mm~1.5mm</a:t>
                      </a:r>
                    </a:p>
                    <a:p>
                      <a:pPr algn="ctr"/>
                      <a:endParaRPr lang="zh-CN" altLang="en-US" sz="1600" dirty="0"/>
                    </a:p>
                  </a:txBody>
                  <a:tcPr anchor="ctr"/>
                </a:tc>
                <a:tc>
                  <a:txBody>
                    <a:bodyPr/>
                    <a:lstStyle/>
                    <a:p>
                      <a:pPr algn="ctr"/>
                      <a:r>
                        <a:rPr lang="en-US" altLang="zh-CN" sz="1600" dirty="0"/>
                        <a:t>0.5mm~1.6mm (round wire)</a:t>
                      </a:r>
                      <a:endParaRPr lang="zh-CN" altLang="en-US"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1.6*1.1mm~3.4*2.0mm</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0.65mm~1.65mm </a:t>
                      </a:r>
                      <a:endParaRPr lang="zh-CN" altLang="en-US" sz="1600" dirty="0"/>
                    </a:p>
                  </a:txBody>
                  <a:tcPr anchor="ctr"/>
                </a:tc>
                <a:extLst>
                  <a:ext uri="{0D108BD9-81ED-4DB2-BD59-A6C34878D82A}">
                    <a16:rowId xmlns:a16="http://schemas.microsoft.com/office/drawing/2014/main" val="10001"/>
                  </a:ext>
                </a:extLst>
              </a:tr>
              <a:tr h="469792">
                <a:tc>
                  <a:txBody>
                    <a:bodyPr/>
                    <a:lstStyle/>
                    <a:p>
                      <a:pPr algn="ctr"/>
                      <a:r>
                        <a:rPr lang="en-US" altLang="zh-CN" sz="1600" dirty="0"/>
                        <a:t>Copper ratio range</a:t>
                      </a:r>
                      <a:endParaRPr lang="zh-CN" altLang="en-US" sz="1600" dirty="0"/>
                    </a:p>
                  </a:txBody>
                  <a:tcPr anchor="ctr"/>
                </a:tc>
                <a:tc>
                  <a:txBody>
                    <a:bodyPr/>
                    <a:lstStyle/>
                    <a:p>
                      <a:pPr algn="ctr"/>
                      <a:r>
                        <a:rPr lang="en-US" altLang="zh-CN" sz="1600" dirty="0"/>
                        <a:t> 0.15 </a:t>
                      </a:r>
                      <a:endParaRPr lang="zh-CN" altLang="en-US"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0.6~10</a:t>
                      </a:r>
                      <a:endParaRPr lang="zh-CN" altLang="en-US"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4~20</a:t>
                      </a:r>
                      <a:endParaRPr lang="zh-CN" altLang="en-US" sz="16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1600" dirty="0"/>
                        <a:t>1.0</a:t>
                      </a:r>
                      <a:endParaRPr lang="zh-CN" altLang="en-US" sz="1600" dirty="0"/>
                    </a:p>
                  </a:txBody>
                  <a:tcPr anchor="ctr"/>
                </a:tc>
                <a:extLst>
                  <a:ext uri="{0D108BD9-81ED-4DB2-BD59-A6C34878D82A}">
                    <a16:rowId xmlns:a16="http://schemas.microsoft.com/office/drawing/2014/main" val="10002"/>
                  </a:ext>
                </a:extLst>
              </a:tr>
              <a:tr h="469792">
                <a:tc>
                  <a:txBody>
                    <a:bodyPr/>
                    <a:lstStyle/>
                    <a:p>
                      <a:pPr algn="ctr"/>
                      <a:r>
                        <a:rPr lang="en-US" altLang="zh-CN" sz="1600" dirty="0"/>
                        <a:t>Critical current</a:t>
                      </a:r>
                      <a:endParaRPr lang="zh-CN" altLang="en-US" sz="1600" dirty="0"/>
                    </a:p>
                  </a:txBody>
                  <a:tcPr anchor="ctr"/>
                </a:tc>
                <a:tc>
                  <a:txBody>
                    <a:bodyPr/>
                    <a:lstStyle/>
                    <a:p>
                      <a:pPr algn="ctr"/>
                      <a:r>
                        <a:rPr lang="en-US" altLang="zh-CN" sz="1600" dirty="0"/>
                        <a:t>(@3T, 20K): 200A~500A</a:t>
                      </a:r>
                      <a:endParaRPr lang="zh-CN" altLang="en-US" sz="1600" dirty="0"/>
                    </a:p>
                  </a:txBody>
                  <a:tcPr anchor="ctr"/>
                </a:tc>
                <a:tc>
                  <a:txBody>
                    <a:bodyPr/>
                    <a:lstStyle/>
                    <a:p>
                      <a:pPr algn="ctr"/>
                      <a:r>
                        <a:rPr lang="en-US" altLang="zh-CN" sz="1600" dirty="0"/>
                        <a:t>(@4T, 4.2K): 150A~1100A</a:t>
                      </a:r>
                      <a:endParaRPr lang="zh-CN" altLang="en-US" sz="1600" dirty="0"/>
                    </a:p>
                  </a:txBody>
                  <a:tcPr anchor="ctr"/>
                </a:tc>
                <a:tc>
                  <a:txBody>
                    <a:bodyPr/>
                    <a:lstStyle/>
                    <a:p>
                      <a:pPr algn="ctr"/>
                      <a:r>
                        <a:rPr lang="en-US" altLang="zh-CN" sz="1600" dirty="0"/>
                        <a:t>(@4T, 4.2K): 400A~2000A</a:t>
                      </a:r>
                      <a:endParaRPr lang="zh-CN" altLang="en-US" sz="1600" dirty="0"/>
                    </a:p>
                  </a:txBody>
                  <a:tcPr anchor="ctr"/>
                </a:tc>
                <a:tc>
                  <a:txBody>
                    <a:bodyPr/>
                    <a:lstStyle/>
                    <a:p>
                      <a:pPr algn="ctr"/>
                      <a:r>
                        <a:rPr lang="en-US" altLang="zh-CN" sz="1600" dirty="0"/>
                        <a:t>(@12T, 4.2K): 200A~800A</a:t>
                      </a:r>
                      <a:endParaRPr lang="zh-CN" altLang="en-US" sz="1600" dirty="0"/>
                    </a:p>
                  </a:txBody>
                  <a:tcPr anchor="ctr"/>
                </a:tc>
                <a:extLst>
                  <a:ext uri="{0D108BD9-81ED-4DB2-BD59-A6C34878D82A}">
                    <a16:rowId xmlns:a16="http://schemas.microsoft.com/office/drawing/2014/main" val="10003"/>
                  </a:ext>
                </a:extLst>
              </a:tr>
            </a:tbl>
          </a:graphicData>
        </a:graphic>
      </p:graphicFrame>
      <p:sp>
        <p:nvSpPr>
          <p:cNvPr id="49" name="文本框 48"/>
          <p:cNvSpPr txBox="1"/>
          <p:nvPr/>
        </p:nvSpPr>
        <p:spPr>
          <a:xfrm>
            <a:off x="8071557" y="3487928"/>
            <a:ext cx="3902916" cy="2553335"/>
          </a:xfrm>
          <a:prstGeom prst="rect">
            <a:avLst/>
          </a:prstGeom>
          <a:noFill/>
        </p:spPr>
        <p:txBody>
          <a:bodyPr wrap="square">
            <a:spAutoFit/>
          </a:bodyPr>
          <a:lstStyle/>
          <a:p>
            <a:pPr algn="just"/>
            <a:r>
              <a:rPr lang="en-US" altLang="zh-CN" sz="1600" dirty="0">
                <a:solidFill>
                  <a:schemeClr val="accent5">
                    <a:lumMod val="75000"/>
                  </a:schemeClr>
                </a:solidFill>
              </a:rPr>
              <a:t>Western Superconducting Materials Technology Co., Ltd. was established in Xi'an Economic and Technological Development Zone in 2003, and has built the world's only </a:t>
            </a:r>
            <a:r>
              <a:rPr lang="en-US" altLang="zh-CN" sz="1600" b="1" dirty="0">
                <a:solidFill>
                  <a:schemeClr val="accent5">
                    <a:lumMod val="75000"/>
                  </a:schemeClr>
                </a:solidFill>
              </a:rPr>
              <a:t>full-process production enterprise of niobium-titanium (</a:t>
            </a:r>
            <a:r>
              <a:rPr lang="en-US" altLang="zh-CN" sz="1600" b="1" dirty="0" err="1">
                <a:solidFill>
                  <a:schemeClr val="accent5">
                    <a:lumMod val="75000"/>
                  </a:schemeClr>
                </a:solidFill>
              </a:rPr>
              <a:t>NbTi</a:t>
            </a:r>
            <a:r>
              <a:rPr lang="en-US" altLang="zh-CN" sz="1600" b="1" dirty="0">
                <a:solidFill>
                  <a:schemeClr val="accent5">
                    <a:lumMod val="75000"/>
                  </a:schemeClr>
                </a:solidFill>
              </a:rPr>
              <a:t>) rods, superconducting wires and superconducting magnets</a:t>
            </a:r>
            <a:r>
              <a:rPr lang="en-US" altLang="zh-CN" sz="1600" dirty="0">
                <a:solidFill>
                  <a:schemeClr val="accent5">
                    <a:lumMod val="75000"/>
                  </a:schemeClr>
                </a:solidFill>
              </a:rPr>
              <a:t>, realizing the "zero breakthrough" in the industrialization of superconducting wires and applications in China.</a:t>
            </a:r>
          </a:p>
        </p:txBody>
      </p:sp>
      <p:pic>
        <p:nvPicPr>
          <p:cNvPr id="51" name="图片 50"/>
          <p:cNvPicPr>
            <a:picLocks noChangeAspect="1"/>
          </p:cNvPicPr>
          <p:nvPr/>
        </p:nvPicPr>
        <p:blipFill>
          <a:blip r:embed="rId9">
            <a:extLst>
              <a:ext uri="{BEBA8EAE-BF5A-486C-A8C5-ECC9F3942E4B}">
                <a14:imgProps xmlns:a14="http://schemas.microsoft.com/office/drawing/2010/main">
                  <a14:imgLayer r:embed="rId10">
                    <a14:imgEffect>
                      <a14:backgroundRemoval t="9692" b="89868" l="5556" r="96405">
                        <a14:foregroundMark x1="27778" y1="88106" x2="27778" y2="88106"/>
                        <a14:foregroundMark x1="24837" y1="86784" x2="23856" y2="86784"/>
                        <a14:foregroundMark x1="22549" y1="86784" x2="22549" y2="86784"/>
                        <a14:foregroundMark x1="29739" y1="88987" x2="29739" y2="88987"/>
                        <a14:foregroundMark x1="14052" y1="71806" x2="14052" y2="71806"/>
                        <a14:foregroundMark x1="13072" y1="71806" x2="13072" y2="71806"/>
                        <a14:foregroundMark x1="11438" y1="70925" x2="11438" y2="70925"/>
                        <a14:foregroundMark x1="10458" y1="70485" x2="10458" y2="70485"/>
                        <a14:foregroundMark x1="9150" y1="69163" x2="9150" y2="69163"/>
                        <a14:foregroundMark x1="9150" y1="69163" x2="9150" y2="69163"/>
                        <a14:foregroundMark x1="7516" y1="69604" x2="7516" y2="69604"/>
                        <a14:foregroundMark x1="7516" y1="69604" x2="5556" y2="71366"/>
                        <a14:foregroundMark x1="17320" y1="51542" x2="17320" y2="51542"/>
                        <a14:foregroundMark x1="17320" y1="51542" x2="17320" y2="51542"/>
                        <a14:foregroundMark x1="16013" y1="43612" x2="16013" y2="43612"/>
                        <a14:foregroundMark x1="16013" y1="43612" x2="16013" y2="43612"/>
                        <a14:foregroundMark x1="16013" y1="43612" x2="16013" y2="43612"/>
                        <a14:foregroundMark x1="12745" y1="36564" x2="12745" y2="36564"/>
                        <a14:foregroundMark x1="12745" y1="36564" x2="12745" y2="36564"/>
                        <a14:foregroundMark x1="12092" y1="26432" x2="12092" y2="26432"/>
                        <a14:foregroundMark x1="12092" y1="26432" x2="12092" y2="26432"/>
                        <a14:foregroundMark x1="12092" y1="26432" x2="13072" y2="26432"/>
                        <a14:foregroundMark x1="17320" y1="27753" x2="17320" y2="27753"/>
                        <a14:foregroundMark x1="17320" y1="27753" x2="17320" y2="27753"/>
                        <a14:foregroundMark x1="14706" y1="20705" x2="14706" y2="20705"/>
                        <a14:foregroundMark x1="14706" y1="20705" x2="14706" y2="20705"/>
                        <a14:foregroundMark x1="14706" y1="20705" x2="14706" y2="20705"/>
                        <a14:foregroundMark x1="10784" y1="21145" x2="10784" y2="21145"/>
                        <a14:foregroundMark x1="10784" y1="21145" x2="10784" y2="21145"/>
                        <a14:foregroundMark x1="10784" y1="21145" x2="10784" y2="21145"/>
                        <a14:foregroundMark x1="9804" y1="29515" x2="9804" y2="29515"/>
                        <a14:foregroundMark x1="9804" y1="33480" x2="9804" y2="33480"/>
                        <a14:foregroundMark x1="10458" y1="44934" x2="10458" y2="44934"/>
                        <a14:foregroundMark x1="10784" y1="51101" x2="10784" y2="51101"/>
                        <a14:foregroundMark x1="12418" y1="56388" x2="12418" y2="56388"/>
                        <a14:foregroundMark x1="11438" y1="51542" x2="20261" y2="72247"/>
                        <a14:foregroundMark x1="20261" y1="72247" x2="20915" y2="72247"/>
                        <a14:foregroundMark x1="50980" y1="79736" x2="50980" y2="79736"/>
                        <a14:foregroundMark x1="52941" y1="74449" x2="60784" y2="80617"/>
                        <a14:foregroundMark x1="41830" y1="81938" x2="55556" y2="79295"/>
                        <a14:foregroundMark x1="55556" y1="79295" x2="64379" y2="72687"/>
                        <a14:foregroundMark x1="52288" y1="78414" x2="79412" y2="88987"/>
                        <a14:foregroundMark x1="87908" y1="42731" x2="87908" y2="42731"/>
                        <a14:foregroundMark x1="87908" y1="42731" x2="87908" y2="42731"/>
                        <a14:foregroundMark x1="85948" y1="81057" x2="85948" y2="81057"/>
                        <a14:foregroundMark x1="86275" y1="81498" x2="86275" y2="81498"/>
                        <a14:foregroundMark x1="86275" y1="81498" x2="86275" y2="81498"/>
                        <a14:foregroundMark x1="88235" y1="82379" x2="88235" y2="82379"/>
                        <a14:foregroundMark x1="89542" y1="83260" x2="89542" y2="83260"/>
                        <a14:foregroundMark x1="87908" y1="82819" x2="96405" y2="59912"/>
                        <a14:foregroundMark x1="96405" y1="59912" x2="90850" y2="61674"/>
                        <a14:foregroundMark x1="90850" y1="56388" x2="90850" y2="56388"/>
                        <a14:foregroundMark x1="91830" y1="52423" x2="91830" y2="52423"/>
                        <a14:foregroundMark x1="91503" y1="43172" x2="91503" y2="43172"/>
                        <a14:foregroundMark x1="93137" y1="46256" x2="93137" y2="46256"/>
                        <a14:foregroundMark x1="92810" y1="46256" x2="92810" y2="46256"/>
                        <a14:foregroundMark x1="91503" y1="31278" x2="91503" y2="31278"/>
                        <a14:foregroundMark x1="91176" y1="31278" x2="91176" y2="31278"/>
                        <a14:foregroundMark x1="94444" y1="26432" x2="94444" y2="26432"/>
                        <a14:foregroundMark x1="95425" y1="24670" x2="94771" y2="29075"/>
                        <a14:foregroundMark x1="95752" y1="33921" x2="95752" y2="33921"/>
                        <a14:foregroundMark x1="95752" y1="20705" x2="95752" y2="20705"/>
                        <a14:foregroundMark x1="93464" y1="20264" x2="93464" y2="20264"/>
                        <a14:foregroundMark x1="93137" y1="20264" x2="93137" y2="20264"/>
                        <a14:foregroundMark x1="93137" y1="17181" x2="93137" y2="17181"/>
                        <a14:foregroundMark x1="87908" y1="15859" x2="87908" y2="15859"/>
                        <a14:foregroundMark x1="87908" y1="15859" x2="87908" y2="15859"/>
                        <a14:foregroundMark x1="72222" y1="19824" x2="72222" y2="19824"/>
                        <a14:foregroundMark x1="85621" y1="20264" x2="85621" y2="20264"/>
                        <a14:foregroundMark x1="84314" y1="21586" x2="84314" y2="21586"/>
                        <a14:foregroundMark x1="84314" y1="23789" x2="84314" y2="23789"/>
                        <a14:foregroundMark x1="90850" y1="30396" x2="82680" y2="16300"/>
                        <a14:foregroundMark x1="82680" y1="16300" x2="29412" y2="14097"/>
                        <a14:foregroundMark x1="29412" y1="14097" x2="18301" y2="18943"/>
                      </a14:backgroundRemoval>
                    </a14:imgEffect>
                  </a14:imgLayer>
                </a14:imgProps>
              </a:ext>
            </a:extLst>
          </a:blip>
          <a:stretch>
            <a:fillRect/>
          </a:stretch>
        </p:blipFill>
        <p:spPr>
          <a:xfrm>
            <a:off x="8222440" y="841216"/>
            <a:ext cx="3567814" cy="2646712"/>
          </a:xfrm>
          <a:prstGeom prst="rect">
            <a:avLst/>
          </a:prstGeom>
        </p:spPr>
      </p:pic>
      <p:pic>
        <p:nvPicPr>
          <p:cNvPr id="53" name="图片 52"/>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0885275" y="-1006"/>
            <a:ext cx="1295922" cy="783294"/>
          </a:xfrm>
          <a:prstGeom prst="rect">
            <a:avLst/>
          </a:prstGeom>
        </p:spPr>
      </p:pic>
      <p:pic>
        <p:nvPicPr>
          <p:cNvPr id="3" name="音频 2">
            <a:hlinkClick r:id="" action="ppaction://media"/>
            <a:extLst>
              <a:ext uri="{FF2B5EF4-FFF2-40B4-BE49-F238E27FC236}">
                <a16:creationId xmlns:a16="http://schemas.microsoft.com/office/drawing/2014/main" id="{72E3EF30-D7E8-CB41-EFAE-5446C9C5174D}"/>
              </a:ext>
            </a:extLst>
          </p:cNvPr>
          <p:cNvPicPr>
            <a:picLocks noChangeAspect="1"/>
          </p:cNvPicPr>
          <p:nvPr>
            <a:audioFile r:link="rId2"/>
            <p:extLst>
              <p:ext uri="{DAA4B4D4-6D71-4841-9C94-3DE7FCFB9230}">
                <p14:media xmlns:p14="http://schemas.microsoft.com/office/powerpoint/2010/main" r:embed="rId1"/>
              </p:ext>
            </p:extLst>
          </p:nvPr>
        </p:nvPicPr>
        <p:blipFill>
          <a:blip r:embed="rId12"/>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5307"/>
    </mc:Choice>
    <mc:Fallback xmlns="">
      <p:transition spd="slow" advTm="253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6245" y="-7175"/>
            <a:ext cx="2505755" cy="951412"/>
          </a:xfrm>
          <a:prstGeom prst="rect">
            <a:avLst/>
          </a:prstGeom>
        </p:spPr>
      </p:pic>
      <p:pic>
        <p:nvPicPr>
          <p:cNvPr id="3" name="图片 2"/>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353060" y="3828415"/>
            <a:ext cx="6301105" cy="2400300"/>
          </a:xfrm>
          <a:prstGeom prst="rect">
            <a:avLst/>
          </a:prstGeom>
        </p:spPr>
      </p:pic>
      <p:sp>
        <p:nvSpPr>
          <p:cNvPr id="5" name="文本框 4"/>
          <p:cNvSpPr txBox="1"/>
          <p:nvPr/>
        </p:nvSpPr>
        <p:spPr>
          <a:xfrm>
            <a:off x="503237" y="289792"/>
            <a:ext cx="11210925" cy="1073829"/>
          </a:xfrm>
          <a:prstGeom prst="rect">
            <a:avLst/>
          </a:prstGeom>
        </p:spPr>
        <p:txBody>
          <a:bodyPr vert="horz" lIns="91440" tIns="45720" rIns="91440" bIns="45720" rtlCol="0" anchor="ctr"/>
          <a:lstStyle/>
          <a:p>
            <a:pPr marR="0" lvl="0" algn="ctr" fontAlgn="auto">
              <a:lnSpc>
                <a:spcPct val="120000"/>
              </a:lnSpc>
              <a:buClrTx/>
              <a:buSzTx/>
              <a:defRPr/>
            </a:pPr>
            <a:r>
              <a:rPr lang="en-US" altLang="zh-CN" sz="2800" b="1" dirty="0">
                <a:solidFill>
                  <a:srgbClr val="0070C0"/>
                </a:solidFill>
                <a:latin typeface="Calibri" panose="020F0502020204030204"/>
                <a:ea typeface="等线" panose="02010600030101010101" pitchFamily="2" charset="-122"/>
                <a:sym typeface="+mn-ea"/>
              </a:rPr>
              <a:t>The second generation  high-temperature SC tapes</a:t>
            </a:r>
          </a:p>
          <a:p>
            <a:pPr marL="0" marR="0" lvl="0" indent="0" algn="ctr" defTabSz="914400" rtl="0" eaLnBrk="1" fontAlgn="auto" latinLnBrk="0" hangingPunct="1">
              <a:lnSpc>
                <a:spcPct val="90000"/>
              </a:lnSpc>
              <a:spcBef>
                <a:spcPct val="0"/>
              </a:spcBef>
              <a:spcAft>
                <a:spcPts val="600"/>
              </a:spcAft>
              <a:buClrTx/>
              <a:buSzTx/>
              <a:buFontTx/>
              <a:buNone/>
              <a:defRPr/>
            </a:pPr>
            <a:r>
              <a:rPr kumimoji="0" lang="en-US" altLang="zh-CN" sz="1400" b="0" i="0" u="none" strike="noStrike" kern="1200" cap="none" spc="0" normalizeH="0" baseline="0" noProof="0" dirty="0">
                <a:ln>
                  <a:noFill/>
                </a:ln>
                <a:solidFill>
                  <a:prstClr val="black">
                    <a:lumMod val="85000"/>
                    <a:lumOff val="15000"/>
                  </a:prstClr>
                </a:solidFill>
                <a:effectLst/>
                <a:uLnTx/>
                <a:uFillTx/>
                <a:latin typeface="Calibri Light" panose="020F0302020204030204"/>
                <a:ea typeface="等线 Light" panose="02010600030101010101" charset="-122"/>
                <a:cs typeface="+mn-cs"/>
                <a:sym typeface="+mn-ea"/>
              </a:rPr>
              <a:t> </a:t>
            </a:r>
          </a:p>
        </p:txBody>
      </p:sp>
      <p:pic>
        <p:nvPicPr>
          <p:cNvPr id="8" name="图片 7"/>
          <p:cNvPicPr>
            <a:picLocks noChangeAspect="1"/>
          </p:cNvPicPr>
          <p:nvPr/>
        </p:nvPicPr>
        <p:blipFill rotWithShape="1">
          <a:blip r:embed="rId7" cstate="screen">
            <a:extLst>
              <a:ext uri="{28A0092B-C50C-407E-A947-70E740481C1C}">
                <a14:useLocalDpi xmlns:a14="http://schemas.microsoft.com/office/drawing/2010/main"/>
              </a:ext>
            </a:extLst>
          </a:blip>
          <a:srcRect l="48476" t="25687" r="46" b="4784"/>
          <a:stretch>
            <a:fillRect/>
          </a:stretch>
        </p:blipFill>
        <p:spPr>
          <a:xfrm>
            <a:off x="6654165" y="3265170"/>
            <a:ext cx="5023485" cy="3001645"/>
          </a:xfrm>
          <a:prstGeom prst="rect">
            <a:avLst/>
          </a:prstGeom>
        </p:spPr>
      </p:pic>
      <p:sp>
        <p:nvSpPr>
          <p:cNvPr id="12" name="内容占位符 2"/>
          <p:cNvSpPr txBox="1"/>
          <p:nvPr/>
        </p:nvSpPr>
        <p:spPr>
          <a:xfrm>
            <a:off x="1" y="6253801"/>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上海上创超导科技有限公司（</a:t>
            </a:r>
            <a:r>
              <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SCSC</a:t>
            </a: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Shanghai creative Superconductor Technologies Co., Ltd.</a:t>
            </a:r>
            <a:endPar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p:txBody>
      </p:sp>
      <p:sp>
        <p:nvSpPr>
          <p:cNvPr id="16" name="文本框 15"/>
          <p:cNvSpPr txBox="1"/>
          <p:nvPr/>
        </p:nvSpPr>
        <p:spPr>
          <a:xfrm>
            <a:off x="6506210" y="1134745"/>
            <a:ext cx="5171440" cy="2122805"/>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noProof="0" dirty="0">
                <a:ln>
                  <a:noFill/>
                </a:ln>
                <a:solidFill>
                  <a:schemeClr val="accent5">
                    <a:lumMod val="50000"/>
                  </a:schemeClr>
                </a:solidFill>
                <a:effectLst/>
                <a:uLnTx/>
                <a:uFillTx/>
                <a:latin typeface="Calibri" panose="020F0502020204030204" charset="0"/>
                <a:ea typeface="等线" panose="02010600030101010101" pitchFamily="2" charset="-122"/>
                <a:cs typeface="+mn-cs"/>
              </a:rPr>
              <a:t>1.2-km 35 kilovolt superconducting power cable transmission line</a:t>
            </a: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latin typeface="Calibri" panose="020F0502020204030204" charset="0"/>
                <a:ea typeface="等线" panose="02010600030101010101" pitchFamily="2" charset="-122"/>
                <a:cs typeface="+mn-cs"/>
              </a:rPr>
              <a:t>Length:</a:t>
            </a:r>
            <a:r>
              <a:rPr kumimoji="0" lang="zh-CN" altLang="en-US" sz="1600" b="1" i="0" u="none" strike="noStrike" kern="1200" cap="none" spc="0" normalizeH="0" noProof="0" dirty="0">
                <a:ln>
                  <a:noFill/>
                </a:ln>
                <a:solidFill>
                  <a:prstClr val="black"/>
                </a:solidFill>
                <a:effectLst/>
                <a:uLnTx/>
                <a:uFillTx/>
                <a:latin typeface="Calibri" panose="020F0502020204030204" charset="0"/>
                <a:ea typeface="等线" panose="02010600030101010101" pitchFamily="2" charset="-122"/>
                <a:cs typeface="+mn-cs"/>
              </a:rPr>
              <a:t>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1.2 km</a:t>
            </a:r>
            <a:endParaRPr kumimoji="0" lang="en-US" altLang="zh-CN"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endParaRP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latin typeface="Calibri" panose="020F0502020204030204" charset="0"/>
                <a:ea typeface="等线" panose="02010600030101010101" pitchFamily="2" charset="-122"/>
                <a:cs typeface="+mn-cs"/>
              </a:rPr>
              <a:t>Loading Current</a:t>
            </a:r>
            <a:r>
              <a:rPr kumimoji="0" lang="zh-CN" altLang="en-US" sz="1600" b="1" i="0" u="none" strike="noStrike" kern="1200" cap="none" spc="0" normalizeH="0" noProof="0" dirty="0">
                <a:ln>
                  <a:noFill/>
                </a:ln>
                <a:solidFill>
                  <a:prstClr val="black"/>
                </a:solidFill>
                <a:effectLst/>
                <a:uLnTx/>
                <a:uFillTx/>
                <a:latin typeface="Calibri" panose="020F0502020204030204" charset="0"/>
                <a:ea typeface="等线" panose="02010600030101010101" pitchFamily="2" charset="-122"/>
                <a:cs typeface="+mn-cs"/>
              </a:rPr>
              <a:t>: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2.2 kA</a:t>
            </a:r>
            <a:endParaRPr kumimoji="0" lang="en-US" altLang="zh-CN"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endParaRP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latin typeface="Calibri" panose="020F0502020204030204" charset="0"/>
                <a:ea typeface="等线" panose="02010600030101010101" pitchFamily="2" charset="-122"/>
                <a:cs typeface="+mn-cs"/>
              </a:rPr>
              <a:t>Loading Voltage: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35 kV</a:t>
            </a:r>
            <a:endParaRPr kumimoji="0" lang="en-US" altLang="zh-CN"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endParaRP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ea typeface="等线" panose="02010600030101010101" pitchFamily="2" charset="-122"/>
                <a:cs typeface="+mn-cs"/>
              </a:rPr>
              <a:t>HTS Materials: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2G tapes from </a:t>
            </a:r>
            <a:r>
              <a:rPr kumimoji="0" lang="zh-CN" altLang="en-US" sz="1600" b="1" i="0" u="none" strike="noStrike" kern="1200" cap="none" spc="0" normalizeH="0" noProof="0" dirty="0">
                <a:ln>
                  <a:noFill/>
                </a:ln>
                <a:solidFill>
                  <a:srgbClr val="FF0000"/>
                </a:solidFill>
                <a:effectLst/>
                <a:uLnTx/>
                <a:uFillTx/>
                <a:latin typeface="Calibri" panose="020F0502020204030204" charset="0"/>
                <a:ea typeface="等线" panose="02010600030101010101" pitchFamily="2" charset="-122"/>
                <a:cs typeface="+mn-cs"/>
              </a:rPr>
              <a:t>SC</a:t>
            </a:r>
            <a:r>
              <a:rPr kumimoji="0" lang="en-US" altLang="zh-CN" sz="1600" b="1" i="0" u="none" strike="noStrike" kern="1200" cap="none" spc="0" normalizeH="0" noProof="0" dirty="0">
                <a:ln>
                  <a:noFill/>
                </a:ln>
                <a:solidFill>
                  <a:srgbClr val="FF0000"/>
                </a:solidFill>
                <a:effectLst/>
                <a:uLnTx/>
                <a:uFillTx/>
                <a:latin typeface="Calibri" panose="020F0502020204030204" charset="0"/>
                <a:ea typeface="等线" panose="02010600030101010101" pitchFamily="2" charset="-122"/>
                <a:cs typeface="+mn-cs"/>
              </a:rPr>
              <a:t>S</a:t>
            </a:r>
            <a:r>
              <a:rPr kumimoji="0" lang="zh-CN" altLang="en-US" sz="1600" b="1" i="0" u="none" strike="noStrike" kern="1200" cap="none" spc="0" normalizeH="0" noProof="0" dirty="0">
                <a:ln>
                  <a:noFill/>
                </a:ln>
                <a:solidFill>
                  <a:srgbClr val="FF0000"/>
                </a:solidFill>
                <a:effectLst/>
                <a:uLnTx/>
                <a:uFillTx/>
                <a:latin typeface="Calibri" panose="020F0502020204030204" charset="0"/>
                <a:ea typeface="等线" panose="02010600030101010101" pitchFamily="2" charset="-122"/>
                <a:cs typeface="+mn-cs"/>
              </a:rPr>
              <a:t>C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&amp; SST</a:t>
            </a:r>
            <a:endParaRPr kumimoji="0" lang="en-US" altLang="zh-CN"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endParaRP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ea typeface="等线" panose="02010600030101010101" pitchFamily="2" charset="-122"/>
                <a:cs typeface="+mn-cs"/>
              </a:rPr>
              <a:t>Cable Structure: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Three-phase integrated</a:t>
            </a:r>
            <a:endParaRPr kumimoji="0" lang="en-US" altLang="zh-CN"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endParaRPr>
          </a:p>
          <a:p>
            <a:pPr marL="0" marR="0" lvl="0" indent="0" algn="r"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noProof="0" dirty="0">
                <a:ln>
                  <a:noFill/>
                </a:ln>
                <a:solidFill>
                  <a:schemeClr val="accent5">
                    <a:lumMod val="75000"/>
                  </a:schemeClr>
                </a:solidFill>
                <a:effectLst/>
                <a:uLnTx/>
                <a:uFillTx/>
                <a:latin typeface="Calibri" panose="020F0502020204030204" charset="0"/>
                <a:ea typeface="等线" panose="02010600030101010101" pitchFamily="2" charset="-122"/>
                <a:cs typeface="+mn-cs"/>
              </a:rPr>
              <a:t>Total area: </a:t>
            </a:r>
            <a:r>
              <a:rPr kumimoji="0" lang="zh-CN" altLang="en-US" sz="1600" b="1" i="0" u="none" strike="noStrike" kern="1200" cap="none" spc="0" normalizeH="0" noProof="0" dirty="0">
                <a:ln>
                  <a:noFill/>
                </a:ln>
                <a:solidFill>
                  <a:srgbClr val="0000FF"/>
                </a:solidFill>
                <a:effectLst/>
                <a:uLnTx/>
                <a:uFillTx/>
                <a:latin typeface="Calibri" panose="020F0502020204030204" charset="0"/>
                <a:ea typeface="等线" panose="02010600030101010101" pitchFamily="2" charset="-122"/>
                <a:cs typeface="+mn-cs"/>
              </a:rPr>
              <a:t>Save 70% of underground pipegallery space</a:t>
            </a:r>
          </a:p>
        </p:txBody>
      </p:sp>
      <p:sp>
        <p:nvSpPr>
          <p:cNvPr id="11" name="文本框 10"/>
          <p:cNvSpPr txBox="1"/>
          <p:nvPr/>
        </p:nvSpPr>
        <p:spPr>
          <a:xfrm>
            <a:off x="313690" y="1294130"/>
            <a:ext cx="6098540" cy="829945"/>
          </a:xfrm>
          <a:prstGeom prst="rect">
            <a:avLst/>
          </a:prstGeom>
          <a:noFill/>
        </p:spPr>
        <p:txBody>
          <a:bodyPr wrap="square">
            <a:spAutoFit/>
          </a:bodyPr>
          <a:lstStyle/>
          <a:p>
            <a:pPr algn="just"/>
            <a:r>
              <a:rPr lang="zh-CN" altLang="en-US" sz="1600" noProof="0" dirty="0">
                <a:ln>
                  <a:noFill/>
                </a:ln>
                <a:solidFill>
                  <a:schemeClr val="accent5">
                    <a:lumMod val="75000"/>
                  </a:schemeClr>
                </a:solidFill>
                <a:effectLst/>
                <a:uLnTx/>
                <a:uFillTx/>
                <a:latin typeface="Calibri" panose="020F0502020204030204" charset="0"/>
                <a:ea typeface="等线" panose="02010600030101010101" pitchFamily="2" charset="-122"/>
              </a:rPr>
              <a:t>The superconducting layer produced by Shangchuang Superconductor has a </a:t>
            </a:r>
            <a:r>
              <a:rPr lang="en-US" altLang="zh-CN" sz="1600"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 </a:t>
            </a:r>
            <a:r>
              <a:rPr lang="zh-CN" altLang="en-US" sz="1600" noProof="0" dirty="0">
                <a:ln>
                  <a:noFill/>
                </a:ln>
                <a:solidFill>
                  <a:schemeClr val="accent5">
                    <a:lumMod val="75000"/>
                  </a:schemeClr>
                </a:solidFill>
                <a:effectLst/>
                <a:uLnTx/>
                <a:uFillTx/>
                <a:latin typeface="Calibri" panose="020F0502020204030204" charset="0"/>
                <a:ea typeface="等线" panose="02010600030101010101" pitchFamily="2" charset="-122"/>
              </a:rPr>
              <a:t>production</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rPr>
              <a:t> capacity of </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wide</a:t>
            </a:r>
            <a:r>
              <a:rPr lang="en-US" altLang="zh-CN" sz="1600"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r</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 tape</a:t>
            </a:r>
            <a:r>
              <a:rPr lang="en-US" altLang="zh-CN" sz="1600" b="1" noProof="0" dirty="0">
                <a:ln>
                  <a:noFill/>
                </a:ln>
                <a:solidFill>
                  <a:schemeClr val="accent5">
                    <a:lumMod val="75000"/>
                  </a:schemeClr>
                </a:solidFill>
                <a:effectLst/>
                <a:uLnTx/>
                <a:uFillTx/>
                <a:latin typeface="Calibri" panose="020F0502020204030204" charset="0"/>
                <a:ea typeface="等线" panose="02010600030101010101" pitchFamily="2" charset="-122"/>
                <a:sym typeface="+mn-ea"/>
              </a:rPr>
              <a:t>s of </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rPr>
              <a:t>20-40mm; </a:t>
            </a:r>
            <a:r>
              <a:rPr lang="en-US" altLang="zh-CN" sz="1600" b="1" noProof="0" dirty="0">
                <a:ln>
                  <a:noFill/>
                </a:ln>
                <a:solidFill>
                  <a:schemeClr val="accent5">
                    <a:lumMod val="75000"/>
                  </a:schemeClr>
                </a:solidFill>
                <a:effectLst/>
                <a:uLnTx/>
                <a:uFillTx/>
                <a:latin typeface="Calibri" panose="020F0502020204030204" charset="0"/>
                <a:ea typeface="等线" panose="02010600030101010101" pitchFamily="2" charset="-122"/>
              </a:rPr>
              <a:t>double</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rPr>
              <a:t>-lane design; </a:t>
            </a:r>
            <a:r>
              <a:rPr lang="en-US" altLang="zh-CN" sz="1600" b="1" noProof="0" dirty="0">
                <a:ln>
                  <a:noFill/>
                </a:ln>
                <a:solidFill>
                  <a:schemeClr val="accent5">
                    <a:lumMod val="75000"/>
                  </a:schemeClr>
                </a:solidFill>
                <a:effectLst/>
                <a:uLnTx/>
                <a:uFillTx/>
                <a:latin typeface="Calibri" panose="020F0502020204030204" charset="0"/>
                <a:ea typeface="等线" panose="02010600030101010101" pitchFamily="2" charset="-122"/>
              </a:rPr>
              <a:t>Multiple production </a:t>
            </a:r>
            <a:r>
              <a:rPr lang="zh-CN" altLang="en-US" sz="1600" b="1" noProof="0" dirty="0">
                <a:ln>
                  <a:noFill/>
                </a:ln>
                <a:solidFill>
                  <a:schemeClr val="accent5">
                    <a:lumMod val="75000"/>
                  </a:schemeClr>
                </a:solidFill>
                <a:effectLst/>
                <a:uLnTx/>
                <a:uFillTx/>
                <a:latin typeface="Calibri" panose="020F0502020204030204" charset="0"/>
                <a:ea typeface="等线" panose="02010600030101010101" pitchFamily="2" charset="-122"/>
              </a:rPr>
              <a:t>Yields up to 400 km/year</a:t>
            </a:r>
          </a:p>
        </p:txBody>
      </p:sp>
      <p:pic>
        <p:nvPicPr>
          <p:cNvPr id="13" name="图片 12"/>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392430" y="2263140"/>
            <a:ext cx="2906395" cy="1158240"/>
          </a:xfrm>
          <a:prstGeom prst="rect">
            <a:avLst/>
          </a:prstGeom>
        </p:spPr>
      </p:pic>
      <p:pic>
        <p:nvPicPr>
          <p:cNvPr id="14" name="图片 1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416300" y="2263140"/>
            <a:ext cx="2877185" cy="1207770"/>
          </a:xfrm>
          <a:prstGeom prst="rect">
            <a:avLst/>
          </a:prstGeom>
        </p:spPr>
      </p:pic>
      <p:sp>
        <p:nvSpPr>
          <p:cNvPr id="15" name="文本框 14"/>
          <p:cNvSpPr txBox="1"/>
          <p:nvPr/>
        </p:nvSpPr>
        <p:spPr>
          <a:xfrm>
            <a:off x="116840" y="3471545"/>
            <a:ext cx="3181985" cy="306705"/>
          </a:xfrm>
          <a:prstGeom prst="rect">
            <a:avLst/>
          </a:prstGeom>
          <a:noFill/>
        </p:spPr>
        <p:txBody>
          <a:bodyPr wrap="square">
            <a:spAutoFit/>
          </a:bodyPr>
          <a:lstStyle/>
          <a:p>
            <a:pPr algn="r"/>
            <a:r>
              <a:rPr lang="en-US" altLang="zh-CN" sz="1400" i="0" dirty="0">
                <a:solidFill>
                  <a:schemeClr val="accent5">
                    <a:lumMod val="75000"/>
                  </a:schemeClr>
                </a:solidFill>
                <a:effectLst/>
              </a:rPr>
              <a:t>Coating and Low-temperature pyrolysis</a:t>
            </a:r>
            <a:r>
              <a:rPr lang="en-US" altLang="zh-CN" sz="1400" dirty="0">
                <a:solidFill>
                  <a:schemeClr val="accent5">
                    <a:lumMod val="75000"/>
                  </a:schemeClr>
                </a:solidFill>
              </a:rPr>
              <a:t> </a:t>
            </a:r>
          </a:p>
        </p:txBody>
      </p:sp>
      <p:sp>
        <p:nvSpPr>
          <p:cNvPr id="17" name="文本框 16"/>
          <p:cNvSpPr txBox="1"/>
          <p:nvPr/>
        </p:nvSpPr>
        <p:spPr>
          <a:xfrm>
            <a:off x="3416300" y="3472815"/>
            <a:ext cx="3237865" cy="306705"/>
          </a:xfrm>
          <a:prstGeom prst="rect">
            <a:avLst/>
          </a:prstGeom>
          <a:noFill/>
        </p:spPr>
        <p:txBody>
          <a:bodyPr wrap="square">
            <a:spAutoFit/>
          </a:bodyPr>
          <a:lstStyle/>
          <a:p>
            <a:r>
              <a:rPr lang="en-US" altLang="zh-CN" sz="1400" i="0" dirty="0">
                <a:solidFill>
                  <a:schemeClr val="accent5">
                    <a:lumMod val="75000"/>
                  </a:schemeClr>
                </a:solidFill>
                <a:effectLst/>
              </a:rPr>
              <a:t>High-temperature crystallization</a:t>
            </a:r>
            <a:r>
              <a:rPr lang="en-US" altLang="zh-CN" sz="1400" dirty="0">
                <a:solidFill>
                  <a:schemeClr val="accent5">
                    <a:lumMod val="75000"/>
                  </a:schemeClr>
                </a:solidFill>
              </a:rPr>
              <a:t> </a:t>
            </a:r>
          </a:p>
        </p:txBody>
      </p:sp>
      <p:pic>
        <p:nvPicPr>
          <p:cNvPr id="4" name="音频 3">
            <a:hlinkClick r:id="" action="ppaction://media"/>
            <a:extLst>
              <a:ext uri="{FF2B5EF4-FFF2-40B4-BE49-F238E27FC236}">
                <a16:creationId xmlns:a16="http://schemas.microsoft.com/office/drawing/2014/main" id="{AA4C5BA5-4D05-9A1E-C764-92662AE03368}"/>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4618"/>
    </mc:Choice>
    <mc:Fallback xmlns="">
      <p:transition spd="slow" advTm="346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599690" y="102235"/>
            <a:ext cx="6812915" cy="1073785"/>
          </a:xfrm>
          <a:prstGeom prst="rect">
            <a:avLst/>
          </a:prstGeom>
        </p:spPr>
        <p:txBody>
          <a:bodyPr vert="horz" lIns="91440" tIns="45720" rIns="91440" bIns="45720" rtlCol="0" anchor="ctr">
            <a:noAutofit/>
          </a:bodyPr>
          <a:lstStyle/>
          <a:p>
            <a:pPr marL="0" indent="0" algn="ctr">
              <a:lnSpc>
                <a:spcPct val="100000"/>
              </a:lnSpc>
              <a:spcBef>
                <a:spcPts val="800"/>
              </a:spcBef>
              <a:buNone/>
            </a:pPr>
            <a:r>
              <a:rPr lang="en-US" altLang="zh-CN" sz="3000" b="1" dirty="0">
                <a:solidFill>
                  <a:srgbClr val="0070C0"/>
                </a:solidFill>
                <a:latin typeface="Calibri" panose="020F0502020204030204"/>
                <a:ea typeface="等线" panose="02010600030101010101" pitchFamily="2" charset="-122"/>
                <a:sym typeface="+mn-ea"/>
              </a:rPr>
              <a:t>high efficiency klystron direction</a:t>
            </a:r>
          </a:p>
        </p:txBody>
      </p:sp>
      <p:pic>
        <p:nvPicPr>
          <p:cNvPr id="8" name="图片 7"/>
          <p:cNvPicPr>
            <a:picLocks noChangeAspect="1"/>
          </p:cNvPicPr>
          <p:nvPr/>
        </p:nvPicPr>
        <p:blipFill>
          <a:blip r:embed="rId5"/>
          <a:stretch>
            <a:fillRect/>
          </a:stretch>
        </p:blipFill>
        <p:spPr>
          <a:xfrm>
            <a:off x="9412294" y="196510"/>
            <a:ext cx="2779706" cy="739775"/>
          </a:xfrm>
          <a:prstGeom prst="rect">
            <a:avLst/>
          </a:prstGeom>
        </p:spPr>
      </p:pic>
      <p:pic>
        <p:nvPicPr>
          <p:cNvPr id="10" name="图片 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29235" y="1295400"/>
            <a:ext cx="8391525" cy="3931285"/>
          </a:xfrm>
          <a:prstGeom prst="rect">
            <a:avLst/>
          </a:prstGeom>
        </p:spPr>
      </p:pic>
      <p:sp>
        <p:nvSpPr>
          <p:cNvPr id="4" name="文本框 3"/>
          <p:cNvSpPr txBox="1"/>
          <p:nvPr/>
        </p:nvSpPr>
        <p:spPr>
          <a:xfrm>
            <a:off x="46490" y="6246989"/>
            <a:ext cx="6103256" cy="677108"/>
          </a:xfrm>
          <a:prstGeom prst="rect">
            <a:avLst/>
          </a:prstGeom>
          <a:noFill/>
        </p:spPr>
        <p:txBody>
          <a:bodyPr wrap="square">
            <a:spAutoFit/>
          </a:bodyPr>
          <a:lstStyle/>
          <a:p>
            <a:r>
              <a:rPr lang="zh-CN" altLang="en-US" sz="1900" b="1" dirty="0">
                <a:solidFill>
                  <a:srgbClr val="FFC000"/>
                </a:solidFill>
                <a:effectLst/>
                <a:latin typeface="微软雅黑" panose="020B0503020204020204" charset="-122"/>
                <a:ea typeface="微软雅黑" panose="020B0503020204020204" charset="-122"/>
              </a:rPr>
              <a:t>昆山国力电子科技股份有限公司</a:t>
            </a:r>
            <a:endParaRPr lang="en-US" altLang="zh-CN" sz="1900" b="1" dirty="0">
              <a:solidFill>
                <a:srgbClr val="FFC000"/>
              </a:solidFill>
              <a:effectLst/>
              <a:latin typeface="微软雅黑" panose="020B0503020204020204" charset="-122"/>
              <a:ea typeface="微软雅黑" panose="020B0503020204020204" charset="-122"/>
            </a:endParaRPr>
          </a:p>
          <a:p>
            <a:r>
              <a:rPr lang="en-US" altLang="zh-CN" sz="1900" b="1" i="0" dirty="0">
                <a:solidFill>
                  <a:srgbClr val="FFC000"/>
                </a:solidFill>
                <a:effectLst/>
              </a:rPr>
              <a:t>Kunshan </a:t>
            </a:r>
            <a:r>
              <a:rPr lang="en-US" altLang="zh-CN" sz="1900" b="1" i="0" dirty="0" err="1">
                <a:solidFill>
                  <a:srgbClr val="FFC000"/>
                </a:solidFill>
                <a:effectLst/>
              </a:rPr>
              <a:t>GuoLi</a:t>
            </a:r>
            <a:r>
              <a:rPr lang="en-US" altLang="zh-CN" sz="1900" b="1" i="0" dirty="0">
                <a:solidFill>
                  <a:srgbClr val="FFC000"/>
                </a:solidFill>
                <a:effectLst/>
              </a:rPr>
              <a:t> Electronic Technology Co., Ltd</a:t>
            </a:r>
            <a:endParaRPr lang="zh-CN" altLang="en-US" sz="1900" b="1" dirty="0">
              <a:solidFill>
                <a:srgbClr val="FFC000"/>
              </a:solidFill>
            </a:endParaRPr>
          </a:p>
        </p:txBody>
      </p:sp>
      <p:pic>
        <p:nvPicPr>
          <p:cNvPr id="6" name="图片 5"/>
          <p:cNvPicPr>
            <a:picLocks noChangeAspect="1"/>
          </p:cNvPicPr>
          <p:nvPr/>
        </p:nvPicPr>
        <p:blipFill>
          <a:blip r:embed="rId7" cstate="screen"/>
          <a:srcRect/>
          <a:stretch>
            <a:fillRect/>
          </a:stretch>
        </p:blipFill>
        <p:spPr bwMode="auto">
          <a:xfrm>
            <a:off x="9080754" y="1729483"/>
            <a:ext cx="2974797" cy="110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6"/>
          <p:cNvPicPr>
            <a:picLocks noChangeAspect="1"/>
          </p:cNvPicPr>
          <p:nvPr/>
        </p:nvPicPr>
        <p:blipFill>
          <a:blip r:embed="rId8" cstate="screen"/>
          <a:srcRect/>
          <a:stretch>
            <a:fillRect/>
          </a:stretch>
        </p:blipFill>
        <p:spPr bwMode="auto">
          <a:xfrm>
            <a:off x="8965565" y="3842385"/>
            <a:ext cx="2713355" cy="137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文本框 10"/>
          <p:cNvSpPr txBox="1"/>
          <p:nvPr/>
        </p:nvSpPr>
        <p:spPr>
          <a:xfrm>
            <a:off x="327025" y="5346065"/>
            <a:ext cx="11533505" cy="737235"/>
          </a:xfrm>
          <a:prstGeom prst="rect">
            <a:avLst/>
          </a:prstGeom>
          <a:noFill/>
        </p:spPr>
        <p:txBody>
          <a:bodyPr wrap="square" rtlCol="0">
            <a:spAutoFit/>
          </a:bodyPr>
          <a:lstStyle/>
          <a:p>
            <a:pPr algn="just"/>
            <a:r>
              <a:rPr lang="en-US" altLang="zh-CN" sz="1400" b="0" dirty="0">
                <a:solidFill>
                  <a:schemeClr val="accent5">
                    <a:lumMod val="75000"/>
                  </a:schemeClr>
                </a:solidFill>
              </a:rPr>
              <a:t>Kunshan National Research Institute has successively developed </a:t>
            </a:r>
            <a:r>
              <a:rPr lang="en-US" altLang="zh-CN" sz="1400" b="1" dirty="0">
                <a:solidFill>
                  <a:schemeClr val="accent5">
                    <a:lumMod val="75000"/>
                  </a:schemeClr>
                </a:solidFill>
              </a:rPr>
              <a:t>650MHz/800KW klystron sample tubes, 650MHz/800KW high-efficiency klystron sample tubes, 648MHz pulse klystron tubes, 650MHz/800KW multi-injection klystron beam tubes</a:t>
            </a:r>
            <a:r>
              <a:rPr lang="en-US" altLang="zh-CN" sz="1400" b="0" dirty="0">
                <a:solidFill>
                  <a:schemeClr val="accent5">
                    <a:lumMod val="75000"/>
                  </a:schemeClr>
                </a:solidFill>
              </a:rPr>
              <a:t>, and the latest 324MHz pulse klystron </a:t>
            </a:r>
            <a:r>
              <a:rPr lang="en-US" altLang="zh-CN" sz="1400" b="0" dirty="0" err="1">
                <a:solidFill>
                  <a:schemeClr val="accent5">
                    <a:lumMod val="75000"/>
                  </a:schemeClr>
                </a:solidFill>
              </a:rPr>
              <a:t>tubes</a:t>
            </a:r>
            <a:r>
              <a:rPr lang="en-US" altLang="zh-CN" sz="1400" dirty="0" err="1">
                <a:solidFill>
                  <a:schemeClr val="accent5">
                    <a:lumMod val="75000"/>
                  </a:schemeClr>
                </a:solidFill>
              </a:rPr>
              <a:t>Electro</a:t>
            </a:r>
            <a:r>
              <a:rPr lang="en-US" altLang="zh-CN" sz="1400" dirty="0">
                <a:solidFill>
                  <a:schemeClr val="accent5">
                    <a:lumMod val="75000"/>
                  </a:schemeClr>
                </a:solidFill>
              </a:rPr>
              <a:t> vacuum products for 50 years. Provide high power </a:t>
            </a:r>
            <a:r>
              <a:rPr lang="en-US" altLang="zh-CN" sz="1400" dirty="0" err="1">
                <a:solidFill>
                  <a:schemeClr val="accent5">
                    <a:lumMod val="75000"/>
                  </a:schemeClr>
                </a:solidFill>
              </a:rPr>
              <a:t>thyristor</a:t>
            </a:r>
            <a:r>
              <a:rPr lang="en-US" altLang="zh-CN" sz="1400" dirty="0">
                <a:solidFill>
                  <a:schemeClr val="accent5">
                    <a:lumMod val="75000"/>
                  </a:schemeClr>
                </a:solidFill>
              </a:rPr>
              <a:t> of GL1536A in batches for BEPCII in 2012.</a:t>
            </a:r>
          </a:p>
        </p:txBody>
      </p:sp>
      <p:sp>
        <p:nvSpPr>
          <p:cNvPr id="13" name="文本框 12"/>
          <p:cNvSpPr txBox="1"/>
          <p:nvPr/>
        </p:nvSpPr>
        <p:spPr>
          <a:xfrm>
            <a:off x="9129069" y="2837244"/>
            <a:ext cx="3027749" cy="584775"/>
          </a:xfrm>
          <a:prstGeom prst="rect">
            <a:avLst/>
          </a:prstGeom>
          <a:noFill/>
        </p:spPr>
        <p:txBody>
          <a:bodyPr wrap="square">
            <a:spAutoFit/>
          </a:bodyPr>
          <a:lstStyle/>
          <a:p>
            <a:pPr algn="ctr"/>
            <a:r>
              <a:rPr lang="zh-CN" altLang="en-US" sz="1600" dirty="0">
                <a:solidFill>
                  <a:schemeClr val="accent5">
                    <a:lumMod val="75000"/>
                  </a:schemeClr>
                </a:solidFill>
              </a:rPr>
              <a:t>Preliminary mechanical design </a:t>
            </a:r>
            <a:endParaRPr lang="en-US" altLang="zh-CN" sz="1600" dirty="0">
              <a:solidFill>
                <a:schemeClr val="accent5">
                  <a:lumMod val="75000"/>
                </a:schemeClr>
              </a:solidFill>
            </a:endParaRPr>
          </a:p>
          <a:p>
            <a:pPr algn="ctr"/>
            <a:r>
              <a:rPr lang="zh-CN" altLang="en-US" sz="1600" dirty="0">
                <a:solidFill>
                  <a:schemeClr val="accent5">
                    <a:lumMod val="75000"/>
                  </a:schemeClr>
                </a:solidFill>
              </a:rPr>
              <a:t>forUHFKP8001</a:t>
            </a:r>
          </a:p>
        </p:txBody>
      </p:sp>
      <p:pic>
        <p:nvPicPr>
          <p:cNvPr id="12" name="图片 1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562090" y="3848735"/>
            <a:ext cx="2211705" cy="1370330"/>
          </a:xfrm>
          <a:prstGeom prst="rect">
            <a:avLst/>
          </a:prstGeom>
        </p:spPr>
      </p:pic>
      <p:pic>
        <p:nvPicPr>
          <p:cNvPr id="3" name="音频 2">
            <a:hlinkClick r:id="" action="ppaction://media"/>
            <a:extLst>
              <a:ext uri="{FF2B5EF4-FFF2-40B4-BE49-F238E27FC236}">
                <a16:creationId xmlns:a16="http://schemas.microsoft.com/office/drawing/2014/main" id="{2B7B0A9E-692B-28A7-B019-EA3644DFD53D}"/>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30284"/>
    </mc:Choice>
    <mc:Fallback xmlns="">
      <p:transition spd="slow" advTm="302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817911" y="898493"/>
            <a:ext cx="4497263" cy="2416826"/>
          </a:xfrm>
          <a:prstGeom prst="rect">
            <a:avLst/>
          </a:prstGeom>
        </p:spPr>
      </p:pic>
      <p:sp>
        <p:nvSpPr>
          <p:cNvPr id="7" name="文本框 6"/>
          <p:cNvSpPr txBox="1"/>
          <p:nvPr/>
        </p:nvSpPr>
        <p:spPr>
          <a:xfrm>
            <a:off x="490536" y="102054"/>
            <a:ext cx="11210925" cy="1073829"/>
          </a:xfrm>
          <a:prstGeom prst="rect">
            <a:avLst/>
          </a:prstGeom>
        </p:spPr>
        <p:txBody>
          <a:bodyPr vert="horz" lIns="91440" tIns="45720" rIns="91440" bIns="45720" rtlCol="0" anchor="ctr">
            <a:noAutofit/>
          </a:bodyPr>
          <a:lstStyle/>
          <a:p>
            <a:pPr marL="0" indent="0" algn="ctr">
              <a:lnSpc>
                <a:spcPct val="100000"/>
              </a:lnSpc>
              <a:spcBef>
                <a:spcPts val="800"/>
              </a:spcBef>
              <a:buNone/>
            </a:pPr>
            <a:r>
              <a:rPr lang="en-US" altLang="zh-CN" sz="3000" b="1" dirty="0">
                <a:solidFill>
                  <a:srgbClr val="0070C0"/>
                </a:solidFill>
                <a:latin typeface="Calibri" panose="020F0502020204030204"/>
                <a:ea typeface="等线" panose="02010600030101010101" pitchFamily="2" charset="-122"/>
                <a:sym typeface="+mn-ea"/>
              </a:rPr>
              <a:t>high efficiency klystron direction</a:t>
            </a:r>
          </a:p>
        </p:txBody>
      </p:sp>
      <p:pic>
        <p:nvPicPr>
          <p:cNvPr id="8" name="图片 7"/>
          <p:cNvPicPr>
            <a:picLocks noChangeAspect="1"/>
          </p:cNvPicPr>
          <p:nvPr/>
        </p:nvPicPr>
        <p:blipFill>
          <a:blip r:embed="rId6"/>
          <a:stretch>
            <a:fillRect/>
          </a:stretch>
        </p:blipFill>
        <p:spPr>
          <a:xfrm>
            <a:off x="9412294" y="196510"/>
            <a:ext cx="2779706" cy="739775"/>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117020" y="3911360"/>
            <a:ext cx="3100254" cy="1319169"/>
          </a:xfrm>
          <a:prstGeom prst="rect">
            <a:avLst/>
          </a:prstGeom>
        </p:spPr>
      </p:pic>
      <p:pic>
        <p:nvPicPr>
          <p:cNvPr id="6" name="图片 5"/>
          <p:cNvPicPr>
            <a:picLocks noChangeAspect="1"/>
          </p:cNvPicPr>
          <p:nvPr/>
        </p:nvPicPr>
        <p:blipFill>
          <a:blip r:embed="rId8"/>
          <a:stretch>
            <a:fillRect/>
          </a:stretch>
        </p:blipFill>
        <p:spPr>
          <a:xfrm>
            <a:off x="169285" y="4118699"/>
            <a:ext cx="5857665" cy="1933481"/>
          </a:xfrm>
          <a:prstGeom prst="rect">
            <a:avLst/>
          </a:prstGeom>
        </p:spPr>
      </p:pic>
      <p:sp>
        <p:nvSpPr>
          <p:cNvPr id="10" name="文本框 9"/>
          <p:cNvSpPr txBox="1"/>
          <p:nvPr/>
        </p:nvSpPr>
        <p:spPr>
          <a:xfrm>
            <a:off x="5861573" y="3188283"/>
            <a:ext cx="4492248" cy="337185"/>
          </a:xfrm>
          <a:prstGeom prst="rect">
            <a:avLst/>
          </a:prstGeom>
          <a:noFill/>
        </p:spPr>
        <p:txBody>
          <a:bodyPr wrap="square">
            <a:spAutoFit/>
          </a:bodyPr>
          <a:lstStyle/>
          <a:p>
            <a:r>
              <a:rPr lang="en-US" altLang="zh-CN" sz="1600" b="1" i="0" dirty="0">
                <a:solidFill>
                  <a:schemeClr val="accent5">
                    <a:lumMod val="75000"/>
                  </a:schemeClr>
                </a:solidFill>
                <a:effectLst/>
                <a:latin typeface="Times New Roman" panose="02020603050405020304" pitchFamily="18" charset="0"/>
                <a:cs typeface="Times New Roman" panose="02020603050405020304" pitchFamily="18" charset="0"/>
              </a:rPr>
              <a:t>324MHz Mechanical design of klystron tubes </a:t>
            </a:r>
          </a:p>
        </p:txBody>
      </p:sp>
      <p:sp>
        <p:nvSpPr>
          <p:cNvPr id="12" name="文本框 11"/>
          <p:cNvSpPr txBox="1"/>
          <p:nvPr/>
        </p:nvSpPr>
        <p:spPr>
          <a:xfrm>
            <a:off x="9208770" y="4001135"/>
            <a:ext cx="2839720" cy="1014730"/>
          </a:xfrm>
          <a:prstGeom prst="rect">
            <a:avLst/>
          </a:prstGeom>
          <a:noFill/>
        </p:spPr>
        <p:txBody>
          <a:bodyPr wrap="square">
            <a:spAutoFit/>
          </a:bodyPr>
          <a:lstStyle/>
          <a:p>
            <a:r>
              <a:rPr lang="en-US" altLang="zh-CN" sz="1400" i="0" dirty="0">
                <a:solidFill>
                  <a:schemeClr val="accent5">
                    <a:lumMod val="75000"/>
                  </a:schemeClr>
                </a:solidFill>
                <a:effectLst/>
                <a:latin typeface="Times New Roman" panose="02020603050405020304" pitchFamily="18" charset="0"/>
                <a:cs typeface="Times New Roman" panose="02020603050405020304" pitchFamily="18" charset="0"/>
              </a:rPr>
              <a:t>324MHz  cavity, output window and collector of the klystron tube </a:t>
            </a:r>
            <a:br>
              <a:rPr lang="en-US" altLang="zh-CN" sz="1600" b="1" i="0" dirty="0">
                <a:solidFill>
                  <a:schemeClr val="accent5">
                    <a:lumMod val="75000"/>
                  </a:schemeClr>
                </a:solidFill>
                <a:effectLst/>
                <a:latin typeface="Times New Roman" panose="02020603050405020304" pitchFamily="18" charset="0"/>
                <a:cs typeface="Times New Roman" panose="02020603050405020304" pitchFamily="18" charset="0"/>
              </a:rPr>
            </a:br>
            <a:br>
              <a:rPr lang="zh-CN" altLang="en-US" sz="1600" dirty="0">
                <a:solidFill>
                  <a:schemeClr val="accent5">
                    <a:lumMod val="75000"/>
                  </a:schemeClr>
                </a:solidFill>
                <a:latin typeface="Times New Roman" panose="02020603050405020304" pitchFamily="18" charset="0"/>
                <a:cs typeface="Times New Roman" panose="02020603050405020304" pitchFamily="18" charset="0"/>
              </a:rPr>
            </a:br>
            <a:endParaRPr lang="zh-CN" altLang="en-US" sz="1600" dirty="0">
              <a:solidFill>
                <a:schemeClr val="accent5">
                  <a:lumMod val="75000"/>
                </a:schemeClr>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901751" y="5941175"/>
            <a:ext cx="4552838" cy="337185"/>
          </a:xfrm>
          <a:prstGeom prst="rect">
            <a:avLst/>
          </a:prstGeom>
          <a:noFill/>
        </p:spPr>
        <p:txBody>
          <a:bodyPr wrap="square">
            <a:spAutoFit/>
          </a:bodyPr>
          <a:lstStyle/>
          <a:p>
            <a:r>
              <a:rPr lang="en-US" altLang="zh-CN" sz="1600" b="1" i="0" dirty="0">
                <a:solidFill>
                  <a:schemeClr val="accent5">
                    <a:lumMod val="75000"/>
                  </a:schemeClr>
                </a:solidFill>
                <a:effectLst/>
                <a:latin typeface="Times New Roman" panose="02020603050405020304" pitchFamily="18" charset="0"/>
                <a:cs typeface="Times New Roman" panose="02020603050405020304" pitchFamily="18" charset="0"/>
              </a:rPr>
              <a:t>324MHz Focusing coil system for </a:t>
            </a:r>
            <a:r>
              <a:rPr lang="en-US" altLang="zh-CN" sz="1600" b="1" i="0" dirty="0" err="1">
                <a:solidFill>
                  <a:schemeClr val="accent5">
                    <a:lumMod val="75000"/>
                  </a:schemeClr>
                </a:solidFill>
                <a:effectLst/>
                <a:latin typeface="Times New Roman" panose="02020603050405020304" pitchFamily="18" charset="0"/>
                <a:cs typeface="Times New Roman" panose="02020603050405020304" pitchFamily="18" charset="0"/>
              </a:rPr>
              <a:t>klystrons</a:t>
            </a:r>
            <a:r>
              <a:rPr lang="en-US" altLang="zh-CN" sz="1600" i="0" dirty="0">
                <a:solidFill>
                  <a:schemeClr val="accent5">
                    <a:lumMod val="75000"/>
                  </a:schemeClr>
                </a:solidFill>
                <a:effectLst/>
                <a:latin typeface="MicrosoftYaHei-Bold"/>
              </a:rPr>
              <a:t> </a:t>
            </a:r>
            <a:endParaRPr lang="zh-CN" altLang="en-US" sz="1600" dirty="0">
              <a:solidFill>
                <a:schemeClr val="accent5">
                  <a:lumMod val="75000"/>
                </a:schemeClr>
              </a:solidFill>
            </a:endParaRPr>
          </a:p>
        </p:txBody>
      </p:sp>
      <p:sp>
        <p:nvSpPr>
          <p:cNvPr id="2" name="文本框 1"/>
          <p:cNvSpPr txBox="1"/>
          <p:nvPr/>
        </p:nvSpPr>
        <p:spPr>
          <a:xfrm>
            <a:off x="46490" y="6246989"/>
            <a:ext cx="6103256" cy="677108"/>
          </a:xfrm>
          <a:prstGeom prst="rect">
            <a:avLst/>
          </a:prstGeom>
          <a:noFill/>
        </p:spPr>
        <p:txBody>
          <a:bodyPr wrap="square">
            <a:spAutoFit/>
          </a:bodyPr>
          <a:lstStyle/>
          <a:p>
            <a:r>
              <a:rPr lang="zh-CN" altLang="en-US" sz="1900" b="1" dirty="0">
                <a:solidFill>
                  <a:srgbClr val="FFC000"/>
                </a:solidFill>
                <a:effectLst/>
                <a:latin typeface="微软雅黑" panose="020B0503020204020204" charset="-122"/>
                <a:ea typeface="微软雅黑" panose="020B0503020204020204" charset="-122"/>
              </a:rPr>
              <a:t>昆山国力电子科技股份有限公司</a:t>
            </a:r>
            <a:endParaRPr lang="en-US" altLang="zh-CN" sz="1900" b="1" dirty="0">
              <a:solidFill>
                <a:srgbClr val="FFC000"/>
              </a:solidFill>
              <a:effectLst/>
              <a:latin typeface="微软雅黑" panose="020B0503020204020204" charset="-122"/>
              <a:ea typeface="微软雅黑" panose="020B0503020204020204" charset="-122"/>
            </a:endParaRPr>
          </a:p>
          <a:p>
            <a:r>
              <a:rPr lang="en-US" altLang="zh-CN" sz="1900" b="1" i="0" dirty="0">
                <a:solidFill>
                  <a:srgbClr val="FFC000"/>
                </a:solidFill>
                <a:effectLst/>
              </a:rPr>
              <a:t>Kunshan </a:t>
            </a:r>
            <a:r>
              <a:rPr lang="en-US" altLang="zh-CN" sz="1900" b="1" i="0" dirty="0" err="1">
                <a:solidFill>
                  <a:srgbClr val="FFC000"/>
                </a:solidFill>
                <a:effectLst/>
              </a:rPr>
              <a:t>GuoLi</a:t>
            </a:r>
            <a:r>
              <a:rPr lang="en-US" altLang="zh-CN" sz="1900" b="1" i="0" dirty="0">
                <a:solidFill>
                  <a:srgbClr val="FFC000"/>
                </a:solidFill>
                <a:effectLst/>
              </a:rPr>
              <a:t> Electronic Technology Co., Ltd</a:t>
            </a:r>
            <a:endParaRPr lang="zh-CN" altLang="en-US" sz="1900" b="1" dirty="0">
              <a:solidFill>
                <a:srgbClr val="FFC000"/>
              </a:solidFill>
            </a:endParaRPr>
          </a:p>
        </p:txBody>
      </p:sp>
      <p:pic>
        <p:nvPicPr>
          <p:cNvPr id="15" name="图片 14"/>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rot="5400000">
            <a:off x="10084274" y="1602177"/>
            <a:ext cx="2106762" cy="1490376"/>
          </a:xfrm>
          <a:prstGeom prst="rect">
            <a:avLst/>
          </a:prstGeom>
        </p:spPr>
      </p:pic>
      <p:pic>
        <p:nvPicPr>
          <p:cNvPr id="17" name="图片 16"/>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1893" y="1216047"/>
            <a:ext cx="1880096" cy="1385885"/>
          </a:xfrm>
          <a:prstGeom prst="rect">
            <a:avLst/>
          </a:prstGeom>
        </p:spPr>
      </p:pic>
      <p:pic>
        <p:nvPicPr>
          <p:cNvPr id="19" name="图片 18"/>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029417" y="1212861"/>
            <a:ext cx="1880097" cy="1389751"/>
          </a:xfrm>
          <a:prstGeom prst="rect">
            <a:avLst/>
          </a:prstGeom>
        </p:spPr>
      </p:pic>
      <p:pic>
        <p:nvPicPr>
          <p:cNvPr id="23" name="图片 2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1893" y="2707053"/>
            <a:ext cx="1880096" cy="1388500"/>
          </a:xfrm>
          <a:prstGeom prst="rect">
            <a:avLst/>
          </a:prstGeom>
        </p:spPr>
      </p:pic>
      <p:pic>
        <p:nvPicPr>
          <p:cNvPr id="25" name="图片 2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029417" y="2696513"/>
            <a:ext cx="1880251" cy="1389751"/>
          </a:xfrm>
          <a:prstGeom prst="rect">
            <a:avLst/>
          </a:prstGeom>
        </p:spPr>
      </p:pic>
      <p:sp>
        <p:nvSpPr>
          <p:cNvPr id="5" name="文本框 4"/>
          <p:cNvSpPr txBox="1"/>
          <p:nvPr/>
        </p:nvSpPr>
        <p:spPr>
          <a:xfrm>
            <a:off x="6026850" y="5279396"/>
            <a:ext cx="5717791" cy="829945"/>
          </a:xfrm>
          <a:prstGeom prst="rect">
            <a:avLst/>
          </a:prstGeom>
          <a:noFill/>
        </p:spPr>
        <p:txBody>
          <a:bodyPr wrap="square">
            <a:spAutoFit/>
          </a:bodyPr>
          <a:lstStyle/>
          <a:p>
            <a:pPr algn="just"/>
            <a:r>
              <a:rPr lang="en-US" altLang="zh-CN" sz="1600" b="0" dirty="0">
                <a:solidFill>
                  <a:schemeClr val="accent5">
                    <a:lumMod val="75000"/>
                  </a:schemeClr>
                </a:solidFill>
                <a:latin typeface="Times New Roman" panose="02020603050405020304" pitchFamily="18" charset="0"/>
                <a:cs typeface="Times New Roman" panose="02020603050405020304" pitchFamily="18" charset="0"/>
              </a:rPr>
              <a:t>Kunshan National Research Institute 's research and development of 324MHz klystron has completed mechanical design, component processing, cavity welding, tuning and focusing coil integration</a:t>
            </a:r>
          </a:p>
        </p:txBody>
      </p:sp>
      <p:pic>
        <p:nvPicPr>
          <p:cNvPr id="11" name="音频 10">
            <a:hlinkClick r:id="" action="ppaction://media"/>
            <a:extLst>
              <a:ext uri="{FF2B5EF4-FFF2-40B4-BE49-F238E27FC236}">
                <a16:creationId xmlns:a16="http://schemas.microsoft.com/office/drawing/2014/main" id="{23DCA929-E565-262B-3520-B3939E212507}"/>
              </a:ext>
            </a:extLst>
          </p:cNvPr>
          <p:cNvPicPr>
            <a:picLocks noChangeAspect="1"/>
          </p:cNvPicPr>
          <p:nvPr>
            <a:audioFile r:link="rId2"/>
            <p:extLst>
              <p:ext uri="{DAA4B4D4-6D71-4841-9C94-3DE7FCFB9230}">
                <p14:media xmlns:p14="http://schemas.microsoft.com/office/powerpoint/2010/main" r:embed="rId1"/>
              </p:ext>
            </p:extLst>
          </p:nvPr>
        </p:nvPicPr>
        <p:blipFill>
          <a:blip r:embed="rId14"/>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17454"/>
    </mc:Choice>
    <mc:Fallback xmlns="">
      <p:transition spd="slow" advTm="1745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 y="6329524"/>
            <a:ext cx="8487911"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安徽华东光电技术研究所有限公司</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Anhui East China Optoelectronic Technology Research Institute Co., Ltd</a:t>
            </a:r>
            <a:endParaRPr kumimoji="0" lang="zh-CN" altLang="en-US" sz="1600" b="1"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10" name="图片 10" descr="4429374921359343940662"/>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127377" y="3373948"/>
            <a:ext cx="2171700" cy="1663700"/>
          </a:xfrm>
          <a:prstGeom prst="rect">
            <a:avLst/>
          </a:prstGeom>
          <a:noFill/>
          <a:ln w="9525">
            <a:noFill/>
          </a:ln>
        </p:spPr>
      </p:pic>
      <p:pic>
        <p:nvPicPr>
          <p:cNvPr id="11" name="图片 7" descr="热处理车间.JPG"/>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2399118" y="3505711"/>
            <a:ext cx="2083457" cy="1531937"/>
          </a:xfrm>
          <a:prstGeom prst="rect">
            <a:avLst/>
          </a:prstGeom>
          <a:noFill/>
          <a:ln w="9525">
            <a:noFill/>
          </a:ln>
        </p:spPr>
      </p:pic>
      <p:pic>
        <p:nvPicPr>
          <p:cNvPr id="12" name="图片 5" descr="研发设计团队.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9762" y="1410943"/>
            <a:ext cx="2347913" cy="1781175"/>
          </a:xfrm>
          <a:prstGeom prst="rect">
            <a:avLst/>
          </a:prstGeom>
          <a:noFill/>
          <a:ln w="9525">
            <a:noFill/>
          </a:ln>
        </p:spPr>
      </p:pic>
      <p:pic>
        <p:nvPicPr>
          <p:cNvPr id="15" name="图片 7" descr="专业结构有限元仿真.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650100" y="3505711"/>
            <a:ext cx="1825348" cy="1497106"/>
          </a:xfrm>
          <a:prstGeom prst="rect">
            <a:avLst/>
          </a:prstGeom>
          <a:noFill/>
          <a:ln w="9525">
            <a:noFill/>
          </a:ln>
        </p:spPr>
      </p:pic>
      <p:pic>
        <p:nvPicPr>
          <p:cNvPr id="17" name="图片 16"/>
          <p:cNvPicPr>
            <a:picLocks noChangeAspect="1"/>
          </p:cNvPicPr>
          <p:nvPr/>
        </p:nvPicPr>
        <p:blipFill>
          <a:blip r:embed="rId9"/>
          <a:stretch>
            <a:fillRect/>
          </a:stretch>
        </p:blipFill>
        <p:spPr>
          <a:xfrm>
            <a:off x="11076749" y="128588"/>
            <a:ext cx="884301" cy="669925"/>
          </a:xfrm>
          <a:prstGeom prst="rect">
            <a:avLst/>
          </a:prstGeom>
        </p:spPr>
      </p:pic>
      <p:pic>
        <p:nvPicPr>
          <p:cNvPr id="19" name="图片 11"/>
          <p:cNvPicPr>
            <a:picLocks noChangeAspect="1"/>
          </p:cNvPicPr>
          <p:nvPr/>
        </p:nvPicPr>
        <p:blipFill rotWithShape="1">
          <a:blip r:embed="rId10" cstate="screen">
            <a:extLst>
              <a:ext uri="{28A0092B-C50C-407E-A947-70E740481C1C}">
                <a14:useLocalDpi xmlns:a14="http://schemas.microsoft.com/office/drawing/2010/main"/>
              </a:ext>
            </a:extLst>
          </a:blip>
          <a:srcRect/>
          <a:stretch>
            <a:fillRect/>
          </a:stretch>
        </p:blipFill>
        <p:spPr>
          <a:xfrm>
            <a:off x="6877942" y="3757269"/>
            <a:ext cx="1629124" cy="1238027"/>
          </a:xfrm>
          <a:prstGeom prst="rect">
            <a:avLst/>
          </a:prstGeom>
          <a:noFill/>
          <a:ln w="9525">
            <a:noFill/>
          </a:ln>
        </p:spPr>
      </p:pic>
      <p:pic>
        <p:nvPicPr>
          <p:cNvPr id="20" name="图片 8" descr="IMG_3709.JPG"/>
          <p:cNvPicPr>
            <a:picLocks noChangeAspect="1"/>
          </p:cNvPicPr>
          <p:nvPr/>
        </p:nvPicPr>
        <p:blipFill rotWithShape="1">
          <a:blip r:embed="rId11" cstate="screen">
            <a:extLst>
              <a:ext uri="{28A0092B-C50C-407E-A947-70E740481C1C}">
                <a14:useLocalDpi xmlns:a14="http://schemas.microsoft.com/office/drawing/2010/main"/>
              </a:ext>
            </a:extLst>
          </a:blip>
          <a:srcRect/>
          <a:stretch>
            <a:fillRect/>
          </a:stretch>
        </p:blipFill>
        <p:spPr>
          <a:xfrm>
            <a:off x="8719331" y="3774378"/>
            <a:ext cx="3234225" cy="1220918"/>
          </a:xfrm>
          <a:prstGeom prst="rect">
            <a:avLst/>
          </a:prstGeom>
          <a:noFill/>
          <a:ln w="9525">
            <a:noFill/>
          </a:ln>
        </p:spPr>
      </p:pic>
      <p:pic>
        <p:nvPicPr>
          <p:cNvPr id="21" name="图片 7" descr="热处理车间.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8719332" y="1039988"/>
            <a:ext cx="3241718" cy="1425524"/>
          </a:xfrm>
          <a:prstGeom prst="rect">
            <a:avLst/>
          </a:prstGeom>
          <a:noFill/>
          <a:ln w="9525">
            <a:noFill/>
          </a:ln>
        </p:spPr>
      </p:pic>
      <p:pic>
        <p:nvPicPr>
          <p:cNvPr id="22" name="图片 8" descr="清洗车间.JPG"/>
          <p:cNvPicPr>
            <a:picLocks noChangeAspect="1"/>
          </p:cNvPicPr>
          <p:nvPr/>
        </p:nvPicPr>
        <p:blipFill rotWithShape="1">
          <a:blip r:embed="rId13" cstate="screen">
            <a:extLst>
              <a:ext uri="{28A0092B-C50C-407E-A947-70E740481C1C}">
                <a14:useLocalDpi xmlns:a14="http://schemas.microsoft.com/office/drawing/2010/main"/>
              </a:ext>
            </a:extLst>
          </a:blip>
          <a:srcRect/>
          <a:stretch>
            <a:fillRect/>
          </a:stretch>
        </p:blipFill>
        <p:spPr>
          <a:xfrm>
            <a:off x="8711838" y="2490296"/>
            <a:ext cx="3241718" cy="1238027"/>
          </a:xfrm>
          <a:prstGeom prst="rect">
            <a:avLst/>
          </a:prstGeom>
          <a:noFill/>
          <a:ln w="9525">
            <a:noFill/>
          </a:ln>
        </p:spPr>
      </p:pic>
      <p:pic>
        <p:nvPicPr>
          <p:cNvPr id="26" name="Picture 2" descr="国家特等奖2007"/>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2704342" y="1096883"/>
            <a:ext cx="1728648" cy="2349052"/>
          </a:xfrm>
          <a:prstGeom prst="rect">
            <a:avLst/>
          </a:prstGeom>
          <a:noFill/>
          <a:ln w="9525">
            <a:noFill/>
          </a:ln>
        </p:spPr>
      </p:pic>
      <p:pic>
        <p:nvPicPr>
          <p:cNvPr id="27" name="Picture 3" descr="国家二等奖2007"/>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4846323" y="1096883"/>
            <a:ext cx="1629125" cy="2349052"/>
          </a:xfrm>
          <a:prstGeom prst="rect">
            <a:avLst/>
          </a:prstGeom>
          <a:noFill/>
          <a:ln w="9525">
            <a:noFill/>
          </a:ln>
        </p:spPr>
      </p:pic>
      <p:pic>
        <p:nvPicPr>
          <p:cNvPr id="28" name="Picture 4" descr="全军科技进步三等奖双模行波管"/>
          <p:cNvPicPr>
            <a:picLocks noChangeAspect="1"/>
          </p:cNvPicPr>
          <p:nvPr/>
        </p:nvPicPr>
        <p:blipFill rotWithShape="1">
          <a:blip r:embed="rId16" cstate="screen">
            <a:extLst>
              <a:ext uri="{28A0092B-C50C-407E-A947-70E740481C1C}">
                <a14:useLocalDpi xmlns:a14="http://schemas.microsoft.com/office/drawing/2010/main"/>
              </a:ext>
            </a:extLst>
          </a:blip>
          <a:srcRect/>
          <a:stretch>
            <a:fillRect/>
          </a:stretch>
        </p:blipFill>
        <p:spPr>
          <a:xfrm>
            <a:off x="6877942" y="1096883"/>
            <a:ext cx="1629124" cy="2349052"/>
          </a:xfrm>
          <a:prstGeom prst="rect">
            <a:avLst/>
          </a:prstGeom>
          <a:noFill/>
          <a:ln w="9525">
            <a:noFill/>
          </a:ln>
        </p:spPr>
      </p:pic>
      <p:sp>
        <p:nvSpPr>
          <p:cNvPr id="30" name="文本框 29"/>
          <p:cNvSpPr txBox="1"/>
          <p:nvPr/>
        </p:nvSpPr>
        <p:spPr>
          <a:xfrm>
            <a:off x="4650100" y="192109"/>
            <a:ext cx="6118578"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Vacuum technologies</a:t>
            </a:r>
            <a:endParaRPr lang="zh-CN" altLang="en-US" sz="3000" b="1" dirty="0">
              <a:solidFill>
                <a:srgbClr val="0070C0"/>
              </a:solidFill>
              <a:latin typeface="Calibri" panose="020F0502020204030204"/>
              <a:ea typeface="等线" panose="02010600030101010101" pitchFamily="2" charset="-122"/>
            </a:endParaRPr>
          </a:p>
        </p:txBody>
      </p:sp>
      <p:sp>
        <p:nvSpPr>
          <p:cNvPr id="2" name="文本框 1"/>
          <p:cNvSpPr txBox="1"/>
          <p:nvPr/>
        </p:nvSpPr>
        <p:spPr>
          <a:xfrm>
            <a:off x="-1" y="5093778"/>
            <a:ext cx="12167834" cy="1198880"/>
          </a:xfrm>
          <a:prstGeom prst="rect">
            <a:avLst/>
          </a:prstGeom>
          <a:noFill/>
        </p:spPr>
        <p:txBody>
          <a:bodyPr wrap="square">
            <a:spAutoFit/>
          </a:bodyPr>
          <a:lstStyle/>
          <a:p>
            <a:pPr algn="just">
              <a:buFont typeface="Arial" panose="020B0604020202020204" pitchFamily="34" charset="0"/>
            </a:pPr>
            <a:r>
              <a:rPr lang="en-US" altLang="zh-CN" dirty="0">
                <a:solidFill>
                  <a:schemeClr val="accent5">
                    <a:lumMod val="75000"/>
                  </a:schemeClr>
                </a:solidFill>
              </a:rPr>
              <a:t>Anhui East China Optoelectronic Technology Research Institute Co., Ltd. specializes in </a:t>
            </a:r>
            <a:r>
              <a:rPr lang="en-US" altLang="zh-CN" b="1" dirty="0">
                <a:solidFill>
                  <a:schemeClr val="accent5">
                    <a:lumMod val="75000"/>
                  </a:schemeClr>
                </a:solidFill>
              </a:rPr>
              <a:t>special microwave and microelectronics, special light sources, special displays and other electronic components</a:t>
            </a:r>
            <a:r>
              <a:rPr lang="en-US" altLang="zh-CN" dirty="0">
                <a:solidFill>
                  <a:schemeClr val="accent5">
                    <a:lumMod val="75000"/>
                  </a:schemeClr>
                </a:solidFill>
              </a:rPr>
              <a:t>, and has established a R&amp;D, design and simulation platform </a:t>
            </a:r>
            <a:r>
              <a:rPr lang="en-US" altLang="zh-CN" b="1" dirty="0">
                <a:solidFill>
                  <a:schemeClr val="accent5">
                    <a:lumMod val="75000"/>
                  </a:schemeClr>
                </a:solidFill>
              </a:rPr>
              <a:t>covering microwave, millimeter wave, terahertz and other professional directions</a:t>
            </a:r>
            <a:r>
              <a:rPr lang="en-US" altLang="zh-CN" dirty="0">
                <a:solidFill>
                  <a:schemeClr val="accent5">
                    <a:lumMod val="75000"/>
                  </a:schemeClr>
                </a:solidFill>
              </a:rPr>
              <a:t>, R&amp;D and process test equipment and software.</a:t>
            </a:r>
          </a:p>
        </p:txBody>
      </p:sp>
      <p:pic>
        <p:nvPicPr>
          <p:cNvPr id="4" name="音频 3">
            <a:hlinkClick r:id="" action="ppaction://media"/>
            <a:extLst>
              <a:ext uri="{FF2B5EF4-FFF2-40B4-BE49-F238E27FC236}">
                <a16:creationId xmlns:a16="http://schemas.microsoft.com/office/drawing/2014/main" id="{1B8A5078-C4B0-595D-22D2-E0BABCEAC2EF}"/>
              </a:ext>
            </a:extLst>
          </p:cNvPr>
          <p:cNvPicPr>
            <a:picLocks noChangeAspect="1"/>
          </p:cNvPicPr>
          <p:nvPr>
            <a:audioFile r:link="rId2"/>
            <p:extLst>
              <p:ext uri="{DAA4B4D4-6D71-4841-9C94-3DE7FCFB9230}">
                <p14:media xmlns:p14="http://schemas.microsoft.com/office/powerpoint/2010/main" r:embed="rId1"/>
              </p:ext>
            </p:extLst>
          </p:nvPr>
        </p:nvPicPr>
        <p:blipFill>
          <a:blip r:embed="rId17"/>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7111"/>
    </mc:Choice>
    <mc:Fallback xmlns="">
      <p:transition spd="slow" advTm="271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 y="6329524"/>
            <a:ext cx="8487911"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安徽华东光电技术研究所有限公司</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Anhui East China Optoelectronic Technology Research Institute Co., Ltd</a:t>
            </a:r>
            <a:endParaRPr kumimoji="0" lang="zh-CN" altLang="en-US" sz="1600" b="1" i="0" u="none" strike="noStrike" kern="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17" name="图片 16"/>
          <p:cNvPicPr>
            <a:picLocks noChangeAspect="1"/>
          </p:cNvPicPr>
          <p:nvPr/>
        </p:nvPicPr>
        <p:blipFill>
          <a:blip r:embed="rId5"/>
          <a:stretch>
            <a:fillRect/>
          </a:stretch>
        </p:blipFill>
        <p:spPr>
          <a:xfrm>
            <a:off x="11076749" y="128588"/>
            <a:ext cx="884301" cy="669925"/>
          </a:xfrm>
          <a:prstGeom prst="rect">
            <a:avLst/>
          </a:prstGeom>
        </p:spPr>
      </p:pic>
      <p:sp>
        <p:nvSpPr>
          <p:cNvPr id="30" name="文本框 29"/>
          <p:cNvSpPr txBox="1"/>
          <p:nvPr/>
        </p:nvSpPr>
        <p:spPr>
          <a:xfrm>
            <a:off x="3987451" y="227708"/>
            <a:ext cx="3598682" cy="5539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a:ea typeface="等线" panose="02010600030101010101" pitchFamily="2" charset="-122"/>
                <a:cs typeface="+mn-cs"/>
              </a:rPr>
              <a:t>Vacuum technologies</a:t>
            </a:r>
            <a:endParaRPr kumimoji="0" lang="zh-CN" altLang="en-US" sz="3000" b="1" i="0" u="none" strike="noStrike" kern="1200" cap="none" spc="0" normalizeH="0" baseline="0" noProof="0" dirty="0">
              <a:ln>
                <a:noFill/>
              </a:ln>
              <a:solidFill>
                <a:srgbClr val="0070C0"/>
              </a:solidFill>
              <a:effectLst/>
              <a:uLnTx/>
              <a:uFillTx/>
              <a:latin typeface="Calibri" panose="020F0502020204030204"/>
              <a:ea typeface="等线" panose="02010600030101010101" pitchFamily="2" charset="-122"/>
              <a:cs typeface="+mn-cs"/>
            </a:endParaRPr>
          </a:p>
        </p:txBody>
      </p:sp>
      <p:pic>
        <p:nvPicPr>
          <p:cNvPr id="2" name="Picture 9"/>
          <p:cNvPicPr>
            <a:picLocks noChangeAspect="1"/>
          </p:cNvPicPr>
          <p:nvPr/>
        </p:nvPicPr>
        <p:blipFill>
          <a:blip r:embed="rId6"/>
          <a:stretch>
            <a:fillRect/>
          </a:stretch>
        </p:blipFill>
        <p:spPr>
          <a:xfrm>
            <a:off x="2519545" y="1378697"/>
            <a:ext cx="1569232" cy="3430047"/>
          </a:xfrm>
          <a:prstGeom prst="rect">
            <a:avLst/>
          </a:prstGeom>
          <a:noFill/>
          <a:ln w="9525">
            <a:noFill/>
          </a:ln>
        </p:spPr>
      </p:pic>
      <p:sp>
        <p:nvSpPr>
          <p:cNvPr id="5" name="TextBox 8"/>
          <p:cNvSpPr txBox="1"/>
          <p:nvPr/>
        </p:nvSpPr>
        <p:spPr>
          <a:xfrm>
            <a:off x="9008903" y="2945214"/>
            <a:ext cx="3256020" cy="369332"/>
          </a:xfrm>
          <a:prstGeom prst="rect">
            <a:avLst/>
          </a:prstGeom>
          <a:noFill/>
          <a:ln w="9525">
            <a:noFill/>
          </a:ln>
        </p:spPr>
        <p:txBody>
          <a:bodyPr wrap="none"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162.5MHz Dual-window coupler</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endParaRPr>
          </a:p>
        </p:txBody>
      </p:sp>
      <p:pic>
        <p:nvPicPr>
          <p:cNvPr id="6" name="图片 4" descr="中科院近物所162.5MHz双窗耦合器.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9145405" y="1013529"/>
            <a:ext cx="3046595" cy="1965476"/>
          </a:xfrm>
          <a:prstGeom prst="rect">
            <a:avLst/>
          </a:prstGeom>
          <a:noFill/>
          <a:ln w="9525">
            <a:noFill/>
          </a:ln>
        </p:spPr>
      </p:pic>
      <p:graphicFrame>
        <p:nvGraphicFramePr>
          <p:cNvPr id="7" name="表格 6"/>
          <p:cNvGraphicFramePr>
            <a:graphicFrameLocks noGrp="1"/>
          </p:cNvGraphicFramePr>
          <p:nvPr/>
        </p:nvGraphicFramePr>
        <p:xfrm>
          <a:off x="276618" y="1313328"/>
          <a:ext cx="2071471" cy="3651306"/>
        </p:xfrm>
        <a:graphic>
          <a:graphicData uri="http://schemas.openxmlformats.org/drawingml/2006/table">
            <a:tbl>
              <a:tblPr/>
              <a:tblGrid>
                <a:gridCol w="775194">
                  <a:extLst>
                    <a:ext uri="{9D8B030D-6E8A-4147-A177-3AD203B41FA5}">
                      <a16:colId xmlns:a16="http://schemas.microsoft.com/office/drawing/2014/main" val="20000"/>
                    </a:ext>
                  </a:extLst>
                </a:gridCol>
                <a:gridCol w="1296277">
                  <a:extLst>
                    <a:ext uri="{9D8B030D-6E8A-4147-A177-3AD203B41FA5}">
                      <a16:colId xmlns:a16="http://schemas.microsoft.com/office/drawing/2014/main" val="20001"/>
                    </a:ext>
                  </a:extLst>
                </a:gridCol>
              </a:tblGrid>
              <a:tr h="334883">
                <a:tc>
                  <a:txBody>
                    <a:bodyPr/>
                    <a:lstStyle/>
                    <a:p>
                      <a:pPr algn="ctr">
                        <a:lnSpc>
                          <a:spcPct val="150000"/>
                        </a:lnSpc>
                        <a:spcAft>
                          <a:spcPts val="0"/>
                        </a:spcAft>
                      </a:pPr>
                      <a:r>
                        <a:rPr lang="zh-CN" sz="1100" b="1" kern="100" dirty="0">
                          <a:solidFill>
                            <a:srgbClr val="FFFFFF"/>
                          </a:solidFill>
                          <a:latin typeface="Times New Roman" panose="02020603050405020304"/>
                          <a:ea typeface="宋体" panose="02010600030101010101" pitchFamily="2" charset="-122"/>
                          <a:cs typeface="Times New Roman" panose="02020603050405020304"/>
                        </a:rPr>
                        <a:t>参数名称</a:t>
                      </a:r>
                      <a:endParaRPr lang="zh-CN" sz="9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tc>
                  <a:txBody>
                    <a:bodyPr/>
                    <a:lstStyle/>
                    <a:p>
                      <a:pPr algn="ctr">
                        <a:lnSpc>
                          <a:spcPct val="150000"/>
                        </a:lnSpc>
                        <a:spcAft>
                          <a:spcPts val="0"/>
                        </a:spcAft>
                      </a:pPr>
                      <a:r>
                        <a:rPr lang="zh-CN" sz="1100" b="1" kern="100" dirty="0">
                          <a:solidFill>
                            <a:srgbClr val="FFFFFF"/>
                          </a:solidFill>
                          <a:latin typeface="Times New Roman" panose="02020603050405020304"/>
                          <a:ea typeface="宋体" panose="02010600030101010101" pitchFamily="2" charset="-122"/>
                          <a:cs typeface="Times New Roman" panose="02020603050405020304"/>
                        </a:rPr>
                        <a:t>指标</a:t>
                      </a:r>
                      <a:endParaRPr lang="zh-CN" sz="9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10000"/>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工作频率</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50000"/>
                        </a:lnSpc>
                        <a:spcAft>
                          <a:spcPts val="0"/>
                        </a:spcAft>
                      </a:pPr>
                      <a:r>
                        <a:rPr lang="en-US" sz="1000" kern="100" dirty="0">
                          <a:solidFill>
                            <a:srgbClr val="000000"/>
                          </a:solidFill>
                          <a:latin typeface="Times New Roman" panose="02020603050405020304"/>
                          <a:ea typeface="宋体" panose="02010600030101010101" pitchFamily="2" charset="-122"/>
                        </a:rPr>
                        <a:t>162.5MHz</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extLst>
                  <a:ext uri="{0D108BD9-81ED-4DB2-BD59-A6C34878D82A}">
                    <a16:rowId xmlns:a16="http://schemas.microsoft.com/office/drawing/2014/main" val="10001"/>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传输损耗</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a:txBody>
                    <a:bodyPr/>
                    <a:lstStyle/>
                    <a:p>
                      <a:pPr algn="ctr">
                        <a:lnSpc>
                          <a:spcPct val="150000"/>
                        </a:lnSpc>
                        <a:spcAft>
                          <a:spcPts val="0"/>
                        </a:spcAft>
                      </a:pPr>
                      <a:r>
                        <a:rPr lang="en-US" sz="1000" kern="100">
                          <a:solidFill>
                            <a:srgbClr val="000000"/>
                          </a:solidFill>
                          <a:latin typeface="Times New Roman" panose="02020603050405020304"/>
                          <a:ea typeface="宋体" panose="02010600030101010101" pitchFamily="2" charset="-122"/>
                        </a:rPr>
                        <a:t>≤0.2dB</a:t>
                      </a:r>
                      <a:endParaRPr lang="zh-CN" sz="100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02476">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传输功率</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50000"/>
                        </a:lnSpc>
                        <a:spcAft>
                          <a:spcPts val="0"/>
                        </a:spcAft>
                      </a:pPr>
                      <a:r>
                        <a:rPr lang="en-US" sz="1000" kern="100" dirty="0">
                          <a:solidFill>
                            <a:srgbClr val="000000"/>
                          </a:solidFill>
                          <a:latin typeface="Times New Roman" panose="02020603050405020304"/>
                          <a:ea typeface="宋体" panose="02010600030101010101" pitchFamily="2" charset="-122"/>
                        </a:rPr>
                        <a:t>≥14kw</a:t>
                      </a:r>
                      <a:r>
                        <a:rPr lang="zh-CN" sz="1000" kern="100" dirty="0">
                          <a:solidFill>
                            <a:srgbClr val="000000"/>
                          </a:solidFill>
                          <a:latin typeface="Times New Roman" panose="02020603050405020304"/>
                          <a:ea typeface="宋体" panose="02010600030101010101" pitchFamily="2" charset="-122"/>
                          <a:cs typeface="Times New Roman" panose="02020603050405020304"/>
                        </a:rPr>
                        <a:t>（</a:t>
                      </a:r>
                      <a:r>
                        <a:rPr lang="en-US" sz="1000" kern="100" dirty="0">
                          <a:solidFill>
                            <a:srgbClr val="000000"/>
                          </a:solidFill>
                          <a:latin typeface="Times New Roman" panose="02020603050405020304"/>
                          <a:ea typeface="宋体" panose="02010600030101010101" pitchFamily="2" charset="-122"/>
                        </a:rPr>
                        <a:t>CW</a:t>
                      </a:r>
                      <a:r>
                        <a:rPr lang="zh-CN" sz="1000" kern="100" dirty="0">
                          <a:solidFill>
                            <a:srgbClr val="000000"/>
                          </a:solidFill>
                          <a:latin typeface="Times New Roman" panose="02020603050405020304"/>
                          <a:ea typeface="宋体" panose="02010600030101010101" pitchFamily="2" charset="-122"/>
                          <a:cs typeface="Times New Roman" panose="02020603050405020304"/>
                        </a:rPr>
                        <a:t>）</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extLst>
                  <a:ext uri="{0D108BD9-81ED-4DB2-BD59-A6C34878D82A}">
                    <a16:rowId xmlns:a16="http://schemas.microsoft.com/office/drawing/2014/main" val="10003"/>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真空漏率</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优于</a:t>
                      </a:r>
                      <a:r>
                        <a:rPr lang="en-US" sz="1000" kern="100" dirty="0">
                          <a:solidFill>
                            <a:srgbClr val="000000"/>
                          </a:solidFill>
                          <a:latin typeface="Times New Roman" panose="02020603050405020304"/>
                          <a:ea typeface="宋体" panose="02010600030101010101" pitchFamily="2" charset="-122"/>
                        </a:rPr>
                        <a:t>1E-9mbar*L/s</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材料磁导率</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50000"/>
                        </a:lnSpc>
                        <a:spcAft>
                          <a:spcPts val="0"/>
                        </a:spcAft>
                      </a:pPr>
                      <a:r>
                        <a:rPr lang="en-US" sz="1000" kern="100" dirty="0">
                          <a:solidFill>
                            <a:srgbClr val="000000"/>
                          </a:solidFill>
                          <a:latin typeface="Times New Roman" panose="02020603050405020304"/>
                          <a:ea typeface="宋体" panose="02010600030101010101" pitchFamily="2" charset="-122"/>
                        </a:rPr>
                        <a:t>≤1.05</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extLst>
                  <a:ext uri="{0D108BD9-81ED-4DB2-BD59-A6C34878D82A}">
                    <a16:rowId xmlns:a16="http://schemas.microsoft.com/office/drawing/2014/main" val="10005"/>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冷却方式</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风冷</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34883">
                <a:tc>
                  <a:txBody>
                    <a:bodyPr/>
                    <a:lstStyle/>
                    <a:p>
                      <a:pPr algn="ctr">
                        <a:lnSpc>
                          <a:spcPct val="150000"/>
                        </a:lnSpc>
                        <a:spcAft>
                          <a:spcPts val="0"/>
                        </a:spcAft>
                      </a:pPr>
                      <a:r>
                        <a:rPr lang="zh-CN" sz="1000" kern="100">
                          <a:solidFill>
                            <a:srgbClr val="000000"/>
                          </a:solidFill>
                          <a:latin typeface="Times New Roman" panose="02020603050405020304"/>
                          <a:ea typeface="宋体" panose="02010600030101010101" pitchFamily="2" charset="-122"/>
                          <a:cs typeface="Times New Roman" panose="02020603050405020304"/>
                        </a:rPr>
                        <a:t>装配结构</a:t>
                      </a:r>
                      <a:endParaRPr lang="zh-CN" sz="100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陶瓷金属焊接</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extLst>
                  <a:ext uri="{0D108BD9-81ED-4DB2-BD59-A6C34878D82A}">
                    <a16:rowId xmlns:a16="http://schemas.microsoft.com/office/drawing/2014/main" val="10007"/>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陶瓷镀膜</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a:txBody>
                    <a:bodyPr/>
                    <a:lstStyle/>
                    <a:p>
                      <a:pPr algn="ctr">
                        <a:lnSpc>
                          <a:spcPct val="150000"/>
                        </a:lnSpc>
                        <a:spcAft>
                          <a:spcPts val="0"/>
                        </a:spcAft>
                      </a:pPr>
                      <a:r>
                        <a:rPr lang="en-US" sz="1000" kern="100" dirty="0" err="1">
                          <a:solidFill>
                            <a:srgbClr val="000000"/>
                          </a:solidFill>
                          <a:latin typeface="Times New Roman" panose="02020603050405020304"/>
                          <a:ea typeface="宋体" panose="02010600030101010101" pitchFamily="2" charset="-122"/>
                        </a:rPr>
                        <a:t>TiN</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34883">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微波面镀膜</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tc>
                  <a:txBody>
                    <a:bodyPr/>
                    <a:lstStyle/>
                    <a:p>
                      <a:pPr algn="ctr">
                        <a:lnSpc>
                          <a:spcPct val="150000"/>
                        </a:lnSpc>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镀铜</a:t>
                      </a:r>
                      <a:r>
                        <a:rPr lang="en-US" sz="1000" kern="100" dirty="0">
                          <a:solidFill>
                            <a:srgbClr val="000000"/>
                          </a:solidFill>
                          <a:latin typeface="Times New Roman" panose="02020603050405020304"/>
                          <a:ea typeface="宋体" panose="02010600030101010101" pitchFamily="2" charset="-122"/>
                        </a:rPr>
                        <a:t>15-30</a:t>
                      </a:r>
                      <a:r>
                        <a:rPr lang="zh-CN" sz="1000" kern="100" dirty="0">
                          <a:solidFill>
                            <a:srgbClr val="000000"/>
                          </a:solidFill>
                          <a:latin typeface="Times New Roman" panose="02020603050405020304"/>
                          <a:ea typeface="宋体" panose="02010600030101010101" pitchFamily="2" charset="-122"/>
                          <a:cs typeface="Times New Roman" panose="02020603050405020304"/>
                        </a:rPr>
                        <a:t>微米</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B8CCE4"/>
                    </a:solidFill>
                  </a:tcPr>
                </a:tc>
                <a:extLst>
                  <a:ext uri="{0D108BD9-81ED-4DB2-BD59-A6C34878D82A}">
                    <a16:rowId xmlns:a16="http://schemas.microsoft.com/office/drawing/2014/main" val="10009"/>
                  </a:ext>
                </a:extLst>
              </a:tr>
              <a:tr h="334883">
                <a:tc>
                  <a:txBody>
                    <a:bodyPr/>
                    <a:lstStyle/>
                    <a:p>
                      <a:pPr algn="ctr">
                        <a:lnSpc>
                          <a:spcPct val="150000"/>
                        </a:lnSpc>
                        <a:spcAft>
                          <a:spcPts val="0"/>
                        </a:spcAft>
                      </a:pPr>
                      <a:r>
                        <a:rPr lang="en-US" sz="1000" kern="100">
                          <a:solidFill>
                            <a:srgbClr val="000000"/>
                          </a:solidFill>
                          <a:latin typeface="Times New Roman" panose="02020603050405020304"/>
                          <a:ea typeface="宋体" panose="02010600030101010101" pitchFamily="2" charset="-122"/>
                        </a:rPr>
                        <a:t>RRR∈</a:t>
                      </a:r>
                      <a:endParaRPr lang="zh-CN" sz="100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tc>
                  <a:txBody>
                    <a:bodyPr/>
                    <a:lstStyle/>
                    <a:p>
                      <a:pPr algn="ctr">
                        <a:lnSpc>
                          <a:spcPct val="150000"/>
                        </a:lnSpc>
                        <a:spcAft>
                          <a:spcPts val="0"/>
                        </a:spcAft>
                      </a:pPr>
                      <a:r>
                        <a:rPr lang="en-US" sz="1000" kern="100" dirty="0">
                          <a:solidFill>
                            <a:srgbClr val="000000"/>
                          </a:solidFill>
                          <a:latin typeface="Times New Roman" panose="02020603050405020304"/>
                          <a:ea typeface="宋体" panose="02010600030101010101" pitchFamily="2" charset="-122"/>
                        </a:rPr>
                        <a:t>30,80</a:t>
                      </a:r>
                      <a:endParaRPr lang="zh-CN" sz="1000" dirty="0">
                        <a:solidFill>
                          <a:srgbClr val="000000"/>
                        </a:solidFill>
                        <a:latin typeface="Arial" panose="020B0604020202020204"/>
                        <a:ea typeface="宋体" panose="02010600030101010101" pitchFamily="2" charset="-122"/>
                      </a:endParaRPr>
                    </a:p>
                  </a:txBody>
                  <a:tcPr marL="54140" marR="5414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sp>
        <p:nvSpPr>
          <p:cNvPr id="14" name="文本框 13"/>
          <p:cNvSpPr txBox="1"/>
          <p:nvPr/>
        </p:nvSpPr>
        <p:spPr>
          <a:xfrm>
            <a:off x="2251710" y="880110"/>
            <a:ext cx="8919210" cy="36830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50000"/>
                  </a:schemeClr>
                </a:solidFill>
                <a:effectLst/>
                <a:uLnTx/>
                <a:uFillTx/>
                <a:latin typeface="Calibri" panose="020F0502020204030204"/>
                <a:ea typeface="等线" panose="02010600030101010101" pitchFamily="2" charset="-122"/>
                <a:cs typeface="+mn-cs"/>
              </a:rPr>
              <a:t>Microwave Vacuum Passive Devices - Product Demonstration of large Scientific Devices</a:t>
            </a:r>
          </a:p>
        </p:txBody>
      </p:sp>
      <p:pic>
        <p:nvPicPr>
          <p:cNvPr id="16" name="Picture 1"/>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a:xfrm>
            <a:off x="9123704" y="3421336"/>
            <a:ext cx="2923823" cy="1427550"/>
          </a:xfrm>
          <a:prstGeom prst="rect">
            <a:avLst/>
          </a:prstGeom>
          <a:noFill/>
          <a:ln w="9525">
            <a:noFill/>
          </a:ln>
        </p:spPr>
      </p:pic>
      <p:sp>
        <p:nvSpPr>
          <p:cNvPr id="24" name="文本框 23"/>
          <p:cNvSpPr txBox="1"/>
          <p:nvPr/>
        </p:nvSpPr>
        <p:spPr>
          <a:xfrm>
            <a:off x="9037227" y="4857647"/>
            <a:ext cx="2923823"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1.3GHz Dual-window coupler</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endParaRPr>
          </a:p>
        </p:txBody>
      </p:sp>
      <p:pic>
        <p:nvPicPr>
          <p:cNvPr id="25" name="Picture 2"/>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4592335" y="3425965"/>
            <a:ext cx="3663553" cy="1538673"/>
          </a:xfrm>
          <a:prstGeom prst="rect">
            <a:avLst/>
          </a:prstGeom>
          <a:noFill/>
          <a:ln w="9525">
            <a:noFill/>
          </a:ln>
        </p:spPr>
      </p:pic>
      <p:sp>
        <p:nvSpPr>
          <p:cNvPr id="29" name="文本框 28"/>
          <p:cNvSpPr txBox="1"/>
          <p:nvPr/>
        </p:nvSpPr>
        <p:spPr>
          <a:xfrm>
            <a:off x="4817213" y="4848886"/>
            <a:ext cx="3502335"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650MHz</a:t>
            </a:r>
            <a: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 </a:t>
            </a: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High power input coupler</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endParaRPr>
          </a:p>
        </p:txBody>
      </p:sp>
      <p:pic>
        <p:nvPicPr>
          <p:cNvPr id="32" name="图片 3"/>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178561" y="1268523"/>
            <a:ext cx="3005001" cy="1499525"/>
          </a:xfrm>
          <a:prstGeom prst="rect">
            <a:avLst/>
          </a:prstGeom>
          <a:noFill/>
          <a:ln w="9525">
            <a:noFill/>
          </a:ln>
        </p:spPr>
      </p:pic>
      <p:sp>
        <p:nvSpPr>
          <p:cNvPr id="34" name="文本框 33"/>
          <p:cNvSpPr txBox="1"/>
          <p:nvPr/>
        </p:nvSpPr>
        <p:spPr>
          <a:xfrm>
            <a:off x="6568380" y="2945214"/>
            <a:ext cx="2269067" cy="369332"/>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mn-cs"/>
              </a:rPr>
              <a:t>BNCT-RFQ </a:t>
            </a: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coupler</a:t>
            </a: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sp>
        <p:nvSpPr>
          <p:cNvPr id="35" name="文本框 34"/>
          <p:cNvSpPr txBox="1"/>
          <p:nvPr/>
        </p:nvSpPr>
        <p:spPr>
          <a:xfrm>
            <a:off x="3573132" y="2884873"/>
            <a:ext cx="3307645"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mn-cs"/>
              </a:rPr>
              <a:t>1.5GHz high-mode </a:t>
            </a:r>
          </a:p>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楷体" panose="02010609060101010101" pitchFamily="49" charset="-122"/>
                <a:cs typeface="+mn-cs"/>
              </a:rPr>
              <a:t>absorber</a:t>
            </a:r>
          </a:p>
        </p:txBody>
      </p:sp>
      <p:pic>
        <p:nvPicPr>
          <p:cNvPr id="31" name="图片 17"/>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a:xfrm>
            <a:off x="3987451" y="1276205"/>
            <a:ext cx="2336651" cy="1593277"/>
          </a:xfrm>
          <a:prstGeom prst="rect">
            <a:avLst/>
          </a:prstGeom>
          <a:noFill/>
          <a:ln w="9525">
            <a:noFill/>
          </a:ln>
        </p:spPr>
      </p:pic>
      <p:sp>
        <p:nvSpPr>
          <p:cNvPr id="8" name="文本框 7"/>
          <p:cNvSpPr txBox="1"/>
          <p:nvPr/>
        </p:nvSpPr>
        <p:spPr>
          <a:xfrm>
            <a:off x="29670" y="5281338"/>
            <a:ext cx="12162330" cy="92202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Anhui East China Optoelectronic Technology Research Institute Co., Ltd. has created a variety of products for large scientific projects, such as </a:t>
            </a: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cold-hot double-window coupler, 162.5MHz double-window coupler, 1.3GHz double-window coupler, 650MHz high-power input coupler, 500MHz high-power input coupler, overweight RFQ coupler and other key equipment.</a:t>
            </a:r>
          </a:p>
        </p:txBody>
      </p:sp>
      <p:sp>
        <p:nvSpPr>
          <p:cNvPr id="3" name="TextBox 8"/>
          <p:cNvSpPr txBox="1"/>
          <p:nvPr/>
        </p:nvSpPr>
        <p:spPr>
          <a:xfrm>
            <a:off x="1825210" y="4826308"/>
            <a:ext cx="3087705" cy="369332"/>
          </a:xfrm>
          <a:prstGeom prst="rect">
            <a:avLst/>
          </a:prstGeom>
          <a:noFill/>
          <a:ln w="9525">
            <a:noFill/>
          </a:ln>
        </p:spPr>
        <p:txBody>
          <a:bodyPr wrap="none" anchor="t" anchorCtr="0">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华文楷体" panose="02010600040101010101" pitchFamily="2" charset="-122"/>
                <a:cs typeface="+mn-cs"/>
              </a:rPr>
              <a:t>Cold-hot dual-window coupler</a:t>
            </a:r>
          </a:p>
        </p:txBody>
      </p:sp>
      <p:pic>
        <p:nvPicPr>
          <p:cNvPr id="10" name="音频 9">
            <a:hlinkClick r:id="" action="ppaction://media"/>
            <a:extLst>
              <a:ext uri="{FF2B5EF4-FFF2-40B4-BE49-F238E27FC236}">
                <a16:creationId xmlns:a16="http://schemas.microsoft.com/office/drawing/2014/main" id="{D589EFCE-4105-A232-C3B5-27CA61DAF386}"/>
              </a:ext>
            </a:extLst>
          </p:cNvPr>
          <p:cNvPicPr>
            <a:picLocks noChangeAspect="1"/>
          </p:cNvPicPr>
          <p:nvPr>
            <a:audioFile r:link="rId2"/>
            <p:extLst>
              <p:ext uri="{DAA4B4D4-6D71-4841-9C94-3DE7FCFB9230}">
                <p14:media xmlns:p14="http://schemas.microsoft.com/office/powerpoint/2010/main" r:embed="rId1"/>
              </p:ext>
            </p:extLst>
          </p:nvPr>
        </p:nvPicPr>
        <p:blipFill>
          <a:blip r:embed="rId12"/>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1775"/>
    </mc:Choice>
    <mc:Fallback xmlns="">
      <p:transition spd="slow" advTm="217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2867378" y="255710"/>
            <a:ext cx="6637866" cy="446600"/>
          </a:xfrm>
        </p:spPr>
        <p:txBody>
          <a:bodyPr vert="horz" lIns="91440" tIns="45720" rIns="91440" bIns="45720" rtlCol="0" anchor="t">
            <a:noAutofit/>
          </a:bodyPr>
          <a:lstStyle/>
          <a:p>
            <a:pPr algn="ctr"/>
            <a:r>
              <a:rPr lang="en-US" altLang="zh-CN" sz="3000" b="1" dirty="0">
                <a:solidFill>
                  <a:srgbClr val="0070C0"/>
                </a:solidFill>
                <a:latin typeface="Calibri" panose="020F0502020204030204"/>
                <a:ea typeface="等线" panose="02010600030101010101" pitchFamily="2" charset="-122"/>
                <a:cs typeface="+mn-cs"/>
                <a:sym typeface="+mn-ea"/>
              </a:rPr>
              <a:t>Attracted the attention of International known industrial company</a:t>
            </a:r>
          </a:p>
        </p:txBody>
      </p:sp>
      <p:pic>
        <p:nvPicPr>
          <p:cNvPr id="2" name="内容占位符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44" y="0"/>
            <a:ext cx="2316480" cy="70231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53869" y="702310"/>
            <a:ext cx="1815690" cy="619640"/>
          </a:xfrm>
          <a:prstGeom prst="rect">
            <a:avLst/>
          </a:prstGeom>
        </p:spPr>
      </p:pic>
      <p:sp>
        <p:nvSpPr>
          <p:cNvPr id="8" name="文本框 7"/>
          <p:cNvSpPr txBox="1"/>
          <p:nvPr/>
        </p:nvSpPr>
        <p:spPr>
          <a:xfrm>
            <a:off x="695324" y="1412807"/>
            <a:ext cx="7477831" cy="1198880"/>
          </a:xfrm>
          <a:prstGeom prst="rect">
            <a:avLst/>
          </a:prstGeom>
          <a:noFill/>
        </p:spPr>
        <p:txBody>
          <a:bodyPr wrap="square">
            <a:spAutoFit/>
          </a:bodyPr>
          <a:lstStyle/>
          <a:p>
            <a:r>
              <a:rPr lang="en-US" altLang="zh-CN" dirty="0" err="1">
                <a:solidFill>
                  <a:schemeClr val="accent5">
                    <a:lumMod val="75000"/>
                  </a:schemeClr>
                </a:solidFill>
              </a:rPr>
              <a:t>Zanon</a:t>
            </a:r>
            <a:r>
              <a:rPr lang="en-US" altLang="zh-CN" dirty="0">
                <a:solidFill>
                  <a:schemeClr val="accent5">
                    <a:lumMod val="75000"/>
                  </a:schemeClr>
                </a:solidFill>
              </a:rPr>
              <a:t> is located in Schio, North-East of Italy,</a:t>
            </a:r>
          </a:p>
          <a:p>
            <a:r>
              <a:rPr lang="en-US" altLang="zh-CN" dirty="0">
                <a:solidFill>
                  <a:schemeClr val="accent5">
                    <a:lumMod val="75000"/>
                  </a:schemeClr>
                </a:solidFill>
              </a:rPr>
              <a:t>1 hour from Venice, where the mother company SIMIC has its main workshop.</a:t>
            </a:r>
          </a:p>
          <a:p>
            <a:r>
              <a:rPr lang="en-US" altLang="zh-CN" sz="1800" b="1" i="0" dirty="0">
                <a:solidFill>
                  <a:schemeClr val="accent5">
                    <a:lumMod val="75000"/>
                  </a:schemeClr>
                </a:solidFill>
                <a:effectLst/>
              </a:rPr>
              <a:t>Working closely for more than 30 years with the most important Physics Research Institutes in the world, from prototyping to series production.</a:t>
            </a:r>
            <a:endParaRPr lang="zh-CN" altLang="en-US" b="1" dirty="0">
              <a:solidFill>
                <a:schemeClr val="accent5">
                  <a:lumMod val="75000"/>
                </a:schemeClr>
              </a:solidFill>
            </a:endParaRPr>
          </a:p>
        </p:txBody>
      </p:sp>
      <p:pic>
        <p:nvPicPr>
          <p:cNvPr id="12" name="图片 1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409305" y="1630045"/>
            <a:ext cx="3109595" cy="2054225"/>
          </a:xfrm>
          <a:prstGeom prst="rect">
            <a:avLst/>
          </a:prstGeom>
        </p:spPr>
      </p:pic>
      <p:sp>
        <p:nvSpPr>
          <p:cNvPr id="14" name="文本框 13"/>
          <p:cNvSpPr txBox="1"/>
          <p:nvPr/>
        </p:nvSpPr>
        <p:spPr>
          <a:xfrm>
            <a:off x="695325" y="2614930"/>
            <a:ext cx="1852930" cy="1568450"/>
          </a:xfrm>
          <a:prstGeom prst="rect">
            <a:avLst/>
          </a:prstGeom>
          <a:noFill/>
        </p:spPr>
        <p:txBody>
          <a:bodyPr wrap="square">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HIGH TECHNOLOGY PRODUCTS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RF Cavities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Tuners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Cryomodules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Vacuum Chambers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t>
            </a:r>
          </a:p>
        </p:txBody>
      </p:sp>
      <p:sp>
        <p:nvSpPr>
          <p:cNvPr id="16" name="文本框 15"/>
          <p:cNvSpPr txBox="1"/>
          <p:nvPr/>
        </p:nvSpPr>
        <p:spPr>
          <a:xfrm>
            <a:off x="4517297" y="2644511"/>
            <a:ext cx="2424289" cy="1383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MAIN SECTORS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Scientific Research</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Fusion Energy</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Aerospace</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Industry</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Medical </a:t>
            </a:r>
          </a:p>
        </p:txBody>
      </p:sp>
      <p:pic>
        <p:nvPicPr>
          <p:cNvPr id="18" name="图片 1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93646" y="3845983"/>
            <a:ext cx="1933610" cy="2319867"/>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9259518" y="3845983"/>
            <a:ext cx="2258812" cy="2311102"/>
          </a:xfrm>
          <a:prstGeom prst="rect">
            <a:avLst/>
          </a:prstGeom>
        </p:spPr>
      </p:pic>
      <p:pic>
        <p:nvPicPr>
          <p:cNvPr id="22" name="图片 21"/>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792980" y="4167505"/>
            <a:ext cx="2275840" cy="1600835"/>
          </a:xfrm>
          <a:prstGeom prst="rect">
            <a:avLst/>
          </a:prstGeom>
        </p:spPr>
      </p:pic>
      <p:sp>
        <p:nvSpPr>
          <p:cNvPr id="3" name="文本框 2"/>
          <p:cNvSpPr txBox="1"/>
          <p:nvPr/>
        </p:nvSpPr>
        <p:spPr>
          <a:xfrm>
            <a:off x="2412365" y="3025140"/>
            <a:ext cx="1852930" cy="1064895"/>
          </a:xfrm>
          <a:prstGeom prst="rect">
            <a:avLst/>
          </a:prstGeom>
          <a:noFill/>
        </p:spPr>
        <p:txBody>
          <a:bodyPr wrap="square">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Cryostats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Antennas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Collimators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Special parts</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en-US" altLang="zh-CN" sz="14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4" name="图片 3" descr="1"/>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5400000">
            <a:off x="344170" y="4241800"/>
            <a:ext cx="1962150" cy="1845945"/>
          </a:xfrm>
          <a:prstGeom prst="rect">
            <a:avLst/>
          </a:prstGeom>
        </p:spPr>
      </p:pic>
      <p:pic>
        <p:nvPicPr>
          <p:cNvPr id="5" name="图片 4" descr="2"/>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rot="5400000">
            <a:off x="347345" y="4232910"/>
            <a:ext cx="1956435" cy="1845945"/>
          </a:xfrm>
          <a:prstGeom prst="rect">
            <a:avLst/>
          </a:prstGeom>
        </p:spPr>
      </p:pic>
      <p:pic>
        <p:nvPicPr>
          <p:cNvPr id="9" name="图片 8" descr="1"/>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2404110" y="4175125"/>
            <a:ext cx="2273935" cy="1600200"/>
          </a:xfrm>
          <a:prstGeom prst="rect">
            <a:avLst/>
          </a:prstGeom>
        </p:spPr>
      </p:pic>
      <p:sp>
        <p:nvSpPr>
          <p:cNvPr id="10" name="文本框 9"/>
          <p:cNvSpPr txBox="1"/>
          <p:nvPr/>
        </p:nvSpPr>
        <p:spPr>
          <a:xfrm>
            <a:off x="2484120" y="5742305"/>
            <a:ext cx="4457700" cy="583565"/>
          </a:xfrm>
          <a:prstGeom prst="rect">
            <a:avLst/>
          </a:prstGeom>
          <a:noFill/>
        </p:spPr>
        <p:txBody>
          <a:bodyPr wrap="square" rtlCol="0">
            <a:spAutoFit/>
          </a:bodyPr>
          <a:lstStyle/>
          <a:p>
            <a:r>
              <a:rPr lang="zh-CN" altLang="en-US" sz="1600" b="1">
                <a:solidFill>
                  <a:schemeClr val="accent5">
                    <a:lumMod val="75000"/>
                  </a:schemeClr>
                </a:solidFill>
              </a:rPr>
              <a:t>Zanon team visited China in </a:t>
            </a:r>
            <a:r>
              <a:rPr lang="en-US" altLang="zh-CN" sz="1600" b="1">
                <a:solidFill>
                  <a:schemeClr val="accent5">
                    <a:lumMod val="75000"/>
                  </a:schemeClr>
                </a:solidFill>
              </a:rPr>
              <a:t>Oct.23-27,</a:t>
            </a:r>
            <a:r>
              <a:rPr lang="zh-CN" altLang="en-US" sz="1600" b="1">
                <a:solidFill>
                  <a:schemeClr val="accent5">
                    <a:lumMod val="75000"/>
                  </a:schemeClr>
                </a:solidFill>
              </a:rPr>
              <a:t> 2023, attended CEPC conference and exchanged ideas</a:t>
            </a:r>
          </a:p>
        </p:txBody>
      </p:sp>
      <p:pic>
        <p:nvPicPr>
          <p:cNvPr id="11" name="音频 10">
            <a:hlinkClick r:id="" action="ppaction://media"/>
            <a:extLst>
              <a:ext uri="{FF2B5EF4-FFF2-40B4-BE49-F238E27FC236}">
                <a16:creationId xmlns:a16="http://schemas.microsoft.com/office/drawing/2014/main" id="{BE5CDD90-254C-D79B-3A99-D38333D6E114}"/>
              </a:ext>
            </a:extLst>
          </p:cNvPr>
          <p:cNvPicPr>
            <a:picLocks noChangeAspect="1"/>
          </p:cNvPicPr>
          <p:nvPr>
            <a:audioFile r:link="rId2"/>
            <p:extLst>
              <p:ext uri="{DAA4B4D4-6D71-4841-9C94-3DE7FCFB9230}">
                <p14:media xmlns:p14="http://schemas.microsoft.com/office/powerpoint/2010/main" r:embed="rId1"/>
              </p:ext>
            </p:extLst>
          </p:nvPr>
        </p:nvPicPr>
        <p:blipFill>
          <a:blip r:embed="rId14"/>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5650"/>
    </mc:Choice>
    <mc:Fallback xmlns="">
      <p:transition spd="slow" advTm="2565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265" name="标题 1"/>
          <p:cNvSpPr>
            <a:spLocks noGrp="1"/>
          </p:cNvSpPr>
          <p:nvPr>
            <p:ph type="title"/>
          </p:nvPr>
        </p:nvSpPr>
        <p:spPr>
          <a:xfrm>
            <a:off x="2607734" y="255710"/>
            <a:ext cx="6976534" cy="446600"/>
          </a:xfrm>
        </p:spPr>
        <p:txBody>
          <a:bodyPr vert="horz" lIns="91440" tIns="45720" rIns="91440" bIns="45720" rtlCol="0" anchor="t">
            <a:noAutofit/>
          </a:bodyPr>
          <a:lstStyle/>
          <a:p>
            <a:pPr algn="ctr"/>
            <a:r>
              <a:rPr lang="en-US" altLang="zh-CN" sz="3000" b="1" dirty="0">
                <a:solidFill>
                  <a:srgbClr val="0070C0"/>
                </a:solidFill>
                <a:latin typeface="Calibri" panose="020F0502020204030204"/>
                <a:ea typeface="等线" panose="02010600030101010101" pitchFamily="2" charset="-122"/>
                <a:cs typeface="+mn-cs"/>
                <a:sym typeface="+mn-ea"/>
              </a:rPr>
              <a:t>Attracted the attention of International known industrial company</a:t>
            </a:r>
          </a:p>
        </p:txBody>
      </p:sp>
      <p:pic>
        <p:nvPicPr>
          <p:cNvPr id="2" name="内容占位符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684244" y="0"/>
            <a:ext cx="2316480" cy="702310"/>
          </a:xfrm>
          <a:prstGeom prst="rect">
            <a:avLst/>
          </a:prstGeom>
        </p:spPr>
      </p:pic>
      <p:pic>
        <p:nvPicPr>
          <p:cNvPr id="6" name="图片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753869" y="702310"/>
            <a:ext cx="1815690" cy="619640"/>
          </a:xfrm>
          <a:prstGeom prst="rect">
            <a:avLst/>
          </a:prstGeom>
        </p:spPr>
      </p:pic>
      <p:sp>
        <p:nvSpPr>
          <p:cNvPr id="14" name="文本框 13"/>
          <p:cNvSpPr txBox="1"/>
          <p:nvPr/>
        </p:nvSpPr>
        <p:spPr>
          <a:xfrm>
            <a:off x="449085" y="1632947"/>
            <a:ext cx="5028142" cy="1477328"/>
          </a:xfrm>
          <a:prstGeom prst="rect">
            <a:avLst/>
          </a:prstGeom>
          <a:noFill/>
        </p:spPr>
        <p:txBody>
          <a:bodyPr wrap="square">
            <a:spAutoFit/>
          </a:bodyPr>
          <a:lstStyle/>
          <a:p>
            <a:r>
              <a:rPr lang="en-US" altLang="zh-CN" b="0" i="0" dirty="0" err="1">
                <a:solidFill>
                  <a:schemeClr val="accent5">
                    <a:lumMod val="75000"/>
                  </a:schemeClr>
                </a:solidFill>
                <a:effectLst/>
              </a:rPr>
              <a:t>Zanon</a:t>
            </a:r>
            <a:r>
              <a:rPr lang="en-US" altLang="zh-CN" b="0" i="0" dirty="0">
                <a:solidFill>
                  <a:schemeClr val="accent5">
                    <a:lumMod val="75000"/>
                  </a:schemeClr>
                </a:solidFill>
                <a:effectLst/>
              </a:rPr>
              <a:t> working with Research Institutes </a:t>
            </a:r>
            <a:r>
              <a:rPr lang="en-US" altLang="zh-CN" b="0" i="0" dirty="0" err="1">
                <a:solidFill>
                  <a:schemeClr val="accent5">
                    <a:lumMod val="75000"/>
                  </a:schemeClr>
                </a:solidFill>
                <a:effectLst/>
              </a:rPr>
              <a:t>fro</a:t>
            </a:r>
            <a:r>
              <a:rPr lang="en-US" altLang="zh-CN" b="0" i="0" dirty="0">
                <a:solidFill>
                  <a:schemeClr val="accent5">
                    <a:lumMod val="75000"/>
                  </a:schemeClr>
                </a:solidFill>
                <a:effectLst/>
              </a:rPr>
              <a:t> early ’80.</a:t>
            </a:r>
          </a:p>
          <a:p>
            <a:r>
              <a:rPr lang="en-US" altLang="zh-CN" b="0" i="0" dirty="0">
                <a:solidFill>
                  <a:schemeClr val="accent5">
                    <a:lumMod val="75000"/>
                  </a:schemeClr>
                </a:solidFill>
                <a:effectLst/>
              </a:rPr>
              <a:t> R&amp;D phase and Production of 45 cryomodules for TESLA Test Facility and XFEL Project at DESY-Hamburg</a:t>
            </a:r>
            <a:r>
              <a:rPr lang="en-US" altLang="zh-CN" dirty="0">
                <a:solidFill>
                  <a:schemeClr val="accent5">
                    <a:lumMod val="75000"/>
                  </a:schemeClr>
                </a:solidFill>
              </a:rPr>
              <a:t> </a:t>
            </a:r>
            <a:br>
              <a:rPr lang="en-US" altLang="zh-CN" dirty="0">
                <a:solidFill>
                  <a:schemeClr val="accent5">
                    <a:lumMod val="75000"/>
                  </a:schemeClr>
                </a:solidFill>
              </a:rPr>
            </a:br>
            <a:endParaRPr lang="zh-CN" altLang="en-US" dirty="0">
              <a:solidFill>
                <a:schemeClr val="accent5">
                  <a:lumMod val="75000"/>
                </a:schemeClr>
              </a:solidFill>
            </a:endParaRPr>
          </a:p>
        </p:txBody>
      </p:sp>
      <p:sp>
        <p:nvSpPr>
          <p:cNvPr id="4" name="文本框 3"/>
          <p:cNvSpPr txBox="1"/>
          <p:nvPr/>
        </p:nvSpPr>
        <p:spPr>
          <a:xfrm>
            <a:off x="405270" y="3703221"/>
            <a:ext cx="5028142" cy="2308324"/>
          </a:xfrm>
          <a:prstGeom prst="rect">
            <a:avLst/>
          </a:prstGeom>
          <a:noFill/>
        </p:spPr>
        <p:txBody>
          <a:bodyPr wrap="square">
            <a:spAutoFit/>
          </a:bodyPr>
          <a:lstStyle/>
          <a:p>
            <a:r>
              <a:rPr lang="en-US" altLang="zh-CN" dirty="0" err="1">
                <a:solidFill>
                  <a:schemeClr val="accent5">
                    <a:lumMod val="75000"/>
                  </a:schemeClr>
                </a:solidFill>
              </a:rPr>
              <a:t>Zanon</a:t>
            </a:r>
            <a:r>
              <a:rPr lang="en-US" altLang="zh-CN" dirty="0">
                <a:solidFill>
                  <a:schemeClr val="accent5">
                    <a:lumMod val="75000"/>
                  </a:schemeClr>
                </a:solidFill>
              </a:rPr>
              <a:t> participated with </a:t>
            </a:r>
            <a:r>
              <a:rPr lang="en-US" altLang="zh-CN" dirty="0" err="1">
                <a:solidFill>
                  <a:schemeClr val="accent5">
                    <a:lumMod val="75000"/>
                  </a:schemeClr>
                </a:solidFill>
              </a:rPr>
              <a:t>aninternational</a:t>
            </a:r>
            <a:r>
              <a:rPr lang="en-US" altLang="zh-CN" dirty="0">
                <a:solidFill>
                  <a:schemeClr val="accent5">
                    <a:lumMod val="75000"/>
                  </a:schemeClr>
                </a:solidFill>
              </a:rPr>
              <a:t> consortium</a:t>
            </a:r>
          </a:p>
          <a:p>
            <a:r>
              <a:rPr lang="en-US" altLang="zh-CN" dirty="0">
                <a:solidFill>
                  <a:schemeClr val="accent5">
                    <a:lumMod val="75000"/>
                  </a:schemeClr>
                </a:solidFill>
              </a:rPr>
              <a:t> to produce the Ion Source prototype for ITER beam</a:t>
            </a:r>
          </a:p>
          <a:p>
            <a:r>
              <a:rPr lang="en-US" altLang="zh-CN" dirty="0">
                <a:solidFill>
                  <a:schemeClr val="accent5">
                    <a:lumMod val="75000"/>
                  </a:schemeClr>
                </a:solidFill>
              </a:rPr>
              <a:t>injectors.</a:t>
            </a:r>
          </a:p>
          <a:p>
            <a:r>
              <a:rPr lang="en-US" altLang="zh-CN" dirty="0" err="1">
                <a:solidFill>
                  <a:schemeClr val="accent5">
                    <a:lumMod val="75000"/>
                  </a:schemeClr>
                </a:solidFill>
              </a:rPr>
              <a:t>Zanon’s</a:t>
            </a:r>
            <a:r>
              <a:rPr lang="en-US" altLang="zh-CN" dirty="0">
                <a:solidFill>
                  <a:schemeClr val="accent5">
                    <a:lumMod val="75000"/>
                  </a:schemeClr>
                </a:solidFill>
              </a:rPr>
              <a:t> scope comprised:</a:t>
            </a:r>
          </a:p>
          <a:p>
            <a:r>
              <a:rPr lang="en-US" altLang="zh-CN" dirty="0">
                <a:solidFill>
                  <a:schemeClr val="accent5">
                    <a:lumMod val="75000"/>
                  </a:schemeClr>
                </a:solidFill>
              </a:rPr>
              <a:t> Vacuum vessel</a:t>
            </a:r>
          </a:p>
          <a:p>
            <a:r>
              <a:rPr lang="en-US" altLang="zh-CN" dirty="0">
                <a:solidFill>
                  <a:schemeClr val="accent5">
                    <a:lumMod val="75000"/>
                  </a:schemeClr>
                </a:solidFill>
              </a:rPr>
              <a:t> Beam source support frame</a:t>
            </a:r>
          </a:p>
          <a:p>
            <a:r>
              <a:rPr lang="en-US" altLang="zh-CN" dirty="0">
                <a:solidFill>
                  <a:schemeClr val="accent5">
                    <a:lumMod val="75000"/>
                  </a:schemeClr>
                </a:solidFill>
              </a:rPr>
              <a:t> Beam source electrostatic shields</a:t>
            </a:r>
          </a:p>
          <a:p>
            <a:r>
              <a:rPr lang="en-US" altLang="zh-CN" dirty="0">
                <a:solidFill>
                  <a:schemeClr val="accent5">
                    <a:lumMod val="75000"/>
                  </a:schemeClr>
                </a:solidFill>
              </a:rPr>
              <a:t> Beam source handling tool</a:t>
            </a:r>
            <a:endParaRPr lang="zh-CN" altLang="en-US" dirty="0">
              <a:solidFill>
                <a:schemeClr val="accent5">
                  <a:lumMod val="75000"/>
                </a:schemeClr>
              </a:solidFill>
            </a:endParaRPr>
          </a:p>
        </p:txBody>
      </p:sp>
      <p:pic>
        <p:nvPicPr>
          <p:cNvPr id="7" name="图片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585178" y="3840352"/>
            <a:ext cx="3167607" cy="2325498"/>
          </a:xfrm>
          <a:prstGeom prst="rect">
            <a:avLst/>
          </a:prstGeom>
        </p:spPr>
      </p:pic>
      <p:pic>
        <p:nvPicPr>
          <p:cNvPr id="13" name="图片 12"/>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5585460" y="1521460"/>
            <a:ext cx="6324600" cy="2181860"/>
          </a:xfrm>
          <a:prstGeom prst="rect">
            <a:avLst/>
          </a:prstGeom>
        </p:spPr>
      </p:pic>
      <p:pic>
        <p:nvPicPr>
          <p:cNvPr id="17" name="图片 16"/>
          <p:cNvPicPr>
            <a:picLocks noChangeAspect="1"/>
          </p:cNvPicPr>
          <p:nvPr/>
        </p:nvPicPr>
        <p:blipFill rotWithShape="1">
          <a:blip r:embed="rId10" cstate="screen">
            <a:extLst>
              <a:ext uri="{28A0092B-C50C-407E-A947-70E740481C1C}">
                <a14:useLocalDpi xmlns:a14="http://schemas.microsoft.com/office/drawing/2010/main"/>
              </a:ext>
            </a:extLst>
          </a:blip>
          <a:srcRect/>
          <a:stretch>
            <a:fillRect/>
          </a:stretch>
        </p:blipFill>
        <p:spPr>
          <a:xfrm>
            <a:off x="8833117" y="3857526"/>
            <a:ext cx="3076661" cy="2263318"/>
          </a:xfrm>
          <a:prstGeom prst="rect">
            <a:avLst/>
          </a:prstGeom>
        </p:spPr>
      </p:pic>
      <p:pic>
        <p:nvPicPr>
          <p:cNvPr id="5" name="音频 4">
            <a:hlinkClick r:id="" action="ppaction://media"/>
            <a:extLst>
              <a:ext uri="{FF2B5EF4-FFF2-40B4-BE49-F238E27FC236}">
                <a16:creationId xmlns:a16="http://schemas.microsoft.com/office/drawing/2014/main" id="{F4B49EB1-B308-31D7-B66B-E5C4C0A3FFE4}"/>
              </a:ext>
            </a:extLst>
          </p:cNvPr>
          <p:cNvPicPr>
            <a:picLocks noChangeAspect="1"/>
          </p:cNvPicPr>
          <p:nvPr>
            <a:audioFile r:link="rId3"/>
            <p:extLst>
              <p:ext uri="{DAA4B4D4-6D71-4841-9C94-3DE7FCFB9230}">
                <p14:media xmlns:p14="http://schemas.microsoft.com/office/powerpoint/2010/main" r:embed="rId2"/>
              </p:ext>
            </p:extLst>
          </p:nvPr>
        </p:nvPicPr>
        <p:blipFill>
          <a:blip r:embed="rId11"/>
          <a:srcRect l="-118750" t="-118750" r="-118750" b="-118750"/>
          <a:stretch>
            <a:fillRect/>
          </a:stretch>
        </p:blipFill>
        <p:spPr>
          <a:xfrm>
            <a:off x="10052304" y="4718304"/>
            <a:ext cx="2057400" cy="2057400"/>
          </a:xfrm>
          <a:prstGeom prst="ellipse">
            <a:avLst/>
          </a:prstGeom>
        </p:spPr>
      </p:pic>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23619"/>
    </mc:Choice>
    <mc:Fallback xmlns="">
      <p:transition spd="slow" advTm="236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标题 1"/>
          <p:cNvSpPr>
            <a:spLocks noGrp="1"/>
          </p:cNvSpPr>
          <p:nvPr>
            <p:ph type="title"/>
          </p:nvPr>
        </p:nvSpPr>
        <p:spPr>
          <a:xfrm>
            <a:off x="2940495" y="212563"/>
            <a:ext cx="6577190" cy="446600"/>
          </a:xfrm>
        </p:spPr>
        <p:txBody>
          <a:bodyPr vert="horz" lIns="91440" tIns="45720" rIns="91440" bIns="45720" rtlCol="0" anchor="t">
            <a:noAutofit/>
          </a:bodyPr>
          <a:lstStyle/>
          <a:p>
            <a:pPr algn="ctr" defTabSz="457200">
              <a:lnSpc>
                <a:spcPct val="100000"/>
              </a:lnSpc>
              <a:spcBef>
                <a:spcPts val="0"/>
              </a:spcBef>
              <a:defRPr/>
            </a:pPr>
            <a:r>
              <a:rPr lang="en-US" altLang="zh-CN" sz="3000" b="1" dirty="0">
                <a:solidFill>
                  <a:srgbClr val="0070C0"/>
                </a:solidFill>
                <a:latin typeface="Calibri" panose="020F0502020204030204"/>
                <a:ea typeface="等线" panose="02010600030101010101" pitchFamily="2" charset="-122"/>
                <a:cs typeface="+mn-cs"/>
                <a:sym typeface="+mn-ea"/>
              </a:rPr>
              <a:t>Attracted the attention of International known industrial company</a:t>
            </a:r>
          </a:p>
        </p:txBody>
      </p:sp>
      <p:pic>
        <p:nvPicPr>
          <p:cNvPr id="2" name="内容占位符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84244" y="0"/>
            <a:ext cx="2316480" cy="702310"/>
          </a:xfrm>
          <a:prstGeom prst="rect">
            <a:avLst/>
          </a:prstGeom>
        </p:spPr>
      </p:pic>
      <p:pic>
        <p:nvPicPr>
          <p:cNvPr id="6" name="图片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753869" y="702310"/>
            <a:ext cx="1815690" cy="619640"/>
          </a:xfrm>
          <a:prstGeom prst="rect">
            <a:avLst/>
          </a:prstGeom>
        </p:spPr>
      </p:pic>
      <p:pic>
        <p:nvPicPr>
          <p:cNvPr id="15" name="图片 14" descr="图形用户界面&#10;&#10;中度可信度描述已自动生成"/>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4466715" y="1390530"/>
            <a:ext cx="3258569" cy="2201806"/>
          </a:xfrm>
          <a:prstGeom prst="rect">
            <a:avLst/>
          </a:prstGeom>
        </p:spPr>
      </p:pic>
      <p:sp>
        <p:nvSpPr>
          <p:cNvPr id="4" name="文本框 3"/>
          <p:cNvSpPr txBox="1"/>
          <p:nvPr/>
        </p:nvSpPr>
        <p:spPr>
          <a:xfrm>
            <a:off x="7742583" y="1292007"/>
            <a:ext cx="4347817" cy="830997"/>
          </a:xfrm>
          <a:prstGeom prst="rect">
            <a:avLst/>
          </a:prstGeom>
          <a:noFill/>
          <a:ln>
            <a:solidFill>
              <a:schemeClr val="accent1">
                <a:shade val="15000"/>
              </a:schemeClr>
            </a:solidFill>
          </a:ln>
        </p:spPr>
        <p:txBody>
          <a:bodyPr wrap="square">
            <a:spAutoFit/>
          </a:bodyPr>
          <a:lstStyle/>
          <a:p>
            <a:r>
              <a:rPr lang="en-US" altLang="zh-CN" sz="1200" b="1" i="0" dirty="0">
                <a:solidFill>
                  <a:schemeClr val="accent5">
                    <a:lumMod val="75000"/>
                  </a:schemeClr>
                </a:solidFill>
                <a:effectLst/>
                <a:latin typeface="Verdana" panose="020B0604030504040204" pitchFamily="34" charset="0"/>
              </a:rPr>
              <a:t>SIMIC</a:t>
            </a:r>
            <a:r>
              <a:rPr lang="en-US" altLang="zh-CN" sz="1200" b="0" i="0" dirty="0">
                <a:solidFill>
                  <a:schemeClr val="accent5">
                    <a:lumMod val="75000"/>
                  </a:schemeClr>
                </a:solidFill>
                <a:effectLst/>
                <a:latin typeface="Verdana" panose="020B0604030504040204" pitchFamily="34" charset="0"/>
              </a:rPr>
              <a:t> is among the Leaders in the Fusion Energy sector and is among the main contributors to ITER project. </a:t>
            </a:r>
            <a:r>
              <a:rPr lang="en-US" altLang="zh-CN" sz="1200" b="1" i="0" dirty="0">
                <a:solidFill>
                  <a:schemeClr val="accent5">
                    <a:lumMod val="75000"/>
                  </a:schemeClr>
                </a:solidFill>
                <a:effectLst/>
                <a:latin typeface="Verdana-Bold"/>
              </a:rPr>
              <a:t>Working in Fusion Energy for more than 15 years</a:t>
            </a:r>
            <a:r>
              <a:rPr lang="en-US" altLang="zh-CN" sz="1200" b="0" i="0" dirty="0">
                <a:solidFill>
                  <a:schemeClr val="accent5">
                    <a:lumMod val="75000"/>
                  </a:schemeClr>
                </a:solidFill>
                <a:effectLst/>
                <a:latin typeface="Verdana" panose="020B0604030504040204" pitchFamily="34" charset="0"/>
              </a:rPr>
              <a:t>.</a:t>
            </a:r>
            <a:r>
              <a:rPr lang="en-US" altLang="zh-CN" sz="1200" dirty="0">
                <a:solidFill>
                  <a:schemeClr val="accent5">
                    <a:lumMod val="75000"/>
                  </a:schemeClr>
                </a:solidFill>
              </a:rPr>
              <a:t> </a:t>
            </a:r>
            <a:endParaRPr lang="zh-CN" altLang="en-US" sz="1200" dirty="0">
              <a:solidFill>
                <a:schemeClr val="accent5">
                  <a:lumMod val="75000"/>
                </a:schemeClr>
              </a:solidFill>
            </a:endParaRPr>
          </a:p>
        </p:txBody>
      </p:sp>
      <p:sp>
        <p:nvSpPr>
          <p:cNvPr id="8" name="文本框 7"/>
          <p:cNvSpPr txBox="1"/>
          <p:nvPr/>
        </p:nvSpPr>
        <p:spPr>
          <a:xfrm>
            <a:off x="7750684" y="2162929"/>
            <a:ext cx="4347817" cy="1405962"/>
          </a:xfrm>
          <a:prstGeom prst="rect">
            <a:avLst/>
          </a:prstGeom>
          <a:noFill/>
          <a:ln>
            <a:solidFill>
              <a:schemeClr val="accent1">
                <a:shade val="15000"/>
              </a:schemeClr>
            </a:solidFill>
          </a:ln>
        </p:spPr>
        <p:txBody>
          <a:bodyPr wrap="square">
            <a:spAutoFit/>
          </a:bodyPr>
          <a:lstStyle/>
          <a:p>
            <a:pPr>
              <a:lnSpc>
                <a:spcPct val="120000"/>
              </a:lnSpc>
            </a:pPr>
            <a:r>
              <a:rPr lang="en-US" altLang="zh-CN" sz="1200" b="1" i="0" dirty="0">
                <a:solidFill>
                  <a:schemeClr val="accent5">
                    <a:lumMod val="75000"/>
                  </a:schemeClr>
                </a:solidFill>
                <a:effectLst/>
                <a:latin typeface="Verdana-Bold"/>
              </a:rPr>
              <a:t>ITER PROTOTYPES &amp; SERIES PRODUCIONS</a:t>
            </a:r>
          </a:p>
          <a:p>
            <a:pPr>
              <a:lnSpc>
                <a:spcPct val="120000"/>
              </a:lnSpc>
            </a:pPr>
            <a:r>
              <a:rPr lang="en-US" altLang="zh-CN" sz="1200" b="0" i="0" dirty="0">
                <a:solidFill>
                  <a:schemeClr val="accent5">
                    <a:lumMod val="75000"/>
                  </a:schemeClr>
                </a:solidFill>
                <a:effectLst/>
                <a:latin typeface="Wingdings-Regular"/>
              </a:rPr>
              <a:t> </a:t>
            </a:r>
            <a:r>
              <a:rPr lang="en-US" altLang="zh-CN" sz="1200" b="0" i="0" dirty="0">
                <a:solidFill>
                  <a:schemeClr val="accent5">
                    <a:lumMod val="75000"/>
                  </a:schemeClr>
                </a:solidFill>
                <a:effectLst/>
                <a:latin typeface="Verdana" panose="020B0604030504040204" pitchFamily="34" charset="0"/>
              </a:rPr>
              <a:t>VACUUM VESSEL PROTOTYPE</a:t>
            </a:r>
          </a:p>
          <a:p>
            <a:pPr>
              <a:lnSpc>
                <a:spcPct val="120000"/>
              </a:lnSpc>
            </a:pPr>
            <a:r>
              <a:rPr lang="en-US" altLang="zh-CN" sz="1200" b="0" i="0" dirty="0">
                <a:solidFill>
                  <a:schemeClr val="accent5">
                    <a:lumMod val="75000"/>
                  </a:schemeClr>
                </a:solidFill>
                <a:effectLst/>
                <a:latin typeface="Wingdings-Regular"/>
              </a:rPr>
              <a:t> </a:t>
            </a:r>
            <a:r>
              <a:rPr lang="en-US" altLang="zh-CN" sz="1200" b="0" i="0" dirty="0">
                <a:solidFill>
                  <a:schemeClr val="accent5">
                    <a:lumMod val="75000"/>
                  </a:schemeClr>
                </a:solidFill>
                <a:effectLst/>
                <a:latin typeface="Verdana" panose="020B0604030504040204" pitchFamily="34" charset="0"/>
              </a:rPr>
              <a:t>DIVERTOR PROTOTYPES and SERIES</a:t>
            </a:r>
          </a:p>
          <a:p>
            <a:pPr>
              <a:lnSpc>
                <a:spcPct val="120000"/>
              </a:lnSpc>
            </a:pPr>
            <a:r>
              <a:rPr lang="en-US" altLang="zh-CN" sz="1200" b="0" i="0" dirty="0">
                <a:solidFill>
                  <a:schemeClr val="accent5">
                    <a:lumMod val="75000"/>
                  </a:schemeClr>
                </a:solidFill>
                <a:effectLst/>
                <a:latin typeface="Wingdings-Regular"/>
              </a:rPr>
              <a:t> </a:t>
            </a:r>
            <a:r>
              <a:rPr lang="en-US" altLang="zh-CN" sz="1200" b="0" i="0" dirty="0">
                <a:solidFill>
                  <a:schemeClr val="accent5">
                    <a:lumMod val="75000"/>
                  </a:schemeClr>
                </a:solidFill>
                <a:effectLst/>
                <a:latin typeface="Verdana" panose="020B0604030504040204" pitchFamily="34" charset="0"/>
              </a:rPr>
              <a:t>MAGNETS SYSTEM (70 Radial Plates and 10 </a:t>
            </a:r>
            <a:r>
              <a:rPr lang="en-US" altLang="zh-CN" sz="1200" b="0" i="0" dirty="0" err="1">
                <a:solidFill>
                  <a:schemeClr val="accent5">
                    <a:lumMod val="75000"/>
                  </a:schemeClr>
                </a:solidFill>
                <a:effectLst/>
                <a:latin typeface="Verdana" panose="020B0604030504040204" pitchFamily="34" charset="0"/>
              </a:rPr>
              <a:t>TFCoils</a:t>
            </a:r>
            <a:r>
              <a:rPr lang="en-US" altLang="zh-CN" sz="1200" b="0" i="0" dirty="0">
                <a:solidFill>
                  <a:schemeClr val="accent5">
                    <a:lumMod val="75000"/>
                  </a:schemeClr>
                </a:solidFill>
                <a:effectLst/>
                <a:latin typeface="Verdana" panose="020B0604030504040204" pitchFamily="34" charset="0"/>
              </a:rPr>
              <a:t> – very large and complex projects)</a:t>
            </a:r>
          </a:p>
          <a:p>
            <a:pPr>
              <a:lnSpc>
                <a:spcPct val="120000"/>
              </a:lnSpc>
            </a:pPr>
            <a:r>
              <a:rPr lang="en-US" altLang="zh-CN" sz="1200" b="0" i="1" dirty="0">
                <a:solidFill>
                  <a:schemeClr val="accent5">
                    <a:lumMod val="75000"/>
                  </a:schemeClr>
                </a:solidFill>
                <a:effectLst/>
                <a:latin typeface="Arial-ItalicMT"/>
              </a:rPr>
              <a:t>Weight of TF COIL - 320 tons/ each</a:t>
            </a:r>
            <a:r>
              <a:rPr lang="en-US" altLang="zh-CN" sz="1200" dirty="0">
                <a:solidFill>
                  <a:schemeClr val="accent5">
                    <a:lumMod val="75000"/>
                  </a:schemeClr>
                </a:solidFill>
              </a:rPr>
              <a:t> </a:t>
            </a:r>
            <a:endParaRPr lang="zh-CN" altLang="en-US" sz="1200" dirty="0">
              <a:solidFill>
                <a:schemeClr val="accent5">
                  <a:lumMod val="75000"/>
                </a:schemeClr>
              </a:solidFill>
            </a:endParaRPr>
          </a:p>
        </p:txBody>
      </p:sp>
      <p:pic>
        <p:nvPicPr>
          <p:cNvPr id="12" name="图片 11"/>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204905" y="1390531"/>
            <a:ext cx="4083693" cy="2201805"/>
          </a:xfrm>
          <a:prstGeom prst="rect">
            <a:avLst/>
          </a:prstGeom>
        </p:spPr>
      </p:pic>
      <p:pic>
        <p:nvPicPr>
          <p:cNvPr id="3" name="图片 2"/>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282788" y="3692651"/>
            <a:ext cx="1659635" cy="1200710"/>
          </a:xfrm>
          <a:prstGeom prst="rect">
            <a:avLst/>
          </a:prstGeom>
        </p:spPr>
      </p:pic>
      <p:pic>
        <p:nvPicPr>
          <p:cNvPr id="5" name="图片 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049270" y="4208145"/>
            <a:ext cx="2312035" cy="1800860"/>
          </a:xfrm>
          <a:prstGeom prst="rect">
            <a:avLst/>
          </a:prstGeom>
        </p:spPr>
      </p:pic>
      <p:pic>
        <p:nvPicPr>
          <p:cNvPr id="7" name="图片 6"/>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470109" y="4205062"/>
            <a:ext cx="1435195" cy="1913593"/>
          </a:xfrm>
          <a:prstGeom prst="rect">
            <a:avLst/>
          </a:prstGeom>
        </p:spPr>
      </p:pic>
      <p:pic>
        <p:nvPicPr>
          <p:cNvPr id="9" name="图片 8"/>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53066" y="4892166"/>
            <a:ext cx="1789417" cy="1258184"/>
          </a:xfrm>
          <a:prstGeom prst="rect">
            <a:avLst/>
          </a:prstGeom>
        </p:spPr>
      </p:pic>
      <p:sp>
        <p:nvSpPr>
          <p:cNvPr id="10" name="文本框 9"/>
          <p:cNvSpPr txBox="1"/>
          <p:nvPr/>
        </p:nvSpPr>
        <p:spPr>
          <a:xfrm>
            <a:off x="195461" y="3602007"/>
            <a:ext cx="9735939" cy="553085"/>
          </a:xfrm>
          <a:prstGeom prst="rect">
            <a:avLst/>
          </a:prstGeom>
          <a:noFill/>
        </p:spPr>
        <p:txBody>
          <a:bodyPr wrap="square">
            <a:spAutoFit/>
          </a:bodyPr>
          <a:lstStyle/>
          <a:p>
            <a:r>
              <a:rPr lang="en-US" altLang="zh-CN" sz="1400" b="0" i="0" dirty="0">
                <a:solidFill>
                  <a:schemeClr val="accent5">
                    <a:lumMod val="75000"/>
                  </a:schemeClr>
                </a:solidFill>
                <a:effectLst/>
                <a:latin typeface="Verdana" panose="020B0604030504040204" pitchFamily="34" charset="0"/>
              </a:rPr>
              <a:t>SIMIC is working with CERN &amp; many other Research Institutes for more than 20 years. </a:t>
            </a:r>
          </a:p>
          <a:p>
            <a:r>
              <a:rPr lang="en-US" altLang="zh-CN" sz="1400" b="0" i="0" dirty="0">
                <a:solidFill>
                  <a:schemeClr val="accent5">
                    <a:lumMod val="75000"/>
                  </a:schemeClr>
                </a:solidFill>
                <a:effectLst/>
                <a:latin typeface="Verdana" panose="020B0604030504040204" pitchFamily="34" charset="0"/>
              </a:rPr>
              <a:t>SIMIC is among the main contributors of LCH Project, at CERN.</a:t>
            </a:r>
            <a:r>
              <a:rPr lang="en-US" altLang="zh-CN" sz="1600" dirty="0">
                <a:solidFill>
                  <a:schemeClr val="accent5">
                    <a:lumMod val="75000"/>
                  </a:schemeClr>
                </a:solidFill>
              </a:rPr>
              <a:t> </a:t>
            </a:r>
          </a:p>
        </p:txBody>
      </p:sp>
      <p:sp>
        <p:nvSpPr>
          <p:cNvPr id="11" name="文本框 10"/>
          <p:cNvSpPr txBox="1"/>
          <p:nvPr/>
        </p:nvSpPr>
        <p:spPr>
          <a:xfrm>
            <a:off x="189865" y="4314190"/>
            <a:ext cx="2750820" cy="1630045"/>
          </a:xfrm>
          <a:prstGeom prst="rect">
            <a:avLst/>
          </a:prstGeom>
          <a:noFill/>
        </p:spPr>
        <p:txBody>
          <a:bodyPr wrap="square">
            <a:spAutoFit/>
          </a:bodyPr>
          <a:lstStyle/>
          <a:p>
            <a:r>
              <a:rPr lang="en-US" altLang="zh-CN" sz="1400" b="1" i="0" dirty="0">
                <a:solidFill>
                  <a:schemeClr val="accent5">
                    <a:lumMod val="75000"/>
                  </a:schemeClr>
                </a:solidFill>
                <a:effectLst/>
                <a:latin typeface="Verdana-Bold"/>
              </a:rPr>
              <a:t>ENDCAP CRYOSTAT FOR ATLAS</a:t>
            </a:r>
          </a:p>
          <a:p>
            <a:r>
              <a:rPr lang="en-US" altLang="zh-CN" sz="1200" b="0" i="0" dirty="0">
                <a:solidFill>
                  <a:schemeClr val="accent5">
                    <a:lumMod val="75000"/>
                  </a:schemeClr>
                </a:solidFill>
                <a:effectLst/>
                <a:latin typeface="Verdana" panose="020B0604030504040204" pitchFamily="34" charset="0"/>
              </a:rPr>
              <a:t>Material: </a:t>
            </a:r>
            <a:r>
              <a:rPr lang="en-US" altLang="zh-CN" sz="1200" b="0" i="0" dirty="0" err="1">
                <a:solidFill>
                  <a:schemeClr val="accent5">
                    <a:lumMod val="75000"/>
                  </a:schemeClr>
                </a:solidFill>
                <a:effectLst/>
                <a:latin typeface="Verdana" panose="020B0604030504040204" pitchFamily="34" charset="0"/>
              </a:rPr>
              <a:t>Alluminium</a:t>
            </a:r>
            <a:r>
              <a:rPr lang="en-US" altLang="zh-CN" sz="1200" b="0" i="0" dirty="0">
                <a:solidFill>
                  <a:schemeClr val="accent5">
                    <a:lumMod val="75000"/>
                  </a:schemeClr>
                </a:solidFill>
                <a:effectLst/>
                <a:latin typeface="Verdana" panose="020B0604030504040204" pitchFamily="34" charset="0"/>
              </a:rPr>
              <a:t> AL 5083</a:t>
            </a:r>
          </a:p>
          <a:p>
            <a:r>
              <a:rPr lang="en-US" altLang="zh-CN" sz="1200" b="0" i="0" dirty="0">
                <a:solidFill>
                  <a:schemeClr val="accent5">
                    <a:lumMod val="75000"/>
                  </a:schemeClr>
                </a:solidFill>
                <a:effectLst/>
                <a:latin typeface="Verdana" panose="020B0604030504040204" pitchFamily="34" charset="0"/>
              </a:rPr>
              <a:t>Diam: 5.500 mm</a:t>
            </a:r>
          </a:p>
          <a:p>
            <a:r>
              <a:rPr lang="en-US" altLang="zh-CN" sz="1200" b="0" i="0" dirty="0" err="1">
                <a:solidFill>
                  <a:schemeClr val="accent5">
                    <a:lumMod val="75000"/>
                  </a:schemeClr>
                </a:solidFill>
                <a:effectLst/>
                <a:latin typeface="Verdana" panose="020B0604030504040204" pitchFamily="34" charset="0"/>
              </a:rPr>
              <a:t>Thk</a:t>
            </a:r>
            <a:r>
              <a:rPr lang="en-US" altLang="zh-CN" sz="1200" b="0" i="0" dirty="0">
                <a:solidFill>
                  <a:schemeClr val="accent5">
                    <a:lumMod val="75000"/>
                  </a:schemeClr>
                </a:solidFill>
                <a:effectLst/>
                <a:latin typeface="Verdana" panose="020B0604030504040204" pitchFamily="34" charset="0"/>
              </a:rPr>
              <a:t>: 160 mm</a:t>
            </a:r>
          </a:p>
          <a:p>
            <a:r>
              <a:rPr lang="en-US" altLang="zh-CN" sz="1200" b="0" i="0" dirty="0">
                <a:solidFill>
                  <a:schemeClr val="accent5">
                    <a:lumMod val="75000"/>
                  </a:schemeClr>
                </a:solidFill>
                <a:effectLst/>
                <a:latin typeface="Verdana" panose="020B0604030504040204" pitchFamily="34" charset="0"/>
              </a:rPr>
              <a:t>Weight: 40.000 kg Cryogenic Tests at 90K Super Insulation Leak Test &lt;1X10</a:t>
            </a:r>
            <a:r>
              <a:rPr lang="en-US" altLang="zh-CN" sz="1200" b="0" i="0" baseline="30000" dirty="0">
                <a:solidFill>
                  <a:schemeClr val="accent5">
                    <a:lumMod val="75000"/>
                  </a:schemeClr>
                </a:solidFill>
                <a:effectLst/>
                <a:latin typeface="Verdana" panose="020B0604030504040204" pitchFamily="34" charset="0"/>
              </a:rPr>
              <a:t>-8</a:t>
            </a:r>
            <a:r>
              <a:rPr lang="en-US" altLang="zh-CN" sz="1200" b="0" i="0" dirty="0">
                <a:solidFill>
                  <a:schemeClr val="accent5">
                    <a:lumMod val="75000"/>
                  </a:schemeClr>
                </a:solidFill>
                <a:effectLst/>
                <a:latin typeface="Verdana" panose="020B0604030504040204" pitchFamily="34" charset="0"/>
              </a:rPr>
              <a:t> mbar. l/s</a:t>
            </a:r>
            <a:endParaRPr lang="zh-CN" altLang="en-US" dirty="0">
              <a:solidFill>
                <a:schemeClr val="accent5">
                  <a:lumMod val="75000"/>
                </a:schemeClr>
              </a:solidFill>
            </a:endParaRPr>
          </a:p>
        </p:txBody>
      </p:sp>
      <p:sp>
        <p:nvSpPr>
          <p:cNvPr id="13" name="文本框 12"/>
          <p:cNvSpPr txBox="1"/>
          <p:nvPr/>
        </p:nvSpPr>
        <p:spPr>
          <a:xfrm>
            <a:off x="7082155" y="4203700"/>
            <a:ext cx="2956560" cy="2183765"/>
          </a:xfrm>
          <a:prstGeom prst="rect">
            <a:avLst/>
          </a:prstGeom>
          <a:noFill/>
        </p:spPr>
        <p:txBody>
          <a:bodyPr wrap="square">
            <a:spAutoFit/>
          </a:bodyPr>
          <a:lstStyle/>
          <a:p>
            <a:r>
              <a:rPr lang="en-US" altLang="zh-CN" sz="1400" b="1" i="0" dirty="0">
                <a:solidFill>
                  <a:schemeClr val="accent5">
                    <a:lumMod val="75000"/>
                  </a:schemeClr>
                </a:solidFill>
                <a:effectLst/>
                <a:latin typeface="Verdana-Bold"/>
              </a:rPr>
              <a:t>250 CRYOMODULES FOR LHC</a:t>
            </a:r>
          </a:p>
          <a:p>
            <a:r>
              <a:rPr lang="en-US" altLang="zh-CN" sz="1200" b="0" i="0" dirty="0">
                <a:solidFill>
                  <a:schemeClr val="accent5">
                    <a:lumMod val="75000"/>
                  </a:schemeClr>
                </a:solidFill>
                <a:effectLst/>
                <a:latin typeface="Verdana" panose="020B0604030504040204" pitchFamily="34" charset="0"/>
              </a:rPr>
              <a:t>Material: AISI 304 L, </a:t>
            </a:r>
            <a:r>
              <a:rPr lang="en-US" altLang="zh-CN" sz="1200" b="0" i="0" dirty="0" err="1">
                <a:solidFill>
                  <a:schemeClr val="accent5">
                    <a:lumMod val="75000"/>
                  </a:schemeClr>
                </a:solidFill>
                <a:effectLst/>
                <a:latin typeface="Verdana" panose="020B0604030504040204" pitchFamily="34" charset="0"/>
              </a:rPr>
              <a:t>Aluminium</a:t>
            </a:r>
            <a:r>
              <a:rPr lang="en-US" altLang="zh-CN" sz="1200" b="0" i="0" dirty="0">
                <a:solidFill>
                  <a:schemeClr val="accent5">
                    <a:lumMod val="75000"/>
                  </a:schemeClr>
                </a:solidFill>
                <a:effectLst/>
                <a:latin typeface="Verdana" panose="020B0604030504040204" pitchFamily="34" charset="0"/>
              </a:rPr>
              <a:t>, Cu-Ni</a:t>
            </a:r>
          </a:p>
          <a:p>
            <a:r>
              <a:rPr lang="en-US" altLang="zh-CN" sz="1200" b="0" i="0" dirty="0" err="1">
                <a:solidFill>
                  <a:schemeClr val="accent5">
                    <a:lumMod val="75000"/>
                  </a:schemeClr>
                </a:solidFill>
                <a:effectLst/>
                <a:latin typeface="Verdana" panose="020B0604030504040204" pitchFamily="34" charset="0"/>
              </a:rPr>
              <a:t>Weigth</a:t>
            </a:r>
            <a:r>
              <a:rPr lang="en-US" altLang="zh-CN" sz="1200" b="0" i="0" dirty="0">
                <a:solidFill>
                  <a:schemeClr val="accent5">
                    <a:lumMod val="75000"/>
                  </a:schemeClr>
                </a:solidFill>
                <a:effectLst/>
                <a:latin typeface="Verdana" panose="020B0604030504040204" pitchFamily="34" charset="0"/>
              </a:rPr>
              <a:t>: 2000 Kg</a:t>
            </a:r>
          </a:p>
          <a:p>
            <a:r>
              <a:rPr lang="en-US" altLang="zh-CN" sz="1200" b="0" i="0" dirty="0">
                <a:solidFill>
                  <a:schemeClr val="accent5">
                    <a:lumMod val="75000"/>
                  </a:schemeClr>
                </a:solidFill>
                <a:effectLst/>
                <a:latin typeface="Verdana" panose="020B0604030504040204" pitchFamily="34" charset="0"/>
              </a:rPr>
              <a:t>Length: 6.650 mm Pressure test up to 25 bar; He Leak test &lt; 1x10</a:t>
            </a:r>
            <a:r>
              <a:rPr lang="en-US" altLang="zh-CN" sz="1200" b="0" i="0" baseline="30000" dirty="0">
                <a:solidFill>
                  <a:schemeClr val="accent5">
                    <a:lumMod val="75000"/>
                  </a:schemeClr>
                </a:solidFill>
                <a:effectLst/>
                <a:latin typeface="Verdana" panose="020B0604030504040204" pitchFamily="34" charset="0"/>
              </a:rPr>
              <a:t>-8</a:t>
            </a:r>
            <a:r>
              <a:rPr lang="en-US" altLang="zh-CN" sz="1200" b="0" i="0" dirty="0">
                <a:solidFill>
                  <a:schemeClr val="accent5">
                    <a:lumMod val="75000"/>
                  </a:schemeClr>
                </a:solidFill>
                <a:effectLst/>
                <a:latin typeface="Verdana" panose="020B0604030504040204" pitchFamily="34" charset="0"/>
              </a:rPr>
              <a:t> </a:t>
            </a:r>
            <a:r>
              <a:rPr lang="en-US" altLang="zh-CN" sz="1200" b="0" i="0" dirty="0" err="1">
                <a:solidFill>
                  <a:schemeClr val="accent5">
                    <a:lumMod val="75000"/>
                  </a:schemeClr>
                </a:solidFill>
                <a:effectLst/>
                <a:latin typeface="Verdana" panose="020B0604030504040204" pitchFamily="34" charset="0"/>
              </a:rPr>
              <a:t>mbar.l</a:t>
            </a:r>
            <a:r>
              <a:rPr lang="en-US" altLang="zh-CN" sz="1200" b="0" i="0" dirty="0">
                <a:solidFill>
                  <a:schemeClr val="accent5">
                    <a:lumMod val="75000"/>
                  </a:schemeClr>
                </a:solidFill>
                <a:effectLst/>
                <a:latin typeface="Verdana" panose="020B0604030504040204" pitchFamily="34" charset="0"/>
              </a:rPr>
              <a:t>/s 3D Dimensional inspection, Instrumentation test</a:t>
            </a:r>
            <a:r>
              <a:rPr lang="en-US" altLang="zh-CN" dirty="0">
                <a:solidFill>
                  <a:schemeClr val="accent5">
                    <a:lumMod val="75000"/>
                  </a:schemeClr>
                </a:solidFill>
              </a:rPr>
              <a:t> </a:t>
            </a:r>
            <a:br>
              <a:rPr lang="en-US" altLang="zh-CN" dirty="0">
                <a:solidFill>
                  <a:schemeClr val="accent5">
                    <a:lumMod val="75000"/>
                  </a:schemeClr>
                </a:solidFill>
              </a:rPr>
            </a:br>
            <a:endParaRPr lang="en-US" altLang="zh-CN" dirty="0">
              <a:solidFill>
                <a:schemeClr val="accent5">
                  <a:lumMod val="75000"/>
                </a:schemeClr>
              </a:solidFill>
            </a:endParaRPr>
          </a:p>
        </p:txBody>
      </p:sp>
      <p:pic>
        <p:nvPicPr>
          <p:cNvPr id="16" name="音频 15">
            <a:hlinkClick r:id="" action="ppaction://media"/>
            <a:extLst>
              <a:ext uri="{FF2B5EF4-FFF2-40B4-BE49-F238E27FC236}">
                <a16:creationId xmlns:a16="http://schemas.microsoft.com/office/drawing/2014/main" id="{6C6A0078-D612-B0BA-DCCA-6549A2F7364C}"/>
              </a:ext>
            </a:extLst>
          </p:cNvPr>
          <p:cNvPicPr>
            <a:picLocks noChangeAspect="1"/>
          </p:cNvPicPr>
          <p:nvPr>
            <a:audioFile r:link="rId2"/>
            <p:extLst>
              <p:ext uri="{DAA4B4D4-6D71-4841-9C94-3DE7FCFB9230}">
                <p14:media xmlns:p14="http://schemas.microsoft.com/office/powerpoint/2010/main" r:embed="rId1"/>
              </p:ext>
            </p:extLst>
          </p:nvPr>
        </p:nvPicPr>
        <p:blipFill>
          <a:blip r:embed="rId13"/>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4276"/>
    </mc:Choice>
    <mc:Fallback xmlns="">
      <p:transition spd="slow" advTm="2427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6"/>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522291" y="2653795"/>
            <a:ext cx="1003713" cy="1417982"/>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776449" y="145097"/>
            <a:ext cx="873893" cy="883603"/>
          </a:xfrm>
          <a:prstGeom prst="rect">
            <a:avLst/>
          </a:prstGeom>
        </p:spPr>
      </p:pic>
      <p:sp>
        <p:nvSpPr>
          <p:cNvPr id="8" name="文本框 7"/>
          <p:cNvSpPr txBox="1"/>
          <p:nvPr/>
        </p:nvSpPr>
        <p:spPr>
          <a:xfrm>
            <a:off x="2950229" y="195836"/>
            <a:ext cx="6874934" cy="83099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en-US" altLang="zh-CN" sz="3000" b="1" i="0" u="none" strike="noStrike" kern="1200" cap="none" spc="0" normalizeH="0" baseline="0" noProof="0" dirty="0">
                <a:ln>
                  <a:noFill/>
                </a:ln>
                <a:solidFill>
                  <a:srgbClr val="0070C0"/>
                </a:solidFill>
                <a:effectLst/>
                <a:uLnTx/>
                <a:uFillTx/>
                <a:latin typeface="Calibri" panose="020F0502020204030204"/>
                <a:ea typeface="等线" panose="02010600030101010101" pitchFamily="2" charset="-122"/>
                <a:cs typeface="+mn-cs"/>
              </a:rPr>
              <a:t>Integrated Radiation Monitoring System</a:t>
            </a:r>
            <a:r>
              <a:rPr kumimoji="0" lang="zh-CN" altLang="en-US" sz="3000" b="0" i="0" u="none" strike="noStrike" kern="1200" cap="none" spc="0" normalizeH="0" baseline="0" noProof="0" dirty="0">
                <a:ln>
                  <a:noFill/>
                </a:ln>
                <a:solidFill>
                  <a:srgbClr val="0070C0"/>
                </a:solidFill>
                <a:effectLst/>
                <a:uLnTx/>
                <a:uFillTx/>
                <a:latin typeface="Calibri" panose="020F0502020204030204"/>
                <a:ea typeface="等线" panose="02010600030101010101" pitchFamily="2" charset="-122"/>
                <a:cs typeface="+mn-cs"/>
              </a:rPr>
              <a:t> </a:t>
            </a:r>
            <a:br>
              <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b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9" name="文本框 8"/>
          <p:cNvSpPr txBox="1"/>
          <p:nvPr/>
        </p:nvSpPr>
        <p:spPr>
          <a:xfrm>
            <a:off x="695325" y="3476658"/>
            <a:ext cx="6101644"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br>
              <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br>
            <a:endParaRPr kumimoji="0" lang="zh-CN" altLang="en-US"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48373" y="2653794"/>
            <a:ext cx="1003713" cy="1417981"/>
          </a:xfrm>
          <a:prstGeom prst="rect">
            <a:avLst/>
          </a:prstGeom>
        </p:spPr>
      </p:pic>
      <p:sp>
        <p:nvSpPr>
          <p:cNvPr id="12" name="文本框 11"/>
          <p:cNvSpPr txBox="1"/>
          <p:nvPr/>
        </p:nvSpPr>
        <p:spPr>
          <a:xfrm>
            <a:off x="56010" y="1269519"/>
            <a:ext cx="2310667" cy="255454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Gamma Detector:</a:t>
            </a:r>
          </a:p>
          <a:p>
            <a:pPr marL="0" marR="0" lvl="0" indent="0" algn="just"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Through the energy compensation method, the low energy segment of 50KeV~250KeV is realized</a:t>
            </a:r>
          </a:p>
          <a:p>
            <a:pPr marL="0" marR="0" lvl="0" indent="0" algn="just" defTabSz="4572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Accurate and real-time response (obtaining a third-party test report) solves industry problems </a:t>
            </a:r>
          </a:p>
        </p:txBody>
      </p:sp>
      <p:pic>
        <p:nvPicPr>
          <p:cNvPr id="14" name="图片 13"/>
          <p:cNvPicPr>
            <a:picLocks noChangeAspect="1"/>
          </p:cNvPicPr>
          <p:nvPr/>
        </p:nvPicPr>
        <p:blipFill rotWithShape="1">
          <a:blip r:embed="rId8" cstate="screen">
            <a:extLst>
              <a:ext uri="{28A0092B-C50C-407E-A947-70E740481C1C}">
                <a14:useLocalDpi xmlns:a14="http://schemas.microsoft.com/office/drawing/2010/main"/>
              </a:ext>
            </a:extLst>
          </a:blip>
          <a:srcRect/>
          <a:stretch>
            <a:fillRect/>
          </a:stretch>
        </p:blipFill>
        <p:spPr>
          <a:xfrm>
            <a:off x="4562198" y="1307879"/>
            <a:ext cx="2528026" cy="2094037"/>
          </a:xfrm>
          <a:prstGeom prst="rect">
            <a:avLst/>
          </a:prstGeom>
        </p:spPr>
      </p:pic>
      <p:pic>
        <p:nvPicPr>
          <p:cNvPr id="15" name="图片 14"/>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2462938" y="1123256"/>
            <a:ext cx="2063066" cy="1478741"/>
          </a:xfrm>
          <a:prstGeom prst="rect">
            <a:avLst/>
          </a:prstGeom>
        </p:spPr>
      </p:pic>
      <p:sp>
        <p:nvSpPr>
          <p:cNvPr id="16" name="文本框 15"/>
          <p:cNvSpPr txBox="1"/>
          <p:nvPr/>
        </p:nvSpPr>
        <p:spPr>
          <a:xfrm>
            <a:off x="7126105" y="1181715"/>
            <a:ext cx="5009886" cy="255454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Neutron detector: </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Successfully developed the first set of strong pulse neutron detector in China</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Real-time measurement of strong pulse neutron flux/dose</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Wide-energy region measurement: Thermal neutron 0.025 eV - high-energy neutron GeV Neutron measurement in the energy region</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 High time resolution: Effective observation of accelerator pulsed neutron bundles ns </a:t>
            </a:r>
            <a:endParaRPr kumimoji="0" lang="zh-CN" altLang="en-US" sz="16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endParaRPr>
          </a:p>
        </p:txBody>
      </p:sp>
      <p:sp>
        <p:nvSpPr>
          <p:cNvPr id="17" name="文本框 16"/>
          <p:cNvSpPr txBox="1"/>
          <p:nvPr/>
        </p:nvSpPr>
        <p:spPr>
          <a:xfrm>
            <a:off x="46490" y="6246989"/>
            <a:ext cx="6103256"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北京高能新技术有限公司</a:t>
            </a:r>
            <a:endParaRPr kumimoji="0" lang="en-US" altLang="zh-CN" sz="1800" b="1"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endParaRP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FFC000"/>
                </a:solidFill>
                <a:effectLst/>
                <a:uLnTx/>
                <a:uFillTx/>
                <a:latin typeface="微软雅黑" panose="020B0503020204020204" charset="-122"/>
                <a:ea typeface="微软雅黑" panose="020B0503020204020204" charset="-122"/>
                <a:cs typeface="+mn-cs"/>
              </a:rPr>
              <a:t>Beijing High Energy New Technology Co., Ltd</a:t>
            </a:r>
          </a:p>
        </p:txBody>
      </p:sp>
      <p:pic>
        <p:nvPicPr>
          <p:cNvPr id="18" name="图片 17"/>
          <p:cNvPicPr>
            <a:picLocks noChangeAspect="1"/>
          </p:cNvPicPr>
          <p:nvPr/>
        </p:nvPicPr>
        <p:blipFill>
          <a:blip r:embed="rId10"/>
          <a:stretch>
            <a:fillRect/>
          </a:stretch>
        </p:blipFill>
        <p:spPr>
          <a:xfrm>
            <a:off x="382763" y="4151359"/>
            <a:ext cx="4299277" cy="2114503"/>
          </a:xfrm>
          <a:prstGeom prst="rect">
            <a:avLst/>
          </a:prstGeom>
        </p:spPr>
      </p:pic>
      <p:sp>
        <p:nvSpPr>
          <p:cNvPr id="19" name="文本框 18"/>
          <p:cNvSpPr txBox="1"/>
          <p:nvPr/>
        </p:nvSpPr>
        <p:spPr>
          <a:xfrm>
            <a:off x="4730239" y="3680539"/>
            <a:ext cx="7405751" cy="258532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Terminal information system</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1. Upgrade the digital board and readout, to 1: N mode (1 central console, N devices)</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There is no need for secondary instruments, and it truly realizes long-distance transmission and large-scale deployment</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2. Based on the B/S architecture, access to the EPICS system to connect the radiation protection monitoring data with</a:t>
            </a:r>
          </a:p>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chemeClr val="accent5">
                    <a:lumMod val="75000"/>
                  </a:schemeClr>
                </a:solidFill>
                <a:effectLst/>
                <a:uLnTx/>
                <a:uFillTx/>
                <a:latin typeface="Calibri" panose="020F0502020204030204"/>
                <a:ea typeface="等线" panose="02010600030101010101" pitchFamily="2" charset="-122"/>
                <a:cs typeface="+mn-cs"/>
              </a:rPr>
              <a:t>Accelerator control and other data paths, so that any terminal in the network can access </a:t>
            </a:r>
          </a:p>
        </p:txBody>
      </p:sp>
      <p:pic>
        <p:nvPicPr>
          <p:cNvPr id="3" name="音频 2">
            <a:hlinkClick r:id="" action="ppaction://media"/>
            <a:extLst>
              <a:ext uri="{FF2B5EF4-FFF2-40B4-BE49-F238E27FC236}">
                <a16:creationId xmlns:a16="http://schemas.microsoft.com/office/drawing/2014/main" id="{5D9C4A71-D30E-CEA9-F1C1-CE7375A35260}"/>
              </a:ext>
            </a:extLst>
          </p:cNvPr>
          <p:cNvPicPr>
            <a:picLocks noChangeAspect="1"/>
          </p:cNvPicPr>
          <p:nvPr>
            <a:audioFile r:link="rId2"/>
            <p:extLst>
              <p:ext uri="{DAA4B4D4-6D71-4841-9C94-3DE7FCFB9230}">
                <p14:media xmlns:p14="http://schemas.microsoft.com/office/powerpoint/2010/main" r:embed="rId1"/>
              </p:ext>
            </p:extLst>
          </p:nvPr>
        </p:nvPicPr>
        <p:blipFill>
          <a:blip r:embed="rId11"/>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23601"/>
    </mc:Choice>
    <mc:Fallback xmlns="">
      <p:transition spd="slow" advTm="23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sz="4000" dirty="0">
                <a:solidFill>
                  <a:srgbClr val="C00000"/>
                </a:solidFill>
                <a:latin typeface="Calibri" panose="020F0502020204030204" charset="0"/>
              </a:rPr>
              <a:t>Background And Target</a:t>
            </a:r>
            <a:endParaRPr lang="zh-CN" altLang="en-US" sz="4000" dirty="0">
              <a:solidFill>
                <a:srgbClr val="C00000"/>
              </a:solidFill>
              <a:latin typeface="Calibri" panose="020F0502020204030204" charset="0"/>
            </a:endParaRPr>
          </a:p>
        </p:txBody>
      </p:sp>
      <p:sp>
        <p:nvSpPr>
          <p:cNvPr id="3" name="内容占位符 2"/>
          <p:cNvSpPr>
            <a:spLocks noGrp="1"/>
          </p:cNvSpPr>
          <p:nvPr>
            <p:ph idx="1"/>
          </p:nvPr>
        </p:nvSpPr>
        <p:spPr>
          <a:xfrm>
            <a:off x="660400" y="2346678"/>
            <a:ext cx="10858499" cy="2571044"/>
          </a:xfrm>
        </p:spPr>
        <p:txBody>
          <a:bodyPr>
            <a:normAutofit fontScale="85000" lnSpcReduction="10000"/>
          </a:bodyPr>
          <a:lstStyle/>
          <a:p>
            <a:pPr>
              <a:lnSpc>
                <a:spcPct val="120000"/>
              </a:lnSpc>
            </a:pPr>
            <a:r>
              <a:rPr lang="en-US" altLang="zh-CN" sz="2600" b="1" dirty="0">
                <a:solidFill>
                  <a:srgbClr val="FF0000"/>
                </a:solidFill>
              </a:rPr>
              <a:t>Significance of CEPC large-scale Scientific Engineering </a:t>
            </a:r>
          </a:p>
          <a:p>
            <a:pPr>
              <a:lnSpc>
                <a:spcPct val="120000"/>
              </a:lnSpc>
            </a:pPr>
            <a:r>
              <a:rPr lang="en-US" altLang="zh-CN" sz="2600" b="1" dirty="0"/>
              <a:t>The CEPC is an important part of the world plan </a:t>
            </a:r>
            <a:r>
              <a:rPr lang="en-US" altLang="zh-CN" sz="2600" dirty="0"/>
              <a:t>for high-energy physics research. It will support a comprehensive research program by scientists throughout the world. </a:t>
            </a:r>
          </a:p>
          <a:p>
            <a:pPr>
              <a:lnSpc>
                <a:spcPct val="120000"/>
              </a:lnSpc>
            </a:pPr>
            <a:r>
              <a:rPr lang="en-US" altLang="zh-CN" sz="2600" b="1" dirty="0"/>
              <a:t>The CEPC is a giant leap for China from the BEPC-II</a:t>
            </a:r>
            <a:r>
              <a:rPr lang="en-US" altLang="zh-CN" sz="2600" dirty="0"/>
              <a:t>, the presently operating </a:t>
            </a:r>
            <a:r>
              <a:rPr lang="en-US" altLang="zh-CN" sz="2600" i="1" dirty="0" err="1"/>
              <a:t>e+e</a:t>
            </a:r>
            <a:r>
              <a:rPr lang="en-US" altLang="zh-CN" sz="2600" dirty="0"/>
              <a:t> collider at IHEP in Beijing. It will </a:t>
            </a:r>
            <a:r>
              <a:rPr lang="en-US" altLang="zh-CN" sz="2600" b="1" dirty="0"/>
              <a:t>bring</a:t>
            </a:r>
            <a:r>
              <a:rPr lang="en-US" altLang="zh-CN" sz="2600" dirty="0"/>
              <a:t> </a:t>
            </a:r>
            <a:r>
              <a:rPr lang="en-US" altLang="zh-CN" sz="2600" b="1" dirty="0"/>
              <a:t>China to the forefront of world high-energy physics</a:t>
            </a:r>
            <a:r>
              <a:rPr lang="en-US" altLang="zh-CN" sz="2600" dirty="0"/>
              <a:t>, and </a:t>
            </a:r>
            <a:r>
              <a:rPr lang="en-US" altLang="zh-CN" sz="2600" b="1" dirty="0"/>
              <a:t>push a wide range of advanced technologies to an extent</a:t>
            </a:r>
            <a:r>
              <a:rPr lang="en-US" altLang="zh-CN" sz="2600" dirty="0"/>
              <a:t> never imagined before.</a:t>
            </a:r>
            <a:endParaRPr lang="zh-CN" altLang="zh-CN" sz="2600" dirty="0"/>
          </a:p>
          <a:p>
            <a:endParaRPr lang="en-US" altLang="zh-CN" dirty="0"/>
          </a:p>
        </p:txBody>
      </p:sp>
      <p:pic>
        <p:nvPicPr>
          <p:cNvPr id="4" name="CEPC产业促进会（CIPC）-删减版-2024_3">
            <a:hlinkClick r:id="" action="ppaction://media"/>
            <a:extLst>
              <a:ext uri="{FF2B5EF4-FFF2-40B4-BE49-F238E27FC236}">
                <a16:creationId xmlns:a16="http://schemas.microsoft.com/office/drawing/2014/main" id="{0855079D-6151-51F3-80E5-882BE827A642}"/>
              </a:ext>
            </a:extLst>
          </p:cNvPr>
          <p:cNvPicPr>
            <a:picLocks noChangeAspect="1"/>
          </p:cNvPicPr>
          <p:nvPr>
            <a:audioFile r:link="rId1"/>
            <p:extLst>
              <p:ext uri="{DAA4B4D4-6D71-4841-9C94-3DE7FCFB9230}">
                <p14:media xmlns:p14="http://schemas.microsoft.com/office/powerpoint/2010/main" r:embed="rId2">
                  <p14:trim st="38824"/>
                </p14:media>
              </p:ext>
            </p:extLst>
          </p:nvPr>
        </p:nvPicPr>
        <p:blipFill>
          <a:blip r:embed="rId5"/>
          <a:stretch>
            <a:fillRect/>
          </a:stretch>
        </p:blipFill>
        <p:spPr>
          <a:xfrm>
            <a:off x="11214099" y="5573712"/>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4914"/>
    </mc:Choice>
    <mc:Fallback xmlns="">
      <p:transition spd="slow" advTm="149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0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5"/>
          <a:stretch>
            <a:fillRect/>
          </a:stretch>
        </p:blipFill>
        <p:spPr>
          <a:xfrm>
            <a:off x="3726869" y="1424668"/>
            <a:ext cx="5414091" cy="1946568"/>
          </a:xfrm>
          <a:prstGeom prst="rect">
            <a:avLst/>
          </a:prstGeom>
        </p:spPr>
      </p:pic>
      <p:pic>
        <p:nvPicPr>
          <p:cNvPr id="8" name="图片 7" descr="FHL40"/>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7334258" y="4023617"/>
            <a:ext cx="824786" cy="838649"/>
          </a:xfrm>
          <a:prstGeom prst="rect">
            <a:avLst/>
          </a:prstGeom>
        </p:spPr>
      </p:pic>
      <p:pic>
        <p:nvPicPr>
          <p:cNvPr id="9" name="图片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45643" y="3517237"/>
            <a:ext cx="1283206" cy="1345029"/>
          </a:xfrm>
          <a:prstGeom prst="rect">
            <a:avLst/>
          </a:prstGeom>
          <a:noFill/>
          <a:ln>
            <a:noFill/>
          </a:ln>
        </p:spPr>
      </p:pic>
      <p:graphicFrame>
        <p:nvGraphicFramePr>
          <p:cNvPr id="12" name="表格 1"/>
          <p:cNvGraphicFramePr/>
          <p:nvPr/>
        </p:nvGraphicFramePr>
        <p:xfrm>
          <a:off x="132427" y="5034529"/>
          <a:ext cx="5873263" cy="1053930"/>
        </p:xfrm>
        <a:graphic>
          <a:graphicData uri="http://schemas.openxmlformats.org/drawingml/2006/table">
            <a:tbl>
              <a:tblPr firstRow="1"/>
              <a:tblGrid>
                <a:gridCol w="1090379">
                  <a:extLst>
                    <a:ext uri="{9D8B030D-6E8A-4147-A177-3AD203B41FA5}">
                      <a16:colId xmlns:a16="http://schemas.microsoft.com/office/drawing/2014/main" val="20000"/>
                    </a:ext>
                  </a:extLst>
                </a:gridCol>
                <a:gridCol w="597860">
                  <a:extLst>
                    <a:ext uri="{9D8B030D-6E8A-4147-A177-3AD203B41FA5}">
                      <a16:colId xmlns:a16="http://schemas.microsoft.com/office/drawing/2014/main" val="20001"/>
                    </a:ext>
                  </a:extLst>
                </a:gridCol>
                <a:gridCol w="597861">
                  <a:extLst>
                    <a:ext uri="{9D8B030D-6E8A-4147-A177-3AD203B41FA5}">
                      <a16:colId xmlns:a16="http://schemas.microsoft.com/office/drawing/2014/main" val="20002"/>
                    </a:ext>
                  </a:extLst>
                </a:gridCol>
                <a:gridCol w="597860">
                  <a:extLst>
                    <a:ext uri="{9D8B030D-6E8A-4147-A177-3AD203B41FA5}">
                      <a16:colId xmlns:a16="http://schemas.microsoft.com/office/drawing/2014/main" val="20003"/>
                    </a:ext>
                  </a:extLst>
                </a:gridCol>
                <a:gridCol w="597861">
                  <a:extLst>
                    <a:ext uri="{9D8B030D-6E8A-4147-A177-3AD203B41FA5}">
                      <a16:colId xmlns:a16="http://schemas.microsoft.com/office/drawing/2014/main" val="20004"/>
                    </a:ext>
                  </a:extLst>
                </a:gridCol>
                <a:gridCol w="597860">
                  <a:extLst>
                    <a:ext uri="{9D8B030D-6E8A-4147-A177-3AD203B41FA5}">
                      <a16:colId xmlns:a16="http://schemas.microsoft.com/office/drawing/2014/main" val="20005"/>
                    </a:ext>
                  </a:extLst>
                </a:gridCol>
                <a:gridCol w="597861">
                  <a:extLst>
                    <a:ext uri="{9D8B030D-6E8A-4147-A177-3AD203B41FA5}">
                      <a16:colId xmlns:a16="http://schemas.microsoft.com/office/drawing/2014/main" val="20006"/>
                    </a:ext>
                  </a:extLst>
                </a:gridCol>
                <a:gridCol w="597860">
                  <a:extLst>
                    <a:ext uri="{9D8B030D-6E8A-4147-A177-3AD203B41FA5}">
                      <a16:colId xmlns:a16="http://schemas.microsoft.com/office/drawing/2014/main" val="20007"/>
                    </a:ext>
                  </a:extLst>
                </a:gridCol>
                <a:gridCol w="597861">
                  <a:extLst>
                    <a:ext uri="{9D8B030D-6E8A-4147-A177-3AD203B41FA5}">
                      <a16:colId xmlns:a16="http://schemas.microsoft.com/office/drawing/2014/main" val="20008"/>
                    </a:ext>
                  </a:extLst>
                </a:gridCol>
              </a:tblGrid>
              <a:tr h="313286">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Helium Liquefier </a:t>
                      </a:r>
                    </a:p>
                  </a:txBody>
                  <a:tcPr marL="5063" marR="5063" marT="5063" marB="5063" anchor="ctr" horzOverflow="overflow">
                    <a:lnL>
                      <a:solidFill>
                        <a:srgbClr val="2D87C9"/>
                      </a:solidFill>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FHL-70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FHL-100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FHL-140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FHL-180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FHL-240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FHL-280</a:t>
                      </a:r>
                    </a:p>
                  </a:txBody>
                  <a:tcPr marL="5063" marR="5063" marT="5063" marB="5063" anchor="ctr" horzOverflow="overflow">
                    <a:lnL w="12700">
                      <a:miter lim="400000"/>
                    </a:lnL>
                    <a:lnR>
                      <a:solidFill>
                        <a:srgbClr val="2D87C9"/>
                      </a:solidFill>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FHL-</a:t>
                      </a:r>
                      <a:r>
                        <a:rPr lang="en-US"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40</a:t>
                      </a: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0</a:t>
                      </a:r>
                    </a:p>
                  </a:txBody>
                  <a:tcPr marL="5063" marR="5063" marT="5063" marB="5063" anchor="ctr" horzOverflow="overflow">
                    <a:lnL w="9525" cap="flat" cmpd="sng" algn="ctr">
                      <a:solidFill>
                        <a:srgbClr val="2D87C9"/>
                      </a:solidFill>
                      <a:prstDash val="solid"/>
                      <a:round/>
                      <a:headEnd type="none" w="med" len="med"/>
                      <a:tailEnd type="none" w="med" len="med"/>
                    </a:lnL>
                    <a:lnR>
                      <a:solidFill>
                        <a:srgbClr val="2D87C9"/>
                      </a:solidFill>
                    </a:lnR>
                    <a:lnT>
                      <a:solidFill>
                        <a:srgbClr val="2D87C9"/>
                      </a:solidFill>
                    </a:lnT>
                    <a:lnB w="12700">
                      <a:miter lim="400000"/>
                    </a:lnB>
                    <a:solidFill>
                      <a:srgbClr val="3285C1"/>
                    </a:solidFill>
                  </a:tcPr>
                </a:tc>
                <a:extLst>
                  <a:ext uri="{0D108BD9-81ED-4DB2-BD59-A6C34878D82A}">
                    <a16:rowId xmlns:a16="http://schemas.microsoft.com/office/drawing/2014/main" val="10000"/>
                  </a:ext>
                </a:extLst>
              </a:tr>
              <a:tr h="370322">
                <a:tc>
                  <a:txBody>
                    <a:bodyPr/>
                    <a:lstStyle/>
                    <a:p>
                      <a:pPr algn="ctr">
                        <a:defRPr sz="1800"/>
                      </a:pPr>
                      <a:r>
                        <a:rPr sz="900" b="1">
                          <a:solidFill>
                            <a:srgbClr val="106FB4"/>
                          </a:solidFill>
                          <a:latin typeface="Times New Roman" panose="02020603050405020304"/>
                          <a:ea typeface="Times New Roman" panose="02020603050405020304"/>
                          <a:cs typeface="Times New Roman" panose="02020603050405020304"/>
                          <a:sym typeface="Times New Roman" panose="02020603050405020304"/>
                        </a:rPr>
                        <a:t>Liquefaction Rate(L/h) </a:t>
                      </a:r>
                    </a:p>
                  </a:txBody>
                  <a:tcPr marL="5063" marR="5063" marT="5063" marB="5063" anchor="ctr" horzOverflow="overflow">
                    <a:lnL>
                      <a:solidFill>
                        <a:srgbClr val="2D87C9"/>
                      </a:solidFill>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40~70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70~100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100~140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140~180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180~240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240~280</a:t>
                      </a:r>
                    </a:p>
                  </a:txBody>
                  <a:tcPr marL="6329" marR="6329" marT="6329" marB="6329"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280~310</a:t>
                      </a:r>
                    </a:p>
                  </a:txBody>
                  <a:tcPr marL="6329" marR="6329" marT="6329" marB="6329" anchor="ctr" horzOverflow="overflow">
                    <a:lnL w="12700">
                      <a:miter lim="400000"/>
                    </a:lnL>
                    <a:lnR>
                      <a:solidFill>
                        <a:srgbClr val="2D87C9"/>
                      </a:solidFill>
                    </a:lnR>
                    <a:lnT w="12700">
                      <a:miter lim="400000"/>
                    </a:lnT>
                    <a:lnB w="12700">
                      <a:miter lim="400000"/>
                    </a:lnB>
                    <a:noFill/>
                  </a:tcPr>
                </a:tc>
                <a:tc>
                  <a:txBody>
                    <a:bodyPr/>
                    <a:lstStyle/>
                    <a:p>
                      <a:pPr algn="ctr">
                        <a:defRPr sz="1800"/>
                      </a:pPr>
                      <a:r>
                        <a:rPr lang="en-US" sz="900">
                          <a:latin typeface="Times New Roman" panose="02020603050405020304"/>
                          <a:ea typeface="Times New Roman" panose="02020603050405020304"/>
                          <a:cs typeface="Times New Roman" panose="02020603050405020304"/>
                          <a:sym typeface="Times New Roman" panose="02020603050405020304"/>
                        </a:rPr>
                        <a:t>31</a:t>
                      </a:r>
                      <a:r>
                        <a:rPr sz="900">
                          <a:latin typeface="Times New Roman" panose="02020603050405020304"/>
                          <a:ea typeface="Times New Roman" panose="02020603050405020304"/>
                          <a:cs typeface="Times New Roman" panose="02020603050405020304"/>
                          <a:sym typeface="Times New Roman" panose="02020603050405020304"/>
                        </a:rPr>
                        <a:t>0~</a:t>
                      </a:r>
                      <a:r>
                        <a:rPr lang="en-US" sz="900">
                          <a:latin typeface="Times New Roman" panose="02020603050405020304"/>
                          <a:ea typeface="Times New Roman" panose="02020603050405020304"/>
                          <a:cs typeface="Times New Roman" panose="02020603050405020304"/>
                          <a:sym typeface="Times New Roman" panose="02020603050405020304"/>
                        </a:rPr>
                        <a:t>42</a:t>
                      </a:r>
                      <a:r>
                        <a:rPr sz="900">
                          <a:latin typeface="Times New Roman" panose="02020603050405020304"/>
                          <a:ea typeface="Times New Roman" panose="02020603050405020304"/>
                          <a:cs typeface="Times New Roman" panose="02020603050405020304"/>
                          <a:sym typeface="Times New Roman" panose="02020603050405020304"/>
                        </a:rPr>
                        <a:t>0</a:t>
                      </a:r>
                    </a:p>
                  </a:txBody>
                  <a:tcPr marL="6329" marR="6329" marT="6329" marB="6329" anchor="ctr" horzOverflow="overflow">
                    <a:lnL w="9525" cap="flat" cmpd="sng" algn="ctr">
                      <a:solidFill>
                        <a:srgbClr val="2D87C9"/>
                      </a:solidFill>
                      <a:prstDash val="solid"/>
                      <a:round/>
                      <a:headEnd type="none" w="med" len="med"/>
                      <a:tailEnd type="none" w="med" len="med"/>
                    </a:lnL>
                    <a:lnR>
                      <a:solidFill>
                        <a:srgbClr val="2D87C9"/>
                      </a:solidFill>
                    </a:lnR>
                    <a:lnT w="12700">
                      <a:miter lim="400000"/>
                    </a:lnT>
                    <a:lnB w="12700">
                      <a:miter lim="400000"/>
                    </a:lnB>
                    <a:noFill/>
                  </a:tcPr>
                </a:tc>
                <a:extLst>
                  <a:ext uri="{0D108BD9-81ED-4DB2-BD59-A6C34878D82A}">
                    <a16:rowId xmlns:a16="http://schemas.microsoft.com/office/drawing/2014/main" val="10001"/>
                  </a:ext>
                </a:extLst>
              </a:tr>
              <a:tr h="370322">
                <a:tc>
                  <a:txBody>
                    <a:bodyPr/>
                    <a:lstStyle/>
                    <a:p>
                      <a:pPr algn="ctr">
                        <a:defRPr sz="9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t>Rated Power of </a:t>
                      </a:r>
                    </a:p>
                    <a:p>
                      <a:pPr algn="ctr">
                        <a:defRPr sz="9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t>Compressor(kW)</a:t>
                      </a:r>
                    </a:p>
                  </a:txBody>
                  <a:tcPr marL="5063" marR="5063" marT="5063" marB="5063" anchor="ctr" horzOverflow="overflow">
                    <a:lnL>
                      <a:solidFill>
                        <a:srgbClr val="2D87C9"/>
                      </a:solidFill>
                    </a:lnL>
                    <a:lnR w="12700">
                      <a:miter lim="400000"/>
                    </a:lnR>
                    <a:lnT w="12700">
                      <a:miter lim="400000"/>
                    </a:lnT>
                    <a:lnB>
                      <a:solidFill>
                        <a:srgbClr val="2D87C9"/>
                      </a:solidFill>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75~90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90~132</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132~160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900">
                          <a:solidFill>
                            <a:srgbClr val="002060"/>
                          </a:solidFill>
                          <a:latin typeface="Times New Roman" panose="02020603050405020304"/>
                          <a:ea typeface="Times New Roman" panose="02020603050405020304"/>
                          <a:cs typeface="Times New Roman" panose="02020603050405020304"/>
                          <a:sym typeface="Times New Roman" panose="02020603050405020304"/>
                        </a:defRPr>
                      </a:pPr>
                      <a:r>
                        <a:t>160</a:t>
                      </a:r>
                      <a:r>
                        <a:rPr>
                          <a:solidFill>
                            <a:srgbClr val="000000"/>
                          </a:solidFill>
                        </a:rPr>
                        <a:t>~200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200~250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a:latin typeface="Times New Roman" panose="02020603050405020304"/>
                          <a:ea typeface="Times New Roman" panose="02020603050405020304"/>
                          <a:cs typeface="Times New Roman" panose="02020603050405020304"/>
                          <a:sym typeface="Times New Roman" panose="02020603050405020304"/>
                        </a:rPr>
                        <a:t>250~315</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a:latin typeface="Times New Roman" panose="02020603050405020304"/>
                          <a:ea typeface="Times New Roman" panose="02020603050405020304"/>
                          <a:cs typeface="Times New Roman" panose="02020603050405020304"/>
                          <a:sym typeface="Times New Roman" panose="02020603050405020304"/>
                        </a:rPr>
                        <a:t>315~355</a:t>
                      </a:r>
                    </a:p>
                  </a:txBody>
                  <a:tcPr marL="5063" marR="5063" marT="5063" marB="5063" anchor="ctr" horzOverflow="overflow">
                    <a:lnL w="12700">
                      <a:miter lim="400000"/>
                    </a:lnL>
                    <a:lnR>
                      <a:solidFill>
                        <a:srgbClr val="2D87C9"/>
                      </a:solidFill>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3</a:t>
                      </a:r>
                      <a:r>
                        <a:rPr lang="en-US" sz="900" dirty="0">
                          <a:latin typeface="Times New Roman" panose="02020603050405020304"/>
                          <a:ea typeface="Times New Roman" panose="02020603050405020304"/>
                          <a:cs typeface="Times New Roman" panose="02020603050405020304"/>
                          <a:sym typeface="Times New Roman" panose="02020603050405020304"/>
                        </a:rPr>
                        <a:t>5</a:t>
                      </a:r>
                      <a:r>
                        <a:rPr sz="900" dirty="0">
                          <a:latin typeface="Times New Roman" panose="02020603050405020304"/>
                          <a:ea typeface="Times New Roman" panose="02020603050405020304"/>
                          <a:cs typeface="Times New Roman" panose="02020603050405020304"/>
                          <a:sym typeface="Times New Roman" panose="02020603050405020304"/>
                        </a:rPr>
                        <a:t>5~</a:t>
                      </a:r>
                      <a:r>
                        <a:rPr lang="en-US" sz="900" dirty="0">
                          <a:latin typeface="Times New Roman" panose="02020603050405020304"/>
                          <a:ea typeface="Times New Roman" panose="02020603050405020304"/>
                          <a:cs typeface="Times New Roman" panose="02020603050405020304"/>
                          <a:sym typeface="Times New Roman" panose="02020603050405020304"/>
                        </a:rPr>
                        <a:t>42</a:t>
                      </a:r>
                      <a:r>
                        <a:rPr sz="900" dirty="0">
                          <a:latin typeface="Times New Roman" panose="02020603050405020304"/>
                          <a:ea typeface="Times New Roman" panose="02020603050405020304"/>
                          <a:cs typeface="Times New Roman" panose="02020603050405020304"/>
                          <a:sym typeface="Times New Roman" panose="02020603050405020304"/>
                        </a:rPr>
                        <a:t>5</a:t>
                      </a:r>
                    </a:p>
                  </a:txBody>
                  <a:tcPr marL="5063" marR="5063" marT="5063" marB="5063" anchor="ctr" horzOverflow="overflow">
                    <a:lnL w="9525" cap="flat" cmpd="sng" algn="ctr">
                      <a:solidFill>
                        <a:srgbClr val="2D87C9"/>
                      </a:solidFill>
                      <a:prstDash val="solid"/>
                      <a:round/>
                      <a:headEnd type="none" w="med" len="med"/>
                      <a:tailEnd type="none" w="med" len="med"/>
                    </a:lnL>
                    <a:lnR>
                      <a:solidFill>
                        <a:srgbClr val="2D87C9"/>
                      </a:solidFill>
                    </a:lnR>
                    <a:lnT w="12700">
                      <a:miter lim="400000"/>
                    </a:lnT>
                    <a:lnB>
                      <a:solidFill>
                        <a:srgbClr val="2D87C9"/>
                      </a:solidFill>
                    </a:lnB>
                    <a:noFill/>
                  </a:tcPr>
                </a:tc>
                <a:extLst>
                  <a:ext uri="{0D108BD9-81ED-4DB2-BD59-A6C34878D82A}">
                    <a16:rowId xmlns:a16="http://schemas.microsoft.com/office/drawing/2014/main" val="10002"/>
                  </a:ext>
                </a:extLst>
              </a:tr>
            </a:tbl>
          </a:graphicData>
        </a:graphic>
      </p:graphicFrame>
      <p:pic>
        <p:nvPicPr>
          <p:cNvPr id="6" name="Picture 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443841" y="327865"/>
            <a:ext cx="1359604" cy="328972"/>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descr="FHL40"/>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6079208" y="3743376"/>
            <a:ext cx="1137174" cy="1156288"/>
          </a:xfrm>
          <a:prstGeom prst="rect">
            <a:avLst/>
          </a:prstGeom>
        </p:spPr>
      </p:pic>
      <p:sp>
        <p:nvSpPr>
          <p:cNvPr id="2" name="内容占位符 2"/>
          <p:cNvSpPr txBox="1"/>
          <p:nvPr/>
        </p:nvSpPr>
        <p:spPr>
          <a:xfrm>
            <a:off x="0" y="6255829"/>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北京中科富海低温科技有限公司</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lang="en-US" altLang="zh-CN" sz="1900" b="1" dirty="0">
                <a:solidFill>
                  <a:srgbClr val="FFC000"/>
                </a:solidFill>
                <a:latin typeface="Calibri" panose="020F0502020204030204"/>
                <a:ea typeface="等线" panose="02010600030101010101" pitchFamily="2" charset="-122"/>
              </a:rPr>
              <a:t>Beijing </a:t>
            </a:r>
            <a:r>
              <a:rPr lang="en-US" altLang="zh-CN" sz="1900" b="1" dirty="0" err="1">
                <a:solidFill>
                  <a:srgbClr val="FFC000"/>
                </a:solidFill>
                <a:latin typeface="Calibri" panose="020F0502020204030204"/>
                <a:ea typeface="等线" panose="02010600030101010101" pitchFamily="2" charset="-122"/>
              </a:rPr>
              <a:t>Sinoscience</a:t>
            </a:r>
            <a:r>
              <a:rPr lang="en-US" altLang="zh-CN" sz="1900" b="1" dirty="0">
                <a:solidFill>
                  <a:srgbClr val="FFC000"/>
                </a:solidFill>
                <a:latin typeface="Calibri" panose="020F0502020204030204"/>
                <a:ea typeface="等线" panose="02010600030101010101" pitchFamily="2" charset="-122"/>
              </a:rPr>
              <a:t> </a:t>
            </a:r>
            <a:r>
              <a:rPr lang="en-US" altLang="zh-CN" sz="1900" b="1" dirty="0" err="1">
                <a:solidFill>
                  <a:srgbClr val="FFC000"/>
                </a:solidFill>
                <a:latin typeface="Calibri" panose="020F0502020204030204"/>
                <a:ea typeface="等线" panose="02010600030101010101" pitchFamily="2" charset="-122"/>
              </a:rPr>
              <a:t>Fullcryo</a:t>
            </a:r>
            <a:r>
              <a:rPr lang="en-US" altLang="zh-CN" sz="1900" b="1" dirty="0">
                <a:solidFill>
                  <a:srgbClr val="FFC000"/>
                </a:solidFill>
                <a:latin typeface="Calibri" panose="020F0502020204030204"/>
                <a:ea typeface="等线" panose="02010600030101010101" pitchFamily="2" charset="-122"/>
              </a:rPr>
              <a:t> Technology CO.</a:t>
            </a:r>
            <a:r>
              <a:rPr lang="zh-CN" altLang="en-US" sz="1900" b="1" dirty="0">
                <a:solidFill>
                  <a:srgbClr val="FFC000"/>
                </a:solidFill>
                <a:latin typeface="Calibri" panose="020F0502020204030204"/>
                <a:ea typeface="等线" panose="02010600030101010101" pitchFamily="2" charset="-122"/>
              </a:rPr>
              <a:t>，</a:t>
            </a:r>
            <a:r>
              <a:rPr lang="en-US" altLang="zh-CN" sz="1900" b="1" dirty="0">
                <a:solidFill>
                  <a:srgbClr val="FFC000"/>
                </a:solidFill>
                <a:latin typeface="Calibri" panose="020F0502020204030204"/>
                <a:ea typeface="等线" panose="02010600030101010101" pitchFamily="2" charset="-122"/>
              </a:rPr>
              <a:t>Ltd.</a:t>
            </a:r>
            <a:endParaRPr lang="zh-CN" altLang="en-US" sz="1900" b="1" dirty="0">
              <a:solidFill>
                <a:srgbClr val="FFC000"/>
              </a:solidFill>
              <a:latin typeface="Calibri" panose="020F0502020204030204"/>
              <a:ea typeface="等线" panose="02010600030101010101" pitchFamily="2" charset="-122"/>
            </a:endParaRPr>
          </a:p>
        </p:txBody>
      </p:sp>
      <p:graphicFrame>
        <p:nvGraphicFramePr>
          <p:cNvPr id="10" name="表格 2"/>
          <p:cNvGraphicFramePr/>
          <p:nvPr/>
        </p:nvGraphicFramePr>
        <p:xfrm>
          <a:off x="6130556" y="5034529"/>
          <a:ext cx="6005689" cy="1053930"/>
        </p:xfrm>
        <a:graphic>
          <a:graphicData uri="http://schemas.openxmlformats.org/drawingml/2006/table">
            <a:tbl>
              <a:tblPr firstRow="1"/>
              <a:tblGrid>
                <a:gridCol w="1068497">
                  <a:extLst>
                    <a:ext uri="{9D8B030D-6E8A-4147-A177-3AD203B41FA5}">
                      <a16:colId xmlns:a16="http://schemas.microsoft.com/office/drawing/2014/main" val="20000"/>
                    </a:ext>
                  </a:extLst>
                </a:gridCol>
                <a:gridCol w="617323">
                  <a:extLst>
                    <a:ext uri="{9D8B030D-6E8A-4147-A177-3AD203B41FA5}">
                      <a16:colId xmlns:a16="http://schemas.microsoft.com/office/drawing/2014/main" val="20001"/>
                    </a:ext>
                  </a:extLst>
                </a:gridCol>
                <a:gridCol w="616627">
                  <a:extLst>
                    <a:ext uri="{9D8B030D-6E8A-4147-A177-3AD203B41FA5}">
                      <a16:colId xmlns:a16="http://schemas.microsoft.com/office/drawing/2014/main" val="20002"/>
                    </a:ext>
                  </a:extLst>
                </a:gridCol>
                <a:gridCol w="617323">
                  <a:extLst>
                    <a:ext uri="{9D8B030D-6E8A-4147-A177-3AD203B41FA5}">
                      <a16:colId xmlns:a16="http://schemas.microsoft.com/office/drawing/2014/main" val="20003"/>
                    </a:ext>
                  </a:extLst>
                </a:gridCol>
                <a:gridCol w="617323">
                  <a:extLst>
                    <a:ext uri="{9D8B030D-6E8A-4147-A177-3AD203B41FA5}">
                      <a16:colId xmlns:a16="http://schemas.microsoft.com/office/drawing/2014/main" val="20004"/>
                    </a:ext>
                  </a:extLst>
                </a:gridCol>
                <a:gridCol w="617323">
                  <a:extLst>
                    <a:ext uri="{9D8B030D-6E8A-4147-A177-3AD203B41FA5}">
                      <a16:colId xmlns:a16="http://schemas.microsoft.com/office/drawing/2014/main" val="20005"/>
                    </a:ext>
                  </a:extLst>
                </a:gridCol>
                <a:gridCol w="616627">
                  <a:extLst>
                    <a:ext uri="{9D8B030D-6E8A-4147-A177-3AD203B41FA5}">
                      <a16:colId xmlns:a16="http://schemas.microsoft.com/office/drawing/2014/main" val="20006"/>
                    </a:ext>
                  </a:extLst>
                </a:gridCol>
                <a:gridCol w="617323">
                  <a:extLst>
                    <a:ext uri="{9D8B030D-6E8A-4147-A177-3AD203B41FA5}">
                      <a16:colId xmlns:a16="http://schemas.microsoft.com/office/drawing/2014/main" val="20007"/>
                    </a:ext>
                  </a:extLst>
                </a:gridCol>
                <a:gridCol w="617323">
                  <a:extLst>
                    <a:ext uri="{9D8B030D-6E8A-4147-A177-3AD203B41FA5}">
                      <a16:colId xmlns:a16="http://schemas.microsoft.com/office/drawing/2014/main" val="20008"/>
                    </a:ext>
                  </a:extLst>
                </a:gridCol>
              </a:tblGrid>
              <a:tr h="350825">
                <a:tc>
                  <a:txBody>
                    <a:bodyPr/>
                    <a:lstStyle/>
                    <a:p>
                      <a:pPr algn="ctr" defTabSz="914400">
                        <a:defRPr sz="1800" b="0">
                          <a:solidFill>
                            <a:srgbClr val="000000"/>
                          </a:solidFill>
                        </a:defRPr>
                      </a:pPr>
                      <a:r>
                        <a:rPr sz="900" b="1"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Helium Refrigerator</a:t>
                      </a:r>
                    </a:p>
                  </a:txBody>
                  <a:tcPr marL="5063" marR="5063" marT="5063" marB="5063" anchor="ctr" horzOverflow="overflow">
                    <a:lnL>
                      <a:solidFill>
                        <a:srgbClr val="2D87C9"/>
                      </a:solidFill>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FHR-40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FHR-70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FHR-100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FHR-140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FHR-180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algn="ctr">
                        <a:defRPr sz="1800" b="0">
                          <a:solidFill>
                            <a:srgbClr val="000000"/>
                          </a:solidFill>
                        </a:defRPr>
                      </a:pPr>
                      <a:r>
                        <a:rPr sz="900" b="1">
                          <a:solidFill>
                            <a:srgbClr val="FFFFFF"/>
                          </a:solidFill>
                          <a:latin typeface="Times New Roman" panose="02020603050405020304"/>
                          <a:ea typeface="Times New Roman" panose="02020603050405020304"/>
                          <a:cs typeface="Times New Roman" panose="02020603050405020304"/>
                          <a:sym typeface="Times New Roman" panose="02020603050405020304"/>
                        </a:rPr>
                        <a:t>FHR-240</a:t>
                      </a:r>
                    </a:p>
                  </a:txBody>
                  <a:tcPr marL="5063" marR="5063" marT="5063" marB="5063" anchor="ctr" horzOverflow="overflow">
                    <a:lnL w="12700">
                      <a:miter lim="400000"/>
                    </a:lnL>
                    <a:lnR w="12700">
                      <a:miter lim="400000"/>
                    </a:lnR>
                    <a:lnT>
                      <a:solidFill>
                        <a:srgbClr val="2D87C9"/>
                      </a:solidFill>
                    </a:lnT>
                    <a:lnB w="12700">
                      <a:miter lim="400000"/>
                    </a:lnB>
                    <a:solidFill>
                      <a:srgbClr val="3285C1"/>
                    </a:solidFill>
                  </a:tcPr>
                </a:tc>
                <a:tc>
                  <a:txBody>
                    <a:bodyPr/>
                    <a:lstStyle/>
                    <a:p>
                      <a:pPr marL="0" algn="ctr" defTabSz="914400" rtl="0" eaLnBrk="1" latinLnBrk="0" hangingPunct="1">
                        <a:defRPr sz="1800" b="0">
                          <a:solidFill>
                            <a:srgbClr val="000000"/>
                          </a:solidFill>
                        </a:defRPr>
                      </a:pPr>
                      <a:r>
                        <a:rPr sz="900" b="1" kern="1200"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FHR-280</a:t>
                      </a:r>
                    </a:p>
                  </a:txBody>
                  <a:tcPr marL="5063" marR="5063" marT="5063" marB="5063" anchor="ctr" horzOverflow="overflow">
                    <a:lnL w="12700">
                      <a:miter lim="400000"/>
                    </a:lnL>
                    <a:lnR>
                      <a:solidFill>
                        <a:srgbClr val="2D87C9"/>
                      </a:solidFill>
                    </a:lnR>
                    <a:lnT>
                      <a:solidFill>
                        <a:srgbClr val="2D87C9"/>
                      </a:solidFill>
                    </a:lnT>
                    <a:lnB w="12700">
                      <a:miter lim="400000"/>
                    </a:lnB>
                    <a:solidFill>
                      <a:srgbClr val="3285C1"/>
                    </a:solidFill>
                  </a:tcPr>
                </a:tc>
                <a:tc>
                  <a:txBody>
                    <a:bodyPr/>
                    <a:lstStyle/>
                    <a:p>
                      <a:pPr marL="0" algn="ctr" defTabSz="914400" rtl="0" eaLnBrk="1" latinLnBrk="0" hangingPunct="1">
                        <a:defRPr sz="1800" b="0">
                          <a:solidFill>
                            <a:srgbClr val="000000"/>
                          </a:solidFill>
                        </a:defRPr>
                      </a:pPr>
                      <a:r>
                        <a:rPr sz="900" b="1" kern="1200"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FHR-</a:t>
                      </a:r>
                      <a:r>
                        <a:rPr lang="en-US" sz="900" b="1" kern="1200"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40</a:t>
                      </a:r>
                      <a:r>
                        <a:rPr sz="900" b="1" kern="1200" dirty="0">
                          <a:solidFill>
                            <a:srgbClr val="FFFFFF"/>
                          </a:solidFill>
                          <a:latin typeface="Times New Roman" panose="02020603050405020304"/>
                          <a:ea typeface="Times New Roman" panose="02020603050405020304"/>
                          <a:cs typeface="Times New Roman" panose="02020603050405020304"/>
                          <a:sym typeface="Times New Roman" panose="02020603050405020304"/>
                        </a:rPr>
                        <a:t>0</a:t>
                      </a:r>
                    </a:p>
                  </a:txBody>
                  <a:tcPr marL="5063" marR="5063" marT="5063" marB="5063" anchor="ctr" horzOverflow="overflow">
                    <a:lnL w="9525" cap="flat" cmpd="sng" algn="ctr">
                      <a:solidFill>
                        <a:srgbClr val="2D87C9"/>
                      </a:solidFill>
                      <a:prstDash val="solid"/>
                      <a:round/>
                      <a:headEnd type="none" w="med" len="med"/>
                      <a:tailEnd type="none" w="med" len="med"/>
                    </a:lnL>
                    <a:lnR>
                      <a:solidFill>
                        <a:srgbClr val="2D87C9"/>
                      </a:solidFill>
                    </a:lnR>
                    <a:lnT>
                      <a:solidFill>
                        <a:srgbClr val="2D87C9"/>
                      </a:solidFill>
                    </a:lnT>
                    <a:lnB w="12700">
                      <a:miter lim="400000"/>
                    </a:lnB>
                    <a:solidFill>
                      <a:srgbClr val="0070C0"/>
                    </a:solidFill>
                  </a:tcPr>
                </a:tc>
                <a:extLst>
                  <a:ext uri="{0D108BD9-81ED-4DB2-BD59-A6C34878D82A}">
                    <a16:rowId xmlns:a16="http://schemas.microsoft.com/office/drawing/2014/main" val="10000"/>
                  </a:ext>
                </a:extLst>
              </a:tr>
              <a:tr h="352280">
                <a:tc>
                  <a:txBody>
                    <a:bodyPr/>
                    <a:lstStyle/>
                    <a:p>
                      <a:pPr algn="ctr">
                        <a:defRPr sz="1800"/>
                      </a:pPr>
                      <a:r>
                        <a:rPr sz="900" b="1">
                          <a:solidFill>
                            <a:srgbClr val="106FB4"/>
                          </a:solidFill>
                          <a:latin typeface="Times New Roman" panose="02020603050405020304"/>
                          <a:ea typeface="Times New Roman" panose="02020603050405020304"/>
                          <a:cs typeface="Times New Roman" panose="02020603050405020304"/>
                          <a:sym typeface="Times New Roman" panose="02020603050405020304"/>
                        </a:rPr>
                        <a:t>Cooling Power(W)</a:t>
                      </a:r>
                    </a:p>
                  </a:txBody>
                  <a:tcPr marL="5063" marR="5063" marT="5063" marB="5063" anchor="ctr" horzOverflow="overflow">
                    <a:lnL>
                      <a:solidFill>
                        <a:srgbClr val="2D87C9"/>
                      </a:solidFill>
                    </a:lnL>
                    <a:lnR w="12700">
                      <a:miter lim="400000"/>
                    </a:lnR>
                    <a:lnT w="12700">
                      <a:miter lim="400000"/>
                    </a:lnT>
                    <a:lnB w="12700">
                      <a:miter lim="400000"/>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160 ~250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250~320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320~450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450 ~580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580~750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750 ~900</a:t>
                      </a:r>
                    </a:p>
                  </a:txBody>
                  <a:tcPr marL="5653" marR="5653" marT="5653" marB="5653" anchor="ctr" horzOverflow="overflow">
                    <a:lnL w="12700">
                      <a:miter lim="400000"/>
                    </a:lnL>
                    <a:lnR w="12700">
                      <a:miter lim="400000"/>
                    </a:lnR>
                    <a:lnT w="12700">
                      <a:miter lim="400000"/>
                    </a:lnT>
                    <a:lnB w="12700">
                      <a:miter lim="400000"/>
                    </a:lnB>
                    <a:noFill/>
                  </a:tcPr>
                </a:tc>
                <a:tc>
                  <a:txBody>
                    <a:bodyPr/>
                    <a:lstStyle/>
                    <a:p>
                      <a:pPr algn="ctr">
                        <a:defRPr sz="1800"/>
                      </a:pPr>
                      <a:r>
                        <a:rPr sz="900" dirty="0">
                          <a:latin typeface="Times New Roman" panose="02020603050405020304"/>
                          <a:ea typeface="Times New Roman" panose="02020603050405020304"/>
                          <a:cs typeface="Times New Roman" panose="02020603050405020304"/>
                          <a:sym typeface="Times New Roman" panose="02020603050405020304"/>
                        </a:rPr>
                        <a:t>900 ~1000</a:t>
                      </a:r>
                    </a:p>
                  </a:txBody>
                  <a:tcPr marL="5653" marR="5653" marT="5653" marB="5653" anchor="ctr" horzOverflow="overflow">
                    <a:lnL w="12700">
                      <a:miter lim="400000"/>
                    </a:lnL>
                    <a:lnR>
                      <a:solidFill>
                        <a:srgbClr val="2D87C9"/>
                      </a:solidFill>
                    </a:lnR>
                    <a:lnT w="12700">
                      <a:miter lim="400000"/>
                    </a:lnT>
                    <a:lnB w="12700">
                      <a:miter lim="400000"/>
                    </a:lnB>
                    <a:noFill/>
                  </a:tcPr>
                </a:tc>
                <a:tc>
                  <a:txBody>
                    <a:bodyPr/>
                    <a:lstStyle/>
                    <a:p>
                      <a:pPr algn="ctr">
                        <a:defRPr sz="1800"/>
                      </a:pPr>
                      <a:r>
                        <a:rPr lang="en-US" sz="900" dirty="0">
                          <a:latin typeface="Times New Roman" panose="02020603050405020304"/>
                          <a:ea typeface="Times New Roman" panose="02020603050405020304"/>
                          <a:cs typeface="Times New Roman" panose="02020603050405020304"/>
                          <a:sym typeface="Times New Roman" panose="02020603050405020304"/>
                        </a:rPr>
                        <a:t>10</a:t>
                      </a:r>
                      <a:r>
                        <a:rPr sz="900" dirty="0">
                          <a:latin typeface="Times New Roman" panose="02020603050405020304"/>
                          <a:ea typeface="Times New Roman" panose="02020603050405020304"/>
                          <a:cs typeface="Times New Roman" panose="02020603050405020304"/>
                          <a:sym typeface="Times New Roman" panose="02020603050405020304"/>
                        </a:rPr>
                        <a:t>00 ~1</a:t>
                      </a:r>
                      <a:r>
                        <a:rPr lang="en-US" sz="900" dirty="0">
                          <a:latin typeface="Times New Roman" panose="02020603050405020304"/>
                          <a:ea typeface="Times New Roman" panose="02020603050405020304"/>
                          <a:cs typeface="Times New Roman" panose="02020603050405020304"/>
                          <a:sym typeface="Times New Roman" panose="02020603050405020304"/>
                        </a:rPr>
                        <a:t>8</a:t>
                      </a:r>
                      <a:r>
                        <a:rPr sz="900" dirty="0">
                          <a:latin typeface="Times New Roman" panose="02020603050405020304"/>
                          <a:ea typeface="Times New Roman" panose="02020603050405020304"/>
                          <a:cs typeface="Times New Roman" panose="02020603050405020304"/>
                          <a:sym typeface="Times New Roman" panose="02020603050405020304"/>
                        </a:rPr>
                        <a:t>00</a:t>
                      </a:r>
                    </a:p>
                  </a:txBody>
                  <a:tcPr marL="5653" marR="5653" marT="5653" marB="5653" anchor="ctr" horzOverflow="overflow">
                    <a:lnL w="9525" cap="flat" cmpd="sng" algn="ctr">
                      <a:solidFill>
                        <a:srgbClr val="2D87C9"/>
                      </a:solidFill>
                      <a:prstDash val="solid"/>
                      <a:round/>
                      <a:headEnd type="none" w="med" len="med"/>
                      <a:tailEnd type="none" w="med" len="med"/>
                    </a:lnL>
                    <a:lnR>
                      <a:solidFill>
                        <a:srgbClr val="2D87C9"/>
                      </a:solidFill>
                    </a:lnR>
                    <a:lnT w="12700">
                      <a:miter lim="400000"/>
                    </a:lnT>
                    <a:lnB w="12700">
                      <a:miter lim="400000"/>
                    </a:lnB>
                    <a:solidFill>
                      <a:schemeClr val="bg1"/>
                    </a:solidFill>
                  </a:tcPr>
                </a:tc>
                <a:extLst>
                  <a:ext uri="{0D108BD9-81ED-4DB2-BD59-A6C34878D82A}">
                    <a16:rowId xmlns:a16="http://schemas.microsoft.com/office/drawing/2014/main" val="10001"/>
                  </a:ext>
                </a:extLst>
              </a:tr>
              <a:tr h="350825">
                <a:tc>
                  <a:txBody>
                    <a:bodyPr/>
                    <a:lstStyle/>
                    <a:p>
                      <a:pPr algn="ctr">
                        <a:defRPr sz="9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dirty="0"/>
                        <a:t>Rated Power of</a:t>
                      </a:r>
                    </a:p>
                    <a:p>
                      <a:pPr algn="ctr">
                        <a:defRPr sz="9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dirty="0"/>
                        <a:t>Compressor(kW)</a:t>
                      </a:r>
                    </a:p>
                  </a:txBody>
                  <a:tcPr marL="5063" marR="5063" marT="5063" marB="5063" anchor="ctr" horzOverflow="overflow">
                    <a:lnL>
                      <a:solidFill>
                        <a:srgbClr val="2D87C9"/>
                      </a:solidFill>
                    </a:lnL>
                    <a:lnR w="12700">
                      <a:miter lim="400000"/>
                    </a:lnR>
                    <a:lnT w="12700">
                      <a:miter lim="400000"/>
                    </a:lnT>
                    <a:lnB>
                      <a:solidFill>
                        <a:srgbClr val="2D87C9"/>
                      </a:solidFill>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75~90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a:defRPr sz="1800"/>
                      </a:pPr>
                      <a:r>
                        <a:rPr sz="900">
                          <a:latin typeface="Times New Roman" panose="02020603050405020304"/>
                          <a:ea typeface="Times New Roman" panose="02020603050405020304"/>
                          <a:cs typeface="Times New Roman" panose="02020603050405020304"/>
                          <a:sym typeface="Times New Roman" panose="02020603050405020304"/>
                        </a:rPr>
                        <a:t>90~~132</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132~160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900">
                          <a:solidFill>
                            <a:srgbClr val="002060"/>
                          </a:solidFill>
                          <a:latin typeface="Times New Roman" panose="02020603050405020304"/>
                          <a:ea typeface="Times New Roman" panose="02020603050405020304"/>
                          <a:cs typeface="Times New Roman" panose="02020603050405020304"/>
                          <a:sym typeface="Times New Roman" panose="02020603050405020304"/>
                        </a:defRPr>
                      </a:pPr>
                      <a:r>
                        <a:t>160</a:t>
                      </a:r>
                      <a:r>
                        <a:rPr>
                          <a:solidFill>
                            <a:srgbClr val="000000"/>
                          </a:solidFill>
                        </a:rPr>
                        <a:t>~200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200~250</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a:latin typeface="Times New Roman" panose="02020603050405020304"/>
                          <a:ea typeface="Times New Roman" panose="02020603050405020304"/>
                          <a:cs typeface="Times New Roman" panose="02020603050405020304"/>
                          <a:sym typeface="Times New Roman" panose="02020603050405020304"/>
                        </a:rPr>
                        <a:t>250~315</a:t>
                      </a:r>
                    </a:p>
                  </a:txBody>
                  <a:tcPr marL="5063" marR="5063" marT="5063" marB="5063" anchor="ctr" horzOverflow="overflow">
                    <a:lnL w="12700">
                      <a:miter lim="400000"/>
                    </a:lnL>
                    <a:lnR w="12700">
                      <a:miter lim="400000"/>
                    </a:lnR>
                    <a:lnT w="12700">
                      <a:miter lim="400000"/>
                    </a:lnT>
                    <a:lnB>
                      <a:solidFill>
                        <a:srgbClr val="2D87C9"/>
                      </a:solidFill>
                    </a:lnB>
                    <a:noFill/>
                  </a:tcPr>
                </a:tc>
                <a:tc>
                  <a:txBody>
                    <a:bodyPr/>
                    <a:lstStyle/>
                    <a:p>
                      <a:pPr algn="ctr" defTabSz="914400">
                        <a:defRPr sz="1800"/>
                      </a:pPr>
                      <a:r>
                        <a:rPr sz="900">
                          <a:latin typeface="Times New Roman" panose="02020603050405020304"/>
                          <a:ea typeface="Times New Roman" panose="02020603050405020304"/>
                          <a:cs typeface="Times New Roman" panose="02020603050405020304"/>
                          <a:sym typeface="Times New Roman" panose="02020603050405020304"/>
                        </a:rPr>
                        <a:t>315~355</a:t>
                      </a:r>
                    </a:p>
                  </a:txBody>
                  <a:tcPr marL="5063" marR="5063" marT="5063" marB="5063" anchor="ctr" horzOverflow="overflow">
                    <a:lnL w="12700">
                      <a:miter lim="400000"/>
                    </a:lnL>
                    <a:lnR>
                      <a:solidFill>
                        <a:srgbClr val="2D87C9"/>
                      </a:solidFill>
                    </a:lnR>
                    <a:lnT w="12700">
                      <a:miter lim="400000"/>
                    </a:lnT>
                    <a:lnB>
                      <a:solidFill>
                        <a:srgbClr val="2D87C9"/>
                      </a:solidFill>
                    </a:lnB>
                    <a:noFill/>
                  </a:tcPr>
                </a:tc>
                <a:tc>
                  <a:txBody>
                    <a:bodyPr/>
                    <a:lstStyle/>
                    <a:p>
                      <a:pPr algn="ctr" defTabSz="914400">
                        <a:defRPr sz="1800"/>
                      </a:pPr>
                      <a:r>
                        <a:rPr sz="900" dirty="0">
                          <a:latin typeface="Times New Roman" panose="02020603050405020304"/>
                          <a:ea typeface="Times New Roman" panose="02020603050405020304"/>
                          <a:cs typeface="Times New Roman" panose="02020603050405020304"/>
                          <a:sym typeface="Times New Roman" panose="02020603050405020304"/>
                        </a:rPr>
                        <a:t>3</a:t>
                      </a:r>
                      <a:r>
                        <a:rPr lang="en-US" sz="900" dirty="0">
                          <a:latin typeface="Times New Roman" panose="02020603050405020304"/>
                          <a:ea typeface="Times New Roman" panose="02020603050405020304"/>
                          <a:cs typeface="Times New Roman" panose="02020603050405020304"/>
                          <a:sym typeface="Times New Roman" panose="02020603050405020304"/>
                        </a:rPr>
                        <a:t>5</a:t>
                      </a:r>
                      <a:r>
                        <a:rPr sz="900" dirty="0">
                          <a:latin typeface="Times New Roman" panose="02020603050405020304"/>
                          <a:ea typeface="Times New Roman" panose="02020603050405020304"/>
                          <a:cs typeface="Times New Roman" panose="02020603050405020304"/>
                          <a:sym typeface="Times New Roman" panose="02020603050405020304"/>
                        </a:rPr>
                        <a:t>5~</a:t>
                      </a:r>
                      <a:r>
                        <a:rPr lang="en-US" sz="900" dirty="0">
                          <a:latin typeface="Times New Roman" panose="02020603050405020304"/>
                          <a:ea typeface="Times New Roman" panose="02020603050405020304"/>
                          <a:cs typeface="Times New Roman" panose="02020603050405020304"/>
                          <a:sym typeface="Times New Roman" panose="02020603050405020304"/>
                        </a:rPr>
                        <a:t>42</a:t>
                      </a:r>
                      <a:r>
                        <a:rPr sz="900" dirty="0">
                          <a:latin typeface="Times New Roman" panose="02020603050405020304"/>
                          <a:ea typeface="Times New Roman" panose="02020603050405020304"/>
                          <a:cs typeface="Times New Roman" panose="02020603050405020304"/>
                          <a:sym typeface="Times New Roman" panose="02020603050405020304"/>
                        </a:rPr>
                        <a:t>5</a:t>
                      </a:r>
                    </a:p>
                  </a:txBody>
                  <a:tcPr marL="5063" marR="5063" marT="5063" marB="5063" anchor="ctr" horzOverflow="overflow">
                    <a:lnL w="9525" cap="flat" cmpd="sng" algn="ctr">
                      <a:solidFill>
                        <a:srgbClr val="2D87C9"/>
                      </a:solidFill>
                      <a:prstDash val="solid"/>
                      <a:round/>
                      <a:headEnd type="none" w="med" len="med"/>
                      <a:tailEnd type="none" w="med" len="med"/>
                    </a:lnL>
                    <a:lnR>
                      <a:solidFill>
                        <a:srgbClr val="2D87C9"/>
                      </a:solidFill>
                    </a:lnR>
                    <a:lnT w="12700">
                      <a:miter lim="400000"/>
                    </a:lnT>
                    <a:lnB>
                      <a:solidFill>
                        <a:srgbClr val="2D87C9"/>
                      </a:solidFill>
                    </a:lnB>
                    <a:solidFill>
                      <a:schemeClr val="bg1"/>
                    </a:solidFill>
                  </a:tcPr>
                </a:tc>
                <a:extLst>
                  <a:ext uri="{0D108BD9-81ED-4DB2-BD59-A6C34878D82A}">
                    <a16:rowId xmlns:a16="http://schemas.microsoft.com/office/drawing/2014/main" val="10002"/>
                  </a:ext>
                </a:extLst>
              </a:tr>
            </a:tbl>
          </a:graphicData>
        </a:graphic>
      </p:graphicFrame>
      <p:pic>
        <p:nvPicPr>
          <p:cNvPr id="13" name="图片 1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33205" y="2698115"/>
            <a:ext cx="2995295" cy="2301875"/>
          </a:xfrm>
          <a:prstGeom prst="rect">
            <a:avLst/>
          </a:prstGeom>
        </p:spPr>
      </p:pic>
      <p:pic>
        <p:nvPicPr>
          <p:cNvPr id="14" name="图片 13"/>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118110" y="2562860"/>
            <a:ext cx="3563620" cy="2437765"/>
          </a:xfrm>
          <a:prstGeom prst="rect">
            <a:avLst/>
          </a:prstGeom>
        </p:spPr>
      </p:pic>
      <p:pic>
        <p:nvPicPr>
          <p:cNvPr id="15" name="图片 14"/>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6840" y="1318260"/>
            <a:ext cx="3564255" cy="1240155"/>
          </a:xfrm>
          <a:prstGeom prst="rect">
            <a:avLst/>
          </a:prstGeom>
        </p:spPr>
      </p:pic>
      <p:pic>
        <p:nvPicPr>
          <p:cNvPr id="16" name="图片 15"/>
          <p:cNvPicPr>
            <a:picLocks noChangeAspect="1"/>
          </p:cNvPicPr>
          <p:nvPr/>
        </p:nvPicPr>
        <p:blipFill rotWithShape="1">
          <a:blip r:embed="rId13" cstate="screen">
            <a:extLst>
              <a:ext uri="{28A0092B-C50C-407E-A947-70E740481C1C}">
                <a14:useLocalDpi xmlns:a14="http://schemas.microsoft.com/office/drawing/2010/main"/>
              </a:ext>
            </a:extLst>
          </a:blip>
          <a:srcRect/>
          <a:stretch>
            <a:fillRect/>
          </a:stretch>
        </p:blipFill>
        <p:spPr>
          <a:xfrm>
            <a:off x="9133205" y="1489710"/>
            <a:ext cx="2995295" cy="112141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p:cNvSpPr txBox="1"/>
          <p:nvPr/>
        </p:nvSpPr>
        <p:spPr>
          <a:xfrm>
            <a:off x="1738489" y="47834"/>
            <a:ext cx="8715022"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Large-scale cryogenic refrigeration </a:t>
            </a:r>
          </a:p>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&amp; liquefaction equipment </a:t>
            </a:r>
            <a:endParaRPr lang="zh-CN" altLang="en-US" sz="3000" b="1" dirty="0">
              <a:solidFill>
                <a:srgbClr val="0070C0"/>
              </a:solidFill>
              <a:latin typeface="Calibri" panose="020F0502020204030204"/>
              <a:ea typeface="等线" panose="02010600030101010101" pitchFamily="2" charset="-122"/>
            </a:endParaRPr>
          </a:p>
        </p:txBody>
      </p:sp>
      <p:pic>
        <p:nvPicPr>
          <p:cNvPr id="3" name="CEPC产业促进会（CIPC）-删减版-2024_30">
            <a:hlinkClick r:id="" action="ppaction://media"/>
            <a:extLst>
              <a:ext uri="{FF2B5EF4-FFF2-40B4-BE49-F238E27FC236}">
                <a16:creationId xmlns:a16="http://schemas.microsoft.com/office/drawing/2014/main" id="{3DA034DE-281C-91B3-1E6A-C4A25CA78744}"/>
              </a:ext>
            </a:extLst>
          </p:cNvPr>
          <p:cNvPicPr>
            <a:picLocks noChangeAspect="1"/>
          </p:cNvPicPr>
          <p:nvPr>
            <a:audioFile r:link="rId2"/>
            <p:extLst>
              <p:ext uri="{DAA4B4D4-6D71-4841-9C94-3DE7FCFB9230}">
                <p14:media xmlns:p14="http://schemas.microsoft.com/office/powerpoint/2010/main" r:embed="rId1"/>
              </p:ext>
            </p:extLst>
          </p:nvPr>
        </p:nvPicPr>
        <p:blipFill>
          <a:blip r:embed="rId14"/>
          <a:stretch>
            <a:fillRect/>
          </a:stretch>
        </p:blipFill>
        <p:spPr>
          <a:xfrm>
            <a:off x="11418847" y="6053683"/>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4000"/>
    </mc:Choice>
    <mc:Fallback xmlns="">
      <p:transition spd="slow" advTm="6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97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 2"/>
          <p:cNvPicPr>
            <a:picLocks noChangeAspect="1"/>
          </p:cNvPicPr>
          <p:nvPr/>
        </p:nvPicPr>
        <p:blipFill>
          <a:blip r:embed="rId6" cstate="email"/>
          <a:stretch>
            <a:fillRect/>
          </a:stretch>
        </p:blipFill>
        <p:spPr>
          <a:xfrm>
            <a:off x="9479280" y="960755"/>
            <a:ext cx="2600325" cy="1560195"/>
          </a:xfrm>
          <a:prstGeom prst="rect">
            <a:avLst/>
          </a:prstGeom>
          <a:ln w="12700">
            <a:miter lim="400000"/>
            <a:headEnd/>
            <a:tailEnd/>
          </a:ln>
        </p:spPr>
      </p:pic>
      <p:sp>
        <p:nvSpPr>
          <p:cNvPr id="7" name="文本框 6"/>
          <p:cNvSpPr txBox="1"/>
          <p:nvPr/>
        </p:nvSpPr>
        <p:spPr>
          <a:xfrm>
            <a:off x="1865488" y="1371247"/>
            <a:ext cx="4456289" cy="492443"/>
          </a:xfrm>
          <a:prstGeom prst="rect">
            <a:avLst/>
          </a:prstGeom>
          <a:noFill/>
        </p:spPr>
        <p:txBody>
          <a:bodyPr wrap="square">
            <a:spAutoFit/>
          </a:bodyPr>
          <a:lstStyle/>
          <a:p>
            <a:r>
              <a:rPr lang="en-US" altLang="zh-CN" sz="2600" b="1" dirty="0">
                <a:solidFill>
                  <a:schemeClr val="accent5">
                    <a:lumMod val="75000"/>
                  </a:schemeClr>
                </a:solidFill>
              </a:rPr>
              <a:t>Hydrogen liquefaction system</a:t>
            </a:r>
          </a:p>
        </p:txBody>
      </p:sp>
      <p:pic>
        <p:nvPicPr>
          <p:cNvPr id="6" name="图片 5"/>
          <p:cNvPicPr/>
          <p:nvPr/>
        </p:nvPicPr>
        <p:blipFill rotWithShape="1">
          <a:blip r:embed="rId7" cstate="email">
            <a:extLst>
              <a:ext uri="{28A0092B-C50C-407E-A947-70E740481C1C}">
                <a14:useLocalDpi xmlns:a14="http://schemas.microsoft.com/office/drawing/2010/main"/>
              </a:ext>
            </a:extLst>
          </a:blip>
          <a:srcRect l="53"/>
          <a:stretch>
            <a:fillRect/>
          </a:stretch>
        </p:blipFill>
        <p:spPr bwMode="auto">
          <a:xfrm>
            <a:off x="438785" y="2061210"/>
            <a:ext cx="7517130" cy="2211070"/>
          </a:xfrm>
          <a:prstGeom prst="rect">
            <a:avLst/>
          </a:prstGeom>
          <a:noFill/>
          <a:ln>
            <a:noFill/>
          </a:ln>
        </p:spPr>
      </p:pic>
      <p:pic>
        <p:nvPicPr>
          <p:cNvPr id="14" name="图片 24" descr="图片 24"/>
          <p:cNvPicPr>
            <a:picLocks noChangeAspect="1"/>
          </p:cNvPicPr>
          <p:nvPr/>
        </p:nvPicPr>
        <p:blipFill>
          <a:blip r:embed="rId8" cstate="email"/>
          <a:stretch>
            <a:fillRect/>
          </a:stretch>
        </p:blipFill>
        <p:spPr>
          <a:xfrm>
            <a:off x="8424545" y="4413250"/>
            <a:ext cx="3369945" cy="1320800"/>
          </a:xfrm>
          <a:prstGeom prst="rect">
            <a:avLst/>
          </a:prstGeom>
          <a:ln w="12700">
            <a:miter lim="400000"/>
            <a:headEnd/>
            <a:tailEnd/>
          </a:ln>
        </p:spPr>
      </p:pic>
      <p:sp>
        <p:nvSpPr>
          <p:cNvPr id="16" name="文本框 15"/>
          <p:cNvSpPr txBox="1"/>
          <p:nvPr/>
        </p:nvSpPr>
        <p:spPr>
          <a:xfrm>
            <a:off x="8424545" y="1566545"/>
            <a:ext cx="1552575" cy="829945"/>
          </a:xfrm>
          <a:prstGeom prst="rect">
            <a:avLst/>
          </a:prstGeom>
          <a:noFill/>
        </p:spPr>
        <p:txBody>
          <a:bodyPr wrap="square">
            <a:spAutoFit/>
          </a:bodyPr>
          <a:lstStyle/>
          <a:p>
            <a:r>
              <a:rPr kumimoji="0" lang="en-US" altLang="zh-CN" sz="16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mn-ea"/>
                <a:cs typeface="Times New Roman" panose="02020603050405020304" pitchFamily="18" charset="0"/>
              </a:rPr>
              <a:t>The 1.5TPD hydrogen liquefaction </a:t>
            </a:r>
          </a:p>
        </p:txBody>
      </p:sp>
      <p:sp>
        <p:nvSpPr>
          <p:cNvPr id="17" name="文本框 16"/>
          <p:cNvSpPr txBox="1"/>
          <p:nvPr/>
        </p:nvSpPr>
        <p:spPr>
          <a:xfrm>
            <a:off x="8335151" y="3998416"/>
            <a:ext cx="3445405" cy="337185"/>
          </a:xfrm>
          <a:prstGeom prst="rect">
            <a:avLst/>
          </a:prstGeom>
          <a:noFill/>
        </p:spPr>
        <p:txBody>
          <a:bodyPr wrap="square">
            <a:spAutoFit/>
          </a:bodyPr>
          <a:lstStyle/>
          <a:p>
            <a:pPr algn="ctr"/>
            <a:r>
              <a:rPr kumimoji="0" lang="en-US" altLang="zh-CN" sz="16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mn-ea"/>
                <a:cs typeface="Times New Roman" panose="02020603050405020304" pitchFamily="18" charset="0"/>
              </a:rPr>
              <a:t>The 5TPD hydrogen liquefaction </a:t>
            </a:r>
          </a:p>
        </p:txBody>
      </p:sp>
      <p:sp>
        <p:nvSpPr>
          <p:cNvPr id="18" name="文本框 17"/>
          <p:cNvSpPr txBox="1"/>
          <p:nvPr/>
        </p:nvSpPr>
        <p:spPr>
          <a:xfrm>
            <a:off x="8352895" y="5776909"/>
            <a:ext cx="3445405" cy="337185"/>
          </a:xfrm>
          <a:prstGeom prst="rect">
            <a:avLst/>
          </a:prstGeom>
          <a:noFill/>
        </p:spPr>
        <p:txBody>
          <a:bodyPr wrap="square">
            <a:spAutoFit/>
          </a:bodyPr>
          <a:lstStyle/>
          <a:p>
            <a:pPr algn="ctr"/>
            <a:r>
              <a:rPr kumimoji="0" lang="en-US" altLang="zh-CN" sz="16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mn-ea"/>
                <a:cs typeface="Times New Roman" panose="02020603050405020304" pitchFamily="18" charset="0"/>
              </a:rPr>
              <a:t>The 5TPD hydrogen liquefaction </a:t>
            </a:r>
          </a:p>
        </p:txBody>
      </p:sp>
      <p:graphicFrame>
        <p:nvGraphicFramePr>
          <p:cNvPr id="19" name="表格 19"/>
          <p:cNvGraphicFramePr>
            <a:graphicFrameLocks noGrp="1"/>
          </p:cNvGraphicFramePr>
          <p:nvPr>
            <p:custDataLst>
              <p:tags r:id="rId1"/>
            </p:custDataLst>
          </p:nvPr>
        </p:nvGraphicFramePr>
        <p:xfrm>
          <a:off x="433070" y="4721225"/>
          <a:ext cx="7345680" cy="1165225"/>
        </p:xfrm>
        <a:graphic>
          <a:graphicData uri="http://schemas.openxmlformats.org/drawingml/2006/table">
            <a:tbl>
              <a:tblPr firstRow="1" bandRow="1">
                <a:tableStyleId>{5C22544A-7EE6-4342-B048-85BDC9FD1C3A}</a:tableStyleId>
              </a:tblPr>
              <a:tblGrid>
                <a:gridCol w="1836420">
                  <a:extLst>
                    <a:ext uri="{9D8B030D-6E8A-4147-A177-3AD203B41FA5}">
                      <a16:colId xmlns:a16="http://schemas.microsoft.com/office/drawing/2014/main" val="20000"/>
                    </a:ext>
                  </a:extLst>
                </a:gridCol>
                <a:gridCol w="1836420">
                  <a:extLst>
                    <a:ext uri="{9D8B030D-6E8A-4147-A177-3AD203B41FA5}">
                      <a16:colId xmlns:a16="http://schemas.microsoft.com/office/drawing/2014/main" val="20001"/>
                    </a:ext>
                  </a:extLst>
                </a:gridCol>
                <a:gridCol w="1836420">
                  <a:extLst>
                    <a:ext uri="{9D8B030D-6E8A-4147-A177-3AD203B41FA5}">
                      <a16:colId xmlns:a16="http://schemas.microsoft.com/office/drawing/2014/main" val="20002"/>
                    </a:ext>
                  </a:extLst>
                </a:gridCol>
                <a:gridCol w="1836420">
                  <a:extLst>
                    <a:ext uri="{9D8B030D-6E8A-4147-A177-3AD203B41FA5}">
                      <a16:colId xmlns:a16="http://schemas.microsoft.com/office/drawing/2014/main" val="20003"/>
                    </a:ext>
                  </a:extLst>
                </a:gridCol>
              </a:tblGrid>
              <a:tr h="822960">
                <a:tc>
                  <a:txBody>
                    <a:bodyPr/>
                    <a:lstStyle/>
                    <a:p>
                      <a:pPr algn="ctr"/>
                      <a:r>
                        <a:rPr lang="en-US" altLang="zh-CN" sz="1600" dirty="0"/>
                        <a:t>Hydrogen liquefaction rate</a:t>
                      </a:r>
                    </a:p>
                  </a:txBody>
                  <a:tcPr/>
                </a:tc>
                <a:tc>
                  <a:txBody>
                    <a:bodyPr/>
                    <a:lstStyle/>
                    <a:p>
                      <a:pPr algn="ctr"/>
                      <a:r>
                        <a:rPr lang="en-US" altLang="zh-CN" sz="1600"/>
                        <a:t>Liquid </a:t>
                      </a:r>
                      <a:r>
                        <a:rPr lang="en-US" altLang="zh-CN" sz="1600" dirty="0">
                          <a:sym typeface="+mn-ea"/>
                        </a:rPr>
                        <a:t> hydrogen's parahydrogen content </a:t>
                      </a:r>
                    </a:p>
                  </a:txBody>
                  <a:tcPr/>
                </a:tc>
                <a:tc>
                  <a:txBody>
                    <a:bodyPr/>
                    <a:lstStyle/>
                    <a:p>
                      <a:pPr algn="ctr"/>
                      <a:r>
                        <a:rPr lang="en-US" altLang="zh-CN" sz="1600" dirty="0"/>
                        <a:t>Liquefaction energy consumption</a:t>
                      </a:r>
                    </a:p>
                  </a:txBody>
                  <a:tcPr/>
                </a:tc>
                <a:tc>
                  <a:txBody>
                    <a:bodyPr/>
                    <a:lstStyle/>
                    <a:p>
                      <a:pPr algn="ctr"/>
                      <a:r>
                        <a:rPr lang="en-US" altLang="zh-CN" sz="1600" dirty="0"/>
                        <a:t>Turboexpander efficiency</a:t>
                      </a:r>
                    </a:p>
                  </a:txBody>
                  <a:tcPr/>
                </a:tc>
                <a:extLst>
                  <a:ext uri="{0D108BD9-81ED-4DB2-BD59-A6C34878D82A}">
                    <a16:rowId xmlns:a16="http://schemas.microsoft.com/office/drawing/2014/main" val="10000"/>
                  </a:ext>
                </a:extLst>
              </a:tr>
              <a:tr h="342265">
                <a:tc>
                  <a:txBody>
                    <a:bodyPr/>
                    <a:lstStyle/>
                    <a:p>
                      <a:pPr algn="ctr"/>
                      <a:r>
                        <a:rPr lang="en-US" altLang="zh-CN" sz="1600" dirty="0"/>
                        <a:t>3070.2L/h</a:t>
                      </a:r>
                    </a:p>
                  </a:txBody>
                  <a:tcPr/>
                </a:tc>
                <a:tc>
                  <a:txBody>
                    <a:bodyPr/>
                    <a:lstStyle/>
                    <a:p>
                      <a:pPr algn="ctr"/>
                      <a:r>
                        <a:rPr lang="en-US" altLang="zh-CN" sz="1600" dirty="0"/>
                        <a:t>98.66%</a:t>
                      </a:r>
                    </a:p>
                  </a:txBody>
                  <a:tcPr/>
                </a:tc>
                <a:tc>
                  <a:txBody>
                    <a:bodyPr/>
                    <a:lstStyle/>
                    <a:p>
                      <a:pPr algn="ctr"/>
                      <a:r>
                        <a:rPr lang="en-US" altLang="zh-CN" sz="1600" dirty="0"/>
                        <a:t>12.98KWh/kg</a:t>
                      </a:r>
                    </a:p>
                  </a:txBody>
                  <a:tcPr/>
                </a:tc>
                <a:tc>
                  <a:txBody>
                    <a:bodyPr/>
                    <a:lstStyle/>
                    <a:p>
                      <a:pPr algn="ctr"/>
                      <a:r>
                        <a:rPr lang="en-US" altLang="zh-CN" sz="1600" dirty="0"/>
                        <a:t>80%</a:t>
                      </a:r>
                    </a:p>
                  </a:txBody>
                  <a:tcPr/>
                </a:tc>
                <a:extLst>
                  <a:ext uri="{0D108BD9-81ED-4DB2-BD59-A6C34878D82A}">
                    <a16:rowId xmlns:a16="http://schemas.microsoft.com/office/drawing/2014/main" val="10001"/>
                  </a:ext>
                </a:extLst>
              </a:tr>
            </a:tbl>
          </a:graphicData>
        </a:graphic>
      </p:graphicFrame>
      <p:pic>
        <p:nvPicPr>
          <p:cNvPr id="4" name="Picture 2"/>
          <p:cNvPicPr>
            <a:picLocks noChangeAspect="1" noChangeArrowheads="1"/>
          </p:cNvPicPr>
          <p:nvPr/>
        </p:nvPicPr>
        <p:blipFill>
          <a:blip r:embed="rId9" cstate="email"/>
          <a:srcRect/>
          <a:stretch>
            <a:fillRect/>
          </a:stretch>
        </p:blipFill>
        <p:spPr bwMode="auto">
          <a:xfrm>
            <a:off x="10443841" y="327865"/>
            <a:ext cx="1359604" cy="328972"/>
          </a:xfrm>
          <a:prstGeom prst="rect">
            <a:avLst/>
          </a:prstGeom>
          <a:noFill/>
          <a:extLst>
            <a:ext uri="{909E8E84-426E-40DD-AFC4-6F175D3DCCD1}">
              <a14:hiddenFill xmlns:a14="http://schemas.microsoft.com/office/drawing/2010/main">
                <a:solidFill>
                  <a:srgbClr val="FFFFFF"/>
                </a:solidFill>
              </a14:hiddenFill>
            </a:ext>
          </a:extLst>
        </p:spPr>
      </p:pic>
      <p:sp>
        <p:nvSpPr>
          <p:cNvPr id="2" name="内容占位符 2"/>
          <p:cNvSpPr txBox="1"/>
          <p:nvPr/>
        </p:nvSpPr>
        <p:spPr>
          <a:xfrm>
            <a:off x="0" y="6255829"/>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北京中科富海低温科技有限公司</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lang="en-US" altLang="zh-CN" sz="1900" b="1" dirty="0">
                <a:solidFill>
                  <a:srgbClr val="FFC000"/>
                </a:solidFill>
                <a:latin typeface="Calibri" panose="020F0502020204030204"/>
                <a:ea typeface="等线" panose="02010600030101010101" pitchFamily="2" charset="-122"/>
              </a:rPr>
              <a:t>Beijing </a:t>
            </a:r>
            <a:r>
              <a:rPr lang="en-US" altLang="zh-CN" sz="1900" b="1" dirty="0" err="1">
                <a:solidFill>
                  <a:srgbClr val="FFC000"/>
                </a:solidFill>
                <a:latin typeface="Calibri" panose="020F0502020204030204"/>
                <a:ea typeface="等线" panose="02010600030101010101" pitchFamily="2" charset="-122"/>
              </a:rPr>
              <a:t>Sinoscience</a:t>
            </a:r>
            <a:r>
              <a:rPr lang="en-US" altLang="zh-CN" sz="1900" b="1" dirty="0">
                <a:solidFill>
                  <a:srgbClr val="FFC000"/>
                </a:solidFill>
                <a:latin typeface="Calibri" panose="020F0502020204030204"/>
                <a:ea typeface="等线" panose="02010600030101010101" pitchFamily="2" charset="-122"/>
              </a:rPr>
              <a:t> </a:t>
            </a:r>
            <a:r>
              <a:rPr lang="en-US" altLang="zh-CN" sz="1900" b="1" dirty="0" err="1">
                <a:solidFill>
                  <a:srgbClr val="FFC000"/>
                </a:solidFill>
                <a:latin typeface="Calibri" panose="020F0502020204030204"/>
                <a:ea typeface="等线" panose="02010600030101010101" pitchFamily="2" charset="-122"/>
              </a:rPr>
              <a:t>Fullcryo</a:t>
            </a:r>
            <a:r>
              <a:rPr lang="en-US" altLang="zh-CN" sz="1900" b="1" dirty="0">
                <a:solidFill>
                  <a:srgbClr val="FFC000"/>
                </a:solidFill>
                <a:latin typeface="Calibri" panose="020F0502020204030204"/>
                <a:ea typeface="等线" panose="02010600030101010101" pitchFamily="2" charset="-122"/>
              </a:rPr>
              <a:t> Technology CO.</a:t>
            </a:r>
            <a:r>
              <a:rPr lang="zh-CN" altLang="en-US" sz="1900" b="1" dirty="0">
                <a:solidFill>
                  <a:srgbClr val="FFC000"/>
                </a:solidFill>
                <a:latin typeface="Calibri" panose="020F0502020204030204"/>
                <a:ea typeface="等线" panose="02010600030101010101" pitchFamily="2" charset="-122"/>
              </a:rPr>
              <a:t>，</a:t>
            </a:r>
            <a:r>
              <a:rPr lang="en-US" altLang="zh-CN" sz="1900" b="1" dirty="0">
                <a:solidFill>
                  <a:srgbClr val="FFC000"/>
                </a:solidFill>
                <a:latin typeface="Calibri" panose="020F0502020204030204"/>
                <a:ea typeface="等线" panose="02010600030101010101" pitchFamily="2" charset="-122"/>
              </a:rPr>
              <a:t>Ltd.</a:t>
            </a:r>
            <a:endParaRPr lang="zh-CN" altLang="en-US" sz="1900" b="1" dirty="0">
              <a:solidFill>
                <a:srgbClr val="FFC000"/>
              </a:solidFill>
              <a:latin typeface="Calibri" panose="020F0502020204030204"/>
              <a:ea typeface="等线" panose="02010600030101010101" pitchFamily="2" charset="-122"/>
            </a:endParaRPr>
          </a:p>
        </p:txBody>
      </p:sp>
      <p:pic>
        <p:nvPicPr>
          <p:cNvPr id="8" name="图片 7"/>
          <p:cNvPicPr>
            <a:picLocks noChangeAspect="1"/>
          </p:cNvPicPr>
          <p:nvPr/>
        </p:nvPicPr>
        <p:blipFill rotWithShape="1">
          <a:blip r:embed="rId10" cstate="email"/>
          <a:srcRect/>
          <a:stretch>
            <a:fillRect/>
          </a:stretch>
        </p:blipFill>
        <p:spPr>
          <a:xfrm>
            <a:off x="8424545" y="2569210"/>
            <a:ext cx="3369945" cy="1428750"/>
          </a:xfrm>
          <a:prstGeom prst="rect">
            <a:avLst/>
          </a:prstGeom>
        </p:spPr>
      </p:pic>
      <p:sp>
        <p:nvSpPr>
          <p:cNvPr id="9" name="文本框 8"/>
          <p:cNvSpPr txBox="1"/>
          <p:nvPr/>
        </p:nvSpPr>
        <p:spPr>
          <a:xfrm>
            <a:off x="1738489" y="47834"/>
            <a:ext cx="8715022"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Large-scale cryogenic refrigeration </a:t>
            </a:r>
          </a:p>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&amp; liquefaction equipment </a:t>
            </a:r>
            <a:endParaRPr lang="zh-CN" altLang="en-US" sz="3000" b="1" dirty="0">
              <a:solidFill>
                <a:srgbClr val="0070C0"/>
              </a:solidFill>
              <a:latin typeface="Calibri" panose="020F0502020204030204"/>
              <a:ea typeface="等线" panose="02010600030101010101" pitchFamily="2" charset="-122"/>
            </a:endParaRPr>
          </a:p>
        </p:txBody>
      </p:sp>
      <p:pic>
        <p:nvPicPr>
          <p:cNvPr id="3" name="CEPC产业促进会（CIPC）-删减版-2024_31">
            <a:hlinkClick r:id="" action="ppaction://media"/>
            <a:extLst>
              <a:ext uri="{FF2B5EF4-FFF2-40B4-BE49-F238E27FC236}">
                <a16:creationId xmlns:a16="http://schemas.microsoft.com/office/drawing/2014/main" id="{CC4D4D6A-0B9B-7A37-A631-4E3DBC09D118}"/>
              </a:ext>
            </a:extLst>
          </p:cNvPr>
          <p:cNvPicPr>
            <a:picLocks noChangeAspect="1"/>
          </p:cNvPicPr>
          <p:nvPr>
            <a:audioFile r:link="rId2"/>
            <p:extLst>
              <p:ext uri="{DAA4B4D4-6D71-4841-9C94-3DE7FCFB9230}">
                <p14:media xmlns:p14="http://schemas.microsoft.com/office/powerpoint/2010/main" r:embed="rId3">
                  <p14:trim st="83000" end="635"/>
                </p14:media>
              </p:ext>
            </p:extLst>
          </p:nvPr>
        </p:nvPicPr>
        <p:blipFill>
          <a:blip r:embed="rId11"/>
          <a:stretch>
            <a:fillRect/>
          </a:stretch>
        </p:blipFill>
        <p:spPr>
          <a:xfrm>
            <a:off x="11193845" y="6114094"/>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51500"/>
    </mc:Choice>
    <mc:Fallback xmlns="">
      <p:transition spd="slow" advTm="515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09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3" name="图片 2" descr="图片 2"/>
          <p:cNvPicPr>
            <a:picLocks noChangeAspect="1"/>
          </p:cNvPicPr>
          <p:nvPr/>
        </p:nvPicPr>
        <p:blipFill rotWithShape="1">
          <a:blip r:embed="rId5" cstate="screen">
            <a:extLst>
              <a:ext uri="{28A0092B-C50C-407E-A947-70E740481C1C}">
                <a14:useLocalDpi xmlns:a14="http://schemas.microsoft.com/office/drawing/2010/main"/>
              </a:ext>
            </a:extLst>
          </a:blip>
          <a:srcRect/>
          <a:stretch>
            <a:fillRect/>
          </a:stretch>
        </p:blipFill>
        <p:spPr>
          <a:xfrm>
            <a:off x="7331075" y="1358900"/>
            <a:ext cx="4481830" cy="2161540"/>
          </a:xfrm>
          <a:prstGeom prst="rect">
            <a:avLst/>
          </a:prstGeom>
          <a:ln w="12700">
            <a:miter lim="400000"/>
            <a:headEnd/>
            <a:tailEnd/>
          </a:ln>
        </p:spPr>
      </p:pic>
      <p:pic>
        <p:nvPicPr>
          <p:cNvPr id="1175" name="图片 6" descr="图片 6"/>
          <p:cNvPicPr>
            <a:picLocks noChangeAspect="1"/>
          </p:cNvPicPr>
          <p:nvPr/>
        </p:nvPicPr>
        <p:blipFill rotWithShape="1">
          <a:blip r:embed="rId6" cstate="screen">
            <a:extLst>
              <a:ext uri="{28A0092B-C50C-407E-A947-70E740481C1C}">
                <a14:useLocalDpi xmlns:a14="http://schemas.microsoft.com/office/drawing/2010/main"/>
              </a:ext>
            </a:extLst>
          </a:blip>
          <a:srcRect/>
          <a:stretch>
            <a:fillRect/>
          </a:stretch>
        </p:blipFill>
        <p:spPr>
          <a:xfrm>
            <a:off x="7331075" y="3756660"/>
            <a:ext cx="4439920" cy="2178685"/>
          </a:xfrm>
          <a:prstGeom prst="rect">
            <a:avLst/>
          </a:prstGeom>
          <a:ln w="12700">
            <a:miter lim="400000"/>
            <a:headEnd/>
            <a:tailEnd/>
          </a:ln>
        </p:spPr>
      </p:pic>
      <p:sp>
        <p:nvSpPr>
          <p:cNvPr id="1177" name="文本框 14"/>
          <p:cNvSpPr txBox="1"/>
          <p:nvPr/>
        </p:nvSpPr>
        <p:spPr>
          <a:xfrm>
            <a:off x="496570" y="2518410"/>
            <a:ext cx="6538595" cy="3211830"/>
          </a:xfrm>
          <a:prstGeom prst="rect">
            <a:avLst/>
          </a:prstGeom>
          <a:ln w="12700">
            <a:miter lim="400000"/>
          </a:ln>
        </p:spPr>
        <p:txBody>
          <a:bodyPr wrap="square" lIns="0" tIns="0" rIns="0" bIns="0" anchor="ctr">
            <a:noAutofit/>
          </a:bodyPr>
          <a:lstStyle/>
          <a:p>
            <a:pPr marL="0" marR="0" lvl="0" indent="0" algn="l" defTabSz="457200" rtl="0" eaLnBrk="1" fontAlgn="auto" latinLnBrk="0" hangingPunct="1">
              <a:lnSpc>
                <a:spcPts val="2000"/>
              </a:lnSpc>
              <a:spcBef>
                <a:spcPts val="0"/>
              </a:spcBef>
              <a:spcAft>
                <a:spcPts val="0"/>
              </a:spcAft>
              <a:buClrTx/>
              <a:buSzTx/>
              <a:buFontTx/>
              <a:buNone/>
              <a:defRPr sz="1000" b="1">
                <a:solidFill>
                  <a:srgbClr val="106FB4"/>
                </a:solidFill>
                <a:latin typeface="思源黑体 CN Medium"/>
                <a:ea typeface="思源黑体 CN Medium"/>
                <a:cs typeface="思源黑体 CN Medium"/>
                <a:sym typeface="思源黑体 CN Medium"/>
              </a:defRPr>
            </a:pPr>
            <a:r>
              <a:rPr kumimoji="0" sz="1600" b="1" i="0" u="none" strike="noStrike" kern="1200" cap="none" spc="0" normalizeH="0" baseline="0" noProof="0" dirty="0">
                <a:ln>
                  <a:noFill/>
                </a:ln>
                <a:solidFill>
                  <a:schemeClr val="accent5">
                    <a:lumMod val="75000"/>
                  </a:schemeClr>
                </a:solidFill>
                <a:effectLst/>
                <a:uLnTx/>
                <a:uFillTx/>
                <a:latin typeface="思源黑体 CN Medium"/>
                <a:sym typeface="思源黑体 CN Medium"/>
              </a:rPr>
              <a:t>中科富海</a:t>
            </a:r>
            <a:r>
              <a:rPr kumimoji="0" sz="1600" b="1" i="0" u="none" strike="noStrike" kern="1200" cap="none" spc="0" normalizeH="0" baseline="0" noProof="0" dirty="0">
                <a:ln>
                  <a:noFill/>
                </a:ln>
                <a:solidFill>
                  <a:schemeClr val="accent5">
                    <a:lumMod val="75000"/>
                  </a:schemeClr>
                </a:solidFill>
                <a:effectLst/>
                <a:uLnTx/>
                <a:uFillTx/>
                <a:latin typeface="Times New Roman" panose="02020603050405020304"/>
                <a:ea typeface="Times New Roman" panose="02020603050405020304"/>
                <a:cs typeface="Times New Roman" panose="02020603050405020304"/>
                <a:sym typeface="Times New Roman" panose="02020603050405020304"/>
              </a:rPr>
              <a:t>4000W@4.5K</a:t>
            </a:r>
            <a:r>
              <a:rPr kumimoji="0" sz="1600" b="1" i="0" u="none" strike="noStrike" kern="1200" cap="none" spc="0" normalizeH="0" baseline="0" noProof="0" dirty="0">
                <a:ln>
                  <a:noFill/>
                </a:ln>
                <a:solidFill>
                  <a:schemeClr val="accent5">
                    <a:lumMod val="75000"/>
                  </a:schemeClr>
                </a:solidFill>
                <a:effectLst/>
                <a:uLnTx/>
                <a:uFillTx/>
                <a:latin typeface="思源黑体 CN Medium"/>
                <a:sym typeface="思源黑体 CN Medium"/>
              </a:rPr>
              <a:t>氦制冷机产品通过专家组鉴定，完成出厂验收</a:t>
            </a:r>
            <a:endParaRPr kumimoji="0" sz="1600" b="1" i="0" u="none" strike="noStrike" kern="1200" cap="none" spc="0" normalizeH="0" baseline="0" noProof="0" dirty="0">
              <a:ln>
                <a:noFill/>
              </a:ln>
              <a:solidFill>
                <a:schemeClr val="accent5">
                  <a:lumMod val="75000"/>
                </a:schemeClr>
              </a:solidFill>
              <a:effectLst/>
              <a:uLnTx/>
              <a:uFillTx/>
              <a:latin typeface="Times New Roman" panose="02020603050405020304"/>
              <a:ea typeface="Times New Roman" panose="02020603050405020304"/>
              <a:cs typeface="Times New Roman" panose="02020603050405020304"/>
              <a:sym typeface="Times New Roman" panose="02020603050405020304"/>
            </a:endParaRPr>
          </a:p>
          <a:p>
            <a:pPr marL="0" marR="0" lvl="0" indent="0" algn="l" defTabSz="457200" rtl="0" eaLnBrk="1" fontAlgn="auto" latinLnBrk="0" hangingPunct="1">
              <a:lnSpc>
                <a:spcPts val="2000"/>
              </a:lnSpc>
              <a:spcBef>
                <a:spcPts val="0"/>
              </a:spcBef>
              <a:spcAft>
                <a:spcPts val="0"/>
              </a:spcAft>
              <a:buClrTx/>
              <a:buSzTx/>
              <a:buFontTx/>
              <a:buNone/>
              <a:defRPr sz="1000">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kumimoji="0" sz="1600" b="0" i="0" u="none" strike="noStrike" kern="1200" cap="none" spc="0" normalizeH="0" baseline="0" noProof="0" dirty="0" err="1">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Fullcryo</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 4000W@4.5K helium refrigerator passed the expert inspection, completing factory acceptance</a:t>
            </a:r>
          </a:p>
          <a:p>
            <a:pPr marL="0" marR="0" lvl="0" indent="0" algn="just" defTabSz="457200" rtl="0" eaLnBrk="1" fontAlgn="auto" latinLnBrk="0" hangingPunct="1">
              <a:lnSpc>
                <a:spcPts val="2000"/>
              </a:lnSpc>
              <a:spcBef>
                <a:spcPts val="0"/>
              </a:spcBef>
              <a:spcAft>
                <a:spcPts val="0"/>
              </a:spcAft>
              <a:buClrTx/>
              <a:buSzTx/>
              <a:buFontTx/>
              <a:buNone/>
              <a:defRPr sz="900">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2023</a:t>
            </a:r>
            <a:r>
              <a:rPr kumimoji="0" sz="1600" b="0" i="0" u="none" strike="noStrike" kern="1200" cap="none" spc="0" normalizeH="0" baseline="0" noProof="0" dirty="0">
                <a:ln>
                  <a:noFill/>
                </a:ln>
                <a:solidFill>
                  <a:schemeClr val="accent5">
                    <a:lumMod val="75000"/>
                  </a:schemeClr>
                </a:solidFill>
                <a:effectLst/>
                <a:uLnTx/>
                <a:uFillTx/>
                <a:latin typeface="思源黑体 CN Normal"/>
                <a:ea typeface="思源黑体 CN Normal"/>
                <a:cs typeface="思源黑体 CN Normal"/>
                <a:sym typeface="思源黑体 CN Normal"/>
              </a:rPr>
              <a:t>年</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11</a:t>
            </a:r>
            <a:r>
              <a:rPr kumimoji="0" sz="1600" b="0" i="0" u="none" strike="noStrike" kern="1200" cap="none" spc="0" normalizeH="0" baseline="0" noProof="0" dirty="0">
                <a:ln>
                  <a:noFill/>
                </a:ln>
                <a:solidFill>
                  <a:schemeClr val="accent5">
                    <a:lumMod val="75000"/>
                  </a:schemeClr>
                </a:solidFill>
                <a:effectLst/>
                <a:uLnTx/>
                <a:uFillTx/>
                <a:latin typeface="思源黑体 CN Normal"/>
                <a:ea typeface="思源黑体 CN Normal"/>
                <a:cs typeface="思源黑体 CN Normal"/>
                <a:sym typeface="思源黑体 CN Normal"/>
              </a:rPr>
              <a:t>月</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29</a:t>
            </a:r>
            <a:r>
              <a:rPr kumimoji="0" sz="1600" b="0" i="0" u="none" strike="noStrike" kern="1200" cap="none" spc="0" normalizeH="0" baseline="0" noProof="0" dirty="0">
                <a:ln>
                  <a:noFill/>
                </a:ln>
                <a:solidFill>
                  <a:schemeClr val="accent5">
                    <a:lumMod val="75000"/>
                  </a:schemeClr>
                </a:solidFill>
                <a:effectLst/>
                <a:uLnTx/>
                <a:uFillTx/>
                <a:latin typeface="思源黑体 CN Normal"/>
                <a:ea typeface="思源黑体 CN Normal"/>
                <a:cs typeface="思源黑体 CN Normal"/>
                <a:sym typeface="思源黑体 CN Normal"/>
              </a:rPr>
              <a:t>日，中科富海为先进能源科学与技术广东省实验室高能量密度测试平台提供的</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4000W@4.5K</a:t>
            </a:r>
            <a:r>
              <a:rPr kumimoji="0" sz="1600" b="0" i="0" u="none" strike="noStrike" kern="1200" cap="none" spc="0" normalizeH="0" baseline="0" noProof="0" dirty="0">
                <a:ln>
                  <a:noFill/>
                </a:ln>
                <a:solidFill>
                  <a:schemeClr val="accent5">
                    <a:lumMod val="75000"/>
                  </a:schemeClr>
                </a:solidFill>
                <a:effectLst/>
                <a:uLnTx/>
                <a:uFillTx/>
                <a:latin typeface="思源黑体 CN Normal"/>
                <a:ea typeface="思源黑体 CN Normal"/>
                <a:cs typeface="思源黑体 CN Normal"/>
                <a:sym typeface="思源黑体 CN Normal"/>
              </a:rPr>
              <a:t>氦制冷机产品顺利通过用户及专家组现场验收，达到出厂要求，为超导腔和超导磁体提供必要的低温工作环境，保障各项研究测试的顺利进行。</a:t>
            </a:r>
          </a:p>
          <a:p>
            <a:pPr marL="0" marR="0" lvl="0" indent="0" algn="just" defTabSz="457200" rtl="0" eaLnBrk="1" fontAlgn="auto" latinLnBrk="0" hangingPunct="1">
              <a:lnSpc>
                <a:spcPts val="2000"/>
              </a:lnSpc>
              <a:spcBef>
                <a:spcPts val="0"/>
              </a:spcBef>
              <a:spcAft>
                <a:spcPts val="0"/>
              </a:spcAft>
              <a:buClrTx/>
              <a:buSzTx/>
              <a:buFontTx/>
              <a:buNone/>
              <a:defRPr sz="900">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kumimoji="0" sz="1600" b="1"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On November 29, 2023, the 4000W@4.5K helium refrigerator</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 provided by </a:t>
            </a:r>
            <a:r>
              <a:rPr kumimoji="0" sz="1600" b="0" i="0" u="none" strike="noStrike" kern="1200" cap="none" spc="0" normalizeH="0" baseline="0" noProof="0" dirty="0" err="1">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Fullcryo</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 for the high Energy Density test platform of Guangdong Advanced Energy Science and Technology Laboratory </a:t>
            </a:r>
            <a:r>
              <a:rPr kumimoji="0" sz="1600" b="1"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passed the site acceptance by the user and experts, meeting the factory requirements, and was</a:t>
            </a:r>
            <a:r>
              <a:rPr kumimoji="0" sz="1600" b="0" i="0" u="none" strike="noStrike" kern="1200" cap="none" spc="0" normalizeH="0" baseline="0" noProof="0" dirty="0">
                <a:ln>
                  <a:noFill/>
                </a:ln>
                <a:solidFill>
                  <a:schemeClr val="accent5">
                    <a:lumMod val="75000"/>
                  </a:schemeClr>
                </a:solidFill>
                <a:effectLst/>
                <a:uLnTx/>
                <a:uFillTx/>
                <a:latin typeface="Times New Roman" panose="02020603050405020304"/>
                <a:cs typeface="Times New Roman" panose="02020603050405020304"/>
                <a:sym typeface="Times New Roman" panose="02020603050405020304"/>
              </a:rPr>
              <a:t> </a:t>
            </a:r>
            <a:r>
              <a:rPr kumimoji="0" sz="1600" b="1" i="0" u="none" strike="noStrike" kern="1200" cap="none" spc="0" normalizeH="0" baseline="0" noProof="0" dirty="0">
                <a:ln>
                  <a:noFill/>
                </a:ln>
                <a:solidFill>
                  <a:schemeClr val="accent1"/>
                </a:solidFill>
                <a:effectLst/>
                <a:uLnTx/>
                <a:uFillTx/>
                <a:latin typeface="Times New Roman" panose="02020603050405020304"/>
                <a:cs typeface="Times New Roman" panose="02020603050405020304"/>
                <a:sym typeface="Times New Roman" panose="02020603050405020304"/>
              </a:rPr>
              <a:t>applied in the superconducting cavity and superconducting magnets.</a:t>
            </a:r>
          </a:p>
        </p:txBody>
      </p:sp>
      <p:sp>
        <p:nvSpPr>
          <p:cNvPr id="1178" name="标题 1"/>
          <p:cNvSpPr txBox="1"/>
          <p:nvPr/>
        </p:nvSpPr>
        <p:spPr>
          <a:xfrm>
            <a:off x="215900" y="1390015"/>
            <a:ext cx="6858635" cy="899160"/>
          </a:xfrm>
          <a:prstGeom prst="rect">
            <a:avLst/>
          </a:prstGeom>
          <a:ln w="12700">
            <a:miter lim="400000"/>
          </a:ln>
        </p:spPr>
        <p:txBody>
          <a:bodyPr wrap="square" lIns="34290" tIns="34290" rIns="34290" bIns="34290" anchor="ctr">
            <a:spAutoFit/>
          </a:bodyPr>
          <a:lstStyle/>
          <a:p>
            <a:pPr marL="0" marR="0" lvl="0" indent="0" algn="r" defTabSz="457200" rtl="0" eaLnBrk="1" fontAlgn="auto" latinLnBrk="0" hangingPunct="1">
              <a:lnSpc>
                <a:spcPct val="90000"/>
              </a:lnSpc>
              <a:spcBef>
                <a:spcPts val="0"/>
              </a:spcBef>
              <a:spcAft>
                <a:spcPts val="0"/>
              </a:spcAft>
              <a:buClrTx/>
              <a:buSzTx/>
              <a:buFontTx/>
              <a:buNone/>
              <a:defRPr sz="1200">
                <a:solidFill>
                  <a:srgbClr val="106FB4"/>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defRPr>
            </a:pPr>
            <a:r>
              <a:rPr kumimoji="0" sz="2000" b="0" i="0" u="none" strike="noStrike" kern="1200" cap="none" spc="0" normalizeH="0" noProof="0" dirty="0">
                <a:ln>
                  <a:noFill/>
                </a:ln>
                <a:solidFill>
                  <a:srgbClr val="0070C0"/>
                </a:solidFill>
                <a:effectLst/>
                <a:uLnTx/>
                <a:uFillTx/>
                <a:sym typeface="黑体" panose="02010609060101010101" pitchFamily="49" charset="-122"/>
              </a:rPr>
              <a:t>国内首台</a:t>
            </a:r>
            <a:r>
              <a:rPr kumimoji="0" sz="2000" b="1" i="0" u="none" strike="noStrike" kern="1200" cap="none" spc="0" normalizeH="0" noProof="0" dirty="0">
                <a:ln>
                  <a:noFill/>
                </a:ln>
                <a:solidFill>
                  <a:srgbClr val="0070C0"/>
                </a:solidFill>
                <a:effectLst/>
                <a:uLnTx/>
                <a:uFillTx/>
                <a:sym typeface="Times New Roman" panose="02020603050405020304"/>
              </a:rPr>
              <a:t>4kW</a:t>
            </a:r>
            <a:r>
              <a:rPr kumimoji="0" sz="2000" b="0" i="0" u="none" strike="noStrike" kern="1200" cap="none" spc="0" normalizeH="0" noProof="0" dirty="0">
                <a:ln>
                  <a:noFill/>
                </a:ln>
                <a:solidFill>
                  <a:srgbClr val="0070C0"/>
                </a:solidFill>
                <a:effectLst/>
                <a:uLnTx/>
                <a:uFillTx/>
                <a:sym typeface="黑体" panose="02010609060101010101" pitchFamily="49" charset="-122"/>
              </a:rPr>
              <a:t>氦制冷机项目通过专家出厂验收</a:t>
            </a:r>
            <a:endParaRPr kumimoji="0" sz="2000" b="1" i="0" u="none" strike="noStrike" kern="1200" cap="none" spc="0" normalizeH="0" noProof="0" dirty="0">
              <a:ln>
                <a:noFill/>
              </a:ln>
              <a:solidFill>
                <a:srgbClr val="0070C0"/>
              </a:solidFill>
              <a:effectLst/>
              <a:uLnTx/>
              <a:uFillTx/>
              <a:sym typeface="Times New Roman" panose="02020603050405020304"/>
            </a:endParaRPr>
          </a:p>
          <a:p>
            <a:pPr marL="0" marR="0" lvl="0" indent="0" algn="r" defTabSz="457200" rtl="0" eaLnBrk="1" fontAlgn="auto" latinLnBrk="0" hangingPunct="1">
              <a:lnSpc>
                <a:spcPct val="90000"/>
              </a:lnSpc>
              <a:spcBef>
                <a:spcPts val="0"/>
              </a:spcBef>
              <a:spcAft>
                <a:spcPts val="0"/>
              </a:spcAft>
              <a:buClrTx/>
              <a:buSzTx/>
              <a:buFontTx/>
              <a:buNone/>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kumimoji="0" sz="2000" b="1" i="0" u="none" strike="noStrike" kern="1200" cap="none" spc="0" normalizeH="0" noProof="0" dirty="0">
                <a:ln>
                  <a:noFill/>
                </a:ln>
                <a:solidFill>
                  <a:srgbClr val="0070C0"/>
                </a:solidFill>
                <a:effectLst/>
                <a:uLnTx/>
                <a:uFillTx/>
                <a:sym typeface="Times New Roman" panose="02020603050405020304"/>
              </a:rPr>
              <a:t>First 4kW helium refrigerator in China </a:t>
            </a:r>
            <a:endParaRPr kumimoji="0" lang="en-US" sz="2000" b="1" i="0" u="none" strike="noStrike" kern="1200" cap="none" spc="0" normalizeH="0" noProof="0" dirty="0">
              <a:ln>
                <a:noFill/>
              </a:ln>
              <a:solidFill>
                <a:srgbClr val="0070C0"/>
              </a:solidFill>
              <a:effectLst/>
              <a:uLnTx/>
              <a:uFillTx/>
              <a:sym typeface="Times New Roman" panose="02020603050405020304"/>
            </a:endParaRPr>
          </a:p>
          <a:p>
            <a:pPr marL="0" marR="0" lvl="0" indent="0" algn="r" defTabSz="457200" rtl="0" eaLnBrk="1" fontAlgn="auto" latinLnBrk="0" hangingPunct="1">
              <a:lnSpc>
                <a:spcPct val="90000"/>
              </a:lnSpc>
              <a:spcBef>
                <a:spcPts val="0"/>
              </a:spcBef>
              <a:spcAft>
                <a:spcPts val="0"/>
              </a:spcAft>
              <a:buClrTx/>
              <a:buSzTx/>
              <a:buFontTx/>
              <a:buNone/>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kumimoji="0" sz="2000" b="1" i="0" u="none" strike="noStrike" kern="1200" cap="none" spc="0" normalizeH="0" noProof="0" dirty="0">
                <a:ln>
                  <a:noFill/>
                </a:ln>
                <a:solidFill>
                  <a:srgbClr val="0070C0"/>
                </a:solidFill>
                <a:effectLst/>
                <a:uLnTx/>
                <a:uFillTx/>
                <a:sym typeface="Times New Roman" panose="02020603050405020304"/>
              </a:rPr>
              <a:t>passes inspection</a:t>
            </a:r>
          </a:p>
        </p:txBody>
      </p:sp>
      <p:pic>
        <p:nvPicPr>
          <p:cNvPr id="4" name="Picture 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647041" y="252445"/>
            <a:ext cx="1359604" cy="328972"/>
          </a:xfrm>
          <a:prstGeom prst="rect">
            <a:avLst/>
          </a:prstGeom>
          <a:noFill/>
          <a:extLst>
            <a:ext uri="{909E8E84-426E-40DD-AFC4-6F175D3DCCD1}">
              <a14:hiddenFill xmlns:a14="http://schemas.microsoft.com/office/drawing/2010/main">
                <a:solidFill>
                  <a:srgbClr val="FFFFFF"/>
                </a:solidFill>
              </a14:hiddenFill>
            </a:ext>
          </a:extLst>
        </p:spPr>
      </p:pic>
      <p:sp>
        <p:nvSpPr>
          <p:cNvPr id="5" name="内容占位符 2"/>
          <p:cNvSpPr txBox="1"/>
          <p:nvPr/>
        </p:nvSpPr>
        <p:spPr>
          <a:xfrm>
            <a:off x="0" y="6255829"/>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北京中科富海低温科技有限公司</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lang="en-US" altLang="zh-CN" sz="1900" b="1" dirty="0">
                <a:solidFill>
                  <a:srgbClr val="FFC000"/>
                </a:solidFill>
                <a:latin typeface="Calibri" panose="020F0502020204030204"/>
                <a:ea typeface="等线" panose="02010600030101010101" pitchFamily="2" charset="-122"/>
              </a:rPr>
              <a:t>Beijing </a:t>
            </a:r>
            <a:r>
              <a:rPr lang="en-US" altLang="zh-CN" sz="1900" b="1" dirty="0" err="1">
                <a:solidFill>
                  <a:srgbClr val="FFC000"/>
                </a:solidFill>
                <a:latin typeface="Calibri" panose="020F0502020204030204"/>
                <a:ea typeface="等线" panose="02010600030101010101" pitchFamily="2" charset="-122"/>
              </a:rPr>
              <a:t>Sinoscience</a:t>
            </a:r>
            <a:r>
              <a:rPr lang="en-US" altLang="zh-CN" sz="1900" b="1" dirty="0">
                <a:solidFill>
                  <a:srgbClr val="FFC000"/>
                </a:solidFill>
                <a:latin typeface="Calibri" panose="020F0502020204030204"/>
                <a:ea typeface="等线" panose="02010600030101010101" pitchFamily="2" charset="-122"/>
              </a:rPr>
              <a:t> </a:t>
            </a:r>
            <a:r>
              <a:rPr lang="en-US" altLang="zh-CN" sz="1900" b="1" dirty="0" err="1">
                <a:solidFill>
                  <a:srgbClr val="FFC000"/>
                </a:solidFill>
                <a:latin typeface="Calibri" panose="020F0502020204030204"/>
                <a:ea typeface="等线" panose="02010600030101010101" pitchFamily="2" charset="-122"/>
              </a:rPr>
              <a:t>Fullcryo</a:t>
            </a:r>
            <a:r>
              <a:rPr lang="en-US" altLang="zh-CN" sz="1900" b="1" dirty="0">
                <a:solidFill>
                  <a:srgbClr val="FFC000"/>
                </a:solidFill>
                <a:latin typeface="Calibri" panose="020F0502020204030204"/>
                <a:ea typeface="等线" panose="02010600030101010101" pitchFamily="2" charset="-122"/>
              </a:rPr>
              <a:t> Technology CO.</a:t>
            </a:r>
            <a:r>
              <a:rPr lang="zh-CN" altLang="en-US" sz="1900" b="1" dirty="0">
                <a:solidFill>
                  <a:srgbClr val="FFC000"/>
                </a:solidFill>
                <a:latin typeface="Calibri" panose="020F0502020204030204"/>
                <a:ea typeface="等线" panose="02010600030101010101" pitchFamily="2" charset="-122"/>
              </a:rPr>
              <a:t>，</a:t>
            </a:r>
            <a:r>
              <a:rPr lang="en-US" altLang="zh-CN" sz="1900" b="1" dirty="0">
                <a:solidFill>
                  <a:srgbClr val="FFC000"/>
                </a:solidFill>
                <a:latin typeface="Calibri" panose="020F0502020204030204"/>
                <a:ea typeface="等线" panose="02010600030101010101" pitchFamily="2" charset="-122"/>
              </a:rPr>
              <a:t>Ltd.</a:t>
            </a:r>
            <a:endParaRPr lang="zh-CN" altLang="en-US" sz="1900" b="1" dirty="0">
              <a:solidFill>
                <a:srgbClr val="FFC000"/>
              </a:solidFill>
              <a:latin typeface="Calibri" panose="020F0502020204030204"/>
              <a:ea typeface="等线" panose="02010600030101010101" pitchFamily="2" charset="-122"/>
            </a:endParaRPr>
          </a:p>
        </p:txBody>
      </p:sp>
      <p:sp>
        <p:nvSpPr>
          <p:cNvPr id="2" name="文本框 1"/>
          <p:cNvSpPr txBox="1"/>
          <p:nvPr/>
        </p:nvSpPr>
        <p:spPr>
          <a:xfrm>
            <a:off x="1738489" y="47834"/>
            <a:ext cx="8715022"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Large-scale cryogenic refrigeration </a:t>
            </a:r>
          </a:p>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&amp; liquefaction equipment </a:t>
            </a:r>
            <a:endParaRPr lang="zh-CN" altLang="en-US" sz="3000" b="1" dirty="0">
              <a:solidFill>
                <a:srgbClr val="0070C0"/>
              </a:solidFill>
              <a:latin typeface="Calibri" panose="020F0502020204030204"/>
              <a:ea typeface="等线" panose="02010600030101010101" pitchFamily="2" charset="-122"/>
            </a:endParaRPr>
          </a:p>
        </p:txBody>
      </p:sp>
      <p:pic>
        <p:nvPicPr>
          <p:cNvPr id="3" name="CEPC产业促进会（CIPC）-删减版-2024_32">
            <a:hlinkClick r:id="" action="ppaction://media"/>
            <a:extLst>
              <a:ext uri="{FF2B5EF4-FFF2-40B4-BE49-F238E27FC236}">
                <a16:creationId xmlns:a16="http://schemas.microsoft.com/office/drawing/2014/main" id="{369025AC-6356-EEF8-C405-184D0951D7B2}"/>
              </a:ext>
            </a:extLst>
          </p:cNvPr>
          <p:cNvPicPr>
            <a:picLocks noChangeAspect="1"/>
          </p:cNvPicPr>
          <p:nvPr>
            <a:audioFile r:link="rId1"/>
            <p:extLst>
              <p:ext uri="{DAA4B4D4-6D71-4841-9C94-3DE7FCFB9230}">
                <p14:media xmlns:p14="http://schemas.microsoft.com/office/powerpoint/2010/main" r:embed="rId2">
                  <p14:trim st="200"/>
                </p14:media>
              </p:ext>
            </p:extLst>
          </p:nvPr>
        </p:nvPicPr>
        <p:blipFill>
          <a:blip r:embed="rId8"/>
          <a:stretch>
            <a:fillRect/>
          </a:stretch>
        </p:blipFill>
        <p:spPr>
          <a:xfrm>
            <a:off x="11326843" y="573024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8000"/>
    </mc:Choice>
    <mc:Fallback xmlns="">
      <p:transition spd="slow" advTm="18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61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 name="文本框 14"/>
          <p:cNvSpPr txBox="1"/>
          <p:nvPr/>
        </p:nvSpPr>
        <p:spPr>
          <a:xfrm>
            <a:off x="118745" y="2464435"/>
            <a:ext cx="7356475" cy="3488055"/>
          </a:xfrm>
          <a:prstGeom prst="rect">
            <a:avLst/>
          </a:prstGeom>
          <a:ln w="12700">
            <a:miter lim="400000"/>
          </a:ln>
        </p:spPr>
        <p:txBody>
          <a:bodyPr wrap="square" lIns="0" tIns="0" rIns="0" bIns="0" anchor="ctr">
            <a:spAutoFit/>
          </a:bodyPr>
          <a:lstStyle/>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由中国科学院理化所研发设计，中科富海集成制造</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  </a:t>
            </a:r>
          </a:p>
          <a:p>
            <a:pPr marL="236855" marR="0" lvl="0" indent="0" algn="just" defTabSz="457200" rtl="0" eaLnBrk="1" fontAlgn="auto" latinLnBrk="0" hangingPunct="1">
              <a:lnSpc>
                <a:spcPts val="16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It was developed by the Institute of TIPC,CAS, and integrated and manufactured by </a:t>
            </a:r>
            <a:r>
              <a:rPr kumimoji="0" lang="en-US" altLang="zh-CN" sz="1200" b="1" i="0" u="none" strike="noStrike" kern="1200" cap="none" spc="0" normalizeH="0" baseline="0" noProof="0" dirty="0" err="1">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Fullcryo</a:t>
            </a: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a:t>
            </a:r>
            <a:endParaRPr kumimoji="0" lang="zh-CN"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just"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rPr>
              <a:t>该长度28m、直径4.2m的超大型卧式冷箱实现超高真空、极微泄漏目标，是能够将氦气从常温降低至-269℃的必备条件。</a:t>
            </a:r>
            <a:endPar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sym typeface="+mn-ea"/>
            </a:endParaRPr>
          </a:p>
          <a:p>
            <a:pPr marL="236855" marR="0" lvl="0" indent="0" algn="just" defTabSz="457200" rtl="0" eaLnBrk="1" fontAlgn="auto" latinLnBrk="0" hangingPunct="1">
              <a:lnSpc>
                <a:spcPts val="1600"/>
              </a:lnSpc>
              <a:spcBef>
                <a:spcPts val="0"/>
              </a:spcBef>
              <a:spcAft>
                <a:spcPts val="0"/>
              </a:spcAft>
              <a:buClrTx/>
              <a:buSzTx/>
              <a:buFontTx/>
              <a:buNone/>
              <a:defRPr/>
            </a:pP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The super large horizontal cold box with a length of 28m and a diameter of 4.2m achieves ultra-high vacuum and extremely low leakage.</a:t>
            </a:r>
            <a:endParaRPr kumimoji="0" lang="zh-CN"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验收意见：该系统超目标完成。</a:t>
            </a:r>
            <a:endPar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现场测试：</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1.</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内部各通道打压气密性测试，压力降为</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0</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，优于目标值</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0.02 bar</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2.</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整体真空氦检，集合漏率为</a:t>
            </a: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9.1×10</a:t>
            </a:r>
            <a:r>
              <a:rPr kumimoji="0" lang="en-US" altLang="zh-CN" sz="1200" b="0" i="0" u="none" strike="noStrike" kern="1200" cap="none" spc="0" normalizeH="0"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-10</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Pa.m³/s</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，优于目标值</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1×10</a:t>
            </a:r>
            <a:r>
              <a:rPr kumimoji="0" lang="en-US" altLang="zh-CN" sz="1200" b="0" i="0" u="none" strike="noStrike" kern="1200" cap="none" spc="0" normalizeH="0"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-7</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Pa.m³/s</a:t>
            </a:r>
            <a:r>
              <a:rPr kumimoji="0" lang="zh-CN"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a:t>
            </a:r>
            <a:endPar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The horizontal cold box system has exceeded the set targets. </a:t>
            </a:r>
          </a:p>
          <a:p>
            <a:pPr marL="0" marR="0" lvl="0" indent="236855" algn="l" defTabSz="457200" rtl="0" eaLnBrk="1" fontAlgn="auto" latinLnBrk="0" hangingPunct="1">
              <a:lnSpc>
                <a:spcPts val="16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On-site testing: 1. The airtightness test of each internal channel revealed a pressure drop of 0, surpassing the target value of 0.02 bar. 2. </a:t>
            </a: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The overall leakage rate is 9.1×10</a:t>
            </a:r>
            <a:r>
              <a:rPr kumimoji="0" lang="en-US" altLang="zh-CN" sz="1200" b="1" i="0" u="none" strike="noStrike" kern="1200" cap="none" spc="0" normalizeH="0"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-10</a:t>
            </a: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 Pa.m³/s, surpassing the target value of 1×10</a:t>
            </a:r>
            <a:r>
              <a:rPr kumimoji="0" lang="en-US" altLang="zh-CN" sz="1200" b="1" i="0" u="none" strike="noStrike" kern="1200" cap="none" spc="0" normalizeH="0" baseline="3000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-7</a:t>
            </a:r>
            <a:r>
              <a:rPr kumimoji="0" lang="en-US" altLang="zh-CN"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 Pa.m³/s.</a:t>
            </a:r>
            <a:endParaRPr kumimoji="0" lang="zh-CN" altLang="en-US" sz="1200" b="1"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endParaRPr>
          </a:p>
          <a:p>
            <a:pPr marL="228600" marR="0" lvl="0" indent="-228600" algn="l" defTabSz="457200" rtl="0" eaLnBrk="1" fontAlgn="auto" latinLnBrk="0" hangingPunct="1">
              <a:lnSpc>
                <a:spcPts val="1600"/>
              </a:lnSpc>
              <a:spcBef>
                <a:spcPts val="0"/>
              </a:spcBef>
              <a:spcAft>
                <a:spcPts val="0"/>
              </a:spcAft>
              <a:buClrTx/>
              <a:buSzTx/>
              <a:buFont typeface="Wingdings" panose="05000000000000000000" charset="0"/>
              <a:buChar char="Ø"/>
              <a:defRPr/>
            </a:pPr>
            <a:r>
              <a:rPr kumimoji="0" lang="zh-CN" altLang="en-US"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整套大型低温系统可实现三种工况调节模式：</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 </a:t>
            </a:r>
            <a:r>
              <a:rPr kumimoji="0" lang="zh-CN" altLang="en-US"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氦制冷机等效制冷量大于</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18kW@4.5K</a:t>
            </a:r>
            <a:r>
              <a:rPr kumimoji="0" lang="zh-CN" altLang="en-US"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；超流氦温区制冷量大于</a:t>
            </a:r>
            <a:r>
              <a:rPr kumimoji="0" lang="en-US" altLang="zh-CN" sz="1200" b="0" i="0" u="none" strike="noStrike" kern="1200" cap="none" spc="0" normalizeH="0" baseline="0" noProof="0" dirty="0">
                <a:ln>
                  <a:noFill/>
                </a:ln>
                <a:solidFill>
                  <a:schemeClr val="accent5">
                    <a:lumMod val="75000"/>
                  </a:schemeClr>
                </a:solidFill>
                <a:effectLst/>
                <a:uLnTx/>
                <a:uFillTx/>
                <a:latin typeface="Times New Roman" panose="02020603050405020304" pitchFamily="18" charset="0"/>
                <a:ea typeface="思源黑体 CN Normal"/>
                <a:cs typeface="Times New Roman" panose="02020603050405020304" pitchFamily="18" charset="0"/>
              </a:rPr>
              <a:t> 4kW@2K</a:t>
            </a:r>
          </a:p>
          <a:p>
            <a:pPr marL="236855" marR="0" lvl="0" indent="0" algn="l" defTabSz="457200" rtl="0" eaLnBrk="1" fontAlgn="auto" latinLnBrk="0" hangingPunct="1">
              <a:lnSpc>
                <a:spcPts val="1600"/>
              </a:lnSpc>
              <a:spcBef>
                <a:spcPts val="0"/>
              </a:spcBef>
              <a:spcAft>
                <a:spcPts val="0"/>
              </a:spcAft>
              <a:buClrTx/>
              <a:buSzTx/>
              <a:buFontTx/>
              <a:buNone/>
              <a:defRPr/>
            </a:pPr>
            <a:r>
              <a:rPr kumimoji="0" lang="en-US" altLang="zh-CN"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Expected goal</a:t>
            </a:r>
            <a:r>
              <a:rPr kumimoji="0" lang="zh-CN" altLang="en-US"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a:t>
            </a:r>
            <a:r>
              <a:rPr kumimoji="0" lang="en-US" altLang="zh-CN"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Achieving 3 operational mode adjustments:</a:t>
            </a:r>
          </a:p>
          <a:p>
            <a:pPr marL="236855" marR="0" lvl="0" indent="0" algn="l" defTabSz="457200" rtl="0" eaLnBrk="1" fontAlgn="auto" latinLnBrk="0" hangingPunct="1">
              <a:lnSpc>
                <a:spcPts val="1600"/>
              </a:lnSpc>
              <a:spcBef>
                <a:spcPts val="0"/>
              </a:spcBef>
              <a:spcAft>
                <a:spcPts val="0"/>
              </a:spcAft>
              <a:buClrTx/>
              <a:buSzTx/>
              <a:buFontTx/>
              <a:buNone/>
              <a:defRPr/>
            </a:pPr>
            <a:r>
              <a:rPr lang="en-US" altLang="zh-CN" sz="1400" b="1" dirty="0">
                <a:solidFill>
                  <a:srgbClr val="FF0000"/>
                </a:solidFill>
                <a:ea typeface="思源黑体 CN Medium" panose="020B0600000000000000" pitchFamily="34" charset="-122"/>
                <a:cs typeface="Times New Roman" panose="02020603050405020304" pitchFamily="18" charset="0"/>
                <a:sym typeface="+mn-ea"/>
              </a:rPr>
              <a:t>The liquefaction capacity</a:t>
            </a:r>
            <a:r>
              <a:rPr lang="zh-CN" altLang="en-US" sz="1400" b="1" dirty="0">
                <a:solidFill>
                  <a:srgbClr val="FF0000"/>
                </a:solidFill>
                <a:ea typeface="思源黑体 CN Medium" panose="020B0600000000000000" pitchFamily="34" charset="-122"/>
                <a:cs typeface="Times New Roman" panose="02020603050405020304" pitchFamily="18" charset="0"/>
                <a:sym typeface="+mn-ea"/>
              </a:rPr>
              <a:t>≥</a:t>
            </a:r>
            <a:r>
              <a:rPr lang="en-US" altLang="zh-CN" sz="1400" b="1" dirty="0">
                <a:solidFill>
                  <a:srgbClr val="FF0000"/>
                </a:solidFill>
                <a:ea typeface="思源黑体 CN Medium" panose="020B0600000000000000" pitchFamily="34" charset="-122"/>
                <a:cs typeface="Times New Roman" panose="02020603050405020304" pitchFamily="18" charset="0"/>
                <a:sym typeface="+mn-ea"/>
              </a:rPr>
              <a:t>3,000L/h; </a:t>
            </a:r>
            <a:r>
              <a:rPr kumimoji="0" lang="en-US" altLang="zh-CN"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the cooling capacity </a:t>
            </a:r>
            <a:r>
              <a:rPr kumimoji="0" lang="zh-CN" altLang="en-US"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a:t>
            </a:r>
            <a:r>
              <a:rPr kumimoji="0" lang="en-US" altLang="zh-CN"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 18kW@4.5K; the cooling capacity in the superfluid helium temperature range </a:t>
            </a:r>
            <a:r>
              <a:rPr kumimoji="0" lang="zh-CN" altLang="en-US"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a:t>
            </a:r>
            <a:r>
              <a:rPr kumimoji="0" lang="en-US" altLang="zh-CN" sz="1400" b="1" i="0" u="none" strike="noStrike" kern="1200" cap="none" spc="0" normalizeH="0" baseline="0" noProof="0" dirty="0">
                <a:ln>
                  <a:noFill/>
                </a:ln>
                <a:solidFill>
                  <a:srgbClr val="FF0000"/>
                </a:solidFill>
                <a:effectLst/>
                <a:uLnTx/>
                <a:uFillTx/>
                <a:latin typeface="Times New Roman" panose="02020603050405020304" pitchFamily="18" charset="0"/>
                <a:ea typeface="思源黑体 CN Normal"/>
                <a:cs typeface="Times New Roman" panose="02020603050405020304" pitchFamily="18" charset="0"/>
              </a:rPr>
              <a:t>4kW@2K.</a:t>
            </a:r>
          </a:p>
        </p:txBody>
      </p:sp>
      <p:sp>
        <p:nvSpPr>
          <p:cNvPr id="1178" name="标题 1"/>
          <p:cNvSpPr txBox="1"/>
          <p:nvPr/>
        </p:nvSpPr>
        <p:spPr>
          <a:xfrm>
            <a:off x="118745" y="1360170"/>
            <a:ext cx="7357110" cy="899160"/>
          </a:xfrm>
          <a:prstGeom prst="rect">
            <a:avLst/>
          </a:prstGeom>
          <a:ln w="12700">
            <a:miter lim="400000"/>
          </a:ln>
        </p:spPr>
        <p:txBody>
          <a:bodyPr wrap="square" lIns="34290" tIns="34290" rIns="34290" bIns="34290" anchor="ctr">
            <a:spAutoFit/>
          </a:bodyPr>
          <a:lstStyle/>
          <a:p>
            <a:pPr algn="r" defTabSz="457200">
              <a:lnSpc>
                <a:spcPct val="90000"/>
              </a:lnSpc>
              <a:defRPr sz="1200">
                <a:solidFill>
                  <a:srgbClr val="106FB4"/>
                </a:solidFill>
                <a:latin typeface="黑体" panose="02010609060101010101" pitchFamily="49" charset="-122"/>
                <a:ea typeface="黑体" panose="02010609060101010101" pitchFamily="49" charset="-122"/>
                <a:cs typeface="黑体" panose="02010609060101010101" pitchFamily="49" charset="-122"/>
                <a:sym typeface="黑体" panose="02010609060101010101" pitchFamily="49" charset="-122"/>
              </a:defRPr>
            </a:pPr>
            <a:r>
              <a:rPr sz="2000" dirty="0">
                <a:solidFill>
                  <a:srgbClr val="0070C0"/>
                </a:solidFill>
                <a:sym typeface="黑体" panose="02010609060101010101" pitchFamily="49" charset="-122"/>
              </a:rPr>
              <a:t>国内首台</a:t>
            </a:r>
            <a:r>
              <a:rPr lang="en-US" sz="2000" dirty="0">
                <a:solidFill>
                  <a:srgbClr val="0070C0"/>
                </a:solidFill>
                <a:sym typeface="Times New Roman" panose="02020603050405020304"/>
              </a:rPr>
              <a:t>18</a:t>
            </a:r>
            <a:r>
              <a:rPr sz="2000" dirty="0">
                <a:solidFill>
                  <a:srgbClr val="0070C0"/>
                </a:solidFill>
                <a:sym typeface="Times New Roman" panose="02020603050405020304"/>
              </a:rPr>
              <a:t>kW</a:t>
            </a:r>
            <a:r>
              <a:rPr sz="2000" dirty="0">
                <a:solidFill>
                  <a:srgbClr val="0070C0"/>
                </a:solidFill>
                <a:sym typeface="黑体" panose="02010609060101010101" pitchFamily="49" charset="-122"/>
              </a:rPr>
              <a:t>氦制冷机项目通过专家出厂验收</a:t>
            </a:r>
            <a:endParaRPr sz="2000" dirty="0">
              <a:solidFill>
                <a:srgbClr val="0070C0"/>
              </a:solidFill>
              <a:sym typeface="Times New Roman" panose="02020603050405020304"/>
            </a:endParaRPr>
          </a:p>
          <a:p>
            <a:pPr algn="r" defTabSz="457200">
              <a:lnSpc>
                <a:spcPct val="90000"/>
              </a:lnSpc>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sz="2000" dirty="0">
                <a:solidFill>
                  <a:srgbClr val="0070C0"/>
                </a:solidFill>
                <a:sym typeface="Times New Roman" panose="02020603050405020304"/>
              </a:rPr>
              <a:t>First </a:t>
            </a:r>
            <a:r>
              <a:rPr lang="en-US" sz="2000" dirty="0">
                <a:solidFill>
                  <a:srgbClr val="0070C0"/>
                </a:solidFill>
                <a:sym typeface="Times New Roman" panose="02020603050405020304"/>
              </a:rPr>
              <a:t>18</a:t>
            </a:r>
            <a:r>
              <a:rPr sz="2000" dirty="0">
                <a:solidFill>
                  <a:srgbClr val="0070C0"/>
                </a:solidFill>
                <a:sym typeface="Times New Roman" panose="02020603050405020304"/>
              </a:rPr>
              <a:t>kW helium refrigerator in China </a:t>
            </a:r>
            <a:endParaRPr lang="en-US" sz="2000" dirty="0">
              <a:solidFill>
                <a:srgbClr val="0070C0"/>
              </a:solidFill>
              <a:sym typeface="Times New Roman" panose="02020603050405020304"/>
            </a:endParaRPr>
          </a:p>
          <a:p>
            <a:pPr algn="r" defTabSz="457200">
              <a:lnSpc>
                <a:spcPct val="90000"/>
              </a:lnSpc>
              <a:defRPr sz="1200" b="1">
                <a:solidFill>
                  <a:srgbClr val="106FB4"/>
                </a:solidFill>
                <a:latin typeface="Times New Roman" panose="02020603050405020304"/>
                <a:ea typeface="Times New Roman" panose="02020603050405020304"/>
                <a:cs typeface="Times New Roman" panose="02020603050405020304"/>
                <a:sym typeface="Times New Roman" panose="02020603050405020304"/>
              </a:defRPr>
            </a:pPr>
            <a:r>
              <a:rPr sz="2000" dirty="0">
                <a:solidFill>
                  <a:srgbClr val="0070C0"/>
                </a:solidFill>
                <a:sym typeface="Times New Roman" panose="02020603050405020304"/>
              </a:rPr>
              <a:t>passes inspection</a:t>
            </a:r>
          </a:p>
        </p:txBody>
      </p:sp>
      <p:sp>
        <p:nvSpPr>
          <p:cNvPr id="3" name="文本框 2"/>
          <p:cNvSpPr txBox="1"/>
          <p:nvPr/>
        </p:nvSpPr>
        <p:spPr>
          <a:xfrm>
            <a:off x="1738489" y="47834"/>
            <a:ext cx="8715022" cy="1015663"/>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Large-scale cryogenic refrigeration </a:t>
            </a:r>
          </a:p>
          <a:p>
            <a:pPr marL="0" marR="0" lvl="0" indent="0" algn="ctr" defTabSz="457200" rtl="0" eaLnBrk="1" fontAlgn="auto" latinLnBrk="0" hangingPunct="1">
              <a:lnSpc>
                <a:spcPct val="100000"/>
              </a:lnSpc>
              <a:spcBef>
                <a:spcPts val="0"/>
              </a:spcBef>
              <a:spcAft>
                <a:spcPts val="0"/>
              </a:spcAft>
              <a:buClrTx/>
              <a:buSzTx/>
              <a:buFontTx/>
              <a:buNone/>
              <a:defRPr/>
            </a:pPr>
            <a:r>
              <a:rPr lang="en-US" altLang="zh-CN" sz="3000" b="1" dirty="0">
                <a:solidFill>
                  <a:srgbClr val="0070C0"/>
                </a:solidFill>
                <a:latin typeface="Calibri" panose="020F0502020204030204"/>
                <a:ea typeface="等线" panose="02010600030101010101" pitchFamily="2" charset="-122"/>
              </a:rPr>
              <a:t>&amp; liquefaction equipment </a:t>
            </a:r>
            <a:endParaRPr lang="zh-CN" altLang="en-US" sz="3000" b="1" dirty="0">
              <a:solidFill>
                <a:srgbClr val="0070C0"/>
              </a:solidFill>
              <a:latin typeface="Calibri" panose="020F0502020204030204"/>
              <a:ea typeface="等线" panose="02010600030101010101" pitchFamily="2" charset="-122"/>
            </a:endParaRPr>
          </a:p>
        </p:txBody>
      </p:sp>
      <p:pic>
        <p:nvPicPr>
          <p:cNvPr id="2"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43841" y="327865"/>
            <a:ext cx="1359604" cy="328972"/>
          </a:xfrm>
          <a:prstGeom prst="rect">
            <a:avLst/>
          </a:prstGeom>
          <a:noFill/>
          <a:extLst>
            <a:ext uri="{909E8E84-426E-40DD-AFC4-6F175D3DCCD1}">
              <a14:hiddenFill xmlns:a14="http://schemas.microsoft.com/office/drawing/2010/main">
                <a:solidFill>
                  <a:srgbClr val="FFFFFF"/>
                </a:solidFill>
              </a14:hiddenFill>
            </a:ext>
          </a:extLst>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92085" y="1032510"/>
            <a:ext cx="4121785" cy="1687830"/>
          </a:xfrm>
          <a:prstGeom prst="rect">
            <a:avLst/>
          </a:prstGeom>
        </p:spPr>
      </p:pic>
      <p:pic>
        <p:nvPicPr>
          <p:cNvPr id="7" name="图片 6"/>
          <p:cNvPicPr>
            <a:picLocks noChangeAspect="1"/>
          </p:cNvPicPr>
          <p:nvPr/>
        </p:nvPicPr>
        <p:blipFill rotWithShape="1">
          <a:blip r:embed="rId7" cstate="screen">
            <a:extLst>
              <a:ext uri="{28A0092B-C50C-407E-A947-70E740481C1C}">
                <a14:useLocalDpi xmlns:a14="http://schemas.microsoft.com/office/drawing/2010/main"/>
              </a:ext>
            </a:extLst>
          </a:blip>
          <a:srcRect t="-4738"/>
          <a:stretch>
            <a:fillRect/>
          </a:stretch>
        </p:blipFill>
        <p:spPr>
          <a:xfrm>
            <a:off x="7791450" y="4456430"/>
            <a:ext cx="4117975" cy="1799590"/>
          </a:xfrm>
          <a:prstGeom prst="rect">
            <a:avLst/>
          </a:prstGeom>
        </p:spPr>
      </p:pic>
      <p:sp>
        <p:nvSpPr>
          <p:cNvPr id="4" name="内容占位符 2"/>
          <p:cNvSpPr txBox="1"/>
          <p:nvPr/>
        </p:nvSpPr>
        <p:spPr>
          <a:xfrm>
            <a:off x="0" y="6255829"/>
            <a:ext cx="5873261" cy="572538"/>
          </a:xfrm>
          <a:prstGeom prst="rect">
            <a:avLst/>
          </a:prstGeom>
          <a:noFill/>
        </p:spPr>
        <p:txBody>
          <a:bodyPr>
            <a:noAutofit/>
          </a:bodyPr>
          <a:lstStyle>
            <a:lvl1pPr marL="316230" indent="-316230" algn="l" rtl="0" eaLnBrk="0" fontAlgn="base" hangingPunct="0">
              <a:spcBef>
                <a:spcPct val="20000"/>
              </a:spcBef>
              <a:spcAft>
                <a:spcPct val="0"/>
              </a:spcAft>
              <a:buChar char="•"/>
              <a:defRPr sz="2955">
                <a:solidFill>
                  <a:schemeClr val="tx1"/>
                </a:solidFill>
                <a:latin typeface="+mn-lt"/>
                <a:ea typeface="+mn-ea"/>
                <a:cs typeface="+mn-cs"/>
              </a:defRPr>
            </a:lvl1pPr>
            <a:lvl2pPr marL="685800" indent="-263525" algn="l" rtl="0" eaLnBrk="0" fontAlgn="base" hangingPunct="0">
              <a:spcBef>
                <a:spcPct val="20000"/>
              </a:spcBef>
              <a:spcAft>
                <a:spcPct val="0"/>
              </a:spcAft>
              <a:buChar char="–"/>
              <a:defRPr sz="2585">
                <a:solidFill>
                  <a:schemeClr val="tx1"/>
                </a:solidFill>
                <a:latin typeface="+mn-lt"/>
                <a:ea typeface="+mn-ea"/>
              </a:defRPr>
            </a:lvl2pPr>
            <a:lvl3pPr marL="1055370" indent="-210820" algn="l" rtl="0" eaLnBrk="0" fontAlgn="base" hangingPunct="0">
              <a:spcBef>
                <a:spcPct val="20000"/>
              </a:spcBef>
              <a:spcAft>
                <a:spcPct val="0"/>
              </a:spcAft>
              <a:buChar char="•"/>
              <a:defRPr sz="2215">
                <a:solidFill>
                  <a:schemeClr val="tx1"/>
                </a:solidFill>
                <a:latin typeface="+mn-lt"/>
                <a:ea typeface="+mn-ea"/>
              </a:defRPr>
            </a:lvl3pPr>
            <a:lvl4pPr marL="1477010" indent="-210820" algn="l" rtl="0" eaLnBrk="0" fontAlgn="base" hangingPunct="0">
              <a:spcBef>
                <a:spcPct val="20000"/>
              </a:spcBef>
              <a:spcAft>
                <a:spcPct val="0"/>
              </a:spcAft>
              <a:buChar char="–"/>
              <a:defRPr sz="1845">
                <a:solidFill>
                  <a:schemeClr val="tx1"/>
                </a:solidFill>
                <a:latin typeface="+mn-lt"/>
                <a:ea typeface="+mn-ea"/>
              </a:defRPr>
            </a:lvl4pPr>
            <a:lvl5pPr marL="1899285" indent="-210820" algn="l" rtl="0" eaLnBrk="0" fontAlgn="base" hangingPunct="0">
              <a:spcBef>
                <a:spcPct val="20000"/>
              </a:spcBef>
              <a:spcAft>
                <a:spcPct val="0"/>
              </a:spcAft>
              <a:buChar char="»"/>
              <a:defRPr sz="1845">
                <a:solidFill>
                  <a:schemeClr val="tx1"/>
                </a:solidFill>
                <a:latin typeface="+mn-lt"/>
                <a:ea typeface="+mn-ea"/>
              </a:defRPr>
            </a:lvl5pPr>
            <a:lvl6pPr marL="2320925" indent="-210820" algn="l" rtl="0" fontAlgn="base">
              <a:spcBef>
                <a:spcPct val="20000"/>
              </a:spcBef>
              <a:spcAft>
                <a:spcPct val="0"/>
              </a:spcAft>
              <a:buChar char="»"/>
              <a:defRPr sz="1845">
                <a:solidFill>
                  <a:schemeClr val="tx1"/>
                </a:solidFill>
                <a:latin typeface="+mn-lt"/>
                <a:ea typeface="+mn-ea"/>
              </a:defRPr>
            </a:lvl6pPr>
            <a:lvl7pPr marL="2743200" indent="-210820" algn="l" rtl="0" fontAlgn="base">
              <a:spcBef>
                <a:spcPct val="20000"/>
              </a:spcBef>
              <a:spcAft>
                <a:spcPct val="0"/>
              </a:spcAft>
              <a:buChar char="»"/>
              <a:defRPr sz="1845">
                <a:solidFill>
                  <a:schemeClr val="tx1"/>
                </a:solidFill>
                <a:latin typeface="+mn-lt"/>
                <a:ea typeface="+mn-ea"/>
              </a:defRPr>
            </a:lvl7pPr>
            <a:lvl8pPr marL="3165475" indent="-210820" algn="l" rtl="0" fontAlgn="base">
              <a:spcBef>
                <a:spcPct val="20000"/>
              </a:spcBef>
              <a:spcAft>
                <a:spcPct val="0"/>
              </a:spcAft>
              <a:buChar char="»"/>
              <a:defRPr sz="1845">
                <a:solidFill>
                  <a:schemeClr val="tx1"/>
                </a:solidFill>
                <a:latin typeface="+mn-lt"/>
                <a:ea typeface="+mn-ea"/>
              </a:defRPr>
            </a:lvl8pPr>
            <a:lvl9pPr marL="3587115" indent="-210820" algn="l" rtl="0" fontAlgn="base">
              <a:spcBef>
                <a:spcPct val="20000"/>
              </a:spcBef>
              <a:spcAft>
                <a:spcPct val="0"/>
              </a:spcAft>
              <a:buChar char="»"/>
              <a:defRPr sz="1845">
                <a:solidFill>
                  <a:schemeClr val="tx1"/>
                </a:solidFill>
                <a:latin typeface="+mn-lt"/>
                <a:ea typeface="+mn-ea"/>
              </a:defRPr>
            </a:lvl9pPr>
          </a:lstStyle>
          <a:p>
            <a:pPr marL="0" marR="0" lvl="0" indent="0" algn="l" defTabSz="457200" rtl="0" eaLnBrk="0" fontAlgn="base" latinLnBrk="0" hangingPunct="0">
              <a:lnSpc>
                <a:spcPct val="100000"/>
              </a:lnSpc>
              <a:spcBef>
                <a:spcPts val="0"/>
              </a:spcBef>
              <a:spcAft>
                <a:spcPct val="0"/>
              </a:spcAft>
              <a:buClrTx/>
              <a:buSzTx/>
              <a:buFontTx/>
              <a:buNone/>
              <a:defRPr/>
            </a:pPr>
            <a:r>
              <a:rPr kumimoji="0" lang="zh-CN" altLang="en-US"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rPr>
              <a:t>北京中科富海低温科技有限公司</a:t>
            </a:r>
            <a:endParaRPr kumimoji="0" lang="en-US" altLang="zh-CN" sz="1900" b="1" i="0" u="none" strike="noStrike" kern="0" cap="none" spc="0" normalizeH="0" baseline="0" noProof="0" dirty="0">
              <a:ln>
                <a:noFill/>
              </a:ln>
              <a:solidFill>
                <a:srgbClr val="FFC000"/>
              </a:solidFill>
              <a:effectLst/>
              <a:uLnTx/>
              <a:uFillTx/>
              <a:latin typeface="微软雅黑" panose="020B0503020204020204" charset="-122"/>
              <a:ea typeface="微软雅黑" panose="020B0503020204020204" charset="-122"/>
              <a:cs typeface="Times New Roman" panose="02020603050405020304" pitchFamily="18" charset="0"/>
            </a:endParaRPr>
          </a:p>
          <a:p>
            <a:pPr marL="0" marR="0" lvl="0" indent="0" algn="l" defTabSz="457200" rtl="0" eaLnBrk="0" fontAlgn="base" latinLnBrk="0" hangingPunct="0">
              <a:lnSpc>
                <a:spcPct val="100000"/>
              </a:lnSpc>
              <a:spcBef>
                <a:spcPts val="0"/>
              </a:spcBef>
              <a:spcAft>
                <a:spcPct val="0"/>
              </a:spcAft>
              <a:buClrTx/>
              <a:buSzTx/>
              <a:buFontTx/>
              <a:buNone/>
              <a:defRPr/>
            </a:pP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Beijing </a:t>
            </a:r>
            <a:r>
              <a:rPr kumimoji="0" lang="en-US" altLang="zh-CN" sz="1900" b="1" i="0" u="none" strike="noStrike" kern="1200" cap="none" spc="0" normalizeH="0" baseline="0" noProof="0" dirty="0" err="1">
                <a:ln>
                  <a:noFill/>
                </a:ln>
                <a:solidFill>
                  <a:srgbClr val="FFC000"/>
                </a:solidFill>
                <a:effectLst/>
                <a:uLnTx/>
                <a:uFillTx/>
                <a:latin typeface="Calibri" panose="020F0502020204030204"/>
                <a:ea typeface="等线" panose="02010600030101010101" pitchFamily="2" charset="-122"/>
                <a:cs typeface="+mn-cs"/>
              </a:rPr>
              <a:t>Sinoscience</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 </a:t>
            </a:r>
            <a:r>
              <a:rPr kumimoji="0" lang="en-US" altLang="zh-CN" sz="1900" b="1" i="0" u="none" strike="noStrike" kern="1200" cap="none" spc="0" normalizeH="0" baseline="0" noProof="0" dirty="0" err="1">
                <a:ln>
                  <a:noFill/>
                </a:ln>
                <a:solidFill>
                  <a:srgbClr val="FFC000"/>
                </a:solidFill>
                <a:effectLst/>
                <a:uLnTx/>
                <a:uFillTx/>
                <a:latin typeface="Calibri" panose="020F0502020204030204"/>
                <a:ea typeface="等线" panose="02010600030101010101" pitchFamily="2" charset="-122"/>
                <a:cs typeface="+mn-cs"/>
              </a:rPr>
              <a:t>Fullcryo</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 Technology CO.</a:t>
            </a:r>
            <a:r>
              <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a:t>
            </a:r>
            <a:r>
              <a:rPr kumimoji="0" lang="en-US" altLang="zh-CN"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rPr>
              <a:t>Ltd.</a:t>
            </a:r>
            <a:endParaRPr kumimoji="0" lang="zh-CN" altLang="en-US" sz="1900" b="1" i="0" u="none" strike="noStrike" kern="1200" cap="none" spc="0" normalizeH="0" baseline="0" noProof="0" dirty="0">
              <a:ln>
                <a:noFill/>
              </a:ln>
              <a:solidFill>
                <a:srgbClr val="FFC000"/>
              </a:solidFill>
              <a:effectLst/>
              <a:uLnTx/>
              <a:uFillTx/>
              <a:latin typeface="Calibri" panose="020F0502020204030204"/>
              <a:ea typeface="等线" panose="02010600030101010101" pitchFamily="2" charset="-122"/>
              <a:cs typeface="+mn-cs"/>
            </a:endParaRPr>
          </a:p>
        </p:txBody>
      </p:sp>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790815" y="2580640"/>
            <a:ext cx="4123690" cy="1892300"/>
          </a:xfrm>
          <a:prstGeom prst="rect">
            <a:avLst/>
          </a:prstGeom>
        </p:spPr>
      </p:pic>
      <p:pic>
        <p:nvPicPr>
          <p:cNvPr id="6" name="CEPC产业促进会（CIPC）-删减版-2024_33">
            <a:hlinkClick r:id="" action="ppaction://media"/>
            <a:extLst>
              <a:ext uri="{FF2B5EF4-FFF2-40B4-BE49-F238E27FC236}">
                <a16:creationId xmlns:a16="http://schemas.microsoft.com/office/drawing/2014/main" id="{C742BC95-FBEC-25DE-073C-9FC6695A6B6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11375255" y="620903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8032"/>
    </mc:Choice>
    <mc:Fallback xmlns="">
      <p:transition spd="slow" advTm="680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710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2252975" y="15544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1" name="圆角矩形 20"/>
          <p:cNvSpPr/>
          <p:nvPr/>
        </p:nvSpPr>
        <p:spPr>
          <a:xfrm>
            <a:off x="2252975" y="27736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2" name="圆角矩形 21"/>
          <p:cNvSpPr/>
          <p:nvPr/>
        </p:nvSpPr>
        <p:spPr>
          <a:xfrm>
            <a:off x="2252975" y="397256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3" name="圆角矩形 22"/>
          <p:cNvSpPr/>
          <p:nvPr/>
        </p:nvSpPr>
        <p:spPr>
          <a:xfrm>
            <a:off x="2252975" y="5173423"/>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4" name="矩形 23"/>
          <p:cNvSpPr/>
          <p:nvPr/>
        </p:nvSpPr>
        <p:spPr>
          <a:xfrm>
            <a:off x="3733564" y="1632436"/>
            <a:ext cx="4873817" cy="584775"/>
          </a:xfrm>
          <a:prstGeom prst="rect">
            <a:avLst/>
          </a:prstGeom>
        </p:spPr>
        <p:txBody>
          <a:bodyPr wrap="square" anchor="ctr">
            <a:spAutoFit/>
          </a:bodyPr>
          <a:lstStyle/>
          <a:p>
            <a:r>
              <a:rPr lang="en-US" altLang="zh-CN" sz="3200" b="1" dirty="0">
                <a:latin typeface="黑体" panose="02010609060101010101" pitchFamily="49" charset="-122"/>
                <a:ea typeface="黑体" panose="02010609060101010101" pitchFamily="49" charset="-122"/>
              </a:rPr>
              <a:t>Background and Target</a:t>
            </a:r>
            <a:endParaRPr lang="zh-CN" altLang="en-US" sz="3200" b="1" dirty="0">
              <a:latin typeface="黑体" panose="02010609060101010101" pitchFamily="49" charset="-122"/>
              <a:ea typeface="黑体" panose="02010609060101010101" pitchFamily="49" charset="-122"/>
            </a:endParaRPr>
          </a:p>
        </p:txBody>
      </p:sp>
      <p:sp>
        <p:nvSpPr>
          <p:cNvPr id="25" name="流程图: 接点 24"/>
          <p:cNvSpPr/>
          <p:nvPr/>
        </p:nvSpPr>
        <p:spPr>
          <a:xfrm>
            <a:off x="2588255" y="1472560"/>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6" name="流程图: 接点 25"/>
          <p:cNvSpPr/>
          <p:nvPr/>
        </p:nvSpPr>
        <p:spPr>
          <a:xfrm>
            <a:off x="2588255" y="2689777"/>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7" name="流程图: 接点 26"/>
          <p:cNvSpPr/>
          <p:nvPr/>
        </p:nvSpPr>
        <p:spPr>
          <a:xfrm>
            <a:off x="2588255" y="388536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8" name="流程图: 接点 27"/>
          <p:cNvSpPr/>
          <p:nvPr/>
        </p:nvSpPr>
        <p:spPr>
          <a:xfrm>
            <a:off x="2578095" y="509150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9" name="矩形 28"/>
          <p:cNvSpPr/>
          <p:nvPr/>
        </p:nvSpPr>
        <p:spPr>
          <a:xfrm>
            <a:off x="3733564" y="2865390"/>
            <a:ext cx="3669251"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CIPC Organization</a:t>
            </a:r>
            <a:endParaRPr lang="zh-CN" altLang="en-US" sz="3200" b="1" dirty="0">
              <a:solidFill>
                <a:prstClr val="black"/>
              </a:solidFill>
              <a:latin typeface="黑体" panose="02010609060101010101" pitchFamily="49" charset="-122"/>
              <a:ea typeface="黑体" panose="02010609060101010101" pitchFamily="49" charset="-122"/>
            </a:endParaRPr>
          </a:p>
        </p:txBody>
      </p:sp>
      <p:sp>
        <p:nvSpPr>
          <p:cNvPr id="30" name="矩形 29"/>
          <p:cNvSpPr/>
          <p:nvPr/>
        </p:nvSpPr>
        <p:spPr>
          <a:xfrm>
            <a:off x="3733563" y="4066253"/>
            <a:ext cx="5978467" cy="584775"/>
          </a:xfrm>
          <a:prstGeom prst="rect">
            <a:avLst/>
          </a:prstGeom>
        </p:spPr>
        <p:txBody>
          <a:bodyPr wrap="square" anchor="ctr">
            <a:spAutoFit/>
          </a:bodyPr>
          <a:lstStyle/>
          <a:p>
            <a:r>
              <a:rPr lang="en-US" altLang="zh-CN" sz="3200" b="1" dirty="0">
                <a:latin typeface="黑体" panose="02010609060101010101" pitchFamily="49" charset="-122"/>
                <a:ea typeface="黑体" panose="02010609060101010101" pitchFamily="49" charset="-122"/>
              </a:rPr>
              <a:t>Enterprise introduction</a:t>
            </a:r>
            <a:endParaRPr lang="zh-CN" altLang="en-US" sz="2800" b="1" dirty="0">
              <a:latin typeface="黑体" panose="02010609060101010101" pitchFamily="49" charset="-122"/>
              <a:ea typeface="黑体" panose="02010609060101010101" pitchFamily="49" charset="-122"/>
            </a:endParaRPr>
          </a:p>
        </p:txBody>
      </p:sp>
      <p:sp>
        <p:nvSpPr>
          <p:cNvPr id="31" name="矩形 30"/>
          <p:cNvSpPr/>
          <p:nvPr/>
        </p:nvSpPr>
        <p:spPr>
          <a:xfrm>
            <a:off x="3723403" y="5267117"/>
            <a:ext cx="4043680" cy="584775"/>
          </a:xfrm>
          <a:prstGeom prst="rect">
            <a:avLst/>
          </a:prstGeom>
        </p:spPr>
        <p:txBody>
          <a:bodyPr wrap="square" anchor="ctr">
            <a:spAutoFit/>
          </a:bodyPr>
          <a:lstStyle/>
          <a:p>
            <a:r>
              <a:rPr lang="en-US" altLang="zh-CN" sz="3200" b="1" dirty="0">
                <a:solidFill>
                  <a:srgbClr val="FF0000"/>
                </a:solidFill>
                <a:latin typeface="黑体" panose="02010609060101010101" pitchFamily="49" charset="-122"/>
                <a:ea typeface="黑体" panose="02010609060101010101" pitchFamily="49" charset="-122"/>
              </a:rPr>
              <a:t>Summary</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32" name="矩形 31"/>
          <p:cNvSpPr/>
          <p:nvPr/>
        </p:nvSpPr>
        <p:spPr>
          <a:xfrm>
            <a:off x="2833981" y="1632436"/>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1</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3" name="矩形 32"/>
          <p:cNvSpPr/>
          <p:nvPr/>
        </p:nvSpPr>
        <p:spPr>
          <a:xfrm>
            <a:off x="2821959" y="2830324"/>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2</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4" name="矩形 33"/>
          <p:cNvSpPr/>
          <p:nvPr/>
        </p:nvSpPr>
        <p:spPr>
          <a:xfrm>
            <a:off x="2821959" y="4029540"/>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3</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5" name="矩形 34"/>
          <p:cNvSpPr/>
          <p:nvPr/>
        </p:nvSpPr>
        <p:spPr>
          <a:xfrm>
            <a:off x="2821959" y="5240619"/>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4</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8" name="标题 1"/>
          <p:cNvSpPr>
            <a:spLocks noGrp="1"/>
          </p:cNvSpPr>
          <p:nvPr>
            <p:ph type="title"/>
          </p:nvPr>
        </p:nvSpPr>
        <p:spPr>
          <a:xfrm>
            <a:off x="2162698" y="365126"/>
            <a:ext cx="7886700" cy="678732"/>
          </a:xfrm>
        </p:spPr>
        <p:txBody>
          <a:bodyPr>
            <a:normAutofit/>
          </a:bodyPr>
          <a:lstStyle/>
          <a:p>
            <a:pPr algn="ctr"/>
            <a:r>
              <a:rPr lang="en-US" altLang="zh-CN" sz="3600" b="1" dirty="0">
                <a:solidFill>
                  <a:srgbClr val="C00000"/>
                </a:solidFill>
                <a:latin typeface="微软雅黑" panose="020B0503020204020204" charset="-122"/>
                <a:ea typeface="微软雅黑" panose="020B0503020204020204" charset="-122"/>
              </a:rPr>
              <a:t>Contents</a:t>
            </a:r>
            <a:endParaRPr lang="zh-CN" altLang="en-US" sz="3600" b="1" dirty="0">
              <a:solidFill>
                <a:srgbClr val="C0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1443"/>
    </mc:Choice>
    <mc:Fallback xmlns="">
      <p:transition spd="slow" advTm="1443"/>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2152650" y="365126"/>
            <a:ext cx="7886700" cy="678732"/>
          </a:xfrm>
        </p:spPr>
        <p:txBody>
          <a:bodyPr>
            <a:normAutofit/>
          </a:bodyPr>
          <a:lstStyle/>
          <a:p>
            <a:pPr algn="ctr"/>
            <a:r>
              <a:rPr lang="en-US" altLang="zh-CN" sz="3600" b="1" dirty="0">
                <a:solidFill>
                  <a:srgbClr val="C00000"/>
                </a:solidFill>
                <a:latin typeface="微软雅黑" panose="020B0503020204020204" charset="-122"/>
                <a:ea typeface="微软雅黑" panose="020B0503020204020204" charset="-122"/>
              </a:rPr>
              <a:t>Summary</a:t>
            </a:r>
            <a:endParaRPr lang="zh-CN" altLang="en-US" sz="3600" b="1" dirty="0">
              <a:solidFill>
                <a:srgbClr val="C00000"/>
              </a:solidFill>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562610" y="1386205"/>
            <a:ext cx="10707370" cy="4089400"/>
          </a:xfrm>
          <a:solidFill>
            <a:schemeClr val="bg1"/>
          </a:solidFill>
        </p:spPr>
        <p:txBody>
          <a:bodyPr>
            <a:noAutofit/>
          </a:bodyPr>
          <a:lstStyle/>
          <a:p>
            <a:pPr algn="just" fontAlgn="auto">
              <a:lnSpc>
                <a:spcPts val="3000"/>
              </a:lnSpc>
              <a:spcBef>
                <a:spcPts val="0"/>
              </a:spcBef>
              <a:buFont typeface="Wingdings" panose="05000000000000000000" pitchFamily="2" charset="2"/>
              <a:buChar char="Ø"/>
            </a:pP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Driven by the great scientific project of CEPC, </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CIPC members will participate in pre-research, industrialization and construction, and achieve breakthroughs on key-technologies, equipment manufacturing and industrialization. </a:t>
            </a:r>
            <a:r>
              <a:rPr lang="en-US" altLang="zh-CN" sz="2000" dirty="0">
                <a:latin typeface="Times New Roman" panose="02020603050405020304" pitchFamily="18" charset="0"/>
                <a:cs typeface="Times New Roman" panose="02020603050405020304" pitchFamily="18" charset="0"/>
                <a:sym typeface="+mn-ea"/>
              </a:rPr>
              <a:t>C</a:t>
            </a:r>
            <a:r>
              <a:rPr lang="zh-CN" altLang="en-US" sz="2000" dirty="0">
                <a:latin typeface="Times New Roman" panose="02020603050405020304" pitchFamily="18" charset="0"/>
                <a:cs typeface="Times New Roman" panose="02020603050405020304" pitchFamily="18" charset="0"/>
                <a:sym typeface="+mn-ea"/>
              </a:rPr>
              <a:t>omprehensively promote the development and technological progress of high-energy physics.</a:t>
            </a:r>
            <a:endParaRPr lang="zh-CN" altLang="en-US" sz="2000" dirty="0">
              <a:latin typeface="Times New Roman" panose="02020603050405020304" pitchFamily="18" charset="0"/>
              <a:cs typeface="Times New Roman" panose="02020603050405020304" pitchFamily="18" charset="0"/>
            </a:endParaRPr>
          </a:p>
          <a:p>
            <a:pPr algn="just" fontAlgn="auto">
              <a:lnSpc>
                <a:spcPts val="3000"/>
              </a:lnSpc>
              <a:spcBef>
                <a:spcPts val="0"/>
              </a:spcBef>
              <a:buClrTx/>
              <a:buSzTx/>
              <a:buFont typeface="Wingdings" panose="05000000000000000000" pitchFamily="2" charset="2"/>
              <a:buChar char="Ø"/>
            </a:pP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CIPC</a:t>
            </a:r>
            <a:r>
              <a:rPr lang="en-US" altLang="zh-CN" sz="2000" b="1" dirty="0">
                <a:latin typeface="Times New Roman" panose="02020603050405020304" pitchFamily="18" charset="0"/>
                <a:ea typeface="黑体" panose="02010609060101010101" pitchFamily="49" charset="-122"/>
                <a:cs typeface="Times New Roman" panose="02020603050405020304" pitchFamily="18" charset="0"/>
                <a:sym typeface="+mn-ea"/>
              </a:rPr>
              <a:t> is an important opportunity and platform for the future development of enterprises</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sym typeface="+mn-ea"/>
              </a:rPr>
              <a:t>.</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sym typeface="+mn-ea"/>
              </a:rPr>
              <a:t>By participating in the CEPC, </a:t>
            </a:r>
            <a:r>
              <a:rPr lang="en-US" altLang="zh-CN" sz="2000" b="1" dirty="0">
                <a:latin typeface="Times New Roman" panose="02020603050405020304" pitchFamily="18" charset="0"/>
                <a:ea typeface="黑体" panose="02010609060101010101" pitchFamily="49" charset="-122"/>
                <a:cs typeface="Times New Roman" panose="02020603050405020304" pitchFamily="18" charset="0"/>
                <a:sym typeface="+mn-ea"/>
              </a:rPr>
              <a:t>CIPC members</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sym typeface="+mn-ea"/>
              </a:rPr>
              <a:t>continuously</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2000" dirty="0">
                <a:latin typeface="Times New Roman" panose="02020603050405020304" pitchFamily="18" charset="0"/>
                <a:ea typeface="黑体" panose="02010609060101010101" pitchFamily="49" charset="-122"/>
                <a:cs typeface="Times New Roman" panose="02020603050405020304" pitchFamily="18" charset="0"/>
                <a:sym typeface="+mn-ea"/>
              </a:rPr>
              <a:t>improves its technological innovation and industrial manufacturing capabilities, breaks through and reaches international advanced levels, ultimately achieving win-win cooperation.</a:t>
            </a:r>
            <a:endParaRPr lang="en-US" altLang="zh-CN" sz="2000" dirty="0">
              <a:latin typeface="Times New Roman" panose="02020603050405020304" pitchFamily="18" charset="0"/>
              <a:ea typeface="黑体" panose="02010609060101010101" pitchFamily="49" charset="-122"/>
              <a:cs typeface="Times New Roman" panose="02020603050405020304" pitchFamily="18" charset="0"/>
            </a:endParaRPr>
          </a:p>
          <a:p>
            <a:pPr algn="just" fontAlgn="auto">
              <a:lnSpc>
                <a:spcPts val="3000"/>
              </a:lnSpc>
              <a:spcBef>
                <a:spcPts val="0"/>
              </a:spcBef>
              <a:buFont typeface="Wingdings" panose="05000000000000000000" pitchFamily="2" charset="2"/>
              <a:buChar char="Ø"/>
            </a:pPr>
            <a:r>
              <a:rPr lang="en-US" altLang="zh-CN" sz="2000">
                <a:latin typeface="Times New Roman" panose="02020603050405020304" pitchFamily="18" charset="0"/>
                <a:cs typeface="Times New Roman" panose="02020603050405020304" pitchFamily="18" charset="0"/>
                <a:sym typeface="+mn-ea"/>
              </a:rPr>
              <a:t>If </a:t>
            </a:r>
            <a:r>
              <a:rPr lang="en-US" altLang="zh-CN" sz="2000" b="1">
                <a:latin typeface="Times New Roman" panose="02020603050405020304" pitchFamily="18" charset="0"/>
                <a:cs typeface="Times New Roman" panose="02020603050405020304" pitchFamily="18" charset="0"/>
                <a:sym typeface="+mn-ea"/>
              </a:rPr>
              <a:t>China starts building the world's largest particle collider in 2027</a:t>
            </a:r>
            <a:r>
              <a:rPr lang="en-US" altLang="zh-CN" sz="2000">
                <a:latin typeface="Times New Roman" panose="02020603050405020304" pitchFamily="18" charset="0"/>
                <a:cs typeface="Times New Roman" panose="02020603050405020304" pitchFamily="18" charset="0"/>
                <a:sym typeface="+mn-ea"/>
              </a:rPr>
              <a:t>, this great project will attract more scientific and industrial communities around the world to participate in the future.</a:t>
            </a:r>
          </a:p>
        </p:txBody>
      </p:sp>
      <p:pic>
        <p:nvPicPr>
          <p:cNvPr id="2" name="CEPC产业促进会（CIPC）-删减版-2024_35">
            <a:hlinkClick r:id="" action="ppaction://media"/>
            <a:extLst>
              <a:ext uri="{FF2B5EF4-FFF2-40B4-BE49-F238E27FC236}">
                <a16:creationId xmlns:a16="http://schemas.microsoft.com/office/drawing/2014/main" id="{F3885C93-98EF-5687-78EC-14BF7F58B1A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419642" y="5911788"/>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0000"/>
    </mc:Choice>
    <mc:Fallback xmlns="">
      <p:transition spd="slow" advTm="6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972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738489" y="1235193"/>
            <a:ext cx="8128000" cy="5016758"/>
          </a:xfrm>
          <a:prstGeom prst="rect">
            <a:avLst/>
          </a:prstGeom>
          <a:noFill/>
        </p:spPr>
        <p:txBody>
          <a:bodyPr wrap="square" rtlCol="0">
            <a:spAutoFit/>
          </a:bodyPr>
          <a:lstStyle/>
          <a:p>
            <a:r>
              <a:rPr lang="en-US" altLang="zh-CN" sz="3200" b="1" dirty="0">
                <a:solidFill>
                  <a:srgbClr val="C00000"/>
                </a:solidFill>
              </a:rPr>
              <a:t>Acknowledgements:</a:t>
            </a:r>
          </a:p>
          <a:p>
            <a:pPr algn="l"/>
            <a:endParaRPr lang="en-US" altLang="zh-CN" dirty="0">
              <a:latin typeface="Calibri" panose="020F0502020204030204" charset="0"/>
            </a:endParaRPr>
          </a:p>
          <a:p>
            <a:r>
              <a:rPr lang="en-US" altLang="zh-CN" b="1" dirty="0">
                <a:solidFill>
                  <a:srgbClr val="002060"/>
                </a:solidFill>
                <a:latin typeface="Calibri" panose="020F0502020204030204" charset="0"/>
              </a:rPr>
              <a:t>Thanks go to </a:t>
            </a:r>
            <a:r>
              <a:rPr lang="en-US" altLang="zh-CN" b="1" dirty="0" err="1">
                <a:solidFill>
                  <a:srgbClr val="002060"/>
                </a:solidFill>
                <a:latin typeface="Calibri" panose="020F0502020204030204" charset="0"/>
              </a:rPr>
              <a:t>companyies</a:t>
            </a:r>
            <a:r>
              <a:rPr lang="en-US" altLang="zh-CN" b="1" dirty="0">
                <a:solidFill>
                  <a:srgbClr val="002060"/>
                </a:solidFill>
                <a:latin typeface="Calibri" panose="020F0502020204030204" charset="0"/>
              </a:rPr>
              <a:t> who have kindly provided there information:</a:t>
            </a:r>
          </a:p>
          <a:p>
            <a:r>
              <a:rPr lang="en-US" altLang="zh-CN" b="1" dirty="0">
                <a:solidFill>
                  <a:srgbClr val="002060"/>
                </a:solidFill>
                <a:latin typeface="Calibri" panose="020F0502020204030204" charset="0"/>
              </a:rPr>
              <a:t>Beijing HE-Racing Technology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Introduction of Hefei </a:t>
            </a:r>
            <a:r>
              <a:rPr lang="en-US" altLang="zh-CN" b="1" dirty="0" err="1">
                <a:solidFill>
                  <a:srgbClr val="002060"/>
                </a:solidFill>
                <a:latin typeface="Calibri" panose="020F0502020204030204" charset="0"/>
              </a:rPr>
              <a:t>Juneng</a:t>
            </a:r>
            <a:r>
              <a:rPr lang="en-US" altLang="zh-CN" b="1" dirty="0">
                <a:solidFill>
                  <a:srgbClr val="002060"/>
                </a:solidFill>
                <a:latin typeface="Calibri" panose="020F0502020204030204" charset="0"/>
              </a:rPr>
              <a:t> Electric Physics High Technology Development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Hefei </a:t>
            </a:r>
            <a:r>
              <a:rPr lang="en-US" altLang="zh-CN" b="1" dirty="0" err="1">
                <a:solidFill>
                  <a:srgbClr val="002060"/>
                </a:solidFill>
                <a:latin typeface="Calibri" panose="020F0502020204030204" charset="0"/>
              </a:rPr>
              <a:t>Keyie</a:t>
            </a:r>
            <a:r>
              <a:rPr lang="en-US" altLang="zh-CN" b="1" dirty="0">
                <a:solidFill>
                  <a:srgbClr val="002060"/>
                </a:solidFill>
                <a:latin typeface="Calibri" panose="020F0502020204030204" charset="0"/>
              </a:rPr>
              <a:t> Electrophysical Equipment Manufacturing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Ningxia Oriental Superconducting Technology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Western Superconducting Technologies </a:t>
            </a:r>
            <a:r>
              <a:rPr lang="en-US" altLang="zh-CN" b="1" dirty="0" err="1">
                <a:solidFill>
                  <a:srgbClr val="002060"/>
                </a:solidFill>
                <a:latin typeface="Calibri" panose="020F0502020204030204" charset="0"/>
              </a:rPr>
              <a:t>Co.,Ltd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Shanghai creative Superconductor Technologies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Kunshan </a:t>
            </a:r>
            <a:r>
              <a:rPr lang="en-US" altLang="zh-CN" b="1" dirty="0" err="1">
                <a:solidFill>
                  <a:srgbClr val="002060"/>
                </a:solidFill>
                <a:latin typeface="Calibri" panose="020F0502020204030204" charset="0"/>
              </a:rPr>
              <a:t>GuoLi</a:t>
            </a:r>
            <a:r>
              <a:rPr lang="en-US" altLang="zh-CN" b="1" dirty="0">
                <a:solidFill>
                  <a:srgbClr val="002060"/>
                </a:solidFill>
                <a:latin typeface="Calibri" panose="020F0502020204030204" charset="0"/>
              </a:rPr>
              <a:t> Electronic Technology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Anhui East China Optoelectronic Technology Research Institute Co., Ltd</a:t>
            </a:r>
            <a:endParaRPr lang="zh-CN" altLang="zh-CN" b="1" dirty="0">
              <a:solidFill>
                <a:srgbClr val="002060"/>
              </a:solidFill>
              <a:latin typeface="Calibri" panose="020F0502020204030204" charset="0"/>
            </a:endParaRPr>
          </a:p>
          <a:p>
            <a:r>
              <a:rPr lang="en-US" altLang="zh-CN" b="1" dirty="0" err="1">
                <a:solidFill>
                  <a:srgbClr val="002060"/>
                </a:solidFill>
                <a:latin typeface="Calibri" panose="020F0502020204030204" charset="0"/>
              </a:rPr>
              <a:t>Zanon</a:t>
            </a:r>
            <a:r>
              <a:rPr lang="en-US" altLang="zh-CN" b="1" dirty="0">
                <a:solidFill>
                  <a:srgbClr val="002060"/>
                </a:solidFill>
                <a:latin typeface="Calibri" panose="020F0502020204030204" charset="0"/>
              </a:rPr>
              <a:t>         </a:t>
            </a:r>
          </a:p>
          <a:p>
            <a:r>
              <a:rPr lang="en-US" altLang="zh-CN" b="1" dirty="0">
                <a:solidFill>
                  <a:srgbClr val="002060"/>
                </a:solidFill>
                <a:latin typeface="Calibri" panose="020F0502020204030204" charset="0"/>
              </a:rPr>
              <a:t>SIMIC</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Beijing High Energy New Technology Co., Ltd</a:t>
            </a:r>
            <a:endParaRPr lang="zh-CN" altLang="zh-CN" b="1" dirty="0">
              <a:solidFill>
                <a:srgbClr val="002060"/>
              </a:solidFill>
              <a:latin typeface="Calibri" panose="020F0502020204030204" charset="0"/>
            </a:endParaRPr>
          </a:p>
          <a:p>
            <a:r>
              <a:rPr lang="en-US" altLang="zh-CN" b="1" dirty="0">
                <a:solidFill>
                  <a:srgbClr val="002060"/>
                </a:solidFill>
                <a:latin typeface="Calibri" panose="020F0502020204030204" charset="0"/>
              </a:rPr>
              <a:t>Beijing </a:t>
            </a:r>
            <a:r>
              <a:rPr lang="en-US" altLang="zh-CN" b="1" dirty="0" err="1">
                <a:solidFill>
                  <a:srgbClr val="002060"/>
                </a:solidFill>
                <a:latin typeface="Calibri" panose="020F0502020204030204" charset="0"/>
              </a:rPr>
              <a:t>Sinoscience</a:t>
            </a:r>
            <a:r>
              <a:rPr lang="en-US" altLang="zh-CN" b="1" dirty="0">
                <a:solidFill>
                  <a:srgbClr val="002060"/>
                </a:solidFill>
                <a:latin typeface="Calibri" panose="020F0502020204030204" charset="0"/>
              </a:rPr>
              <a:t> </a:t>
            </a:r>
            <a:r>
              <a:rPr lang="en-US" altLang="zh-CN" b="1" dirty="0" err="1">
                <a:solidFill>
                  <a:srgbClr val="002060"/>
                </a:solidFill>
                <a:latin typeface="Calibri" panose="020F0502020204030204" charset="0"/>
              </a:rPr>
              <a:t>Fullcryo</a:t>
            </a:r>
            <a:r>
              <a:rPr lang="en-US" altLang="zh-CN" b="1" dirty="0">
                <a:solidFill>
                  <a:srgbClr val="002060"/>
                </a:solidFill>
                <a:latin typeface="Calibri" panose="020F0502020204030204" charset="0"/>
              </a:rPr>
              <a:t> Technology CO.</a:t>
            </a:r>
            <a:r>
              <a:rPr lang="zh-CN" altLang="zh-CN" b="1" dirty="0">
                <a:solidFill>
                  <a:srgbClr val="002060"/>
                </a:solidFill>
                <a:latin typeface="Calibri" panose="020F0502020204030204" charset="0"/>
              </a:rPr>
              <a:t>，</a:t>
            </a:r>
            <a:r>
              <a:rPr lang="en-US" altLang="zh-CN" b="1" dirty="0">
                <a:solidFill>
                  <a:srgbClr val="002060"/>
                </a:solidFill>
                <a:latin typeface="Calibri" panose="020F0502020204030204" charset="0"/>
              </a:rPr>
              <a:t>Ltd</a:t>
            </a:r>
            <a:endParaRPr lang="zh-CN" altLang="zh-CN" b="1" dirty="0">
              <a:solidFill>
                <a:srgbClr val="002060"/>
              </a:solidFill>
              <a:latin typeface="Calibri" panose="020F0502020204030204" charset="0"/>
            </a:endParaRPr>
          </a:p>
          <a:p>
            <a:endParaRPr lang="en-US" altLang="zh-CN" b="1" dirty="0">
              <a:solidFill>
                <a:srgbClr val="C00000"/>
              </a:solidFill>
              <a:effectLst>
                <a:outerShdw blurRad="38100" dist="38100" dir="2700000" algn="tl">
                  <a:srgbClr val="C0C0C0"/>
                </a:outerShdw>
              </a:effectLst>
              <a:latin typeface="Calibri" panose="020F0502020204030204" charset="0"/>
              <a:ea typeface="微软雅黑" panose="020B0503020204020204" charset="-122"/>
              <a:sym typeface="+mn-ea"/>
            </a:endParaRPr>
          </a:p>
          <a:p>
            <a:endParaRPr lang="en-US" altLang="zh-CN" dirty="0"/>
          </a:p>
        </p:txBody>
      </p:sp>
      <p:pic>
        <p:nvPicPr>
          <p:cNvPr id="2" name="CEPC产业促进会（CIPC）-删减版-2024_36">
            <a:hlinkClick r:id="" action="ppaction://media"/>
            <a:extLst>
              <a:ext uri="{FF2B5EF4-FFF2-40B4-BE49-F238E27FC236}">
                <a16:creationId xmlns:a16="http://schemas.microsoft.com/office/drawing/2014/main" id="{49BD6BC8-F1C8-5D34-6F6F-C31BAB2591F3}"/>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304233" y="5867400"/>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Tm="6000"/>
    </mc:Choice>
    <mc:Fallback>
      <p:transition spd="slow" advTm="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504"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40924" y="2092144"/>
            <a:ext cx="6031230" cy="583565"/>
          </a:xfrm>
          <a:prstGeom prst="rect">
            <a:avLst/>
          </a:prstGeom>
          <a:noFill/>
        </p:spPr>
        <p:txBody>
          <a:bodyPr wrap="square" rtlCol="0">
            <a:spAutoFit/>
          </a:bodyPr>
          <a:lstStyle/>
          <a:p>
            <a:r>
              <a:rPr lang="en-US" altLang="zh-CN" sz="3200" b="1" dirty="0">
                <a:solidFill>
                  <a:srgbClr val="C00000"/>
                </a:solidFill>
              </a:rPr>
              <a:t>Thank you for your kind attention</a:t>
            </a:r>
          </a:p>
        </p:txBody>
      </p:sp>
      <p:sp>
        <p:nvSpPr>
          <p:cNvPr id="3" name="文本框 2"/>
          <p:cNvSpPr txBox="1"/>
          <p:nvPr/>
        </p:nvSpPr>
        <p:spPr>
          <a:xfrm>
            <a:off x="1925415" y="3799730"/>
            <a:ext cx="8556171" cy="2893100"/>
          </a:xfrm>
          <a:prstGeom prst="rect">
            <a:avLst/>
          </a:prstGeom>
          <a:noFill/>
        </p:spPr>
        <p:txBody>
          <a:bodyPr wrap="square" rtlCol="0">
            <a:spAutoFit/>
          </a:bodyPr>
          <a:lstStyle/>
          <a:p>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Contact information:</a:t>
            </a:r>
          </a:p>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CEPC Committee: </a:t>
            </a:r>
            <a:r>
              <a:rPr lang="en-US" altLang="zh-CN" b="1" dirty="0" err="1">
                <a:latin typeface="Times New Roman" panose="02020603050405020304" pitchFamily="18" charset="0"/>
                <a:ea typeface="黑体" panose="02010609060101010101" pitchFamily="49" charset="-122"/>
                <a:cs typeface="Times New Roman" panose="02020603050405020304" pitchFamily="18" charset="0"/>
              </a:rPr>
              <a:t>Jie</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 Gao, IHEP, China</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CIPC Working group: </a:t>
            </a:r>
            <a:r>
              <a:rPr lang="en-US" altLang="zh-CN" b="1" dirty="0" err="1">
                <a:latin typeface="Times New Roman" panose="02020603050405020304" pitchFamily="18" charset="0"/>
                <a:ea typeface="黑体" panose="02010609060101010101" pitchFamily="49" charset="-122"/>
                <a:cs typeface="Times New Roman" panose="02020603050405020304" pitchFamily="18" charset="0"/>
              </a:rPr>
              <a:t>Jinlin</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 Gao, </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Beijing </a:t>
            </a:r>
            <a:r>
              <a:rPr lang="en-US" altLang="zh-CN" sz="1600" b="1" dirty="0" err="1">
                <a:latin typeface="Times New Roman" panose="02020603050405020304" pitchFamily="18" charset="0"/>
                <a:ea typeface="黑体" panose="02010609060101010101" pitchFamily="49" charset="-122"/>
                <a:cs typeface="Times New Roman" panose="02020603050405020304" pitchFamily="18" charset="0"/>
              </a:rPr>
              <a:t>Sinoscience</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 FULLCRYO Technology Co., LTD</a:t>
            </a:r>
          </a:p>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CIPC Executive Committee: </a:t>
            </a:r>
          </a:p>
          <a:p>
            <a:r>
              <a:rPr lang="en-US" altLang="zh-CN" b="1" dirty="0" err="1">
                <a:latin typeface="Times New Roman" panose="02020603050405020304" pitchFamily="18" charset="0"/>
                <a:ea typeface="黑体" panose="02010609060101010101" pitchFamily="49" charset="-122"/>
                <a:cs typeface="Times New Roman" panose="02020603050405020304" pitchFamily="18" charset="0"/>
              </a:rPr>
              <a:t>Qinyan</a:t>
            </a:r>
            <a:r>
              <a:rPr lang="en-US" altLang="zh-CN" b="1" dirty="0">
                <a:latin typeface="Times New Roman" panose="02020603050405020304" pitchFamily="18" charset="0"/>
                <a:ea typeface="黑体" panose="02010609060101010101" pitchFamily="49" charset="-122"/>
                <a:cs typeface="Times New Roman" panose="02020603050405020304" pitchFamily="18" charset="0"/>
              </a:rPr>
              <a:t> Pan, </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Beijing </a:t>
            </a:r>
            <a:r>
              <a:rPr lang="en-US" altLang="zh-CN" sz="1600" b="1" dirty="0" err="1">
                <a:latin typeface="Times New Roman" panose="02020603050405020304" pitchFamily="18" charset="0"/>
                <a:ea typeface="黑体" panose="02010609060101010101" pitchFamily="49" charset="-122"/>
                <a:cs typeface="Times New Roman" panose="02020603050405020304" pitchFamily="18" charset="0"/>
              </a:rPr>
              <a:t>Sinoscience</a:t>
            </a:r>
            <a:r>
              <a:rPr lang="en-US" altLang="zh-CN" sz="1600" b="1" dirty="0">
                <a:latin typeface="Times New Roman" panose="02020603050405020304" pitchFamily="18" charset="0"/>
                <a:ea typeface="黑体" panose="02010609060101010101" pitchFamily="49" charset="-122"/>
                <a:cs typeface="Times New Roman" panose="02020603050405020304" pitchFamily="18" charset="0"/>
              </a:rPr>
              <a:t> FULLCRYO Technology Co., LTD</a:t>
            </a:r>
          </a:p>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E-mail: </a:t>
            </a:r>
            <a:r>
              <a:rPr lang="en-US" altLang="zh-CN" b="1" dirty="0">
                <a:latin typeface="Times New Roman" panose="02020603050405020304" pitchFamily="18" charset="0"/>
                <a:ea typeface="黑体" panose="02010609060101010101" pitchFamily="49" charset="-122"/>
                <a:cs typeface="Times New Roman" panose="02020603050405020304" pitchFamily="18" charset="0"/>
                <a:hlinkClick r:id="rId5"/>
              </a:rPr>
              <a:t>qypan@fuhaicryo.com</a:t>
            </a:r>
            <a:endParaRPr lang="en-US" altLang="zh-CN" b="1" dirty="0">
              <a:latin typeface="Times New Roman" panose="02020603050405020304" pitchFamily="18" charset="0"/>
              <a:ea typeface="黑体" panose="02010609060101010101" pitchFamily="49" charset="-122"/>
              <a:cs typeface="Times New Roman" panose="02020603050405020304" pitchFamily="18" charset="0"/>
            </a:endParaRPr>
          </a:p>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Tel: +86 10 86468866</a:t>
            </a:r>
          </a:p>
          <a:p>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a:p>
            <a:endParaRPr lang="en-US" altLang="zh-CN" dirty="0"/>
          </a:p>
          <a:p>
            <a:endParaRPr lang="zh-CN" altLang="en-US" dirty="0"/>
          </a:p>
        </p:txBody>
      </p:sp>
      <p:pic>
        <p:nvPicPr>
          <p:cNvPr id="4" name="CEPC产业促进会（CIPC）-删减版-2024_37">
            <a:hlinkClick r:id="" action="ppaction://media"/>
            <a:extLst>
              <a:ext uri="{FF2B5EF4-FFF2-40B4-BE49-F238E27FC236}">
                <a16:creationId xmlns:a16="http://schemas.microsoft.com/office/drawing/2014/main" id="{5095ADFC-290F-6B52-B5EB-A969FB76F9F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13110" y="5823012"/>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4594"/>
    </mc:Choice>
    <mc:Fallback xmlns="">
      <p:transition spd="slow" advTm="1459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8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sz="4000" dirty="0">
                <a:solidFill>
                  <a:srgbClr val="C00000"/>
                </a:solidFill>
                <a:latin typeface="Calibri" panose="020F0502020204030204" charset="0"/>
              </a:rPr>
              <a:t>Background And Target</a:t>
            </a:r>
            <a:endParaRPr lang="zh-CN" altLang="en-US" sz="4000" dirty="0">
              <a:solidFill>
                <a:srgbClr val="C00000"/>
              </a:solidFill>
              <a:latin typeface="Calibri" panose="020F0502020204030204" charset="0"/>
            </a:endParaRPr>
          </a:p>
        </p:txBody>
      </p:sp>
      <p:sp>
        <p:nvSpPr>
          <p:cNvPr id="3" name="内容占位符 2"/>
          <p:cNvSpPr>
            <a:spLocks noGrp="1"/>
          </p:cNvSpPr>
          <p:nvPr>
            <p:ph idx="1"/>
          </p:nvPr>
        </p:nvSpPr>
        <p:spPr>
          <a:xfrm>
            <a:off x="660400" y="1784878"/>
            <a:ext cx="10858500" cy="4450821"/>
          </a:xfrm>
        </p:spPr>
        <p:txBody>
          <a:bodyPr>
            <a:noAutofit/>
          </a:bodyPr>
          <a:lstStyle/>
          <a:p>
            <a:r>
              <a:rPr lang="en-US" altLang="zh-CN" sz="2400" b="1" dirty="0">
                <a:solidFill>
                  <a:srgbClr val="FF0000"/>
                </a:solidFill>
              </a:rPr>
              <a:t>Who is the CIPC?</a:t>
            </a:r>
          </a:p>
          <a:p>
            <a:r>
              <a:rPr lang="en-US" altLang="zh-CN" sz="2400" dirty="0"/>
              <a:t>That is  CEPC Industry Promotion Consortium (CIPC). </a:t>
            </a:r>
          </a:p>
          <a:p>
            <a:r>
              <a:rPr lang="en-US" altLang="zh-CN" sz="2400" dirty="0"/>
              <a:t>Many Relevant Enterprises that participating in the research and industrialization of key technologies related to the CEPC .  </a:t>
            </a:r>
          </a:p>
          <a:p>
            <a:r>
              <a:rPr lang="en-US" altLang="zh-CN" sz="2400" b="1" dirty="0">
                <a:solidFill>
                  <a:srgbClr val="FF0000"/>
                </a:solidFill>
              </a:rPr>
              <a:t>What does the CIPC to do?</a:t>
            </a:r>
          </a:p>
          <a:p>
            <a:r>
              <a:rPr lang="en-US" altLang="zh-CN" sz="2400" dirty="0"/>
              <a:t>To support and organize relevant enterprises participating in the industrialization CEPC.</a:t>
            </a:r>
          </a:p>
          <a:p>
            <a:r>
              <a:rPr lang="en-US" altLang="zh-CN" sz="2400" dirty="0"/>
              <a:t>Enhance the technology level of our own enterprises, expand business channels and obtain achievements   transfer to enterprises.            </a:t>
            </a:r>
          </a:p>
          <a:p>
            <a:r>
              <a:rPr lang="en-US" altLang="zh-CN" sz="2400" dirty="0"/>
              <a:t>Supporting the Strategic Landing of Made in China 2030 and Promoting the Leap Development of China's Industry.</a:t>
            </a:r>
            <a:endParaRPr lang="zh-CN" altLang="en-US" sz="2400" dirty="0"/>
          </a:p>
        </p:txBody>
      </p:sp>
      <p:pic>
        <p:nvPicPr>
          <p:cNvPr id="4" name="CEPC产业促进会（CIPC）-删减版-2024_4">
            <a:hlinkClick r:id="" action="ppaction://media"/>
            <a:extLst>
              <a:ext uri="{FF2B5EF4-FFF2-40B4-BE49-F238E27FC236}">
                <a16:creationId xmlns:a16="http://schemas.microsoft.com/office/drawing/2014/main" id="{775ABD4F-1382-073C-D694-75805738529C}"/>
              </a:ext>
            </a:extLst>
          </p:cNvPr>
          <p:cNvPicPr>
            <a:picLocks noChangeAspect="1"/>
          </p:cNvPicPr>
          <p:nvPr>
            <a:audioFile r:link="rId1"/>
            <p:extLst>
              <p:ext uri="{DAA4B4D4-6D71-4841-9C94-3DE7FCFB9230}">
                <p14:media xmlns:p14="http://schemas.microsoft.com/office/powerpoint/2010/main" r:embed="rId2">
                  <p14:trim st="53195"/>
                </p14:media>
              </p:ext>
            </p:extLst>
          </p:nvPr>
        </p:nvPicPr>
        <p:blipFill>
          <a:blip r:embed="rId5"/>
          <a:stretch>
            <a:fillRect/>
          </a:stretch>
        </p:blipFill>
        <p:spPr>
          <a:xfrm>
            <a:off x="11226800" y="5720289"/>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6000"/>
    </mc:Choice>
    <mc:Fallback xmlns="">
      <p:transition spd="slow" advTm="36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08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Box 3"/>
          <p:cNvSpPr/>
          <p:nvPr/>
        </p:nvSpPr>
        <p:spPr>
          <a:xfrm>
            <a:off x="2865662" y="1804703"/>
            <a:ext cx="530225" cy="646112"/>
          </a:xfrm>
          <a:prstGeom prst="rect">
            <a:avLst/>
          </a:prstGeom>
          <a:noFill/>
          <a:ln w="9525">
            <a:noFill/>
          </a:ln>
        </p:spPr>
        <p:txBody>
          <a:bodyPr wrap="none" anchor="t">
            <a:spAutoFit/>
          </a:bodyPr>
          <a:lstStyle/>
          <a:p>
            <a:pPr marL="342900" indent="-342900">
              <a:buAutoNum type="arabicPeriod"/>
            </a:pPr>
            <a:endParaRPr lang="zh-CN" altLang="zh-CN" dirty="0">
              <a:solidFill>
                <a:srgbClr val="000000"/>
              </a:solidFill>
              <a:latin typeface="Calibri" panose="020F0502020204030204" charset="0"/>
              <a:ea typeface="宋体" panose="02010600030101010101" pitchFamily="2" charset="-122"/>
              <a:sym typeface="Calibri" panose="020F0502020204030204" charset="0"/>
            </a:endParaRPr>
          </a:p>
          <a:p>
            <a:pPr marL="342900" indent="-342900">
              <a:buAutoNum type="arabicPeriod"/>
            </a:pPr>
            <a:endParaRPr lang="zh-CN" altLang="zh-CN" dirty="0">
              <a:solidFill>
                <a:srgbClr val="000000"/>
              </a:solidFill>
              <a:latin typeface="Calibri" panose="020F0502020204030204" charset="0"/>
              <a:ea typeface="宋体" panose="02010600030101010101" pitchFamily="2" charset="-122"/>
              <a:sym typeface="宋体" panose="02010600030101010101" pitchFamily="2" charset="-122"/>
            </a:endParaRPr>
          </a:p>
        </p:txBody>
      </p:sp>
      <p:sp>
        <p:nvSpPr>
          <p:cNvPr id="3" name="文本框 2"/>
          <p:cNvSpPr txBox="1"/>
          <p:nvPr/>
        </p:nvSpPr>
        <p:spPr>
          <a:xfrm>
            <a:off x="895952" y="5362203"/>
            <a:ext cx="2783711" cy="369332"/>
          </a:xfrm>
          <a:prstGeom prst="rect">
            <a:avLst/>
          </a:prstGeom>
          <a:noFill/>
        </p:spPr>
        <p:txBody>
          <a:bodyPr wrap="none" rtlCol="0">
            <a:spAutoFit/>
          </a:bodyPr>
          <a:lstStyle/>
          <a:p>
            <a:pPr algn="l"/>
            <a:r>
              <a:rPr lang="en-US" altLang="zh-CN" b="1" dirty="0">
                <a:solidFill>
                  <a:srgbClr val="C00000"/>
                </a:solidFill>
              </a:rPr>
              <a:t>Established in Nov. 7 , 2017</a:t>
            </a:r>
          </a:p>
        </p:txBody>
      </p:sp>
      <p:sp>
        <p:nvSpPr>
          <p:cNvPr id="4" name="文本框 3"/>
          <p:cNvSpPr txBox="1"/>
          <p:nvPr/>
        </p:nvSpPr>
        <p:spPr>
          <a:xfrm>
            <a:off x="2551290" y="191185"/>
            <a:ext cx="8967610" cy="646331"/>
          </a:xfrm>
          <a:prstGeom prst="rect">
            <a:avLst/>
          </a:prstGeom>
          <a:solidFill>
            <a:schemeClr val="bg1"/>
          </a:solidFill>
        </p:spPr>
        <p:txBody>
          <a:bodyPr wrap="square" rtlCol="0">
            <a:spAutoFit/>
          </a:bodyPr>
          <a:lstStyle/>
          <a:p>
            <a:pPr algn="ctr"/>
            <a:r>
              <a:rPr lang="en-US" altLang="zh-CN" sz="3600" b="1" dirty="0">
                <a:solidFill>
                  <a:srgbClr val="C00000"/>
                </a:solidFill>
                <a:latin typeface="Calibri" panose="020F0502020204030204" charset="0"/>
              </a:rPr>
              <a:t>CEPC Industrial Promotion Consortium (CIPC)</a:t>
            </a:r>
          </a:p>
        </p:txBody>
      </p:sp>
      <p:pic>
        <p:nvPicPr>
          <p:cNvPr id="5" name="图片 4" descr="DSC_3021-0  产业促进会合影"/>
          <p:cNvPicPr>
            <a:picLocks noChangeAspect="1"/>
          </p:cNvPicPr>
          <p:nvPr/>
        </p:nvPicPr>
        <p:blipFill>
          <a:blip r:embed="rId5" cstate="screen"/>
          <a:stretch>
            <a:fillRect/>
          </a:stretch>
        </p:blipFill>
        <p:spPr>
          <a:xfrm>
            <a:off x="318652" y="2013990"/>
            <a:ext cx="4844596" cy="3225164"/>
          </a:xfrm>
          <a:prstGeom prst="rect">
            <a:avLst/>
          </a:prstGeom>
        </p:spPr>
      </p:pic>
      <p:sp>
        <p:nvSpPr>
          <p:cNvPr id="2" name="文本框 1"/>
          <p:cNvSpPr txBox="1"/>
          <p:nvPr/>
        </p:nvSpPr>
        <p:spPr>
          <a:xfrm>
            <a:off x="5364139" y="2013990"/>
            <a:ext cx="3459899" cy="3170099"/>
          </a:xfrm>
          <a:prstGeom prst="rect">
            <a:avLst/>
          </a:prstGeom>
          <a:noFill/>
        </p:spPr>
        <p:txBody>
          <a:bodyPr wrap="square" rtlCol="0" anchor="t">
            <a:spAutoFit/>
          </a:bodyPr>
          <a:lstStyle/>
          <a:p>
            <a:pPr algn="l"/>
            <a:r>
              <a:rPr lang="en-US" altLang="zh-CN" sz="2000" dirty="0">
                <a:solidFill>
                  <a:srgbClr val="000000"/>
                </a:solidFill>
                <a:latin typeface="Calibri" panose="020F0502020204030204" charset="0"/>
                <a:sym typeface="+mn-ea"/>
              </a:rPr>
              <a:t>1) </a:t>
            </a:r>
            <a:r>
              <a:rPr lang="en-US" altLang="zh-CN" sz="2000" dirty="0" err="1">
                <a:solidFill>
                  <a:srgbClr val="000000"/>
                </a:solidFill>
                <a:latin typeface="Calibri" panose="020F0502020204030204" charset="0"/>
                <a:sym typeface="+mn-ea"/>
              </a:rPr>
              <a:t>Superconduting</a:t>
            </a:r>
            <a:r>
              <a:rPr lang="en-US" altLang="zh-CN" sz="2000" dirty="0">
                <a:solidFill>
                  <a:srgbClr val="000000"/>
                </a:solidFill>
                <a:latin typeface="Calibri" panose="020F0502020204030204" charset="0"/>
                <a:sym typeface="+mn-ea"/>
              </a:rPr>
              <a:t> materials (for cavity and for magnets)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2) </a:t>
            </a:r>
            <a:r>
              <a:rPr lang="en-US" altLang="zh-CN" sz="2000" dirty="0" err="1">
                <a:solidFill>
                  <a:srgbClr val="000000"/>
                </a:solidFill>
                <a:latin typeface="Calibri" panose="020F0502020204030204" charset="0"/>
                <a:sym typeface="+mn-ea"/>
              </a:rPr>
              <a:t>Superconductiong</a:t>
            </a:r>
            <a:r>
              <a:rPr lang="en-US" altLang="zh-CN" sz="2000" dirty="0">
                <a:solidFill>
                  <a:srgbClr val="000000"/>
                </a:solidFill>
                <a:latin typeface="Calibri" panose="020F0502020204030204" charset="0"/>
                <a:sym typeface="+mn-ea"/>
              </a:rPr>
              <a:t> cavities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3) Cryomodules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4) Cryogenics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5) Klystrons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6) Magnet technology</a:t>
            </a:r>
          </a:p>
          <a:p>
            <a:pPr algn="l"/>
            <a:r>
              <a:rPr lang="en-US" altLang="zh-CN" sz="2000" dirty="0">
                <a:solidFill>
                  <a:srgbClr val="000000"/>
                </a:solidFill>
                <a:latin typeface="Calibri" panose="020F0502020204030204" charset="0"/>
                <a:sym typeface="+mn-ea"/>
              </a:rPr>
              <a:t>7)Vacuum technologies</a:t>
            </a:r>
            <a:endParaRPr lang="en-US" altLang="zh-CN" sz="2000" dirty="0">
              <a:latin typeface="Calibri" panose="020F0502020204030204" charset="0"/>
            </a:endParaRPr>
          </a:p>
          <a:p>
            <a:r>
              <a:rPr lang="en-US" altLang="zh-CN" sz="2000" dirty="0">
                <a:solidFill>
                  <a:srgbClr val="000000"/>
                </a:solidFill>
                <a:latin typeface="Calibri" panose="020F0502020204030204" charset="0"/>
                <a:sym typeface="+mn-ea"/>
              </a:rPr>
              <a:t>8) Mechanical technologies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9)Electronics</a:t>
            </a:r>
            <a:endParaRPr lang="en-US" altLang="zh-CN" sz="2000" dirty="0">
              <a:latin typeface="Calibri" panose="020F0502020204030204" charset="0"/>
            </a:endParaRPr>
          </a:p>
        </p:txBody>
      </p:sp>
      <p:sp>
        <p:nvSpPr>
          <p:cNvPr id="6" name="文本框 5"/>
          <p:cNvSpPr txBox="1"/>
          <p:nvPr/>
        </p:nvSpPr>
        <p:spPr>
          <a:xfrm>
            <a:off x="190914" y="1343038"/>
            <a:ext cx="11188657" cy="461665"/>
          </a:xfrm>
          <a:prstGeom prst="rect">
            <a:avLst/>
          </a:prstGeom>
          <a:noFill/>
        </p:spPr>
        <p:txBody>
          <a:bodyPr wrap="square" rtlCol="0">
            <a:spAutoFit/>
          </a:bodyPr>
          <a:lstStyle/>
          <a:p>
            <a:r>
              <a:rPr lang="en-US" altLang="zh-CN" sz="2400" dirty="0"/>
              <a:t>As the world’s most advanced </a:t>
            </a:r>
            <a:r>
              <a:rPr lang="en-US" altLang="zh-CN" sz="2400" dirty="0" err="1"/>
              <a:t>accelerator,CEPC</a:t>
            </a:r>
            <a:r>
              <a:rPr lang="en-US" altLang="zh-CN" sz="2400" dirty="0"/>
              <a:t> put forward the following directions:</a:t>
            </a:r>
            <a:endParaRPr lang="zh-CN" altLang="en-US" sz="2400" dirty="0"/>
          </a:p>
        </p:txBody>
      </p:sp>
      <p:sp>
        <p:nvSpPr>
          <p:cNvPr id="7" name="文本框 6"/>
          <p:cNvSpPr txBox="1"/>
          <p:nvPr/>
        </p:nvSpPr>
        <p:spPr>
          <a:xfrm>
            <a:off x="8623147" y="2013990"/>
            <a:ext cx="3860800" cy="2522855"/>
          </a:xfrm>
          <a:prstGeom prst="rect">
            <a:avLst/>
          </a:prstGeom>
          <a:noFill/>
        </p:spPr>
        <p:txBody>
          <a:bodyPr wrap="square" rtlCol="0" anchor="t">
            <a:spAutoFit/>
          </a:bodyPr>
          <a:lstStyle/>
          <a:p>
            <a:pPr algn="l"/>
            <a:r>
              <a:rPr lang="en-US" altLang="zh-CN" sz="2000" dirty="0">
                <a:solidFill>
                  <a:srgbClr val="000000"/>
                </a:solidFill>
                <a:latin typeface="Calibri" panose="020F0502020204030204" charset="0"/>
                <a:sym typeface="+mn-ea"/>
              </a:rPr>
              <a:t>10) SRF</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11) Power sources</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12) </a:t>
            </a:r>
            <a:r>
              <a:rPr lang="en-US" altLang="zh-CN" sz="2000" dirty="0">
                <a:solidFill>
                  <a:srgbClr val="000000"/>
                </a:solidFill>
                <a:latin typeface="Calibri" panose="020F0502020204030204" charset="0"/>
                <a:sym typeface="宋体" panose="02010600030101010101" pitchFamily="2" charset="-122"/>
              </a:rPr>
              <a:t>Civil engineering</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宋体" panose="02010600030101010101" pitchFamily="2" charset="-122"/>
              </a:rPr>
              <a:t>13) Precise machinery</a:t>
            </a:r>
          </a:p>
          <a:p>
            <a:r>
              <a:rPr lang="en-US" altLang="zh-CN" sz="2000" dirty="0">
                <a:solidFill>
                  <a:srgbClr val="000000"/>
                </a:solidFill>
                <a:latin typeface="Calibri" panose="020F0502020204030204" charset="0"/>
                <a:sym typeface="+mn-ea"/>
              </a:rPr>
              <a:t>.....</a:t>
            </a:r>
            <a:endParaRPr lang="en-US" altLang="zh-CN" sz="2000" dirty="0">
              <a:latin typeface="Calibri" panose="020F0502020204030204" charset="0"/>
            </a:endParaRPr>
          </a:p>
          <a:p>
            <a:pPr algn="l"/>
            <a:r>
              <a:rPr lang="en-US" altLang="zh-CN" sz="2000" dirty="0">
                <a:solidFill>
                  <a:srgbClr val="000000"/>
                </a:solidFill>
                <a:latin typeface="Calibri" panose="020F0502020204030204" charset="0"/>
                <a:sym typeface="+mn-ea"/>
              </a:rPr>
              <a:t>More than </a:t>
            </a:r>
            <a:r>
              <a:rPr lang="en-US" altLang="zh-CN" sz="2000" dirty="0">
                <a:solidFill>
                  <a:srgbClr val="FF0000"/>
                </a:solidFill>
                <a:latin typeface="Calibri" panose="020F0502020204030204" charset="0"/>
                <a:sym typeface="+mn-ea"/>
              </a:rPr>
              <a:t>100 companies </a:t>
            </a:r>
            <a:r>
              <a:rPr lang="en-US" altLang="zh-CN" sz="2000" dirty="0">
                <a:solidFill>
                  <a:srgbClr val="000000"/>
                </a:solidFill>
                <a:latin typeface="Calibri" panose="020F0502020204030204" charset="0"/>
                <a:sym typeface="+mn-ea"/>
              </a:rPr>
              <a:t>joined</a:t>
            </a:r>
          </a:p>
          <a:p>
            <a:pPr algn="l"/>
            <a:r>
              <a:rPr lang="en-US" altLang="zh-CN" sz="2000" dirty="0">
                <a:solidFill>
                  <a:srgbClr val="000000"/>
                </a:solidFill>
                <a:latin typeface="Calibri" panose="020F0502020204030204" charset="0"/>
                <a:sym typeface="+mn-ea"/>
              </a:rPr>
              <a:t>in first phase of CIPC</a:t>
            </a:r>
            <a:r>
              <a:rPr lang="zh-CN" altLang="en-US" sz="2000" dirty="0">
                <a:solidFill>
                  <a:srgbClr val="000000"/>
                </a:solidFill>
                <a:latin typeface="Calibri" panose="020F0502020204030204" charset="0"/>
                <a:sym typeface="+mn-ea"/>
              </a:rPr>
              <a:t>，</a:t>
            </a:r>
            <a:endParaRPr lang="zh-CN" altLang="en-US" sz="2000" dirty="0">
              <a:latin typeface="Calibri" panose="020F0502020204030204" charset="0"/>
            </a:endParaRPr>
          </a:p>
          <a:p>
            <a:endParaRPr lang="zh-CN" altLang="en-US" b="1" dirty="0">
              <a:solidFill>
                <a:srgbClr val="FF0000"/>
              </a:solidFill>
            </a:endParaRPr>
          </a:p>
        </p:txBody>
      </p:sp>
      <p:sp>
        <p:nvSpPr>
          <p:cNvPr id="8" name="文本框 7"/>
          <p:cNvSpPr txBox="1"/>
          <p:nvPr/>
        </p:nvSpPr>
        <p:spPr>
          <a:xfrm>
            <a:off x="3941445" y="5300345"/>
            <a:ext cx="8195310" cy="922020"/>
          </a:xfrm>
          <a:prstGeom prst="rect">
            <a:avLst/>
          </a:prstGeom>
          <a:noFill/>
        </p:spPr>
        <p:txBody>
          <a:bodyPr wrap="square" rtlCol="0">
            <a:spAutoFit/>
          </a:bodyPr>
          <a:lstStyle/>
          <a:p>
            <a:r>
              <a:rPr lang="en-US" altLang="zh-CN" dirty="0">
                <a:sym typeface="+mn-ea"/>
              </a:rPr>
              <a:t>CEPC will present unprecedented demands to the industry and drive enterprises to master the most advanced technology.  Many key technologies of CEPC are inevitable for the future development of accelerators</a:t>
            </a:r>
          </a:p>
        </p:txBody>
      </p:sp>
      <p:pic>
        <p:nvPicPr>
          <p:cNvPr id="9" name="CEPC产业促进会（CIPC）-删减版-2024_5">
            <a:hlinkClick r:id="" action="ppaction://media"/>
            <a:extLst>
              <a:ext uri="{FF2B5EF4-FFF2-40B4-BE49-F238E27FC236}">
                <a16:creationId xmlns:a16="http://schemas.microsoft.com/office/drawing/2014/main" id="{2BA21DE0-2623-9603-1501-F11C5FD7A33E}"/>
              </a:ext>
            </a:extLst>
          </p:cNvPr>
          <p:cNvPicPr>
            <a:picLocks noChangeAspect="1"/>
          </p:cNvPicPr>
          <p:nvPr>
            <a:audioFile r:link="rId1"/>
            <p:extLst>
              <p:ext uri="{DAA4B4D4-6D71-4841-9C94-3DE7FCFB9230}">
                <p14:media xmlns:p14="http://schemas.microsoft.com/office/powerpoint/2010/main" r:embed="rId2">
                  <p14:trim st="19264"/>
                </p14:media>
              </p:ext>
            </p:extLst>
          </p:nvPr>
        </p:nvPicPr>
        <p:blipFill>
          <a:blip r:embed="rId6"/>
          <a:stretch>
            <a:fillRect/>
          </a:stretch>
        </p:blipFill>
        <p:spPr>
          <a:xfrm>
            <a:off x="11379571" y="5917565"/>
            <a:ext cx="609600" cy="609600"/>
          </a:xfrm>
          <a:prstGeom prst="rect">
            <a:avLst/>
          </a:prstGeom>
        </p:spPr>
      </p:pic>
    </p:spTree>
  </p:cSld>
  <p:clrMapOvr>
    <a:masterClrMapping/>
  </p:clrMapOvr>
  <p:transition spd="slow" advTm="3903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7299"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圆角矩形 19"/>
          <p:cNvSpPr/>
          <p:nvPr/>
        </p:nvSpPr>
        <p:spPr>
          <a:xfrm>
            <a:off x="2252975" y="15544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1" name="圆角矩形 20"/>
          <p:cNvSpPr/>
          <p:nvPr/>
        </p:nvSpPr>
        <p:spPr>
          <a:xfrm>
            <a:off x="2252975" y="277368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2" name="圆角矩形 21"/>
          <p:cNvSpPr/>
          <p:nvPr/>
        </p:nvSpPr>
        <p:spPr>
          <a:xfrm>
            <a:off x="2252975" y="3972560"/>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3" name="圆角矩形 22"/>
          <p:cNvSpPr/>
          <p:nvPr/>
        </p:nvSpPr>
        <p:spPr>
          <a:xfrm>
            <a:off x="2252975" y="5173423"/>
            <a:ext cx="7729224" cy="772160"/>
          </a:xfrm>
          <a:prstGeom prst="roundRect">
            <a:avLst/>
          </a:prstGeom>
          <a:noFill/>
          <a:ln w="25400" cap="flat" cmpd="sng" algn="ctr">
            <a:solidFill>
              <a:srgbClr val="1A8CED"/>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4" name="矩形 23"/>
          <p:cNvSpPr/>
          <p:nvPr/>
        </p:nvSpPr>
        <p:spPr>
          <a:xfrm>
            <a:off x="3733564" y="1632436"/>
            <a:ext cx="4873817" cy="584775"/>
          </a:xfrm>
          <a:prstGeom prst="rect">
            <a:avLst/>
          </a:prstGeom>
        </p:spPr>
        <p:txBody>
          <a:bodyPr wrap="square" anchor="ctr">
            <a:spAutoFit/>
          </a:bodyPr>
          <a:lstStyle/>
          <a:p>
            <a:r>
              <a:rPr lang="en-US" altLang="zh-CN" sz="3200" b="1" dirty="0">
                <a:latin typeface="黑体" panose="02010609060101010101" pitchFamily="49" charset="-122"/>
                <a:ea typeface="黑体" panose="02010609060101010101" pitchFamily="49" charset="-122"/>
              </a:rPr>
              <a:t>Background and Target</a:t>
            </a:r>
            <a:endParaRPr lang="zh-CN" altLang="en-US" sz="3200" b="1" dirty="0">
              <a:latin typeface="黑体" panose="02010609060101010101" pitchFamily="49" charset="-122"/>
              <a:ea typeface="黑体" panose="02010609060101010101" pitchFamily="49" charset="-122"/>
            </a:endParaRPr>
          </a:p>
        </p:txBody>
      </p:sp>
      <p:sp>
        <p:nvSpPr>
          <p:cNvPr id="25" name="流程图: 接点 24"/>
          <p:cNvSpPr/>
          <p:nvPr/>
        </p:nvSpPr>
        <p:spPr>
          <a:xfrm>
            <a:off x="2588255" y="1472560"/>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dirty="0">
              <a:solidFill>
                <a:prstClr val="white"/>
              </a:solidFill>
              <a:latin typeface="Calibri" panose="020F0502020204030204"/>
              <a:ea typeface="等线" panose="02010600030101010101" pitchFamily="2" charset="-122"/>
            </a:endParaRPr>
          </a:p>
        </p:txBody>
      </p:sp>
      <p:sp>
        <p:nvSpPr>
          <p:cNvPr id="26" name="流程图: 接点 25"/>
          <p:cNvSpPr/>
          <p:nvPr/>
        </p:nvSpPr>
        <p:spPr>
          <a:xfrm>
            <a:off x="2588255" y="2689777"/>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7" name="流程图: 接点 26"/>
          <p:cNvSpPr/>
          <p:nvPr/>
        </p:nvSpPr>
        <p:spPr>
          <a:xfrm>
            <a:off x="2588255" y="388536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8" name="流程图: 接点 27"/>
          <p:cNvSpPr/>
          <p:nvPr/>
        </p:nvSpPr>
        <p:spPr>
          <a:xfrm>
            <a:off x="2578095" y="5091503"/>
            <a:ext cx="934720" cy="936000"/>
          </a:xfrm>
          <a:prstGeom prst="flowChartConnector">
            <a:avLst/>
          </a:prstGeom>
          <a:solidFill>
            <a:srgbClr val="1A8CED"/>
          </a:solidFill>
          <a:ln w="44450" cap="flat" cmpd="sng" algn="ctr">
            <a:solidFill>
              <a:sysClr val="window" lastClr="FFFFFF"/>
            </a:solidFill>
            <a:prstDash val="solid"/>
            <a:miter lim="800000"/>
          </a:ln>
          <a:effectLst>
            <a:outerShdw blurRad="50800" dist="38100" dir="2700000" algn="tl" rotWithShape="0">
              <a:prstClr val="black">
                <a:alpha val="40000"/>
              </a:prstClr>
            </a:outerShdw>
          </a:effectLst>
        </p:spPr>
        <p:txBody>
          <a:bodyPr rtlCol="0" anchor="ctr"/>
          <a:lstStyle/>
          <a:p>
            <a:pPr algn="ctr">
              <a:defRPr/>
            </a:pPr>
            <a:endParaRPr lang="zh-CN" altLang="en-US" kern="0">
              <a:solidFill>
                <a:prstClr val="white"/>
              </a:solidFill>
              <a:latin typeface="Calibri" panose="020F0502020204030204"/>
              <a:ea typeface="等线" panose="02010600030101010101" pitchFamily="2" charset="-122"/>
            </a:endParaRPr>
          </a:p>
        </p:txBody>
      </p:sp>
      <p:sp>
        <p:nvSpPr>
          <p:cNvPr id="29" name="矩形 28"/>
          <p:cNvSpPr/>
          <p:nvPr/>
        </p:nvSpPr>
        <p:spPr>
          <a:xfrm>
            <a:off x="3733564" y="2865390"/>
            <a:ext cx="3669251" cy="584775"/>
          </a:xfrm>
          <a:prstGeom prst="rect">
            <a:avLst/>
          </a:prstGeom>
        </p:spPr>
        <p:txBody>
          <a:bodyPr wrap="square" anchor="ctr">
            <a:spAutoFit/>
          </a:bodyPr>
          <a:lstStyle/>
          <a:p>
            <a:r>
              <a:rPr lang="en-US" altLang="zh-CN" sz="3200" b="1" dirty="0">
                <a:solidFill>
                  <a:srgbClr val="FF0000"/>
                </a:solidFill>
                <a:latin typeface="黑体" panose="02010609060101010101" pitchFamily="49" charset="-122"/>
                <a:ea typeface="黑体" panose="02010609060101010101" pitchFamily="49" charset="-122"/>
              </a:rPr>
              <a:t>CIPC Organization</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0" name="矩形 29"/>
          <p:cNvSpPr/>
          <p:nvPr/>
        </p:nvSpPr>
        <p:spPr>
          <a:xfrm>
            <a:off x="3733563" y="4066253"/>
            <a:ext cx="5978467"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Enterprise introduction</a:t>
            </a:r>
            <a:endParaRPr lang="zh-CN" altLang="en-US" sz="2800" b="1" dirty="0">
              <a:solidFill>
                <a:prstClr val="black"/>
              </a:solidFill>
              <a:latin typeface="黑体" panose="02010609060101010101" pitchFamily="49" charset="-122"/>
              <a:ea typeface="黑体" panose="02010609060101010101" pitchFamily="49" charset="-122"/>
            </a:endParaRPr>
          </a:p>
        </p:txBody>
      </p:sp>
      <p:sp>
        <p:nvSpPr>
          <p:cNvPr id="31" name="矩形 30"/>
          <p:cNvSpPr/>
          <p:nvPr/>
        </p:nvSpPr>
        <p:spPr>
          <a:xfrm>
            <a:off x="3723403" y="5267117"/>
            <a:ext cx="4043680" cy="584775"/>
          </a:xfrm>
          <a:prstGeom prst="rect">
            <a:avLst/>
          </a:prstGeom>
        </p:spPr>
        <p:txBody>
          <a:bodyPr wrap="square" anchor="ctr">
            <a:spAutoFit/>
          </a:bodyPr>
          <a:lstStyle/>
          <a:p>
            <a:r>
              <a:rPr lang="en-US" altLang="zh-CN" sz="3200" b="1" dirty="0">
                <a:solidFill>
                  <a:prstClr val="black"/>
                </a:solidFill>
                <a:latin typeface="黑体" panose="02010609060101010101" pitchFamily="49" charset="-122"/>
                <a:ea typeface="黑体" panose="02010609060101010101" pitchFamily="49" charset="-122"/>
              </a:rPr>
              <a:t>Summary</a:t>
            </a:r>
            <a:endParaRPr lang="zh-CN" altLang="en-US" sz="2800" b="1" dirty="0">
              <a:solidFill>
                <a:prstClr val="black"/>
              </a:solidFill>
              <a:latin typeface="黑体" panose="02010609060101010101" pitchFamily="49" charset="-122"/>
              <a:ea typeface="黑体" panose="02010609060101010101" pitchFamily="49" charset="-122"/>
            </a:endParaRPr>
          </a:p>
        </p:txBody>
      </p:sp>
      <p:sp>
        <p:nvSpPr>
          <p:cNvPr id="32" name="矩形 31"/>
          <p:cNvSpPr/>
          <p:nvPr/>
        </p:nvSpPr>
        <p:spPr>
          <a:xfrm>
            <a:off x="2833981" y="1632436"/>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1</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3" name="矩形 32"/>
          <p:cNvSpPr/>
          <p:nvPr/>
        </p:nvSpPr>
        <p:spPr>
          <a:xfrm>
            <a:off x="2821959" y="2830324"/>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2</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4" name="矩形 33"/>
          <p:cNvSpPr/>
          <p:nvPr/>
        </p:nvSpPr>
        <p:spPr>
          <a:xfrm>
            <a:off x="2821959" y="4029540"/>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3</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5" name="矩形 34"/>
          <p:cNvSpPr/>
          <p:nvPr/>
        </p:nvSpPr>
        <p:spPr>
          <a:xfrm>
            <a:off x="2821959" y="5240619"/>
            <a:ext cx="405930" cy="642050"/>
          </a:xfrm>
          <a:prstGeom prst="rect">
            <a:avLst/>
          </a:prstGeom>
        </p:spPr>
        <p:txBody>
          <a:bodyPr wrap="square">
            <a:spAutoFit/>
          </a:bodyPr>
          <a:lstStyle/>
          <a:p>
            <a:pPr algn="ctr"/>
            <a:r>
              <a:rPr lang="en-US" altLang="zh-CN" sz="3600" b="1" dirty="0">
                <a:solidFill>
                  <a:prstClr val="white"/>
                </a:solidFill>
                <a:latin typeface="Arial" panose="020B0604020202020204" pitchFamily="34" charset="0"/>
                <a:ea typeface="黑体" panose="02010609060101010101" pitchFamily="49" charset="-122"/>
                <a:cs typeface="Arial" panose="020B0604020202020204" pitchFamily="34" charset="0"/>
              </a:rPr>
              <a:t>4</a:t>
            </a:r>
            <a:endParaRPr lang="zh-CN" altLang="en-US" sz="3600" dirty="0">
              <a:solidFill>
                <a:prstClr val="white"/>
              </a:solidFill>
              <a:latin typeface="Arial" panose="020B0604020202020204" pitchFamily="34" charset="0"/>
              <a:ea typeface="等线" panose="02010600030101010101" pitchFamily="2" charset="-122"/>
              <a:cs typeface="Arial" panose="020B0604020202020204" pitchFamily="34" charset="0"/>
            </a:endParaRPr>
          </a:p>
        </p:txBody>
      </p:sp>
      <p:sp>
        <p:nvSpPr>
          <p:cNvPr id="38" name="标题 1"/>
          <p:cNvSpPr>
            <a:spLocks noGrp="1"/>
          </p:cNvSpPr>
          <p:nvPr>
            <p:ph type="title"/>
          </p:nvPr>
        </p:nvSpPr>
        <p:spPr>
          <a:xfrm>
            <a:off x="2162698" y="365126"/>
            <a:ext cx="7886700" cy="678732"/>
          </a:xfrm>
        </p:spPr>
        <p:txBody>
          <a:bodyPr>
            <a:normAutofit/>
          </a:bodyPr>
          <a:lstStyle/>
          <a:p>
            <a:pPr algn="ctr"/>
            <a:r>
              <a:rPr lang="en-US" altLang="zh-CN" sz="3600" b="1" dirty="0">
                <a:solidFill>
                  <a:srgbClr val="C00000"/>
                </a:solidFill>
                <a:latin typeface="微软雅黑" panose="020B0503020204020204" charset="-122"/>
                <a:ea typeface="微软雅黑" panose="020B0503020204020204" charset="-122"/>
              </a:rPr>
              <a:t>Contents</a:t>
            </a:r>
            <a:endParaRPr lang="zh-CN" altLang="en-US" sz="3600" b="1" dirty="0">
              <a:solidFill>
                <a:srgbClr val="C00000"/>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190"/>
    </mc:Choice>
    <mc:Fallback xmlns="">
      <p:transition spd="slow" advTm="219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306285" y="1324535"/>
            <a:ext cx="9746901" cy="1230407"/>
          </a:xfrm>
          <a:solidFill>
            <a:schemeClr val="bg1"/>
          </a:solidFill>
        </p:spPr>
        <p:txBody>
          <a:bodyPr>
            <a:noAutofit/>
          </a:bodyPr>
          <a:lstStyle/>
          <a:p>
            <a:pPr marL="0" indent="0" algn="just">
              <a:lnSpc>
                <a:spcPct val="110000"/>
              </a:lnSpc>
              <a:spcBef>
                <a:spcPts val="800"/>
              </a:spcBef>
              <a:buNone/>
            </a:pPr>
            <a:r>
              <a:rPr lang="en-US" altLang="zh-CN" sz="2000" b="1" dirty="0">
                <a:latin typeface="微软雅黑" panose="020B0503020204020204" charset="-122"/>
                <a:ea typeface="微软雅黑" panose="020B0503020204020204" charset="-122"/>
                <a:cs typeface="Times New Roman" panose="02020603050405020304" pitchFamily="18" charset="0"/>
              </a:rPr>
              <a:t>CIPC Working group meetings were held on Nov. 24,2017 and Mar. 14 2018. The Executive Committee was established, and the CIPC charter has been drafted and adopted. </a:t>
            </a:r>
            <a:endParaRPr lang="zh-CN" altLang="en-US" sz="2000" b="1" dirty="0">
              <a:latin typeface="微软雅黑" panose="020B0503020204020204" charset="-122"/>
              <a:ea typeface="微软雅黑" panose="020B0503020204020204" charset="-122"/>
              <a:cs typeface="Times New Roman" panose="02020603050405020304" pitchFamily="18" charset="0"/>
            </a:endParaRPr>
          </a:p>
        </p:txBody>
      </p:sp>
      <p:sp>
        <p:nvSpPr>
          <p:cNvPr id="5" name="标题 1"/>
          <p:cNvSpPr>
            <a:spLocks noGrp="1"/>
          </p:cNvSpPr>
          <p:nvPr>
            <p:ph type="title"/>
          </p:nvPr>
        </p:nvSpPr>
        <p:spPr>
          <a:xfrm>
            <a:off x="2152650" y="365126"/>
            <a:ext cx="7886700" cy="678732"/>
          </a:xfrm>
        </p:spPr>
        <p:txBody>
          <a:bodyPr>
            <a:normAutofit/>
          </a:bodyPr>
          <a:lstStyle/>
          <a:p>
            <a:pPr algn="ctr"/>
            <a:r>
              <a:rPr lang="en-US" altLang="zh-CN" sz="3600" b="1" dirty="0">
                <a:solidFill>
                  <a:srgbClr val="FF0000"/>
                </a:solidFill>
                <a:latin typeface="黑体" panose="02010609060101010101" pitchFamily="49" charset="-122"/>
                <a:ea typeface="黑体" panose="02010609060101010101" pitchFamily="49" charset="-122"/>
              </a:rPr>
              <a:t>CIPC Organization</a:t>
            </a:r>
            <a:endParaRPr lang="zh-CN" altLang="en-US" sz="3600" b="1" dirty="0">
              <a:solidFill>
                <a:srgbClr val="FF0000"/>
              </a:solidFill>
              <a:latin typeface="黑体" panose="02010609060101010101" pitchFamily="49" charset="-122"/>
              <a:ea typeface="黑体" panose="02010609060101010101" pitchFamily="49" charset="-122"/>
            </a:endParaRPr>
          </a:p>
        </p:txBody>
      </p:sp>
      <p:pic>
        <p:nvPicPr>
          <p:cNvPr id="20" name="图片 19" descr="C:\Users\Lenovo\Desktop\市场部工作2018\CEPC工作组\产业促进会logo制作要求\【定稿】\参考\中科富海样板_CEPC牌匾_铜配木托_40x60cm.jpg"/>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6762102" y="2507508"/>
            <a:ext cx="4188998" cy="3112994"/>
          </a:xfrm>
          <a:prstGeom prst="rect">
            <a:avLst/>
          </a:prstGeom>
          <a:noFill/>
          <a:ln>
            <a:noFill/>
          </a:ln>
        </p:spPr>
      </p:pic>
      <p:sp>
        <p:nvSpPr>
          <p:cNvPr id="21" name="文本框 20"/>
          <p:cNvSpPr txBox="1"/>
          <p:nvPr/>
        </p:nvSpPr>
        <p:spPr>
          <a:xfrm>
            <a:off x="6972021" y="5772309"/>
            <a:ext cx="4188998" cy="400110"/>
          </a:xfrm>
          <a:prstGeom prst="rect">
            <a:avLst/>
          </a:prstGeom>
          <a:noFill/>
        </p:spPr>
        <p:txBody>
          <a:bodyPr wrap="square" rtlCol="0">
            <a:spAutoFit/>
          </a:bodyPr>
          <a:lstStyle/>
          <a:p>
            <a:pPr algn="ctr"/>
            <a:r>
              <a:rPr lang="en-US" altLang="zh-CN" sz="2000" b="1" dirty="0">
                <a:solidFill>
                  <a:srgbClr val="FF0000"/>
                </a:solidFill>
                <a:latin typeface="微软雅黑" panose="020B0503020204020204" charset="-122"/>
                <a:ea typeface="微软雅黑" panose="020B0503020204020204" charset="-122"/>
              </a:rPr>
              <a:t>CIPC </a:t>
            </a:r>
            <a:r>
              <a:rPr lang="en-US" altLang="zh-CN" sz="2000" b="1" dirty="0">
                <a:solidFill>
                  <a:srgbClr val="FF0000"/>
                </a:solidFill>
              </a:rPr>
              <a:t>Logo on the plaque</a:t>
            </a:r>
            <a:endParaRPr lang="zh-CN" altLang="zh-CN" sz="2000" b="1" dirty="0">
              <a:solidFill>
                <a:srgbClr val="FF0000"/>
              </a:solidFill>
              <a:latin typeface="微软雅黑" panose="020B0503020204020204" charset="-122"/>
              <a:ea typeface="微软雅黑" panose="020B0503020204020204" charset="-122"/>
            </a:endParaRPr>
          </a:p>
        </p:txBody>
      </p:sp>
      <p:grpSp>
        <p:nvGrpSpPr>
          <p:cNvPr id="2" name="组合 1"/>
          <p:cNvGrpSpPr/>
          <p:nvPr/>
        </p:nvGrpSpPr>
        <p:grpSpPr>
          <a:xfrm>
            <a:off x="1661311" y="2507508"/>
            <a:ext cx="3768589" cy="3589970"/>
            <a:chOff x="1998786" y="2622177"/>
            <a:chExt cx="3768589" cy="3589970"/>
          </a:xfrm>
        </p:grpSpPr>
        <p:sp>
          <p:nvSpPr>
            <p:cNvPr id="10" name="文本框 9"/>
            <p:cNvSpPr txBox="1"/>
            <p:nvPr/>
          </p:nvSpPr>
          <p:spPr>
            <a:xfrm>
              <a:off x="2341033" y="2622177"/>
              <a:ext cx="2609633" cy="400110"/>
            </a:xfrm>
            <a:prstGeom prst="rect">
              <a:avLst/>
            </a:prstGeom>
            <a:noFill/>
            <a:ln w="12700">
              <a:solidFill>
                <a:schemeClr val="tx1"/>
              </a:solidFill>
            </a:ln>
          </p:spPr>
          <p:txBody>
            <a:bodyPr wrap="square" rtlCol="0">
              <a:spAutoFit/>
            </a:bodyPr>
            <a:lstStyle/>
            <a:p>
              <a:pPr algn="ct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CEPC Committee</a:t>
              </a:r>
              <a:endParaRPr lang="zh-CN" altLang="en-US" sz="20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 name="文本框 10"/>
            <p:cNvSpPr txBox="1"/>
            <p:nvPr/>
          </p:nvSpPr>
          <p:spPr>
            <a:xfrm>
              <a:off x="1998786" y="3312487"/>
              <a:ext cx="3305906" cy="707886"/>
            </a:xfrm>
            <a:prstGeom prst="rect">
              <a:avLst/>
            </a:prstGeom>
            <a:noFill/>
            <a:ln w="12700">
              <a:solidFill>
                <a:schemeClr val="tx1"/>
              </a:solidFill>
            </a:ln>
          </p:spPr>
          <p:txBody>
            <a:bodyPr wrap="square" rtlCol="0">
              <a:spAutoFit/>
            </a:bodyPr>
            <a:lstStyle>
              <a:defPPr>
                <a:defRPr lang="zh-CN"/>
              </a:defPPr>
              <a:lvl1pPr algn="ctr">
                <a:defRPr sz="2000" b="1">
                  <a:latin typeface="Times New Roman" panose="02020603050405020304" pitchFamily="18" charset="0"/>
                  <a:ea typeface="黑体" panose="02010609060101010101" pitchFamily="49" charset="-122"/>
                  <a:cs typeface="Times New Roman" panose="02020603050405020304" pitchFamily="18" charset="0"/>
                </a:defRPr>
              </a:lvl1pPr>
            </a:lstStyle>
            <a:p>
              <a:r>
                <a:rPr lang="en-US" altLang="zh-CN" dirty="0"/>
                <a:t>CEPC</a:t>
              </a:r>
              <a:r>
                <a:rPr lang="zh-CN" altLang="en-US" dirty="0"/>
                <a:t> </a:t>
              </a:r>
              <a:r>
                <a:rPr lang="en-US" altLang="zh-CN" dirty="0"/>
                <a:t>Industry Promotion Consortium</a:t>
              </a:r>
              <a:r>
                <a:rPr lang="zh-CN" altLang="en-US" dirty="0"/>
                <a:t>（</a:t>
              </a:r>
              <a:r>
                <a:rPr lang="en-US" altLang="zh-CN" dirty="0"/>
                <a:t>CIPC</a:t>
              </a:r>
              <a:r>
                <a:rPr lang="zh-CN" altLang="en-US" dirty="0"/>
                <a:t>）</a:t>
              </a:r>
            </a:p>
          </p:txBody>
        </p:sp>
        <p:sp>
          <p:nvSpPr>
            <p:cNvPr id="12" name="文本框 11"/>
            <p:cNvSpPr txBox="1"/>
            <p:nvPr/>
          </p:nvSpPr>
          <p:spPr>
            <a:xfrm>
              <a:off x="2143340" y="4265070"/>
              <a:ext cx="3005031" cy="400110"/>
            </a:xfrm>
            <a:prstGeom prst="rect">
              <a:avLst/>
            </a:prstGeom>
            <a:noFill/>
            <a:ln w="12700">
              <a:solidFill>
                <a:schemeClr val="tx1"/>
              </a:solidFill>
            </a:ln>
          </p:spPr>
          <p:txBody>
            <a:bodyPr wrap="square" rtlCol="0">
              <a:spAutoFit/>
            </a:bodyPr>
            <a:lstStyle/>
            <a:p>
              <a:pPr algn="ct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CIPC working group</a:t>
              </a:r>
              <a:endParaRPr lang="zh-CN" altLang="en-US" sz="20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3" name="文本框 12"/>
            <p:cNvSpPr txBox="1"/>
            <p:nvPr/>
          </p:nvSpPr>
          <p:spPr>
            <a:xfrm>
              <a:off x="2291815" y="5505392"/>
              <a:ext cx="2688741" cy="706755"/>
            </a:xfrm>
            <a:prstGeom prst="rect">
              <a:avLst/>
            </a:prstGeom>
            <a:noFill/>
            <a:ln w="12700">
              <a:solidFill>
                <a:schemeClr val="tx1"/>
              </a:solidFill>
            </a:ln>
          </p:spPr>
          <p:txBody>
            <a:bodyPr wrap="square" rtlCol="0">
              <a:spAutoFit/>
            </a:bodyPr>
            <a:lstStyle/>
            <a:p>
              <a:pPr algn="ct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Member</a:t>
              </a:r>
            </a:p>
            <a:p>
              <a:pPr algn="ctr"/>
              <a:r>
                <a:rPr lang="zh-CN" altLang="en-US" sz="2000" b="1" dirty="0">
                  <a:latin typeface="Times New Roman" panose="02020603050405020304" pitchFamily="18" charset="0"/>
                  <a:ea typeface="黑体" panose="02010609060101010101" pitchFamily="49" charset="-122"/>
                  <a:cs typeface="Times New Roman" panose="02020603050405020304" pitchFamily="18" charset="0"/>
                </a:rPr>
                <a:t>（</a:t>
              </a:r>
              <a:r>
                <a:rPr lang="en-US" altLang="zh-CN" sz="2000" b="1" dirty="0">
                  <a:latin typeface="Times New Roman" panose="02020603050405020304" pitchFamily="18" charset="0"/>
                  <a:ea typeface="黑体" panose="02010609060101010101" pitchFamily="49" charset="-122"/>
                  <a:cs typeface="Times New Roman" panose="02020603050405020304" pitchFamily="18" charset="0"/>
                </a:rPr>
                <a:t>&gt;100 Enterprises</a:t>
              </a:r>
              <a:r>
                <a:rPr lang="zh-CN" altLang="en-US" sz="2000" b="1" dirty="0">
                  <a:latin typeface="Times New Roman" panose="02020603050405020304" pitchFamily="18" charset="0"/>
                  <a:ea typeface="黑体" panose="02010609060101010101" pitchFamily="49" charset="-122"/>
                  <a:cs typeface="Times New Roman" panose="02020603050405020304" pitchFamily="18" charset="0"/>
                </a:rPr>
                <a:t>）</a:t>
              </a:r>
            </a:p>
          </p:txBody>
        </p:sp>
        <p:sp>
          <p:nvSpPr>
            <p:cNvPr id="17" name="文本框 16"/>
            <p:cNvSpPr txBox="1"/>
            <p:nvPr/>
          </p:nvSpPr>
          <p:spPr>
            <a:xfrm>
              <a:off x="4098786" y="4787206"/>
              <a:ext cx="1668589" cy="646331"/>
            </a:xfrm>
            <a:prstGeom prst="rect">
              <a:avLst/>
            </a:prstGeom>
            <a:noFill/>
            <a:ln w="12700">
              <a:solidFill>
                <a:schemeClr val="tx1"/>
              </a:solidFill>
            </a:ln>
          </p:spPr>
          <p:txBody>
            <a:bodyPr wrap="square" rtlCol="0">
              <a:spAutoFit/>
            </a:bodyPr>
            <a:lstStyle/>
            <a:p>
              <a:pPr algn="ctr"/>
              <a:r>
                <a:rPr lang="en-US" altLang="zh-CN" b="1" dirty="0">
                  <a:latin typeface="Times New Roman" panose="02020603050405020304" pitchFamily="18" charset="0"/>
                  <a:cs typeface="Times New Roman" panose="02020603050405020304" pitchFamily="18" charset="0"/>
                </a:rPr>
                <a:t>Executive Committee </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25" name="直接箭头连接符 24"/>
            <p:cNvCxnSpPr>
              <a:stCxn id="10" idx="2"/>
              <a:endCxn id="11" idx="0"/>
            </p:cNvCxnSpPr>
            <p:nvPr/>
          </p:nvCxnSpPr>
          <p:spPr>
            <a:xfrm>
              <a:off x="3645849" y="3022287"/>
              <a:ext cx="5890" cy="2902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11" idx="2"/>
              <a:endCxn id="12" idx="0"/>
            </p:cNvCxnSpPr>
            <p:nvPr/>
          </p:nvCxnSpPr>
          <p:spPr>
            <a:xfrm flipH="1">
              <a:off x="3645855" y="4020374"/>
              <a:ext cx="5884" cy="2446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stCxn id="12" idx="2"/>
              <a:endCxn id="13" idx="0"/>
            </p:cNvCxnSpPr>
            <p:nvPr/>
          </p:nvCxnSpPr>
          <p:spPr>
            <a:xfrm flipH="1">
              <a:off x="3636330" y="4665180"/>
              <a:ext cx="9525" cy="8401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a:endCxn id="17" idx="1"/>
            </p:cNvCxnSpPr>
            <p:nvPr/>
          </p:nvCxnSpPr>
          <p:spPr>
            <a:xfrm>
              <a:off x="3645849" y="5105283"/>
              <a:ext cx="452936" cy="5089"/>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7" name="CEPC产业促进会（CIPC）-删减版-2024_6">
            <a:hlinkClick r:id="" action="ppaction://media"/>
            <a:extLst>
              <a:ext uri="{FF2B5EF4-FFF2-40B4-BE49-F238E27FC236}">
                <a16:creationId xmlns:a16="http://schemas.microsoft.com/office/drawing/2014/main" id="{108C6918-51B3-5EA0-1462-E0A05AAC79C6}"/>
              </a:ext>
            </a:extLst>
          </p:cNvPr>
          <p:cNvPicPr>
            <a:picLocks noChangeAspect="1"/>
          </p:cNvPicPr>
          <p:nvPr>
            <a:audioFile r:link="rId1"/>
            <p:extLst>
              <p:ext uri="{DAA4B4D4-6D71-4841-9C94-3DE7FCFB9230}">
                <p14:media xmlns:p14="http://schemas.microsoft.com/office/powerpoint/2010/main" r:embed="rId2">
                  <p14:trim st="60000"/>
                </p14:media>
              </p:ext>
            </p:extLst>
          </p:nvPr>
        </p:nvPicPr>
        <p:blipFill>
          <a:blip r:embed="rId6"/>
          <a:stretch>
            <a:fillRect/>
          </a:stretch>
        </p:blipFill>
        <p:spPr>
          <a:xfrm>
            <a:off x="11161019" y="5728564"/>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22233"/>
    </mc:Choice>
    <mc:Fallback xmlns="">
      <p:transition spd="slow" advTm="222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479"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077401" y="210569"/>
            <a:ext cx="7886700" cy="798657"/>
          </a:xfrm>
        </p:spPr>
        <p:txBody>
          <a:bodyPr>
            <a:normAutofit/>
          </a:bodyPr>
          <a:lstStyle/>
          <a:p>
            <a:pPr algn="ctr"/>
            <a:r>
              <a:rPr lang="en-US" altLang="zh-CN" sz="3600" b="1" dirty="0">
                <a:solidFill>
                  <a:srgbClr val="FF0000"/>
                </a:solidFill>
                <a:latin typeface="黑体" panose="02010609060101010101" pitchFamily="49" charset="-122"/>
                <a:ea typeface="黑体" panose="02010609060101010101" pitchFamily="49" charset="-122"/>
              </a:rPr>
              <a:t> The representatives of CIPC</a:t>
            </a:r>
            <a:endParaRPr lang="zh-CN" altLang="en-US" sz="3600" b="1" dirty="0">
              <a:solidFill>
                <a:srgbClr val="FF0000"/>
              </a:solidFill>
              <a:latin typeface="黑体" panose="02010609060101010101" pitchFamily="49" charset="-122"/>
              <a:ea typeface="黑体" panose="02010609060101010101" pitchFamily="49" charset="-122"/>
            </a:endParaRPr>
          </a:p>
        </p:txBody>
      </p:sp>
      <p:graphicFrame>
        <p:nvGraphicFramePr>
          <p:cNvPr id="7" name="表格 6"/>
          <p:cNvGraphicFramePr>
            <a:graphicFrameLocks noGrp="1"/>
          </p:cNvGraphicFramePr>
          <p:nvPr/>
        </p:nvGraphicFramePr>
        <p:xfrm>
          <a:off x="1513508" y="1214424"/>
          <a:ext cx="9152285" cy="4778674"/>
        </p:xfrm>
        <a:graphic>
          <a:graphicData uri="http://schemas.openxmlformats.org/drawingml/2006/table">
            <a:tbl>
              <a:tblPr firstRow="1" bandRow="1">
                <a:tableStyleId>{5C22544A-7EE6-4342-B048-85BDC9FD1C3A}</a:tableStyleId>
              </a:tblPr>
              <a:tblGrid>
                <a:gridCol w="823515">
                  <a:extLst>
                    <a:ext uri="{9D8B030D-6E8A-4147-A177-3AD203B41FA5}">
                      <a16:colId xmlns:a16="http://schemas.microsoft.com/office/drawing/2014/main" val="20000"/>
                    </a:ext>
                  </a:extLst>
                </a:gridCol>
                <a:gridCol w="1540999">
                  <a:extLst>
                    <a:ext uri="{9D8B030D-6E8A-4147-A177-3AD203B41FA5}">
                      <a16:colId xmlns:a16="http://schemas.microsoft.com/office/drawing/2014/main" val="20001"/>
                    </a:ext>
                  </a:extLst>
                </a:gridCol>
                <a:gridCol w="4064668">
                  <a:extLst>
                    <a:ext uri="{9D8B030D-6E8A-4147-A177-3AD203B41FA5}">
                      <a16:colId xmlns:a16="http://schemas.microsoft.com/office/drawing/2014/main" val="20002"/>
                    </a:ext>
                  </a:extLst>
                </a:gridCol>
                <a:gridCol w="1336430">
                  <a:extLst>
                    <a:ext uri="{9D8B030D-6E8A-4147-A177-3AD203B41FA5}">
                      <a16:colId xmlns:a16="http://schemas.microsoft.com/office/drawing/2014/main" val="20003"/>
                    </a:ext>
                  </a:extLst>
                </a:gridCol>
                <a:gridCol w="1386673">
                  <a:extLst>
                    <a:ext uri="{9D8B030D-6E8A-4147-A177-3AD203B41FA5}">
                      <a16:colId xmlns:a16="http://schemas.microsoft.com/office/drawing/2014/main" val="20004"/>
                    </a:ext>
                  </a:extLst>
                </a:gridCol>
              </a:tblGrid>
              <a:tr h="663874">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序号</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姓名</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单位</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职务</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备注</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0"/>
                  </a:ext>
                </a:extLst>
              </a:tr>
              <a:tr h="697557">
                <a:tc>
                  <a:txBody>
                    <a:bodyPr/>
                    <a:lstStyle/>
                    <a:p>
                      <a:pPr algn="ctr">
                        <a:spcAft>
                          <a:spcPts val="0"/>
                        </a:spcAft>
                      </a:pPr>
                      <a:r>
                        <a:rPr lang="en-US" sz="1800" b="1" kern="100" dirty="0">
                          <a:effectLst/>
                          <a:latin typeface="黑体" panose="02010609060101010101" pitchFamily="49" charset="-122"/>
                          <a:ea typeface="黑体" panose="02010609060101010101" pitchFamily="49" charset="-122"/>
                        </a:rPr>
                        <a:t>1</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高金林</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Gao </a:t>
                      </a:r>
                      <a:r>
                        <a:rPr lang="en-US" altLang="zh-CN" sz="1800" b="1" kern="100" dirty="0" err="1">
                          <a:effectLst/>
                          <a:latin typeface="黑体" panose="02010609060101010101" pitchFamily="49" charset="-122"/>
                          <a:ea typeface="黑体" panose="02010609060101010101" pitchFamily="49" charset="-122"/>
                          <a:cs typeface="Times New Roman" panose="02020603050405020304" pitchFamily="18" charset="0"/>
                        </a:rPr>
                        <a:t>Jinlin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北京中科富海</a:t>
                      </a:r>
                      <a:r>
                        <a:rPr lang="zh-CN" altLang="en-US" sz="1800" b="1" kern="100" dirty="0">
                          <a:effectLst/>
                          <a:latin typeface="黑体" panose="02010609060101010101" pitchFamily="49" charset="-122"/>
                          <a:ea typeface="黑体" panose="02010609060101010101" pitchFamily="49" charset="-122"/>
                        </a:rPr>
                        <a:t>低温科技有限公司</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Beijing </a:t>
                      </a:r>
                      <a:r>
                        <a:rPr lang="en-US" altLang="zh-CN" sz="1800" kern="1200" dirty="0" err="1">
                          <a:solidFill>
                            <a:schemeClr val="dk1"/>
                          </a:solidFill>
                          <a:effectLst/>
                          <a:latin typeface="+mn-lt"/>
                          <a:ea typeface="+mn-ea"/>
                          <a:cs typeface="+mn-cs"/>
                        </a:rPr>
                        <a:t>Sinoscience</a:t>
                      </a:r>
                      <a:r>
                        <a:rPr lang="en-US" altLang="zh-CN" sz="1800" kern="1200" dirty="0">
                          <a:solidFill>
                            <a:schemeClr val="dk1"/>
                          </a:solidFill>
                          <a:effectLst/>
                          <a:latin typeface="+mn-lt"/>
                          <a:ea typeface="+mn-ea"/>
                          <a:cs typeface="+mn-cs"/>
                        </a:rPr>
                        <a:t> </a:t>
                      </a:r>
                      <a:r>
                        <a:rPr lang="en-US" altLang="zh-CN" sz="1800" kern="1200" dirty="0" err="1">
                          <a:solidFill>
                            <a:schemeClr val="dk1"/>
                          </a:solidFill>
                          <a:effectLst/>
                          <a:latin typeface="+mn-lt"/>
                          <a:ea typeface="+mn-ea"/>
                          <a:cs typeface="+mn-cs"/>
                        </a:rPr>
                        <a:t>Fullcryo</a:t>
                      </a:r>
                      <a:r>
                        <a:rPr lang="en-US" altLang="zh-CN" sz="1800" kern="1200" dirty="0">
                          <a:solidFill>
                            <a:schemeClr val="dk1"/>
                          </a:solidFill>
                          <a:effectLst/>
                          <a:latin typeface="+mn-lt"/>
                          <a:ea typeface="+mn-ea"/>
                          <a:cs typeface="+mn-cs"/>
                        </a:rPr>
                        <a:t> Technology Co., Ltd.</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总经理</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GM</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Chairman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707383">
                <a:tc>
                  <a:txBody>
                    <a:bodyPr/>
                    <a:lstStyle/>
                    <a:p>
                      <a:pPr algn="ctr">
                        <a:spcAft>
                          <a:spcPts val="0"/>
                        </a:spcAft>
                      </a:pPr>
                      <a:r>
                        <a:rPr lang="en-US" sz="1800" b="1" kern="100">
                          <a:effectLst/>
                          <a:latin typeface="黑体" panose="02010609060101010101" pitchFamily="49" charset="-122"/>
                          <a:ea typeface="黑体" panose="02010609060101010101" pitchFamily="49" charset="-122"/>
                        </a:rPr>
                        <a:t>2</a:t>
                      </a:r>
                      <a:endParaRPr lang="zh-CN" sz="1800" b="1"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薛华实</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err="1">
                          <a:effectLst/>
                          <a:latin typeface="黑体" panose="02010609060101010101" pitchFamily="49" charset="-122"/>
                          <a:ea typeface="黑体" panose="02010609060101010101" pitchFamily="49" charset="-122"/>
                          <a:cs typeface="Times New Roman" panose="02020603050405020304" pitchFamily="18" charset="0"/>
                        </a:rPr>
                        <a:t>Xue</a:t>
                      </a: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 </a:t>
                      </a:r>
                      <a:r>
                        <a:rPr lang="en-US" altLang="zh-CN" sz="1800" b="1" kern="100" dirty="0" err="1">
                          <a:effectLst/>
                          <a:latin typeface="黑体" panose="02010609060101010101" pitchFamily="49" charset="-122"/>
                          <a:ea typeface="黑体" panose="02010609060101010101" pitchFamily="49" charset="-122"/>
                          <a:cs typeface="Times New Roman" panose="02020603050405020304" pitchFamily="18" charset="0"/>
                        </a:rPr>
                        <a:t>Huashi</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上海上创超导科技有限公司</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Shanghai creative superconductor technology Co., Ltd.</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总经理</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GM</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副主席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vice chairman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663874">
                <a:tc>
                  <a:txBody>
                    <a:bodyPr/>
                    <a:lstStyle/>
                    <a:p>
                      <a:pPr algn="ctr">
                        <a:spcAft>
                          <a:spcPts val="0"/>
                        </a:spcAft>
                      </a:pPr>
                      <a:r>
                        <a:rPr lang="en-US" sz="1800" b="1" kern="100">
                          <a:effectLst/>
                          <a:latin typeface="黑体" panose="02010609060101010101" pitchFamily="49" charset="-122"/>
                          <a:ea typeface="黑体" panose="02010609060101010101" pitchFamily="49" charset="-122"/>
                        </a:rPr>
                        <a:t>3</a:t>
                      </a:r>
                      <a:endParaRPr lang="zh-CN" sz="1800" b="1"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李  明</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Li Ming</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中国瑞联集团控股有限公司</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China </a:t>
                      </a:r>
                      <a:r>
                        <a:rPr lang="en-US" altLang="zh-CN" sz="1800" kern="1200" dirty="0" err="1">
                          <a:solidFill>
                            <a:schemeClr val="dk1"/>
                          </a:solidFill>
                          <a:effectLst/>
                          <a:latin typeface="+mn-lt"/>
                          <a:ea typeface="+mn-ea"/>
                          <a:cs typeface="+mn-cs"/>
                        </a:rPr>
                        <a:t>RuiLian</a:t>
                      </a:r>
                      <a:r>
                        <a:rPr lang="en-US" altLang="zh-CN" sz="1800" kern="1200" dirty="0">
                          <a:solidFill>
                            <a:schemeClr val="dk1"/>
                          </a:solidFill>
                          <a:effectLst/>
                          <a:latin typeface="+mn-lt"/>
                          <a:ea typeface="+mn-ea"/>
                          <a:cs typeface="+mn-cs"/>
                        </a:rPr>
                        <a:t> Group Ltd.</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Director</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副主席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vice chairman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663874">
                <a:tc>
                  <a:txBody>
                    <a:bodyPr/>
                    <a:lstStyle/>
                    <a:p>
                      <a:pPr algn="ctr">
                        <a:spcAft>
                          <a:spcPts val="0"/>
                        </a:spcAft>
                      </a:pPr>
                      <a:r>
                        <a:rPr lang="en-US" sz="1800" b="1" kern="100">
                          <a:effectLst/>
                          <a:latin typeface="黑体" panose="02010609060101010101" pitchFamily="49" charset="-122"/>
                          <a:ea typeface="黑体" panose="02010609060101010101" pitchFamily="49" charset="-122"/>
                        </a:rPr>
                        <a:t>4</a:t>
                      </a:r>
                      <a:endParaRPr lang="zh-CN" sz="1800" b="1"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黄  浩</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Huang </a:t>
                      </a:r>
                      <a:r>
                        <a:rPr lang="en-US" altLang="zh-CN" sz="1800" b="1" kern="100" dirty="0" err="1">
                          <a:effectLst/>
                          <a:latin typeface="黑体" panose="02010609060101010101" pitchFamily="49" charset="-122"/>
                          <a:ea typeface="黑体" panose="02010609060101010101" pitchFamily="49" charset="-122"/>
                          <a:cs typeface="Times New Roman" panose="02020603050405020304" pitchFamily="18" charset="0"/>
                        </a:rPr>
                        <a:t>hao</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昆山国力电子科技股份有限公司</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 </a:t>
                      </a:r>
                      <a:r>
                        <a:rPr lang="en-US" altLang="zh-CN" sz="1800" kern="1200" dirty="0" err="1">
                          <a:solidFill>
                            <a:schemeClr val="dk1"/>
                          </a:solidFill>
                          <a:effectLst/>
                          <a:latin typeface="+mn-lt"/>
                          <a:ea typeface="+mn-ea"/>
                          <a:cs typeface="+mn-cs"/>
                        </a:rPr>
                        <a:t>Kunshan</a:t>
                      </a:r>
                      <a:r>
                        <a:rPr lang="en-US" altLang="zh-CN" sz="1800" kern="1200" dirty="0">
                          <a:solidFill>
                            <a:schemeClr val="dk1"/>
                          </a:solidFill>
                          <a:effectLst/>
                          <a:latin typeface="+mn-lt"/>
                          <a:ea typeface="+mn-ea"/>
                          <a:cs typeface="+mn-cs"/>
                        </a:rPr>
                        <a:t> national power electronic Technologies Inc.</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总经理</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GM</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副主席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vice chairman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697557">
                <a:tc>
                  <a:txBody>
                    <a:bodyPr/>
                    <a:lstStyle/>
                    <a:p>
                      <a:pPr algn="ctr">
                        <a:spcAft>
                          <a:spcPts val="0"/>
                        </a:spcAft>
                      </a:pPr>
                      <a:r>
                        <a:rPr lang="en-US" sz="1800" b="1" kern="100">
                          <a:effectLst/>
                          <a:latin typeface="黑体" panose="02010609060101010101" pitchFamily="49" charset="-122"/>
                          <a:ea typeface="黑体" panose="02010609060101010101" pitchFamily="49" charset="-122"/>
                        </a:rPr>
                        <a:t>5</a:t>
                      </a:r>
                      <a:endParaRPr lang="zh-CN" sz="1800" b="1" kern="10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刘大炜</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Liu </a:t>
                      </a:r>
                      <a:r>
                        <a:rPr lang="en-US" altLang="zh-CN" sz="1800" b="1" kern="100" dirty="0" err="1">
                          <a:effectLst/>
                          <a:latin typeface="黑体" panose="02010609060101010101" pitchFamily="49" charset="-122"/>
                          <a:ea typeface="黑体" panose="02010609060101010101" pitchFamily="49" charset="-122"/>
                          <a:cs typeface="Times New Roman" panose="02020603050405020304" pitchFamily="18" charset="0"/>
                        </a:rPr>
                        <a:t>Dawei</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成都飞机工业集团有限责任公司</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Chengdu aircraft industry Group Ltd.</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厂长</a:t>
                      </a:r>
                      <a:r>
                        <a:rPr lang="en-US" sz="1800" b="1" kern="100" dirty="0">
                          <a:effectLst/>
                          <a:latin typeface="黑体" panose="02010609060101010101" pitchFamily="49" charset="-122"/>
                          <a:ea typeface="黑体" panose="02010609060101010101" pitchFamily="49" charset="-122"/>
                        </a:rPr>
                        <a:t>/</a:t>
                      </a:r>
                      <a:r>
                        <a:rPr lang="zh-CN" sz="1800" b="1" kern="100" dirty="0">
                          <a:effectLst/>
                          <a:latin typeface="黑体" panose="02010609060101010101" pitchFamily="49" charset="-122"/>
                          <a:ea typeface="黑体" panose="02010609060101010101" pitchFamily="49" charset="-122"/>
                        </a:rPr>
                        <a:t>高工</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b="1" kern="100" dirty="0">
                          <a:effectLst/>
                          <a:latin typeface="黑体" panose="02010609060101010101" pitchFamily="49" charset="-122"/>
                          <a:ea typeface="黑体" panose="02010609060101010101" pitchFamily="49" charset="-122"/>
                          <a:cs typeface="Times New Roman" panose="02020603050405020304" pitchFamily="18" charset="0"/>
                        </a:rPr>
                        <a:t>Director</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800" b="1" kern="100" dirty="0">
                          <a:effectLst/>
                          <a:latin typeface="黑体" panose="02010609060101010101" pitchFamily="49" charset="-122"/>
                          <a:ea typeface="黑体" panose="02010609060101010101" pitchFamily="49" charset="-122"/>
                        </a:rPr>
                        <a:t>副主席</a:t>
                      </a:r>
                      <a:endParaRPr lang="en-US" altLang="zh-CN" sz="1800" b="1" kern="100" dirty="0">
                        <a:effectLst/>
                        <a:latin typeface="黑体" panose="02010609060101010101" pitchFamily="49" charset="-122"/>
                        <a:ea typeface="黑体" panose="02010609060101010101" pitchFamily="49" charset="-122"/>
                      </a:endParaRPr>
                    </a:p>
                    <a:p>
                      <a:pPr algn="ctr">
                        <a:spcAft>
                          <a:spcPts val="0"/>
                        </a:spcAft>
                      </a:pPr>
                      <a:r>
                        <a:rPr lang="en-US" altLang="zh-CN" sz="1800" kern="1200" dirty="0">
                          <a:solidFill>
                            <a:schemeClr val="dk1"/>
                          </a:solidFill>
                          <a:effectLst/>
                          <a:latin typeface="+mn-lt"/>
                          <a:ea typeface="+mn-ea"/>
                          <a:cs typeface="+mn-cs"/>
                        </a:rPr>
                        <a:t>vice chairman</a:t>
                      </a:r>
                      <a:endParaRPr lang="zh-CN" sz="1800" b="1" kern="100" dirty="0">
                        <a:effectLst/>
                        <a:latin typeface="黑体" panose="02010609060101010101" pitchFamily="49" charset="-122"/>
                        <a:ea typeface="黑体" panose="02010609060101010101" pitchFamily="49" charset="-122"/>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bl>
          </a:graphicData>
        </a:graphic>
      </p:graphicFrame>
      <p:sp>
        <p:nvSpPr>
          <p:cNvPr id="3" name="文本框 2"/>
          <p:cNvSpPr txBox="1"/>
          <p:nvPr/>
        </p:nvSpPr>
        <p:spPr>
          <a:xfrm>
            <a:off x="1893019" y="5949434"/>
            <a:ext cx="8393261" cy="369332"/>
          </a:xfrm>
          <a:prstGeom prst="rect">
            <a:avLst/>
          </a:prstGeom>
          <a:noFill/>
        </p:spPr>
        <p:txBody>
          <a:bodyPr wrap="square" rtlCol="0">
            <a:spAutoFit/>
          </a:bodyPr>
          <a:lstStyle/>
          <a:p>
            <a:r>
              <a:rPr lang="en-US" altLang="zh-CN" b="1" dirty="0">
                <a:solidFill>
                  <a:srgbClr val="FF0000"/>
                </a:solidFill>
              </a:rPr>
              <a:t>Five representatives of entrepreneurs form the CIPC working group.</a:t>
            </a:r>
            <a:endParaRPr lang="zh-CN" altLang="en-US" b="1" dirty="0">
              <a:solidFill>
                <a:srgbClr val="FF0000"/>
              </a:solidFill>
            </a:endParaRPr>
          </a:p>
        </p:txBody>
      </p:sp>
      <p:pic>
        <p:nvPicPr>
          <p:cNvPr id="4" name="CEPC产业促进会（CIPC）-删减版-2024_7">
            <a:hlinkClick r:id="" action="ppaction://media"/>
            <a:extLst>
              <a:ext uri="{FF2B5EF4-FFF2-40B4-BE49-F238E27FC236}">
                <a16:creationId xmlns:a16="http://schemas.microsoft.com/office/drawing/2014/main" id="{C31361E2-855F-39DE-B3DD-DAA797623452}"/>
              </a:ext>
            </a:extLst>
          </p:cNvPr>
          <p:cNvPicPr>
            <a:picLocks noChangeAspect="1"/>
          </p:cNvPicPr>
          <p:nvPr>
            <a:audioFile r:link="rId1"/>
            <p:extLst>
              <p:ext uri="{DAA4B4D4-6D71-4841-9C94-3DE7FCFB9230}">
                <p14:media xmlns:p14="http://schemas.microsoft.com/office/powerpoint/2010/main" r:embed="rId2">
                  <p14:trim st="10373"/>
                </p14:media>
              </p:ext>
            </p:extLst>
          </p:nvPr>
        </p:nvPicPr>
        <p:blipFill>
          <a:blip r:embed="rId5"/>
          <a:stretch>
            <a:fillRect/>
          </a:stretch>
        </p:blipFill>
        <p:spPr>
          <a:xfrm>
            <a:off x="11134271" y="5709166"/>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1673"/>
    </mc:Choice>
    <mc:Fallback xmlns="">
      <p:transition spd="slow" advTm="167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475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69223" y="149469"/>
            <a:ext cx="6453554" cy="879231"/>
          </a:xfrm>
        </p:spPr>
        <p:txBody>
          <a:bodyPr>
            <a:normAutofit/>
          </a:bodyPr>
          <a:lstStyle/>
          <a:p>
            <a:pPr algn="ctr"/>
            <a:r>
              <a:rPr lang="en-US" altLang="zh-CN" sz="3600" b="1">
                <a:solidFill>
                  <a:srgbClr val="C00000"/>
                </a:solidFill>
                <a:latin typeface="Calibri" panose="020F0502020204030204" charset="0"/>
                <a:cs typeface="Arial" panose="020B0604020202020204" pitchFamily="34" charset="0"/>
              </a:rPr>
              <a:t>Milestones in CIPC Progress</a:t>
            </a:r>
            <a:endParaRPr lang="zh-CN" altLang="en-US" sz="3600" b="1" dirty="0">
              <a:solidFill>
                <a:srgbClr val="C00000"/>
              </a:solidFill>
              <a:latin typeface="Calibri" panose="020F0502020204030204" charset="0"/>
              <a:cs typeface="Arial" panose="020B0604020202020204" pitchFamily="34" charset="0"/>
            </a:endParaRPr>
          </a:p>
        </p:txBody>
      </p:sp>
      <p:pic>
        <p:nvPicPr>
          <p:cNvPr id="1028" name="Picture 4" descr="图片"/>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3808" b="-830"/>
          <a:stretch>
            <a:fillRect/>
          </a:stretch>
        </p:blipFill>
        <p:spPr bwMode="auto">
          <a:xfrm>
            <a:off x="330948" y="1412522"/>
            <a:ext cx="3533496" cy="21491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图片"/>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t="-1" b="-2883"/>
          <a:stretch>
            <a:fillRect/>
          </a:stretch>
        </p:blipFill>
        <p:spPr bwMode="auto">
          <a:xfrm>
            <a:off x="330948" y="3945445"/>
            <a:ext cx="3533496" cy="2049948"/>
          </a:xfrm>
          <a:prstGeom prst="rect">
            <a:avLst/>
          </a:prstGeom>
          <a:noFill/>
          <a:extLst>
            <a:ext uri="{909E8E84-426E-40DD-AFC4-6F175D3DCCD1}">
              <a14:hiddenFill xmlns:a14="http://schemas.microsoft.com/office/drawing/2010/main">
                <a:solidFill>
                  <a:srgbClr val="FFFFFF"/>
                </a:solidFill>
              </a14:hiddenFill>
            </a:ext>
          </a:extLst>
        </p:spPr>
      </p:pic>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a:stretch>
            <a:fillRect/>
          </a:stretch>
        </p:blipFill>
        <p:spPr>
          <a:xfrm>
            <a:off x="4038788" y="1255706"/>
            <a:ext cx="3073213" cy="1774425"/>
          </a:xfrm>
          <a:prstGeom prst="rect">
            <a:avLst/>
          </a:prstGeom>
        </p:spPr>
      </p:pic>
      <p:pic>
        <p:nvPicPr>
          <p:cNvPr id="10" name="Picture 2"/>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a:fillRect/>
          </a:stretch>
        </p:blipFill>
        <p:spPr bwMode="auto">
          <a:xfrm>
            <a:off x="7460690" y="1053188"/>
            <a:ext cx="4148875" cy="1976944"/>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rotWithShape="1">
          <a:blip r:embed="rId9" cstate="screen">
            <a:extLst>
              <a:ext uri="{28A0092B-C50C-407E-A947-70E740481C1C}">
                <a14:useLocalDpi xmlns:a14="http://schemas.microsoft.com/office/drawing/2010/main"/>
              </a:ext>
            </a:extLst>
          </a:blip>
          <a:srcRect/>
          <a:stretch>
            <a:fillRect/>
          </a:stretch>
        </p:blipFill>
        <p:spPr>
          <a:xfrm>
            <a:off x="4038788" y="3086575"/>
            <a:ext cx="7430723" cy="3201563"/>
          </a:xfrm>
          <a:prstGeom prst="rect">
            <a:avLst/>
          </a:prstGeom>
        </p:spPr>
      </p:pic>
      <p:pic>
        <p:nvPicPr>
          <p:cNvPr id="4" name="音频 3">
            <a:hlinkClick r:id="" action="ppaction://media"/>
            <a:extLst>
              <a:ext uri="{FF2B5EF4-FFF2-40B4-BE49-F238E27FC236}">
                <a16:creationId xmlns:a16="http://schemas.microsoft.com/office/drawing/2014/main" id="{6C29BEFE-F1CC-6CB1-FEDF-48094C79FE97}"/>
              </a:ext>
            </a:extLst>
          </p:cNvPr>
          <p:cNvPicPr>
            <a:picLocks noChangeAspect="1"/>
          </p:cNvPicPr>
          <p:nvPr>
            <a:audioFile r:link="rId2"/>
            <p:extLst>
              <p:ext uri="{DAA4B4D4-6D71-4841-9C94-3DE7FCFB9230}">
                <p14:media xmlns:p14="http://schemas.microsoft.com/office/powerpoint/2010/main" r:embed="rId1"/>
              </p:ext>
            </p:extLst>
          </p:nvPr>
        </p:nvPicPr>
        <p:blipFill>
          <a:blip r:embed="rId10"/>
          <a:srcRect l="-118750" t="-118750" r="-118750" b="-118750"/>
          <a:stretch>
            <a:fillRect/>
          </a:stretch>
        </p:blipFill>
        <p:spPr>
          <a:xfrm>
            <a:off x="10052304" y="4718304"/>
            <a:ext cx="2057400" cy="2057400"/>
          </a:xfrm>
          <a:prstGeom prst="ellipse">
            <a:avLst/>
          </a:prstGeom>
        </p:spPr>
      </p:pic>
    </p:spTree>
  </p:cSld>
  <p:clrMapOvr>
    <a:masterClrMapping/>
  </p:clrMapOvr>
  <mc:AlternateContent xmlns:mc="http://schemas.openxmlformats.org/markup-compatibility/2006" xmlns:p14="http://schemas.microsoft.com/office/powerpoint/2010/main">
    <mc:Choice Requires="p14">
      <p:transition spd="slow" p14:dur="2000" advTm="40945"/>
    </mc:Choice>
    <mc:Fallback xmlns="">
      <p:transition spd="slow" advTm="4094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JjZWQ5MWNiZjMyYWJjZjk2YjEyZWM0YmFhMDgyMTQifQ=="/>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3049b875-a8eb-4a11-bb9d-89ed21442c8c}"/>
  <p:tag name="TABLE_ENDDRAG_ORIGIN_RECT" val="220*103"/>
  <p:tag name="TABLE_ENDDRAG_RECT" val="490*49*220*103"/>
</p:tagLst>
</file>

<file path=ppt/tags/tag3.xml><?xml version="1.0" encoding="utf-8"?>
<p:tagLst xmlns:a="http://schemas.openxmlformats.org/drawingml/2006/main" xmlns:r="http://schemas.openxmlformats.org/officeDocument/2006/relationships" xmlns:p="http://schemas.openxmlformats.org/presentationml/2006/main">
  <p:tag name="TABLE_ENDDRAG_ORIGIN_RECT" val="578*69"/>
  <p:tag name="TABLE_ENDDRAG_RECT" val="34*371*578*69"/>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1157</TotalTime>
  <Words>7437</Words>
  <Application>Microsoft Office PowerPoint</Application>
  <PresentationFormat>宽屏</PresentationFormat>
  <Paragraphs>720</Paragraphs>
  <Slides>37</Slides>
  <Notes>37</Notes>
  <HiddenSlides>0</HiddenSlides>
  <MMClips>34</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37</vt:i4>
      </vt:variant>
    </vt:vector>
  </HeadingPairs>
  <TitlesOfParts>
    <vt:vector size="57" baseType="lpstr">
      <vt:lpstr>Arial-Black</vt:lpstr>
      <vt:lpstr>Arial-ItalicMT</vt:lpstr>
      <vt:lpstr>MicrosoftYaHei-Bold</vt:lpstr>
      <vt:lpstr>PingFang SC</vt:lpstr>
      <vt:lpstr>Verdana-Bold</vt:lpstr>
      <vt:lpstr>Wingdings-Regular</vt:lpstr>
      <vt:lpstr>等线</vt:lpstr>
      <vt:lpstr>黑体</vt:lpstr>
      <vt:lpstr>华文楷体</vt:lpstr>
      <vt:lpstr>楷体</vt:lpstr>
      <vt:lpstr>思源黑体 CN Medium</vt:lpstr>
      <vt:lpstr>思源黑体 CN Normal</vt:lpstr>
      <vt:lpstr>微软雅黑</vt:lpstr>
      <vt:lpstr>Arial</vt:lpstr>
      <vt:lpstr>Calibri</vt:lpstr>
      <vt:lpstr>Calibri Light</vt:lpstr>
      <vt:lpstr>Times New Roman</vt:lpstr>
      <vt:lpstr>Verdana</vt:lpstr>
      <vt:lpstr>Wingdings</vt:lpstr>
      <vt:lpstr>Office 主题​​</vt:lpstr>
      <vt:lpstr>PowerPoint 演示文稿</vt:lpstr>
      <vt:lpstr>Contents</vt:lpstr>
      <vt:lpstr>Background And Target</vt:lpstr>
      <vt:lpstr>Background And Target</vt:lpstr>
      <vt:lpstr>PowerPoint 演示文稿</vt:lpstr>
      <vt:lpstr>Contents</vt:lpstr>
      <vt:lpstr>CIPC Organization</vt:lpstr>
      <vt:lpstr> The representatives of CIPC</vt:lpstr>
      <vt:lpstr>Milestones in CIPC Progress</vt:lpstr>
      <vt:lpstr>Contents</vt:lpstr>
      <vt:lpstr>Superconducing Cavities</vt:lpstr>
      <vt:lpstr>Superconducting Cavities</vt:lpstr>
      <vt:lpstr>Couplers /Cryomodules   </vt:lpstr>
      <vt:lpstr>PowerPoint 演示文稿</vt:lpstr>
      <vt:lpstr>PowerPoint 演示文稿</vt:lpstr>
      <vt:lpstr>SC and normal conducting magnets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Attracted the attention of International known industrial company</vt:lpstr>
      <vt:lpstr>Attracted the attention of International known industrial company</vt:lpstr>
      <vt:lpstr>Attracted the attention of International known industrial company</vt:lpstr>
      <vt:lpstr>PowerPoint 演示文稿</vt:lpstr>
      <vt:lpstr>PowerPoint 演示文稿</vt:lpstr>
      <vt:lpstr>PowerPoint 演示文稿</vt:lpstr>
      <vt:lpstr>PowerPoint 演示文稿</vt:lpstr>
      <vt:lpstr>PowerPoint 演示文稿</vt:lpstr>
      <vt:lpstr>Contents</vt:lpstr>
      <vt:lpstr>Summary</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Think-Pan</cp:lastModifiedBy>
  <cp:revision>436</cp:revision>
  <cp:lastPrinted>2018-10-23T18:26:00Z</cp:lastPrinted>
  <dcterms:created xsi:type="dcterms:W3CDTF">2018-05-26T15:38:00Z</dcterms:created>
  <dcterms:modified xsi:type="dcterms:W3CDTF">2024-07-03T02:21:04Z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DEECB41716C64D48B01AB6C7AAC496AB_13</vt:lpwstr>
  </property>
</Properties>
</file>