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5" r:id="rId4"/>
    <p:sldId id="275" r:id="rId5"/>
    <p:sldId id="284" r:id="rId6"/>
    <p:sldId id="266" r:id="rId7"/>
    <p:sldId id="258" r:id="rId8"/>
    <p:sldId id="276" r:id="rId9"/>
    <p:sldId id="278" r:id="rId10"/>
    <p:sldId id="279" r:id="rId11"/>
    <p:sldId id="283" r:id="rId12"/>
    <p:sldId id="261" r:id="rId13"/>
    <p:sldId id="264" r:id="rId14"/>
    <p:sldId id="285" r:id="rId15"/>
    <p:sldId id="286" r:id="rId16"/>
    <p:sldId id="287" r:id="rId17"/>
    <p:sldId id="28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4B1B1"/>
    <a:srgbClr val="353535"/>
    <a:srgbClr val="E66D12"/>
    <a:srgbClr val="F90402"/>
    <a:srgbClr val="F4B3A5"/>
    <a:srgbClr val="00AD43"/>
    <a:srgbClr val="6A8662"/>
    <a:srgbClr val="948B50"/>
    <a:srgbClr val="F59549"/>
    <a:srgbClr val="3FB3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228" autoAdjust="0"/>
  </p:normalViewPr>
  <p:slideViewPr>
    <p:cSldViewPr snapToGrid="0">
      <p:cViewPr varScale="1">
        <p:scale>
          <a:sx n="62" d="100"/>
          <a:sy n="62" d="100"/>
        </p:scale>
        <p:origin x="148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56C0A-1998-4A20-B48D-D499DD4159B2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D8BCF-8E1E-43C9-B0EE-9F338CB3B7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819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"Good afternoon</a:t>
            </a:r>
          </a:p>
          <a:p>
            <a:r>
              <a:rPr lang="en-US" altLang="ja-JP" dirty="0"/>
              <a:t>Today, I will be talking about the ILC Vanguard Initiative, or IVI.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75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The Environmental Issues Working Group handles a broad range of environmental assessments, which are complex and time-consuming. </a:t>
            </a:r>
          </a:p>
          <a:p>
            <a:r>
              <a:rPr lang="en-US" altLang="ja-JP" dirty="0"/>
              <a:t>Close communication and collaboration with the local community are essential to successfully addressing these issues."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653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As you can see, there are many items to consider in environmental assessments, </a:t>
            </a:r>
          </a:p>
          <a:p>
            <a:r>
              <a:rPr lang="en-US" altLang="ja-JP" dirty="0"/>
              <a:t>including air quality, water quality, soil contamination, ecosystems, and greenhouse gases. </a:t>
            </a:r>
          </a:p>
          <a:p>
            <a:r>
              <a:rPr lang="en-US" altLang="ja-JP" dirty="0"/>
              <a:t>Establishing specific methods and processes for these assessments is crucial."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5554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We can learn from previous construction projects like the Shinkansen Tunnel and expressway tunnels. </a:t>
            </a:r>
          </a:p>
          <a:p>
            <a:r>
              <a:rPr lang="en-US" altLang="ja-JP" dirty="0"/>
              <a:t>Many IVI members have direct experience with these projects, which provides valuable insights into managing our current efforts."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764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600" dirty="0"/>
              <a:t>"In conclusion, the IVI is dedicated to advancing management, environmental, and city development tasks to prepare for the ILC in Japan. </a:t>
            </a:r>
          </a:p>
          <a:p>
            <a:r>
              <a:rPr lang="en-US" altLang="ja-JP" sz="1600" dirty="0"/>
              <a:t>Our goal is to be ready for when the ILC is officially approved, ensuring a smooth and efficient transition to construction and operation. </a:t>
            </a:r>
          </a:p>
          <a:p>
            <a:r>
              <a:rPr lang="en-US" altLang="ja-JP" sz="1600" dirty="0"/>
              <a:t>Thank you for your attention, and please stay tuned for further developments."</a:t>
            </a:r>
            <a:endParaRPr kumimoji="1" lang="ja-JP" altLang="en-US" sz="1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711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The scientists have chose ILC site  more than  10 ago, but we still do not have official approval. </a:t>
            </a:r>
          </a:p>
          <a:p>
            <a:r>
              <a:rPr lang="en-US" altLang="ja-JP" dirty="0"/>
              <a:t>Nevertheless, there is much work to be done by collaboration with communities in mind, such as management, environmental surveys, and city planning. </a:t>
            </a:r>
          </a:p>
          <a:p>
            <a:r>
              <a:rPr lang="en-US" altLang="ja-JP" dirty="0"/>
              <a:t>These efforts are time-consuming and require proactive and efficient organization. </a:t>
            </a:r>
          </a:p>
          <a:p>
            <a:r>
              <a:rPr lang="en-US" altLang="ja-JP" dirty="0"/>
              <a:t>This is why we established the ILC Vanguard Initiative, to facilitate and accelerate these preparatory tasks for the ILC in Japan."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103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"The IVI is organized as a group in a general incorporated foundation the Geosystem Research Institute. </a:t>
            </a:r>
          </a:p>
          <a:p>
            <a:r>
              <a:rPr lang="en-US" altLang="ja-JP" dirty="0"/>
              <a:t>Our chair is Professor </a:t>
            </a:r>
            <a:r>
              <a:rPr lang="en-US" altLang="ja-JP" dirty="0" err="1"/>
              <a:t>Yuzo</a:t>
            </a:r>
            <a:r>
              <a:rPr lang="en-US" altLang="ja-JP" dirty="0"/>
              <a:t> Ohnishi, a professor emeritus of Kyoto University. </a:t>
            </a:r>
          </a:p>
          <a:p>
            <a:r>
              <a:rPr lang="en-US" altLang="ja-JP" dirty="0"/>
              <a:t>Our vice-chair is Professor Satoru Yamashita. </a:t>
            </a:r>
          </a:p>
          <a:p>
            <a:r>
              <a:rPr lang="en-US" altLang="ja-JP" dirty="0"/>
              <a:t>I am  the chair of Public Relations Office. </a:t>
            </a:r>
          </a:p>
          <a:p>
            <a:r>
              <a:rPr lang="en-US" altLang="ja-JP" dirty="0"/>
              <a:t>We have several working groups focusing on different aspects such </a:t>
            </a:r>
          </a:p>
          <a:p>
            <a:r>
              <a:rPr lang="en-US" altLang="ja-JP" dirty="0"/>
              <a:t>as project management, </a:t>
            </a:r>
          </a:p>
          <a:p>
            <a:r>
              <a:rPr lang="en-US" altLang="ja-JP" dirty="0"/>
              <a:t>next-generation city development, </a:t>
            </a:r>
          </a:p>
          <a:p>
            <a:r>
              <a:rPr lang="en-US" altLang="ja-JP" dirty="0"/>
              <a:t>environmental issues, and construction."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782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We have about 40 members who participate individually from various universities and companies. </a:t>
            </a:r>
          </a:p>
          <a:p>
            <a:r>
              <a:rPr lang="en-US" altLang="ja-JP" dirty="0"/>
              <a:t>Our members come from leading Japanese industries, including construction and telecommunications, </a:t>
            </a:r>
          </a:p>
          <a:p>
            <a:r>
              <a:rPr lang="en-US" altLang="ja-JP" dirty="0"/>
              <a:t>as well as academic institutions.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659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The Project Management Working Group discusses and proposes models for governance, work sharing, timelines, and bidding methods. </a:t>
            </a:r>
          </a:p>
          <a:p>
            <a:r>
              <a:rPr lang="en-US" altLang="ja-JP" dirty="0"/>
              <a:t>This group is crucial in ensuring that our project runs smoothly and on schedule.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6401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A recent out come from the discussion in the management group is a construction /work </a:t>
            </a:r>
            <a:r>
              <a:rPr lang="en-US" altLang="ja-JP" dirty="0" err="1"/>
              <a:t>shaing</a:t>
            </a:r>
            <a:r>
              <a:rPr lang="en-US" altLang="ja-JP" dirty="0"/>
              <a:t> model.</a:t>
            </a:r>
          </a:p>
          <a:p>
            <a:r>
              <a:rPr lang="en-US" altLang="ja-JP" dirty="0"/>
              <a:t>The construction work is divided into different aspects. </a:t>
            </a:r>
          </a:p>
          <a:p>
            <a:r>
              <a:rPr lang="en-US" altLang="ja-JP" dirty="0"/>
              <a:t>Th site (surface) includes regional environment, city planning which are closely related with local community </a:t>
            </a:r>
          </a:p>
          <a:p>
            <a:r>
              <a:rPr lang="en-US" altLang="ja-JP" dirty="0"/>
              <a:t>The underground facilities, accelerator construction, excavating IP hall .</a:t>
            </a:r>
          </a:p>
          <a:p>
            <a:r>
              <a:rPr lang="en-US" altLang="ja-JP" dirty="0"/>
              <a:t>Technical development is conducted internationally,  now conducting by ITN</a:t>
            </a:r>
          </a:p>
          <a:p>
            <a:r>
              <a:rPr lang="en-US" altLang="ja-JP" dirty="0"/>
              <a:t>The IVI concentrates these two activities.</a:t>
            </a:r>
          </a:p>
          <a:p>
            <a:r>
              <a:rPr lang="en-US" altLang="ja-JP" dirty="0"/>
              <a:t>We have making detailed plan that covers everything from land acquisition to city planning and facility construction."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735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The Next-Generation City Development Working Group aims to demonstrate </a:t>
            </a:r>
          </a:p>
          <a:p>
            <a:r>
              <a:rPr lang="en-US" altLang="ja-JP" dirty="0"/>
              <a:t>how our initiatives can address social challenges faced by Tohoku, Japan, and the global society. </a:t>
            </a:r>
          </a:p>
          <a:p>
            <a:r>
              <a:rPr lang="en-US" altLang="ja-JP" dirty="0"/>
              <a:t>We work closely with surrounding municipalities to bring extensive and diverse value to the region.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980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This is a example of the discussion in the city development, a concept of Low-Carbon City development.</a:t>
            </a:r>
          </a:p>
          <a:p>
            <a:r>
              <a:rPr lang="en-US" altLang="ja-JP" dirty="0"/>
              <a:t>A low-carbon city, utilizing resources such as electricity, hot water, forest resources, and waste treatment. </a:t>
            </a:r>
          </a:p>
          <a:p>
            <a:r>
              <a:rPr lang="en-US" altLang="ja-JP" dirty="0"/>
              <a:t>This includes the use of renewable energy sources like large-scale solar plants and district heating systems. </a:t>
            </a:r>
          </a:p>
          <a:p>
            <a:r>
              <a:rPr lang="en-US" altLang="ja-JP" dirty="0"/>
              <a:t>Using these resources we could make Low-Carbon, sustainable city 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Biomass</a:t>
            </a:r>
            <a:r>
              <a:rPr kumimoji="1" lang="ja-JP" altLang="en-US" dirty="0"/>
              <a:t>　</a:t>
            </a:r>
            <a:r>
              <a:rPr kumimoji="1" lang="en-US" altLang="ja-JP" dirty="0"/>
              <a:t>Renewable, organic resources of biological origin, excluding fossil resources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630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ぁ</a:t>
            </a:r>
            <a:r>
              <a:rPr lang="en-US" altLang="ja-JP" dirty="0"/>
              <a:t>concept</a:t>
            </a:r>
            <a:r>
              <a:rPr lang="ja-JP" altLang="en-US" dirty="0"/>
              <a:t>　</a:t>
            </a:r>
            <a:r>
              <a:rPr lang="en-US" altLang="ja-JP" dirty="0"/>
              <a:t>of  green ILC residential environment, </a:t>
            </a:r>
          </a:p>
          <a:p>
            <a:r>
              <a:rPr lang="en-US" altLang="ja-JP" dirty="0"/>
              <a:t>utilizing the residential environment of existing urban areas and rich </a:t>
            </a:r>
            <a:r>
              <a:rPr lang="en-US" altLang="ja-JP" dirty="0" err="1"/>
              <a:t>satoyama</a:t>
            </a:r>
            <a:r>
              <a:rPr lang="en-US" altLang="ja-JP" dirty="0"/>
              <a:t> (sea) villages, </a:t>
            </a:r>
          </a:p>
          <a:p>
            <a:r>
              <a:rPr lang="en-US" altLang="ja-JP" dirty="0"/>
              <a:t>connecting them with cutting-edge lifestyle infrastructure (shopping, medical care, education, and transportation).</a:t>
            </a:r>
          </a:p>
          <a:p>
            <a:endParaRPr kumimoji="1" lang="en-US" altLang="ja-JP" dirty="0"/>
          </a:p>
          <a:p>
            <a:r>
              <a:rPr lang="en-US" altLang="ja-JP" dirty="0"/>
              <a:t>a traditional Japanese concept of a landscape where sustainable human activities and nature coexist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FD8BCF-8E1E-43C9-B0EE-9F338CB3B7C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796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B91B-2C6E-4170-9217-67C7C535B28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E84F-4AC4-4BC2-AD09-E6A9B5A93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73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B91B-2C6E-4170-9217-67C7C535B28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E84F-4AC4-4BC2-AD09-E6A9B5A93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22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B91B-2C6E-4170-9217-67C7C535B28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E84F-4AC4-4BC2-AD09-E6A9B5A93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28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B91B-2C6E-4170-9217-67C7C535B28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E84F-4AC4-4BC2-AD09-E6A9B5A93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79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B91B-2C6E-4170-9217-67C7C535B28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E84F-4AC4-4BC2-AD09-E6A9B5A93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9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B91B-2C6E-4170-9217-67C7C535B28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E84F-4AC4-4BC2-AD09-E6A9B5A93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35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B91B-2C6E-4170-9217-67C7C535B28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E84F-4AC4-4BC2-AD09-E6A9B5A93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58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B91B-2C6E-4170-9217-67C7C535B28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E84F-4AC4-4BC2-AD09-E6A9B5A93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78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B91B-2C6E-4170-9217-67C7C535B28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E84F-4AC4-4BC2-AD09-E6A9B5A93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49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B91B-2C6E-4170-9217-67C7C535B28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E84F-4AC4-4BC2-AD09-E6A9B5A93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368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B91B-2C6E-4170-9217-67C7C535B28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4E84F-4AC4-4BC2-AD09-E6A9B5A93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3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FB91B-2C6E-4170-9217-67C7C535B28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4E84F-4AC4-4BC2-AD09-E6A9B5A93B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8053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jpe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microsoft.com/office/2007/relationships/hdphoto" Target="../media/hdphoto3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26" Type="http://schemas.openxmlformats.org/officeDocument/2006/relationships/image" Target="../media/image34.png"/><Relationship Id="rId3" Type="http://schemas.openxmlformats.org/officeDocument/2006/relationships/image" Target="../media/image11.png"/><Relationship Id="rId21" Type="http://schemas.openxmlformats.org/officeDocument/2006/relationships/image" Target="../media/image29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29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24" Type="http://schemas.openxmlformats.org/officeDocument/2006/relationships/image" Target="../media/image32.png"/><Relationship Id="rId32" Type="http://schemas.microsoft.com/office/2007/relationships/hdphoto" Target="../media/hdphoto2.wdp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28" Type="http://schemas.openxmlformats.org/officeDocument/2006/relationships/image" Target="../media/image36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31" Type="http://schemas.openxmlformats.org/officeDocument/2006/relationships/image" Target="../media/image39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Relationship Id="rId22" Type="http://schemas.openxmlformats.org/officeDocument/2006/relationships/image" Target="../media/image30.png"/><Relationship Id="rId27" Type="http://schemas.openxmlformats.org/officeDocument/2006/relationships/image" Target="../media/image35.png"/><Relationship Id="rId30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3E238727-0BBE-4C69-8F0E-DCA4261B1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08609"/>
            <a:ext cx="12192000" cy="2649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B71F45D-9179-43CD-B99A-3D13FD91A61D}"/>
              </a:ext>
            </a:extLst>
          </p:cNvPr>
          <p:cNvSpPr txBox="1"/>
          <p:nvPr/>
        </p:nvSpPr>
        <p:spPr>
          <a:xfrm>
            <a:off x="3962400" y="5164667"/>
            <a:ext cx="4630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latin typeface="Segoe UI" panose="020B0502040204020203" pitchFamily="34" charset="0"/>
                <a:cs typeface="Segoe UI" panose="020B0502040204020203" pitchFamily="34" charset="0"/>
              </a:rPr>
              <a:t>Tohru</a:t>
            </a:r>
            <a:r>
              <a:rPr kumimoji="1" lang="ja-JP" altLang="en-US" dirty="0"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Takahashi 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Hiroshima University/ILC Vanguard Initiative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4B693A5-0EC6-49D0-AAC3-D210E412C26B}"/>
              </a:ext>
            </a:extLst>
          </p:cNvPr>
          <p:cNvSpPr txBox="1"/>
          <p:nvPr/>
        </p:nvSpPr>
        <p:spPr>
          <a:xfrm>
            <a:off x="8517468" y="6052809"/>
            <a:ext cx="2524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July 9 2024  LCWS2024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40A512F-23CB-4946-B725-6414B06CCE93}"/>
              </a:ext>
            </a:extLst>
          </p:cNvPr>
          <p:cNvSpPr txBox="1"/>
          <p:nvPr/>
        </p:nvSpPr>
        <p:spPr>
          <a:xfrm>
            <a:off x="9571567" y="3452115"/>
            <a:ext cx="25442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https://ivi.huhep.org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83CE43-CB4A-4B21-8761-6ED40219081E}"/>
              </a:ext>
            </a:extLst>
          </p:cNvPr>
          <p:cNvSpPr txBox="1"/>
          <p:nvPr/>
        </p:nvSpPr>
        <p:spPr>
          <a:xfrm>
            <a:off x="9571568" y="3734466"/>
            <a:ext cx="24849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https://ivi-en.huhep.org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857FD1D-AD23-4F8E-A911-B6DDF310F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2732" y="-83574"/>
            <a:ext cx="3869268" cy="68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56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DE3B9D67-2CC7-4BE9-A986-817565D846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13" y="975692"/>
            <a:ext cx="7537679" cy="430724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A1051BD9-756F-4AF8-B4E9-7FA72249B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252"/>
            <a:ext cx="10515600" cy="1325563"/>
          </a:xfrm>
        </p:spPr>
        <p:txBody>
          <a:bodyPr/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Environmental</a:t>
            </a:r>
            <a:r>
              <a:rPr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 Issues Working Group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401EEE1-332D-4FF7-970E-639D75FA8E21}"/>
              </a:ext>
            </a:extLst>
          </p:cNvPr>
          <p:cNvSpPr txBox="1"/>
          <p:nvPr/>
        </p:nvSpPr>
        <p:spPr>
          <a:xfrm>
            <a:off x="993914" y="5344090"/>
            <a:ext cx="5276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Segoe UI" panose="020B0502040204020203" pitchFamily="34" charset="0"/>
                <a:cs typeface="Segoe UI" panose="020B0502040204020203" pitchFamily="34" charset="0"/>
              </a:rPr>
              <a:t>Environmental Assessments:</a:t>
            </a:r>
            <a:endParaRPr kumimoji="1" lang="ja-JP" altLang="en-US" sz="3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CA058AB-9654-451C-8CE7-6D76FF93D2D6}"/>
              </a:ext>
            </a:extLst>
          </p:cNvPr>
          <p:cNvSpPr txBox="1"/>
          <p:nvPr/>
        </p:nvSpPr>
        <p:spPr>
          <a:xfrm>
            <a:off x="1290246" y="5746552"/>
            <a:ext cx="4758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Segoe UI" panose="020B0502040204020203" pitchFamily="34" charset="0"/>
                <a:cs typeface="Segoe UI" panose="020B0502040204020203" pitchFamily="34" charset="0"/>
              </a:rPr>
              <a:t>Complicated and taking time</a:t>
            </a:r>
            <a:endParaRPr kumimoji="1" lang="ja-JP" altLang="en-US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AC616CF-E361-4602-B167-1E3C74960063}"/>
              </a:ext>
            </a:extLst>
          </p:cNvPr>
          <p:cNvSpPr txBox="1"/>
          <p:nvPr/>
        </p:nvSpPr>
        <p:spPr>
          <a:xfrm>
            <a:off x="1290246" y="6210166"/>
            <a:ext cx="10947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Segoe UI" panose="020B0502040204020203" pitchFamily="34" charset="0"/>
                <a:cs typeface="Segoe UI" panose="020B0502040204020203" pitchFamily="34" charset="0"/>
              </a:rPr>
              <a:t>Need close communication and collaboration with local community </a:t>
            </a:r>
            <a:endParaRPr kumimoji="1" lang="ja-JP" altLang="en-US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8158072-DEDA-4E2A-91EF-5D1A9CFD985E}"/>
              </a:ext>
            </a:extLst>
          </p:cNvPr>
          <p:cNvSpPr txBox="1"/>
          <p:nvPr/>
        </p:nvSpPr>
        <p:spPr>
          <a:xfrm>
            <a:off x="4448102" y="4944384"/>
            <a:ext cx="4423006" cy="338554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Segoe UI" panose="020B0502040204020203" pitchFamily="34" charset="0"/>
                <a:cs typeface="Segoe UI" panose="020B0502040204020203" pitchFamily="34" charset="0"/>
              </a:rPr>
              <a:t>GPT-4o image of an environmental assessment</a:t>
            </a:r>
            <a:endParaRPr kumimoji="1" lang="ja-JP" alt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4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75FB06-13AA-488D-A5F8-BF03BF9E8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AutoShape 2" descr="A realistic illustration of a typical atmospheric environmental survey in a natural setting. The scene includes a scientist in a forested area or near a lake, using simple air sampling equipment without wearing any mask. There are a few portable devices on a small table, and the scientist is taking notes on a clipboard. The background includes trees, a body of water, and a clear sky. The overall atmosphere is calm and straightforward, showing the practical aspects of conducting routine air quality measurements in a natural environment.">
            <a:extLst>
              <a:ext uri="{FF2B5EF4-FFF2-40B4-BE49-F238E27FC236}">
                <a16:creationId xmlns:a16="http://schemas.microsoft.com/office/drawing/2014/main" id="{B29215B6-541E-4A03-B7D3-F947AFB44A6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5265" y="452966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846B432-9076-42EF-85C5-CBA5D488B5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790" y="522514"/>
            <a:ext cx="3115733" cy="178041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15A55B56-0AB9-4123-BB70-C2840D87E5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6707" y="513263"/>
            <a:ext cx="3159176" cy="1805243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29A055ED-558D-467F-B3D0-693629667F5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067" y="538087"/>
            <a:ext cx="3115733" cy="1780419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0B436C8F-12D8-46BF-97FD-6B8BDD6D8BB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790" y="3780774"/>
            <a:ext cx="3115733" cy="1780419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2145C88F-8052-4425-8E5B-22811D60AAF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6707" y="3780774"/>
            <a:ext cx="3154519" cy="1802583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03BD7251-2BA4-4D6D-8578-B7CAE35D1EB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1584" y="3780773"/>
            <a:ext cx="3115733" cy="1780420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BB3F0E-E88B-4474-8EC7-2A412084638B}"/>
              </a:ext>
            </a:extLst>
          </p:cNvPr>
          <p:cNvSpPr txBox="1"/>
          <p:nvPr/>
        </p:nvSpPr>
        <p:spPr>
          <a:xfrm>
            <a:off x="546523" y="2328334"/>
            <a:ext cx="269621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Atmospheric 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  air quality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  noise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  vibration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  stench</a:t>
            </a:r>
          </a:p>
          <a:p>
            <a:r>
              <a:rPr kumimoji="1" lang="ja-JP" altLang="en-US" dirty="0"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16E9150-2A84-43C0-A58E-617EDB3F1A07}"/>
              </a:ext>
            </a:extLst>
          </p:cNvPr>
          <p:cNvSpPr txBox="1"/>
          <p:nvPr/>
        </p:nvSpPr>
        <p:spPr>
          <a:xfrm>
            <a:off x="4237989" y="2328334"/>
            <a:ext cx="26962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Water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   water quality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   sediment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   ground water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127C709-D66E-46A5-B9E0-66CA80AE6505}"/>
              </a:ext>
            </a:extLst>
          </p:cNvPr>
          <p:cNvSpPr txBox="1"/>
          <p:nvPr/>
        </p:nvSpPr>
        <p:spPr>
          <a:xfrm>
            <a:off x="8132655" y="2328334"/>
            <a:ext cx="31157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Soils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    topography and Geology    </a:t>
            </a:r>
          </a:p>
          <a:p>
            <a:r>
              <a:rPr kumimoji="1" lang="ja-JP" altLang="en-US" dirty="0"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ground level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   </a:t>
            </a:r>
            <a:r>
              <a:rPr kumimoji="1" lang="ja-JP" altLang="en-US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soil contamination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B52DCAE-5756-4BBD-ACC4-3DCB5946F042}"/>
              </a:ext>
            </a:extLst>
          </p:cNvPr>
          <p:cNvSpPr txBox="1"/>
          <p:nvPr/>
        </p:nvSpPr>
        <p:spPr>
          <a:xfrm>
            <a:off x="478790" y="5535100"/>
            <a:ext cx="26962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Animals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Plants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Ecosystem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5881310-F309-4295-BC08-62038CF98B58}"/>
              </a:ext>
            </a:extLst>
          </p:cNvPr>
          <p:cNvSpPr txBox="1"/>
          <p:nvPr/>
        </p:nvSpPr>
        <p:spPr>
          <a:xfrm>
            <a:off x="4336707" y="5583357"/>
            <a:ext cx="26962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Scenery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people and nature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4888613-E05D-4DEE-8802-9109B3A1D214}"/>
              </a:ext>
            </a:extLst>
          </p:cNvPr>
          <p:cNvSpPr txBox="1"/>
          <p:nvPr/>
        </p:nvSpPr>
        <p:spPr>
          <a:xfrm>
            <a:off x="8194624" y="5583357"/>
            <a:ext cx="26962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Waste</a:t>
            </a:r>
          </a:p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Greenhouse gases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C8FDB1F-DE47-49BD-96D1-F49E28C24DCD}"/>
              </a:ext>
            </a:extLst>
          </p:cNvPr>
          <p:cNvSpPr txBox="1"/>
          <p:nvPr/>
        </p:nvSpPr>
        <p:spPr>
          <a:xfrm>
            <a:off x="9324150" y="6458430"/>
            <a:ext cx="25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illustrations  by GPT-4o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65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1AA70B-BCAB-4B2E-AE9B-30D8CBAE2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353800" cy="1325563"/>
          </a:xfrm>
        </p:spPr>
        <p:txBody>
          <a:bodyPr/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Lessons from previous construction projects 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2BC9C70-953D-4EFF-9FE0-6BE5BAE99025}"/>
              </a:ext>
            </a:extLst>
          </p:cNvPr>
          <p:cNvSpPr txBox="1"/>
          <p:nvPr/>
        </p:nvSpPr>
        <p:spPr>
          <a:xfrm>
            <a:off x="3048000" y="324664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altLang="ja-JP" sz="1800" b="0" i="0" dirty="0">
                <a:solidFill>
                  <a:srgbClr val="21212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Environmental Issues Working Group 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F6158EC-F02A-486D-BC7B-2DC63DC59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188" y="1617950"/>
            <a:ext cx="5199480" cy="238777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5CEFD15-5ACE-4864-B1BF-EFB6F7432C57}"/>
              </a:ext>
            </a:extLst>
          </p:cNvPr>
          <p:cNvSpPr txBox="1"/>
          <p:nvPr/>
        </p:nvSpPr>
        <p:spPr>
          <a:xfrm>
            <a:off x="981188" y="4047279"/>
            <a:ext cx="3536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Segoe UI" panose="020B0502040204020203" pitchFamily="34" charset="0"/>
                <a:cs typeface="Segoe UI" panose="020B0502040204020203" pitchFamily="34" charset="0"/>
              </a:rPr>
              <a:t>Shinkansen Tunnel</a:t>
            </a:r>
            <a:endParaRPr kumimoji="1" lang="ja-JP" altLang="en-US" sz="3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08F1B81-C295-4714-9D24-C60993C80A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781" t="33920" r="7847" b="6262"/>
          <a:stretch/>
        </p:blipFill>
        <p:spPr>
          <a:xfrm>
            <a:off x="9647096" y="1625684"/>
            <a:ext cx="2798904" cy="187351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A87C394-DCFE-441D-83AA-58CC3BC5AD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366" t="33919" r="56026" b="6263"/>
          <a:stretch/>
        </p:blipFill>
        <p:spPr>
          <a:xfrm>
            <a:off x="6984999" y="1623951"/>
            <a:ext cx="2662097" cy="187278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1D998FC3-1B0B-43D0-BCF5-EE8F30CD02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999" y="3496732"/>
            <a:ext cx="4658375" cy="485843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8F98998-EB6A-4EFA-ABF3-E49F3F16DC8E}"/>
              </a:ext>
            </a:extLst>
          </p:cNvPr>
          <p:cNvSpPr txBox="1"/>
          <p:nvPr/>
        </p:nvSpPr>
        <p:spPr>
          <a:xfrm>
            <a:off x="6952803" y="4062566"/>
            <a:ext cx="37567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Segoe UI" panose="020B0502040204020203" pitchFamily="34" charset="0"/>
                <a:cs typeface="Segoe UI" panose="020B0502040204020203" pitchFamily="34" charset="0"/>
              </a:rPr>
              <a:t>Express way  Tunnel</a:t>
            </a:r>
            <a:endParaRPr kumimoji="1" lang="ja-JP" altLang="en-US" sz="3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594DA27-49FE-4813-BD11-0DE0183CF9B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188" y="4910722"/>
            <a:ext cx="2660006" cy="1463640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9A0C319-6307-4E36-8EDE-F46A7DA1C71B}"/>
              </a:ext>
            </a:extLst>
          </p:cNvPr>
          <p:cNvSpPr txBox="1"/>
          <p:nvPr/>
        </p:nvSpPr>
        <p:spPr>
          <a:xfrm>
            <a:off x="981188" y="6268875"/>
            <a:ext cx="6736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Segoe UI" panose="020B0502040204020203" pitchFamily="34" charset="0"/>
                <a:cs typeface="Segoe UI" panose="020B0502040204020203" pitchFamily="34" charset="0"/>
              </a:rPr>
              <a:t>IVI members have been players in these projects</a:t>
            </a:r>
            <a:endParaRPr kumimoji="1" lang="ja-JP" alt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76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EF23B79B-DB00-43E4-8BC0-A6DA5C0652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918" y="2283042"/>
            <a:ext cx="2802420" cy="1576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1374185-DE1E-4F49-8232-4B98F0807FB0}"/>
              </a:ext>
            </a:extLst>
          </p:cNvPr>
          <p:cNvSpPr txBox="1"/>
          <p:nvPr/>
        </p:nvSpPr>
        <p:spPr>
          <a:xfrm>
            <a:off x="1037128" y="1452045"/>
            <a:ext cx="69750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i="0" u="none" strike="noStrike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Since its organization in  August 2023;</a:t>
            </a:r>
            <a:r>
              <a:rPr lang="en-US" altLang="ja-JP" b="1" dirty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en-US" altLang="ja-JP" sz="1800" b="1" i="0" u="none" strike="noStrike" dirty="0"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altLang="ja-JP" sz="2400" b="0" i="0" u="none" strike="noStrike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   IVI </a:t>
            </a:r>
            <a:r>
              <a:rPr lang="en-US" altLang="ja-JP" sz="2400" dirty="0">
                <a:latin typeface="Segoe UI" panose="020B0502040204020203" pitchFamily="34" charset="0"/>
                <a:cs typeface="Segoe UI" panose="020B0502040204020203" pitchFamily="34" charset="0"/>
              </a:rPr>
              <a:t>has been very active to study in the areas of </a:t>
            </a:r>
            <a:endParaRPr lang="en-US" altLang="ja-JP" sz="2400" b="0" i="0" u="none" strike="noStrike" dirty="0"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458F4FF-6A77-401A-967D-674BF1CBC140}"/>
              </a:ext>
            </a:extLst>
          </p:cNvPr>
          <p:cNvGrpSpPr/>
          <p:nvPr/>
        </p:nvGrpSpPr>
        <p:grpSpPr>
          <a:xfrm>
            <a:off x="8278676" y="1452045"/>
            <a:ext cx="3519938" cy="2843476"/>
            <a:chOff x="7870761" y="2605540"/>
            <a:chExt cx="3519938" cy="2843476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DD8369BD-EFE5-4F92-859C-72FD0A408E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973" r="24359" b="2757"/>
            <a:stretch/>
          </p:blipFill>
          <p:spPr>
            <a:xfrm>
              <a:off x="7870761" y="2605540"/>
              <a:ext cx="3519938" cy="283174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2757F41-F731-4841-9FC3-C5719F608D33}"/>
                </a:ext>
              </a:extLst>
            </p:cNvPr>
            <p:cNvSpPr txBox="1"/>
            <p:nvPr/>
          </p:nvSpPr>
          <p:spPr>
            <a:xfrm>
              <a:off x="7957847" y="4618019"/>
              <a:ext cx="342151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Want to be prepared </a:t>
              </a:r>
            </a:p>
            <a:p>
              <a:r>
                <a:rPr lang="en-US" altLang="ja-JP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whenever it is approved</a:t>
              </a:r>
              <a:endParaRPr kumimoji="1" lang="ja-JP" altLang="en-US" sz="24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9C99853-57E7-48A1-831B-529B41B9D8F5}"/>
              </a:ext>
            </a:extLst>
          </p:cNvPr>
          <p:cNvSpPr txBox="1"/>
          <p:nvPr/>
        </p:nvSpPr>
        <p:spPr>
          <a:xfrm>
            <a:off x="1123693" y="3400430"/>
            <a:ext cx="23675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0" i="0" u="none" strike="noStrike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Management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21D6E992-5FD9-40B3-BE23-A30D9921A910}"/>
              </a:ext>
            </a:extLst>
          </p:cNvPr>
          <p:cNvGrpSpPr/>
          <p:nvPr/>
        </p:nvGrpSpPr>
        <p:grpSpPr>
          <a:xfrm>
            <a:off x="1081651" y="3888930"/>
            <a:ext cx="2894954" cy="1648184"/>
            <a:chOff x="4761258" y="2532161"/>
            <a:chExt cx="2552701" cy="1648184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F12A724E-AC95-437A-8FD1-2C02454D52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1258" y="2532161"/>
              <a:ext cx="2552701" cy="145868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AC07EFE-A726-4978-8F66-E3B0A4E6F368}"/>
                </a:ext>
              </a:extLst>
            </p:cNvPr>
            <p:cNvSpPr txBox="1"/>
            <p:nvPr/>
          </p:nvSpPr>
          <p:spPr>
            <a:xfrm>
              <a:off x="4764548" y="3718680"/>
              <a:ext cx="232458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City Development 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B3A5F36-7A91-49FA-9CB3-0DEBD2DE9A08}"/>
              </a:ext>
            </a:extLst>
          </p:cNvPr>
          <p:cNvGrpSpPr/>
          <p:nvPr/>
        </p:nvGrpSpPr>
        <p:grpSpPr>
          <a:xfrm>
            <a:off x="4215549" y="2266453"/>
            <a:ext cx="2633337" cy="2209709"/>
            <a:chOff x="7874471" y="2558772"/>
            <a:chExt cx="2633337" cy="2209709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CC517C97-1BD9-4EB4-98E8-A6707A6644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85809" y="2558772"/>
              <a:ext cx="2621999" cy="149828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5907CB9E-166A-43A6-B056-467E495C6E2F}"/>
                </a:ext>
              </a:extLst>
            </p:cNvPr>
            <p:cNvSpPr txBox="1"/>
            <p:nvPr/>
          </p:nvSpPr>
          <p:spPr>
            <a:xfrm>
              <a:off x="7874471" y="3937484"/>
              <a:ext cx="236758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Environment</a:t>
              </a:r>
            </a:p>
            <a:p>
              <a:r>
                <a:rPr lang="en-US" altLang="ja-JP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ja-JP" altLang="en-US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→</a:t>
              </a:r>
              <a:r>
                <a:rPr lang="en-US" altLang="ja-JP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Construction</a:t>
              </a:r>
            </a:p>
          </p:txBody>
        </p:sp>
      </p:grpSp>
      <p:pic>
        <p:nvPicPr>
          <p:cNvPr id="4098" name="Picture 2">
            <a:extLst>
              <a:ext uri="{FF2B5EF4-FFF2-40B4-BE49-F238E27FC236}">
                <a16:creationId xmlns:a16="http://schemas.microsoft.com/office/drawing/2014/main" id="{6EF9929B-DDB5-4CB8-A59F-ACE2A54BB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673" y="45816"/>
            <a:ext cx="8925043" cy="158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EF88176-5F91-43A4-9715-C287B114B246}"/>
              </a:ext>
            </a:extLst>
          </p:cNvPr>
          <p:cNvGrpSpPr/>
          <p:nvPr/>
        </p:nvGrpSpPr>
        <p:grpSpPr>
          <a:xfrm>
            <a:off x="1016000" y="5754479"/>
            <a:ext cx="6975092" cy="969153"/>
            <a:chOff x="1016000" y="5754479"/>
            <a:chExt cx="6975092" cy="969153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8446D27C-CECE-46DB-8FF5-08CAE7B52A37}"/>
                </a:ext>
              </a:extLst>
            </p:cNvPr>
            <p:cNvSpPr/>
            <p:nvPr/>
          </p:nvSpPr>
          <p:spPr>
            <a:xfrm>
              <a:off x="1016000" y="5754479"/>
              <a:ext cx="6975092" cy="96915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8BC989C5-662F-4E75-B263-487DEB4081E8}"/>
                </a:ext>
              </a:extLst>
            </p:cNvPr>
            <p:cNvSpPr txBox="1"/>
            <p:nvPr/>
          </p:nvSpPr>
          <p:spPr>
            <a:xfrm>
              <a:off x="3713208" y="5754480"/>
              <a:ext cx="401684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2800" dirty="0"/>
                <a:t>https://ivi.huhep.org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957B22C8-8486-495E-824C-850FA10B6A59}"/>
                </a:ext>
              </a:extLst>
            </p:cNvPr>
            <p:cNvSpPr txBox="1"/>
            <p:nvPr/>
          </p:nvSpPr>
          <p:spPr>
            <a:xfrm>
              <a:off x="3713208" y="6189212"/>
              <a:ext cx="392327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2800" dirty="0"/>
                <a:t>https://ivi-en.huhep.org</a:t>
              </a: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432E3EB-86AF-4EC3-AE6B-A2B394EDCF20}"/>
                </a:ext>
              </a:extLst>
            </p:cNvPr>
            <p:cNvSpPr txBox="1"/>
            <p:nvPr/>
          </p:nvSpPr>
          <p:spPr>
            <a:xfrm>
              <a:off x="1077693" y="5825910"/>
              <a:ext cx="245022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4000" dirty="0"/>
                <a:t>Stay</a:t>
              </a:r>
              <a:r>
                <a:rPr kumimoji="1" lang="ja-JP" altLang="en-US" sz="4000" dirty="0"/>
                <a:t> </a:t>
              </a:r>
              <a:r>
                <a:rPr kumimoji="1" lang="en-US" altLang="ja-JP" sz="4000" dirty="0"/>
                <a:t>Tuned</a:t>
              </a:r>
              <a:endParaRPr kumimoji="1" lang="ja-JP" altLang="en-US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8684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EEB3CB-E5E8-4A38-8651-645D7CDA2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B01143-4538-4F25-9E99-43AB5BE15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B65D874-DB61-4206-9668-94AD00E25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346" y="56858"/>
            <a:ext cx="9777307" cy="674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57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6B5620-1A2D-4978-B36B-000E4A3A5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ACEAF6-5E52-4C75-8C4B-44D159BD6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5F9D910-4D4C-4AC3-9E6E-F7671919D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932" y="220702"/>
            <a:ext cx="9640135" cy="64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09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A11B53-F12D-4393-A1AD-B5330293C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2D92CA-8E08-4A32-95EC-F01090421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2F3C174-3E59-4791-980B-57E6657E0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260" y="209271"/>
            <a:ext cx="9693480" cy="643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96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B2E275-BF08-4157-970E-5F556D861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173D8C-2229-4063-AA12-4182993A4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35A8848-6A67-4810-A03A-9BFD03F42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87" y="1447628"/>
            <a:ext cx="9525825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9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コンテンツ プレースホルダー 8">
            <a:extLst>
              <a:ext uri="{FF2B5EF4-FFF2-40B4-BE49-F238E27FC236}">
                <a16:creationId xmlns:a16="http://schemas.microsoft.com/office/drawing/2014/main" id="{63F62968-8A90-417E-B271-849576735F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0283" y="2438805"/>
            <a:ext cx="2046607" cy="1151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A9DA422E-879D-46C2-831B-10F165543E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0283" y="5232547"/>
            <a:ext cx="2167163" cy="1238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447E494D-8E7E-45D2-A779-423307418D8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0283" y="3601014"/>
            <a:ext cx="2108187" cy="1204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70234BF-D77E-432C-8C2D-52031DF8F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093" y="50287"/>
            <a:ext cx="10515600" cy="1325563"/>
          </a:xfrm>
        </p:spPr>
        <p:txBody>
          <a:bodyPr/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ILC Vanguard Initiative (IVI)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C535C43-2FF3-493C-AC3F-972F950868E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73" r="24359" b="2757"/>
          <a:stretch/>
        </p:blipFill>
        <p:spPr>
          <a:xfrm>
            <a:off x="5456842" y="2497776"/>
            <a:ext cx="3519938" cy="2831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A918C4A2-A49D-4B88-974B-292FD73DF596}"/>
              </a:ext>
            </a:extLst>
          </p:cNvPr>
          <p:cNvSpPr txBox="1">
            <a:spLocks/>
          </p:cNvSpPr>
          <p:nvPr/>
        </p:nvSpPr>
        <p:spPr>
          <a:xfrm>
            <a:off x="836841" y="1582774"/>
            <a:ext cx="10312400" cy="5408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 No official decision for the ILC in Japan yet, however ,,,,,,</a:t>
            </a: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D198127D-CDFE-46AD-BF74-22BED8546ACC}"/>
              </a:ext>
            </a:extLst>
          </p:cNvPr>
          <p:cNvSpPr txBox="1">
            <a:spLocks/>
          </p:cNvSpPr>
          <p:nvPr/>
        </p:nvSpPr>
        <p:spPr>
          <a:xfrm>
            <a:off x="935696" y="2026619"/>
            <a:ext cx="4428066" cy="519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A lot of works to do  in    </a:t>
            </a:r>
          </a:p>
          <a:p>
            <a:pPr marL="0" indent="0">
              <a:buNone/>
            </a:pPr>
            <a:endParaRPr lang="en-US" altLang="ja-JP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6A8C64A-E8CA-4E15-A6F1-AF8200ED0F2A}"/>
              </a:ext>
            </a:extLst>
          </p:cNvPr>
          <p:cNvSpPr txBox="1"/>
          <p:nvPr/>
        </p:nvSpPr>
        <p:spPr>
          <a:xfrm>
            <a:off x="1409044" y="3129614"/>
            <a:ext cx="3273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Segoe UI" panose="020B0502040204020203" pitchFamily="34" charset="0"/>
                <a:cs typeface="Segoe UI" panose="020B0502040204020203" pitchFamily="34" charset="0"/>
              </a:rPr>
              <a:t>Management planning</a:t>
            </a:r>
            <a:endParaRPr kumimoji="1" lang="ja-JP" alt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FFE4E85-4A3A-49AE-9249-68077B31FF4D}"/>
              </a:ext>
            </a:extLst>
          </p:cNvPr>
          <p:cNvSpPr txBox="1"/>
          <p:nvPr/>
        </p:nvSpPr>
        <p:spPr>
          <a:xfrm>
            <a:off x="1330283" y="6324237"/>
            <a:ext cx="3758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Segoe UI" panose="020B0502040204020203" pitchFamily="34" charset="0"/>
                <a:cs typeface="Segoe UI" panose="020B0502040204020203" pitchFamily="34" charset="0"/>
              </a:rPr>
              <a:t>Environmental assessment</a:t>
            </a:r>
            <a:endParaRPr kumimoji="1" lang="ja-JP" alt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809FA98-8654-41AA-AD88-D60424404F0F}"/>
              </a:ext>
            </a:extLst>
          </p:cNvPr>
          <p:cNvSpPr txBox="1"/>
          <p:nvPr/>
        </p:nvSpPr>
        <p:spPr>
          <a:xfrm>
            <a:off x="1330283" y="4696626"/>
            <a:ext cx="3565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Segoe UI" panose="020B0502040204020203" pitchFamily="34" charset="0"/>
                <a:cs typeface="Segoe UI" panose="020B0502040204020203" pitchFamily="34" charset="0"/>
              </a:rPr>
              <a:t>City development design</a:t>
            </a:r>
            <a:endParaRPr kumimoji="1" lang="ja-JP" alt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7DEECF3-BA3E-463F-B86A-E84E718218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9631" y="2329750"/>
            <a:ext cx="3519938" cy="3217268"/>
          </a:xfrm>
          <a:prstGeom prst="rect">
            <a:avLst/>
          </a:prstGeom>
        </p:spPr>
      </p:pic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0CC0937B-288D-49C7-94EE-CA178A1000BE}"/>
              </a:ext>
            </a:extLst>
          </p:cNvPr>
          <p:cNvGrpSpPr/>
          <p:nvPr/>
        </p:nvGrpSpPr>
        <p:grpSpPr>
          <a:xfrm>
            <a:off x="10557776" y="3404992"/>
            <a:ext cx="108000" cy="1436475"/>
            <a:chOff x="10217698" y="4765675"/>
            <a:chExt cx="108000" cy="1436475"/>
          </a:xfrm>
        </p:grpSpPr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1FB83D4B-CC64-4801-B6E0-8565B6328FBD}"/>
                </a:ext>
              </a:extLst>
            </p:cNvPr>
            <p:cNvSpPr/>
            <p:nvPr/>
          </p:nvSpPr>
          <p:spPr>
            <a:xfrm rot="16200000">
              <a:off x="9911698" y="5071675"/>
              <a:ext cx="720000" cy="108000"/>
            </a:xfrm>
            <a:prstGeom prst="ellipse">
              <a:avLst/>
            </a:pr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089DC6B0-0E0C-418D-B58F-732D5F220A04}"/>
                </a:ext>
              </a:extLst>
            </p:cNvPr>
            <p:cNvCxnSpPr/>
            <p:nvPr/>
          </p:nvCxnSpPr>
          <p:spPr>
            <a:xfrm>
              <a:off x="10271698" y="5482150"/>
              <a:ext cx="0" cy="720000"/>
            </a:xfrm>
            <a:prstGeom prst="line">
              <a:avLst/>
            </a:prstGeom>
            <a:ln w="3175">
              <a:solidFill>
                <a:srgbClr val="35353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ED7FD3D-1B24-4993-8A98-248D5B70BCD5}"/>
              </a:ext>
            </a:extLst>
          </p:cNvPr>
          <p:cNvGrpSpPr/>
          <p:nvPr/>
        </p:nvGrpSpPr>
        <p:grpSpPr>
          <a:xfrm>
            <a:off x="10570061" y="3185563"/>
            <a:ext cx="83431" cy="1872000"/>
            <a:chOff x="9919683" y="4529489"/>
            <a:chExt cx="83431" cy="1872000"/>
          </a:xfrm>
        </p:grpSpPr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40CC7A05-9593-4276-A4BD-C1D787210884}"/>
                </a:ext>
              </a:extLst>
            </p:cNvPr>
            <p:cNvSpPr/>
            <p:nvPr/>
          </p:nvSpPr>
          <p:spPr>
            <a:xfrm rot="16200000">
              <a:off x="9493399" y="4955773"/>
              <a:ext cx="936000" cy="83431"/>
            </a:xfrm>
            <a:prstGeom prst="ellipse">
              <a:avLst/>
            </a:prstGeom>
            <a:solidFill>
              <a:srgbClr val="EA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4347700D-5711-43FA-8DD2-B608164E40B2}"/>
                </a:ext>
              </a:extLst>
            </p:cNvPr>
            <p:cNvCxnSpPr/>
            <p:nvPr/>
          </p:nvCxnSpPr>
          <p:spPr>
            <a:xfrm>
              <a:off x="9961399" y="5465489"/>
              <a:ext cx="0" cy="936000"/>
            </a:xfrm>
            <a:prstGeom prst="line">
              <a:avLst/>
            </a:prstGeom>
            <a:ln w="3175">
              <a:solidFill>
                <a:srgbClr val="35353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楕円 27">
            <a:extLst>
              <a:ext uri="{FF2B5EF4-FFF2-40B4-BE49-F238E27FC236}">
                <a16:creationId xmlns:a16="http://schemas.microsoft.com/office/drawing/2014/main" id="{9046DF0C-BEB7-452E-B86C-E23628B41949}"/>
              </a:ext>
            </a:extLst>
          </p:cNvPr>
          <p:cNvSpPr/>
          <p:nvPr/>
        </p:nvSpPr>
        <p:spPr>
          <a:xfrm>
            <a:off x="7668962" y="3203624"/>
            <a:ext cx="565484" cy="853310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512F518D-1848-496B-A281-7CD44C2722FA}"/>
              </a:ext>
            </a:extLst>
          </p:cNvPr>
          <p:cNvSpPr/>
          <p:nvPr/>
        </p:nvSpPr>
        <p:spPr>
          <a:xfrm>
            <a:off x="10467664" y="3977563"/>
            <a:ext cx="288000" cy="288000"/>
          </a:xfrm>
          <a:prstGeom prst="ellipse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866E66A-364A-49BA-B565-0938FF2B7899}"/>
              </a:ext>
            </a:extLst>
          </p:cNvPr>
          <p:cNvSpPr txBox="1"/>
          <p:nvPr/>
        </p:nvSpPr>
        <p:spPr>
          <a:xfrm>
            <a:off x="5416291" y="5414926"/>
            <a:ext cx="40922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ja-JP" sz="2400" dirty="0">
                <a:latin typeface="Segoe UI" panose="020B0502040204020203" pitchFamily="34" charset="0"/>
                <a:cs typeface="Segoe UI" panose="020B0502040204020203" pitchFamily="34" charset="0"/>
              </a:rPr>
              <a:t>with local communities 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F963CC8-86F5-4DC6-A9C9-73ECCF1DFDB0}"/>
              </a:ext>
            </a:extLst>
          </p:cNvPr>
          <p:cNvSpPr txBox="1"/>
          <p:nvPr/>
        </p:nvSpPr>
        <p:spPr>
          <a:xfrm>
            <a:off x="9242841" y="5386471"/>
            <a:ext cx="31867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Segoe UI" panose="020B0502040204020203" pitchFamily="34" charset="0"/>
                <a:cs typeface="Segoe UI" panose="020B0502040204020203" pitchFamily="34" charset="0"/>
              </a:rPr>
              <a:t>time consuming </a:t>
            </a:r>
            <a:endParaRPr lang="ja-JP" alt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62E2A47-9DE9-4E6E-9E8A-25BBCCEB1B6D}"/>
              </a:ext>
            </a:extLst>
          </p:cNvPr>
          <p:cNvSpPr txBox="1"/>
          <p:nvPr/>
        </p:nvSpPr>
        <p:spPr>
          <a:xfrm>
            <a:off x="967093" y="925989"/>
            <a:ext cx="109523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dirty="0">
                <a:latin typeface="Segoe UI" panose="020B0502040204020203" pitchFamily="34" charset="0"/>
                <a:cs typeface="Segoe UI" panose="020B0502040204020203" pitchFamily="34" charset="0"/>
              </a:rPr>
              <a:t>to facilitate and accelerate preparatory tasks for the ILC in Japan</a:t>
            </a:r>
            <a:endParaRPr lang="ja-JP" altLang="en-US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95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accel="40000" decel="4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0">
                                      <p:cBhvr>
                                        <p:cTn id="32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6000000">
                                      <p:cBhvr>
                                        <p:cTn id="34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0" grpId="0" animBg="1"/>
      <p:bldP spid="30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813BEE-0E56-4834-BDDE-EEC0B490C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424" y="152257"/>
            <a:ext cx="4143849" cy="1325563"/>
          </a:xfrm>
        </p:spPr>
        <p:txBody>
          <a:bodyPr/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Organization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D4AB6E7-BD2C-48C6-B187-6FEF0726BFC1}"/>
              </a:ext>
            </a:extLst>
          </p:cNvPr>
          <p:cNvCxnSpPr>
            <a:cxnSpLocks/>
          </p:cNvCxnSpPr>
          <p:nvPr/>
        </p:nvCxnSpPr>
        <p:spPr>
          <a:xfrm>
            <a:off x="6410466" y="4065163"/>
            <a:ext cx="490893" cy="0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1C5BCE2B-FF13-4A7E-A08C-7839B6D918CE}"/>
              </a:ext>
            </a:extLst>
          </p:cNvPr>
          <p:cNvCxnSpPr>
            <a:cxnSpLocks/>
          </p:cNvCxnSpPr>
          <p:nvPr/>
        </p:nvCxnSpPr>
        <p:spPr>
          <a:xfrm>
            <a:off x="2506525" y="4522183"/>
            <a:ext cx="0" cy="224951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C5A019A8-4800-4CD7-BC69-FF1D5588207F}"/>
              </a:ext>
            </a:extLst>
          </p:cNvPr>
          <p:cNvCxnSpPr>
            <a:cxnSpLocks/>
          </p:cNvCxnSpPr>
          <p:nvPr/>
        </p:nvCxnSpPr>
        <p:spPr>
          <a:xfrm>
            <a:off x="10432782" y="4497266"/>
            <a:ext cx="0" cy="224951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A3E2610B-B3C4-44B4-B573-28682B5349A1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6400809" y="2410906"/>
            <a:ext cx="9657" cy="2319871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69CAF28-C6B9-4967-80DC-3282EA1F8200}"/>
              </a:ext>
            </a:extLst>
          </p:cNvPr>
          <p:cNvSpPr txBox="1"/>
          <p:nvPr/>
        </p:nvSpPr>
        <p:spPr>
          <a:xfrm>
            <a:off x="3181654" y="1285592"/>
            <a:ext cx="6500228" cy="141577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General</a:t>
            </a:r>
            <a:r>
              <a:rPr lang="ja-JP" altLang="en-US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 </a:t>
            </a:r>
            <a:r>
              <a:rPr lang="en-US" altLang="ja-JP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incorporated foundation Geosystem Research Institute</a:t>
            </a:r>
            <a:br>
              <a:rPr lang="en-US" altLang="ja-JP" sz="3200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</a:br>
            <a:r>
              <a:rPr lang="ja-JP" altLang="en-US" sz="3200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　</a:t>
            </a:r>
            <a:r>
              <a:rPr lang="en-US" altLang="ja-JP" sz="2800" b="1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ILC Vanguard Initiative</a:t>
            </a:r>
            <a:r>
              <a:rPr lang="ja-JP" altLang="en-US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（</a:t>
            </a:r>
            <a:r>
              <a:rPr lang="en-US" altLang="ja-JP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IVI)</a:t>
            </a:r>
            <a:br>
              <a:rPr lang="en-US" altLang="ja-JP" sz="2800" b="1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ja-JP" altLang="en-US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　　</a:t>
            </a:r>
            <a:r>
              <a:rPr lang="en-US" altLang="ja-JP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Chair</a:t>
            </a:r>
            <a:r>
              <a:rPr lang="ja-JP" altLang="en-US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：</a:t>
            </a:r>
            <a:r>
              <a:rPr lang="en-US" altLang="ja-JP" dirty="0" err="1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Yuzo</a:t>
            </a:r>
            <a:r>
              <a:rPr lang="en-US" altLang="ja-JP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 Ohnishi</a:t>
            </a:r>
            <a:br>
              <a:rPr lang="en-US" altLang="ja-JP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</a:br>
            <a:r>
              <a:rPr lang="ja-JP" altLang="en-US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　　</a:t>
            </a:r>
            <a:r>
              <a:rPr lang="en-US" altLang="ja-JP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Vice-chair,</a:t>
            </a:r>
            <a:r>
              <a:rPr lang="ja-JP" altLang="en-US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 </a:t>
            </a:r>
            <a:r>
              <a:rPr lang="en-US" altLang="ja-JP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Advisors</a:t>
            </a:r>
            <a:endParaRPr lang="ja-JP" altLang="en-US" dirty="0">
              <a:latin typeface="Segoe UI" panose="020B0502040204020203" pitchFamily="34" charset="0"/>
              <a:ea typeface="游ゴシック" panose="020B0400000000000000" pitchFamily="50" charset="-128"/>
              <a:cs typeface="Segoe UI" panose="020B0502040204020203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8BACC19-7FB3-4D94-8D6D-C908DB4CEE12}"/>
              </a:ext>
            </a:extLst>
          </p:cNvPr>
          <p:cNvSpPr txBox="1"/>
          <p:nvPr/>
        </p:nvSpPr>
        <p:spPr>
          <a:xfrm>
            <a:off x="4949940" y="3066148"/>
            <a:ext cx="290173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2000" b="1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Executive Committee</a:t>
            </a:r>
            <a:endParaRPr kumimoji="0" lang="en-US" altLang="ja-JP" dirty="0">
              <a:latin typeface="Segoe UI" panose="020B0502040204020203" pitchFamily="34" charset="0"/>
              <a:ea typeface="游ゴシック" panose="020B0400000000000000" pitchFamily="50" charset="-128"/>
              <a:cs typeface="Segoe UI" panose="020B0502040204020203" pitchFamily="34" charset="0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FF045E4E-5FAF-4A5A-9DAE-0D6D8C2E4C73}"/>
              </a:ext>
            </a:extLst>
          </p:cNvPr>
          <p:cNvCxnSpPr>
            <a:cxnSpLocks/>
          </p:cNvCxnSpPr>
          <p:nvPr/>
        </p:nvCxnSpPr>
        <p:spPr>
          <a:xfrm>
            <a:off x="2495766" y="4502918"/>
            <a:ext cx="7956000" cy="0"/>
          </a:xfrm>
          <a:prstGeom prst="lin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9D69498-BF91-4381-95FD-92E23847C7FC}"/>
              </a:ext>
            </a:extLst>
          </p:cNvPr>
          <p:cNvSpPr txBox="1"/>
          <p:nvPr/>
        </p:nvSpPr>
        <p:spPr>
          <a:xfrm>
            <a:off x="1075424" y="4740647"/>
            <a:ext cx="2862202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sz="2000" b="1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Project Management</a:t>
            </a:r>
          </a:p>
          <a:p>
            <a:pPr defTabSz="457200"/>
            <a:r>
              <a:rPr lang="en-US" altLang="ja-JP" sz="2000" b="1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Working Group</a:t>
            </a:r>
            <a:r>
              <a:rPr lang="ja-JP" altLang="en-US" sz="2000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　</a:t>
            </a:r>
            <a:endParaRPr lang="en-US" altLang="ja-JP" sz="2000" dirty="0">
              <a:latin typeface="Segoe UI" panose="020B0502040204020203" pitchFamily="34" charset="0"/>
              <a:ea typeface="游ゴシック" panose="020B0400000000000000" pitchFamily="50" charset="-128"/>
              <a:cs typeface="Segoe UI" panose="020B0502040204020203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31B0A78-FFD1-4164-AE33-A22C7059BBCC}"/>
              </a:ext>
            </a:extLst>
          </p:cNvPr>
          <p:cNvSpPr txBox="1"/>
          <p:nvPr/>
        </p:nvSpPr>
        <p:spPr>
          <a:xfrm>
            <a:off x="4122966" y="4730777"/>
            <a:ext cx="457500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77800" indent="-177800" defTabSz="457200"/>
            <a:r>
              <a:rPr kumimoji="0" lang="en-US" altLang="ja-JP" sz="2000" b="1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Next-Generation City Development</a:t>
            </a:r>
          </a:p>
          <a:p>
            <a:pPr marL="177800" indent="-177800" defTabSz="457200"/>
            <a:r>
              <a:rPr kumimoji="0" lang="en-US" altLang="ja-JP" sz="2000" b="1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Working Group 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1866D0F-7453-4E85-A276-C17B1A40E0DD}"/>
              </a:ext>
            </a:extLst>
          </p:cNvPr>
          <p:cNvSpPr txBox="1"/>
          <p:nvPr/>
        </p:nvSpPr>
        <p:spPr>
          <a:xfrm>
            <a:off x="9007228" y="4747134"/>
            <a:ext cx="2862203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2000" b="1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Environmental Issues </a:t>
            </a:r>
          </a:p>
          <a:p>
            <a:pPr defTabSz="457200"/>
            <a:r>
              <a:rPr kumimoji="0" lang="en-US" altLang="ja-JP" sz="2000" b="1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Working Group</a:t>
            </a:r>
            <a:endParaRPr kumimoji="0" lang="en-US" altLang="ja-JP" b="1" dirty="0">
              <a:latin typeface="Segoe UI" panose="020B0502040204020203" pitchFamily="34" charset="0"/>
              <a:ea typeface="游ゴシック" panose="020B0400000000000000" pitchFamily="50" charset="-128"/>
              <a:cs typeface="Segoe UI" panose="020B0502040204020203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B70DBAB-6557-4441-9FC0-8EBE9EF45C28}"/>
              </a:ext>
            </a:extLst>
          </p:cNvPr>
          <p:cNvSpPr txBox="1"/>
          <p:nvPr/>
        </p:nvSpPr>
        <p:spPr>
          <a:xfrm>
            <a:off x="6681776" y="3865108"/>
            <a:ext cx="290173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2000" b="1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Public</a:t>
            </a:r>
            <a:r>
              <a:rPr kumimoji="0" lang="ja-JP" altLang="en-US" sz="2000" b="1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 </a:t>
            </a:r>
            <a:r>
              <a:rPr kumimoji="0" lang="en-US" altLang="ja-JP" sz="2000" b="1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rPr>
              <a:t>Relations Office</a:t>
            </a:r>
            <a:endParaRPr kumimoji="0" lang="en-US" altLang="ja-JP" dirty="0">
              <a:latin typeface="Segoe UI" panose="020B0502040204020203" pitchFamily="34" charset="0"/>
              <a:ea typeface="游ゴシック" panose="020B0400000000000000" pitchFamily="50" charset="-128"/>
              <a:cs typeface="Segoe UI" panose="020B0502040204020203" pitchFamily="34" charset="0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8DCF9FD-8151-4938-806F-9B9B21ED4414}"/>
              </a:ext>
            </a:extLst>
          </p:cNvPr>
          <p:cNvGrpSpPr/>
          <p:nvPr/>
        </p:nvGrpSpPr>
        <p:grpSpPr>
          <a:xfrm>
            <a:off x="9007228" y="5438663"/>
            <a:ext cx="2862203" cy="1257962"/>
            <a:chOff x="9007228" y="5438663"/>
            <a:chExt cx="2862203" cy="1257962"/>
          </a:xfrm>
        </p:grpSpPr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135338A4-A6EA-4383-AD30-72F62FA32F07}"/>
                </a:ext>
              </a:extLst>
            </p:cNvPr>
            <p:cNvCxnSpPr>
              <a:cxnSpLocks/>
            </p:cNvCxnSpPr>
            <p:nvPr/>
          </p:nvCxnSpPr>
          <p:spPr>
            <a:xfrm>
              <a:off x="10432781" y="5438663"/>
              <a:ext cx="0" cy="550076"/>
            </a:xfrm>
            <a:prstGeom prst="line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53CB4941-F3BA-4D50-85F7-E8F7EE347442}"/>
                </a:ext>
              </a:extLst>
            </p:cNvPr>
            <p:cNvSpPr txBox="1"/>
            <p:nvPr/>
          </p:nvSpPr>
          <p:spPr>
            <a:xfrm>
              <a:off x="9007228" y="5988739"/>
              <a:ext cx="2862203" cy="707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defTabSz="457200"/>
              <a:r>
                <a:rPr kumimoji="0" lang="en-US" altLang="ja-JP" sz="2000" b="1" dirty="0">
                  <a:latin typeface="Segoe UI" panose="020B0502040204020203" pitchFamily="34" charset="0"/>
                  <a:ea typeface="游ゴシック" panose="020B0400000000000000" pitchFamily="50" charset="-128"/>
                  <a:cs typeface="Segoe UI" panose="020B0502040204020203" pitchFamily="34" charset="0"/>
                </a:rPr>
                <a:t>Construction Issues </a:t>
              </a:r>
            </a:p>
            <a:p>
              <a:pPr defTabSz="457200"/>
              <a:r>
                <a:rPr kumimoji="0" lang="en-US" altLang="ja-JP" sz="2000" b="1" dirty="0">
                  <a:latin typeface="Segoe UI" panose="020B0502040204020203" pitchFamily="34" charset="0"/>
                  <a:ea typeface="游ゴシック" panose="020B0400000000000000" pitchFamily="50" charset="-128"/>
                  <a:cs typeface="Segoe UI" panose="020B0502040204020203" pitchFamily="34" charset="0"/>
                </a:rPr>
                <a:t>Working Group</a:t>
              </a:r>
              <a:endParaRPr kumimoji="0" lang="en-US" altLang="ja-JP" b="1" dirty="0">
                <a:latin typeface="Segoe UI" panose="020B0502040204020203" pitchFamily="34" charset="0"/>
                <a:ea typeface="游ゴシック" panose="020B0400000000000000" pitchFamily="50" charset="-128"/>
                <a:cs typeface="Segoe UI" panose="020B0502040204020203" pitchFamily="34" charset="0"/>
              </a:endParaRPr>
            </a:p>
          </p:txBody>
        </p:sp>
      </p:grpSp>
      <p:pic>
        <p:nvPicPr>
          <p:cNvPr id="32" name="図 31">
            <a:extLst>
              <a:ext uri="{FF2B5EF4-FFF2-40B4-BE49-F238E27FC236}">
                <a16:creationId xmlns:a16="http://schemas.microsoft.com/office/drawing/2014/main" id="{68ED464F-3DC0-4A9B-A384-D77D6E71B5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48" t="6134" r="46196" b="40449"/>
          <a:stretch/>
        </p:blipFill>
        <p:spPr>
          <a:xfrm rot="5400000">
            <a:off x="9967256" y="276873"/>
            <a:ext cx="1624275" cy="20174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B9F00AB2-67F5-4C74-8B38-09A47881F4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941" t="31943" r="52157" b="29782"/>
          <a:stretch/>
        </p:blipFill>
        <p:spPr>
          <a:xfrm rot="5400000">
            <a:off x="9994086" y="1675470"/>
            <a:ext cx="1570612" cy="1968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B892E1CA-3670-4EE3-98EC-5903B449B4F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410" t="41185" r="47025" b="42147"/>
          <a:stretch/>
        </p:blipFill>
        <p:spPr>
          <a:xfrm>
            <a:off x="9880578" y="3235187"/>
            <a:ext cx="1797629" cy="15894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95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3303CF-0420-4091-8E15-15E3A522E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605" y="77058"/>
            <a:ext cx="10515600" cy="132556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Membership</a:t>
            </a:r>
            <a:b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kumimoji="1" lang="ja-JP" altLang="en-US" dirty="0">
                <a:latin typeface="Segoe UI" panose="020B0502040204020203" pitchFamily="34" charset="0"/>
                <a:cs typeface="Segoe UI" panose="020B0502040204020203" pitchFamily="34" charset="0"/>
              </a:rPr>
              <a:t>　</a:t>
            </a:r>
            <a:r>
              <a:rPr lang="en-US" altLang="ja-JP" sz="3100" dirty="0">
                <a:latin typeface="Segoe UI" panose="020B0502040204020203" pitchFamily="34" charset="0"/>
                <a:cs typeface="Segoe UI" panose="020B0502040204020203" pitchFamily="34" charset="0"/>
              </a:rPr>
              <a:t>I</a:t>
            </a:r>
            <a:r>
              <a:rPr kumimoji="1" lang="en-US" altLang="ja-JP" sz="3100" dirty="0">
                <a:latin typeface="Segoe UI" panose="020B0502040204020203" pitchFamily="34" charset="0"/>
                <a:cs typeface="Segoe UI" panose="020B0502040204020203" pitchFamily="34" charset="0"/>
              </a:rPr>
              <a:t>ndividual Participation from Universities and Companies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B2486ECF-5BFE-442D-9BD6-5ABF9E137DC7}"/>
              </a:ext>
            </a:extLst>
          </p:cNvPr>
          <p:cNvGrpSpPr/>
          <p:nvPr/>
        </p:nvGrpSpPr>
        <p:grpSpPr>
          <a:xfrm>
            <a:off x="1281162" y="1283495"/>
            <a:ext cx="9973175" cy="5496349"/>
            <a:chOff x="1281162" y="1298005"/>
            <a:chExt cx="9973175" cy="5496349"/>
          </a:xfrm>
        </p:grpSpPr>
        <p:sp>
          <p:nvSpPr>
            <p:cNvPr id="4" name="AutoShape 2" descr="Kyoto University">
              <a:extLst>
                <a:ext uri="{FF2B5EF4-FFF2-40B4-BE49-F238E27FC236}">
                  <a16:creationId xmlns:a16="http://schemas.microsoft.com/office/drawing/2014/main" id="{D61C8BE5-5C17-4FE7-9652-67598322ADD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43600" y="3276600"/>
              <a:ext cx="1446904" cy="1446904"/>
            </a:xfrm>
            <a:prstGeom prst="rect">
              <a:avLst/>
            </a:prstGeom>
            <a:noFill/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9004883B-54B1-4C09-B328-3A84B91D2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46256" y="1340485"/>
              <a:ext cx="781159" cy="762106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363CA7D0-A303-48A6-B297-D7E727C77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66205" y="1683587"/>
              <a:ext cx="828791" cy="714475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14984ED1-4655-4696-8D58-48F0807E66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81162" y="3917254"/>
              <a:ext cx="719766" cy="762106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F1BBB35F-E595-4C70-8C89-662ACE3C8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62239" y="2913731"/>
              <a:ext cx="793861" cy="714475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F1B86375-0061-4AB7-9757-8FB8A52E6B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517" t="-686" r="4350" b="686"/>
            <a:stretch/>
          </p:blipFill>
          <p:spPr>
            <a:xfrm>
              <a:off x="8374693" y="2913731"/>
              <a:ext cx="788565" cy="724001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AA52EAB0-80FD-42BC-8875-F4940C47F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198071" y="5037480"/>
              <a:ext cx="878139" cy="729302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8FC8E409-52D5-4E48-BBB5-CF07F9B191A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07512" y="5995997"/>
              <a:ext cx="762675" cy="651064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EA28D0B4-5EA7-4DEB-AA9A-9D73C8392C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133523" y="5017927"/>
              <a:ext cx="967300" cy="570637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91EFA4BD-5D83-4FD6-A74B-029EDB36DB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331962" y="3055254"/>
              <a:ext cx="723616" cy="648759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E6BE6458-1AFB-447C-A07A-0BC91C2463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28401" r="61365"/>
            <a:stretch/>
          </p:blipFill>
          <p:spPr>
            <a:xfrm>
              <a:off x="8267201" y="1358515"/>
              <a:ext cx="739881" cy="650143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065B4102-3C3B-451C-9F4B-8E6CF78B9E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0444599" y="1922484"/>
              <a:ext cx="809738" cy="724001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BE4E8881-98C8-4C14-B933-6E74AF812D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115405" y="5904687"/>
              <a:ext cx="704171" cy="672523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736DA5D8-B76B-43E1-BCDD-28F5FA353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9494836" y="4079034"/>
              <a:ext cx="739881" cy="679483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33F81CD0-CD1F-4B61-A877-3B25D672C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09077" y="4069675"/>
              <a:ext cx="739881" cy="729460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65950885-F9B3-42D8-B59B-B52145C5D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7120397" y="1336306"/>
              <a:ext cx="778499" cy="627822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987CED91-B974-425C-A06D-64E18641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9531099" y="2924187"/>
              <a:ext cx="788565" cy="755574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EA5C0B08-D4C6-4FC9-A60F-32004C6BC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4593201" y="6121832"/>
              <a:ext cx="943398" cy="672522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2611014C-5D4A-43AD-A0A8-5BD8FD101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8102554" y="5893625"/>
              <a:ext cx="781158" cy="617930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A8A65DFE-E571-47F2-A8A6-F8B7F41270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7683428" y="2039059"/>
              <a:ext cx="781159" cy="656626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F54B6ADE-3F05-468E-BD34-CE94B1825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9274968" y="1298005"/>
              <a:ext cx="819264" cy="609685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0BB6499B-E8FF-4E29-BE14-BFEE956EA7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1641045" y="5233058"/>
              <a:ext cx="739215" cy="713724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739430D8-F92F-41DA-AA8C-94A99E0BC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9153164" y="5702053"/>
              <a:ext cx="805288" cy="839557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A5BE2546-5209-4AC8-B417-78F185FC8B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9006631" y="2148614"/>
              <a:ext cx="1091003" cy="638274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3738E506-674F-4533-8F13-90002DAF9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6167339" y="1503829"/>
              <a:ext cx="768905" cy="630897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2AFE7918-253E-48D0-B1E1-83507354E8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3146670" y="5856551"/>
              <a:ext cx="680121" cy="724001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6398E3FF-7C26-4351-AE9D-E63D41E95F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10209172" y="5637944"/>
              <a:ext cx="704171" cy="716107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9E8D6D34-5A51-493B-A119-DEF04070A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10209172" y="4767875"/>
              <a:ext cx="846406" cy="638273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FE6971D4-3A6C-4E43-8A0B-9F1CEE34E2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8701891" y="4104802"/>
              <a:ext cx="824065" cy="699206"/>
            </a:xfrm>
            <a:prstGeom prst="rect">
              <a:avLst/>
            </a:prstGeom>
            <a:effectLst>
              <a:softEdge rad="31750"/>
            </a:effectLst>
          </p:spPr>
        </p:pic>
      </p:grpSp>
      <p:pic>
        <p:nvPicPr>
          <p:cNvPr id="41" name="図 40">
            <a:extLst>
              <a:ext uri="{FF2B5EF4-FFF2-40B4-BE49-F238E27FC236}">
                <a16:creationId xmlns:a16="http://schemas.microsoft.com/office/drawing/2014/main" id="{4F37BBF9-8972-4F20-B97A-3E65B83A9918}"/>
              </a:ext>
            </a:extLst>
          </p:cNvPr>
          <p:cNvPicPr>
            <a:picLocks noChangeAspect="1"/>
          </p:cNvPicPr>
          <p:nvPr/>
        </p:nvPicPr>
        <p:blipFill>
          <a:blip r:embed="rId31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0073" y="2434215"/>
            <a:ext cx="4147683" cy="2282218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D1B3829-A069-4695-AEFF-7204468D49DB}"/>
              </a:ext>
            </a:extLst>
          </p:cNvPr>
          <p:cNvSpPr txBox="1"/>
          <p:nvPr/>
        </p:nvSpPr>
        <p:spPr>
          <a:xfrm>
            <a:off x="3239202" y="4769920"/>
            <a:ext cx="4502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～</a:t>
            </a:r>
            <a:r>
              <a:rPr kumimoji="1" lang="en-US" altLang="ja-JP" sz="2400" dirty="0">
                <a:latin typeface="Segoe UI" panose="020B0502040204020203" pitchFamily="34" charset="0"/>
                <a:cs typeface="Segoe UI" panose="020B0502040204020203" pitchFamily="34" charset="0"/>
              </a:rPr>
              <a:t>40 from Academia /Industries</a:t>
            </a:r>
            <a:endParaRPr kumimoji="1" lang="ja-JP" alt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87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DA6E8A-E442-4710-8A05-B24A6934A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425" y="75993"/>
            <a:ext cx="10515600" cy="1325563"/>
          </a:xfrm>
        </p:spPr>
        <p:txBody>
          <a:bodyPr/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Project Management Working Group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8388D384-21FA-40BB-B763-2C47A7D237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955" y="2048457"/>
            <a:ext cx="3028950" cy="1704393"/>
          </a:xfrm>
        </p:spPr>
      </p:pic>
      <p:pic>
        <p:nvPicPr>
          <p:cNvPr id="2052" name="Picture 4" descr="Bidding System Stock Illustration | Adobe Stock">
            <a:extLst>
              <a:ext uri="{FF2B5EF4-FFF2-40B4-BE49-F238E27FC236}">
                <a16:creationId xmlns:a16="http://schemas.microsoft.com/office/drawing/2014/main" id="{8388E164-F9E6-4F83-9B76-ABEADDAEA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0757" y="4466331"/>
            <a:ext cx="2008512" cy="18540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Work Sharing - AEO Design Consultants">
            <a:extLst>
              <a:ext uri="{FF2B5EF4-FFF2-40B4-BE49-F238E27FC236}">
                <a16:creationId xmlns:a16="http://schemas.microsoft.com/office/drawing/2014/main" id="{560AC803-0C95-407F-83C6-D15360C56B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982" y="4360774"/>
            <a:ext cx="2667000" cy="18540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0843338-64AD-4D07-B2C0-9E2E3B86F69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7579" y="4248157"/>
            <a:ext cx="2092038" cy="1912485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3560311-A360-42A5-A6F3-24FA59992AAA}"/>
              </a:ext>
            </a:extLst>
          </p:cNvPr>
          <p:cNvSpPr txBox="1"/>
          <p:nvPr/>
        </p:nvSpPr>
        <p:spPr>
          <a:xfrm>
            <a:off x="1114425" y="3804097"/>
            <a:ext cx="3676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Segoe UI" panose="020B0502040204020203" pitchFamily="34" charset="0"/>
                <a:cs typeface="Segoe UI" panose="020B0502040204020203" pitchFamily="34" charset="0"/>
              </a:rPr>
              <a:t>Governance/Organization</a:t>
            </a:r>
            <a:endParaRPr kumimoji="1" lang="ja-JP" alt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11444E9-51B5-4F9E-A7A2-D446C31A3281}"/>
              </a:ext>
            </a:extLst>
          </p:cNvPr>
          <p:cNvSpPr txBox="1"/>
          <p:nvPr/>
        </p:nvSpPr>
        <p:spPr>
          <a:xfrm>
            <a:off x="6016083" y="6248474"/>
            <a:ext cx="1681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Segoe UI" panose="020B0502040204020203" pitchFamily="34" charset="0"/>
                <a:cs typeface="Segoe UI" panose="020B0502040204020203" pitchFamily="34" charset="0"/>
              </a:rPr>
              <a:t>Time scale </a:t>
            </a:r>
            <a:endParaRPr kumimoji="1" lang="ja-JP" alt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032A51D-4901-4A9D-86FC-9FE6B28F10C7}"/>
              </a:ext>
            </a:extLst>
          </p:cNvPr>
          <p:cNvSpPr txBox="1"/>
          <p:nvPr/>
        </p:nvSpPr>
        <p:spPr>
          <a:xfrm>
            <a:off x="2160982" y="6248474"/>
            <a:ext cx="2160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Segoe UI" panose="020B0502040204020203" pitchFamily="34" charset="0"/>
                <a:cs typeface="Segoe UI" panose="020B0502040204020203" pitchFamily="34" charset="0"/>
              </a:rPr>
              <a:t>Work sharing  </a:t>
            </a:r>
            <a:endParaRPr kumimoji="1" lang="ja-JP" alt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C52AD69-3817-45A2-BEFB-3463EA662B7C}"/>
              </a:ext>
            </a:extLst>
          </p:cNvPr>
          <p:cNvSpPr txBox="1"/>
          <p:nvPr/>
        </p:nvSpPr>
        <p:spPr>
          <a:xfrm>
            <a:off x="8886055" y="6320342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Segoe UI" panose="020B0502040204020203" pitchFamily="34" charset="0"/>
                <a:cs typeface="Segoe UI" panose="020B0502040204020203" pitchFamily="34" charset="0"/>
              </a:rPr>
              <a:t>Bidding</a:t>
            </a:r>
            <a:endParaRPr kumimoji="1" lang="ja-JP" alt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6EB1DC0-74DB-4CC2-9AC4-AEB7F9CBC661}"/>
              </a:ext>
            </a:extLst>
          </p:cNvPr>
          <p:cNvSpPr txBox="1"/>
          <p:nvPr/>
        </p:nvSpPr>
        <p:spPr>
          <a:xfrm>
            <a:off x="1114425" y="1156791"/>
            <a:ext cx="5075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Segoe UI" panose="020B0502040204020203" pitchFamily="34" charset="0"/>
                <a:cs typeface="Segoe UI" panose="020B0502040204020203" pitchFamily="34" charset="0"/>
              </a:rPr>
              <a:t>to discuss/propose models for </a:t>
            </a:r>
            <a:endParaRPr kumimoji="1" lang="ja-JP" altLang="en-US" sz="2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57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4AAA3C-15D4-4AE4-AF88-B6B574A19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410" y="19717"/>
            <a:ext cx="10515600" cy="1325563"/>
          </a:xfrm>
        </p:spPr>
        <p:txBody>
          <a:bodyPr/>
          <a:lstStyle/>
          <a:p>
            <a:r>
              <a:rPr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Construction/Work sharing M</a:t>
            </a:r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odel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4DFE069-EFB1-48ED-97FD-4C4C219D1189}"/>
              </a:ext>
            </a:extLst>
          </p:cNvPr>
          <p:cNvSpPr txBox="1"/>
          <p:nvPr/>
        </p:nvSpPr>
        <p:spPr>
          <a:xfrm>
            <a:off x="575159" y="2119808"/>
            <a:ext cx="1347230" cy="123110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Site</a:t>
            </a:r>
          </a:p>
          <a:p>
            <a:r>
              <a:rPr kumimoji="1" lang="en-US" altLang="ja-JP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(Surface)</a:t>
            </a:r>
          </a:p>
          <a:p>
            <a:endParaRPr kumimoji="1" lang="en-US" altLang="ja-JP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kumimoji="1" lang="ja-JP" alt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910A147-3FD0-46FF-8C49-049FDA465CBC}"/>
              </a:ext>
            </a:extLst>
          </p:cNvPr>
          <p:cNvSpPr txBox="1"/>
          <p:nvPr/>
        </p:nvSpPr>
        <p:spPr>
          <a:xfrm>
            <a:off x="575159" y="3935708"/>
            <a:ext cx="1757788" cy="9541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Facility</a:t>
            </a:r>
          </a:p>
          <a:p>
            <a:r>
              <a:rPr kumimoji="1" lang="en-US" altLang="ja-JP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(Underground)</a:t>
            </a:r>
          </a:p>
          <a:p>
            <a:endParaRPr kumimoji="1" lang="ja-JP" alt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EBF575-070A-4E80-B8D0-05E3291FA907}"/>
              </a:ext>
            </a:extLst>
          </p:cNvPr>
          <p:cNvSpPr txBox="1"/>
          <p:nvPr/>
        </p:nvSpPr>
        <p:spPr>
          <a:xfrm>
            <a:off x="575159" y="5500944"/>
            <a:ext cx="1609095" cy="6771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Technology</a:t>
            </a:r>
          </a:p>
          <a:p>
            <a:r>
              <a:rPr kumimoji="1" lang="en-US" altLang="ja-JP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(International)</a:t>
            </a:r>
            <a:endParaRPr kumimoji="1" lang="ja-JP" alt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59AE644-F405-420D-96B2-416C20CAE442}"/>
              </a:ext>
            </a:extLst>
          </p:cNvPr>
          <p:cNvSpPr txBox="1"/>
          <p:nvPr/>
        </p:nvSpPr>
        <p:spPr>
          <a:xfrm>
            <a:off x="2366407" y="2570473"/>
            <a:ext cx="1579087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</a:t>
            </a:r>
          </a:p>
          <a:p>
            <a:r>
              <a:rPr kumimoji="1" lang="en-US" altLang="ja-JP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Land Study</a:t>
            </a:r>
            <a:endParaRPr kumimoji="1" lang="ja-JP" alt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8C2C0C3-8192-4700-9715-04B71522A271}"/>
              </a:ext>
            </a:extLst>
          </p:cNvPr>
          <p:cNvSpPr txBox="1"/>
          <p:nvPr/>
        </p:nvSpPr>
        <p:spPr>
          <a:xfrm>
            <a:off x="4175897" y="2570473"/>
            <a:ext cx="3425938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 assessment </a:t>
            </a:r>
          </a:p>
          <a:p>
            <a:r>
              <a:rPr kumimoji="1" lang="en-US" altLang="ja-JP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Land acquisition negotiation</a:t>
            </a:r>
          </a:p>
          <a:p>
            <a:r>
              <a:rPr lang="en-US" altLang="ja-JP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Land development planning</a:t>
            </a:r>
            <a:endParaRPr kumimoji="1" lang="ja-JP" alt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D305912-8AC3-44F2-8542-2AFFF6652094}"/>
              </a:ext>
            </a:extLst>
          </p:cNvPr>
          <p:cNvSpPr txBox="1"/>
          <p:nvPr/>
        </p:nvSpPr>
        <p:spPr>
          <a:xfrm>
            <a:off x="7615859" y="2574415"/>
            <a:ext cx="1743806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Land development</a:t>
            </a:r>
            <a:endParaRPr kumimoji="1" lang="ja-JP" alt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DA70947-6D6B-4F41-96D5-2FFF7B2B31A5}"/>
              </a:ext>
            </a:extLst>
          </p:cNvPr>
          <p:cNvSpPr txBox="1"/>
          <p:nvPr/>
        </p:nvSpPr>
        <p:spPr>
          <a:xfrm>
            <a:off x="5617559" y="2119808"/>
            <a:ext cx="6236529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City planning,  construction</a:t>
            </a:r>
            <a:endParaRPr kumimoji="1" lang="ja-JP" alt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3603DCD-4724-4DB5-A1C5-2E93E66F260D}"/>
              </a:ext>
            </a:extLst>
          </p:cNvPr>
          <p:cNvSpPr txBox="1"/>
          <p:nvPr/>
        </p:nvSpPr>
        <p:spPr>
          <a:xfrm>
            <a:off x="4467197" y="3935708"/>
            <a:ext cx="2497928" cy="16312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Facility construction </a:t>
            </a:r>
          </a:p>
          <a:p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preparation office</a:t>
            </a:r>
          </a:p>
          <a:p>
            <a:endParaRPr kumimoji="1" lang="en-US" altLang="ja-JP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kumimoji="1" lang="en-US" altLang="ja-JP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kumimoji="1" lang="ja-JP" altLang="en-US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059E478-1BF9-4F84-8149-373840506BB4}"/>
              </a:ext>
            </a:extLst>
          </p:cNvPr>
          <p:cNvSpPr txBox="1"/>
          <p:nvPr/>
        </p:nvSpPr>
        <p:spPr>
          <a:xfrm>
            <a:off x="7166791" y="3928055"/>
            <a:ext cx="2202127" cy="16312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Facility const. org.</a:t>
            </a:r>
          </a:p>
          <a:p>
            <a:endParaRPr kumimoji="1" lang="en-US" altLang="ja-JP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kumimoji="1" lang="en-US" altLang="ja-JP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kumimoji="1" lang="en-US" altLang="ja-JP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kumimoji="1" lang="en-US" altLang="ja-JP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6D61E45-7044-4E77-AB1A-6273AC8F77C4}"/>
              </a:ext>
            </a:extLst>
          </p:cNvPr>
          <p:cNvSpPr txBox="1"/>
          <p:nvPr/>
        </p:nvSpPr>
        <p:spPr>
          <a:xfrm>
            <a:off x="2412017" y="5500944"/>
            <a:ext cx="580608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ITN</a:t>
            </a:r>
            <a:endParaRPr kumimoji="1" lang="ja-JP" altLang="en-US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F7C5476-9D19-480A-9D40-2BF5FCEB3BB3}"/>
              </a:ext>
            </a:extLst>
          </p:cNvPr>
          <p:cNvSpPr txBox="1"/>
          <p:nvPr/>
        </p:nvSpPr>
        <p:spPr>
          <a:xfrm>
            <a:off x="4189920" y="5459363"/>
            <a:ext cx="2945423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ILC Pre-Lab</a:t>
            </a:r>
          </a:p>
          <a:p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(Acc. Technology)</a:t>
            </a:r>
            <a:endParaRPr kumimoji="1" lang="ja-JP" altLang="en-US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3AF6720-C28E-437E-9F8D-D8DDCE11AB46}"/>
              </a:ext>
            </a:extLst>
          </p:cNvPr>
          <p:cNvSpPr txBox="1"/>
          <p:nvPr/>
        </p:nvSpPr>
        <p:spPr>
          <a:xfrm>
            <a:off x="9359664" y="3931283"/>
            <a:ext cx="2593282" cy="22467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International </a:t>
            </a:r>
          </a:p>
          <a:p>
            <a:pPr algn="just"/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Laboratory</a:t>
            </a:r>
          </a:p>
          <a:p>
            <a:pPr algn="just"/>
            <a:endParaRPr kumimoji="1" lang="en-US" altLang="ja-JP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endParaRPr kumimoji="1" lang="en-US" altLang="ja-JP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endParaRPr kumimoji="1" lang="en-US" altLang="ja-JP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endParaRPr kumimoji="1" lang="en-US" altLang="ja-JP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endParaRPr kumimoji="1" lang="en-US" altLang="ja-JP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A128179-00E1-48D8-8ACE-ADD7E082EC89}"/>
              </a:ext>
            </a:extLst>
          </p:cNvPr>
          <p:cNvSpPr txBox="1"/>
          <p:nvPr/>
        </p:nvSpPr>
        <p:spPr>
          <a:xfrm>
            <a:off x="7157537" y="5459363"/>
            <a:ext cx="2710559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International </a:t>
            </a:r>
          </a:p>
          <a:p>
            <a:r>
              <a:rPr kumimoji="1" lang="en-US" altLang="ja-JP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Laboratory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E7B3150-FC69-4FD4-A360-E5AE16286E53}"/>
              </a:ext>
            </a:extLst>
          </p:cNvPr>
          <p:cNvSpPr txBox="1"/>
          <p:nvPr/>
        </p:nvSpPr>
        <p:spPr>
          <a:xfrm>
            <a:off x="2409751" y="3935708"/>
            <a:ext cx="1040892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Tohoku </a:t>
            </a:r>
          </a:p>
          <a:p>
            <a:r>
              <a:rPr kumimoji="1" lang="en-US" altLang="ja-JP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facility </a:t>
            </a:r>
          </a:p>
          <a:p>
            <a:r>
              <a:rPr kumimoji="1" lang="en-US" altLang="ja-JP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</a:t>
            </a:r>
            <a:endParaRPr kumimoji="1" lang="ja-JP" altLang="en-US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85C62DD5-EA65-4F48-8940-AFD6D1229791}"/>
              </a:ext>
            </a:extLst>
          </p:cNvPr>
          <p:cNvCxnSpPr/>
          <p:nvPr/>
        </p:nvCxnSpPr>
        <p:spPr>
          <a:xfrm>
            <a:off x="612946" y="3723861"/>
            <a:ext cx="11340000" cy="36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A4C77F1B-E23F-4798-8028-2DD660440361}"/>
              </a:ext>
            </a:extLst>
          </p:cNvPr>
          <p:cNvCxnSpPr/>
          <p:nvPr/>
        </p:nvCxnSpPr>
        <p:spPr>
          <a:xfrm>
            <a:off x="634285" y="5464000"/>
            <a:ext cx="11340000" cy="36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1CC55F50-19F9-4378-B483-78E9A2A1D8ED}"/>
              </a:ext>
            </a:extLst>
          </p:cNvPr>
          <p:cNvCxnSpPr>
            <a:cxnSpLocks/>
          </p:cNvCxnSpPr>
          <p:nvPr/>
        </p:nvCxnSpPr>
        <p:spPr>
          <a:xfrm>
            <a:off x="2222041" y="1888067"/>
            <a:ext cx="9953189" cy="2209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5D87A6F-7D22-45DB-BBFF-D955A7E3B022}"/>
              </a:ext>
            </a:extLst>
          </p:cNvPr>
          <p:cNvCxnSpPr>
            <a:cxnSpLocks/>
          </p:cNvCxnSpPr>
          <p:nvPr/>
        </p:nvCxnSpPr>
        <p:spPr>
          <a:xfrm flipH="1">
            <a:off x="7157537" y="1244600"/>
            <a:ext cx="9254" cy="49334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701A9156-5B47-4D63-94CE-55D76C8853FA}"/>
              </a:ext>
            </a:extLst>
          </p:cNvPr>
          <p:cNvCxnSpPr>
            <a:cxnSpLocks/>
          </p:cNvCxnSpPr>
          <p:nvPr/>
        </p:nvCxnSpPr>
        <p:spPr>
          <a:xfrm>
            <a:off x="10980548" y="1334477"/>
            <a:ext cx="0" cy="48327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0FAE6C0-4BFF-4443-B004-44637A939F9D}"/>
              </a:ext>
            </a:extLst>
          </p:cNvPr>
          <p:cNvSpPr txBox="1"/>
          <p:nvPr/>
        </p:nvSpPr>
        <p:spPr>
          <a:xfrm>
            <a:off x="9349556" y="4628366"/>
            <a:ext cx="1599545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Detector construction</a:t>
            </a:r>
          </a:p>
          <a:p>
            <a:r>
              <a:rPr kumimoji="1" lang="en-US" altLang="ja-JP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Accelerator Equipment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735062F-71BA-434B-A8DC-35C86FD7CD3A}"/>
              </a:ext>
            </a:extLst>
          </p:cNvPr>
          <p:cNvSpPr txBox="1"/>
          <p:nvPr/>
        </p:nvSpPr>
        <p:spPr>
          <a:xfrm>
            <a:off x="7236320" y="4775598"/>
            <a:ext cx="1599545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Acc. tunnel</a:t>
            </a:r>
          </a:p>
          <a:p>
            <a:r>
              <a:rPr kumimoji="1" lang="en-US" altLang="ja-JP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Access tunnel</a:t>
            </a:r>
          </a:p>
          <a:p>
            <a:r>
              <a:rPr kumimoji="1" lang="en-US" altLang="ja-JP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IP </a:t>
            </a:r>
            <a:r>
              <a:rPr kumimoji="1" lang="en-US" altLang="ja-JP" sz="12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holl</a:t>
            </a:r>
            <a:endParaRPr kumimoji="1" lang="en-US" altLang="ja-JP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4EF519E-D1B7-4191-8866-780EAB7C03F8}"/>
              </a:ext>
            </a:extLst>
          </p:cNvPr>
          <p:cNvSpPr txBox="1"/>
          <p:nvPr/>
        </p:nvSpPr>
        <p:spPr>
          <a:xfrm>
            <a:off x="4570434" y="4725108"/>
            <a:ext cx="1599545" cy="2769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geo. survey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5EDE835-A2B6-488C-90A2-5779DF404005}"/>
              </a:ext>
            </a:extLst>
          </p:cNvPr>
          <p:cNvSpPr txBox="1"/>
          <p:nvPr/>
        </p:nvSpPr>
        <p:spPr>
          <a:xfrm>
            <a:off x="2263116" y="1494238"/>
            <a:ext cx="142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Preparation 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11A0220-6D69-4AE0-9766-84AAEAB8ACF9}"/>
              </a:ext>
            </a:extLst>
          </p:cNvPr>
          <p:cNvSpPr txBox="1"/>
          <p:nvPr/>
        </p:nvSpPr>
        <p:spPr>
          <a:xfrm>
            <a:off x="7251122" y="1525144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Construction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775C37C-8EEA-4E95-A5AD-68222BCB9764}"/>
              </a:ext>
            </a:extLst>
          </p:cNvPr>
          <p:cNvSpPr txBox="1"/>
          <p:nvPr/>
        </p:nvSpPr>
        <p:spPr>
          <a:xfrm>
            <a:off x="11043638" y="1494238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Operation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86BE17DA-B271-4538-B3E4-6F0B8C7BAC57}"/>
              </a:ext>
            </a:extLst>
          </p:cNvPr>
          <p:cNvCxnSpPr>
            <a:cxnSpLocks/>
          </p:cNvCxnSpPr>
          <p:nvPr/>
        </p:nvCxnSpPr>
        <p:spPr>
          <a:xfrm>
            <a:off x="9349556" y="1888067"/>
            <a:ext cx="0" cy="428998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16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8BF226A-BF6E-484F-A18C-030CF092A0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425" y="1227722"/>
            <a:ext cx="6954308" cy="397389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BBEB675A-30A5-4A49-A49F-8B4CC0CA8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425" y="34043"/>
            <a:ext cx="10515600" cy="1325563"/>
          </a:xfrm>
        </p:spPr>
        <p:txBody>
          <a:bodyPr>
            <a:normAutofit/>
          </a:bodyPr>
          <a:lstStyle/>
          <a:p>
            <a:r>
              <a:rPr kumimoji="1" lang="en-US" altLang="ja-JP" sz="4000" dirty="0">
                <a:latin typeface="Segoe UI" panose="020B0502040204020203" pitchFamily="34" charset="0"/>
                <a:cs typeface="Segoe UI" panose="020B0502040204020203" pitchFamily="34" charset="0"/>
              </a:rPr>
              <a:t>Next-Generation City Development</a:t>
            </a:r>
            <a:br>
              <a:rPr kumimoji="1" lang="en-US" altLang="ja-JP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kumimoji="1" lang="en-US" altLang="ja-JP" sz="4000" dirty="0">
                <a:latin typeface="Segoe UI" panose="020B0502040204020203" pitchFamily="34" charset="0"/>
                <a:cs typeface="Segoe UI" panose="020B0502040204020203" pitchFamily="34" charset="0"/>
              </a:rPr>
              <a:t> Working Group</a:t>
            </a:r>
            <a:endParaRPr kumimoji="1" lang="ja-JP" alt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5EBF30D-22EB-4DAB-B3C8-48826EF7D611}"/>
              </a:ext>
            </a:extLst>
          </p:cNvPr>
          <p:cNvSpPr txBox="1"/>
          <p:nvPr/>
        </p:nvSpPr>
        <p:spPr>
          <a:xfrm>
            <a:off x="1038225" y="5979570"/>
            <a:ext cx="86227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20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To Demonstrate these initiatives</a:t>
            </a:r>
            <a:r>
              <a:rPr lang="en-US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ja-JP" sz="20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contribute to addressing </a:t>
            </a:r>
          </a:p>
          <a:p>
            <a:pPr algn="l"/>
            <a:r>
              <a:rPr lang="en-US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ja-JP" sz="20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social challenges faced by the Tohoku, Japan and global society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985CC36-9CA7-413D-B29D-859D58705EF3}"/>
              </a:ext>
            </a:extLst>
          </p:cNvPr>
          <p:cNvSpPr txBox="1"/>
          <p:nvPr/>
        </p:nvSpPr>
        <p:spPr>
          <a:xfrm>
            <a:off x="1114425" y="5271684"/>
            <a:ext cx="76104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en-US" altLang="ja-JP" sz="20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lose cooperation with the surrounding municipalities</a:t>
            </a:r>
            <a:r>
              <a:rPr lang="en-US" altLang="ja-JP" sz="2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l"/>
            <a:r>
              <a:rPr lang="en-US" altLang="ja-JP" sz="20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that bring extensive and diverse value to the region. 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953BE93-AF1F-42C5-94BA-3C51A93F27F0}"/>
              </a:ext>
            </a:extLst>
          </p:cNvPr>
          <p:cNvSpPr txBox="1"/>
          <p:nvPr/>
        </p:nvSpPr>
        <p:spPr>
          <a:xfrm>
            <a:off x="3708437" y="4832280"/>
            <a:ext cx="4360296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Segoe UI" panose="020B0502040204020203" pitchFamily="34" charset="0"/>
                <a:cs typeface="Segoe UI" panose="020B0502040204020203" pitchFamily="34" charset="0"/>
              </a:rPr>
              <a:t>GPT-4o image of city with ILC global lab. </a:t>
            </a:r>
            <a:endParaRPr kumimoji="1" lang="ja-JP" alt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1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4BADBB-F85A-4808-A222-080099193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547" y="0"/>
            <a:ext cx="10515600" cy="720145"/>
          </a:xfrm>
        </p:spPr>
        <p:txBody>
          <a:bodyPr>
            <a:normAutofit/>
          </a:bodyPr>
          <a:lstStyle/>
          <a:p>
            <a:r>
              <a:rPr kumimoji="1" lang="en-US" altLang="ja-JP" sz="3200" dirty="0">
                <a:latin typeface="Segoe UI" panose="020B0502040204020203" pitchFamily="34" charset="0"/>
                <a:cs typeface="Segoe UI" panose="020B0502040204020203" pitchFamily="34" charset="0"/>
              </a:rPr>
              <a:t>Low-Carbon City Development</a:t>
            </a:r>
            <a:endParaRPr kumimoji="1" lang="ja-JP" altLang="en-US" sz="3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2C23F07E-30DD-473E-A9A2-9E8A2AF689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324"/>
          <a:stretch/>
        </p:blipFill>
        <p:spPr>
          <a:xfrm>
            <a:off x="0" y="603264"/>
            <a:ext cx="12192000" cy="6395184"/>
          </a:xfrm>
        </p:spPr>
      </p:pic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701A9D34-C7CC-4049-8FBC-FAEE492F5782}"/>
              </a:ext>
            </a:extLst>
          </p:cNvPr>
          <p:cNvCxnSpPr/>
          <p:nvPr/>
        </p:nvCxnSpPr>
        <p:spPr>
          <a:xfrm>
            <a:off x="4919869" y="738235"/>
            <a:ext cx="864705" cy="0"/>
          </a:xfrm>
          <a:prstGeom prst="straightConnector1">
            <a:avLst/>
          </a:prstGeom>
          <a:ln w="76200">
            <a:solidFill>
              <a:srgbClr val="00AD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7B86AF6-3536-400E-9A3F-60A7447EBC8A}"/>
              </a:ext>
            </a:extLst>
          </p:cNvPr>
          <p:cNvCxnSpPr/>
          <p:nvPr/>
        </p:nvCxnSpPr>
        <p:spPr>
          <a:xfrm>
            <a:off x="7099851" y="738235"/>
            <a:ext cx="864705" cy="0"/>
          </a:xfrm>
          <a:prstGeom prst="straightConnector1">
            <a:avLst/>
          </a:prstGeom>
          <a:ln w="76200">
            <a:solidFill>
              <a:srgbClr val="E66D1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矢印: 右 13">
            <a:extLst>
              <a:ext uri="{FF2B5EF4-FFF2-40B4-BE49-F238E27FC236}">
                <a16:creationId xmlns:a16="http://schemas.microsoft.com/office/drawing/2014/main" id="{1FB27BB5-A787-4F5A-8CC1-C5499FE3F0DA}"/>
              </a:ext>
            </a:extLst>
          </p:cNvPr>
          <p:cNvSpPr/>
          <p:nvPr/>
        </p:nvSpPr>
        <p:spPr>
          <a:xfrm>
            <a:off x="9142314" y="603264"/>
            <a:ext cx="622854" cy="238538"/>
          </a:xfrm>
          <a:prstGeom prst="rightArrow">
            <a:avLst/>
          </a:prstGeom>
          <a:solidFill>
            <a:srgbClr val="F4B1B1"/>
          </a:solidFill>
          <a:ln w="28575">
            <a:solidFill>
              <a:srgbClr val="F904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67B8FDF-B48F-4534-B7FB-02C7179DBF26}"/>
              </a:ext>
            </a:extLst>
          </p:cNvPr>
          <p:cNvSpPr txBox="1"/>
          <p:nvPr/>
        </p:nvSpPr>
        <p:spPr>
          <a:xfrm>
            <a:off x="5795450" y="553569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electricity</a:t>
            </a:r>
            <a:endParaRPr kumimoji="1" lang="ja-JP" altLang="en-US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196ADC0-4570-425F-9BFF-B961C699CA39}"/>
              </a:ext>
            </a:extLst>
          </p:cNvPr>
          <p:cNvSpPr txBox="1"/>
          <p:nvPr/>
        </p:nvSpPr>
        <p:spPr>
          <a:xfrm>
            <a:off x="7984404" y="553569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resource</a:t>
            </a:r>
            <a:endParaRPr kumimoji="1" lang="ja-JP" altLang="en-US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A96033B-29B3-40DE-A349-F432356D45E3}"/>
              </a:ext>
            </a:extLst>
          </p:cNvPr>
          <p:cNvSpPr txBox="1"/>
          <p:nvPr/>
        </p:nvSpPr>
        <p:spPr>
          <a:xfrm>
            <a:off x="9783640" y="553569"/>
            <a:ext cx="1151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hot water</a:t>
            </a:r>
            <a:endParaRPr kumimoji="1" lang="ja-JP" altLang="en-US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04EE726-7367-4BEB-8851-E5518C2E8E4F}"/>
              </a:ext>
            </a:extLst>
          </p:cNvPr>
          <p:cNvSpPr txBox="1"/>
          <p:nvPr/>
        </p:nvSpPr>
        <p:spPr>
          <a:xfrm>
            <a:off x="2063563" y="1606382"/>
            <a:ext cx="199490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Forest Resources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103EDCD-DFFE-4739-AC0D-24F5CD73E362}"/>
              </a:ext>
            </a:extLst>
          </p:cNvPr>
          <p:cNvSpPr txBox="1"/>
          <p:nvPr/>
        </p:nvSpPr>
        <p:spPr>
          <a:xfrm>
            <a:off x="467103" y="826099"/>
            <a:ext cx="1994905" cy="64633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Utilization of </a:t>
            </a:r>
          </a:p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Forest Resources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74768CE-0D51-4C00-9FD3-9E748EE3DA79}"/>
              </a:ext>
            </a:extLst>
          </p:cNvPr>
          <p:cNvSpPr txBox="1"/>
          <p:nvPr/>
        </p:nvSpPr>
        <p:spPr>
          <a:xfrm>
            <a:off x="576470" y="2251703"/>
            <a:ext cx="2516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Utilization of </a:t>
            </a:r>
          </a:p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Abandoned Farmland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F5716F4-82A7-476C-BDA8-BF7E4DE8307C}"/>
              </a:ext>
            </a:extLst>
          </p:cNvPr>
          <p:cNvSpPr txBox="1"/>
          <p:nvPr/>
        </p:nvSpPr>
        <p:spPr>
          <a:xfrm>
            <a:off x="3617440" y="868430"/>
            <a:ext cx="1662378" cy="64633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Utilization of </a:t>
            </a:r>
          </a:p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Waste Heat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0C5793F-5CAF-4112-B90D-EB4213E5FC51}"/>
              </a:ext>
            </a:extLst>
          </p:cNvPr>
          <p:cNvSpPr txBox="1"/>
          <p:nvPr/>
        </p:nvSpPr>
        <p:spPr>
          <a:xfrm>
            <a:off x="5143729" y="1794677"/>
            <a:ext cx="18861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Waste </a:t>
            </a:r>
          </a:p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Treatment Plant</a:t>
            </a:r>
            <a:endParaRPr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C5E666A-6570-45E7-9D69-41924F067305}"/>
              </a:ext>
            </a:extLst>
          </p:cNvPr>
          <p:cNvSpPr txBox="1"/>
          <p:nvPr/>
        </p:nvSpPr>
        <p:spPr>
          <a:xfrm>
            <a:off x="3754921" y="2805287"/>
            <a:ext cx="17603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Drying of Wood Chips</a:t>
            </a:r>
            <a:endParaRPr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7D675E6-6A91-44BB-ADF0-ED6C731564D7}"/>
              </a:ext>
            </a:extLst>
          </p:cNvPr>
          <p:cNvSpPr txBox="1"/>
          <p:nvPr/>
        </p:nvSpPr>
        <p:spPr>
          <a:xfrm>
            <a:off x="10403101" y="1054188"/>
            <a:ext cx="1662378" cy="64633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Utilization of </a:t>
            </a:r>
          </a:p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Waste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3350B29-B117-4991-9E4A-11B66CFC93A2}"/>
              </a:ext>
            </a:extLst>
          </p:cNvPr>
          <p:cNvSpPr txBox="1"/>
          <p:nvPr/>
        </p:nvSpPr>
        <p:spPr>
          <a:xfrm>
            <a:off x="10194971" y="1707801"/>
            <a:ext cx="18861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Waste </a:t>
            </a:r>
            <a:r>
              <a:rPr lang="en-US" altLang="ja-JP" b="1" dirty="0" err="1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Vegitables</a:t>
            </a:r>
            <a:endParaRPr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B2212ED-6F89-412A-9E8C-5A4685431E5F}"/>
              </a:ext>
            </a:extLst>
          </p:cNvPr>
          <p:cNvSpPr txBox="1"/>
          <p:nvPr/>
        </p:nvSpPr>
        <p:spPr>
          <a:xfrm>
            <a:off x="9729411" y="2311037"/>
            <a:ext cx="10644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Manure</a:t>
            </a:r>
            <a:endParaRPr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82BC74B-8C4C-442E-B086-1CC953A217CB}"/>
              </a:ext>
            </a:extLst>
          </p:cNvPr>
          <p:cNvSpPr txBox="1"/>
          <p:nvPr/>
        </p:nvSpPr>
        <p:spPr>
          <a:xfrm>
            <a:off x="8583496" y="1455998"/>
            <a:ext cx="1531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ja-JP" altLang="en-US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ood scraps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ECB8314-F139-423D-BBE9-1E4C0999DA11}"/>
              </a:ext>
            </a:extLst>
          </p:cNvPr>
          <p:cNvSpPr txBox="1"/>
          <p:nvPr/>
        </p:nvSpPr>
        <p:spPr>
          <a:xfrm>
            <a:off x="8046284" y="2195554"/>
            <a:ext cx="16582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Methane Fermentation</a:t>
            </a:r>
            <a:endParaRPr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2ECCD4F-8459-4B9E-9DBA-6ED16F5D5297}"/>
              </a:ext>
            </a:extLst>
          </p:cNvPr>
          <p:cNvSpPr txBox="1"/>
          <p:nvPr/>
        </p:nvSpPr>
        <p:spPr>
          <a:xfrm>
            <a:off x="1994561" y="3265942"/>
            <a:ext cx="17603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Drying of Wood Chips</a:t>
            </a:r>
            <a:endParaRPr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A19C255-EDA5-40FB-9128-5427A94C5216}"/>
              </a:ext>
            </a:extLst>
          </p:cNvPr>
          <p:cNvSpPr txBox="1"/>
          <p:nvPr/>
        </p:nvSpPr>
        <p:spPr>
          <a:xfrm>
            <a:off x="467103" y="6190726"/>
            <a:ext cx="3150337" cy="36933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Utilization of Idle Facilities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3716B56-C4F0-4709-97AA-FCD6385ECA3B}"/>
              </a:ext>
            </a:extLst>
          </p:cNvPr>
          <p:cNvSpPr txBox="1"/>
          <p:nvPr/>
        </p:nvSpPr>
        <p:spPr>
          <a:xfrm>
            <a:off x="2162422" y="5362340"/>
            <a:ext cx="1713451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Utilization of</a:t>
            </a:r>
          </a:p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Waste Heat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E863097-9BDC-492F-AD1F-EAABD5E7C50F}"/>
              </a:ext>
            </a:extLst>
          </p:cNvPr>
          <p:cNvSpPr txBox="1"/>
          <p:nvPr/>
        </p:nvSpPr>
        <p:spPr>
          <a:xfrm>
            <a:off x="4405110" y="6330580"/>
            <a:ext cx="3754458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Utilization of Existing Facilities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AE01762-5808-416C-8A40-B7A1D525C8E6}"/>
              </a:ext>
            </a:extLst>
          </p:cNvPr>
          <p:cNvSpPr txBox="1"/>
          <p:nvPr/>
        </p:nvSpPr>
        <p:spPr>
          <a:xfrm>
            <a:off x="6660830" y="5668792"/>
            <a:ext cx="1498738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Solar Panels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4D1F58E-8064-4692-AAC1-A079F2958752}"/>
              </a:ext>
            </a:extLst>
          </p:cNvPr>
          <p:cNvSpPr txBox="1"/>
          <p:nvPr/>
        </p:nvSpPr>
        <p:spPr>
          <a:xfrm>
            <a:off x="8574562" y="6096119"/>
            <a:ext cx="2716700" cy="64633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Utilization of</a:t>
            </a:r>
          </a:p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Renewable Energy 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832018E-7441-4543-B52C-A807A6FF7DE3}"/>
              </a:ext>
            </a:extLst>
          </p:cNvPr>
          <p:cNvSpPr txBox="1"/>
          <p:nvPr/>
        </p:nvSpPr>
        <p:spPr>
          <a:xfrm>
            <a:off x="8680542" y="5751276"/>
            <a:ext cx="2770963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Large Scale Solar Plant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5CF7CCD-BC92-4BE5-9C79-186FB6FA732E}"/>
              </a:ext>
            </a:extLst>
          </p:cNvPr>
          <p:cNvSpPr txBox="1"/>
          <p:nvPr/>
        </p:nvSpPr>
        <p:spPr>
          <a:xfrm>
            <a:off x="9049486" y="4235483"/>
            <a:ext cx="2770964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Large Scale Solar Heat </a:t>
            </a:r>
          </a:p>
          <a:p>
            <a:r>
              <a:rPr kumimoji="1"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Thermal Storage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DA25071-8174-4ADA-A239-EC345E2DBA06}"/>
              </a:ext>
            </a:extLst>
          </p:cNvPr>
          <p:cNvSpPr txBox="1"/>
          <p:nvPr/>
        </p:nvSpPr>
        <p:spPr>
          <a:xfrm>
            <a:off x="9554788" y="3762595"/>
            <a:ext cx="1760360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District Heating</a:t>
            </a:r>
            <a:endParaRPr kumimoji="1" lang="ja-JP" altLang="en-US" sz="1600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AA95FE5-348F-4ECE-BD8A-EA09D80A4337}"/>
              </a:ext>
            </a:extLst>
          </p:cNvPr>
          <p:cNvSpPr txBox="1"/>
          <p:nvPr/>
        </p:nvSpPr>
        <p:spPr>
          <a:xfrm>
            <a:off x="9780918" y="2719690"/>
            <a:ext cx="202595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District Circulation</a:t>
            </a:r>
            <a:endParaRPr kumimoji="1" lang="ja-JP" altLang="en-US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8D84BEC-B280-46B7-9DB3-B8AA7960DD4C}"/>
              </a:ext>
            </a:extLst>
          </p:cNvPr>
          <p:cNvSpPr txBox="1"/>
          <p:nvPr/>
        </p:nvSpPr>
        <p:spPr>
          <a:xfrm>
            <a:off x="4045263" y="5118949"/>
            <a:ext cx="262767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Wood Chip </a:t>
            </a:r>
          </a:p>
          <a:p>
            <a:r>
              <a:rPr kumimoji="1"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Distribution Network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668B5A5-0EA3-4CFB-8C8B-98E219CD09CD}"/>
              </a:ext>
            </a:extLst>
          </p:cNvPr>
          <p:cNvSpPr txBox="1"/>
          <p:nvPr/>
        </p:nvSpPr>
        <p:spPr>
          <a:xfrm>
            <a:off x="6953236" y="3566212"/>
            <a:ext cx="2247919" cy="9233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Hydrogen</a:t>
            </a:r>
          </a:p>
          <a:p>
            <a:r>
              <a:rPr kumimoji="1"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Distribution Network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8AC4376-6354-449A-BAE8-1B91549624F9}"/>
              </a:ext>
            </a:extLst>
          </p:cNvPr>
          <p:cNvSpPr txBox="1"/>
          <p:nvPr/>
        </p:nvSpPr>
        <p:spPr>
          <a:xfrm>
            <a:off x="3900092" y="3658545"/>
            <a:ext cx="2247919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Power Network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F46DBD3-BF64-4098-B404-FAE25D1C2EAB}"/>
              </a:ext>
            </a:extLst>
          </p:cNvPr>
          <p:cNvSpPr txBox="1"/>
          <p:nvPr/>
        </p:nvSpPr>
        <p:spPr>
          <a:xfrm>
            <a:off x="4821879" y="4139993"/>
            <a:ext cx="2131259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Low-Carbon City Development</a:t>
            </a:r>
            <a:endParaRPr kumimoji="1" lang="en-US" altLang="ja-JP" b="1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96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>
            <a:extLst>
              <a:ext uri="{FF2B5EF4-FFF2-40B4-BE49-F238E27FC236}">
                <a16:creationId xmlns:a16="http://schemas.microsoft.com/office/drawing/2014/main" id="{E852806F-032E-4802-A22E-D537CE3B1E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387" y="1144979"/>
            <a:ext cx="4784062" cy="5070901"/>
          </a:xfrm>
          <a:prstGeom prst="rect">
            <a:avLst/>
          </a:prstGeom>
        </p:spPr>
      </p:pic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3A37F2BF-C8A1-45B8-9213-8B3D4890E4B4}"/>
              </a:ext>
            </a:extLst>
          </p:cNvPr>
          <p:cNvGrpSpPr/>
          <p:nvPr/>
        </p:nvGrpSpPr>
        <p:grpSpPr>
          <a:xfrm>
            <a:off x="5526616" y="1375741"/>
            <a:ext cx="6599581" cy="3876261"/>
            <a:chOff x="1729410" y="1259264"/>
            <a:chExt cx="6599581" cy="3876261"/>
          </a:xfrm>
        </p:grpSpPr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0390913B-BE72-40BD-A48B-26FB7CEBBF4F}"/>
                </a:ext>
              </a:extLst>
            </p:cNvPr>
            <p:cNvSpPr/>
            <p:nvPr/>
          </p:nvSpPr>
          <p:spPr>
            <a:xfrm>
              <a:off x="1729410" y="1259264"/>
              <a:ext cx="6599581" cy="3876261"/>
            </a:xfrm>
            <a:prstGeom prst="ellipse">
              <a:avLst/>
            </a:prstGeom>
            <a:solidFill>
              <a:srgbClr val="C8E6BA"/>
            </a:solidFill>
            <a:ln w="101600">
              <a:solidFill>
                <a:srgbClr val="3764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A57D7BDF-CFCC-44B0-AD03-497E2B5F38F2}"/>
                </a:ext>
              </a:extLst>
            </p:cNvPr>
            <p:cNvSpPr/>
            <p:nvPr/>
          </p:nvSpPr>
          <p:spPr>
            <a:xfrm>
              <a:off x="2206487" y="1580322"/>
              <a:ext cx="5565913" cy="3210339"/>
            </a:xfrm>
            <a:prstGeom prst="ellipse">
              <a:avLst/>
            </a:prstGeom>
            <a:solidFill>
              <a:srgbClr val="448D2A"/>
            </a:solidFill>
            <a:ln w="1016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BB7F6358-0390-4C5C-AB16-192DC0067082}"/>
              </a:ext>
            </a:extLst>
          </p:cNvPr>
          <p:cNvSpPr/>
          <p:nvPr/>
        </p:nvSpPr>
        <p:spPr>
          <a:xfrm>
            <a:off x="7708604" y="1377773"/>
            <a:ext cx="3021496" cy="3697357"/>
          </a:xfrm>
          <a:custGeom>
            <a:avLst/>
            <a:gdLst>
              <a:gd name="connsiteX0" fmla="*/ 0 w 3021496"/>
              <a:gd name="connsiteY0" fmla="*/ 0 h 3697357"/>
              <a:gd name="connsiteX1" fmla="*/ 655982 w 3021496"/>
              <a:gd name="connsiteY1" fmla="*/ 596348 h 3697357"/>
              <a:gd name="connsiteX2" fmla="*/ 626165 w 3021496"/>
              <a:gd name="connsiteY2" fmla="*/ 1798983 h 3697357"/>
              <a:gd name="connsiteX3" fmla="*/ 2146852 w 3021496"/>
              <a:gd name="connsiteY3" fmla="*/ 2295940 h 3697357"/>
              <a:gd name="connsiteX4" fmla="*/ 3021496 w 3021496"/>
              <a:gd name="connsiteY4" fmla="*/ 3697357 h 3697357"/>
              <a:gd name="connsiteX0" fmla="*/ 0 w 3021496"/>
              <a:gd name="connsiteY0" fmla="*/ 0 h 3697357"/>
              <a:gd name="connsiteX1" fmla="*/ 655982 w 3021496"/>
              <a:gd name="connsiteY1" fmla="*/ 596348 h 3697357"/>
              <a:gd name="connsiteX2" fmla="*/ 626165 w 3021496"/>
              <a:gd name="connsiteY2" fmla="*/ 1798983 h 3697357"/>
              <a:gd name="connsiteX3" fmla="*/ 2146852 w 3021496"/>
              <a:gd name="connsiteY3" fmla="*/ 2295940 h 3697357"/>
              <a:gd name="connsiteX4" fmla="*/ 3021496 w 3021496"/>
              <a:gd name="connsiteY4" fmla="*/ 3697357 h 3697357"/>
              <a:gd name="connsiteX0" fmla="*/ 0 w 3021496"/>
              <a:gd name="connsiteY0" fmla="*/ 0 h 3697357"/>
              <a:gd name="connsiteX1" fmla="*/ 655982 w 3021496"/>
              <a:gd name="connsiteY1" fmla="*/ 596348 h 3697357"/>
              <a:gd name="connsiteX2" fmla="*/ 626165 w 3021496"/>
              <a:gd name="connsiteY2" fmla="*/ 1798983 h 3697357"/>
              <a:gd name="connsiteX3" fmla="*/ 2146852 w 3021496"/>
              <a:gd name="connsiteY3" fmla="*/ 2295940 h 3697357"/>
              <a:gd name="connsiteX4" fmla="*/ 3021496 w 3021496"/>
              <a:gd name="connsiteY4" fmla="*/ 3697357 h 3697357"/>
              <a:gd name="connsiteX0" fmla="*/ 0 w 3021496"/>
              <a:gd name="connsiteY0" fmla="*/ 0 h 3697357"/>
              <a:gd name="connsiteX1" fmla="*/ 655982 w 3021496"/>
              <a:gd name="connsiteY1" fmla="*/ 596348 h 3697357"/>
              <a:gd name="connsiteX2" fmla="*/ 626165 w 3021496"/>
              <a:gd name="connsiteY2" fmla="*/ 1798983 h 3697357"/>
              <a:gd name="connsiteX3" fmla="*/ 2146852 w 3021496"/>
              <a:gd name="connsiteY3" fmla="*/ 2295940 h 3697357"/>
              <a:gd name="connsiteX4" fmla="*/ 3021496 w 3021496"/>
              <a:gd name="connsiteY4" fmla="*/ 3697357 h 3697357"/>
              <a:gd name="connsiteX0" fmla="*/ 0 w 3021496"/>
              <a:gd name="connsiteY0" fmla="*/ 0 h 3697357"/>
              <a:gd name="connsiteX1" fmla="*/ 745434 w 3021496"/>
              <a:gd name="connsiteY1" fmla="*/ 795131 h 3697357"/>
              <a:gd name="connsiteX2" fmla="*/ 626165 w 3021496"/>
              <a:gd name="connsiteY2" fmla="*/ 1798983 h 3697357"/>
              <a:gd name="connsiteX3" fmla="*/ 2146852 w 3021496"/>
              <a:gd name="connsiteY3" fmla="*/ 2295940 h 3697357"/>
              <a:gd name="connsiteX4" fmla="*/ 3021496 w 3021496"/>
              <a:gd name="connsiteY4" fmla="*/ 3697357 h 3697357"/>
              <a:gd name="connsiteX0" fmla="*/ 0 w 3021496"/>
              <a:gd name="connsiteY0" fmla="*/ 0 h 3697357"/>
              <a:gd name="connsiteX1" fmla="*/ 745434 w 3021496"/>
              <a:gd name="connsiteY1" fmla="*/ 795131 h 3697357"/>
              <a:gd name="connsiteX2" fmla="*/ 914400 w 3021496"/>
              <a:gd name="connsiteY2" fmla="*/ 2077279 h 3697357"/>
              <a:gd name="connsiteX3" fmla="*/ 2146852 w 3021496"/>
              <a:gd name="connsiteY3" fmla="*/ 2295940 h 3697357"/>
              <a:gd name="connsiteX4" fmla="*/ 3021496 w 3021496"/>
              <a:gd name="connsiteY4" fmla="*/ 3697357 h 3697357"/>
              <a:gd name="connsiteX0" fmla="*/ 0 w 3021496"/>
              <a:gd name="connsiteY0" fmla="*/ 0 h 3697357"/>
              <a:gd name="connsiteX1" fmla="*/ 745434 w 3021496"/>
              <a:gd name="connsiteY1" fmla="*/ 795131 h 3697357"/>
              <a:gd name="connsiteX2" fmla="*/ 914400 w 3021496"/>
              <a:gd name="connsiteY2" fmla="*/ 2077279 h 3697357"/>
              <a:gd name="connsiteX3" fmla="*/ 2216426 w 3021496"/>
              <a:gd name="connsiteY3" fmla="*/ 2604053 h 3697357"/>
              <a:gd name="connsiteX4" fmla="*/ 3021496 w 3021496"/>
              <a:gd name="connsiteY4" fmla="*/ 3697357 h 3697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1496" h="3697357">
                <a:moveTo>
                  <a:pt x="0" y="0"/>
                </a:moveTo>
                <a:cubicBezTo>
                  <a:pt x="218661" y="198783"/>
                  <a:pt x="593034" y="448918"/>
                  <a:pt x="745434" y="795131"/>
                </a:cubicBezTo>
                <a:cubicBezTo>
                  <a:pt x="897834" y="1141344"/>
                  <a:pt x="669235" y="1775792"/>
                  <a:pt x="914400" y="2077279"/>
                </a:cubicBezTo>
                <a:cubicBezTo>
                  <a:pt x="1159565" y="2378766"/>
                  <a:pt x="1865243" y="2334040"/>
                  <a:pt x="2216426" y="2604053"/>
                </a:cubicBezTo>
                <a:cubicBezTo>
                  <a:pt x="2567609" y="2874066"/>
                  <a:pt x="2729948" y="3230218"/>
                  <a:pt x="3021496" y="3697357"/>
                </a:cubicBezTo>
              </a:path>
            </a:pathLst>
          </a:custGeom>
          <a:noFill/>
          <a:ln w="101600">
            <a:solidFill>
              <a:srgbClr val="3FB3F2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4ACA6494-7BE3-42E1-92DA-DF8DE922B29A}"/>
              </a:ext>
            </a:extLst>
          </p:cNvPr>
          <p:cNvCxnSpPr/>
          <p:nvPr/>
        </p:nvCxnSpPr>
        <p:spPr>
          <a:xfrm>
            <a:off x="6754447" y="1447347"/>
            <a:ext cx="0" cy="3804655"/>
          </a:xfrm>
          <a:prstGeom prst="line">
            <a:avLst/>
          </a:prstGeom>
          <a:ln w="152400">
            <a:solidFill>
              <a:srgbClr val="F59549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B9D671D8-DAE5-4C66-883E-26CC3C993FAF}"/>
              </a:ext>
            </a:extLst>
          </p:cNvPr>
          <p:cNvCxnSpPr/>
          <p:nvPr/>
        </p:nvCxnSpPr>
        <p:spPr>
          <a:xfrm>
            <a:off x="6161412" y="1447347"/>
            <a:ext cx="0" cy="3804655"/>
          </a:xfrm>
          <a:prstGeom prst="line">
            <a:avLst/>
          </a:prstGeom>
          <a:ln w="152400">
            <a:solidFill>
              <a:srgbClr val="948B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EE0F4A0D-9BB3-4787-8CBA-0AD78A98D767}"/>
              </a:ext>
            </a:extLst>
          </p:cNvPr>
          <p:cNvCxnSpPr/>
          <p:nvPr/>
        </p:nvCxnSpPr>
        <p:spPr>
          <a:xfrm>
            <a:off x="11352951" y="1447347"/>
            <a:ext cx="0" cy="3804655"/>
          </a:xfrm>
          <a:prstGeom prst="line">
            <a:avLst/>
          </a:prstGeom>
          <a:ln w="152400">
            <a:solidFill>
              <a:srgbClr val="948B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>
            <a:extLst>
              <a:ext uri="{FF2B5EF4-FFF2-40B4-BE49-F238E27FC236}">
                <a16:creationId xmlns:a16="http://schemas.microsoft.com/office/drawing/2014/main" id="{CA4BEFA1-11D3-432A-8DC2-8830A286C97A}"/>
              </a:ext>
            </a:extLst>
          </p:cNvPr>
          <p:cNvSpPr/>
          <p:nvPr/>
        </p:nvSpPr>
        <p:spPr>
          <a:xfrm>
            <a:off x="6576241" y="1403415"/>
            <a:ext cx="1767159" cy="695739"/>
          </a:xfrm>
          <a:prstGeom prst="ellipse">
            <a:avLst/>
          </a:prstGeom>
          <a:solidFill>
            <a:schemeClr val="tx1"/>
          </a:solidFill>
          <a:ln w="57150">
            <a:solidFill>
              <a:srgbClr val="6A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Satoyama</a:t>
            </a:r>
            <a:endParaRPr kumimoji="1" lang="en-US" altLang="ja-JP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Area</a:t>
            </a:r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116B7EC5-EB35-4B19-81B4-F1BE486E6095}"/>
              </a:ext>
            </a:extLst>
          </p:cNvPr>
          <p:cNvSpPr/>
          <p:nvPr/>
        </p:nvSpPr>
        <p:spPr>
          <a:xfrm>
            <a:off x="6770399" y="2275429"/>
            <a:ext cx="1776796" cy="695739"/>
          </a:xfrm>
          <a:prstGeom prst="ellipse">
            <a:avLst/>
          </a:prstGeom>
          <a:solidFill>
            <a:schemeClr val="tx1"/>
          </a:solidFill>
          <a:ln w="57150">
            <a:solidFill>
              <a:srgbClr val="6A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Mid town</a:t>
            </a:r>
          </a:p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Area</a:t>
            </a:r>
          </a:p>
        </p:txBody>
      </p:sp>
      <p:sp>
        <p:nvSpPr>
          <p:cNvPr id="43" name="楕円 42">
            <a:extLst>
              <a:ext uri="{FF2B5EF4-FFF2-40B4-BE49-F238E27FC236}">
                <a16:creationId xmlns:a16="http://schemas.microsoft.com/office/drawing/2014/main" id="{94EBB98E-061C-492B-99C1-A0D5648020A5}"/>
              </a:ext>
            </a:extLst>
          </p:cNvPr>
          <p:cNvSpPr/>
          <p:nvPr/>
        </p:nvSpPr>
        <p:spPr>
          <a:xfrm>
            <a:off x="8810234" y="2286211"/>
            <a:ext cx="1869166" cy="695739"/>
          </a:xfrm>
          <a:prstGeom prst="ellipse">
            <a:avLst/>
          </a:prstGeom>
          <a:solidFill>
            <a:schemeClr val="tx1"/>
          </a:solidFill>
          <a:ln w="57150">
            <a:solidFill>
              <a:srgbClr val="6A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Satoyama</a:t>
            </a:r>
            <a:endParaRPr kumimoji="1" lang="en-US" altLang="ja-JP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Area</a:t>
            </a:r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1DD91DEB-B546-45BB-8D2F-3DC236DAC369}"/>
              </a:ext>
            </a:extLst>
          </p:cNvPr>
          <p:cNvSpPr/>
          <p:nvPr/>
        </p:nvSpPr>
        <p:spPr>
          <a:xfrm>
            <a:off x="9068656" y="1373755"/>
            <a:ext cx="1924483" cy="695739"/>
          </a:xfrm>
          <a:prstGeom prst="ellipse">
            <a:avLst/>
          </a:prstGeom>
          <a:solidFill>
            <a:schemeClr val="tx1"/>
          </a:solidFill>
          <a:ln w="57150">
            <a:solidFill>
              <a:srgbClr val="6A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Mid town</a:t>
            </a:r>
          </a:p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Area</a:t>
            </a:r>
          </a:p>
        </p:txBody>
      </p:sp>
      <p:sp>
        <p:nvSpPr>
          <p:cNvPr id="45" name="楕円 44">
            <a:extLst>
              <a:ext uri="{FF2B5EF4-FFF2-40B4-BE49-F238E27FC236}">
                <a16:creationId xmlns:a16="http://schemas.microsoft.com/office/drawing/2014/main" id="{F2C997CB-5DD3-4BB5-A63D-267892612213}"/>
              </a:ext>
            </a:extLst>
          </p:cNvPr>
          <p:cNvSpPr/>
          <p:nvPr/>
        </p:nvSpPr>
        <p:spPr>
          <a:xfrm>
            <a:off x="10662748" y="3147445"/>
            <a:ext cx="1529252" cy="695739"/>
          </a:xfrm>
          <a:prstGeom prst="ellipse">
            <a:avLst/>
          </a:prstGeom>
          <a:solidFill>
            <a:schemeClr val="tx1"/>
          </a:solidFill>
          <a:ln w="57150">
            <a:solidFill>
              <a:srgbClr val="6A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Satoumi</a:t>
            </a:r>
            <a:endParaRPr kumimoji="1" lang="en-US" altLang="ja-JP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Area</a:t>
            </a:r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E4C3E0C9-E4D2-4606-9058-F698DB507E82}"/>
              </a:ext>
            </a:extLst>
          </p:cNvPr>
          <p:cNvSpPr/>
          <p:nvPr/>
        </p:nvSpPr>
        <p:spPr>
          <a:xfrm>
            <a:off x="8343400" y="4504783"/>
            <a:ext cx="1976187" cy="695739"/>
          </a:xfrm>
          <a:prstGeom prst="ellipse">
            <a:avLst/>
          </a:prstGeom>
          <a:solidFill>
            <a:schemeClr val="tx1"/>
          </a:solidFill>
          <a:ln w="57150">
            <a:solidFill>
              <a:srgbClr val="6A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Satoyama</a:t>
            </a:r>
            <a:endParaRPr kumimoji="1" lang="en-US" altLang="ja-JP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Area</a:t>
            </a:r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A640DC55-3610-4959-BA6C-1CCC5794EEA7}"/>
              </a:ext>
            </a:extLst>
          </p:cNvPr>
          <p:cNvSpPr/>
          <p:nvPr/>
        </p:nvSpPr>
        <p:spPr>
          <a:xfrm>
            <a:off x="6825631" y="3843184"/>
            <a:ext cx="1776795" cy="695739"/>
          </a:xfrm>
          <a:prstGeom prst="ellipse">
            <a:avLst/>
          </a:prstGeom>
          <a:solidFill>
            <a:schemeClr val="tx1"/>
          </a:solidFill>
          <a:ln w="57150">
            <a:solidFill>
              <a:srgbClr val="6A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Mid town</a:t>
            </a:r>
          </a:p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Area</a:t>
            </a:r>
          </a:p>
        </p:txBody>
      </p:sp>
      <p:sp>
        <p:nvSpPr>
          <p:cNvPr id="48" name="楕円 47">
            <a:extLst>
              <a:ext uri="{FF2B5EF4-FFF2-40B4-BE49-F238E27FC236}">
                <a16:creationId xmlns:a16="http://schemas.microsoft.com/office/drawing/2014/main" id="{51422D80-9555-454E-A4EA-80911F38D6E2}"/>
              </a:ext>
            </a:extLst>
          </p:cNvPr>
          <p:cNvSpPr/>
          <p:nvPr/>
        </p:nvSpPr>
        <p:spPr>
          <a:xfrm>
            <a:off x="5930500" y="4691323"/>
            <a:ext cx="1856310" cy="695739"/>
          </a:xfrm>
          <a:prstGeom prst="ellipse">
            <a:avLst/>
          </a:prstGeom>
          <a:solidFill>
            <a:schemeClr val="tx1"/>
          </a:solidFill>
          <a:ln w="57150">
            <a:solidFill>
              <a:srgbClr val="6A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Stn.</a:t>
            </a:r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front Rural Area</a:t>
            </a:r>
          </a:p>
        </p:txBody>
      </p:sp>
      <p:sp>
        <p:nvSpPr>
          <p:cNvPr id="49" name="楕円 48">
            <a:extLst>
              <a:ext uri="{FF2B5EF4-FFF2-40B4-BE49-F238E27FC236}">
                <a16:creationId xmlns:a16="http://schemas.microsoft.com/office/drawing/2014/main" id="{CC87661E-EAD7-4C64-8CFC-760B1EDD2D5B}"/>
              </a:ext>
            </a:extLst>
          </p:cNvPr>
          <p:cNvSpPr/>
          <p:nvPr/>
        </p:nvSpPr>
        <p:spPr>
          <a:xfrm>
            <a:off x="5460813" y="3022719"/>
            <a:ext cx="1848198" cy="695739"/>
          </a:xfrm>
          <a:prstGeom prst="ellipse">
            <a:avLst/>
          </a:prstGeom>
          <a:solidFill>
            <a:schemeClr val="tx1"/>
          </a:solidFill>
          <a:ln w="57150">
            <a:solidFill>
              <a:srgbClr val="6A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Gate Way</a:t>
            </a:r>
          </a:p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Area</a:t>
            </a:r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1340FD88-3B11-41C2-BC70-142023300B83}"/>
              </a:ext>
            </a:extLst>
          </p:cNvPr>
          <p:cNvSpPr/>
          <p:nvPr/>
        </p:nvSpPr>
        <p:spPr>
          <a:xfrm>
            <a:off x="4478660" y="3730935"/>
            <a:ext cx="1716220" cy="695739"/>
          </a:xfrm>
          <a:prstGeom prst="ellipse">
            <a:avLst/>
          </a:prstGeom>
          <a:solidFill>
            <a:schemeClr val="tx1"/>
          </a:solidFill>
          <a:ln w="57150">
            <a:solidFill>
              <a:srgbClr val="6A86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Satoyama</a:t>
            </a:r>
            <a:endParaRPr kumimoji="1" lang="en-US" altLang="ja-JP" dirty="0">
              <a:solidFill>
                <a:srgbClr val="3535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Area</a:t>
            </a:r>
          </a:p>
        </p:txBody>
      </p: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E2276F1C-F919-4251-AC3A-2240653473E6}"/>
              </a:ext>
            </a:extLst>
          </p:cNvPr>
          <p:cNvCxnSpPr>
            <a:cxnSpLocks/>
          </p:cNvCxnSpPr>
          <p:nvPr/>
        </p:nvCxnSpPr>
        <p:spPr>
          <a:xfrm>
            <a:off x="8080514" y="3367657"/>
            <a:ext cx="1096536" cy="10458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楕円 50">
            <a:extLst>
              <a:ext uri="{FF2B5EF4-FFF2-40B4-BE49-F238E27FC236}">
                <a16:creationId xmlns:a16="http://schemas.microsoft.com/office/drawing/2014/main" id="{75B9D1B5-4473-4D91-B7D2-AD49E2353B3B}"/>
              </a:ext>
            </a:extLst>
          </p:cNvPr>
          <p:cNvSpPr/>
          <p:nvPr/>
        </p:nvSpPr>
        <p:spPr>
          <a:xfrm>
            <a:off x="8972486" y="2984691"/>
            <a:ext cx="1549047" cy="695739"/>
          </a:xfrm>
          <a:prstGeom prst="ellipse">
            <a:avLst/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IP</a:t>
            </a:r>
          </a:p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Campus</a:t>
            </a:r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401C303B-76C5-42BE-AFD8-8C81F57C5926}"/>
              </a:ext>
            </a:extLst>
          </p:cNvPr>
          <p:cNvSpPr/>
          <p:nvPr/>
        </p:nvSpPr>
        <p:spPr>
          <a:xfrm>
            <a:off x="6932654" y="3023306"/>
            <a:ext cx="1490872" cy="695739"/>
          </a:xfrm>
          <a:prstGeom prst="ellipse">
            <a:avLst/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Main </a:t>
            </a:r>
          </a:p>
          <a:p>
            <a:pPr algn="ctr"/>
            <a:r>
              <a:rPr kumimoji="1" lang="en-US" altLang="ja-JP" dirty="0">
                <a:solidFill>
                  <a:srgbClr val="3535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Campus</a:t>
            </a:r>
          </a:p>
        </p:txBody>
      </p:sp>
      <p:sp>
        <p:nvSpPr>
          <p:cNvPr id="58" name="タイトル 57">
            <a:extLst>
              <a:ext uri="{FF2B5EF4-FFF2-40B4-BE49-F238E27FC236}">
                <a16:creationId xmlns:a16="http://schemas.microsoft.com/office/drawing/2014/main" id="{F3340A01-2058-4362-98FE-893DB408B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769" y="48192"/>
            <a:ext cx="10515600" cy="1325563"/>
          </a:xfrm>
        </p:spPr>
        <p:txBody>
          <a:bodyPr/>
          <a:lstStyle/>
          <a:p>
            <a:r>
              <a:rPr lang="en-US" altLang="ja-JP" dirty="0"/>
              <a:t>Green ILC Residential Environment Concept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B8E634-23DF-4DA9-987D-EBD40F20695F}"/>
              </a:ext>
            </a:extLst>
          </p:cNvPr>
          <p:cNvSpPr txBox="1"/>
          <p:nvPr/>
        </p:nvSpPr>
        <p:spPr>
          <a:xfrm>
            <a:off x="5630621" y="6193675"/>
            <a:ext cx="5996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Satoyama</a:t>
            </a:r>
            <a:r>
              <a:rPr kumimoji="1" lang="en-US" altLang="ja-JP" dirty="0"/>
              <a:t>:   </a:t>
            </a:r>
            <a:r>
              <a:rPr lang="en-US" altLang="ja-JP" dirty="0"/>
              <a:t>a concept of a landscape </a:t>
            </a:r>
          </a:p>
          <a:p>
            <a:r>
              <a:rPr lang="en-US" altLang="ja-JP" dirty="0"/>
              <a:t>                          sustainable human activities and nature coexist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C394CD9-7405-49CC-A1A1-8300AAF221AD}"/>
              </a:ext>
            </a:extLst>
          </p:cNvPr>
          <p:cNvSpPr txBox="1"/>
          <p:nvPr/>
        </p:nvSpPr>
        <p:spPr>
          <a:xfrm>
            <a:off x="5570485" y="5317874"/>
            <a:ext cx="61165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utilizing existing urban areas and </a:t>
            </a:r>
            <a:r>
              <a:rPr lang="en-US" altLang="ja-JP" dirty="0" err="1"/>
              <a:t>rsatoyama</a:t>
            </a:r>
            <a:r>
              <a:rPr lang="en-US" altLang="ja-JP" dirty="0"/>
              <a:t> (sea) area </a:t>
            </a:r>
          </a:p>
          <a:p>
            <a:r>
              <a:rPr lang="en-US" altLang="ja-JP" dirty="0"/>
              <a:t>connecting them with cutting-edge lifestyle infrastructure (shopping, medical care, education, and transportation).</a:t>
            </a:r>
          </a:p>
        </p:txBody>
      </p:sp>
    </p:spTree>
    <p:extLst>
      <p:ext uri="{BB962C8B-B14F-4D97-AF65-F5344CB8AC3E}">
        <p14:creationId xmlns:p14="http://schemas.microsoft.com/office/powerpoint/2010/main" val="213054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1375</TotalTime>
  <Words>1303</Words>
  <Application>Microsoft Office PowerPoint</Application>
  <PresentationFormat>ワイド画面</PresentationFormat>
  <Paragraphs>255</Paragraphs>
  <Slides>17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3" baseType="lpstr">
      <vt:lpstr>游ゴシック</vt:lpstr>
      <vt:lpstr>Arial</vt:lpstr>
      <vt:lpstr>Calibri</vt:lpstr>
      <vt:lpstr>Calibri Light</vt:lpstr>
      <vt:lpstr>Segoe UI</vt:lpstr>
      <vt:lpstr>Office Theme</vt:lpstr>
      <vt:lpstr>PowerPoint プレゼンテーション</vt:lpstr>
      <vt:lpstr>ILC Vanguard Initiative (IVI)</vt:lpstr>
      <vt:lpstr>Organization</vt:lpstr>
      <vt:lpstr>Membership 　Individual Participation from Universities and Companies</vt:lpstr>
      <vt:lpstr>Project Management Working Group</vt:lpstr>
      <vt:lpstr>Construction/Work sharing Model</vt:lpstr>
      <vt:lpstr>Next-Generation City Development  Working Group</vt:lpstr>
      <vt:lpstr>Low-Carbon City Development</vt:lpstr>
      <vt:lpstr>Green ILC Residential Environment Concept</vt:lpstr>
      <vt:lpstr>Environmental Issues Working Group</vt:lpstr>
      <vt:lpstr>PowerPoint プレゼンテーション</vt:lpstr>
      <vt:lpstr>Lessons from previous construction projects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高橋　徹</dc:creator>
  <cp:lastModifiedBy>高橋 徹</cp:lastModifiedBy>
  <cp:revision>105</cp:revision>
  <dcterms:created xsi:type="dcterms:W3CDTF">2024-06-29T05:56:41Z</dcterms:created>
  <dcterms:modified xsi:type="dcterms:W3CDTF">2024-07-09T02:23:35Z</dcterms:modified>
</cp:coreProperties>
</file>