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526" r:id="rId4"/>
    <p:sldId id="260" r:id="rId5"/>
    <p:sldId id="537" r:id="rId6"/>
    <p:sldId id="262" r:id="rId7"/>
    <p:sldId id="536" r:id="rId8"/>
    <p:sldId id="518" r:id="rId9"/>
    <p:sldId id="527" r:id="rId10"/>
    <p:sldId id="528" r:id="rId11"/>
    <p:sldId id="538" r:id="rId12"/>
    <p:sldId id="531" r:id="rId13"/>
    <p:sldId id="532" r:id="rId14"/>
    <p:sldId id="539" r:id="rId15"/>
    <p:sldId id="540" r:id="rId16"/>
    <p:sldId id="53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5"/>
    <p:restoredTop sz="94635"/>
  </p:normalViewPr>
  <p:slideViewPr>
    <p:cSldViewPr snapToGrid="0" snapToObjects="1">
      <p:cViewPr>
        <p:scale>
          <a:sx n="108" d="100"/>
          <a:sy n="108" d="100"/>
        </p:scale>
        <p:origin x="712" y="2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93E17-F067-4ADC-A1E5-A8D4097B40D1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9FFB3-44F3-4525-B39F-E62588A4E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44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9FFB3-44F3-4525-B39F-E62588A4EBA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60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9FFB3-44F3-4525-B39F-E62588A4EBA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95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052" y="6341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7D4FC-4534-804B-BCB9-65E484165E4E}" type="datetimeFigureOut">
              <a:rPr lang="en-US" smtClean="0"/>
              <a:pPr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RED 10in Header 3line log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954"/>
            <a:ext cx="9505380" cy="871147"/>
          </a:xfrm>
          <a:prstGeom prst="rect">
            <a:avLst/>
          </a:prstGeom>
        </p:spPr>
      </p:pic>
      <p:pic>
        <p:nvPicPr>
          <p:cNvPr id="8" name="Picture 7" descr="RED 10in Header 3line logo.png">
            <a:extLst>
              <a:ext uri="{FF2B5EF4-FFF2-40B4-BE49-F238E27FC236}">
                <a16:creationId xmlns:a16="http://schemas.microsoft.com/office/drawing/2014/main" id="{208D6E19-16ED-4641-8EED-94B99B0BCE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78005" t="-1346" b="1346"/>
          <a:stretch/>
        </p:blipFill>
        <p:spPr>
          <a:xfrm>
            <a:off x="9505380" y="0"/>
            <a:ext cx="2686620" cy="8711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tiff"/><Relationship Id="rId7" Type="http://schemas.openxmlformats.org/officeDocument/2006/relationships/image" Target="../media/image30.pn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tiff"/><Relationship Id="rId4" Type="http://schemas.openxmlformats.org/officeDocument/2006/relationships/image" Target="../media/image27.tiff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tiff"/><Relationship Id="rId13" Type="http://schemas.openxmlformats.org/officeDocument/2006/relationships/image" Target="../media/image45.tiff"/><Relationship Id="rId3" Type="http://schemas.openxmlformats.org/officeDocument/2006/relationships/image" Target="../media/image25.tiff"/><Relationship Id="rId7" Type="http://schemas.openxmlformats.org/officeDocument/2006/relationships/image" Target="../media/image39.tiff"/><Relationship Id="rId12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tiff"/><Relationship Id="rId11" Type="http://schemas.openxmlformats.org/officeDocument/2006/relationships/image" Target="../media/image43.jpeg"/><Relationship Id="rId5" Type="http://schemas.openxmlformats.org/officeDocument/2006/relationships/image" Target="../media/image27.tiff"/><Relationship Id="rId10" Type="http://schemas.openxmlformats.org/officeDocument/2006/relationships/image" Target="../media/image42.tiff"/><Relationship Id="rId4" Type="http://schemas.openxmlformats.org/officeDocument/2006/relationships/image" Target="../media/image26.tiff"/><Relationship Id="rId9" Type="http://schemas.openxmlformats.org/officeDocument/2006/relationships/image" Target="../media/image4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48032"/>
            <a:ext cx="10363200" cy="1470025"/>
          </a:xfrm>
        </p:spPr>
        <p:txBody>
          <a:bodyPr/>
          <a:lstStyle/>
          <a:p>
            <a:r>
              <a:rPr lang="en-US" b="1" dirty="0"/>
              <a:t>Spin-polarized electron sources for future linear colliders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5717" y="3592256"/>
            <a:ext cx="8534400" cy="2045536"/>
          </a:xfrm>
        </p:spPr>
        <p:txBody>
          <a:bodyPr>
            <a:normAutofit/>
          </a:bodyPr>
          <a:lstStyle/>
          <a:p>
            <a:r>
              <a:rPr lang="en-US" dirty="0"/>
              <a:t>Jared Maxson</a:t>
            </a:r>
          </a:p>
          <a:p>
            <a:r>
              <a:rPr lang="en-US" dirty="0"/>
              <a:t>Cornell Physics, CLASSE</a:t>
            </a:r>
          </a:p>
          <a:p>
            <a:r>
              <a:rPr lang="en-US" dirty="0"/>
              <a:t>LCWS 2024</a:t>
            </a:r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B0EF2-9D59-D5C0-C642-A4A317E12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397" y="80892"/>
            <a:ext cx="10972800" cy="1143000"/>
          </a:xfrm>
        </p:spPr>
        <p:txBody>
          <a:bodyPr/>
          <a:lstStyle/>
          <a:p>
            <a:r>
              <a:rPr lang="en-US" sz="3200" dirty="0"/>
              <a:t>Alkali Antimonides for polarized photoemission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A0CAB-65D9-69A0-11E9-A7064CE51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875073"/>
            <a:ext cx="10972800" cy="4525963"/>
          </a:xfrm>
        </p:spPr>
        <p:txBody>
          <a:bodyPr>
            <a:normAutofit/>
          </a:bodyPr>
          <a:lstStyle/>
          <a:p>
            <a:r>
              <a:rPr lang="en-US" sz="2200" dirty="0"/>
              <a:t>Alkali antimonides have cubic crystal structure, are bulk visible light photoemitters, and generally more rugged than GaAs. 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Very challenging to grow high quality, crystalline films! Nonetheless, recent measurement suggests polarized photoemission is possible: </a:t>
            </a:r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407BD2-03E8-0E45-334B-20C047A4B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91" y="3031909"/>
            <a:ext cx="4364089" cy="28615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413FD1-9DD1-EF0E-3CF4-D4205131D864}"/>
              </a:ext>
            </a:extLst>
          </p:cNvPr>
          <p:cNvSpPr txBox="1"/>
          <p:nvPr/>
        </p:nvSpPr>
        <p:spPr>
          <a:xfrm>
            <a:off x="609598" y="5893450"/>
            <a:ext cx="3677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Band Structure very similar to GaAs…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5162BB-0C47-8ECE-7EC1-6B98A23D2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4906" y="3241962"/>
            <a:ext cx="7317094" cy="16579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05DD1A-4C4C-E7AC-931C-E347AA2D0633}"/>
              </a:ext>
            </a:extLst>
          </p:cNvPr>
          <p:cNvSpPr txBox="1"/>
          <p:nvPr/>
        </p:nvSpPr>
        <p:spPr>
          <a:xfrm>
            <a:off x="5708073" y="5059597"/>
            <a:ext cx="6179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Polarization inferred from degree of circular polarization of cathodoluminescence (CL). Observed </a:t>
            </a:r>
            <a:r>
              <a:rPr lang="en-US" i="1" dirty="0"/>
              <a:t>similar levels of CL polarization as unstrained GaAs---- polarized electrons!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4CD77D-A13A-A14B-01D3-D3B905192F6B}"/>
              </a:ext>
            </a:extLst>
          </p:cNvPr>
          <p:cNvSpPr txBox="1"/>
          <p:nvPr/>
        </p:nvSpPr>
        <p:spPr>
          <a:xfrm>
            <a:off x="5443889" y="6078116"/>
            <a:ext cx="6179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Very promising result! Future study should include direct polarization measurement (</a:t>
            </a:r>
            <a:r>
              <a:rPr lang="en-US" dirty="0" err="1"/>
              <a:t>eg.</a:t>
            </a:r>
            <a:r>
              <a:rPr lang="en-US" dirty="0"/>
              <a:t> Mott scattering).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B35322-0B20-5172-44AA-070E33C21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3041" y="2926771"/>
            <a:ext cx="53721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70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E788C-CA5B-D4A1-4065-1B17D9171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307" y="0"/>
            <a:ext cx="10972800" cy="1143000"/>
          </a:xfrm>
        </p:spPr>
        <p:txBody>
          <a:bodyPr/>
          <a:lstStyle/>
          <a:p>
            <a:r>
              <a:rPr lang="en-US" sz="3600" dirty="0"/>
              <a:t>Alkali Antimonides in High gradient Guns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9C8D3-A20E-75CE-69F4-EADEB8418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68682"/>
            <a:ext cx="109728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Alkali antimonide photocathodes are now being tested in L and S-band high gradient normal conducting guns: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D34701-9099-14F4-0525-3A70F8D82B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095"/>
          <a:stretch/>
        </p:blipFill>
        <p:spPr>
          <a:xfrm>
            <a:off x="333813" y="2073548"/>
            <a:ext cx="2433879" cy="20221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535465-FF9F-F1A0-53BA-70BBAA0F89D1}"/>
              </a:ext>
            </a:extLst>
          </p:cNvPr>
          <p:cNvSpPr txBox="1"/>
          <p:nvPr/>
        </p:nvSpPr>
        <p:spPr>
          <a:xfrm>
            <a:off x="849061" y="1691895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PITZ, L-band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B4C7B7-2C2B-EECB-03E7-3072D0496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06715"/>
            <a:ext cx="3520063" cy="23758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F8C070-2248-13FD-861D-EE6E6F386D7D}"/>
              </a:ext>
            </a:extLst>
          </p:cNvPr>
          <p:cNvSpPr txBox="1"/>
          <p:nvPr/>
        </p:nvSpPr>
        <p:spPr>
          <a:xfrm>
            <a:off x="790921" y="6508904"/>
            <a:ext cx="2444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Mohanty et al. FEL 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93EDEF-9C3B-74D8-1094-823CABE29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6064" y="1814957"/>
            <a:ext cx="3191756" cy="24453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642C71-5AE1-3748-1EA9-44AF0F9B43A5}"/>
              </a:ext>
            </a:extLst>
          </p:cNvPr>
          <p:cNvSpPr txBox="1"/>
          <p:nvPr/>
        </p:nvSpPr>
        <p:spPr>
          <a:xfrm>
            <a:off x="4712672" y="1704216"/>
            <a:ext cx="2367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UCLA PEGASUS, S-band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19BF2E-C43A-C9B9-5D8A-CF3F24D45A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0234" y="4260291"/>
            <a:ext cx="2846824" cy="23222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F9424A2-E771-8CB5-D4E9-B90A1FBE0F95}"/>
              </a:ext>
            </a:extLst>
          </p:cNvPr>
          <p:cNvSpPr txBox="1"/>
          <p:nvPr/>
        </p:nvSpPr>
        <p:spPr>
          <a:xfrm>
            <a:off x="4644511" y="6524424"/>
            <a:ext cx="233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Garcia et al,  IPAC 2024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2D509F4-237B-C7F3-2CE4-5CF6115B33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6961" y="2110174"/>
            <a:ext cx="1478883" cy="209879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D1CD9A-443E-2C9E-D21E-A6F97F72E1B5}"/>
              </a:ext>
            </a:extLst>
          </p:cNvPr>
          <p:cNvSpPr txBox="1"/>
          <p:nvPr/>
        </p:nvSpPr>
        <p:spPr>
          <a:xfrm>
            <a:off x="8733089" y="1630291"/>
            <a:ext cx="1966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Tsinghua U, S-band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4180A2-726E-7FBC-89C8-E76C2C046F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0735" y="4372033"/>
            <a:ext cx="2451333" cy="2098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3F3D25-F131-5193-E018-F6B0D2FFDBD1}"/>
              </a:ext>
            </a:extLst>
          </p:cNvPr>
          <p:cNvSpPr txBox="1"/>
          <p:nvPr/>
        </p:nvSpPr>
        <p:spPr>
          <a:xfrm>
            <a:off x="8645876" y="6488668"/>
            <a:ext cx="273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R. K. Li, P3 Workshop, 2023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6CC86A9-6004-86CC-3A8E-9AD1DADCB802}"/>
              </a:ext>
            </a:extLst>
          </p:cNvPr>
          <p:cNvSpPr/>
          <p:nvPr/>
        </p:nvSpPr>
        <p:spPr>
          <a:xfrm>
            <a:off x="7896254" y="811477"/>
            <a:ext cx="3045814" cy="8598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Tests planned C-Band (LANL and UCLA) soon!</a:t>
            </a:r>
          </a:p>
        </p:txBody>
      </p:sp>
    </p:spTree>
    <p:extLst>
      <p:ext uri="{BB962C8B-B14F-4D97-AF65-F5344CB8AC3E}">
        <p14:creationId xmlns:p14="http://schemas.microsoft.com/office/powerpoint/2010/main" val="397668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FABE9-95B9-CBA9-EF1B-E7D5ED56E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Gallium Nitride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45C85-D9E1-AEDE-98DA-37400829A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280" y="858275"/>
            <a:ext cx="11034679" cy="5455508"/>
          </a:xfrm>
        </p:spPr>
        <p:txBody>
          <a:bodyPr>
            <a:normAutofit/>
          </a:bodyPr>
          <a:lstStyle/>
          <a:p>
            <a:r>
              <a:rPr lang="en-US" sz="2000" dirty="0" err="1"/>
              <a:t>GaN</a:t>
            </a:r>
            <a:r>
              <a:rPr lang="en-US" sz="2000" dirty="0"/>
              <a:t>: A wide bandgap semiconductor, enabler of the blue LED.</a:t>
            </a:r>
          </a:p>
          <a:p>
            <a:pPr lvl="1"/>
            <a:r>
              <a:rPr lang="en-US" sz="2000" dirty="0"/>
              <a:t>Cubic (Zinc-Blende) and hexagonal (Wurtzite) phases</a:t>
            </a:r>
          </a:p>
          <a:p>
            <a:r>
              <a:rPr lang="en-US" sz="2000" dirty="0"/>
              <a:t>Cubic phase is the closest analog to GaAs.</a:t>
            </a:r>
          </a:p>
          <a:p>
            <a:r>
              <a:rPr lang="en-US" sz="2000" dirty="0"/>
              <a:t>May also enable more robust activating layers such as </a:t>
            </a:r>
            <a:r>
              <a:rPr lang="en-US" sz="2000" dirty="0" err="1"/>
              <a:t>CsI</a:t>
            </a:r>
            <a:r>
              <a:rPr lang="en-US" sz="2000" dirty="0"/>
              <a:t>, and if appropriately band-engineered, can have high QE without Cs. (Here we are using Cs.)</a:t>
            </a:r>
          </a:p>
          <a:p>
            <a:r>
              <a:rPr lang="en-US" sz="2000" dirty="0"/>
              <a:t>Local expertise at Cornell: Jena/Xing Group. </a:t>
            </a:r>
          </a:p>
          <a:p>
            <a:r>
              <a:rPr lang="en-US" sz="2000" dirty="0"/>
              <a:t>DOE-HEP grant to study cubic </a:t>
            </a:r>
            <a:r>
              <a:rPr lang="en-US" sz="2000" dirty="0" err="1"/>
              <a:t>GaN</a:t>
            </a:r>
            <a:r>
              <a:rPr lang="en-US" sz="2000" dirty="0"/>
              <a:t>, Polarization, and new activating layers</a:t>
            </a:r>
            <a:r>
              <a:rPr lang="en-US" sz="2400" dirty="0"/>
              <a:t>.</a:t>
            </a:r>
          </a:p>
          <a:p>
            <a:pPr lvl="1"/>
            <a:endParaRPr lang="en-US" sz="2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B92BFCB-F335-AB7A-D5AA-4BFAC9020C23}"/>
              </a:ext>
            </a:extLst>
          </p:cNvPr>
          <p:cNvGrpSpPr/>
          <p:nvPr/>
        </p:nvGrpSpPr>
        <p:grpSpPr>
          <a:xfrm>
            <a:off x="700121" y="3799771"/>
            <a:ext cx="2056507" cy="2322946"/>
            <a:chOff x="700121" y="3799771"/>
            <a:chExt cx="2056507" cy="232294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95876C5-1AE7-1CDA-DBBF-D6A0129274C7}"/>
                </a:ext>
              </a:extLst>
            </p:cNvPr>
            <p:cNvSpPr/>
            <p:nvPr/>
          </p:nvSpPr>
          <p:spPr>
            <a:xfrm>
              <a:off x="700121" y="3799771"/>
              <a:ext cx="2056507" cy="232294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CED0CD7-4448-D37D-88A1-ABB0A4A1C6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025" r="6754"/>
            <a:stretch/>
          </p:blipFill>
          <p:spPr>
            <a:xfrm>
              <a:off x="1686579" y="4952792"/>
              <a:ext cx="932230" cy="104641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E6D9DCC-240F-6965-871D-3976A082ED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971"/>
            <a:stretch/>
          </p:blipFill>
          <p:spPr>
            <a:xfrm>
              <a:off x="816307" y="3940814"/>
              <a:ext cx="903064" cy="103766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A41F8A6-1E3B-377D-BB44-6C32E993C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918" r="3133"/>
            <a:stretch/>
          </p:blipFill>
          <p:spPr>
            <a:xfrm>
              <a:off x="815543" y="4964824"/>
              <a:ext cx="875870" cy="103490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960D098-5969-DCAD-9ECC-AAFE036EE7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350" t="5375" r="6258" b="5907"/>
            <a:stretch/>
          </p:blipFill>
          <p:spPr>
            <a:xfrm>
              <a:off x="1686580" y="3937550"/>
              <a:ext cx="942694" cy="1014722"/>
            </a:xfrm>
            <a:prstGeom prst="rect">
              <a:avLst/>
            </a:prstGeom>
          </p:spPr>
        </p:pic>
      </p:grpSp>
      <p:pic>
        <p:nvPicPr>
          <p:cNvPr id="1026" name="Picture 2" descr="Nobel Prize - Wikipedia">
            <a:extLst>
              <a:ext uri="{FF2B5EF4-FFF2-40B4-BE49-F238E27FC236}">
                <a16:creationId xmlns:a16="http://schemas.microsoft.com/office/drawing/2014/main" id="{8B3CFB1C-A85E-AC28-023F-2171D01FE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406" y="815164"/>
            <a:ext cx="1009114" cy="99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C62AC0CE-9CFF-D52E-1D60-F306AFA7E45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55"/>
          <a:stretch/>
        </p:blipFill>
        <p:spPr>
          <a:xfrm>
            <a:off x="3345777" y="3662802"/>
            <a:ext cx="1898329" cy="25789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81FED-3F93-0919-8180-5F2CF3AA36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0362" y="3783919"/>
            <a:ext cx="2669804" cy="23546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99ADF7-8355-BA2A-D937-3E3603C8E5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37526" y="3665520"/>
            <a:ext cx="3632503" cy="27988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AF9AA7-ED54-3937-5D5E-BFD82BE7283E}"/>
              </a:ext>
            </a:extLst>
          </p:cNvPr>
          <p:cNvSpPr txBox="1"/>
          <p:nvPr/>
        </p:nvSpPr>
        <p:spPr>
          <a:xfrm>
            <a:off x="9942741" y="3783586"/>
            <a:ext cx="1055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(Hexagonal)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0CA69D-0506-17E5-C562-1B39F4DF3AD8}"/>
              </a:ext>
            </a:extLst>
          </p:cNvPr>
          <p:cNvSpPr txBox="1"/>
          <p:nvPr/>
        </p:nvSpPr>
        <p:spPr>
          <a:xfrm>
            <a:off x="9942741" y="3944216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(Cubic)</a:t>
            </a:r>
          </a:p>
        </p:txBody>
      </p:sp>
    </p:spTree>
    <p:extLst>
      <p:ext uri="{BB962C8B-B14F-4D97-AF65-F5344CB8AC3E}">
        <p14:creationId xmlns:p14="http://schemas.microsoft.com/office/powerpoint/2010/main" val="1637594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930D7-1DBB-F5CB-B283-6863FD159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Polarized Electrons From </a:t>
            </a:r>
            <a:r>
              <a:rPr lang="en-US" sz="4000" dirty="0" err="1"/>
              <a:t>GaN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60B88-D858-D9F7-C70D-8B4648163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541" y="920580"/>
            <a:ext cx="109728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Major difference between GaAs / </a:t>
            </a:r>
            <a:r>
              <a:rPr lang="en-US" sz="2000" dirty="0" err="1"/>
              <a:t>GaN</a:t>
            </a:r>
            <a:r>
              <a:rPr lang="en-US" sz="2000" dirty="0"/>
              <a:t>: N is </a:t>
            </a:r>
            <a:r>
              <a:rPr lang="en-US" sz="2000" i="1" dirty="0"/>
              <a:t>light-</a:t>
            </a:r>
            <a:r>
              <a:rPr lang="en-US" sz="2000" dirty="0"/>
              <a:t>-less spin orbit splitting. </a:t>
            </a:r>
          </a:p>
          <a:p>
            <a:r>
              <a:rPr lang="en-US" sz="2000" dirty="0"/>
              <a:t>Need &lt;1 nm bandwidth tunable light source around ~390 nm. </a:t>
            </a:r>
          </a:p>
          <a:p>
            <a:r>
              <a:rPr lang="en-US" sz="2000" dirty="0"/>
              <a:t>The first thing we notice is that </a:t>
            </a:r>
            <a:r>
              <a:rPr lang="en-US" sz="2000" dirty="0" err="1"/>
              <a:t>GaN</a:t>
            </a:r>
            <a:r>
              <a:rPr lang="en-US" sz="2000" dirty="0"/>
              <a:t> has much longer lifetime to chemical poisoning than GaAs.</a:t>
            </a:r>
          </a:p>
          <a:p>
            <a:r>
              <a:rPr lang="en-US" sz="2000" dirty="0"/>
              <a:t>We observe spin polarized emission in both cases.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4C5B45-CA1C-B793-3755-18C7EA9D8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41" y="3026331"/>
            <a:ext cx="4024825" cy="3101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E9E0F6-7B35-1836-A189-91137B0E3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472" y="2848200"/>
            <a:ext cx="4396113" cy="33871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74B181-E68E-5474-B8F4-E98991B7D29F}"/>
              </a:ext>
            </a:extLst>
          </p:cNvPr>
          <p:cNvSpPr txBox="1"/>
          <p:nvPr/>
        </p:nvSpPr>
        <p:spPr>
          <a:xfrm>
            <a:off x="5842659" y="6266603"/>
            <a:ext cx="1212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Unstrained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27E66D-87B4-439A-FB41-4A6470FDD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3019" y="3088064"/>
            <a:ext cx="3665111" cy="30393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3F47C6-DE7A-5653-87CE-3276727BE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1291" y="2880139"/>
            <a:ext cx="1536700" cy="241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B8983B-D2CE-7E7A-8704-37B949561D10}"/>
              </a:ext>
            </a:extLst>
          </p:cNvPr>
          <p:cNvSpPr txBox="1"/>
          <p:nvPr/>
        </p:nvSpPr>
        <p:spPr>
          <a:xfrm>
            <a:off x="9253762" y="6044123"/>
            <a:ext cx="25437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Data fits a simple model</a:t>
            </a:r>
          </a:p>
          <a:p>
            <a:r>
              <a:rPr lang="en-US" sz="1600" i="1" dirty="0"/>
              <a:t>including depolarization and</a:t>
            </a:r>
          </a:p>
          <a:p>
            <a:r>
              <a:rPr lang="en-US" sz="1600" i="1" dirty="0"/>
              <a:t>Bandwidth effects.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8E7BD7-667D-662A-7334-4CE619F76824}"/>
              </a:ext>
            </a:extLst>
          </p:cNvPr>
          <p:cNvSpPr txBox="1"/>
          <p:nvPr/>
        </p:nvSpPr>
        <p:spPr>
          <a:xfrm>
            <a:off x="226541" y="6360782"/>
            <a:ext cx="6412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/pdf/2405.04481</a:t>
            </a:r>
          </a:p>
        </p:txBody>
      </p:sp>
    </p:spTree>
    <p:extLst>
      <p:ext uri="{BB962C8B-B14F-4D97-AF65-F5344CB8AC3E}">
        <p14:creationId xmlns:p14="http://schemas.microsoft.com/office/powerpoint/2010/main" val="4208666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930D7-1DBB-F5CB-B283-6863FD159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180" y="52488"/>
            <a:ext cx="10972800" cy="1143000"/>
          </a:xfrm>
        </p:spPr>
        <p:txBody>
          <a:bodyPr/>
          <a:lstStyle/>
          <a:p>
            <a:r>
              <a:rPr lang="en-US" sz="3600" dirty="0"/>
              <a:t>Routes to higher performance in </a:t>
            </a:r>
            <a:r>
              <a:rPr lang="en-US" sz="3600" dirty="0" err="1"/>
              <a:t>GaN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60B88-D858-D9F7-C70D-8B4648163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541" y="920580"/>
            <a:ext cx="109728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Spin relaxation time in hexagonal </a:t>
            </a:r>
            <a:r>
              <a:rPr lang="en-US" sz="2000" dirty="0" err="1"/>
              <a:t>GaN</a:t>
            </a:r>
            <a:r>
              <a:rPr lang="en-US" sz="2000" dirty="0"/>
              <a:t> is </a:t>
            </a:r>
            <a:r>
              <a:rPr lang="en-US" sz="2000" b="1" dirty="0"/>
              <a:t>at least 50x faster</a:t>
            </a:r>
            <a:r>
              <a:rPr lang="en-US" sz="2000" dirty="0"/>
              <a:t> than in Cubic </a:t>
            </a:r>
            <a:r>
              <a:rPr lang="en-US" sz="2000" dirty="0" err="1"/>
              <a:t>GaN</a:t>
            </a:r>
            <a:r>
              <a:rPr lang="en-US" sz="2000" dirty="0"/>
              <a:t>, may explain lower peak ESP in hexagonal case.</a:t>
            </a:r>
          </a:p>
          <a:p>
            <a:r>
              <a:rPr lang="en-US" sz="2000" dirty="0"/>
              <a:t>One way to overcome this fast relaxation is to </a:t>
            </a:r>
            <a:r>
              <a:rPr lang="en-US" sz="2000" i="1" dirty="0"/>
              <a:t>cool the emitter: </a:t>
            </a:r>
            <a:r>
              <a:rPr lang="en-US" sz="2000" dirty="0"/>
              <a:t>gains up to a factor of 5 in relaxation time for hexagonal </a:t>
            </a:r>
            <a:r>
              <a:rPr lang="en-US" sz="2000" dirty="0" err="1"/>
              <a:t>GaN</a:t>
            </a:r>
            <a:r>
              <a:rPr lang="en-US" sz="2000" dirty="0"/>
              <a:t>.</a:t>
            </a:r>
          </a:p>
          <a:p>
            <a:r>
              <a:rPr lang="en-US" sz="2000" dirty="0"/>
              <a:t>Cubic </a:t>
            </a:r>
            <a:r>
              <a:rPr lang="en-US" sz="2000" dirty="0" err="1"/>
              <a:t>GaN</a:t>
            </a:r>
            <a:r>
              <a:rPr lang="en-US" sz="2000" dirty="0"/>
              <a:t> requires lattice strain to achieve above 50% spin polarization, </a:t>
            </a:r>
            <a:r>
              <a:rPr lang="en-US" sz="2000" i="1" dirty="0"/>
              <a:t>but hexagonal </a:t>
            </a:r>
            <a:r>
              <a:rPr lang="en-US" sz="2000" i="1" dirty="0" err="1"/>
              <a:t>GaN</a:t>
            </a:r>
            <a:r>
              <a:rPr lang="en-US" sz="2000" i="1" dirty="0"/>
              <a:t> does not, in theory.</a:t>
            </a:r>
          </a:p>
          <a:p>
            <a:r>
              <a:rPr lang="en-US" sz="2000" dirty="0"/>
              <a:t>Another exciting route for study: Alloying with </a:t>
            </a:r>
            <a:r>
              <a:rPr lang="en-US" sz="2000" dirty="0" err="1"/>
              <a:t>InN</a:t>
            </a:r>
            <a:r>
              <a:rPr lang="en-US" sz="2000" dirty="0"/>
              <a:t>, to reduce bandgap for visible light operation.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061A57-6D1B-C6E6-EE43-3FAA100EF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408" y="3829674"/>
            <a:ext cx="5267240" cy="26495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6208BC-2325-B33D-BACB-D57DCB06B4AA}"/>
              </a:ext>
            </a:extLst>
          </p:cNvPr>
          <p:cNvSpPr txBox="1"/>
          <p:nvPr/>
        </p:nvSpPr>
        <p:spPr>
          <a:xfrm>
            <a:off x="1243941" y="6488668"/>
            <a:ext cx="6454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Phys. Rev. B, vol. 81, p. 155216, 2010.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BC2425-A0AA-9344-5178-B0C275A41E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370" y="3462769"/>
            <a:ext cx="4863385" cy="309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31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930D7-1DBB-F5CB-B283-6863FD159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9556" y="102202"/>
            <a:ext cx="10972800" cy="1143000"/>
          </a:xfrm>
        </p:spPr>
        <p:txBody>
          <a:bodyPr/>
          <a:lstStyle/>
          <a:p>
            <a:r>
              <a:rPr lang="en-US" sz="3600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60B88-D858-D9F7-C70D-8B4648163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042" y="1245202"/>
            <a:ext cx="10972800" cy="5214975"/>
          </a:xfrm>
        </p:spPr>
        <p:txBody>
          <a:bodyPr>
            <a:normAutofit/>
          </a:bodyPr>
          <a:lstStyle/>
          <a:p>
            <a:r>
              <a:rPr lang="en-US" sz="2400" dirty="0"/>
              <a:t>GaAs is now extremely mature and we have the global expertise to generate nearly 100% polarization with &gt;10% quantum efficiency.</a:t>
            </a:r>
          </a:p>
          <a:p>
            <a:endParaRPr lang="en-US" sz="2400" dirty="0"/>
          </a:p>
          <a:p>
            <a:r>
              <a:rPr lang="en-US" sz="2400" dirty="0"/>
              <a:t>GaAs remains extremely vacuum sensitive—new activation layers may help with robustness against chemical poisoning. </a:t>
            </a:r>
          </a:p>
          <a:p>
            <a:pPr lvl="1"/>
            <a:r>
              <a:rPr lang="en-US" sz="2000" dirty="0"/>
              <a:t>Ion back bombardment? Still under investigation.</a:t>
            </a:r>
          </a:p>
          <a:p>
            <a:pPr lvl="1"/>
            <a:endParaRPr lang="en-US" sz="2000" dirty="0"/>
          </a:p>
          <a:p>
            <a:r>
              <a:rPr lang="en-US" sz="2400" dirty="0"/>
              <a:t>New, more robust materials might help </a:t>
            </a:r>
            <a:r>
              <a:rPr lang="en-US" sz="2400" i="1" dirty="0"/>
              <a:t>expand access </a:t>
            </a:r>
            <a:r>
              <a:rPr lang="en-US" sz="2400" dirty="0"/>
              <a:t>to polarized electrons (higher current, higher gradient sources)</a:t>
            </a:r>
          </a:p>
          <a:p>
            <a:pPr lvl="1"/>
            <a:r>
              <a:rPr lang="en-US" sz="2400" dirty="0" err="1"/>
              <a:t>GaN</a:t>
            </a:r>
            <a:r>
              <a:rPr lang="en-US" sz="2400" dirty="0"/>
              <a:t>: more robust, and a  promising polarized emitter. Demands more materials engineering. </a:t>
            </a:r>
          </a:p>
          <a:p>
            <a:pPr lvl="1"/>
            <a:r>
              <a:rPr lang="en-US" sz="2400" dirty="0"/>
              <a:t>Alkali antimonides: robust…what is their ultimate polarization performance?</a:t>
            </a:r>
          </a:p>
        </p:txBody>
      </p:sp>
    </p:spTree>
    <p:extLst>
      <p:ext uri="{BB962C8B-B14F-4D97-AF65-F5344CB8AC3E}">
        <p14:creationId xmlns:p14="http://schemas.microsoft.com/office/powerpoint/2010/main" val="2806814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A9FFE-A140-17E0-4185-8AA0F5856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5953" y="18348"/>
            <a:ext cx="10972800" cy="669819"/>
          </a:xfrm>
        </p:spPr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298337-2BAD-42F2-2E32-2DB6D799C20C}"/>
              </a:ext>
            </a:extLst>
          </p:cNvPr>
          <p:cNvSpPr/>
          <p:nvPr/>
        </p:nvSpPr>
        <p:spPr>
          <a:xfrm>
            <a:off x="3726485" y="3816082"/>
            <a:ext cx="7620000" cy="259210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1C7BB4-BB4F-F403-AA04-B19C3D3171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25" r="6754"/>
          <a:stretch/>
        </p:blipFill>
        <p:spPr>
          <a:xfrm>
            <a:off x="9573948" y="4235797"/>
            <a:ext cx="1586992" cy="17988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5E4B5F-F568-0C35-CCA2-7EFDE418E9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971"/>
          <a:stretch/>
        </p:blipFill>
        <p:spPr>
          <a:xfrm>
            <a:off x="3942057" y="4200368"/>
            <a:ext cx="1586992" cy="18235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7CCCAB-B100-13EE-60BF-26BC59A0FD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18"/>
          <a:stretch/>
        </p:blipFill>
        <p:spPr>
          <a:xfrm>
            <a:off x="7696651" y="4221974"/>
            <a:ext cx="1586992" cy="18126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B1804E-C3CE-768F-3CFC-5ED6E5B53AA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350" t="5375" r="6258" b="5907"/>
          <a:stretch/>
        </p:blipFill>
        <p:spPr>
          <a:xfrm>
            <a:off x="5819355" y="4221974"/>
            <a:ext cx="1586991" cy="17928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A0BB613-6EE0-436A-A5A9-456A4776A91A}"/>
              </a:ext>
            </a:extLst>
          </p:cNvPr>
          <p:cNvSpPr txBox="1"/>
          <p:nvPr/>
        </p:nvSpPr>
        <p:spPr>
          <a:xfrm>
            <a:off x="5684346" y="6042476"/>
            <a:ext cx="1675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Encomendero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84C361-BD51-2331-ECF0-A34A4530EF7D}"/>
              </a:ext>
            </a:extLst>
          </p:cNvPr>
          <p:cNvSpPr txBox="1"/>
          <p:nvPr/>
        </p:nvSpPr>
        <p:spPr>
          <a:xfrm>
            <a:off x="4183554" y="6018234"/>
            <a:ext cx="854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Jena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7CDD39-F1DB-271C-2E62-4DB8D49CBAD8}"/>
              </a:ext>
            </a:extLst>
          </p:cNvPr>
          <p:cNvSpPr txBox="1"/>
          <p:nvPr/>
        </p:nvSpPr>
        <p:spPr>
          <a:xfrm>
            <a:off x="7563563" y="6049347"/>
            <a:ext cx="1669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V. V. Protasenko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3D168A-3BC4-29DB-CBFB-4163737EF53E}"/>
              </a:ext>
            </a:extLst>
          </p:cNvPr>
          <p:cNvSpPr txBox="1"/>
          <p:nvPr/>
        </p:nvSpPr>
        <p:spPr>
          <a:xfrm>
            <a:off x="9741013" y="6049347"/>
            <a:ext cx="1095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H.G. Xing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92F932-6114-29BE-DCB4-3AB45BD9D1E8}"/>
              </a:ext>
            </a:extLst>
          </p:cNvPr>
          <p:cNvSpPr txBox="1"/>
          <p:nvPr/>
        </p:nvSpPr>
        <p:spPr>
          <a:xfrm>
            <a:off x="4357901" y="6458082"/>
            <a:ext cx="1089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Special thanks to </a:t>
            </a:r>
            <a:r>
              <a:rPr lang="en-US" b="1" dirty="0"/>
              <a:t> A. </a:t>
            </a:r>
            <a:r>
              <a:rPr lang="en-US" b="1" dirty="0" err="1"/>
              <a:t>Galdi</a:t>
            </a:r>
            <a:r>
              <a:rPr lang="en-US" b="1" dirty="0"/>
              <a:t>,</a:t>
            </a:r>
            <a:r>
              <a:rPr lang="en-US" dirty="0"/>
              <a:t> </a:t>
            </a:r>
            <a:r>
              <a:rPr lang="en-US" b="1" dirty="0"/>
              <a:t>J.K. Bae</a:t>
            </a:r>
            <a:r>
              <a:rPr lang="en-US" dirty="0"/>
              <a:t>, N. Otto, and B.A. Carmona.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8C3CCBF-6AAC-8BDB-64D4-D217BAA655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957" y="2268495"/>
            <a:ext cx="3340654" cy="83866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7A1F18D-912E-8062-8CBB-B45530A694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162" y="3373415"/>
            <a:ext cx="2909580" cy="120747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CF8A10D-BF71-0642-83BD-2FDB8C206037}"/>
              </a:ext>
            </a:extLst>
          </p:cNvPr>
          <p:cNvSpPr txBox="1"/>
          <p:nvPr/>
        </p:nvSpPr>
        <p:spPr>
          <a:xfrm>
            <a:off x="6315506" y="3774309"/>
            <a:ext cx="26164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Materials Scientists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98E1DF-7C19-9460-00CE-52030C552282}"/>
              </a:ext>
            </a:extLst>
          </p:cNvPr>
          <p:cNvSpPr txBox="1"/>
          <p:nvPr/>
        </p:nvSpPr>
        <p:spPr>
          <a:xfrm>
            <a:off x="11879094" y="720213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39027AB-23ED-FECC-A8B9-9FED5B9EED67}"/>
              </a:ext>
            </a:extLst>
          </p:cNvPr>
          <p:cNvGrpSpPr/>
          <p:nvPr/>
        </p:nvGrpSpPr>
        <p:grpSpPr>
          <a:xfrm>
            <a:off x="3697970" y="977507"/>
            <a:ext cx="7648516" cy="2647313"/>
            <a:chOff x="5288783" y="1114903"/>
            <a:chExt cx="7648516" cy="26473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6D9883D-3F99-A5F4-D482-9DC1765E5331}"/>
                </a:ext>
              </a:extLst>
            </p:cNvPr>
            <p:cNvSpPr/>
            <p:nvPr/>
          </p:nvSpPr>
          <p:spPr>
            <a:xfrm>
              <a:off x="5288783" y="1149341"/>
              <a:ext cx="7648516" cy="2592103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D6E4D29-6583-47FB-9090-3DFA7CFFE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99614" y="1577720"/>
              <a:ext cx="1586992" cy="181269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F665148-9257-1E67-1A6B-A4A5091FAE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5719" r="18970"/>
            <a:stretch/>
          </p:blipFill>
          <p:spPr>
            <a:xfrm>
              <a:off x="5480315" y="1577658"/>
              <a:ext cx="1586992" cy="181276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E45E90-EACD-2434-F6CA-95EF4508B421}"/>
                </a:ext>
              </a:extLst>
            </p:cNvPr>
            <p:cNvSpPr txBox="1"/>
            <p:nvPr/>
          </p:nvSpPr>
          <p:spPr>
            <a:xfrm>
              <a:off x="5541413" y="3372112"/>
              <a:ext cx="1324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M.B. Andorf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06FA424-BD83-121F-7DC0-AED5A5C6BBB9}"/>
                </a:ext>
              </a:extLst>
            </p:cNvPr>
            <p:cNvSpPr txBox="1"/>
            <p:nvPr/>
          </p:nvSpPr>
          <p:spPr>
            <a:xfrm>
              <a:off x="7455123" y="3377548"/>
              <a:ext cx="1237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I.V. Bazarov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96D5029-961A-B996-3A6E-5CE2EFCAEF80}"/>
                </a:ext>
              </a:extLst>
            </p:cNvPr>
            <p:cNvSpPr txBox="1"/>
            <p:nvPr/>
          </p:nvSpPr>
          <p:spPr>
            <a:xfrm>
              <a:off x="7742011" y="1114903"/>
              <a:ext cx="294503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rgbClr val="FF0000"/>
                  </a:solidFill>
                </a:rPr>
                <a:t>Accelerator Physicists</a:t>
              </a:r>
            </a:p>
          </p:txBody>
        </p:sp>
        <p:pic>
          <p:nvPicPr>
            <p:cNvPr id="2050" name="Picture 2" descr="Samuel Levenson">
              <a:extLst>
                <a:ext uri="{FF2B5EF4-FFF2-40B4-BE49-F238E27FC236}">
                  <a16:creationId xmlns:a16="http://schemas.microsoft.com/office/drawing/2014/main" id="{05F801ED-4707-D6D6-8136-C8684788A7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0178" y="1554721"/>
              <a:ext cx="1845743" cy="1845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3E820FB-0A11-0896-1B5F-1780A60A91F9}"/>
                </a:ext>
              </a:extLst>
            </p:cNvPr>
            <p:cNvSpPr txBox="1"/>
            <p:nvPr/>
          </p:nvSpPr>
          <p:spPr>
            <a:xfrm>
              <a:off x="9349791" y="3392884"/>
              <a:ext cx="14680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S. J. Levenson</a:t>
              </a:r>
            </a:p>
          </p:txBody>
        </p:sp>
      </p:grpSp>
      <p:pic>
        <p:nvPicPr>
          <p:cNvPr id="2052" name="Picture 4" descr="Luca Cultrera">
            <a:extLst>
              <a:ext uri="{FF2B5EF4-FFF2-40B4-BE49-F238E27FC236}">
                <a16:creationId xmlns:a16="http://schemas.microsoft.com/office/drawing/2014/main" id="{72B45EFC-631C-E0DD-3ECD-72B8A6F7B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6513" y="1440262"/>
            <a:ext cx="1822806" cy="182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D73F387-2AC8-D60F-F6CE-F61ED872D17E}"/>
              </a:ext>
            </a:extLst>
          </p:cNvPr>
          <p:cNvSpPr txBox="1"/>
          <p:nvPr/>
        </p:nvSpPr>
        <p:spPr>
          <a:xfrm>
            <a:off x="9633900" y="3220540"/>
            <a:ext cx="17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L. </a:t>
            </a:r>
            <a:r>
              <a:rPr lang="en-US" dirty="0" err="1"/>
              <a:t>Cultrera</a:t>
            </a:r>
            <a:r>
              <a:rPr lang="en-US" dirty="0"/>
              <a:t> (BNL)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813D89-BCE8-D7B3-F672-D6DEC2B1A8F4}"/>
              </a:ext>
            </a:extLst>
          </p:cNvPr>
          <p:cNvSpPr txBox="1"/>
          <p:nvPr/>
        </p:nvSpPr>
        <p:spPr>
          <a:xfrm>
            <a:off x="547013" y="1235676"/>
            <a:ext cx="2241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Thanks to our funding</a:t>
            </a:r>
          </a:p>
          <a:p>
            <a:r>
              <a:rPr lang="en-US" dirty="0"/>
              <a:t>agencies: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C321AF2-8DC1-5EA6-92E5-646F7980F4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4644" y="4771415"/>
            <a:ext cx="2653484" cy="143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14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2879C-2E7D-4D41-81E8-6B546F086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772AC-C0B5-4D93-A224-8B830CC6C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98440"/>
            <a:ext cx="10972800" cy="53787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Nanostructured GaAs photocathodes: a wonder material with high QE and nearly 100% polarization</a:t>
            </a:r>
          </a:p>
          <a:p>
            <a:r>
              <a:rPr lang="en-US" dirty="0"/>
              <a:t>GaAs Limitations</a:t>
            </a:r>
          </a:p>
          <a:p>
            <a:r>
              <a:rPr lang="en-US" dirty="0"/>
              <a:t>New GaAs Activating Layers</a:t>
            </a:r>
          </a:p>
          <a:p>
            <a:r>
              <a:rPr lang="en-US" dirty="0"/>
              <a:t>Beyond GaAs:</a:t>
            </a:r>
          </a:p>
          <a:p>
            <a:pPr lvl="1"/>
            <a:r>
              <a:rPr lang="en-US" dirty="0" err="1"/>
              <a:t>GaN</a:t>
            </a:r>
            <a:endParaRPr lang="en-US" dirty="0"/>
          </a:p>
          <a:p>
            <a:pPr lvl="1"/>
            <a:r>
              <a:rPr lang="en-US" dirty="0"/>
              <a:t>Alkali Antimonides</a:t>
            </a:r>
          </a:p>
          <a:p>
            <a:r>
              <a:rPr lang="en-US" dirty="0"/>
              <a:t>Outlook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3719813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C5E73-59DC-84EA-2335-1851F5B5A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GaAs: Inception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6EA406-00F3-EAAA-CB26-CC477F3AA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677" y="2053282"/>
            <a:ext cx="10027446" cy="439372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4AFD1A-911E-BB02-1DFD-EDCCF8ECA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247" y="916460"/>
            <a:ext cx="109728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GaAs is the go-to polarized electron source in present HEP/NP accelerators.</a:t>
            </a:r>
          </a:p>
          <a:p>
            <a:r>
              <a:rPr lang="en-US" sz="2400" dirty="0"/>
              <a:t>Discovery of spin-polarized photoemission:</a:t>
            </a:r>
          </a:p>
        </p:txBody>
      </p:sp>
    </p:spTree>
    <p:extLst>
      <p:ext uri="{BB962C8B-B14F-4D97-AF65-F5344CB8AC3E}">
        <p14:creationId xmlns:p14="http://schemas.microsoft.com/office/powerpoint/2010/main" val="4063533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26661-B1FB-494F-83F6-9221FF65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218" y="990601"/>
            <a:ext cx="11316182" cy="4525963"/>
          </a:xfrm>
        </p:spPr>
        <p:txBody>
          <a:bodyPr>
            <a:normAutofit/>
          </a:bodyPr>
          <a:lstStyle/>
          <a:p>
            <a:r>
              <a:rPr lang="en-US" sz="2400" dirty="0"/>
              <a:t>Critical advancements: </a:t>
            </a:r>
          </a:p>
          <a:p>
            <a:pPr lvl="1"/>
            <a:r>
              <a:rPr lang="en-US" sz="2000" dirty="0"/>
              <a:t>Break the band degeneracy via </a:t>
            </a:r>
            <a:r>
              <a:rPr lang="en-US" sz="2000" i="1" dirty="0"/>
              <a:t>strain </a:t>
            </a:r>
            <a:r>
              <a:rPr lang="en-US" sz="2000" dirty="0"/>
              <a:t>induced by an epitaxial superlattice. </a:t>
            </a:r>
          </a:p>
          <a:p>
            <a:pPr lvl="1"/>
            <a:r>
              <a:rPr lang="en-US" sz="2000" dirty="0"/>
              <a:t>Increase QE by increasing absorption via optical interference via a layered structure</a:t>
            </a:r>
          </a:p>
          <a:p>
            <a:pPr marL="457200" lvl="1" indent="0">
              <a:buNone/>
            </a:pPr>
            <a:endParaRPr lang="en-US" sz="2000" i="1" dirty="0"/>
          </a:p>
          <a:p>
            <a:pPr marL="457200" lvl="1" indent="0">
              <a:buNone/>
            </a:pPr>
            <a:r>
              <a:rPr lang="en-US" sz="2000" b="1" dirty="0"/>
              <a:t>Wonder-cathodes with high QE and polarization thanks to precision materials engineering: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2C735E-75F5-4016-8A57-C0880BBE08C0}"/>
              </a:ext>
            </a:extLst>
          </p:cNvPr>
          <p:cNvSpPr txBox="1"/>
          <p:nvPr/>
        </p:nvSpPr>
        <p:spPr>
          <a:xfrm>
            <a:off x="4549689" y="6428509"/>
            <a:ext cx="210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Figures from Wei Liu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D710B8-4484-4B5C-A99C-4038A547D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898" y="3249400"/>
            <a:ext cx="2924428" cy="33589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F880035-3EAA-44F8-A6D5-B49F98723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934" y="3249400"/>
            <a:ext cx="7837786" cy="107754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37B2799-2F9E-4E54-B1FD-D76C3BF7DBB4}"/>
              </a:ext>
            </a:extLst>
          </p:cNvPr>
          <p:cNvSpPr txBox="1"/>
          <p:nvPr/>
        </p:nvSpPr>
        <p:spPr>
          <a:xfrm>
            <a:off x="4966007" y="4733174"/>
            <a:ext cx="65027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QE enhanced to &gt;6%, with polarization of 84%.</a:t>
            </a:r>
          </a:p>
          <a:p>
            <a:endParaRPr lang="en-US" b="1" dirty="0"/>
          </a:p>
          <a:p>
            <a:r>
              <a:rPr lang="en-US" b="1" dirty="0"/>
              <a:t>Downside? Not really! May increase temporal response time to the 10 picosecond scale, but this is not important for large bunch charges.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7762F3-244A-DB80-BC94-FC2E6C9D6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6263" y="6350"/>
            <a:ext cx="10972800" cy="1143000"/>
          </a:xfrm>
        </p:spPr>
        <p:txBody>
          <a:bodyPr/>
          <a:lstStyle/>
          <a:p>
            <a:r>
              <a:rPr lang="en-US" dirty="0"/>
              <a:t>Enhancing Polarization and QE</a:t>
            </a:r>
          </a:p>
        </p:txBody>
      </p:sp>
    </p:spTree>
    <p:extLst>
      <p:ext uri="{BB962C8B-B14F-4D97-AF65-F5344CB8AC3E}">
        <p14:creationId xmlns:p14="http://schemas.microsoft.com/office/powerpoint/2010/main" val="308160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26661-B1FB-494F-83F6-9221FF65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218" y="990601"/>
            <a:ext cx="11316182" cy="4525963"/>
          </a:xfrm>
        </p:spPr>
        <p:txBody>
          <a:bodyPr>
            <a:normAutofit/>
          </a:bodyPr>
          <a:lstStyle/>
          <a:p>
            <a:r>
              <a:rPr lang="en-US" sz="2400" dirty="0"/>
              <a:t>Collaboration of Brookhaven and Sandia National Labs pushing for next generation GaAs sources. (Data from L. </a:t>
            </a:r>
            <a:r>
              <a:rPr lang="en-US" sz="2400" dirty="0" err="1"/>
              <a:t>Cultrera</a:t>
            </a:r>
            <a:r>
              <a:rPr lang="en-US" sz="2400" dirty="0"/>
              <a:t>)</a:t>
            </a:r>
            <a:endParaRPr lang="en-US" sz="20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7762F3-244A-DB80-BC94-FC2E6C9D6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6263" y="6350"/>
            <a:ext cx="10972800" cy="1143000"/>
          </a:xfrm>
        </p:spPr>
        <p:txBody>
          <a:bodyPr/>
          <a:lstStyle/>
          <a:p>
            <a:r>
              <a:rPr lang="en-US" dirty="0"/>
              <a:t>Current State of the Art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AFCDC5-E098-BAB2-6A0B-8CB0068BA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80" y="2102598"/>
            <a:ext cx="4708843" cy="32115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A06264-C6B9-C09A-3700-BF82DF7148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655" b="11695"/>
          <a:stretch/>
        </p:blipFill>
        <p:spPr>
          <a:xfrm>
            <a:off x="5046408" y="2180385"/>
            <a:ext cx="3022177" cy="32115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77A25D-1617-87A4-C6D7-BF60338395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950"/>
          <a:stretch/>
        </p:blipFill>
        <p:spPr>
          <a:xfrm>
            <a:off x="8359899" y="1543051"/>
            <a:ext cx="3531822" cy="26749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76B504-9B25-E225-842C-41ED49285DE3}"/>
              </a:ext>
            </a:extLst>
          </p:cNvPr>
          <p:cNvSpPr txBox="1"/>
          <p:nvPr/>
        </p:nvSpPr>
        <p:spPr>
          <a:xfrm>
            <a:off x="1299312" y="1811053"/>
            <a:ext cx="183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Multilayer layout: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6AEC2C-CC01-49AD-2F54-FC2205DBE758}"/>
              </a:ext>
            </a:extLst>
          </p:cNvPr>
          <p:cNvSpPr txBox="1"/>
          <p:nvPr/>
        </p:nvSpPr>
        <p:spPr>
          <a:xfrm>
            <a:off x="5520572" y="1811053"/>
            <a:ext cx="189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 Micrographs: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7EA338-693A-C8A5-D451-E7A47C0CBA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1395" y="4217989"/>
            <a:ext cx="2949093" cy="23822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92FA1FE-4A1D-2B19-9F38-8506E03B678B}"/>
              </a:ext>
            </a:extLst>
          </p:cNvPr>
          <p:cNvSpPr txBox="1"/>
          <p:nvPr/>
        </p:nvSpPr>
        <p:spPr>
          <a:xfrm>
            <a:off x="3251706" y="5405734"/>
            <a:ext cx="499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~90% spin polarization with &gt;10% QE!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50CD8A-E8AD-C23E-F7F0-AB68CFE4CB9A}"/>
              </a:ext>
            </a:extLst>
          </p:cNvPr>
          <p:cNvSpPr txBox="1"/>
          <p:nvPr/>
        </p:nvSpPr>
        <p:spPr>
          <a:xfrm>
            <a:off x="88596" y="5594351"/>
            <a:ext cx="30860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L. </a:t>
            </a:r>
            <a:r>
              <a:rPr lang="en-US" dirty="0" err="1"/>
              <a:t>Cultrera</a:t>
            </a:r>
            <a:r>
              <a:rPr lang="en-US" dirty="0"/>
              <a:t>, P. </a:t>
            </a:r>
            <a:r>
              <a:rPr lang="en-US" dirty="0" err="1"/>
              <a:t>Saha</a:t>
            </a:r>
            <a:r>
              <a:rPr lang="en-US" dirty="0"/>
              <a:t> , M. </a:t>
            </a:r>
            <a:r>
              <a:rPr lang="en-US" dirty="0" err="1"/>
              <a:t>Boukhicha</a:t>
            </a:r>
            <a:r>
              <a:rPr lang="en-US" dirty="0"/>
              <a:t>, A. </a:t>
            </a:r>
            <a:r>
              <a:rPr lang="en-US" dirty="0" err="1"/>
              <a:t>Muhowski</a:t>
            </a:r>
            <a:r>
              <a:rPr lang="en-US" dirty="0"/>
              <a:t>, S. Hawkins, V. Patel, IPAC 2024, paper </a:t>
            </a:r>
            <a:r>
              <a:rPr lang="en-US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WEPC46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C141BB-8C46-5F85-990E-4BD624E5C175}"/>
              </a:ext>
            </a:extLst>
          </p:cNvPr>
          <p:cNvSpPr txBox="1"/>
          <p:nvPr/>
        </p:nvSpPr>
        <p:spPr>
          <a:xfrm>
            <a:off x="3477029" y="6036503"/>
            <a:ext cx="5565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New Brookhaven/Sandia/KEK collaboration</a:t>
            </a:r>
          </a:p>
          <a:p>
            <a:r>
              <a:rPr lang="en-US" sz="2400" dirty="0"/>
              <a:t>has been formed</a:t>
            </a:r>
          </a:p>
        </p:txBody>
      </p:sp>
    </p:spTree>
    <p:extLst>
      <p:ext uri="{BB962C8B-B14F-4D97-AF65-F5344CB8AC3E}">
        <p14:creationId xmlns:p14="http://schemas.microsoft.com/office/powerpoint/2010/main" val="3292297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0DE83-7FA5-4E63-A796-43A34D890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GaAs Limitations: Sensitivity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AFE10B-2F05-4B93-A072-79D8EC881D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32412"/>
                <a:ext cx="6497782" cy="5548744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A sub-monolayer of Cs/O activates the surface, and so a small quantity of reactive gas can kill it.</a:t>
                </a:r>
              </a:p>
              <a:p>
                <a:r>
                  <a:rPr lang="en-US" sz="2400" dirty="0"/>
                  <a:t>Operating pressures of polarized </a:t>
                </a:r>
                <a:r>
                  <a:rPr lang="en-US" sz="2400" dirty="0" err="1"/>
                  <a:t>photoguns</a:t>
                </a:r>
                <a:r>
                  <a:rPr lang="en-US" sz="2400" dirty="0"/>
                  <a:t> to date are typically &lt;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en-US" sz="2400" dirty="0"/>
                  <a:t> torr.</a:t>
                </a:r>
              </a:p>
              <a:p>
                <a:r>
                  <a:rPr lang="en-US" sz="2400" dirty="0"/>
                  <a:t>Sensitivity poses a significant design constraint:</a:t>
                </a:r>
              </a:p>
              <a:p>
                <a:pPr lvl="1"/>
                <a:r>
                  <a:rPr lang="en-US" sz="2000" dirty="0"/>
                  <a:t>Barrier to </a:t>
                </a:r>
                <a:r>
                  <a:rPr lang="en-US" sz="2000" b="1" dirty="0"/>
                  <a:t>high photocathode extraction fields </a:t>
                </a:r>
                <a:r>
                  <a:rPr lang="en-US" sz="2000" i="1" dirty="0"/>
                  <a:t>(High peak brightness)</a:t>
                </a:r>
              </a:p>
              <a:p>
                <a:pPr marL="457200" lvl="1" indent="0">
                  <a:buNone/>
                </a:pPr>
                <a:endParaRPr lang="en-US" sz="2000" i="1" dirty="0"/>
              </a:p>
              <a:p>
                <a:pPr lvl="1"/>
                <a:r>
                  <a:rPr lang="en-US" sz="2000" dirty="0"/>
                  <a:t>Barrier to </a:t>
                </a:r>
                <a:r>
                  <a:rPr lang="en-US" sz="2000" b="1" dirty="0"/>
                  <a:t>high average current </a:t>
                </a:r>
                <a:r>
                  <a:rPr lang="en-US" sz="2000" dirty="0"/>
                  <a:t>(higher average luminosity): vacuum poisoning and </a:t>
                </a:r>
                <a:r>
                  <a:rPr lang="en-US" sz="2000" i="1" dirty="0"/>
                  <a:t>ion back bombardment—sputters Cs and damages GaAs lattice</a:t>
                </a:r>
                <a:endParaRPr lang="en-US" sz="20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AFE10B-2F05-4B93-A072-79D8EC881D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32412"/>
                <a:ext cx="6497782" cy="5548744"/>
              </a:xfrm>
              <a:blipFill>
                <a:blip r:embed="rId2"/>
                <a:stretch>
                  <a:fillRect l="-1367" t="-913" r="-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5AF3DB3-B957-4CD5-51B2-560F58A89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0331" y="1045028"/>
            <a:ext cx="3404698" cy="27806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2AB73-CA92-8FDA-FE99-6BD8F3D4DA9E}"/>
              </a:ext>
            </a:extLst>
          </p:cNvPr>
          <p:cNvSpPr txBox="1"/>
          <p:nvPr/>
        </p:nvSpPr>
        <p:spPr>
          <a:xfrm>
            <a:off x="8177702" y="778523"/>
            <a:ext cx="64146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1A1A1A"/>
                </a:solidFill>
                <a:effectLst/>
                <a:latin typeface="Helvetica" pitchFamily="2" charset="0"/>
              </a:rPr>
              <a:t>Cornell: Appl. Phys. Lett.</a:t>
            </a:r>
            <a:r>
              <a:rPr lang="en-US" sz="1400" b="0" i="0" dirty="0">
                <a:solidFill>
                  <a:srgbClr val="1A1A1A"/>
                </a:solidFill>
                <a:effectLst/>
                <a:latin typeface="Helvetica" pitchFamily="2" charset="0"/>
              </a:rPr>
              <a:t> 102, 034105 (2013)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972828-966C-B0DA-DD14-D54C1B89CB5A}"/>
              </a:ext>
            </a:extLst>
          </p:cNvPr>
          <p:cNvSpPr txBox="1"/>
          <p:nvPr/>
        </p:nvSpPr>
        <p:spPr>
          <a:xfrm>
            <a:off x="9892145" y="1260764"/>
            <a:ext cx="1181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GaAs:Cs</a:t>
            </a:r>
            <a:r>
              <a:rPr lang="en-US" dirty="0"/>
              <a:t>/O</a:t>
            </a:r>
          </a:p>
          <a:p>
            <a:r>
              <a:rPr lang="en-US" dirty="0"/>
              <a:t>DC Gun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A1F684-5A95-D53A-106D-83E8D2CAE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6256" y="3937057"/>
            <a:ext cx="3831777" cy="26686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82C075-F666-6C52-ED3A-03E3768041A8}"/>
              </a:ext>
            </a:extLst>
          </p:cNvPr>
          <p:cNvSpPr txBox="1"/>
          <p:nvPr/>
        </p:nvSpPr>
        <p:spPr>
          <a:xfrm>
            <a:off x="9892144" y="5467522"/>
            <a:ext cx="1062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Gun</a:t>
            </a:r>
          </a:p>
          <a:p>
            <a:r>
              <a:rPr lang="en-US" dirty="0"/>
              <a:t>30 MV/m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1E7E54-A655-FEF3-AAE1-4C291A7E29D6}"/>
              </a:ext>
            </a:extLst>
          </p:cNvPr>
          <p:cNvSpPr txBox="1"/>
          <p:nvPr/>
        </p:nvSpPr>
        <p:spPr>
          <a:xfrm>
            <a:off x="8600706" y="6543882"/>
            <a:ext cx="64146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1A1A1A"/>
                </a:solidFill>
                <a:latin typeface="Helvetica" pitchFamily="2" charset="0"/>
              </a:rPr>
              <a:t>BINP: PAC 1999, paper MOCR4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AABF1A-92AA-5C00-83CD-70E9FE2A9142}"/>
              </a:ext>
            </a:extLst>
          </p:cNvPr>
          <p:cNvSpPr txBox="1"/>
          <p:nvPr/>
        </p:nvSpPr>
        <p:spPr>
          <a:xfrm>
            <a:off x="8405953" y="5271394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GaAs: Cs/O</a:t>
            </a:r>
          </a:p>
        </p:txBody>
      </p:sp>
    </p:spTree>
    <p:extLst>
      <p:ext uri="{BB962C8B-B14F-4D97-AF65-F5344CB8AC3E}">
        <p14:creationId xmlns:p14="http://schemas.microsoft.com/office/powerpoint/2010/main" val="2849669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9D8F6-DEDB-33CC-7EAB-1D37FD558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4187" y="24714"/>
            <a:ext cx="10972800" cy="1143000"/>
          </a:xfrm>
        </p:spPr>
        <p:txBody>
          <a:bodyPr/>
          <a:lstStyle/>
          <a:p>
            <a:r>
              <a:rPr lang="en-US" sz="3600" dirty="0"/>
              <a:t>More Robust GaAs Activating Layers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39C1D-BD0F-7140-808C-37F9CAA8A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9369"/>
            <a:ext cx="11582400" cy="6135128"/>
          </a:xfrm>
        </p:spPr>
        <p:txBody>
          <a:bodyPr>
            <a:normAutofit/>
          </a:bodyPr>
          <a:lstStyle/>
          <a:p>
            <a:r>
              <a:rPr lang="en-US" sz="2000" dirty="0"/>
              <a:t>Are there other activating layers for GaAs that are more robust?</a:t>
            </a:r>
          </a:p>
          <a:p>
            <a:r>
              <a:rPr lang="en-US" sz="2000" dirty="0"/>
              <a:t>Activation with Cs-</a:t>
            </a:r>
            <a:r>
              <a:rPr lang="en-US" sz="2000" dirty="0" err="1"/>
              <a:t>Te</a:t>
            </a:r>
            <a:r>
              <a:rPr lang="en-US" sz="2000" dirty="0"/>
              <a:t> first discovered in 2015 (</a:t>
            </a:r>
            <a:r>
              <a:rPr lang="en-US" sz="2000" dirty="0" err="1"/>
              <a:t>Kuriki</a:t>
            </a:r>
            <a:r>
              <a:rPr lang="en-US" sz="2000" dirty="0"/>
              <a:t> et al., IPAC 2015 TUPWA062)</a:t>
            </a:r>
          </a:p>
          <a:p>
            <a:r>
              <a:rPr lang="en-US" sz="2000" dirty="0"/>
              <a:t>Our work: Coating with Cs-</a:t>
            </a:r>
            <a:r>
              <a:rPr lang="en-US" sz="2000" b="1" dirty="0"/>
              <a:t>Sb</a:t>
            </a:r>
            <a:r>
              <a:rPr lang="en-US" sz="2000" dirty="0"/>
              <a:t>-O yields a more robust surface than Cs-O alone—at the cost of QE. Spin polarization can be preserved!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b="1" dirty="0"/>
              <a:t>10x lifetime improvement against chemical poisoning.</a:t>
            </a:r>
            <a:endParaRPr lang="en-US" sz="2000" dirty="0"/>
          </a:p>
          <a:p>
            <a:r>
              <a:rPr lang="en-US" sz="2000" dirty="0"/>
              <a:t>High current tests suggest protection against ion-back bombardment is less dramatic—hypothesis similar sputtering to </a:t>
            </a:r>
            <a:r>
              <a:rPr lang="en-US" sz="2000" dirty="0" err="1"/>
              <a:t>Cs:O</a:t>
            </a:r>
            <a:r>
              <a:rPr lang="en-US" sz="2000" dirty="0"/>
              <a:t> overlayer.</a:t>
            </a:r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9FCDAE-FA65-E4BF-14F9-DA54F7AFC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253" y="2425814"/>
            <a:ext cx="10100119" cy="2902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51E2BF-A414-D29B-9A21-243964CA8FF5}"/>
              </a:ext>
            </a:extLst>
          </p:cNvPr>
          <p:cNvSpPr txBox="1"/>
          <p:nvPr/>
        </p:nvSpPr>
        <p:spPr>
          <a:xfrm>
            <a:off x="1807829" y="4077729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(No DBR)</a:t>
            </a:r>
          </a:p>
        </p:txBody>
      </p:sp>
    </p:spTree>
    <p:extLst>
      <p:ext uri="{BB962C8B-B14F-4D97-AF65-F5344CB8AC3E}">
        <p14:creationId xmlns:p14="http://schemas.microsoft.com/office/powerpoint/2010/main" val="659774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14E26-4AF4-8609-7EF5-72A7F21F2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8492" y="39266"/>
            <a:ext cx="10972800" cy="1143000"/>
          </a:xfrm>
        </p:spPr>
        <p:txBody>
          <a:bodyPr/>
          <a:lstStyle/>
          <a:p>
            <a:endParaRPr lang="en-US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26E3F0-B686-A213-74EA-69EF3DEE1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569" y="1606648"/>
            <a:ext cx="9160861" cy="46613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40E735F-BDBB-7D0B-A40D-504BC8527ED6}"/>
              </a:ext>
            </a:extLst>
          </p:cNvPr>
          <p:cNvSpPr txBox="1"/>
          <p:nvPr/>
        </p:nvSpPr>
        <p:spPr>
          <a:xfrm>
            <a:off x="2347501" y="1016340"/>
            <a:ext cx="74206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Our high average current test facility at Cornell: HERACLES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7726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BB208-710B-8958-B016-03CF42B65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GaAs: New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C0E7F-5280-B019-D432-C53233999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307" y="1041327"/>
            <a:ext cx="11254219" cy="4525963"/>
          </a:xfrm>
        </p:spPr>
        <p:txBody>
          <a:bodyPr>
            <a:normAutofit/>
          </a:bodyPr>
          <a:lstStyle/>
          <a:p>
            <a:r>
              <a:rPr lang="en-US" sz="2200" dirty="0"/>
              <a:t>Is it possible we can find an alternative to GaAs that isn’t so sensitive?</a:t>
            </a:r>
          </a:p>
          <a:p>
            <a:r>
              <a:rPr lang="en-US" sz="2200" dirty="0"/>
              <a:t>For example, could we eliminate the need for a damping ring or increase source average current dramatically?</a:t>
            </a:r>
          </a:p>
          <a:p>
            <a:r>
              <a:rPr lang="en-US" sz="2200" dirty="0"/>
              <a:t>I’ll discuss two examples being studied actively: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6C11D0-1F1C-F6F1-5390-C6DBB528B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73" y="3294827"/>
            <a:ext cx="4269071" cy="32771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6AE3F6-6AB5-69A8-3076-007B96DB1E4F}"/>
              </a:ext>
            </a:extLst>
          </p:cNvPr>
          <p:cNvSpPr txBox="1"/>
          <p:nvPr/>
        </p:nvSpPr>
        <p:spPr>
          <a:xfrm>
            <a:off x="6754090" y="2683498"/>
            <a:ext cx="6414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/>
              <a:t>Cubic </a:t>
            </a:r>
            <a:r>
              <a:rPr lang="en-US" sz="1800" b="1" dirty="0" err="1"/>
              <a:t>GaN</a:t>
            </a:r>
            <a:r>
              <a:rPr lang="en-US" sz="1800" b="1" dirty="0"/>
              <a:t>: Wide Bandgap analog of GaAs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12AFBE-E75E-ACFC-BB14-64555326DAD5}"/>
              </a:ext>
            </a:extLst>
          </p:cNvPr>
          <p:cNvSpPr txBox="1"/>
          <p:nvPr/>
        </p:nvSpPr>
        <p:spPr>
          <a:xfrm>
            <a:off x="-505690" y="2683498"/>
            <a:ext cx="66016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 algn="ctr">
              <a:buNone/>
            </a:pPr>
            <a:r>
              <a:rPr lang="en-US" sz="1800" b="1" dirty="0"/>
              <a:t>Alkali Antimonides:  A family of </a:t>
            </a:r>
            <a:r>
              <a:rPr lang="en-US" b="1" dirty="0"/>
              <a:t>b</a:t>
            </a:r>
            <a:r>
              <a:rPr lang="en-US" sz="1800" b="1" dirty="0"/>
              <a:t>ulk visible</a:t>
            </a:r>
          </a:p>
          <a:p>
            <a:pPr marL="457200" lvl="1" indent="0" algn="ctr">
              <a:buNone/>
            </a:pPr>
            <a:r>
              <a:rPr lang="en-US" sz="1800" b="1" dirty="0"/>
              <a:t> light photoemitters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252A1-1F3E-F459-72B0-22C377811395}"/>
              </a:ext>
            </a:extLst>
          </p:cNvPr>
          <p:cNvSpPr txBox="1"/>
          <p:nvPr/>
        </p:nvSpPr>
        <p:spPr>
          <a:xfrm>
            <a:off x="2795155" y="3728782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Cs-K-Sb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8BC327-CC1E-FF59-F36F-E46895189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658" y="3169569"/>
            <a:ext cx="4138161" cy="32051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C878DC-5903-E0CC-E96D-0E4E81365AA8}"/>
              </a:ext>
            </a:extLst>
          </p:cNvPr>
          <p:cNvSpPr txBox="1"/>
          <p:nvPr/>
        </p:nvSpPr>
        <p:spPr>
          <a:xfrm>
            <a:off x="7078928" y="6374741"/>
            <a:ext cx="3945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AFM Image of Cornell-Grown Cubic </a:t>
            </a:r>
            <a:r>
              <a:rPr lang="en-US" dirty="0" err="1"/>
              <a:t>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56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11814</TotalTime>
  <Words>1155</Words>
  <Application>Microsoft Macintosh PowerPoint</Application>
  <PresentationFormat>Widescreen</PresentationFormat>
  <Paragraphs>144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Helvetica</vt:lpstr>
      <vt:lpstr>Office Theme</vt:lpstr>
      <vt:lpstr>Spin-polarized electron sources for future linear colliders</vt:lpstr>
      <vt:lpstr>Outline</vt:lpstr>
      <vt:lpstr>GaAs: Inception</vt:lpstr>
      <vt:lpstr>Enhancing Polarization and QE</vt:lpstr>
      <vt:lpstr>Current State of the Art</vt:lpstr>
      <vt:lpstr>GaAs Limitations: Sensitivity</vt:lpstr>
      <vt:lpstr>More Robust GaAs Activating Layers</vt:lpstr>
      <vt:lpstr>PowerPoint Presentation</vt:lpstr>
      <vt:lpstr>Beyond GaAs: New Materials</vt:lpstr>
      <vt:lpstr>Alkali Antimonides for polarized photoemission</vt:lpstr>
      <vt:lpstr>Alkali Antimonides in High gradient Guns</vt:lpstr>
      <vt:lpstr>Gallium Nitride</vt:lpstr>
      <vt:lpstr>Polarized Electrons From GaN</vt:lpstr>
      <vt:lpstr>Routes to higher performance in GaN</vt:lpstr>
      <vt:lpstr>Summary and Outlook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Jeanne Butler</dc:creator>
  <cp:lastModifiedBy>Jared Michael Maxson</cp:lastModifiedBy>
  <cp:revision>49</cp:revision>
  <dcterms:created xsi:type="dcterms:W3CDTF">2010-10-18T16:36:26Z</dcterms:created>
  <dcterms:modified xsi:type="dcterms:W3CDTF">2024-07-09T21:07:01Z</dcterms:modified>
</cp:coreProperties>
</file>