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29"/>
  </p:notesMasterIdLst>
  <p:sldIdLst>
    <p:sldId id="309" r:id="rId4"/>
    <p:sldId id="352" r:id="rId5"/>
    <p:sldId id="471" r:id="rId6"/>
    <p:sldId id="500" r:id="rId7"/>
    <p:sldId id="501" r:id="rId8"/>
    <p:sldId id="351" r:id="rId9"/>
    <p:sldId id="599" r:id="rId10"/>
    <p:sldId id="485" r:id="rId11"/>
    <p:sldId id="594" r:id="rId12"/>
    <p:sldId id="597" r:id="rId13"/>
    <p:sldId id="581" r:id="rId14"/>
    <p:sldId id="569" r:id="rId15"/>
    <p:sldId id="580" r:id="rId16"/>
    <p:sldId id="579" r:id="rId17"/>
    <p:sldId id="528" r:id="rId18"/>
    <p:sldId id="600" r:id="rId19"/>
    <p:sldId id="601" r:id="rId20"/>
    <p:sldId id="602" r:id="rId21"/>
    <p:sldId id="603" r:id="rId22"/>
    <p:sldId id="328" r:id="rId23"/>
    <p:sldId id="606" r:id="rId24"/>
    <p:sldId id="591" r:id="rId25"/>
    <p:sldId id="604" r:id="rId26"/>
    <p:sldId id="598" r:id="rId27"/>
    <p:sldId id="60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y Ushakov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824D00"/>
    <a:srgbClr val="B86E00"/>
    <a:srgbClr val="2E9256"/>
    <a:srgbClr val="009A46"/>
    <a:srgbClr val="B44B1C"/>
    <a:srgbClr val="9A5A26"/>
    <a:srgbClr val="F4E7E7"/>
    <a:srgbClr val="CCE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4A94EA-0BA5-FB59-766F-D8C383FC6320}" v="9" dt="2024-07-05T11:39:13.571"/>
    <p1510:client id="{36135827-1C70-F09C-8F0A-C72D2B161269}" v="74" dt="2024-07-05T11:31:17.994"/>
    <p1510:client id="{FA7834C7-E768-3EF7-6408-5045C48E282A}" v="11" dt="2024-07-05T03:00:06.8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94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t>7/8/2024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96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823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61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BF1341-3AFE-B447-A831-9671D6A7009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576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10583064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3182" y="1720793"/>
            <a:ext cx="5875975" cy="324667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 Here</a:t>
            </a: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2"/>
          </p:nvPr>
        </p:nvSpPr>
        <p:spPr>
          <a:xfrm>
            <a:off x="443182" y="5560503"/>
            <a:ext cx="3208124" cy="365125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1B74398-39EA-0749-9F74-6FE982C11DA9}" type="datetime2">
              <a:rPr lang="en-US" smtClean="0"/>
              <a:pPr/>
              <a:t>Monday, July 8, 2024</a:t>
            </a:fld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443182" y="5126730"/>
            <a:ext cx="5875975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/>
              <a:t>Author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6986319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/>
              <a:t>Questions?</a:t>
            </a: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2"/>
          </p:nvPr>
        </p:nvSpPr>
        <p:spPr>
          <a:xfrm>
            <a:off x="4760743" y="6341667"/>
            <a:ext cx="3208124" cy="365125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1B74398-39EA-0749-9F74-6FE982C11DA9}" type="datetime2">
              <a:rPr lang="en-US" smtClean="0"/>
              <a:pPr/>
              <a:t>Monday, July 8, 2024</a:t>
            </a:fld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10538" y="145564"/>
            <a:ext cx="4360333" cy="6611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/>
              <a:t>Author</a:t>
            </a:r>
          </a:p>
          <a:p>
            <a:pPr lvl="0"/>
            <a:r>
              <a:rPr lang="en-US"/>
              <a:t>Title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7510539" y="847492"/>
            <a:ext cx="4360333" cy="2759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Contact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24849" y="1726357"/>
            <a:ext cx="5894308" cy="3834656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Agenda Topics Covered: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146747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55643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204856" y="966055"/>
            <a:ext cx="5492873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4062939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966789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966055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3371187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666264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7666264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7320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11892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DC57488-3539-8349-95E7-E0E3D7B2EDB0}" type="datetime2">
              <a:rPr lang="en-US" smtClean="0"/>
              <a:pPr/>
              <a:t>Monday, July 8,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Talk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8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9.png"/><Relationship Id="rId7" Type="http://schemas.openxmlformats.org/officeDocument/2006/relationships/image" Target="../media/image33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svg"/><Relationship Id="rId10" Type="http://schemas.openxmlformats.org/officeDocument/2006/relationships/image" Target="../media/image52.svg"/><Relationship Id="rId4" Type="http://schemas.openxmlformats.org/officeDocument/2006/relationships/image" Target="../media/image30.png"/><Relationship Id="rId9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jp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jp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svg"/><Relationship Id="rId5" Type="http://schemas.openxmlformats.org/officeDocument/2006/relationships/image" Target="../media/image76.png"/><Relationship Id="rId4" Type="http://schemas.openxmlformats.org/officeDocument/2006/relationships/image" Target="../media/image7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3180" y="505595"/>
            <a:ext cx="11378705" cy="617838"/>
          </a:xfrm>
        </p:spPr>
        <p:txBody>
          <a:bodyPr/>
          <a:lstStyle/>
          <a:p>
            <a:r>
              <a:rPr lang="en-US" b="0"/>
              <a:t>Update on Ce</a:t>
            </a:r>
            <a:r>
              <a:rPr lang="en-US" b="0" baseline="30000"/>
              <a:t>+</a:t>
            </a:r>
            <a:r>
              <a:rPr lang="en-US" b="0"/>
              <a:t>BAF Positron Activities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181" y="1591489"/>
            <a:ext cx="6676075" cy="1657897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Concept of Ce</a:t>
            </a:r>
            <a:r>
              <a:rPr lang="en-US" baseline="30000" dirty="0"/>
              <a:t>+</a:t>
            </a:r>
            <a:r>
              <a:rPr lang="en-US" dirty="0"/>
              <a:t>BAF injector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Current Ce</a:t>
            </a:r>
            <a:r>
              <a:rPr lang="en-US" baseline="30000" dirty="0"/>
              <a:t>+</a:t>
            </a:r>
            <a:r>
              <a:rPr lang="en-US" dirty="0"/>
              <a:t>BAF projects/proposals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Simulations of positron capture and acceleration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>
          <a:xfrm>
            <a:off x="443181" y="4360552"/>
            <a:ext cx="6784933" cy="731240"/>
          </a:xfrm>
        </p:spPr>
        <p:txBody>
          <a:bodyPr/>
          <a:lstStyle/>
          <a:p>
            <a:r>
              <a:rPr lang="en-US" sz="1800"/>
              <a:t>International Workshop on Future Linear Colliders (LCWS2024), July 8-11, 2024, University of Tokyo, Japan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43181" y="3350121"/>
            <a:ext cx="6676075" cy="731240"/>
          </a:xfrm>
        </p:spPr>
        <p:txBody>
          <a:bodyPr>
            <a:normAutofit lnSpcReduction="10000"/>
          </a:bodyPr>
          <a:lstStyle/>
          <a:p>
            <a:r>
              <a:rPr lang="en-US">
                <a:solidFill>
                  <a:schemeClr val="accent3">
                    <a:lumMod val="50000"/>
                  </a:schemeClr>
                </a:solidFill>
              </a:rPr>
              <a:t>Andriy Ushakov (</a:t>
            </a:r>
            <a:r>
              <a:rPr lang="de-DE" i="1">
                <a:solidFill>
                  <a:schemeClr val="accent3">
                    <a:lumMod val="50000"/>
                  </a:schemeClr>
                </a:solidFill>
              </a:rPr>
              <a:t>Jefferson Lab</a:t>
            </a:r>
            <a:r>
              <a:rPr lang="de-DE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en-US" sz="1800">
                <a:solidFill>
                  <a:schemeClr val="accent3">
                    <a:lumMod val="50000"/>
                  </a:schemeClr>
                </a:solidFill>
              </a:rPr>
              <a:t>on behalf of the Ce</a:t>
            </a:r>
            <a:r>
              <a:rPr lang="en-US" sz="1800" baseline="30000">
                <a:solidFill>
                  <a:schemeClr val="accent3">
                    <a:lumMod val="50000"/>
                  </a:schemeClr>
                </a:solidFill>
              </a:rPr>
              <a:t>+</a:t>
            </a:r>
            <a:r>
              <a:rPr lang="en-US" sz="1800">
                <a:solidFill>
                  <a:schemeClr val="accent3">
                    <a:lumMod val="50000"/>
                  </a:schemeClr>
                </a:solidFill>
              </a:rPr>
              <a:t>BAF Working Group</a:t>
            </a:r>
          </a:p>
        </p:txBody>
      </p:sp>
      <p:pic>
        <p:nvPicPr>
          <p:cNvPr id="7" name="Picture 10" descr="PRLMay2016illustration_F2b-01.jpg">
            <a:extLst>
              <a:ext uri="{FF2B5EF4-FFF2-40B4-BE49-F238E27FC236}">
                <a16:creationId xmlns:a16="http://schemas.microsoft.com/office/drawing/2014/main" id="{C19257B8-BEFE-473B-9EA1-003680A27AD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33" b="15833"/>
          <a:stretch>
            <a:fillRect/>
          </a:stretch>
        </p:blipFill>
        <p:spPr>
          <a:xfrm>
            <a:off x="7414260" y="1644651"/>
            <a:ext cx="4035587" cy="27576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6A2A18-B1BC-4A13-A0F6-29C8983544A8}"/>
              </a:ext>
            </a:extLst>
          </p:cNvPr>
          <p:cNvSpPr txBox="1"/>
          <p:nvPr/>
        </p:nvSpPr>
        <p:spPr>
          <a:xfrm>
            <a:off x="816429" y="5376141"/>
            <a:ext cx="105591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>
                <a:latin typeface="Arial" panose="020B0604020202020204" pitchFamily="34" charset="0"/>
                <a:cs typeface="Arial" panose="020B0604020202020204" pitchFamily="34" charset="0"/>
              </a:rPr>
              <a:t>Work supported by the U.S. Department of Energy Office of Nuclear Physics under contract DE-AC05-06OR23177 and Office of High Energy Physics US-Japan Science &amp; Technology Cooperative Program </a:t>
            </a:r>
          </a:p>
        </p:txBody>
      </p:sp>
    </p:spTree>
    <p:extLst>
      <p:ext uri="{BB962C8B-B14F-4D97-AF65-F5344CB8AC3E}">
        <p14:creationId xmlns:p14="http://schemas.microsoft.com/office/powerpoint/2010/main" val="459193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860462-3DEB-E24C-96FA-A96A817F7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7BDAB-ECE6-E44E-B86B-16D399493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56E1D59B-5057-744E-995A-C743941C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54621"/>
            <a:ext cx="11285837" cy="487490"/>
          </a:xfrm>
        </p:spPr>
        <p:txBody>
          <a:bodyPr>
            <a:normAutofit/>
          </a:bodyPr>
          <a:lstStyle/>
          <a:p>
            <a:r>
              <a:rPr lang="en-US"/>
              <a:t>Modeling Positron Injector in FLUKA and General Particle Tracer (GPT)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41C8150-4738-43BB-9824-561D1E825B1B}"/>
              </a:ext>
            </a:extLst>
          </p:cNvPr>
          <p:cNvSpPr txBox="1"/>
          <p:nvPr/>
        </p:nvSpPr>
        <p:spPr>
          <a:xfrm>
            <a:off x="400892" y="848098"/>
            <a:ext cx="11285837" cy="30260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1449"/>
              </a:lnSpc>
              <a:spcAft>
                <a:spcPts val="300"/>
              </a:spcAft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Fields</a:t>
            </a:r>
            <a:endParaRPr lang="en-US" b="1" dirty="0"/>
          </a:p>
          <a:p>
            <a:pPr marL="285750" indent="-285750">
              <a:lnSpc>
                <a:spcPct val="11413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3D magnetic fields of solenoids  - OPERA, CST</a:t>
            </a:r>
          </a:p>
          <a:p>
            <a:pPr marL="285750" indent="-285750">
              <a:lnSpc>
                <a:spcPct val="11413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NC SW Cavity - Advanced Computational Electromagnetics Code Suite (ACE3P)</a:t>
            </a:r>
          </a:p>
          <a:p>
            <a:pPr marL="285750" indent="-285750">
              <a:lnSpc>
                <a:spcPct val="11413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Cavities -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CST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1449"/>
              </a:lnSpc>
              <a:spcAft>
                <a:spcPts val="3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FLUKA</a:t>
            </a:r>
          </a:p>
          <a:p>
            <a:pPr marL="285750" indent="-285750">
              <a:lnSpc>
                <a:spcPct val="101449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Simulations of all particle in target, capture solenoid and NC cavity</a:t>
            </a:r>
          </a:p>
          <a:p>
            <a:pPr>
              <a:lnSpc>
                <a:spcPct val="101449"/>
              </a:lnSpc>
              <a:spcAft>
                <a:spcPts val="300"/>
              </a:spcAft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GPT</a:t>
            </a:r>
          </a:p>
          <a:p>
            <a:pPr marL="285750" indent="-285750">
              <a:lnSpc>
                <a:spcPct val="11413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production in 4 mm thick tungsten target by 1 mA @ 120 MeV e</a:t>
            </a:r>
            <a:r>
              <a:rPr lang="en-US" sz="16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was calculated in Geant4 and imported to GPT at target exit</a:t>
            </a:r>
          </a:p>
          <a:p>
            <a:pPr marL="285750" indent="-285750">
              <a:lnSpc>
                <a:spcPct val="11413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Positrons are tracked up to end of C100 cryomodule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CBDF0BB-E18E-4A69-89AF-9C1E5ED40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630" y="4050132"/>
            <a:ext cx="12016740" cy="224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798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3C583-8F09-4047-91EA-18C5C6742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3" y="133987"/>
            <a:ext cx="11617351" cy="487490"/>
          </a:xfrm>
        </p:spPr>
        <p:txBody>
          <a:bodyPr>
            <a:normAutofit/>
          </a:bodyPr>
          <a:lstStyle/>
          <a:p>
            <a:r>
              <a:rPr lang="en-US"/>
              <a:t>Model with Compensation Solenoid and Cavities</a:t>
            </a: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11D71FF6-73D6-45D4-8EAB-3FFA790C3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24" name="Slide Number Placeholder 4">
            <a:extLst>
              <a:ext uri="{FF2B5EF4-FFF2-40B4-BE49-F238E27FC236}">
                <a16:creationId xmlns:a16="http://schemas.microsoft.com/office/drawing/2014/main" id="{1FADCAA1-5747-488D-B8AF-B1A66AF83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/>
          <a:p>
            <a:fld id="{07E1C93C-5050-FC42-8F10-D22D4F119D13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FB8ED5A-A782-4380-AFE8-7417DEC00358}"/>
              </a:ext>
            </a:extLst>
          </p:cNvPr>
          <p:cNvGrpSpPr/>
          <p:nvPr/>
        </p:nvGrpSpPr>
        <p:grpSpPr>
          <a:xfrm>
            <a:off x="7168671" y="779475"/>
            <a:ext cx="4117191" cy="3109523"/>
            <a:chOff x="6161294" y="1561354"/>
            <a:chExt cx="5807148" cy="438587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EDFEA20-5770-454E-BF8C-B5AA14F523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50620" y="1733858"/>
              <a:ext cx="5617822" cy="421336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078573A-1E6C-4BE8-93CF-F99C4981B5E5}"/>
                </a:ext>
              </a:extLst>
            </p:cNvPr>
            <p:cNvSpPr txBox="1"/>
            <p:nvPr/>
          </p:nvSpPr>
          <p:spPr>
            <a:xfrm>
              <a:off x="7637152" y="1570109"/>
              <a:ext cx="1628357" cy="3906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Main Solenoid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BA76413-884B-454B-9975-52FEBF5DD9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53752" y="1839434"/>
              <a:ext cx="943688" cy="55479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47E6D57-065A-42C4-A942-08B0E8C356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08464" y="1839434"/>
              <a:ext cx="188976" cy="55479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94085F9-8494-41D9-81ED-55103AFD367A}"/>
                </a:ext>
              </a:extLst>
            </p:cNvPr>
            <p:cNvCxnSpPr>
              <a:cxnSpLocks/>
            </p:cNvCxnSpPr>
            <p:nvPr/>
          </p:nvCxnSpPr>
          <p:spPr>
            <a:xfrm>
              <a:off x="9997440" y="1839434"/>
              <a:ext cx="537808" cy="55479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89C9806-2A48-43A1-8378-F9AC851CDDAD}"/>
                </a:ext>
              </a:extLst>
            </p:cNvPr>
            <p:cNvSpPr txBox="1"/>
            <p:nvPr/>
          </p:nvSpPr>
          <p:spPr>
            <a:xfrm>
              <a:off x="9399810" y="1561354"/>
              <a:ext cx="1246251" cy="3906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Absorbers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CCA8FEB-14AC-4D4C-8641-B6DDD1B55644}"/>
                </a:ext>
              </a:extLst>
            </p:cNvPr>
            <p:cNvCxnSpPr>
              <a:cxnSpLocks/>
            </p:cNvCxnSpPr>
            <p:nvPr/>
          </p:nvCxnSpPr>
          <p:spPr>
            <a:xfrm>
              <a:off x="10659833" y="3486539"/>
              <a:ext cx="0" cy="354002"/>
            </a:xfrm>
            <a:prstGeom prst="line">
              <a:avLst/>
            </a:prstGeom>
            <a:ln w="25400">
              <a:solidFill>
                <a:srgbClr val="FF0000">
                  <a:alpha val="75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08F3EC6-B139-4ECB-A301-4B997FEF0516}"/>
                </a:ext>
              </a:extLst>
            </p:cNvPr>
            <p:cNvCxnSpPr>
              <a:cxnSpLocks/>
            </p:cNvCxnSpPr>
            <p:nvPr/>
          </p:nvCxnSpPr>
          <p:spPr>
            <a:xfrm>
              <a:off x="10653047" y="3655920"/>
              <a:ext cx="211825" cy="0"/>
            </a:xfrm>
            <a:prstGeom prst="straightConnector1">
              <a:avLst/>
            </a:prstGeom>
            <a:ln w="12700">
              <a:solidFill>
                <a:srgbClr val="FF0000">
                  <a:alpha val="5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C725D5A-1C2A-4970-8D2B-0500C7F4E770}"/>
                </a:ext>
              </a:extLst>
            </p:cNvPr>
            <p:cNvSpPr/>
            <p:nvPr/>
          </p:nvSpPr>
          <p:spPr>
            <a:xfrm>
              <a:off x="10618009" y="3617380"/>
              <a:ext cx="281899" cy="2049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0000"/>
                  </a:solidFill>
                  <a:latin typeface="+mj-lt"/>
                </a:rPr>
                <a:t>e</a:t>
              </a:r>
              <a:r>
                <a:rPr lang="en-US" sz="1400" baseline="30000">
                  <a:solidFill>
                    <a:srgbClr val="FF0000"/>
                  </a:solidFill>
                  <a:latin typeface="+mj-lt"/>
                </a:rPr>
                <a:t>+</a:t>
              </a:r>
              <a:r>
                <a:rPr lang="en-US" sz="1400">
                  <a:solidFill>
                    <a:srgbClr val="FF0000"/>
                  </a:solidFill>
                  <a:latin typeface="+mj-lt"/>
                  <a:cs typeface="Arial" panose="020B0604020202020204" pitchFamily="34" charset="0"/>
                </a:rPr>
                <a:t> </a:t>
              </a:r>
              <a:endParaRPr lang="en-US" sz="140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7833F90-82A7-41F9-827F-B0273C4FF582}"/>
                </a:ext>
              </a:extLst>
            </p:cNvPr>
            <p:cNvSpPr txBox="1"/>
            <p:nvPr/>
          </p:nvSpPr>
          <p:spPr>
            <a:xfrm>
              <a:off x="7556977" y="2909600"/>
              <a:ext cx="602234" cy="26046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Target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368A90C-86E6-4184-825C-712EF8721A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91401" y="3176509"/>
              <a:ext cx="315079" cy="47941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C06F428-031D-47A2-9B02-54BE4913C17F}"/>
                </a:ext>
              </a:extLst>
            </p:cNvPr>
            <p:cNvSpPr txBox="1"/>
            <p:nvPr/>
          </p:nvSpPr>
          <p:spPr>
            <a:xfrm>
              <a:off x="10258177" y="4593028"/>
              <a:ext cx="601420" cy="26046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Cavity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6DE542E3-D79F-416A-B81F-99ADCC2279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58339" y="4195760"/>
              <a:ext cx="200619" cy="4146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7942640-62A3-46A2-A7D4-C42CAEB1125E}"/>
                </a:ext>
              </a:extLst>
            </p:cNvPr>
            <p:cNvSpPr txBox="1"/>
            <p:nvPr/>
          </p:nvSpPr>
          <p:spPr>
            <a:xfrm>
              <a:off x="6161294" y="1648198"/>
              <a:ext cx="838824" cy="52092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Bucking</a:t>
              </a:r>
              <a:b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Solenoid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385E0F9A-8D97-4671-94CE-C5903DB7ED90}"/>
                </a:ext>
              </a:extLst>
            </p:cNvPr>
            <p:cNvCxnSpPr>
              <a:cxnSpLocks/>
            </p:cNvCxnSpPr>
            <p:nvPr/>
          </p:nvCxnSpPr>
          <p:spPr>
            <a:xfrm>
              <a:off x="6698660" y="2154884"/>
              <a:ext cx="509135" cy="70007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70BB773-D316-43F1-90DE-AF7BB8E2C2A7}"/>
              </a:ext>
            </a:extLst>
          </p:cNvPr>
          <p:cNvSpPr txBox="1"/>
          <p:nvPr/>
        </p:nvSpPr>
        <p:spPr>
          <a:xfrm>
            <a:off x="7763296" y="4111357"/>
            <a:ext cx="3020817" cy="22621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>
                <a:latin typeface="Arial"/>
                <a:cs typeface="Arial"/>
              </a:rPr>
              <a:t>Same 14 mm square Cu conductor</a:t>
            </a:r>
            <a:br>
              <a:rPr lang="en-US" sz="1400">
                <a:latin typeface="Arial"/>
                <a:cs typeface="Arial"/>
              </a:rPr>
            </a:br>
            <a:r>
              <a:rPr lang="en-US" sz="1400">
                <a:latin typeface="Arial"/>
                <a:cs typeface="Arial"/>
              </a:rPr>
              <a:t>(15 mm square including insulator)</a:t>
            </a:r>
          </a:p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with 11 mm hole</a:t>
            </a:r>
          </a:p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for  both main and bucking</a:t>
            </a:r>
            <a:b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solenoids</a:t>
            </a:r>
          </a:p>
          <a:p>
            <a:pPr algn="ctr">
              <a:spcBef>
                <a:spcPts val="600"/>
              </a:spcBef>
            </a:pPr>
            <a:r>
              <a:rPr lang="en-US" sz="1400" i="1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 ≈ 446 A/cm</a:t>
            </a:r>
            <a:r>
              <a:rPr lang="en-US" sz="1400" baseline="30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>
              <a:spcBef>
                <a:spcPts val="600"/>
              </a:spcBef>
            </a:pPr>
            <a:r>
              <a:rPr lang="en-US" sz="1400" err="1">
                <a:latin typeface="Arial"/>
                <a:cs typeface="Arial"/>
              </a:rPr>
              <a:t>B</a:t>
            </a:r>
            <a:r>
              <a:rPr lang="en-US" sz="1400" baseline="-25000" err="1">
                <a:latin typeface="Arial"/>
                <a:cs typeface="Arial"/>
              </a:rPr>
              <a:t>max</a:t>
            </a:r>
            <a:r>
              <a:rPr lang="en-US" sz="1400">
                <a:latin typeface="Arial"/>
                <a:cs typeface="Arial"/>
              </a:rPr>
              <a:t>(r = 0) = 1.03 T</a:t>
            </a:r>
          </a:p>
          <a:p>
            <a:pPr algn="ctr">
              <a:spcBef>
                <a:spcPts val="600"/>
              </a:spcBef>
            </a:pP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Water flow:</a:t>
            </a:r>
          </a:p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~500 cc/sec, 18 bar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DC35C4B-DC66-4BF2-B6BE-2D932D7B0C49}"/>
              </a:ext>
            </a:extLst>
          </p:cNvPr>
          <p:cNvGrpSpPr/>
          <p:nvPr/>
        </p:nvGrpSpPr>
        <p:grpSpPr>
          <a:xfrm>
            <a:off x="861068" y="799764"/>
            <a:ext cx="5823312" cy="3243592"/>
            <a:chOff x="768133" y="976743"/>
            <a:chExt cx="5823312" cy="3243592"/>
          </a:xfrm>
        </p:grpSpPr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3E61E2C7-D9A0-44EB-A192-4D4F3EB79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68133" y="1016571"/>
              <a:ext cx="5823312" cy="3203764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79D328E-3475-44C7-B210-2EA38EAC4C51}"/>
                </a:ext>
              </a:extLst>
            </p:cNvPr>
            <p:cNvSpPr txBox="1"/>
            <p:nvPr/>
          </p:nvSpPr>
          <p:spPr>
            <a:xfrm>
              <a:off x="2651844" y="976743"/>
              <a:ext cx="2055891" cy="35849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Geometry (FLUKA)</a:t>
              </a:r>
            </a:p>
          </p:txBody>
        </p:sp>
      </p:grpSp>
      <p:pic>
        <p:nvPicPr>
          <p:cNvPr id="35" name="Graphic 23">
            <a:extLst>
              <a:ext uri="{FF2B5EF4-FFF2-40B4-BE49-F238E27FC236}">
                <a16:creationId xmlns:a16="http://schemas.microsoft.com/office/drawing/2014/main" id="{AF87FFDD-A502-4E44-97AF-1461ECC34F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6369" y="4083184"/>
            <a:ext cx="7032913" cy="238415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2ED0CB7-00FB-4A21-AC9B-71CA8281831E}"/>
              </a:ext>
            </a:extLst>
          </p:cNvPr>
          <p:cNvSpPr txBox="1"/>
          <p:nvPr/>
        </p:nvSpPr>
        <p:spPr>
          <a:xfrm>
            <a:off x="3240478" y="4370573"/>
            <a:ext cx="1813318" cy="769441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>
                <a:latin typeface="Arial"/>
                <a:cs typeface="Arial"/>
              </a:rPr>
              <a:t>Conductor of bucking sol.:</a:t>
            </a:r>
          </a:p>
          <a:p>
            <a:pPr algn="ctr"/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L = 8 cm</a:t>
            </a:r>
          </a:p>
          <a:p>
            <a:pPr algn="ctr"/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100" baseline="-2500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 = 7.5 cm</a:t>
            </a:r>
          </a:p>
          <a:p>
            <a:pPr algn="ctr"/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100" baseline="-25000"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 = 19.5 cm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2DEA2F-289F-48A6-88D4-809F77C9BB87}"/>
              </a:ext>
            </a:extLst>
          </p:cNvPr>
          <p:cNvSpPr txBox="1"/>
          <p:nvPr/>
        </p:nvSpPr>
        <p:spPr>
          <a:xfrm>
            <a:off x="5100946" y="4370573"/>
            <a:ext cx="1632178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Conductor of main sol.:</a:t>
            </a:r>
          </a:p>
          <a:p>
            <a:pPr algn="ctr"/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L = 50 cm</a:t>
            </a:r>
          </a:p>
          <a:p>
            <a:pPr algn="ctr"/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100" baseline="-2500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 = 30 cm</a:t>
            </a:r>
          </a:p>
          <a:p>
            <a:pPr algn="ctr"/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100" baseline="-25000"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 = 54 cm</a:t>
            </a:r>
          </a:p>
        </p:txBody>
      </p:sp>
    </p:spTree>
    <p:extLst>
      <p:ext uri="{BB962C8B-B14F-4D97-AF65-F5344CB8AC3E}">
        <p14:creationId xmlns:p14="http://schemas.microsoft.com/office/powerpoint/2010/main" val="1658658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9BE97702-7134-4DA0-87FF-F6573240F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63" y="865186"/>
            <a:ext cx="6713500" cy="32094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E3C583-8F09-4047-91EA-18C5C6742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54621"/>
            <a:ext cx="11633352" cy="487490"/>
          </a:xfrm>
        </p:spPr>
        <p:txBody>
          <a:bodyPr>
            <a:normAutofit/>
          </a:bodyPr>
          <a:lstStyle/>
          <a:p>
            <a:r>
              <a:rPr lang="en-US">
                <a:latin typeface="Arial"/>
                <a:cs typeface="Arial"/>
              </a:rPr>
              <a:t>Distribution of Power Deposited by 1 mA @ 120 MeV e</a:t>
            </a:r>
            <a:r>
              <a:rPr lang="en-US" baseline="30000">
                <a:latin typeface="Arial"/>
                <a:cs typeface="Arial"/>
              </a:rPr>
              <a:t>‒</a:t>
            </a:r>
            <a:r>
              <a:rPr lang="en-US">
                <a:latin typeface="Arial"/>
                <a:cs typeface="Arial"/>
              </a:rPr>
              <a:t> Beam (FLUKA)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763F73-1621-4648-91F8-703CBA235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4D7B2-336A-4674-A8FB-DCA9F096F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30F9563-7D6E-44FA-93CB-8FE3BCDD14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448578"/>
              </p:ext>
            </p:extLst>
          </p:nvPr>
        </p:nvGraphicFramePr>
        <p:xfrm>
          <a:off x="7144047" y="834851"/>
          <a:ext cx="4743113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3736">
                  <a:extLst>
                    <a:ext uri="{9D8B030D-6E8A-4147-A177-3AD203B41FA5}">
                      <a16:colId xmlns:a16="http://schemas.microsoft.com/office/drawing/2014/main" val="1196342592"/>
                    </a:ext>
                  </a:extLst>
                </a:gridCol>
                <a:gridCol w="1229377">
                  <a:extLst>
                    <a:ext uri="{9D8B030D-6E8A-4147-A177-3AD203B41FA5}">
                      <a16:colId xmlns:a16="http://schemas.microsoft.com/office/drawing/2014/main" val="2966868393"/>
                    </a:ext>
                  </a:extLst>
                </a:gridCol>
              </a:tblGrid>
              <a:tr h="293689">
                <a:tc>
                  <a:txBody>
                    <a:bodyPr/>
                    <a:lstStyle/>
                    <a:p>
                      <a:endParaRPr lang="en-U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[kW]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623017"/>
                  </a:ext>
                </a:extLst>
              </a:tr>
              <a:tr h="293689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</a:p>
                  </a:txBody>
                  <a:tcPr>
                    <a:solidFill>
                      <a:srgbClr val="E8CC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301873"/>
                  </a:ext>
                </a:extLst>
              </a:tr>
              <a:tr h="293689">
                <a:tc>
                  <a:txBody>
                    <a:bodyPr/>
                    <a:lstStyle/>
                    <a:p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Compensation Solenoid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890982"/>
                  </a:ext>
                </a:extLst>
              </a:tr>
              <a:tr h="293689">
                <a:tc>
                  <a:txBody>
                    <a:bodyPr/>
                    <a:lstStyle/>
                    <a:p>
                      <a:r>
                        <a:rPr lang="en-US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Coil of Main Solenoid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997162"/>
                  </a:ext>
                </a:extLst>
              </a:tr>
              <a:tr h="296541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Iron of Main Solenoid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26753"/>
                  </a:ext>
                </a:extLst>
              </a:tr>
              <a:tr h="296541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W10Cu Absorber inside Main Solenoid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776702"/>
                  </a:ext>
                </a:extLst>
              </a:tr>
              <a:tr h="296541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TZM Absorber </a:t>
                      </a: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(99.4% Mo, 0.5% </a:t>
                      </a:r>
                      <a:r>
                        <a:rPr lang="en-US" sz="120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</a:t>
                      </a: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0.1% </a:t>
                      </a:r>
                      <a:r>
                        <a:rPr lang="en-US" sz="120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Zr</a:t>
                      </a:r>
                      <a:r>
                        <a:rPr lang="en-US" sz="12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54.96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739970"/>
                  </a:ext>
                </a:extLst>
              </a:tr>
              <a:tr h="296541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W10Cu Absorber upstream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30542"/>
                  </a:ext>
                </a:extLst>
              </a:tr>
              <a:tr h="296541">
                <a:tc>
                  <a:txBody>
                    <a:bodyPr/>
                    <a:lstStyle/>
                    <a:p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Solenoid around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213430"/>
                  </a:ext>
                </a:extLst>
              </a:tr>
              <a:tr h="296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998919"/>
                  </a:ext>
                </a:extLst>
              </a:tr>
              <a:tr h="293689"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rgbClr val="009A4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Absorbed Power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>
                          <a:solidFill>
                            <a:srgbClr val="009A4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115.12</a:t>
                      </a:r>
                      <a:br>
                        <a:rPr lang="en-US" sz="1600" b="1">
                          <a:solidFill>
                            <a:srgbClr val="009A4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400" b="1">
                          <a:solidFill>
                            <a:srgbClr val="009A4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(96%)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2061724"/>
                  </a:ext>
                </a:extLst>
              </a:tr>
              <a:tr h="293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of </a:t>
                      </a:r>
                      <a:r>
                        <a:rPr lang="el-GR" sz="1800" b="1">
                          <a:solidFill>
                            <a:srgbClr val="C00000"/>
                          </a:solidFill>
                        </a:rPr>
                        <a:t>γ</a:t>
                      </a:r>
                      <a:r>
                        <a:rPr lang="en-US" sz="1800" b="1">
                          <a:solidFill>
                            <a:srgbClr val="C00000"/>
                          </a:solidFill>
                        </a:rPr>
                        <a:t>, </a:t>
                      </a:r>
                      <a:r>
                        <a:rPr lang="en-US" sz="1400" b="1">
                          <a:solidFill>
                            <a:srgbClr val="C00000"/>
                          </a:solidFill>
                          <a:latin typeface="Arial" panose="020B0604020202020204" pitchFamily="34" charset="0"/>
                        </a:rPr>
                        <a:t>e</a:t>
                      </a:r>
                      <a:r>
                        <a:rPr lang="en-US" sz="1400" b="1" baseline="30000">
                          <a:solidFill>
                            <a:srgbClr val="C00000"/>
                          </a:solidFill>
                          <a:latin typeface="Arial" panose="020B0604020202020204" pitchFamily="34" charset="0"/>
                        </a:rPr>
                        <a:t>‒</a:t>
                      </a:r>
                      <a:r>
                        <a:rPr lang="en-US" sz="1400" b="1" baseline="0">
                          <a:solidFill>
                            <a:srgbClr val="C00000"/>
                          </a:solidFill>
                          <a:latin typeface="Arial" panose="020B0604020202020204" pitchFamily="34" charset="0"/>
                        </a:rPr>
                        <a:t>, e</a:t>
                      </a:r>
                      <a:r>
                        <a:rPr lang="en-US" sz="1400" b="1" baseline="30000">
                          <a:solidFill>
                            <a:srgbClr val="C00000"/>
                          </a:solidFill>
                          <a:latin typeface="Arial" panose="020B0604020202020204" pitchFamily="34" charset="0"/>
                        </a:rPr>
                        <a:t>+</a:t>
                      </a:r>
                      <a:r>
                        <a:rPr lang="en-US" sz="1400" b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 z = 315 cm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i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4.29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959894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E253EA8C-C8BB-4187-A978-51563A5B231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8170367"/>
                  </p:ext>
                </p:extLst>
              </p:nvPr>
            </p:nvGraphicFramePr>
            <p:xfrm>
              <a:off x="7153614" y="4827596"/>
              <a:ext cx="4733546" cy="1591961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861262">
                      <a:extLst>
                        <a:ext uri="{9D8B030D-6E8A-4147-A177-3AD203B41FA5}">
                          <a16:colId xmlns:a16="http://schemas.microsoft.com/office/drawing/2014/main" val="1431703023"/>
                        </a:ext>
                      </a:extLst>
                    </a:gridCol>
                    <a:gridCol w="962412">
                      <a:extLst>
                        <a:ext uri="{9D8B030D-6E8A-4147-A177-3AD203B41FA5}">
                          <a16:colId xmlns:a16="http://schemas.microsoft.com/office/drawing/2014/main" val="4147321968"/>
                        </a:ext>
                      </a:extLst>
                    </a:gridCol>
                    <a:gridCol w="993259">
                      <a:extLst>
                        <a:ext uri="{9D8B030D-6E8A-4147-A177-3AD203B41FA5}">
                          <a16:colId xmlns:a16="http://schemas.microsoft.com/office/drawing/2014/main" val="1988619646"/>
                        </a:ext>
                      </a:extLst>
                    </a:gridCol>
                    <a:gridCol w="916613">
                      <a:extLst>
                        <a:ext uri="{9D8B030D-6E8A-4147-A177-3AD203B41FA5}">
                          <a16:colId xmlns:a16="http://schemas.microsoft.com/office/drawing/2014/main" val="3400797383"/>
                        </a:ext>
                      </a:extLst>
                    </a:gridCol>
                  </a:tblGrid>
                  <a:tr h="28411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400" b="0" i="0" u="none" strike="noStrike" baseline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>
                        <a:solidFill>
                          <a:srgbClr val="BE1D1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Photons</a:t>
                          </a:r>
                          <a:endParaRPr lang="en-US" sz="1400" b="0" i="0" u="none" strike="noStrike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>
                        <a:solidFill>
                          <a:srgbClr val="BE1D1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Electrons</a:t>
                          </a:r>
                        </a:p>
                      </a:txBody>
                      <a:tcPr marL="7620" marR="7620" marT="7620" marB="0" anchor="ctr">
                        <a:solidFill>
                          <a:srgbClr val="BE1D1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Positrons</a:t>
                          </a:r>
                        </a:p>
                      </a:txBody>
                      <a:tcPr marL="7620" marR="7620" marT="7620" marB="0" anchor="ctr">
                        <a:solidFill>
                          <a:srgbClr val="BE1D1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96751546"/>
                      </a:ext>
                    </a:extLst>
                  </a:tr>
                  <a:tr h="305264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Yield [N/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𝑝𝑟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]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0.152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0.040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0.008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71518159"/>
                      </a:ext>
                    </a:extLst>
                  </a:tr>
                  <a:tr h="28411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Mean Energy [MeV]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13.06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50.54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33.78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/>
                    </a:tc>
                    <a:extLst>
                      <a:ext uri="{0D108BD9-81ED-4DB2-BD59-A6C34878D82A}">
                        <a16:rowId xmlns:a16="http://schemas.microsoft.com/office/drawing/2014/main" val="1299654233"/>
                      </a:ext>
                    </a:extLst>
                  </a:tr>
                  <a:tr h="28411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Power [kW]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1.99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2.03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0.27</a:t>
                          </a: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5056757"/>
                      </a:ext>
                    </a:extLst>
                  </a:tr>
                  <a:tr h="28411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Fraction in Total Beam Power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F4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46.4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F4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47.3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F4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6.3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F4E7E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58969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7" name="Table 26">
                <a:extLst>
                  <a:ext uri="{FF2B5EF4-FFF2-40B4-BE49-F238E27FC236}">
                    <a16:creationId xmlns:a16="http://schemas.microsoft.com/office/drawing/2014/main" id="{E253EA8C-C8BB-4187-A978-51563A5B231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8170367"/>
                  </p:ext>
                </p:extLst>
              </p:nvPr>
            </p:nvGraphicFramePr>
            <p:xfrm>
              <a:off x="7153614" y="4827596"/>
              <a:ext cx="4733546" cy="1591961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861262">
                      <a:extLst>
                        <a:ext uri="{9D8B030D-6E8A-4147-A177-3AD203B41FA5}">
                          <a16:colId xmlns:a16="http://schemas.microsoft.com/office/drawing/2014/main" val="1431703023"/>
                        </a:ext>
                      </a:extLst>
                    </a:gridCol>
                    <a:gridCol w="962412">
                      <a:extLst>
                        <a:ext uri="{9D8B030D-6E8A-4147-A177-3AD203B41FA5}">
                          <a16:colId xmlns:a16="http://schemas.microsoft.com/office/drawing/2014/main" val="4147321968"/>
                        </a:ext>
                      </a:extLst>
                    </a:gridCol>
                    <a:gridCol w="993259">
                      <a:extLst>
                        <a:ext uri="{9D8B030D-6E8A-4147-A177-3AD203B41FA5}">
                          <a16:colId xmlns:a16="http://schemas.microsoft.com/office/drawing/2014/main" val="1988619646"/>
                        </a:ext>
                      </a:extLst>
                    </a:gridCol>
                    <a:gridCol w="916613">
                      <a:extLst>
                        <a:ext uri="{9D8B030D-6E8A-4147-A177-3AD203B41FA5}">
                          <a16:colId xmlns:a16="http://schemas.microsoft.com/office/drawing/2014/main" val="3400797383"/>
                        </a:ext>
                      </a:extLst>
                    </a:gridCol>
                  </a:tblGrid>
                  <a:tr h="284119">
                    <a:tc>
                      <a:txBody>
                        <a:bodyPr/>
                        <a:lstStyle/>
                        <a:p>
                          <a:pPr algn="ctr" fontAlgn="b"/>
                          <a:endParaRPr lang="en-US" sz="1400" b="0" i="0" u="none" strike="noStrike" baseline="0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>
                        <a:solidFill>
                          <a:srgbClr val="BE1D1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u="none" strike="noStrike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Photons</a:t>
                          </a:r>
                          <a:endParaRPr lang="en-US" sz="1400" b="0" i="0" u="none" strike="noStrike">
                            <a:solidFill>
                              <a:schemeClr val="bg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>
                        <a:solidFill>
                          <a:srgbClr val="BE1D1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Electrons</a:t>
                          </a:r>
                        </a:p>
                      </a:txBody>
                      <a:tcPr marL="7620" marR="7620" marT="7620" marB="0" anchor="ctr">
                        <a:solidFill>
                          <a:srgbClr val="BE1D1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400" b="0" i="0" u="none" strike="noStrike">
                              <a:solidFill>
                                <a:schemeClr val="bg1"/>
                              </a:solidFill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Positrons</a:t>
                          </a:r>
                        </a:p>
                      </a:txBody>
                      <a:tcPr marL="7620" marR="7620" marT="7620" marB="0" anchor="ctr">
                        <a:solidFill>
                          <a:srgbClr val="BE1D1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96751546"/>
                      </a:ext>
                    </a:extLst>
                  </a:tr>
                  <a:tr h="30526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T="7620" marB="0" anchor="ctr">
                        <a:blipFill>
                          <a:blip r:embed="rId3"/>
                          <a:stretch>
                            <a:fillRect l="-327" t="-98000" r="-154902" b="-36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0.152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0.040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0.008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71518159"/>
                      </a:ext>
                    </a:extLst>
                  </a:tr>
                  <a:tr h="28411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Mean Energy [MeV]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13.06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50.54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33.78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/>
                    </a:tc>
                    <a:extLst>
                      <a:ext uri="{0D108BD9-81ED-4DB2-BD59-A6C34878D82A}">
                        <a16:rowId xmlns:a16="http://schemas.microsoft.com/office/drawing/2014/main" val="1299654233"/>
                      </a:ext>
                    </a:extLst>
                  </a:tr>
                  <a:tr h="284119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Power [kW]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1.99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2.03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0.27</a:t>
                          </a:r>
                        </a:p>
                      </a:txBody>
                      <a:tcPr marT="7620" marB="0" anchor="ctr">
                        <a:solidFill>
                          <a:srgbClr val="E8CCC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5056757"/>
                      </a:ext>
                    </a:extLst>
                  </a:tr>
                  <a:tr h="43434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Fraction in Total Beam Power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F4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46.4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F4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47.3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F4E7E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400" u="none" strike="noStrike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6.3</a:t>
                          </a:r>
                          <a:endParaRPr lang="en-US" sz="14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7620" marB="0" anchor="ctr">
                        <a:solidFill>
                          <a:srgbClr val="F4E7E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589699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0759928-D77E-419E-A649-9978EE520884}"/>
              </a:ext>
            </a:extLst>
          </p:cNvPr>
          <p:cNvSpPr txBox="1"/>
          <p:nvPr/>
        </p:nvSpPr>
        <p:spPr>
          <a:xfrm>
            <a:off x="1316672" y="1946199"/>
            <a:ext cx="772969" cy="30155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>
              <a:lnSpc>
                <a:spcPct val="101449"/>
              </a:lnSpc>
            </a:pP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Cu Coil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693F81-4975-4805-81E1-A3F555F690A4}"/>
              </a:ext>
            </a:extLst>
          </p:cNvPr>
          <p:cNvSpPr txBox="1"/>
          <p:nvPr/>
        </p:nvSpPr>
        <p:spPr>
          <a:xfrm>
            <a:off x="1307054" y="2661731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W10Cu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86E38B-2E30-4A51-92BD-A3D95DF05F51}"/>
              </a:ext>
            </a:extLst>
          </p:cNvPr>
          <p:cNvSpPr txBox="1"/>
          <p:nvPr/>
        </p:nvSpPr>
        <p:spPr>
          <a:xfrm rot="16200000">
            <a:off x="2823435" y="2173799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W10Cu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BC9B92-14C2-40F0-94FF-762DA8501BE8}"/>
              </a:ext>
            </a:extLst>
          </p:cNvPr>
          <p:cNvSpPr txBox="1"/>
          <p:nvPr/>
        </p:nvSpPr>
        <p:spPr>
          <a:xfrm rot="16200000">
            <a:off x="2428575" y="1563374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TZM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6F841FE-775C-4513-8229-EB45C0DB3AC8}"/>
              </a:ext>
            </a:extLst>
          </p:cNvPr>
          <p:cNvSpPr txBox="1"/>
          <p:nvPr/>
        </p:nvSpPr>
        <p:spPr>
          <a:xfrm>
            <a:off x="1342469" y="4044496"/>
            <a:ext cx="680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ADD0FC-107B-4FC7-B681-6ADE5151F591}"/>
              </a:ext>
            </a:extLst>
          </p:cNvPr>
          <p:cNvSpPr txBox="1"/>
          <p:nvPr/>
        </p:nvSpPr>
        <p:spPr>
          <a:xfrm rot="10800000" flipV="1">
            <a:off x="3933225" y="2902718"/>
            <a:ext cx="1032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Cu Cavity</a:t>
            </a:r>
            <a:r>
              <a:rPr lang="en-US"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76B2DF-57E3-418A-83B1-A3B177040C9D}"/>
              </a:ext>
            </a:extLst>
          </p:cNvPr>
          <p:cNvSpPr txBox="1"/>
          <p:nvPr/>
        </p:nvSpPr>
        <p:spPr>
          <a:xfrm>
            <a:off x="1386231" y="1230791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Steel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882E30-E604-4673-8C0C-128B6E13CC88}"/>
              </a:ext>
            </a:extLst>
          </p:cNvPr>
          <p:cNvSpPr txBox="1"/>
          <p:nvPr/>
        </p:nvSpPr>
        <p:spPr>
          <a:xfrm>
            <a:off x="4063068" y="1945204"/>
            <a:ext cx="772969" cy="30155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>
              <a:lnSpc>
                <a:spcPct val="101449"/>
              </a:lnSpc>
            </a:pP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Cu Coil</a:t>
            </a:r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1317E33-C8E3-4DD3-B5E5-ACC5983BDD00}"/>
              </a:ext>
            </a:extLst>
          </p:cNvPr>
          <p:cNvCxnSpPr>
            <a:cxnSpLocks/>
          </p:cNvCxnSpPr>
          <p:nvPr/>
        </p:nvCxnSpPr>
        <p:spPr>
          <a:xfrm flipH="1" flipV="1">
            <a:off x="1002154" y="3597133"/>
            <a:ext cx="520658" cy="462892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870A7D7-70AA-4238-AB39-BB0BD727FB61}"/>
              </a:ext>
            </a:extLst>
          </p:cNvPr>
          <p:cNvSpPr txBox="1"/>
          <p:nvPr/>
        </p:nvSpPr>
        <p:spPr>
          <a:xfrm>
            <a:off x="98913" y="3887882"/>
            <a:ext cx="115416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Compensation</a:t>
            </a:r>
          </a:p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Solenoid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0CB2784-FB86-4BFE-BF73-225BE8CD6C73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675994" y="3230626"/>
            <a:ext cx="178615" cy="657256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9567A77-959A-48B7-8F07-729FA9C1365B}"/>
              </a:ext>
            </a:extLst>
          </p:cNvPr>
          <p:cNvCxnSpPr>
            <a:cxnSpLocks/>
          </p:cNvCxnSpPr>
          <p:nvPr/>
        </p:nvCxnSpPr>
        <p:spPr>
          <a:xfrm>
            <a:off x="5451842" y="3559254"/>
            <a:ext cx="1692204" cy="105784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D28392B-8023-4124-8E3A-B82F1B5F9D6B}"/>
              </a:ext>
            </a:extLst>
          </p:cNvPr>
          <p:cNvSpPr txBox="1"/>
          <p:nvPr/>
        </p:nvSpPr>
        <p:spPr>
          <a:xfrm>
            <a:off x="849228" y="4722792"/>
            <a:ext cx="48141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design and simulations of temperature,</a:t>
            </a:r>
            <a:br>
              <a:rPr lang="en-US" sz="16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stress, radiation damage and </a:t>
            </a:r>
            <a:br>
              <a:rPr lang="en-US" sz="16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optimization of whole e</a:t>
            </a:r>
            <a:r>
              <a:rPr lang="en-US" sz="1600" baseline="300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6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capture system</a:t>
            </a:r>
            <a:br>
              <a:rPr lang="en-US" sz="16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to be done / will be continued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078E3D-F604-449E-96E4-424B0D28CA86}"/>
              </a:ext>
            </a:extLst>
          </p:cNvPr>
          <p:cNvSpPr/>
          <p:nvPr/>
        </p:nvSpPr>
        <p:spPr>
          <a:xfrm>
            <a:off x="441832" y="5963686"/>
            <a:ext cx="38392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FLUKA model does not have E-field in cavity</a:t>
            </a:r>
            <a:endParaRPr lang="en-US" sz="1400">
              <a:solidFill>
                <a:schemeClr val="accent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AD6A30-0F37-47A9-A54C-DEC0EBEF35AA}"/>
              </a:ext>
            </a:extLst>
          </p:cNvPr>
          <p:cNvGrpSpPr/>
          <p:nvPr/>
        </p:nvGrpSpPr>
        <p:grpSpPr>
          <a:xfrm>
            <a:off x="5451842" y="3487740"/>
            <a:ext cx="233448" cy="101544"/>
            <a:chOff x="5345717" y="4023862"/>
            <a:chExt cx="233448" cy="101544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EF7840F-D871-4CA4-8100-EDF0403B6924}"/>
                </a:ext>
              </a:extLst>
            </p:cNvPr>
            <p:cNvCxnSpPr>
              <a:cxnSpLocks/>
            </p:cNvCxnSpPr>
            <p:nvPr/>
          </p:nvCxnSpPr>
          <p:spPr>
            <a:xfrm>
              <a:off x="5345717" y="4023862"/>
              <a:ext cx="0" cy="101544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9FB9678-BCEA-4148-970B-1B558298EE2E}"/>
                </a:ext>
              </a:extLst>
            </p:cNvPr>
            <p:cNvCxnSpPr>
              <a:cxnSpLocks/>
            </p:cNvCxnSpPr>
            <p:nvPr/>
          </p:nvCxnSpPr>
          <p:spPr>
            <a:xfrm>
              <a:off x="5345717" y="4074635"/>
              <a:ext cx="233448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32BF6B1-9E11-4258-9F37-B529BA6B6858}"/>
              </a:ext>
            </a:extLst>
          </p:cNvPr>
          <p:cNvSpPr/>
          <p:nvPr/>
        </p:nvSpPr>
        <p:spPr>
          <a:xfrm>
            <a:off x="7063408" y="3873630"/>
            <a:ext cx="4926229" cy="542459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7F09E59-A929-4E4F-B189-BACD51D7F285}"/>
              </a:ext>
            </a:extLst>
          </p:cNvPr>
          <p:cNvSpPr/>
          <p:nvPr/>
        </p:nvSpPr>
        <p:spPr>
          <a:xfrm>
            <a:off x="2827619" y="4219142"/>
            <a:ext cx="3241080" cy="307777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Ushakov et al., IPAC’24, MOPC54</a:t>
            </a:r>
          </a:p>
        </p:txBody>
      </p:sp>
    </p:spTree>
    <p:extLst>
      <p:ext uri="{BB962C8B-B14F-4D97-AF65-F5344CB8AC3E}">
        <p14:creationId xmlns:p14="http://schemas.microsoft.com/office/powerpoint/2010/main" val="2861228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3014D-5A68-47C5-BD61-24EBC5A90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Distributions of </a:t>
            </a:r>
            <a:r>
              <a:rPr lang="en-US">
                <a:latin typeface="Arial" panose="020B0604020202020204" pitchFamily="34" charset="0"/>
              </a:rPr>
              <a:t>e</a:t>
            </a:r>
            <a:r>
              <a:rPr lang="en-US" baseline="30000">
                <a:latin typeface="Arial" panose="020B0604020202020204" pitchFamily="34" charset="0"/>
              </a:rPr>
              <a:t>‒</a:t>
            </a:r>
            <a:r>
              <a:rPr lang="en-US"/>
              <a:t>, e</a:t>
            </a:r>
            <a:r>
              <a:rPr lang="en-US" baseline="30000"/>
              <a:t>+</a:t>
            </a:r>
            <a:r>
              <a:rPr lang="en-US"/>
              <a:t> and </a:t>
            </a:r>
            <a:r>
              <a:rPr lang="el-GR"/>
              <a:t>γ</a:t>
            </a:r>
            <a:r>
              <a:rPr lang="en-US"/>
              <a:t> at Different Z-Positions (FLUKA)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4A6C30-765C-4ED2-A0CC-75F2F5543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0354BC-4E88-4091-9373-E0068B492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A901D10-81E1-4834-A2EA-7EB3BC0790F6}"/>
              </a:ext>
            </a:extLst>
          </p:cNvPr>
          <p:cNvGrpSpPr/>
          <p:nvPr/>
        </p:nvGrpSpPr>
        <p:grpSpPr>
          <a:xfrm>
            <a:off x="188944" y="847216"/>
            <a:ext cx="11810393" cy="2870028"/>
            <a:chOff x="188944" y="1231524"/>
            <a:chExt cx="11810393" cy="287002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F65C4EF-1FF1-4AF7-8DA5-B35965CF4600}"/>
                </a:ext>
              </a:extLst>
            </p:cNvPr>
            <p:cNvGrpSpPr/>
            <p:nvPr/>
          </p:nvGrpSpPr>
          <p:grpSpPr>
            <a:xfrm>
              <a:off x="188944" y="1232454"/>
              <a:ext cx="3824224" cy="2868168"/>
              <a:chOff x="188944" y="1232454"/>
              <a:chExt cx="3824224" cy="2868168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AF15DABD-5151-4404-8646-AFBB1316F8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8944" y="1232454"/>
                <a:ext cx="3824224" cy="2868168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B4841F1-878A-4747-8F4A-730022103624}"/>
                  </a:ext>
                </a:extLst>
              </p:cNvPr>
              <p:cNvSpPr txBox="1"/>
              <p:nvPr/>
            </p:nvSpPr>
            <p:spPr>
              <a:xfrm>
                <a:off x="1061989" y="1352997"/>
                <a:ext cx="103906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>
                    <a:solidFill>
                      <a:srgbClr val="B44B1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Electrons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F49D28E-0CD1-4CC2-BDE2-5FF49933726D}"/>
                </a:ext>
              </a:extLst>
            </p:cNvPr>
            <p:cNvGrpSpPr/>
            <p:nvPr/>
          </p:nvGrpSpPr>
          <p:grpSpPr>
            <a:xfrm>
              <a:off x="4185127" y="1231524"/>
              <a:ext cx="3826704" cy="2870028"/>
              <a:chOff x="4185127" y="1231524"/>
              <a:chExt cx="3826704" cy="2870028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AB8106E3-27EA-4881-9BA1-5BA3B2D27E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85127" y="1231524"/>
                <a:ext cx="3826704" cy="2870028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4D55785-085D-4F8A-853F-7032DA203A7A}"/>
                  </a:ext>
                </a:extLst>
              </p:cNvPr>
              <p:cNvSpPr txBox="1"/>
              <p:nvPr/>
            </p:nvSpPr>
            <p:spPr>
              <a:xfrm>
                <a:off x="5015743" y="1352997"/>
                <a:ext cx="103906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>
                    <a:solidFill>
                      <a:srgbClr val="B44B1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Positrons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686A714-F622-4AEC-8321-2D4E674DFB3E}"/>
                </a:ext>
              </a:extLst>
            </p:cNvPr>
            <p:cNvGrpSpPr/>
            <p:nvPr/>
          </p:nvGrpSpPr>
          <p:grpSpPr>
            <a:xfrm>
              <a:off x="8175113" y="1232454"/>
              <a:ext cx="3824224" cy="2868168"/>
              <a:chOff x="8175113" y="1232454"/>
              <a:chExt cx="3824224" cy="2868168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D6A04F31-2D07-4E4A-BD8C-96148C7C6F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75113" y="1232454"/>
                <a:ext cx="3824224" cy="2868168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387590A-D546-454D-BCA1-5802ED5D78CD}"/>
                  </a:ext>
                </a:extLst>
              </p:cNvPr>
              <p:cNvSpPr txBox="1"/>
              <p:nvPr/>
            </p:nvSpPr>
            <p:spPr>
              <a:xfrm>
                <a:off x="9042518" y="1352997"/>
                <a:ext cx="9364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>
                    <a:solidFill>
                      <a:srgbClr val="B44B1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Photons</a:t>
                </a:r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37ED830-C072-46F3-BEC6-1FF2A2275B4A}"/>
              </a:ext>
            </a:extLst>
          </p:cNvPr>
          <p:cNvGrpSpPr/>
          <p:nvPr/>
        </p:nvGrpSpPr>
        <p:grpSpPr>
          <a:xfrm>
            <a:off x="1052324" y="3824951"/>
            <a:ext cx="3824224" cy="2521598"/>
            <a:chOff x="188944" y="3824951"/>
            <a:chExt cx="3824224" cy="252159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2AFC8FB-4648-4C43-9B05-878A290114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8944" y="3824951"/>
              <a:ext cx="3824224" cy="252159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E6DDC7-D28D-4BEA-9A24-BDC28F963610}"/>
                </a:ext>
              </a:extLst>
            </p:cNvPr>
            <p:cNvSpPr txBox="1"/>
            <p:nvPr/>
          </p:nvSpPr>
          <p:spPr>
            <a:xfrm>
              <a:off x="1007175" y="3899855"/>
              <a:ext cx="14269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>
                  <a:solidFill>
                    <a:srgbClr val="B44B1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 Cavity End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8344897-02B3-45A8-80D7-3E62AC99E76E}"/>
                  </a:ext>
                </a:extLst>
              </p:cNvPr>
              <p:cNvSpPr txBox="1"/>
              <p:nvPr/>
            </p:nvSpPr>
            <p:spPr>
              <a:xfrm>
                <a:off x="7465620" y="4199490"/>
                <a:ext cx="4232109" cy="1699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     </m:t>
                        </m:r>
                        <m:r>
                          <a:rPr lang="en-US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r>
                      <a:rPr lang="en-US" b="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Yield at Cavity End: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All energies: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     Y</a:t>
                </a:r>
                <a:r>
                  <a:rPr lang="en-US" sz="1600" baseline="-25000">
                    <a:latin typeface="Arial" panose="020B0604020202020204" pitchFamily="34" charset="0"/>
                    <a:cs typeface="Arial" panose="020B0604020202020204" pitchFamily="34" charset="0"/>
                  </a:rPr>
                  <a:t>e+</a:t>
                </a: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  = 5.5·10</a:t>
                </a:r>
                <a:r>
                  <a:rPr lang="en-US" sz="1600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‒3</a:t>
                </a: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𝑝𝑟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bSup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⟶</m:t>
                    </m:r>
                  </m:oMath>
                </a14:m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 5.5 </a:t>
                </a:r>
                <a:r>
                  <a:rPr lang="de-DE" sz="1600">
                    <a:latin typeface="Arial" panose="020B0604020202020204" pitchFamily="34" charset="0"/>
                    <a:cs typeface="Arial" panose="020B0604020202020204" pitchFamily="34" charset="0"/>
                  </a:rPr>
                  <a:t>µA</a:t>
                </a:r>
                <a:endParaRPr lang="en-US" sz="1600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>
                    <a:solidFill>
                      <a:srgbClr val="2E92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60 MeV ± 5%</a:t>
                </a: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</a:p>
              <a:p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     Y</a:t>
                </a:r>
                <a:r>
                  <a:rPr lang="en-US" sz="1600" baseline="-25000">
                    <a:latin typeface="Arial" panose="020B0604020202020204" pitchFamily="34" charset="0"/>
                    <a:cs typeface="Arial" panose="020B0604020202020204" pitchFamily="34" charset="0"/>
                  </a:rPr>
                  <a:t>60MeV e+</a:t>
                </a: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  = 1.0·10</a:t>
                </a:r>
                <a:r>
                  <a:rPr lang="en-US" sz="1600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‒3</a:t>
                </a: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𝑝𝑟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1600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⟶</m:t>
                    </m:r>
                  </m:oMath>
                </a14:m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600" b="1">
                    <a:solidFill>
                      <a:srgbClr val="2E92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1.0 </a:t>
                </a:r>
                <a:r>
                  <a:rPr lang="de-DE" sz="1600" b="1">
                    <a:solidFill>
                      <a:srgbClr val="2E925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µA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8344897-02B3-45A8-80D7-3E62AC99E7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5620" y="4199490"/>
                <a:ext cx="4232109" cy="1699953"/>
              </a:xfrm>
              <a:prstGeom prst="rect">
                <a:avLst/>
              </a:prstGeom>
              <a:blipFill>
                <a:blip r:embed="rId6"/>
                <a:stretch>
                  <a:fillRect l="-576" t="-2151" b="-2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14DCBD4-281B-4A06-BB3B-83D2A8DA94C8}"/>
              </a:ext>
            </a:extLst>
          </p:cNvPr>
          <p:cNvCxnSpPr>
            <a:cxnSpLocks/>
          </p:cNvCxnSpPr>
          <p:nvPr/>
        </p:nvCxnSpPr>
        <p:spPr>
          <a:xfrm>
            <a:off x="4503420" y="3970020"/>
            <a:ext cx="51232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F752DDF-862A-49CB-AB35-5E0B9D105F89}"/>
              </a:ext>
            </a:extLst>
          </p:cNvPr>
          <p:cNvSpPr txBox="1"/>
          <p:nvPr/>
        </p:nvSpPr>
        <p:spPr>
          <a:xfrm>
            <a:off x="5065247" y="3800743"/>
            <a:ext cx="2860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will be removed by forward dump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8133CA-5033-4379-8EED-606841D0E06D}"/>
              </a:ext>
            </a:extLst>
          </p:cNvPr>
          <p:cNvSpPr txBox="1"/>
          <p:nvPr/>
        </p:nvSpPr>
        <p:spPr>
          <a:xfrm>
            <a:off x="5065247" y="4119203"/>
            <a:ext cx="2225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will be deflected by dipole</a:t>
            </a:r>
            <a:b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and dumped </a:t>
            </a: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5B509138-6CD7-4056-BE1F-24E52170B663}"/>
              </a:ext>
            </a:extLst>
          </p:cNvPr>
          <p:cNvCxnSpPr/>
          <p:nvPr/>
        </p:nvCxnSpPr>
        <p:spPr>
          <a:xfrm>
            <a:off x="4503420" y="4107031"/>
            <a:ext cx="512323" cy="15388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907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CF050A7-1627-40AE-981B-1CC36C6DB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8776" y="1221098"/>
            <a:ext cx="923600" cy="193053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CA71ECA-C451-4231-95D3-21458971B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6131" y="3850454"/>
            <a:ext cx="3786989" cy="221601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C3B9BC7-CC9D-4B70-A5A0-D21D5DD038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74" y="3850454"/>
            <a:ext cx="3789451" cy="22188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F2E99DF-1848-426F-B3AB-851E6ED0EC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6599" y="1212988"/>
            <a:ext cx="3789450" cy="221601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C57EB72-2FF1-4326-811A-1578664A97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767" y="1214379"/>
            <a:ext cx="3792923" cy="22160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73014D-5A68-47C5-BD61-24EBC5A90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Spatial Distributions of </a:t>
            </a:r>
            <a:r>
              <a:rPr lang="en-US">
                <a:latin typeface="Arial" panose="020B0604020202020204" pitchFamily="34" charset="0"/>
              </a:rPr>
              <a:t>e</a:t>
            </a:r>
            <a:r>
              <a:rPr lang="en-US" baseline="30000">
                <a:latin typeface="Arial" panose="020B0604020202020204" pitchFamily="34" charset="0"/>
              </a:rPr>
              <a:t>‒</a:t>
            </a:r>
            <a:r>
              <a:rPr lang="en-US"/>
              <a:t>, e</a:t>
            </a:r>
            <a:r>
              <a:rPr lang="en-US" baseline="30000"/>
              <a:t>+</a:t>
            </a:r>
            <a:r>
              <a:rPr lang="en-US"/>
              <a:t>,</a:t>
            </a:r>
            <a:r>
              <a:rPr lang="el-GR"/>
              <a:t> γ</a:t>
            </a:r>
            <a:r>
              <a:rPr lang="en-US"/>
              <a:t> and n. Neutron Energy and Yield (FLUKA)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4A6C30-765C-4ED2-A0CC-75F2F5543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0354BC-4E88-4091-9373-E0068B492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4841F1-878A-4747-8F4A-730022103624}"/>
              </a:ext>
            </a:extLst>
          </p:cNvPr>
          <p:cNvSpPr txBox="1"/>
          <p:nvPr/>
        </p:nvSpPr>
        <p:spPr>
          <a:xfrm>
            <a:off x="1613064" y="866039"/>
            <a:ext cx="1039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Electrons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87590A-D546-454D-BCA1-5802ED5D78CD}"/>
              </a:ext>
            </a:extLst>
          </p:cNvPr>
          <p:cNvSpPr txBox="1"/>
          <p:nvPr/>
        </p:nvSpPr>
        <p:spPr>
          <a:xfrm>
            <a:off x="1613063" y="3531588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Photons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4D55785-085D-4F8A-853F-7032DA203A7A}"/>
              </a:ext>
            </a:extLst>
          </p:cNvPr>
          <p:cNvSpPr txBox="1"/>
          <p:nvPr/>
        </p:nvSpPr>
        <p:spPr>
          <a:xfrm>
            <a:off x="5591603" y="866039"/>
            <a:ext cx="1039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Positrons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02FACA-02D2-43DE-ABF0-234254FB0E28}"/>
              </a:ext>
            </a:extLst>
          </p:cNvPr>
          <p:cNvSpPr txBox="1"/>
          <p:nvPr/>
        </p:nvSpPr>
        <p:spPr>
          <a:xfrm>
            <a:off x="5543012" y="3531588"/>
            <a:ext cx="1016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Neutrons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447CCD0-3743-4F97-9B2E-1550B300EC7C}"/>
              </a:ext>
            </a:extLst>
          </p:cNvPr>
          <p:cNvGrpSpPr/>
          <p:nvPr/>
        </p:nvGrpSpPr>
        <p:grpSpPr>
          <a:xfrm>
            <a:off x="8418010" y="3511710"/>
            <a:ext cx="3355747" cy="2601728"/>
            <a:chOff x="8474764" y="3511710"/>
            <a:chExt cx="3355747" cy="260172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63FD567-A9CC-4F0A-BC7D-30DFCA897570}"/>
                </a:ext>
              </a:extLst>
            </p:cNvPr>
            <p:cNvSpPr txBox="1"/>
            <p:nvPr/>
          </p:nvSpPr>
          <p:spPr>
            <a:xfrm>
              <a:off x="8921786" y="3511710"/>
              <a:ext cx="28889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Energy Spectrum of Neutrons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D9DDFEE-DA0B-4B68-BDCD-94ECC2DFA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474764" y="3834777"/>
              <a:ext cx="3355747" cy="227866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1B63787-DA9F-4429-94CC-724EE8DD22A4}"/>
                    </a:ext>
                  </a:extLst>
                </p:cNvPr>
                <p:cNvSpPr txBox="1"/>
                <p:nvPr/>
              </p:nvSpPr>
              <p:spPr>
                <a:xfrm>
                  <a:off x="9159255" y="4963880"/>
                  <a:ext cx="2121030" cy="3575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𝑌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𝑛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B44B1C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=9.2</m:t>
                      </m:r>
                      <m:r>
                        <a:rPr lang="en-US" sz="1600" b="0" i="1" smtClean="0">
                          <a:solidFill>
                            <a:srgbClr val="B44B1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10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−3</m:t>
                          </m:r>
                        </m:sup>
                      </m:sSup>
                    </m:oMath>
                  </a14:m>
                  <a:r>
                    <a:rPr lang="en-US" sz="1600">
                      <a:solidFill>
                        <a:srgbClr val="B44B1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600" b="0" i="1" smtClean="0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600" i="1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</a:rPr>
                            <m:t>𝑝𝑟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a14:m>
                  <a:endParaRPr lang="en-US" sz="1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1B63787-DA9F-4429-94CC-724EE8DD22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59255" y="4963880"/>
                  <a:ext cx="2121030" cy="357534"/>
                </a:xfrm>
                <a:prstGeom prst="rect">
                  <a:avLst/>
                </a:prstGeom>
                <a:blipFill>
                  <a:blip r:embed="rId8"/>
                  <a:stretch>
                    <a:fillRect b="-50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BEE6248-C66B-4435-A40F-2498E27EA312}"/>
                </a:ext>
              </a:extLst>
            </p:cNvPr>
            <p:cNvSpPr txBox="1"/>
            <p:nvPr/>
          </p:nvSpPr>
          <p:spPr>
            <a:xfrm>
              <a:off x="9323067" y="4701293"/>
              <a:ext cx="13096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Neutron Yield: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573D90C-513D-4338-90F1-F27D34CF26B9}"/>
                    </a:ext>
                  </a:extLst>
                </p:cNvPr>
                <p:cNvSpPr/>
                <p:nvPr/>
              </p:nvSpPr>
              <p:spPr>
                <a:xfrm>
                  <a:off x="9323067" y="5253733"/>
                  <a:ext cx="1555747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B44B1C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(5</m:t>
                      </m:r>
                      <m:r>
                        <a:rPr lang="en-US" sz="1600" i="1">
                          <a:solidFill>
                            <a:srgbClr val="B44B1C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.</m:t>
                      </m:r>
                      <m:r>
                        <a:rPr lang="en-US" sz="1600" b="0" i="1" smtClean="0">
                          <a:solidFill>
                            <a:srgbClr val="B44B1C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7</m:t>
                      </m:r>
                      <m:r>
                        <a:rPr lang="en-US" sz="1600" i="1">
                          <a:solidFill>
                            <a:srgbClr val="B44B1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∙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10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rgbClr val="B44B1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13</m:t>
                          </m:r>
                        </m:sup>
                      </m:sSup>
                    </m:oMath>
                  </a14:m>
                  <a:r>
                    <a:rPr lang="en-US" sz="1600">
                      <a:solidFill>
                        <a:srgbClr val="B44B1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rgbClr val="B44B1C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𝑛</m:t>
                      </m:r>
                      <m:r>
                        <a:rPr lang="en-US" sz="1600" b="0" i="1" dirty="0" smtClean="0">
                          <a:solidFill>
                            <a:srgbClr val="B44B1C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/</m:t>
                      </m:r>
                      <m:r>
                        <a:rPr lang="en-US" sz="1600" b="0" i="1" dirty="0" smtClean="0">
                          <a:solidFill>
                            <a:srgbClr val="B44B1C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𝑠</m:t>
                      </m:r>
                      <m:r>
                        <a:rPr lang="en-US" sz="1600" b="0" i="1" dirty="0" smtClean="0">
                          <a:solidFill>
                            <a:srgbClr val="B44B1C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a14:m>
                  <a:endParaRPr lang="en-US" sz="1600"/>
                </a:p>
              </p:txBody>
            </p:sp>
          </mc:Choice>
          <mc:Fallback xmlns="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573D90C-513D-4338-90F1-F27D34CF26B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3067" y="5253733"/>
                  <a:ext cx="1555747" cy="338554"/>
                </a:xfrm>
                <a:prstGeom prst="rect">
                  <a:avLst/>
                </a:prstGeom>
                <a:blipFill>
                  <a:blip r:embed="rId9"/>
                  <a:stretch>
                    <a:fillRect b="-109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626742D-B04B-40C7-BC6C-57095D109693}"/>
              </a:ext>
            </a:extLst>
          </p:cNvPr>
          <p:cNvSpPr txBox="1"/>
          <p:nvPr/>
        </p:nvSpPr>
        <p:spPr>
          <a:xfrm>
            <a:off x="9202743" y="1678532"/>
            <a:ext cx="2379657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500">
                <a:solidFill>
                  <a:srgbClr val="0000CC"/>
                </a:solidFill>
                <a:latin typeface="Arial"/>
                <a:cs typeface="Arial"/>
              </a:rPr>
              <a:t>We have begun working with the Radiation Control Department on radiation shielding</a:t>
            </a:r>
          </a:p>
        </p:txBody>
      </p:sp>
    </p:spTree>
    <p:extLst>
      <p:ext uri="{BB962C8B-B14F-4D97-AF65-F5344CB8AC3E}">
        <p14:creationId xmlns:p14="http://schemas.microsoft.com/office/powerpoint/2010/main" val="2480119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3C583-8F09-4047-91EA-18C5C6742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36368"/>
            <a:ext cx="11617351" cy="487490"/>
          </a:xfrm>
        </p:spPr>
        <p:txBody>
          <a:bodyPr>
            <a:normAutofit/>
          </a:bodyPr>
          <a:lstStyle/>
          <a:p>
            <a:r>
              <a:rPr lang="en-US"/>
              <a:t>Standing Wave Capture Cavity (</a:t>
            </a:r>
            <a:r>
              <a:rPr lang="en-US">
                <a:latin typeface="Arial" panose="020B0604020202020204" pitchFamily="34" charset="0"/>
              </a:rPr>
              <a:t>Shaoheng Wang</a:t>
            </a:r>
            <a:r>
              <a:rPr lang="en-US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4D7B2-336A-4674-A8FB-DCA9F096F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38562" y="6465779"/>
            <a:ext cx="714877" cy="303364"/>
          </a:xfrm>
        </p:spPr>
        <p:txBody>
          <a:bodyPr/>
          <a:lstStyle/>
          <a:p>
            <a:fld id="{07E1C93C-5050-FC42-8F10-D22D4F119D1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11D71FF6-73D6-45D4-8EAB-3FFA790C3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6F6EF0A-3DD4-4F67-9257-F1150F490844}"/>
                  </a:ext>
                </a:extLst>
              </p:cNvPr>
              <p:cNvSpPr txBox="1"/>
              <p:nvPr/>
            </p:nvSpPr>
            <p:spPr>
              <a:xfrm>
                <a:off x="338823" y="912520"/>
                <a:ext cx="5369989" cy="21390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Work on development of CW capture cavity has been started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Cavity with a large iris radius: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11 cells standing wave normal conducting cavity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Frequency = 1496.982 MHz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err="1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1600" baseline="-25000" err="1">
                    <a:latin typeface="Arial" panose="020B0604020202020204" pitchFamily="34" charset="0"/>
                    <a:cs typeface="Arial" panose="020B0604020202020204" pitchFamily="34" charset="0"/>
                  </a:rPr>
                  <a:t>max</a:t>
                </a: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 3 MV/m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Aperture radius = 4 cm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6F6EF0A-3DD4-4F67-9257-F1150F490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823" y="912520"/>
                <a:ext cx="5369989" cy="2139047"/>
              </a:xfrm>
              <a:prstGeom prst="rect">
                <a:avLst/>
              </a:prstGeom>
              <a:blipFill>
                <a:blip r:embed="rId3"/>
                <a:stretch>
                  <a:fillRect l="-1023" t="-1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Graphic 21">
            <a:extLst>
              <a:ext uri="{FF2B5EF4-FFF2-40B4-BE49-F238E27FC236}">
                <a16:creationId xmlns:a16="http://schemas.microsoft.com/office/drawing/2014/main" id="{64FFE92A-EA72-438A-9153-0253E4E4D1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3989" b="14342"/>
          <a:stretch/>
        </p:blipFill>
        <p:spPr>
          <a:xfrm>
            <a:off x="6096000" y="841590"/>
            <a:ext cx="5485190" cy="2162768"/>
          </a:xfrm>
          <a:prstGeom prst="rect">
            <a:avLst/>
          </a:prstGeom>
        </p:spPr>
      </p:pic>
      <p:pic>
        <p:nvPicPr>
          <p:cNvPr id="22" name="Graphic 23">
            <a:extLst>
              <a:ext uri="{FF2B5EF4-FFF2-40B4-BE49-F238E27FC236}">
                <a16:creationId xmlns:a16="http://schemas.microsoft.com/office/drawing/2014/main" id="{794A8020-2192-4C09-8581-4633A6936A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51636" y="3250916"/>
            <a:ext cx="6684927" cy="315931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FD65173-9064-4D31-B6E4-F9C3BB15562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8926286" y="3018051"/>
            <a:ext cx="2490107" cy="1823357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3CD8FF-CFC5-41C3-98C6-FCE1ADF8BC1C}"/>
              </a:ext>
            </a:extLst>
          </p:cNvPr>
          <p:cNvSpPr txBox="1"/>
          <p:nvPr/>
        </p:nvSpPr>
        <p:spPr>
          <a:xfrm>
            <a:off x="368645" y="3066956"/>
            <a:ext cx="4682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Time-Energy Phase Space at Cavity Exit (GPT)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3B1E65-8EE7-4703-A643-2CFB8020D9AF}"/>
              </a:ext>
            </a:extLst>
          </p:cNvPr>
          <p:cNvGrpSpPr/>
          <p:nvPr/>
        </p:nvGrpSpPr>
        <p:grpSpPr>
          <a:xfrm>
            <a:off x="470232" y="3427457"/>
            <a:ext cx="4479153" cy="2926529"/>
            <a:chOff x="470232" y="3412943"/>
            <a:chExt cx="4479153" cy="2926529"/>
          </a:xfrm>
        </p:grpSpPr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E9531B61-49DD-45DF-BA68-67F81508D27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70232" y="3412943"/>
              <a:ext cx="4479153" cy="2926529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E41845-4003-44B7-B501-D2C2F804BADE}"/>
                </a:ext>
              </a:extLst>
            </p:cNvPr>
            <p:cNvSpPr txBox="1"/>
            <p:nvPr/>
          </p:nvSpPr>
          <p:spPr>
            <a:xfrm>
              <a:off x="2318658" y="3533374"/>
              <a:ext cx="1767018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E = 62.5 MeV</a:t>
              </a:r>
            </a:p>
            <a:p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|</a:t>
              </a:r>
              <a:r>
                <a:rPr lang="el-GR" sz="160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E|/E = 2%</a:t>
              </a:r>
            </a:p>
            <a:p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I = 609 nA</a:t>
              </a:r>
            </a:p>
            <a:p>
              <a:r>
                <a:rPr lang="el-GR" sz="1600">
                  <a:latin typeface="Arial" panose="020B0604020202020204" pitchFamily="34" charset="0"/>
                  <a:cs typeface="Arial" panose="020B0604020202020204" pitchFamily="34" charset="0"/>
                </a:rPr>
                <a:t>σ</a:t>
              </a:r>
              <a:r>
                <a:rPr lang="en-US" sz="1600" baseline="-25000"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 = 4.5 mm</a:t>
              </a:r>
            </a:p>
            <a:p>
              <a:r>
                <a:rPr lang="el-GR" sz="1600">
                  <a:latin typeface="Arial" panose="020B0604020202020204" pitchFamily="34" charset="0"/>
                  <a:cs typeface="Arial" panose="020B0604020202020204" pitchFamily="34" charset="0"/>
                </a:rPr>
                <a:t>ε</a:t>
              </a:r>
              <a:r>
                <a:rPr lang="en-US" sz="1600" baseline="-2500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1600">
                  <a:latin typeface="Arial" panose="020B0604020202020204" pitchFamily="34" charset="0"/>
                  <a:cs typeface="Arial" panose="020B0604020202020204" pitchFamily="34" charset="0"/>
                </a:rPr>
                <a:t> = 11.4 </a:t>
              </a:r>
              <a:r>
                <a:rPr lang="en-US" sz="1600" err="1">
                  <a:latin typeface="Arial" panose="020B0604020202020204" pitchFamily="34" charset="0"/>
                  <a:cs typeface="Arial" panose="020B0604020202020204" pitchFamily="34" charset="0"/>
                </a:rPr>
                <a:t>mm·rad</a:t>
              </a:r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2188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860462-3DEB-E24C-96FA-A96A817F7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7BDAB-ECE6-E44E-B86B-16D399493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56E1D59B-5057-744E-995A-C743941C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54621"/>
            <a:ext cx="11285837" cy="487490"/>
          </a:xfrm>
        </p:spPr>
        <p:txBody>
          <a:bodyPr>
            <a:normAutofit/>
          </a:bodyPr>
          <a:lstStyle/>
          <a:p>
            <a:r>
              <a:rPr lang="en-US"/>
              <a:t>Energy Selection Chicane and SRF Cryomodule C100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41C8150-4738-43BB-9824-561D1E825B1B}"/>
              </a:ext>
            </a:extLst>
          </p:cNvPr>
          <p:cNvSpPr txBox="1"/>
          <p:nvPr/>
        </p:nvSpPr>
        <p:spPr>
          <a:xfrm>
            <a:off x="400892" y="913411"/>
            <a:ext cx="5172594" cy="527836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latin typeface="Arial"/>
                <a:cs typeface="Arial"/>
              </a:rPr>
              <a:t>Dipoles</a:t>
            </a:r>
            <a:endParaRPr lang="en-US" sz="1400" dirty="0">
              <a:latin typeface="Arial"/>
              <a:cs typeface="Arial"/>
            </a:endParaRP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"/>
                <a:cs typeface="Arial"/>
              </a:rPr>
              <a:t>Field = 0.34 T</a:t>
            </a: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"/>
                <a:cs typeface="Arial"/>
              </a:rPr>
              <a:t>Bending angle = 20</a:t>
            </a:r>
            <a:r>
              <a:rPr lang="de-DE" sz="1400" dirty="0">
                <a:latin typeface="Arial"/>
                <a:cs typeface="Arial"/>
              </a:rPr>
              <a:t>°</a:t>
            </a: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"/>
                <a:cs typeface="Arial"/>
              </a:rPr>
              <a:t>Angle of entrance/exit pole face = 10</a:t>
            </a:r>
            <a:r>
              <a:rPr lang="de-DE" sz="1400" dirty="0">
                <a:latin typeface="Arial"/>
                <a:cs typeface="Arial"/>
              </a:rPr>
              <a:t>°</a:t>
            </a:r>
            <a:endParaRPr lang="en-US" sz="1400" dirty="0">
              <a:latin typeface="Arial"/>
              <a:cs typeface="Arial"/>
            </a:endParaRP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"/>
                <a:cs typeface="Arial"/>
              </a:rPr>
              <a:t>Gap = 9 cm</a:t>
            </a: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"/>
                <a:cs typeface="Arial"/>
              </a:rPr>
              <a:t>First coefficient of fringe fields </a:t>
            </a:r>
            <a:r>
              <a:rPr lang="en-US" sz="1400" dirty="0" err="1">
                <a:latin typeface="Arial"/>
                <a:cs typeface="Arial"/>
              </a:rPr>
              <a:t>Enge</a:t>
            </a:r>
            <a:r>
              <a:rPr lang="en-US" sz="1400" dirty="0">
                <a:latin typeface="Arial"/>
                <a:cs typeface="Arial"/>
              </a:rPr>
              <a:t> function </a:t>
            </a:r>
            <a:br>
              <a:rPr lang="en-US" sz="1400" dirty="0">
                <a:latin typeface="Arial"/>
                <a:cs typeface="Arial"/>
              </a:rPr>
            </a:br>
            <a:r>
              <a:rPr lang="en-US" sz="1400" dirty="0">
                <a:latin typeface="Arial"/>
                <a:cs typeface="Arial"/>
              </a:rPr>
              <a:t>(2/Gap) = 22 m</a:t>
            </a:r>
            <a:r>
              <a:rPr lang="en-US" sz="1400" baseline="30000" dirty="0">
                <a:latin typeface="Arial"/>
                <a:cs typeface="Arial"/>
              </a:rPr>
              <a:t>-1</a:t>
            </a: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latin typeface="Arial"/>
                <a:cs typeface="Arial"/>
              </a:rPr>
              <a:t>e</a:t>
            </a:r>
            <a:r>
              <a:rPr lang="de-DE" sz="1400" baseline="30000" dirty="0">
                <a:latin typeface="Arial"/>
                <a:cs typeface="Arial"/>
              </a:rPr>
              <a:t>+</a:t>
            </a:r>
            <a:r>
              <a:rPr lang="de-DE" sz="1400" dirty="0">
                <a:latin typeface="Arial"/>
                <a:cs typeface="Arial"/>
              </a:rPr>
              <a:t> Energy = 62.34 </a:t>
            </a:r>
            <a:r>
              <a:rPr lang="de-DE" sz="1400" dirty="0" err="1">
                <a:latin typeface="Arial"/>
                <a:cs typeface="Arial"/>
              </a:rPr>
              <a:t>MeV</a:t>
            </a:r>
            <a:r>
              <a:rPr lang="de-DE" sz="1400" dirty="0">
                <a:latin typeface="Arial"/>
                <a:cs typeface="Arial"/>
              </a:rPr>
              <a:t> (</a:t>
            </a:r>
            <a:r>
              <a:rPr lang="el-GR" sz="1400" dirty="0">
                <a:latin typeface="Arial"/>
                <a:cs typeface="Arial"/>
              </a:rPr>
              <a:t>γ</a:t>
            </a:r>
            <a:r>
              <a:rPr lang="en-US" sz="1400" dirty="0">
                <a:latin typeface="Arial"/>
                <a:cs typeface="Arial"/>
              </a:rPr>
              <a:t> = 122</a:t>
            </a:r>
            <a:r>
              <a:rPr lang="de-DE" sz="1400" dirty="0">
                <a:latin typeface="Arial"/>
                <a:cs typeface="Arial"/>
              </a:rPr>
              <a:t>)</a:t>
            </a:r>
            <a:endParaRPr lang="en-US" sz="1400" dirty="0">
              <a:latin typeface="Arial"/>
              <a:cs typeface="Arial"/>
            </a:endParaRP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"/>
                <a:cs typeface="Arial"/>
              </a:rPr>
              <a:t>Bending radius = 61.16 cm</a:t>
            </a:r>
            <a:endParaRPr lang="en-US" sz="1400" baseline="30000" dirty="0">
              <a:latin typeface="Arial"/>
              <a:cs typeface="Arial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b="1" dirty="0">
                <a:latin typeface="Arial"/>
                <a:cs typeface="Arial"/>
              </a:rPr>
              <a:t>Absorber/Collimators</a:t>
            </a: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>
                <a:latin typeface="Arial"/>
                <a:cs typeface="Arial"/>
              </a:rPr>
              <a:t>Δ</a:t>
            </a:r>
            <a:r>
              <a:rPr lang="en-US" sz="1400" dirty="0" err="1">
                <a:latin typeface="Arial"/>
                <a:cs typeface="Arial"/>
              </a:rPr>
              <a:t>x</a:t>
            </a:r>
            <a:r>
              <a:rPr lang="en-US" sz="1400" baseline="-25000" dirty="0" err="1">
                <a:latin typeface="Arial"/>
                <a:cs typeface="Arial"/>
              </a:rPr>
              <a:t>absorber</a:t>
            </a:r>
            <a:r>
              <a:rPr lang="en-US" sz="1400" dirty="0">
                <a:latin typeface="Arial"/>
                <a:cs typeface="Arial"/>
              </a:rPr>
              <a:t> = 25 cm, length = 1 m</a:t>
            </a: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>
                <a:latin typeface="Arial"/>
                <a:cs typeface="Arial"/>
              </a:rPr>
              <a:t>Δ</a:t>
            </a:r>
            <a:r>
              <a:rPr lang="en-US" sz="1400" dirty="0">
                <a:latin typeface="Arial"/>
                <a:cs typeface="Arial"/>
              </a:rPr>
              <a:t>x</a:t>
            </a:r>
            <a:r>
              <a:rPr lang="en-US" sz="1400" baseline="-25000" dirty="0">
                <a:latin typeface="Arial"/>
                <a:cs typeface="Arial"/>
              </a:rPr>
              <a:t>col1</a:t>
            </a:r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>
                <a:latin typeface="Arial"/>
                <a:cs typeface="Arial"/>
              </a:rPr>
              <a:t>= 2.2 </a:t>
            </a:r>
            <a:r>
              <a:rPr lang="en-US" sz="1400" dirty="0">
                <a:latin typeface="Arial"/>
                <a:cs typeface="Arial"/>
              </a:rPr>
              <a:t>cm, length = 10 cm</a:t>
            </a: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"/>
                <a:cs typeface="Arial"/>
              </a:rPr>
              <a:t>r</a:t>
            </a:r>
            <a:r>
              <a:rPr lang="en-US" sz="1400" baseline="-25000" dirty="0">
                <a:latin typeface="Arial"/>
                <a:cs typeface="Arial"/>
              </a:rPr>
              <a:t>col2</a:t>
            </a:r>
            <a:r>
              <a:rPr lang="en-US" sz="1400" dirty="0">
                <a:latin typeface="Arial"/>
                <a:cs typeface="Arial"/>
              </a:rPr>
              <a:t> = 2.0 cm, length = 10 cm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b="1" dirty="0">
                <a:latin typeface="Arial"/>
                <a:cs typeface="Arial"/>
              </a:rPr>
              <a:t>SRF Cryomodule (C100) at the end of chicane</a:t>
            </a: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"/>
                <a:cs typeface="Arial"/>
              </a:rPr>
              <a:t>8 cavities, 7 cells, 1497 MHz</a:t>
            </a: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"/>
                <a:cs typeface="Arial"/>
              </a:rPr>
              <a:t>Total accelerator length of 8 m</a:t>
            </a:r>
          </a:p>
          <a:p>
            <a:pPr marL="57150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"/>
                <a:cs typeface="Arial"/>
              </a:rPr>
              <a:t>Field adjusted to accelerate e</a:t>
            </a:r>
            <a:r>
              <a:rPr lang="en-US" sz="1400" baseline="30000" dirty="0">
                <a:latin typeface="Arial"/>
                <a:cs typeface="Arial"/>
              </a:rPr>
              <a:t>+</a:t>
            </a:r>
            <a:r>
              <a:rPr lang="en-US" sz="1400" dirty="0">
                <a:latin typeface="Arial"/>
                <a:cs typeface="Arial"/>
              </a:rPr>
              <a:t> from ~62 MeV to </a:t>
            </a:r>
            <a:br>
              <a:rPr lang="en-US" sz="1400" dirty="0">
                <a:latin typeface="Arial"/>
                <a:cs typeface="Arial"/>
              </a:rPr>
            </a:br>
            <a:r>
              <a:rPr lang="en-US" sz="1400" dirty="0">
                <a:latin typeface="Arial"/>
                <a:cs typeface="Arial"/>
              </a:rPr>
              <a:t>123 MeV 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09F1E3-777E-4866-B84D-E37A613883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41" r="34809" b="14756"/>
          <a:stretch/>
        </p:blipFill>
        <p:spPr>
          <a:xfrm>
            <a:off x="6291943" y="918796"/>
            <a:ext cx="5295556" cy="22598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CD3524-7580-46FA-A4BB-1EC90350B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743" y="3758679"/>
            <a:ext cx="5736200" cy="26659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44CC0A6-EDF8-4D82-8440-763D329B0639}"/>
              </a:ext>
            </a:extLst>
          </p:cNvPr>
          <p:cNvSpPr txBox="1"/>
          <p:nvPr/>
        </p:nvSpPr>
        <p:spPr>
          <a:xfrm>
            <a:off x="6291943" y="3412167"/>
            <a:ext cx="4682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Trajectories of e</a:t>
            </a:r>
            <a:r>
              <a:rPr lang="en-US" sz="1600" baseline="3000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l-GR" sz="16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= 122 and </a:t>
            </a:r>
            <a:r>
              <a:rPr lang="el-GR" sz="160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l-GR" sz="1600" baseline="-25000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= 6</a:t>
            </a:r>
          </a:p>
        </p:txBody>
      </p:sp>
    </p:spTree>
    <p:extLst>
      <p:ext uri="{BB962C8B-B14F-4D97-AF65-F5344CB8AC3E}">
        <p14:creationId xmlns:p14="http://schemas.microsoft.com/office/powerpoint/2010/main" val="1746101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860462-3DEB-E24C-96FA-A96A817F7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7BDAB-ECE6-E44E-B86B-16D399493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56E1D59B-5057-744E-995A-C743941C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54621"/>
            <a:ext cx="11472151" cy="487490"/>
          </a:xfrm>
        </p:spPr>
        <p:txBody>
          <a:bodyPr>
            <a:normAutofit/>
          </a:bodyPr>
          <a:lstStyle/>
          <a:p>
            <a:r>
              <a:rPr lang="en-US"/>
              <a:t>e</a:t>
            </a:r>
            <a:r>
              <a:rPr lang="en-US" baseline="30000"/>
              <a:t>+</a:t>
            </a:r>
            <a:r>
              <a:rPr lang="en-US"/>
              <a:t> Current and Energy vs Z in Chicane and Cryomodule (Preliminary Results)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EC1E89A-7B51-44FE-8FAA-118B6D96AEE5}"/>
              </a:ext>
            </a:extLst>
          </p:cNvPr>
          <p:cNvGrpSpPr/>
          <p:nvPr/>
        </p:nvGrpSpPr>
        <p:grpSpPr>
          <a:xfrm>
            <a:off x="307957" y="1273216"/>
            <a:ext cx="5701461" cy="4348195"/>
            <a:chOff x="307957" y="1273216"/>
            <a:chExt cx="5701461" cy="434819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44CC0A6-EDF8-4D82-8440-763D329B0639}"/>
                </a:ext>
              </a:extLst>
            </p:cNvPr>
            <p:cNvSpPr txBox="1"/>
            <p:nvPr/>
          </p:nvSpPr>
          <p:spPr>
            <a:xfrm>
              <a:off x="1522465" y="1273216"/>
              <a:ext cx="32724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Positron Current vs Z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94BC598-B77E-4B14-9CB5-88AE3B09B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7957" y="1642548"/>
              <a:ext cx="5701461" cy="3978863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2A5E45A-AD50-42B2-AAEF-E76C716B2AC5}"/>
              </a:ext>
            </a:extLst>
          </p:cNvPr>
          <p:cNvGrpSpPr/>
          <p:nvPr/>
        </p:nvGrpSpPr>
        <p:grpSpPr>
          <a:xfrm>
            <a:off x="6218194" y="1273216"/>
            <a:ext cx="5665849" cy="4348196"/>
            <a:chOff x="6218194" y="1273216"/>
            <a:chExt cx="5665849" cy="434819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89E8C48-47C1-4291-9BC7-F5368898D7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18194" y="1642548"/>
              <a:ext cx="5665849" cy="397886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FE648D-1DCD-46EB-A781-F61401F229A9}"/>
                </a:ext>
              </a:extLst>
            </p:cNvPr>
            <p:cNvSpPr txBox="1"/>
            <p:nvPr/>
          </p:nvSpPr>
          <p:spPr>
            <a:xfrm>
              <a:off x="7414897" y="1273216"/>
              <a:ext cx="32724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Positron Average Energy vs Z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7B70A5D-6A3B-4C96-BBAF-3D55E28357DB}"/>
              </a:ext>
            </a:extLst>
          </p:cNvPr>
          <p:cNvSpPr txBox="1"/>
          <p:nvPr/>
        </p:nvSpPr>
        <p:spPr>
          <a:xfrm>
            <a:off x="411892" y="5894101"/>
            <a:ext cx="431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Avg z = 0 is at exit of NC capture cavity  </a:t>
            </a:r>
          </a:p>
        </p:txBody>
      </p:sp>
    </p:spTree>
    <p:extLst>
      <p:ext uri="{BB962C8B-B14F-4D97-AF65-F5344CB8AC3E}">
        <p14:creationId xmlns:p14="http://schemas.microsoft.com/office/powerpoint/2010/main" val="917515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860462-3DEB-E24C-96FA-A96A817F7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7BDAB-ECE6-E44E-B86B-16D399493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56E1D59B-5057-744E-995A-C743941C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54621"/>
            <a:ext cx="11285837" cy="487490"/>
          </a:xfrm>
        </p:spPr>
        <p:txBody>
          <a:bodyPr>
            <a:normAutofit/>
          </a:bodyPr>
          <a:lstStyle/>
          <a:p>
            <a:r>
              <a:rPr lang="en-US"/>
              <a:t>Time-Energy Phase Space after Collimator #1 and before/after Cryomodule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0CEDA55-0B7C-47A6-9CFD-616A63D752E5}"/>
              </a:ext>
            </a:extLst>
          </p:cNvPr>
          <p:cNvGrpSpPr/>
          <p:nvPr/>
        </p:nvGrpSpPr>
        <p:grpSpPr>
          <a:xfrm>
            <a:off x="203237" y="1312281"/>
            <a:ext cx="3661680" cy="4473190"/>
            <a:chOff x="203237" y="1312281"/>
            <a:chExt cx="3661680" cy="447319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44CC0A6-EDF8-4D82-8440-763D329B0639}"/>
                </a:ext>
              </a:extLst>
            </p:cNvPr>
            <p:cNvSpPr txBox="1"/>
            <p:nvPr/>
          </p:nvSpPr>
          <p:spPr>
            <a:xfrm>
              <a:off x="791661" y="1312281"/>
              <a:ext cx="2983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After Collimator #1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B7443D8-BC69-4DA0-86F4-1B26FB7A1C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378" r="5140"/>
            <a:stretch/>
          </p:blipFill>
          <p:spPr>
            <a:xfrm>
              <a:off x="203237" y="1736861"/>
              <a:ext cx="3661680" cy="4048610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DE752474-77A9-4C27-AFDE-FAC7F13585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70" r="5170"/>
          <a:stretch/>
        </p:blipFill>
        <p:spPr>
          <a:xfrm>
            <a:off x="4307801" y="1736859"/>
            <a:ext cx="3644826" cy="40486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2FD7CA4-77C9-4F08-A1A6-DF75BE0D91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334" r="5573"/>
          <a:stretch/>
        </p:blipFill>
        <p:spPr>
          <a:xfrm>
            <a:off x="8327083" y="1736858"/>
            <a:ext cx="3643275" cy="404861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82250E6-08C2-4173-A5C0-6658E50C2613}"/>
              </a:ext>
            </a:extLst>
          </p:cNvPr>
          <p:cNvSpPr txBox="1"/>
          <p:nvPr/>
        </p:nvSpPr>
        <p:spPr>
          <a:xfrm>
            <a:off x="4902276" y="1323976"/>
            <a:ext cx="2983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At Entrance of C100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FAA079-FD20-4270-BF07-39EEB687F23B}"/>
              </a:ext>
            </a:extLst>
          </p:cNvPr>
          <p:cNvSpPr txBox="1"/>
          <p:nvPr/>
        </p:nvSpPr>
        <p:spPr>
          <a:xfrm>
            <a:off x="8995866" y="1312281"/>
            <a:ext cx="2836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At Exit of C100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BF5A3A-9F2F-48C9-AA6D-E9A217122CF9}"/>
              </a:ext>
            </a:extLst>
          </p:cNvPr>
          <p:cNvSpPr txBox="1"/>
          <p:nvPr/>
        </p:nvSpPr>
        <p:spPr>
          <a:xfrm>
            <a:off x="2084155" y="4720491"/>
            <a:ext cx="187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= 516.7 nA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3E34C7-BF7C-4BE6-99C4-1F036AE6A1AF}"/>
              </a:ext>
            </a:extLst>
          </p:cNvPr>
          <p:cNvSpPr txBox="1"/>
          <p:nvPr/>
        </p:nvSpPr>
        <p:spPr>
          <a:xfrm>
            <a:off x="6130214" y="4720491"/>
            <a:ext cx="187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= 166.6 nA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828ACCE-1F53-4EBD-A349-B7729654FDA6}"/>
              </a:ext>
            </a:extLst>
          </p:cNvPr>
          <p:cNvSpPr txBox="1"/>
          <p:nvPr/>
        </p:nvSpPr>
        <p:spPr>
          <a:xfrm>
            <a:off x="10395562" y="4720491"/>
            <a:ext cx="1579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= 50.8 nA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5153BF-B341-493C-A197-E1F2567E8ED2}"/>
              </a:ext>
            </a:extLst>
          </p:cNvPr>
          <p:cNvSpPr txBox="1"/>
          <p:nvPr/>
        </p:nvSpPr>
        <p:spPr>
          <a:xfrm>
            <a:off x="2079685" y="5061423"/>
            <a:ext cx="187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E/E = 6.4%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46AE9C-1389-4B30-9310-64BF75F2EE8B}"/>
              </a:ext>
            </a:extLst>
          </p:cNvPr>
          <p:cNvSpPr txBox="1"/>
          <p:nvPr/>
        </p:nvSpPr>
        <p:spPr>
          <a:xfrm>
            <a:off x="6130214" y="5061423"/>
            <a:ext cx="187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E/E = 2.6%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61FA08-78C0-4403-B7CE-2FDCD5DF35F5}"/>
              </a:ext>
            </a:extLst>
          </p:cNvPr>
          <p:cNvSpPr txBox="1"/>
          <p:nvPr/>
        </p:nvSpPr>
        <p:spPr>
          <a:xfrm>
            <a:off x="10161096" y="5061423"/>
            <a:ext cx="187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E/E = 1.0%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A08FBC-C902-4826-93C9-AE046715E72D}"/>
              </a:ext>
            </a:extLst>
          </p:cNvPr>
          <p:cNvSpPr txBox="1"/>
          <p:nvPr/>
        </p:nvSpPr>
        <p:spPr>
          <a:xfrm>
            <a:off x="2084155" y="5430755"/>
            <a:ext cx="187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baseline="-250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21.4 ps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C3056D-F050-477E-B8D6-8414F8D10A25}"/>
              </a:ext>
            </a:extLst>
          </p:cNvPr>
          <p:cNvSpPr txBox="1"/>
          <p:nvPr/>
        </p:nvSpPr>
        <p:spPr>
          <a:xfrm>
            <a:off x="6148247" y="5436354"/>
            <a:ext cx="187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baseline="-250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17.75 ps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DACFAC2-3468-4A28-BF21-D755CA8EEFF3}"/>
              </a:ext>
            </a:extLst>
          </p:cNvPr>
          <p:cNvSpPr txBox="1"/>
          <p:nvPr/>
        </p:nvSpPr>
        <p:spPr>
          <a:xfrm>
            <a:off x="10175610" y="5430755"/>
            <a:ext cx="187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baseline="-250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17.9 ps</a:t>
            </a:r>
          </a:p>
        </p:txBody>
      </p:sp>
    </p:spTree>
    <p:extLst>
      <p:ext uri="{BB962C8B-B14F-4D97-AF65-F5344CB8AC3E}">
        <p14:creationId xmlns:p14="http://schemas.microsoft.com/office/powerpoint/2010/main" val="1142772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403A948-18BA-4790-AA73-2B8A9F79CC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93"/>
          <a:stretch/>
        </p:blipFill>
        <p:spPr>
          <a:xfrm>
            <a:off x="8313791" y="1681613"/>
            <a:ext cx="3613771" cy="40486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A52444-DCF5-4B43-8784-64E1D87377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93"/>
          <a:stretch/>
        </p:blipFill>
        <p:spPr>
          <a:xfrm>
            <a:off x="4186295" y="1693307"/>
            <a:ext cx="3613771" cy="40486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9F3E356-5F9D-4493-9D8B-58C2511FD3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716"/>
          <a:stretch/>
        </p:blipFill>
        <p:spPr>
          <a:xfrm>
            <a:off x="196608" y="1693308"/>
            <a:ext cx="3586249" cy="404861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860462-3DEB-E24C-96FA-A96A817F7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7BDAB-ECE6-E44E-B86B-16D399493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56E1D59B-5057-744E-995A-C743941C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54621"/>
            <a:ext cx="11285837" cy="487490"/>
          </a:xfrm>
        </p:spPr>
        <p:txBody>
          <a:bodyPr>
            <a:normAutofit/>
          </a:bodyPr>
          <a:lstStyle/>
          <a:p>
            <a:r>
              <a:rPr lang="en-US"/>
              <a:t>XX’ Phase Space after Collimator #1 and before/after Cryomodule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4CC0A6-EDF8-4D82-8440-763D329B0639}"/>
              </a:ext>
            </a:extLst>
          </p:cNvPr>
          <p:cNvSpPr txBox="1"/>
          <p:nvPr/>
        </p:nvSpPr>
        <p:spPr>
          <a:xfrm>
            <a:off x="791661" y="1312281"/>
            <a:ext cx="2983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After Collimator #1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2250E6-08C2-4173-A5C0-6658E50C2613}"/>
              </a:ext>
            </a:extLst>
          </p:cNvPr>
          <p:cNvSpPr txBox="1"/>
          <p:nvPr/>
        </p:nvSpPr>
        <p:spPr>
          <a:xfrm>
            <a:off x="4902276" y="1323976"/>
            <a:ext cx="2983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At Entrance of C100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FAA079-FD20-4270-BF07-39EEB687F23B}"/>
              </a:ext>
            </a:extLst>
          </p:cNvPr>
          <p:cNvSpPr txBox="1"/>
          <p:nvPr/>
        </p:nvSpPr>
        <p:spPr>
          <a:xfrm>
            <a:off x="8995866" y="1312281"/>
            <a:ext cx="2836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At Exit of C100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BF5A3A-9F2F-48C9-AA6D-E9A217122CF9}"/>
              </a:ext>
            </a:extLst>
          </p:cNvPr>
          <p:cNvSpPr txBox="1"/>
          <p:nvPr/>
        </p:nvSpPr>
        <p:spPr>
          <a:xfrm>
            <a:off x="9311422" y="5685614"/>
            <a:ext cx="2106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US" baseline="-25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nx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1.4 </a:t>
            </a:r>
            <a:r>
              <a:rPr lang="en-US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mm·rad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l-GR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US" baseline="-25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1.8 </a:t>
            </a:r>
            <a:r>
              <a:rPr lang="en-US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mm·rad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196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F4952-5EA8-3843-91AF-80D273285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12 GeV Ce</a:t>
            </a:r>
            <a:r>
              <a:rPr lang="en-US" baseline="30000"/>
              <a:t>+</a:t>
            </a:r>
            <a:r>
              <a:rPr lang="en-US"/>
              <a:t>BAF : Polarized Electron or Polarized Positron Beams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FBC2B-216D-924C-99C9-DE4524278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7753A62-7955-5E43-B6A5-06FBA0658D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821"/>
          <a:stretch/>
        </p:blipFill>
        <p:spPr bwMode="auto">
          <a:xfrm>
            <a:off x="1052856" y="2128755"/>
            <a:ext cx="9897968" cy="414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69B334D-AB8E-E54F-BCA5-D91819F28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326104"/>
              </p:ext>
            </p:extLst>
          </p:nvPr>
        </p:nvGraphicFramePr>
        <p:xfrm>
          <a:off x="1929788" y="1002850"/>
          <a:ext cx="7989626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8824">
                  <a:extLst>
                    <a:ext uri="{9D8B030D-6E8A-4147-A177-3AD203B41FA5}">
                      <a16:colId xmlns:a16="http://schemas.microsoft.com/office/drawing/2014/main" val="391524624"/>
                    </a:ext>
                  </a:extLst>
                </a:gridCol>
                <a:gridCol w="2637321">
                  <a:extLst>
                    <a:ext uri="{9D8B030D-6E8A-4147-A177-3AD203B41FA5}">
                      <a16:colId xmlns:a16="http://schemas.microsoft.com/office/drawing/2014/main" val="1054175696"/>
                    </a:ext>
                  </a:extLst>
                </a:gridCol>
                <a:gridCol w="2453481">
                  <a:extLst>
                    <a:ext uri="{9D8B030D-6E8A-4147-A177-3AD203B41FA5}">
                      <a16:colId xmlns:a16="http://schemas.microsoft.com/office/drawing/2014/main" val="1890091666"/>
                    </a:ext>
                  </a:extLst>
                </a:gridCol>
              </a:tblGrid>
              <a:tr h="258035">
                <a:tc>
                  <a:txBody>
                    <a:bodyPr/>
                    <a:lstStyle/>
                    <a:p>
                      <a:r>
                        <a:rPr lang="en-US" sz="1600" b="1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Machine Parameter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Electrons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Positrons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583451"/>
                  </a:ext>
                </a:extLst>
              </a:tr>
              <a:tr h="136728">
                <a:tc>
                  <a:txBody>
                    <a:bodyPr/>
                    <a:lstStyle/>
                    <a:p>
                      <a:r>
                        <a:rPr lang="en-US" sz="1600" b="0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 Multiplicity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noProof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or 2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81466"/>
                  </a:ext>
                </a:extLst>
              </a:tr>
              <a:tr h="258035">
                <a:tc>
                  <a:txBody>
                    <a:bodyPr/>
                    <a:lstStyle/>
                    <a:p>
                      <a:r>
                        <a:rPr lang="en-US" sz="1600" b="0" noProof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Energy (ABC/D)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noProof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11/12 GeV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11/12 GeV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13780"/>
                  </a:ext>
                </a:extLst>
              </a:tr>
              <a:tr h="258035">
                <a:tc>
                  <a:txBody>
                    <a:bodyPr/>
                    <a:lstStyle/>
                    <a:p>
                      <a:r>
                        <a:rPr lang="en-US" sz="1600" b="0" noProof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Beam Repetition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noProof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249.5/499 MHz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249.5/499 MHz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319955"/>
                  </a:ext>
                </a:extLst>
              </a:tr>
              <a:tr h="258035">
                <a:tc>
                  <a:txBody>
                    <a:bodyPr/>
                    <a:lstStyle/>
                    <a:p>
                      <a:r>
                        <a:rPr lang="en-US" sz="1600" b="0" noProof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Duty Factor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 cw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 cw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270693"/>
                  </a:ext>
                </a:extLst>
              </a:tr>
              <a:tr h="258035">
                <a:tc>
                  <a:txBody>
                    <a:bodyPr/>
                    <a:lstStyle/>
                    <a:p>
                      <a:r>
                        <a:rPr lang="en-US" sz="1600" b="0" noProof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Unpolarized Intensity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170 </a:t>
                      </a:r>
                      <a:r>
                        <a:rPr lang="en-US" sz="1600" b="0" i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µ</a:t>
                      </a:r>
                      <a:r>
                        <a:rPr lang="en-US" sz="1600" i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A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&gt; 1 µA</a:t>
                      </a:r>
                      <a:endParaRPr lang="en-US" sz="1600" b="1" i="0" noProof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597295"/>
                  </a:ext>
                </a:extLst>
              </a:tr>
              <a:tr h="258035">
                <a:tc>
                  <a:txBody>
                    <a:bodyPr/>
                    <a:lstStyle/>
                    <a:p>
                      <a:r>
                        <a:rPr lang="en-US" sz="1600" b="0" noProof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Polarized Intensity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170 </a:t>
                      </a:r>
                      <a:r>
                        <a:rPr lang="en-US" sz="1600" b="0" i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µ</a:t>
                      </a:r>
                      <a:r>
                        <a:rPr lang="en-US" sz="1600" i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A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noProof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50 nA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01585"/>
                  </a:ext>
                </a:extLst>
              </a:tr>
              <a:tr h="258035">
                <a:tc>
                  <a:txBody>
                    <a:bodyPr/>
                    <a:lstStyle/>
                    <a:p>
                      <a:r>
                        <a:rPr lang="en-US" sz="1600" b="0" noProof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Beam Polarization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noProof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&gt; 85%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noProof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60%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325663"/>
                  </a:ext>
                </a:extLst>
              </a:tr>
              <a:tr h="258035">
                <a:tc>
                  <a:txBody>
                    <a:bodyPr/>
                    <a:lstStyle/>
                    <a:p>
                      <a:r>
                        <a:rPr lang="en-US" sz="1600" b="0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Fast/Slow Helicity Reversal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noProof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1920 Hz/Yes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1920 Hz/Yes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903067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D7C51C5B-B055-C6B7-96AC-AC62CA86A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</p:spTree>
    <p:extLst>
      <p:ext uri="{BB962C8B-B14F-4D97-AF65-F5344CB8AC3E}">
        <p14:creationId xmlns:p14="http://schemas.microsoft.com/office/powerpoint/2010/main" val="23599657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F9C13-686B-7A43-B192-308D95742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96A2D1-4775-4A4C-9135-C44FF6AB5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1DD0A4-D666-1B45-BF9E-BFCE84DB8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/>
          <a:p>
            <a:fld id="{07E1C93C-5050-FC42-8F10-D22D4F119D1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84E5FB-A4D8-6947-94B3-4A16EA65DDA9}"/>
              </a:ext>
            </a:extLst>
          </p:cNvPr>
          <p:cNvSpPr/>
          <p:nvPr/>
        </p:nvSpPr>
        <p:spPr>
          <a:xfrm>
            <a:off x="479931" y="1027293"/>
            <a:ext cx="11149758" cy="440120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ts val="22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 are working on improving the design of the Ce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BAF injector concept and critical risk areas:</a:t>
            </a:r>
            <a:endParaRPr lang="en-US" dirty="0"/>
          </a:p>
          <a:p>
            <a:pPr marL="742950" lvl="1" indent="-285750">
              <a:lnSpc>
                <a:spcPts val="22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 polarized e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source</a:t>
            </a:r>
          </a:p>
          <a:p>
            <a:pPr marL="742950" lvl="1" indent="-285750">
              <a:lnSpc>
                <a:spcPts val="22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power target</a:t>
            </a:r>
          </a:p>
          <a:p>
            <a:pPr marL="742950" lvl="1" indent="-285750">
              <a:lnSpc>
                <a:spcPts val="22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CW capture cavity</a:t>
            </a:r>
          </a:p>
          <a:p>
            <a:pPr marL="342900" indent="-342900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Current project/proposal:</a:t>
            </a:r>
          </a:p>
          <a:p>
            <a:pPr marL="742950" lvl="1" indent="-285750">
              <a:lnSpc>
                <a:spcPts val="22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Proposal for mA e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source with &gt;85% polarization</a:t>
            </a:r>
          </a:p>
          <a:p>
            <a:pPr marL="742950" lvl="1" indent="-285750">
              <a:lnSpc>
                <a:spcPts val="22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Test prototype tungsten target</a:t>
            </a:r>
          </a:p>
          <a:p>
            <a:pPr marL="742950" lvl="1" indent="-285750">
              <a:lnSpc>
                <a:spcPts val="22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Test liquid metal target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Xelera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>
              <a:lnSpc>
                <a:spcPts val="22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Development of normal conducting CW capture cavity</a:t>
            </a:r>
          </a:p>
          <a:p>
            <a:pPr marL="742950" lvl="1" indent="-285750">
              <a:lnSpc>
                <a:spcPts val="22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Measure CEBAF acceptance</a:t>
            </a:r>
          </a:p>
          <a:p>
            <a:pPr marL="285750" indent="-285750">
              <a:lnSpc>
                <a:spcPts val="2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Improving simulation model by using more realistic geometries and fields of e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injector components </a:t>
            </a:r>
          </a:p>
        </p:txBody>
      </p:sp>
    </p:spTree>
    <p:extLst>
      <p:ext uri="{BB962C8B-B14F-4D97-AF65-F5344CB8AC3E}">
        <p14:creationId xmlns:p14="http://schemas.microsoft.com/office/powerpoint/2010/main" val="2164297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2517F69-AF7A-4E8C-B5E9-858D82B0C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466" y="5302186"/>
            <a:ext cx="1593654" cy="11458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62A78-0C39-D0E0-FD58-E65632D1B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C616E6-D526-AEA3-7BB1-6A5BBA007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/>
          <a:p>
            <a:fld id="{07E1C93C-5050-FC42-8F10-D22D4F119D13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33B7F-2515-5708-4C57-0E6BCE961BBF}"/>
              </a:ext>
            </a:extLst>
          </p:cNvPr>
          <p:cNvSpPr txBox="1"/>
          <p:nvPr/>
        </p:nvSpPr>
        <p:spPr>
          <a:xfrm>
            <a:off x="210248" y="832383"/>
            <a:ext cx="1168912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 would like to acknowledge members of the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b="1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BAF Working Group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Jefferson Lab Positron Working Group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the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 industry partner </a:t>
            </a:r>
            <a:r>
              <a:rPr lang="en-US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Xelera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members of the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 US-Japan HEP Collaboration,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 collaborators at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Universities and National Labs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which contribute to the positron R&amp;D effort.</a:t>
            </a:r>
          </a:p>
          <a:p>
            <a:pPr algn="ctr">
              <a:spcBef>
                <a:spcPts val="120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T. Abe, J. Benesch, A.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Bogacz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L. Cardman, J. Conway, S. Covrig, P. Degtiarenko, Y. Enomoto,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S. Gessner, P. Ghoshal, S. Gopinath, J. Grames, J. Gubeli, S. Habet, C. Hernandez-Garcia, D. Higinbotham,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 Hofler, R. Kazimi, M. Kostin, F. Lin, V. Kostroun, V. Lizarraga-Rubio, K. Mahler, Y. Morikawa, S.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Nagaitsev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Nanni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Poelker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N. Raut, B.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Rimmer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Y. Roblin, A.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Seryi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K.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Smolenski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Spata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R. Suleiman,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 Sy, D. Turner, C. Valerio-Lizarraga, E.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Voutier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M. Yamamoto, S. Zhang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2B68F7-E7BC-082F-C8F6-D4684286F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4649" y="4576438"/>
            <a:ext cx="2756929" cy="6301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7F23F1-53A9-8B2E-C05D-947A98F9EB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0264" y="4623323"/>
            <a:ext cx="1096113" cy="14153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329DBD-0698-D460-602A-13E995C7B8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1766" y="5366059"/>
            <a:ext cx="1800380" cy="11425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5C8948-BC46-01A7-69E1-576166CA90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581" t="10203" r="4660" b="11207"/>
          <a:stretch/>
        </p:blipFill>
        <p:spPr>
          <a:xfrm>
            <a:off x="5430471" y="5443259"/>
            <a:ext cx="1931671" cy="9918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A0CA378-B064-D04C-07CC-75A321C20B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4148" y="3728365"/>
            <a:ext cx="1418189" cy="13299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6CB30F2-8D4D-FBEE-40E2-3445985C5B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3401" y="3927278"/>
            <a:ext cx="3085354" cy="50304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5A3FF4A-7D76-6911-E3D5-6E48481FEB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9415" y="3710787"/>
            <a:ext cx="1404889" cy="14048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F21B9E4-F988-7A79-4228-915CE53EDF0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44245" y="5319656"/>
            <a:ext cx="1647058" cy="11118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46A7783-C631-4A29-98F7-8CD9F893C5E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6545" t="31714" r="25781" b="5214"/>
          <a:stretch/>
        </p:blipFill>
        <p:spPr>
          <a:xfrm>
            <a:off x="9627245" y="3710787"/>
            <a:ext cx="1193578" cy="13433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2D3FC6-DDCD-445F-9BD8-E7E81C5B27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75936" y="3716376"/>
            <a:ext cx="2774202" cy="7139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8AF9FD-F3D5-437C-8453-C51BF308A39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96996" y="4505835"/>
            <a:ext cx="2837942" cy="86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467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5F1887-A52A-40F2-9A12-6DF2CA75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4F267D-A4C4-40D9-A1C5-82E44AA01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4522B0-C416-4B98-BFC7-6F427317FCD3}"/>
              </a:ext>
            </a:extLst>
          </p:cNvPr>
          <p:cNvGrpSpPr/>
          <p:nvPr/>
        </p:nvGrpSpPr>
        <p:grpSpPr>
          <a:xfrm>
            <a:off x="2188268" y="861002"/>
            <a:ext cx="7815465" cy="5500266"/>
            <a:chOff x="760977" y="861002"/>
            <a:chExt cx="7815465" cy="550026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8E08F38-F152-41EF-BB8D-66E0608DA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89311" y="861002"/>
              <a:ext cx="3587131" cy="550026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BF3DF5D-730D-4604-A64E-C1EF9CAC1036}"/>
                </a:ext>
              </a:extLst>
            </p:cNvPr>
            <p:cNvSpPr txBox="1"/>
            <p:nvPr/>
          </p:nvSpPr>
          <p:spPr>
            <a:xfrm>
              <a:off x="760977" y="2706169"/>
              <a:ext cx="403808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>
                  <a:latin typeface="Arial" panose="020B0604020202020204" pitchFamily="34" charset="0"/>
                  <a:cs typeface="Arial" panose="020B0604020202020204" pitchFamily="34" charset="0"/>
                </a:rPr>
                <a:t>Invite you to join us at Jefferson Lab in September.</a:t>
              </a:r>
            </a:p>
            <a:p>
              <a:pPr algn="just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just"/>
              <a:r>
                <a:rPr lang="en-US" sz="2400">
                  <a:latin typeface="Arial" panose="020B0604020202020204" pitchFamily="34" charset="0"/>
                  <a:cs typeface="Arial" panose="020B0604020202020204" pitchFamily="34" charset="0"/>
                </a:rPr>
                <a:t>Thank you.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6393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82ACC-AECD-4274-A5B7-F4B1ECC680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/>
          </a:p>
          <a:p>
            <a:pPr marL="0" indent="0" algn="ctr">
              <a:buNone/>
            </a:pPr>
            <a:endParaRPr lang="en-US"/>
          </a:p>
          <a:p>
            <a:pPr marL="0" indent="0" algn="ctr">
              <a:buNone/>
            </a:pPr>
            <a:endParaRPr lang="en-US"/>
          </a:p>
          <a:p>
            <a:pPr marL="0" indent="0" algn="ctr">
              <a:buNone/>
            </a:pPr>
            <a:endParaRPr lang="en-US"/>
          </a:p>
          <a:p>
            <a:pPr marL="0" indent="0" algn="ctr">
              <a:buNone/>
            </a:pPr>
            <a:endParaRPr lang="en-US"/>
          </a:p>
          <a:p>
            <a:pPr marL="0" indent="0" algn="ctr">
              <a:buNone/>
            </a:pPr>
            <a:r>
              <a:rPr lang="en-US" sz="2800"/>
              <a:t>Backup Slides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5F1887-A52A-40F2-9A12-6DF2CA75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4F267D-A4C4-40D9-A1C5-82E44AA01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4481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DC55680-1607-4099-A116-CAF3979AD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642" y="1686219"/>
            <a:ext cx="4593345" cy="35082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E3C583-8F09-4047-91EA-18C5C6742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36368"/>
            <a:ext cx="11617351" cy="487490"/>
          </a:xfrm>
        </p:spPr>
        <p:txBody>
          <a:bodyPr>
            <a:normAutofit/>
          </a:bodyPr>
          <a:lstStyle/>
          <a:p>
            <a:r>
              <a:rPr lang="en-US"/>
              <a:t>e</a:t>
            </a:r>
            <a:r>
              <a:rPr lang="en-US" baseline="30000"/>
              <a:t>+</a:t>
            </a:r>
            <a:r>
              <a:rPr lang="en-US"/>
              <a:t> Beam Current vs Z at Capture 1.03 T Solenoid and NC Capture Cavity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4D7B2-336A-4674-A8FB-DCA9F096F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38562" y="6465779"/>
            <a:ext cx="714877" cy="303364"/>
          </a:xfrm>
        </p:spPr>
        <p:txBody>
          <a:bodyPr/>
          <a:lstStyle/>
          <a:p>
            <a:fld id="{07E1C93C-5050-FC42-8F10-D22D4F119D1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11D71FF6-73D6-45D4-8EAB-3FFA790C3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04A755-67DB-403A-BEDD-B6B9FBBFA13A}"/>
              </a:ext>
            </a:extLst>
          </p:cNvPr>
          <p:cNvSpPr/>
          <p:nvPr/>
        </p:nvSpPr>
        <p:spPr>
          <a:xfrm>
            <a:off x="1060534" y="1001904"/>
            <a:ext cx="4352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3000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Current And Energy along Beam Line </a:t>
            </a:r>
          </a:p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(S. Habet, PhD Thesis, Dec. 2023)</a:t>
            </a:r>
            <a:endParaRPr lang="en-US" sz="140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747D4CD-41C5-4504-B662-0EC6862D4FD8}"/>
              </a:ext>
            </a:extLst>
          </p:cNvPr>
          <p:cNvGrpSpPr/>
          <p:nvPr/>
        </p:nvGrpSpPr>
        <p:grpSpPr>
          <a:xfrm>
            <a:off x="7069823" y="1067217"/>
            <a:ext cx="4199835" cy="4968203"/>
            <a:chOff x="7069823" y="902844"/>
            <a:chExt cx="4199835" cy="49682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3AE0282F-B80C-498A-A9E1-BAC0273272BB}"/>
                    </a:ext>
                  </a:extLst>
                </p:cNvPr>
                <p:cNvSpPr/>
                <p:nvPr/>
              </p:nvSpPr>
              <p:spPr>
                <a:xfrm>
                  <a:off x="7424413" y="4884943"/>
                  <a:ext cx="3845245" cy="98610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spcAft>
                      <a:spcPts val="600"/>
                    </a:spcAft>
                  </a:pPr>
                  <a:r>
                    <a:rPr lang="en-US" sz="1600">
                      <a:latin typeface="Arial" panose="020B0604020202020204" pitchFamily="34" charset="0"/>
                      <a:cs typeface="Arial" panose="020B0604020202020204" pitchFamily="34" charset="0"/>
                    </a:rPr>
                    <a:t>Current at the End of Capture Cavity:</a:t>
                  </a:r>
                </a:p>
                <a:p>
                  <a:pPr marL="742950" lvl="1" indent="-2857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600">
                      <a:latin typeface="Arial" panose="020B0604020202020204" pitchFamily="34" charset="0"/>
                      <a:cs typeface="Arial" panose="020B0604020202020204" pitchFamily="34" charset="0"/>
                    </a:rPr>
                    <a:t>Elegant (Sami):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𝐼</m:t>
                          </m:r>
                        </m:e>
                        <m:sub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</m:sup>
                          </m:sSup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</m:oMath>
                  </a14:m>
                  <a:r>
                    <a:rPr lang="en-US" sz="1600">
                      <a:latin typeface="Arial" panose="020B0604020202020204" pitchFamily="34" charset="0"/>
                      <a:cs typeface="Arial" panose="020B0604020202020204" pitchFamily="34" charset="0"/>
                    </a:rPr>
                    <a:t>= 3 µA</a:t>
                  </a:r>
                </a:p>
                <a:p>
                  <a:pPr marL="742950" lvl="1" indent="-285750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US" sz="1600">
                      <a:latin typeface="Arial" panose="020B0604020202020204" pitchFamily="34" charset="0"/>
                      <a:cs typeface="Arial" panose="020B0604020202020204" pitchFamily="34" charset="0"/>
                    </a:rPr>
                    <a:t>GPT (Andriy):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𝐼</m:t>
                          </m:r>
                        </m:e>
                        <m:sub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</m:sup>
                          </m:sSup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</m:oMath>
                  </a14:m>
                  <a:r>
                    <a:rPr lang="en-US" sz="1600">
                      <a:latin typeface="Arial" panose="020B0604020202020204" pitchFamily="34" charset="0"/>
                      <a:cs typeface="Arial" panose="020B0604020202020204" pitchFamily="34" charset="0"/>
                    </a:rPr>
                    <a:t>= 7 µA</a:t>
                  </a: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3AE0282F-B80C-498A-A9E1-BAC0273272B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24413" y="4884943"/>
                  <a:ext cx="3845245" cy="986104"/>
                </a:xfrm>
                <a:prstGeom prst="rect">
                  <a:avLst/>
                </a:prstGeom>
                <a:blipFill>
                  <a:blip r:embed="rId4"/>
                  <a:stretch>
                    <a:fillRect t="-1852" b="-67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5D98B2AD-1009-42D8-9762-CB7524EAA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069823" y="1616949"/>
              <a:ext cx="3997320" cy="3064612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F13C523-4D5A-44AC-8E39-7887214BF19B}"/>
                </a:ext>
              </a:extLst>
            </p:cNvPr>
            <p:cNvSpPr/>
            <p:nvPr/>
          </p:nvSpPr>
          <p:spPr>
            <a:xfrm>
              <a:off x="7424413" y="902844"/>
              <a:ext cx="383951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baseline="3000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 Current vs Z at Capture Solenoid</a:t>
              </a:r>
            </a:p>
            <a:p>
              <a:pPr algn="ctr"/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and  1</a:t>
              </a:r>
              <a:r>
                <a:rPr lang="en-US" baseline="30000">
                  <a:latin typeface="Arial" panose="020B0604020202020204" pitchFamily="34" charset="0"/>
                  <a:cs typeface="Arial" panose="020B0604020202020204" pitchFamily="34" charset="0"/>
                </a:rPr>
                <a:t>st</a:t>
              </a:r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 Cavity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1323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3C583-8F09-4047-91EA-18C5C6742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36368"/>
            <a:ext cx="11617351" cy="487490"/>
          </a:xfrm>
        </p:spPr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baseline="30000" dirty="0"/>
              <a:t>+</a:t>
            </a:r>
            <a:r>
              <a:rPr lang="en-US" dirty="0"/>
              <a:t> Current and Energy Spread at Exit of C100 </a:t>
            </a:r>
            <a:r>
              <a:rPr lang="en-US" dirty="0">
                <a:latin typeface="Arial" panose="020B0604020202020204" pitchFamily="34" charset="0"/>
              </a:rPr>
              <a:t>vs Aperture Size of Collimator #1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4D7B2-336A-4674-A8FB-DCA9F096F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38562" y="6465779"/>
            <a:ext cx="714877" cy="303364"/>
          </a:xfrm>
        </p:spPr>
        <p:txBody>
          <a:bodyPr/>
          <a:lstStyle/>
          <a:p>
            <a:fld id="{07E1C93C-5050-FC42-8F10-D22D4F119D1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11D71FF6-73D6-45D4-8EAB-3FFA790C3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04A755-67DB-403A-BEDD-B6B9FBBFA13A}"/>
              </a:ext>
            </a:extLst>
          </p:cNvPr>
          <p:cNvSpPr/>
          <p:nvPr/>
        </p:nvSpPr>
        <p:spPr>
          <a:xfrm>
            <a:off x="7145102" y="1394717"/>
            <a:ext cx="4019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Energy Spread vs Aperture Size (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Collimator #1 </a:t>
            </a: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772ECD-5B95-40AD-B27A-488035F595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1009" y="2131187"/>
            <a:ext cx="4589552" cy="30646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E649B6-DA54-4505-BF15-73FFD121F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003" y="2131187"/>
            <a:ext cx="4631300" cy="306461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7C19845-CE40-4CB5-B814-30EEDDF2BC25}"/>
              </a:ext>
            </a:extLst>
          </p:cNvPr>
          <p:cNvSpPr/>
          <p:nvPr/>
        </p:nvSpPr>
        <p:spPr>
          <a:xfrm>
            <a:off x="1549360" y="1406142"/>
            <a:ext cx="35766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Current vs Aperture Size (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Collimator #1 </a:t>
            </a:r>
            <a:endParaRPr lang="en-US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2E650C-661F-4938-B649-65484E4AD27C}"/>
              </a:ext>
            </a:extLst>
          </p:cNvPr>
          <p:cNvSpPr/>
          <p:nvPr/>
        </p:nvSpPr>
        <p:spPr>
          <a:xfrm>
            <a:off x="1888395" y="5508403"/>
            <a:ext cx="2898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2.2 cm) = 50.8 nA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ADED46-1793-4E75-895C-3CD3078F1C84}"/>
              </a:ext>
            </a:extLst>
          </p:cNvPr>
          <p:cNvSpPr/>
          <p:nvPr/>
        </p:nvSpPr>
        <p:spPr>
          <a:xfrm>
            <a:off x="7725421" y="5508403"/>
            <a:ext cx="2858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2.2 cm) = 1%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65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2162E4-6E4C-9C45-B217-1CACAD53E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CFB858B-EA1B-794E-8073-822663542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79169"/>
            <a:ext cx="11285837" cy="487490"/>
          </a:xfrm>
        </p:spPr>
        <p:txBody>
          <a:bodyPr/>
          <a:lstStyle/>
          <a:p>
            <a:r>
              <a:rPr lang="en-US"/>
              <a:t>Program Advisory Committee Positron Experiments (July 2023)</a:t>
            </a: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7DE48DAD-6A49-A449-50DF-A520B7436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graphicFrame>
        <p:nvGraphicFramePr>
          <p:cNvPr id="8" name="Table 2">
            <a:extLst>
              <a:ext uri="{FF2B5EF4-FFF2-40B4-BE49-F238E27FC236}">
                <a16:creationId xmlns:a16="http://schemas.microsoft.com/office/drawing/2014/main" id="{D76BA006-41DC-4291-9325-EDB28CF2307D}"/>
              </a:ext>
            </a:extLst>
          </p:cNvPr>
          <p:cNvGraphicFramePr/>
          <p:nvPr/>
        </p:nvGraphicFramePr>
        <p:xfrm>
          <a:off x="543549" y="1045392"/>
          <a:ext cx="11104902" cy="4032372"/>
        </p:xfrm>
        <a:graphic>
          <a:graphicData uri="http://schemas.openxmlformats.org/drawingml/2006/table">
            <a:tbl>
              <a:tblPr/>
              <a:tblGrid>
                <a:gridCol w="1218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31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12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1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NUMBER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"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300" b="1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TITLE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60"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4300"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300" b="1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CONTACT PERSON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60"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1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HALL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60"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1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DAYS</a:t>
                      </a:r>
                      <a:br>
                        <a:rPr sz="13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300" b="1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REQUESTED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60"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1" strike="noStrike" spc="-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DAYS</a:t>
                      </a:r>
                      <a:br>
                        <a:rPr sz="130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300" b="1" strike="noStrike" spc="-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AWARDED</a:t>
                      </a:r>
                      <a:endParaRPr lang="de-DE" sz="1300" b="0" strike="noStrike" spc="-1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60"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300" b="1" strike="noStrike" spc="-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SCIENTIFIC</a:t>
                      </a:r>
                      <a:br>
                        <a:rPr sz="130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300" b="1" strike="noStrike" spc="-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RATING</a:t>
                      </a:r>
                      <a:endParaRPr lang="de-DE" sz="1300" b="0" strike="noStrike" spc="-1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60"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US" sz="1300" b="1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PAC DECISION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60"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PR12+23-002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" marR="7560"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Beam Charge Asymmetries for Deeply Virtual Compton Scattering on the Proton at CLAS12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Eric Voutier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7560"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B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100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de-DE" sz="1300" b="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de-DE" sz="1300" b="1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A-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de-DE" sz="1300" b="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PR12+23-003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"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Measurement of Deep Inelastic Scattering from Nuclei with Electron and Positron Beams to Constrain the Impact of Coulomb Corrections in DIS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Dave Gaskell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C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9.3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de-DE" sz="1300" b="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de-DE" sz="1300" b="1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A-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de-DE" sz="1300" b="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PR12+23-005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" marR="7560"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A Dark Photon Search with a JLab positron beam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Bogdan Wojtsekhowski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7560"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B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60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Deferred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PR12+23-006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"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Deeply Virtual Compton Scattering using a positron beam in Hall C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Carlos Munoz Camacho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756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C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137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de-DE" sz="1300" b="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de-DE" sz="1300" b="1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A-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de-DE" sz="1300" b="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</a:t>
                      </a: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PR12+23-008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" marR="7560"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A Direct Measurement of Hard Two-Photon Exchange with Electrons and Positrons at CLAS12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Axel Schmidt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7560"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B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55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de-DE" sz="1300" b="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de-DE" sz="1300" b="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de-DE" sz="1300" b="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100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PR12+23-012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" marR="7560">
                    <a:lnL w="12240">
                      <a:solidFill>
                        <a:srgbClr val="000000"/>
                      </a:solidFill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A measurement of two-photon exchange in unpolarized elastic positron–proton and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electron–proton scattering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Michael Nycz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7560"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C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sz="1300" b="0" strike="noStrike" spc="-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ejaVu Sans"/>
                          <a:cs typeface="Arial" panose="020B0604020202020204" pitchFamily="34" charset="0"/>
                        </a:rPr>
                        <a:t>56</a:t>
                      </a:r>
                      <a:endParaRPr lang="de-DE" sz="1300" b="0" strike="noStrike" spc="-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de-DE" sz="1300" b="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de-DE" sz="1300" b="1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A-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de-DE" sz="1300" b="0" strike="noStrike" spc="-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</a:t>
                      </a:r>
                    </a:p>
                  </a:txBody>
                  <a:tcPr>
                    <a:lnL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162205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0268569-1A87-4712-8026-82933B7CD37C}"/>
              </a:ext>
            </a:extLst>
          </p:cNvPr>
          <p:cNvSpPr txBox="1"/>
          <p:nvPr/>
        </p:nvSpPr>
        <p:spPr>
          <a:xfrm>
            <a:off x="543549" y="5171566"/>
            <a:ext cx="851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-1">
                <a:solidFill>
                  <a:srgbClr val="000000"/>
                </a:solidFill>
                <a:latin typeface="Arial"/>
                <a:ea typeface="DejaVu Sans"/>
              </a:rPr>
              <a:t>C1 = Conditionally Approved w/Technical Review by the Lab</a:t>
            </a:r>
            <a:endParaRPr lang="de-DE" sz="1400" spc="-1"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D0A6BF-56D3-46E7-8BCA-DF9E1C467E75}"/>
              </a:ext>
            </a:extLst>
          </p:cNvPr>
          <p:cNvSpPr txBox="1"/>
          <p:nvPr/>
        </p:nvSpPr>
        <p:spPr>
          <a:xfrm>
            <a:off x="543549" y="5575785"/>
            <a:ext cx="11104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Approved 155 days Hall B &amp; 202 days in Hall C for 357 total PAC days</a:t>
            </a:r>
          </a:p>
          <a:p>
            <a:pPr algn="ctr"/>
            <a:r>
              <a:rPr lang="en-US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years of running at 34 weeks per year</a:t>
            </a:r>
          </a:p>
          <a:p>
            <a:pPr algn="ctr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(PAC day = two calendar day) </a:t>
            </a:r>
          </a:p>
        </p:txBody>
      </p:sp>
    </p:spTree>
    <p:extLst>
      <p:ext uri="{BB962C8B-B14F-4D97-AF65-F5344CB8AC3E}">
        <p14:creationId xmlns:p14="http://schemas.microsoft.com/office/powerpoint/2010/main" val="1047068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D9E40-E82D-DB4E-92E6-34EEE2C2B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Turning the LERF into a Positron Injector Facility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8F98D6-22C1-D14C-A3BE-D9936C34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D86EAA3-1913-A6E6-D284-477AE5209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1513E06-B8CE-4F30-BA77-B84B222F5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5489" y="1458522"/>
            <a:ext cx="2480577" cy="141568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6" name="Rectangle 39">
            <a:extLst>
              <a:ext uri="{FF2B5EF4-FFF2-40B4-BE49-F238E27FC236}">
                <a16:creationId xmlns:a16="http://schemas.microsoft.com/office/drawing/2014/main" id="{D6626704-2EEF-484F-A78A-49B033604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94458" y="948157"/>
            <a:ext cx="145822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1400" b="1">
                <a:solidFill>
                  <a:srgbClr val="7030A0"/>
                </a:solidFill>
              </a:rPr>
              <a:t>New Beamline</a:t>
            </a:r>
            <a:br>
              <a:rPr lang="en-US" sz="1400" b="1">
                <a:solidFill>
                  <a:srgbClr val="7030A0"/>
                </a:solidFill>
              </a:rPr>
            </a:br>
            <a:r>
              <a:rPr lang="en-US" sz="1400" b="1">
                <a:solidFill>
                  <a:srgbClr val="7030A0"/>
                </a:solidFill>
              </a:rPr>
              <a:t>to CEBAF Tunnel</a:t>
            </a:r>
          </a:p>
        </p:txBody>
      </p:sp>
      <p:sp>
        <p:nvSpPr>
          <p:cNvPr id="22" name="AutoShape 3">
            <a:extLst>
              <a:ext uri="{FF2B5EF4-FFF2-40B4-BE49-F238E27FC236}">
                <a16:creationId xmlns:a16="http://schemas.microsoft.com/office/drawing/2014/main" id="{C96ABA4C-3B82-4347-81D5-A7C427E6562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7067" y="1495799"/>
            <a:ext cx="8353730" cy="376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" name="Picture 6">
            <a:extLst>
              <a:ext uri="{FF2B5EF4-FFF2-40B4-BE49-F238E27FC236}">
                <a16:creationId xmlns:a16="http://schemas.microsoft.com/office/drawing/2014/main" id="{32EA80D6-5D3A-4D4C-9B63-FAA424601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67" y="1657168"/>
            <a:ext cx="9076266" cy="412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Freeform 7">
            <a:extLst>
              <a:ext uri="{FF2B5EF4-FFF2-40B4-BE49-F238E27FC236}">
                <a16:creationId xmlns:a16="http://schemas.microsoft.com/office/drawing/2014/main" id="{FBF5ADA7-CADB-4B07-B0AC-F0E9C44DFB91}"/>
              </a:ext>
            </a:extLst>
          </p:cNvPr>
          <p:cNvSpPr>
            <a:spLocks/>
          </p:cNvSpPr>
          <p:nvPr/>
        </p:nvSpPr>
        <p:spPr bwMode="auto">
          <a:xfrm>
            <a:off x="6586281" y="3416093"/>
            <a:ext cx="1043031" cy="401406"/>
          </a:xfrm>
          <a:custGeom>
            <a:avLst/>
            <a:gdLst>
              <a:gd name="T0" fmla="*/ 0 w 1471"/>
              <a:gd name="T1" fmla="*/ 0 h 533"/>
              <a:gd name="T2" fmla="*/ 0 w 1471"/>
              <a:gd name="T3" fmla="*/ 0 h 533"/>
              <a:gd name="T4" fmla="*/ 953 w 1471"/>
              <a:gd name="T5" fmla="*/ 77 h 533"/>
              <a:gd name="T6" fmla="*/ 1465 w 1471"/>
              <a:gd name="T7" fmla="*/ 315 h 533"/>
              <a:gd name="T8" fmla="*/ 1383 w 1471"/>
              <a:gd name="T9" fmla="*/ 533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1" h="533">
                <a:moveTo>
                  <a:pt x="0" y="0"/>
                </a:moveTo>
                <a:lnTo>
                  <a:pt x="0" y="0"/>
                </a:lnTo>
                <a:cubicBezTo>
                  <a:pt x="353" y="27"/>
                  <a:pt x="855" y="60"/>
                  <a:pt x="953" y="77"/>
                </a:cubicBezTo>
                <a:cubicBezTo>
                  <a:pt x="1052" y="94"/>
                  <a:pt x="1399" y="123"/>
                  <a:pt x="1465" y="315"/>
                </a:cubicBezTo>
                <a:cubicBezTo>
                  <a:pt x="1471" y="384"/>
                  <a:pt x="1465" y="399"/>
                  <a:pt x="1383" y="533"/>
                </a:cubicBezTo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D35A1EAE-F1E1-43C0-BC9B-59391E49AA81}"/>
              </a:ext>
            </a:extLst>
          </p:cNvPr>
          <p:cNvSpPr>
            <a:spLocks/>
          </p:cNvSpPr>
          <p:nvPr/>
        </p:nvSpPr>
        <p:spPr bwMode="auto">
          <a:xfrm>
            <a:off x="6586281" y="3416093"/>
            <a:ext cx="1043031" cy="401406"/>
          </a:xfrm>
          <a:custGeom>
            <a:avLst/>
            <a:gdLst>
              <a:gd name="T0" fmla="*/ 0 w 1471"/>
              <a:gd name="T1" fmla="*/ 0 h 533"/>
              <a:gd name="T2" fmla="*/ 0 w 1471"/>
              <a:gd name="T3" fmla="*/ 0 h 533"/>
              <a:gd name="T4" fmla="*/ 953 w 1471"/>
              <a:gd name="T5" fmla="*/ 77 h 533"/>
              <a:gd name="T6" fmla="*/ 1465 w 1471"/>
              <a:gd name="T7" fmla="*/ 315 h 533"/>
              <a:gd name="T8" fmla="*/ 1383 w 1471"/>
              <a:gd name="T9" fmla="*/ 533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1" h="533">
                <a:moveTo>
                  <a:pt x="0" y="0"/>
                </a:moveTo>
                <a:lnTo>
                  <a:pt x="0" y="0"/>
                </a:lnTo>
                <a:cubicBezTo>
                  <a:pt x="353" y="27"/>
                  <a:pt x="855" y="60"/>
                  <a:pt x="953" y="77"/>
                </a:cubicBezTo>
                <a:cubicBezTo>
                  <a:pt x="1052" y="94"/>
                  <a:pt x="1399" y="123"/>
                  <a:pt x="1465" y="315"/>
                </a:cubicBezTo>
                <a:cubicBezTo>
                  <a:pt x="1471" y="384"/>
                  <a:pt x="1465" y="399"/>
                  <a:pt x="1383" y="533"/>
                </a:cubicBezTo>
              </a:path>
            </a:pathLst>
          </a:custGeom>
          <a:noFill/>
          <a:ln w="50800" cap="flat">
            <a:solidFill>
              <a:srgbClr val="00B05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9">
            <a:extLst>
              <a:ext uri="{FF2B5EF4-FFF2-40B4-BE49-F238E27FC236}">
                <a16:creationId xmlns:a16="http://schemas.microsoft.com/office/drawing/2014/main" id="{44E26AD1-69AB-4724-BAA5-BF3E0BD18206}"/>
              </a:ext>
            </a:extLst>
          </p:cNvPr>
          <p:cNvSpPr>
            <a:spLocks/>
          </p:cNvSpPr>
          <p:nvPr/>
        </p:nvSpPr>
        <p:spPr bwMode="auto">
          <a:xfrm>
            <a:off x="2340196" y="4231008"/>
            <a:ext cx="4686054" cy="18155"/>
          </a:xfrm>
          <a:custGeom>
            <a:avLst/>
            <a:gdLst>
              <a:gd name="T0" fmla="*/ 0 w 6608"/>
              <a:gd name="T1" fmla="*/ 24 h 24"/>
              <a:gd name="T2" fmla="*/ 0 w 6608"/>
              <a:gd name="T3" fmla="*/ 24 h 24"/>
              <a:gd name="T4" fmla="*/ 6608 w 6608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08" h="24">
                <a:moveTo>
                  <a:pt x="0" y="24"/>
                </a:moveTo>
                <a:lnTo>
                  <a:pt x="0" y="24"/>
                </a:lnTo>
                <a:lnTo>
                  <a:pt x="6608" y="0"/>
                </a:lnTo>
              </a:path>
            </a:pathLst>
          </a:custGeom>
          <a:noFill/>
          <a:ln w="50800" cap="flat">
            <a:solidFill>
              <a:srgbClr val="00B0F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0">
            <a:extLst>
              <a:ext uri="{FF2B5EF4-FFF2-40B4-BE49-F238E27FC236}">
                <a16:creationId xmlns:a16="http://schemas.microsoft.com/office/drawing/2014/main" id="{28E1ED9F-2C04-40FD-9FF2-89EE6CEF91CC}"/>
              </a:ext>
            </a:extLst>
          </p:cNvPr>
          <p:cNvSpPr>
            <a:spLocks/>
          </p:cNvSpPr>
          <p:nvPr/>
        </p:nvSpPr>
        <p:spPr bwMode="auto">
          <a:xfrm>
            <a:off x="1792131" y="3258758"/>
            <a:ext cx="591683" cy="992421"/>
          </a:xfrm>
          <a:custGeom>
            <a:avLst/>
            <a:gdLst>
              <a:gd name="T0" fmla="*/ 833 w 833"/>
              <a:gd name="T1" fmla="*/ 1314 h 1314"/>
              <a:gd name="T2" fmla="*/ 833 w 833"/>
              <a:gd name="T3" fmla="*/ 1314 h 1314"/>
              <a:gd name="T4" fmla="*/ 0 w 833"/>
              <a:gd name="T5" fmla="*/ 0 h 1314"/>
              <a:gd name="T6" fmla="*/ 833 w 833"/>
              <a:gd name="T7" fmla="*/ 0 h 1314"/>
              <a:gd name="T8" fmla="*/ 833 w 833"/>
              <a:gd name="T9" fmla="*/ 1314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3" h="1314">
                <a:moveTo>
                  <a:pt x="833" y="1314"/>
                </a:moveTo>
                <a:lnTo>
                  <a:pt x="833" y="1314"/>
                </a:lnTo>
                <a:cubicBezTo>
                  <a:pt x="373" y="1314"/>
                  <a:pt x="0" y="726"/>
                  <a:pt x="0" y="0"/>
                </a:cubicBezTo>
                <a:lnTo>
                  <a:pt x="833" y="0"/>
                </a:lnTo>
                <a:lnTo>
                  <a:pt x="833" y="1314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1">
            <a:extLst>
              <a:ext uri="{FF2B5EF4-FFF2-40B4-BE49-F238E27FC236}">
                <a16:creationId xmlns:a16="http://schemas.microsoft.com/office/drawing/2014/main" id="{A90A8CEC-CCE7-435F-86AD-93607C3C516C}"/>
              </a:ext>
            </a:extLst>
          </p:cNvPr>
          <p:cNvSpPr>
            <a:spLocks/>
          </p:cNvSpPr>
          <p:nvPr/>
        </p:nvSpPr>
        <p:spPr bwMode="auto">
          <a:xfrm>
            <a:off x="1792131" y="3258758"/>
            <a:ext cx="591683" cy="992421"/>
          </a:xfrm>
          <a:custGeom>
            <a:avLst/>
            <a:gdLst>
              <a:gd name="T0" fmla="*/ 833 w 833"/>
              <a:gd name="T1" fmla="*/ 1314 h 1314"/>
              <a:gd name="T2" fmla="*/ 833 w 833"/>
              <a:gd name="T3" fmla="*/ 1314 h 1314"/>
              <a:gd name="T4" fmla="*/ 0 w 833"/>
              <a:gd name="T5" fmla="*/ 0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33" h="1314">
                <a:moveTo>
                  <a:pt x="833" y="1314"/>
                </a:moveTo>
                <a:lnTo>
                  <a:pt x="833" y="1314"/>
                </a:lnTo>
                <a:cubicBezTo>
                  <a:pt x="373" y="1314"/>
                  <a:pt x="0" y="726"/>
                  <a:pt x="0" y="0"/>
                </a:cubicBezTo>
              </a:path>
            </a:pathLst>
          </a:custGeom>
          <a:noFill/>
          <a:ln w="50800" cap="flat">
            <a:solidFill>
              <a:srgbClr val="00B0F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2">
            <a:extLst>
              <a:ext uri="{FF2B5EF4-FFF2-40B4-BE49-F238E27FC236}">
                <a16:creationId xmlns:a16="http://schemas.microsoft.com/office/drawing/2014/main" id="{0132C1D4-D341-4CC9-9348-0438C2ACC279}"/>
              </a:ext>
            </a:extLst>
          </p:cNvPr>
          <p:cNvSpPr>
            <a:spLocks/>
          </p:cNvSpPr>
          <p:nvPr/>
        </p:nvSpPr>
        <p:spPr bwMode="auto">
          <a:xfrm>
            <a:off x="1792131" y="2540664"/>
            <a:ext cx="591683" cy="855257"/>
          </a:xfrm>
          <a:custGeom>
            <a:avLst/>
            <a:gdLst>
              <a:gd name="T0" fmla="*/ 833 w 833"/>
              <a:gd name="T1" fmla="*/ 0 h 1133"/>
              <a:gd name="T2" fmla="*/ 833 w 833"/>
              <a:gd name="T3" fmla="*/ 0 h 1133"/>
              <a:gd name="T4" fmla="*/ 0 w 833"/>
              <a:gd name="T5" fmla="*/ 1133 h 1133"/>
              <a:gd name="T6" fmla="*/ 833 w 833"/>
              <a:gd name="T7" fmla="*/ 1133 h 1133"/>
              <a:gd name="T8" fmla="*/ 833 w 833"/>
              <a:gd name="T9" fmla="*/ 0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3" h="1133">
                <a:moveTo>
                  <a:pt x="833" y="0"/>
                </a:moveTo>
                <a:lnTo>
                  <a:pt x="833" y="0"/>
                </a:lnTo>
                <a:cubicBezTo>
                  <a:pt x="373" y="0"/>
                  <a:pt x="0" y="507"/>
                  <a:pt x="0" y="1133"/>
                </a:cubicBezTo>
                <a:lnTo>
                  <a:pt x="833" y="1133"/>
                </a:lnTo>
                <a:lnTo>
                  <a:pt x="83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3">
            <a:extLst>
              <a:ext uri="{FF2B5EF4-FFF2-40B4-BE49-F238E27FC236}">
                <a16:creationId xmlns:a16="http://schemas.microsoft.com/office/drawing/2014/main" id="{F467BEBE-9C94-4CD2-B842-AD758CE2E0D5}"/>
              </a:ext>
            </a:extLst>
          </p:cNvPr>
          <p:cNvSpPr>
            <a:spLocks/>
          </p:cNvSpPr>
          <p:nvPr/>
        </p:nvSpPr>
        <p:spPr bwMode="auto">
          <a:xfrm>
            <a:off x="1792131" y="2520493"/>
            <a:ext cx="591683" cy="875428"/>
          </a:xfrm>
          <a:custGeom>
            <a:avLst/>
            <a:gdLst>
              <a:gd name="T0" fmla="*/ 833 w 833"/>
              <a:gd name="T1" fmla="*/ 0 h 1133"/>
              <a:gd name="T2" fmla="*/ 833 w 833"/>
              <a:gd name="T3" fmla="*/ 0 h 1133"/>
              <a:gd name="T4" fmla="*/ 0 w 833"/>
              <a:gd name="T5" fmla="*/ 1133 h 1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33" h="1133">
                <a:moveTo>
                  <a:pt x="833" y="0"/>
                </a:moveTo>
                <a:lnTo>
                  <a:pt x="833" y="0"/>
                </a:lnTo>
                <a:cubicBezTo>
                  <a:pt x="373" y="0"/>
                  <a:pt x="0" y="507"/>
                  <a:pt x="0" y="1133"/>
                </a:cubicBezTo>
              </a:path>
            </a:pathLst>
          </a:custGeom>
          <a:noFill/>
          <a:ln w="50800" cap="flat">
            <a:solidFill>
              <a:srgbClr val="00B0F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4">
            <a:extLst>
              <a:ext uri="{FF2B5EF4-FFF2-40B4-BE49-F238E27FC236}">
                <a16:creationId xmlns:a16="http://schemas.microsoft.com/office/drawing/2014/main" id="{BEA291AD-9257-46D4-880F-874876E3D3C8}"/>
              </a:ext>
            </a:extLst>
          </p:cNvPr>
          <p:cNvSpPr>
            <a:spLocks/>
          </p:cNvSpPr>
          <p:nvPr/>
        </p:nvSpPr>
        <p:spPr bwMode="auto">
          <a:xfrm>
            <a:off x="2302268" y="2520493"/>
            <a:ext cx="614440" cy="0"/>
          </a:xfrm>
          <a:custGeom>
            <a:avLst/>
            <a:gdLst>
              <a:gd name="T0" fmla="*/ 0 w 866"/>
              <a:gd name="T1" fmla="*/ 0 w 866"/>
              <a:gd name="T2" fmla="*/ 866 w 86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866">
                <a:moveTo>
                  <a:pt x="0" y="0"/>
                </a:moveTo>
                <a:lnTo>
                  <a:pt x="0" y="0"/>
                </a:lnTo>
                <a:lnTo>
                  <a:pt x="866" y="0"/>
                </a:lnTo>
              </a:path>
            </a:pathLst>
          </a:custGeom>
          <a:noFill/>
          <a:ln w="50800" cap="flat">
            <a:solidFill>
              <a:srgbClr val="00B0F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5">
            <a:extLst>
              <a:ext uri="{FF2B5EF4-FFF2-40B4-BE49-F238E27FC236}">
                <a16:creationId xmlns:a16="http://schemas.microsoft.com/office/drawing/2014/main" id="{29879BB1-1341-4089-B7B9-2E3D08EC4D3C}"/>
              </a:ext>
            </a:extLst>
          </p:cNvPr>
          <p:cNvSpPr>
            <a:spLocks/>
          </p:cNvSpPr>
          <p:nvPr/>
        </p:nvSpPr>
        <p:spPr bwMode="auto">
          <a:xfrm>
            <a:off x="2916708" y="2459980"/>
            <a:ext cx="269291" cy="58497"/>
          </a:xfrm>
          <a:custGeom>
            <a:avLst/>
            <a:gdLst>
              <a:gd name="T0" fmla="*/ 0 w 379"/>
              <a:gd name="T1" fmla="*/ 79 h 79"/>
              <a:gd name="T2" fmla="*/ 0 w 379"/>
              <a:gd name="T3" fmla="*/ 79 h 79"/>
              <a:gd name="T4" fmla="*/ 379 w 379"/>
              <a:gd name="T5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9" h="79">
                <a:moveTo>
                  <a:pt x="0" y="79"/>
                </a:moveTo>
                <a:lnTo>
                  <a:pt x="0" y="79"/>
                </a:lnTo>
                <a:lnTo>
                  <a:pt x="379" y="0"/>
                </a:lnTo>
              </a:path>
            </a:pathLst>
          </a:custGeom>
          <a:noFill/>
          <a:ln w="50800" cap="flat">
            <a:solidFill>
              <a:srgbClr val="00B0F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6">
            <a:extLst>
              <a:ext uri="{FF2B5EF4-FFF2-40B4-BE49-F238E27FC236}">
                <a16:creationId xmlns:a16="http://schemas.microsoft.com/office/drawing/2014/main" id="{7D142FAD-D5E2-47F9-ABB4-49D012479639}"/>
              </a:ext>
            </a:extLst>
          </p:cNvPr>
          <p:cNvSpPr>
            <a:spLocks/>
          </p:cNvSpPr>
          <p:nvPr/>
        </p:nvSpPr>
        <p:spPr bwMode="auto">
          <a:xfrm>
            <a:off x="7022457" y="3795311"/>
            <a:ext cx="553755" cy="429646"/>
          </a:xfrm>
          <a:custGeom>
            <a:avLst/>
            <a:gdLst>
              <a:gd name="T0" fmla="*/ 0 w 781"/>
              <a:gd name="T1" fmla="*/ 570 h 570"/>
              <a:gd name="T2" fmla="*/ 0 w 781"/>
              <a:gd name="T3" fmla="*/ 570 h 570"/>
              <a:gd name="T4" fmla="*/ 168 w 781"/>
              <a:gd name="T5" fmla="*/ 544 h 570"/>
              <a:gd name="T6" fmla="*/ 508 w 781"/>
              <a:gd name="T7" fmla="*/ 282 h 570"/>
              <a:gd name="T8" fmla="*/ 781 w 781"/>
              <a:gd name="T9" fmla="*/ 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1" h="570">
                <a:moveTo>
                  <a:pt x="0" y="570"/>
                </a:moveTo>
                <a:lnTo>
                  <a:pt x="0" y="570"/>
                </a:lnTo>
                <a:cubicBezTo>
                  <a:pt x="60" y="563"/>
                  <a:pt x="139" y="558"/>
                  <a:pt x="168" y="544"/>
                </a:cubicBezTo>
                <a:cubicBezTo>
                  <a:pt x="197" y="530"/>
                  <a:pt x="260" y="518"/>
                  <a:pt x="508" y="282"/>
                </a:cubicBezTo>
                <a:cubicBezTo>
                  <a:pt x="598" y="194"/>
                  <a:pt x="616" y="176"/>
                  <a:pt x="781" y="0"/>
                </a:cubicBezTo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7">
            <a:extLst>
              <a:ext uri="{FF2B5EF4-FFF2-40B4-BE49-F238E27FC236}">
                <a16:creationId xmlns:a16="http://schemas.microsoft.com/office/drawing/2014/main" id="{7B9F4F1E-7494-48BF-8EA9-C89A73DD4235}"/>
              </a:ext>
            </a:extLst>
          </p:cNvPr>
          <p:cNvSpPr>
            <a:spLocks/>
          </p:cNvSpPr>
          <p:nvPr/>
        </p:nvSpPr>
        <p:spPr bwMode="auto">
          <a:xfrm>
            <a:off x="7022457" y="3797731"/>
            <a:ext cx="553755" cy="429646"/>
          </a:xfrm>
          <a:custGeom>
            <a:avLst/>
            <a:gdLst>
              <a:gd name="T0" fmla="*/ 0 w 781"/>
              <a:gd name="T1" fmla="*/ 570 h 570"/>
              <a:gd name="T2" fmla="*/ 0 w 781"/>
              <a:gd name="T3" fmla="*/ 570 h 570"/>
              <a:gd name="T4" fmla="*/ 168 w 781"/>
              <a:gd name="T5" fmla="*/ 544 h 570"/>
              <a:gd name="T6" fmla="*/ 508 w 781"/>
              <a:gd name="T7" fmla="*/ 282 h 570"/>
              <a:gd name="T8" fmla="*/ 781 w 781"/>
              <a:gd name="T9" fmla="*/ 0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1" h="570">
                <a:moveTo>
                  <a:pt x="0" y="570"/>
                </a:moveTo>
                <a:lnTo>
                  <a:pt x="0" y="570"/>
                </a:lnTo>
                <a:cubicBezTo>
                  <a:pt x="60" y="563"/>
                  <a:pt x="139" y="558"/>
                  <a:pt x="168" y="544"/>
                </a:cubicBezTo>
                <a:cubicBezTo>
                  <a:pt x="197" y="530"/>
                  <a:pt x="260" y="518"/>
                  <a:pt x="508" y="282"/>
                </a:cubicBezTo>
                <a:cubicBezTo>
                  <a:pt x="598" y="194"/>
                  <a:pt x="616" y="176"/>
                  <a:pt x="781" y="0"/>
                </a:cubicBezTo>
              </a:path>
            </a:pathLst>
          </a:custGeom>
          <a:noFill/>
          <a:ln w="50800" cap="flat">
            <a:solidFill>
              <a:srgbClr val="00B0F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30">
            <a:extLst>
              <a:ext uri="{FF2B5EF4-FFF2-40B4-BE49-F238E27FC236}">
                <a16:creationId xmlns:a16="http://schemas.microsoft.com/office/drawing/2014/main" id="{BEB0D822-F0D3-495B-938B-8490FD259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3167" y="1576483"/>
            <a:ext cx="0" cy="35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31">
            <a:extLst>
              <a:ext uri="{FF2B5EF4-FFF2-40B4-BE49-F238E27FC236}">
                <a16:creationId xmlns:a16="http://schemas.microsoft.com/office/drawing/2014/main" id="{673E31F2-38F2-4C7C-8DE0-5A714332F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3502" y="1576483"/>
            <a:ext cx="0" cy="35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32">
            <a:extLst>
              <a:ext uri="{FF2B5EF4-FFF2-40B4-BE49-F238E27FC236}">
                <a16:creationId xmlns:a16="http://schemas.microsoft.com/office/drawing/2014/main" id="{575E731E-BD10-4822-A8E2-34DA7B056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0913" y="1576483"/>
            <a:ext cx="0" cy="35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33">
            <a:extLst>
              <a:ext uri="{FF2B5EF4-FFF2-40B4-BE49-F238E27FC236}">
                <a16:creationId xmlns:a16="http://schemas.microsoft.com/office/drawing/2014/main" id="{FD4F3E69-622F-4793-BC49-134B09D32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3662" y="1576483"/>
            <a:ext cx="0" cy="35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4">
            <a:extLst>
              <a:ext uri="{FF2B5EF4-FFF2-40B4-BE49-F238E27FC236}">
                <a16:creationId xmlns:a16="http://schemas.microsoft.com/office/drawing/2014/main" id="{C1CFC573-5773-4DCF-9C1D-C66FF8C30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7965" y="1576483"/>
            <a:ext cx="0" cy="35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Freeform 38">
            <a:extLst>
              <a:ext uri="{FF2B5EF4-FFF2-40B4-BE49-F238E27FC236}">
                <a16:creationId xmlns:a16="http://schemas.microsoft.com/office/drawing/2014/main" id="{86EA9E98-076C-42DF-BFC3-5BE5F24AD3A6}"/>
              </a:ext>
            </a:extLst>
          </p:cNvPr>
          <p:cNvSpPr>
            <a:spLocks/>
          </p:cNvSpPr>
          <p:nvPr/>
        </p:nvSpPr>
        <p:spPr bwMode="auto">
          <a:xfrm>
            <a:off x="5559422" y="2597866"/>
            <a:ext cx="1380494" cy="474021"/>
          </a:xfrm>
          <a:custGeom>
            <a:avLst/>
            <a:gdLst>
              <a:gd name="T0" fmla="*/ 0 w 786"/>
              <a:gd name="T1" fmla="*/ 0 h 386"/>
              <a:gd name="T2" fmla="*/ 0 w 786"/>
              <a:gd name="T3" fmla="*/ 0 h 386"/>
              <a:gd name="T4" fmla="*/ 786 w 786"/>
              <a:gd name="T5" fmla="*/ 0 h 386"/>
              <a:gd name="T6" fmla="*/ 786 w 786"/>
              <a:gd name="T7" fmla="*/ 386 h 386"/>
              <a:gd name="T8" fmla="*/ 0 w 786"/>
              <a:gd name="T9" fmla="*/ 386 h 386"/>
              <a:gd name="T10" fmla="*/ 0 w 786"/>
              <a:gd name="T11" fmla="*/ 0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6" h="386">
                <a:moveTo>
                  <a:pt x="0" y="0"/>
                </a:moveTo>
                <a:lnTo>
                  <a:pt x="0" y="0"/>
                </a:lnTo>
                <a:lnTo>
                  <a:pt x="786" y="0"/>
                </a:lnTo>
                <a:lnTo>
                  <a:pt x="786" y="386"/>
                </a:lnTo>
                <a:lnTo>
                  <a:pt x="0" y="38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39">
            <a:extLst>
              <a:ext uri="{FF2B5EF4-FFF2-40B4-BE49-F238E27FC236}">
                <a16:creationId xmlns:a16="http://schemas.microsoft.com/office/drawing/2014/main" id="{D628D512-443C-4A1B-B89C-9AFE81D6A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7666" y="2619434"/>
            <a:ext cx="1284006" cy="43088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1400" b="1">
                <a:solidFill>
                  <a:srgbClr val="C00000"/>
                </a:solidFill>
              </a:rPr>
              <a:t>New e</a:t>
            </a:r>
            <a:r>
              <a:rPr lang="en-US" sz="1400" b="1" baseline="30000">
                <a:solidFill>
                  <a:srgbClr val="C00000"/>
                </a:solidFill>
              </a:rPr>
              <a:t>+</a:t>
            </a:r>
            <a:r>
              <a:rPr lang="en-US" sz="1400" b="1">
                <a:solidFill>
                  <a:srgbClr val="C00000"/>
                </a:solidFill>
              </a:rPr>
              <a:t> Injector</a:t>
            </a:r>
            <a:br>
              <a:rPr lang="en-US" sz="1400" b="1">
                <a:solidFill>
                  <a:srgbClr val="C00000"/>
                </a:solidFill>
              </a:rPr>
            </a:br>
            <a:r>
              <a:rPr lang="en-US" sz="1400" b="1">
                <a:solidFill>
                  <a:srgbClr val="C00000"/>
                </a:solidFill>
              </a:rPr>
              <a:t> at LERF</a:t>
            </a:r>
          </a:p>
        </p:txBody>
      </p:sp>
      <p:sp>
        <p:nvSpPr>
          <p:cNvPr id="47" name="Rectangle 109">
            <a:extLst>
              <a:ext uri="{FF2B5EF4-FFF2-40B4-BE49-F238E27FC236}">
                <a16:creationId xmlns:a16="http://schemas.microsoft.com/office/drawing/2014/main" id="{C1BA4B34-3850-436A-BE69-A5D0AE394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1294" y="1558329"/>
            <a:ext cx="117578" cy="266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114">
            <a:extLst>
              <a:ext uri="{FF2B5EF4-FFF2-40B4-BE49-F238E27FC236}">
                <a16:creationId xmlns:a16="http://schemas.microsoft.com/office/drawing/2014/main" id="{07C5BDEE-9EBF-40E1-8B77-B67C65973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024" y="1558329"/>
            <a:ext cx="68" cy="28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117">
            <a:extLst>
              <a:ext uri="{FF2B5EF4-FFF2-40B4-BE49-F238E27FC236}">
                <a16:creationId xmlns:a16="http://schemas.microsoft.com/office/drawing/2014/main" id="{B868C178-8ED3-496E-9F86-1FDE796E4E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8148" y="1558329"/>
            <a:ext cx="68" cy="28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Freeform 74">
            <a:extLst>
              <a:ext uri="{FF2B5EF4-FFF2-40B4-BE49-F238E27FC236}">
                <a16:creationId xmlns:a16="http://schemas.microsoft.com/office/drawing/2014/main" id="{3028FA05-80D6-4B79-8438-752CC133BE0D}"/>
              </a:ext>
            </a:extLst>
          </p:cNvPr>
          <p:cNvSpPr>
            <a:spLocks/>
          </p:cNvSpPr>
          <p:nvPr/>
        </p:nvSpPr>
        <p:spPr bwMode="auto">
          <a:xfrm>
            <a:off x="2505735" y="1522124"/>
            <a:ext cx="1554480" cy="512347"/>
          </a:xfrm>
          <a:custGeom>
            <a:avLst/>
            <a:gdLst>
              <a:gd name="T0" fmla="*/ 0 w 2453"/>
              <a:gd name="T1" fmla="*/ 0 h 680"/>
              <a:gd name="T2" fmla="*/ 0 w 2453"/>
              <a:gd name="T3" fmla="*/ 0 h 680"/>
              <a:gd name="T4" fmla="*/ 2453 w 2453"/>
              <a:gd name="T5" fmla="*/ 0 h 680"/>
              <a:gd name="T6" fmla="*/ 2453 w 2453"/>
              <a:gd name="T7" fmla="*/ 680 h 680"/>
              <a:gd name="T8" fmla="*/ 0 w 2453"/>
              <a:gd name="T9" fmla="*/ 680 h 680"/>
              <a:gd name="T10" fmla="*/ 0 w 2453"/>
              <a:gd name="T11" fmla="*/ 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53" h="680">
                <a:moveTo>
                  <a:pt x="0" y="0"/>
                </a:moveTo>
                <a:lnTo>
                  <a:pt x="0" y="0"/>
                </a:lnTo>
                <a:lnTo>
                  <a:pt x="2453" y="0"/>
                </a:lnTo>
                <a:lnTo>
                  <a:pt x="2453" y="680"/>
                </a:lnTo>
                <a:lnTo>
                  <a:pt x="0" y="6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39">
            <a:extLst>
              <a:ext uri="{FF2B5EF4-FFF2-40B4-BE49-F238E27FC236}">
                <a16:creationId xmlns:a16="http://schemas.microsoft.com/office/drawing/2014/main" id="{7F713DAD-718C-47C4-8B8E-5C979B551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3608" y="1562854"/>
            <a:ext cx="145873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1400" b="1">
                <a:solidFill>
                  <a:srgbClr val="7030A0"/>
                </a:solidFill>
              </a:rPr>
              <a:t>123 MeV e</a:t>
            </a:r>
            <a:r>
              <a:rPr lang="en-US" sz="1400" b="1" baseline="30000">
                <a:solidFill>
                  <a:srgbClr val="7030A0"/>
                </a:solidFill>
              </a:rPr>
              <a:t>+ </a:t>
            </a:r>
            <a:r>
              <a:rPr lang="en-US" sz="1400" b="1">
                <a:solidFill>
                  <a:srgbClr val="7030A0"/>
                </a:solidFill>
              </a:rPr>
              <a:t>Beam</a:t>
            </a:r>
            <a:br>
              <a:rPr lang="en-US" sz="1400" b="1" baseline="30000">
                <a:solidFill>
                  <a:srgbClr val="7030A0"/>
                </a:solidFill>
              </a:rPr>
            </a:br>
            <a:r>
              <a:rPr lang="en-US" sz="1400" b="1">
                <a:solidFill>
                  <a:srgbClr val="7030A0"/>
                </a:solidFill>
              </a:rPr>
              <a:t>Injected to NL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61797D2-D440-4DEF-9DFC-631ABCA50076}"/>
              </a:ext>
            </a:extLst>
          </p:cNvPr>
          <p:cNvSpPr/>
          <p:nvPr/>
        </p:nvSpPr>
        <p:spPr>
          <a:xfrm>
            <a:off x="3371662" y="4802410"/>
            <a:ext cx="2038538" cy="558368"/>
          </a:xfrm>
          <a:prstGeom prst="rect">
            <a:avLst/>
          </a:prstGeom>
          <a:solidFill>
            <a:schemeClr val="bg1">
              <a:alpha val="12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E253131-84E7-4309-B220-3376415E3B39}"/>
              </a:ext>
            </a:extLst>
          </p:cNvPr>
          <p:cNvCxnSpPr/>
          <p:nvPr/>
        </p:nvCxnSpPr>
        <p:spPr>
          <a:xfrm flipV="1">
            <a:off x="4403502" y="4251179"/>
            <a:ext cx="364112" cy="565553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CC4C84AD-7348-4163-8204-EB09C99EB0A4}"/>
              </a:ext>
            </a:extLst>
          </p:cNvPr>
          <p:cNvSpPr/>
          <p:nvPr/>
        </p:nvSpPr>
        <p:spPr>
          <a:xfrm>
            <a:off x="3286753" y="4819985"/>
            <a:ext cx="2208356" cy="523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Transport Line </a:t>
            </a:r>
            <a:br>
              <a:rPr lang="en-US" sz="14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along SL and West Arc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Freeform 103">
            <a:extLst>
              <a:ext uri="{FF2B5EF4-FFF2-40B4-BE49-F238E27FC236}">
                <a16:creationId xmlns:a16="http://schemas.microsoft.com/office/drawing/2014/main" id="{44535815-4BB3-475D-8005-80130ED0762D}"/>
              </a:ext>
            </a:extLst>
          </p:cNvPr>
          <p:cNvSpPr>
            <a:spLocks/>
          </p:cNvSpPr>
          <p:nvPr/>
        </p:nvSpPr>
        <p:spPr bwMode="auto">
          <a:xfrm>
            <a:off x="733926" y="1522124"/>
            <a:ext cx="1568342" cy="512347"/>
          </a:xfrm>
          <a:custGeom>
            <a:avLst/>
            <a:gdLst>
              <a:gd name="T0" fmla="*/ 0 w 1960"/>
              <a:gd name="T1" fmla="*/ 0 h 680"/>
              <a:gd name="T2" fmla="*/ 0 w 1960"/>
              <a:gd name="T3" fmla="*/ 0 h 680"/>
              <a:gd name="T4" fmla="*/ 1960 w 1960"/>
              <a:gd name="T5" fmla="*/ 0 h 680"/>
              <a:gd name="T6" fmla="*/ 1960 w 1960"/>
              <a:gd name="T7" fmla="*/ 680 h 680"/>
              <a:gd name="T8" fmla="*/ 0 w 1960"/>
              <a:gd name="T9" fmla="*/ 680 h 680"/>
              <a:gd name="T10" fmla="*/ 0 w 1960"/>
              <a:gd name="T11" fmla="*/ 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0" h="680">
                <a:moveTo>
                  <a:pt x="0" y="0"/>
                </a:moveTo>
                <a:lnTo>
                  <a:pt x="0" y="0"/>
                </a:lnTo>
                <a:lnTo>
                  <a:pt x="1960" y="0"/>
                </a:lnTo>
                <a:lnTo>
                  <a:pt x="1960" y="680"/>
                </a:lnTo>
                <a:lnTo>
                  <a:pt x="0" y="6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65000"/>
            </a:srgbClr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39">
            <a:extLst>
              <a:ext uri="{FF2B5EF4-FFF2-40B4-BE49-F238E27FC236}">
                <a16:creationId xmlns:a16="http://schemas.microsoft.com/office/drawing/2014/main" id="{C8CEE0E7-A835-463A-8BCD-22F59E4F3E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785" y="1562854"/>
            <a:ext cx="150460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1400"/>
              <a:t>CEBAF Polarized</a:t>
            </a:r>
            <a:br>
              <a:rPr lang="en-US" sz="1400"/>
            </a:br>
            <a:r>
              <a:rPr lang="en-US" sz="1400"/>
              <a:t>Electron Injector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D3C020-B4C6-45A2-9B26-6372CB97A4ED}"/>
              </a:ext>
            </a:extLst>
          </p:cNvPr>
          <p:cNvSpPr txBox="1"/>
          <p:nvPr/>
        </p:nvSpPr>
        <p:spPr>
          <a:xfrm>
            <a:off x="6426786" y="3520510"/>
            <a:ext cx="807878" cy="184666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123 MeV e</a:t>
            </a:r>
            <a:r>
              <a:rPr lang="en-US" sz="1200" b="1" baseline="300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8A6494D-2530-477D-BBD1-9D7705B2C518}"/>
              </a:ext>
            </a:extLst>
          </p:cNvPr>
          <p:cNvCxnSpPr>
            <a:cxnSpLocks/>
            <a:stCxn id="26" idx="0"/>
          </p:cNvCxnSpPr>
          <p:nvPr/>
        </p:nvCxnSpPr>
        <p:spPr>
          <a:xfrm>
            <a:off x="6586281" y="3416093"/>
            <a:ext cx="488889" cy="4306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9182D35-0CE9-4DF7-B997-2BCB32B7812F}"/>
              </a:ext>
            </a:extLst>
          </p:cNvPr>
          <p:cNvCxnSpPr>
            <a:cxnSpLocks/>
          </p:cNvCxnSpPr>
          <p:nvPr/>
        </p:nvCxnSpPr>
        <p:spPr>
          <a:xfrm>
            <a:off x="3246150" y="2430862"/>
            <a:ext cx="488889" cy="610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D4643F0-67FA-4E9D-B2BB-1EB33CE88F53}"/>
              </a:ext>
            </a:extLst>
          </p:cNvPr>
          <p:cNvCxnSpPr>
            <a:cxnSpLocks/>
          </p:cNvCxnSpPr>
          <p:nvPr/>
        </p:nvCxnSpPr>
        <p:spPr>
          <a:xfrm flipH="1">
            <a:off x="3213100" y="2040221"/>
            <a:ext cx="69875" cy="391258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1344D8C-B1FB-4E2D-A31D-122F69F1D6FC}"/>
              </a:ext>
            </a:extLst>
          </p:cNvPr>
          <p:cNvCxnSpPr>
            <a:cxnSpLocks/>
          </p:cNvCxnSpPr>
          <p:nvPr/>
        </p:nvCxnSpPr>
        <p:spPr>
          <a:xfrm flipH="1">
            <a:off x="6176971" y="3071887"/>
            <a:ext cx="72698" cy="28910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64B99F4-F47F-48B7-8157-2895DCC745F4}"/>
              </a:ext>
            </a:extLst>
          </p:cNvPr>
          <p:cNvCxnSpPr>
            <a:cxnSpLocks/>
          </p:cNvCxnSpPr>
          <p:nvPr/>
        </p:nvCxnSpPr>
        <p:spPr>
          <a:xfrm>
            <a:off x="1668780" y="2040221"/>
            <a:ext cx="379368" cy="354602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5">
            <a:extLst>
              <a:ext uri="{FF2B5EF4-FFF2-40B4-BE49-F238E27FC236}">
                <a16:creationId xmlns:a16="http://schemas.microsoft.com/office/drawing/2014/main" id="{90A55BB5-3DF6-4C3A-85ED-A6A482850EA4}"/>
              </a:ext>
            </a:extLst>
          </p:cNvPr>
          <p:cNvSpPr>
            <a:spLocks/>
          </p:cNvSpPr>
          <p:nvPr/>
        </p:nvSpPr>
        <p:spPr bwMode="auto">
          <a:xfrm>
            <a:off x="237067" y="1489747"/>
            <a:ext cx="9076266" cy="4125002"/>
          </a:xfrm>
          <a:custGeom>
            <a:avLst/>
            <a:gdLst>
              <a:gd name="T0" fmla="*/ 0 w 12799"/>
              <a:gd name="T1" fmla="*/ 0 h 4999"/>
              <a:gd name="T2" fmla="*/ 0 w 12799"/>
              <a:gd name="T3" fmla="*/ 0 h 4999"/>
              <a:gd name="T4" fmla="*/ 12799 w 12799"/>
              <a:gd name="T5" fmla="*/ 0 h 4999"/>
              <a:gd name="T6" fmla="*/ 12799 w 12799"/>
              <a:gd name="T7" fmla="*/ 4999 h 4999"/>
              <a:gd name="T8" fmla="*/ 0 w 12799"/>
              <a:gd name="T9" fmla="*/ 4999 h 4999"/>
              <a:gd name="T10" fmla="*/ 0 w 12799"/>
              <a:gd name="T11" fmla="*/ 0 h 4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799" h="4999">
                <a:moveTo>
                  <a:pt x="0" y="0"/>
                </a:moveTo>
                <a:lnTo>
                  <a:pt x="0" y="0"/>
                </a:lnTo>
                <a:lnTo>
                  <a:pt x="12799" y="0"/>
                </a:lnTo>
                <a:lnTo>
                  <a:pt x="12799" y="4999"/>
                </a:lnTo>
                <a:lnTo>
                  <a:pt x="0" y="4999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0"/>
            </a:srgbClr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ounded Rectangle 9">
            <a:extLst>
              <a:ext uri="{FF2B5EF4-FFF2-40B4-BE49-F238E27FC236}">
                <a16:creationId xmlns:a16="http://schemas.microsoft.com/office/drawing/2014/main" id="{07F7DD81-7622-4D78-B4CF-31369528EF3B}"/>
              </a:ext>
            </a:extLst>
          </p:cNvPr>
          <p:cNvSpPr/>
          <p:nvPr/>
        </p:nvSpPr>
        <p:spPr>
          <a:xfrm>
            <a:off x="9095874" y="2977384"/>
            <a:ext cx="2890192" cy="859147"/>
          </a:xfrm>
          <a:prstGeom prst="roundRect">
            <a:avLst/>
          </a:prstGeom>
          <a:solidFill>
            <a:srgbClr val="E86FDA"/>
          </a:soli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lIns="9144" tIns="45720" rIns="9144" bIns="45720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Strategic decision was taken to imagine using former FEL facility, starting with an R&amp;D test bed</a:t>
            </a:r>
            <a:endParaRPr lang="en-US" dirty="0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2941030E-2140-4C0C-9C20-C56B026F8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8246" y="3935651"/>
            <a:ext cx="3137820" cy="234903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4" name="Rectangle 39">
            <a:extLst>
              <a:ext uri="{FF2B5EF4-FFF2-40B4-BE49-F238E27FC236}">
                <a16:creationId xmlns:a16="http://schemas.microsoft.com/office/drawing/2014/main" id="{64BBAAFF-D8C8-4150-BB8E-7929ADA9D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30889" y="4037450"/>
            <a:ext cx="46807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sz="1400">
                <a:solidFill>
                  <a:srgbClr val="7030A0"/>
                </a:solidFill>
              </a:rPr>
              <a:t>LERF</a:t>
            </a:r>
          </a:p>
        </p:txBody>
      </p:sp>
      <p:sp>
        <p:nvSpPr>
          <p:cNvPr id="65" name="Rectangle 39">
            <a:extLst>
              <a:ext uri="{FF2B5EF4-FFF2-40B4-BE49-F238E27FC236}">
                <a16:creationId xmlns:a16="http://schemas.microsoft.com/office/drawing/2014/main" id="{509FD2ED-11A2-4E25-95C4-18D5D72B58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067" y="5996482"/>
            <a:ext cx="329577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400">
                <a:solidFill>
                  <a:srgbClr val="7030A0"/>
                </a:solidFill>
              </a:rPr>
              <a:t>LERF – Low Energy Recirculation Facility</a:t>
            </a:r>
          </a:p>
          <a:p>
            <a:endParaRPr lang="en-US" sz="140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B21B09B-4BCD-4F92-B5CB-ADC5D65E77BB}"/>
              </a:ext>
            </a:extLst>
          </p:cNvPr>
          <p:cNvCxnSpPr>
            <a:cxnSpLocks/>
          </p:cNvCxnSpPr>
          <p:nvPr/>
        </p:nvCxnSpPr>
        <p:spPr>
          <a:xfrm flipH="1">
            <a:off x="7576212" y="2048245"/>
            <a:ext cx="3358434" cy="147226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95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860462-3DEB-E24C-96FA-A96A817F7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7BDAB-ECE6-E44E-B86B-16D399493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56E1D59B-5057-744E-995A-C743941C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66895"/>
            <a:ext cx="11285837" cy="487490"/>
          </a:xfrm>
        </p:spPr>
        <p:txBody>
          <a:bodyPr/>
          <a:lstStyle/>
          <a:p>
            <a:r>
              <a:rPr lang="en-US"/>
              <a:t>LERF Polarized Positron Injector Concept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41C8150-4738-43BB-9824-561D1E825B1B}"/>
              </a:ext>
            </a:extLst>
          </p:cNvPr>
          <p:cNvSpPr txBox="1"/>
          <p:nvPr/>
        </p:nvSpPr>
        <p:spPr>
          <a:xfrm>
            <a:off x="411892" y="949725"/>
            <a:ext cx="44976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Conceptual Development</a:t>
            </a:r>
            <a:endParaRPr lang="en-US" sz="2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Improve design of positron injector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US" err="1">
                <a:latin typeface="Arial" panose="020B0604020202020204" pitchFamily="34" charset="0"/>
                <a:cs typeface="Arial" panose="020B0604020202020204" pitchFamily="34" charset="0"/>
              </a:rPr>
              <a:t>pCDR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912CAB-A3C9-4923-A917-282E6514E42A}"/>
              </a:ext>
            </a:extLst>
          </p:cNvPr>
          <p:cNvSpPr/>
          <p:nvPr/>
        </p:nvSpPr>
        <p:spPr>
          <a:xfrm>
            <a:off x="6350620" y="949725"/>
            <a:ext cx="6096000" cy="14619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Address Critical Risk Areas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mA polarized e</a:t>
            </a:r>
            <a:r>
              <a:rPr lang="en-US" baseline="3000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source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High power target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CW capture cavity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C7856C2-D8CB-4D1F-985F-1AD6A255E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486" y="2504409"/>
            <a:ext cx="9459028" cy="389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69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A3C73-2842-BF0D-0F17-15329C4F1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</a:t>
            </a:r>
            <a:r>
              <a:rPr lang="en-US" baseline="30000" dirty="0"/>
              <a:t>+</a:t>
            </a:r>
            <a:r>
              <a:rPr lang="en-US" dirty="0"/>
              <a:t>BAF Positron Activities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F3A0D7-2F63-1494-305C-41163B144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B52F6F-98C6-2F87-9467-0476DDB4A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60D66A-10A2-117B-5F2C-9C993C95D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642" y="3439281"/>
            <a:ext cx="751370" cy="520179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2F46C2EC-1001-401E-AC17-B990169F9F8E}"/>
              </a:ext>
            </a:extLst>
          </p:cNvPr>
          <p:cNvGrpSpPr/>
          <p:nvPr/>
        </p:nvGrpSpPr>
        <p:grpSpPr>
          <a:xfrm>
            <a:off x="218852" y="768103"/>
            <a:ext cx="11625090" cy="3323353"/>
            <a:chOff x="279348" y="768103"/>
            <a:chExt cx="11625090" cy="332335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AAC42E6-268A-4A81-906F-CF51496676E5}"/>
                </a:ext>
              </a:extLst>
            </p:cNvPr>
            <p:cNvGrpSpPr/>
            <p:nvPr/>
          </p:nvGrpSpPr>
          <p:grpSpPr>
            <a:xfrm>
              <a:off x="279348" y="768103"/>
              <a:ext cx="2627514" cy="3288035"/>
              <a:chOff x="279348" y="768103"/>
              <a:chExt cx="2627514" cy="3288035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B464925F-CCD4-6124-EF51-6C5AFE9A7D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1469" y="1312424"/>
                <a:ext cx="2583270" cy="2743714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24D35B2-F13A-C4B9-4A20-D2B55A058B55}"/>
                  </a:ext>
                </a:extLst>
              </p:cNvPr>
              <p:cNvSpPr txBox="1"/>
              <p:nvPr/>
            </p:nvSpPr>
            <p:spPr>
              <a:xfrm>
                <a:off x="279348" y="768103"/>
                <a:ext cx="262751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JLab LDRD Proposal</a:t>
                </a: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demonstrate mA e</a:t>
                </a:r>
                <a:r>
                  <a:rPr lang="en-US" sz="16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source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9876277-B8AA-44EC-AF7B-89775AC9351F}"/>
                </a:ext>
              </a:extLst>
            </p:cNvPr>
            <p:cNvGrpSpPr/>
            <p:nvPr/>
          </p:nvGrpSpPr>
          <p:grpSpPr>
            <a:xfrm>
              <a:off x="3964646" y="768103"/>
              <a:ext cx="2410834" cy="3323353"/>
              <a:chOff x="3964646" y="768103"/>
              <a:chExt cx="2410834" cy="3323353"/>
            </a:xfrm>
          </p:grpSpPr>
          <p:pic>
            <p:nvPicPr>
              <p:cNvPr id="1028" name="Picture 4">
                <a:extLst>
                  <a:ext uri="{FF2B5EF4-FFF2-40B4-BE49-F238E27FC236}">
                    <a16:creationId xmlns:a16="http://schemas.microsoft.com/office/drawing/2014/main" id="{018754F7-8E6A-A470-AC05-14990BEC3C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4646" y="1349998"/>
                <a:ext cx="2410834" cy="27414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D50E0CF-6B1D-9D60-C4DF-1144B91BBC10}"/>
                  </a:ext>
                </a:extLst>
              </p:cNvPr>
              <p:cNvSpPr txBox="1"/>
              <p:nvPr/>
            </p:nvSpPr>
            <p:spPr>
              <a:xfrm>
                <a:off x="4045085" y="768103"/>
                <a:ext cx="226029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DOE SBIR Phase2</a:t>
                </a: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test </a:t>
                </a:r>
                <a:r>
                  <a:rPr lang="en-US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GaInSn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jet target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1AA8122-23D2-4B97-B1DA-E0FD784367E4}"/>
                </a:ext>
              </a:extLst>
            </p:cNvPr>
            <p:cNvGrpSpPr/>
            <p:nvPr/>
          </p:nvGrpSpPr>
          <p:grpSpPr>
            <a:xfrm>
              <a:off x="7452972" y="768103"/>
              <a:ext cx="4451466" cy="3310962"/>
              <a:chOff x="7452972" y="768103"/>
              <a:chExt cx="4451466" cy="3310962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7D6752A-5703-9B3D-6B06-A5FC29D287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52972" y="1314399"/>
                <a:ext cx="4451466" cy="2764666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40EC667-0E8B-5C96-52B3-15FCF955146A}"/>
                  </a:ext>
                </a:extLst>
              </p:cNvPr>
              <p:cNvSpPr txBox="1"/>
              <p:nvPr/>
            </p:nvSpPr>
            <p:spPr>
              <a:xfrm>
                <a:off x="8517171" y="768103"/>
                <a:ext cx="232307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DOE NP Proposal</a:t>
                </a: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test prototype W target</a:t>
                </a: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39C2086-6A1C-4197-8203-449F5D80AAE7}"/>
              </a:ext>
            </a:extLst>
          </p:cNvPr>
          <p:cNvGrpSpPr/>
          <p:nvPr/>
        </p:nvGrpSpPr>
        <p:grpSpPr>
          <a:xfrm>
            <a:off x="5714017" y="4057629"/>
            <a:ext cx="2885726" cy="2460184"/>
            <a:chOff x="6188674" y="4057629"/>
            <a:chExt cx="2885726" cy="246018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C30C9C0-F321-15F8-0549-CA9F29902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60782" y="4611681"/>
              <a:ext cx="2541509" cy="190613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E89B7BB-DDCB-9A28-9947-59FB25AE997A}"/>
                </a:ext>
              </a:extLst>
            </p:cNvPr>
            <p:cNvSpPr txBox="1"/>
            <p:nvPr/>
          </p:nvSpPr>
          <p:spPr>
            <a:xfrm>
              <a:off x="6188674" y="4057629"/>
              <a:ext cx="28857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JLab LDRD </a:t>
              </a:r>
              <a:b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measure CEBAF acceptance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88E12EE-AB27-0944-2F61-338159C9ACD5}"/>
              </a:ext>
            </a:extLst>
          </p:cNvPr>
          <p:cNvSpPr txBox="1"/>
          <p:nvPr/>
        </p:nvSpPr>
        <p:spPr>
          <a:xfrm>
            <a:off x="1742974" y="4196169"/>
            <a:ext cx="24224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DOE HEP Proposal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prototype capture cavity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78B9B01-3F01-414C-9251-9E29E0E3711E}"/>
              </a:ext>
            </a:extLst>
          </p:cNvPr>
          <p:cNvPicPr/>
          <p:nvPr/>
        </p:nvPicPr>
        <p:blipFill rotWithShape="1">
          <a:blip r:embed="rId7"/>
          <a:srcRect t="38574"/>
          <a:stretch/>
        </p:blipFill>
        <p:spPr bwMode="auto">
          <a:xfrm>
            <a:off x="720436" y="4771899"/>
            <a:ext cx="4467534" cy="1429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096CEC5C-7EF3-4479-8EB3-BEDF1A25CA8A}"/>
              </a:ext>
            </a:extLst>
          </p:cNvPr>
          <p:cNvSpPr/>
          <p:nvPr/>
        </p:nvSpPr>
        <p:spPr>
          <a:xfrm>
            <a:off x="8708028" y="4141740"/>
            <a:ext cx="3324252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Silviu Covrig Dusa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“CFD simulations of high power positron converter targets”,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Session: Sources, 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Jul 10, 2024, 9:20 AM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Shaoheng Wang et al.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“Capture cavities for the CW polarized positron source Ce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BAF”,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Session: Normal conducting RF, 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Jul 10, 2024, 9:00 AM</a:t>
            </a:r>
          </a:p>
        </p:txBody>
      </p:sp>
    </p:spTree>
    <p:extLst>
      <p:ext uri="{BB962C8B-B14F-4D97-AF65-F5344CB8AC3E}">
        <p14:creationId xmlns:p14="http://schemas.microsoft.com/office/powerpoint/2010/main" val="766776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A3C73-2842-BF0D-0F17-15329C4F1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Selection of </a:t>
            </a:r>
            <a:r>
              <a:rPr lang="en-US">
                <a:latin typeface="Arial" panose="020B0604020202020204" pitchFamily="34" charset="0"/>
              </a:rPr>
              <a:t>e</a:t>
            </a:r>
            <a:r>
              <a:rPr lang="en-US" baseline="30000">
                <a:latin typeface="Arial" panose="020B0604020202020204" pitchFamily="34" charset="0"/>
              </a:rPr>
              <a:t>+ </a:t>
            </a:r>
            <a:r>
              <a:rPr lang="en-US">
                <a:latin typeface="Arial" panose="020B0604020202020204" pitchFamily="34" charset="0"/>
              </a:rPr>
              <a:t>Energy at Target Exit and Thickness of Tungsten Target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F3A0D7-2F63-1494-305C-41163B144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B52F6F-98C6-2F87-9467-0476DDB4A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10504CD-61F2-4B75-B185-1E3A704C1AE5}"/>
              </a:ext>
            </a:extLst>
          </p:cNvPr>
          <p:cNvSpPr txBox="1"/>
          <p:nvPr/>
        </p:nvSpPr>
        <p:spPr>
          <a:xfrm>
            <a:off x="638239" y="1248928"/>
            <a:ext cx="4997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aseline="3000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 Polarization vs Energy at Target Exit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74A5607-EBE8-4117-AD66-EEB4395F20F4}"/>
                  </a:ext>
                </a:extLst>
              </p:cNvPr>
              <p:cNvSpPr/>
              <p:nvPr/>
            </p:nvSpPr>
            <p:spPr>
              <a:xfrm>
                <a:off x="6500950" y="1656996"/>
                <a:ext cx="5447012" cy="34470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For max Figure-of-Merit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𝐹𝑜𝑀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 is e</a:t>
                </a:r>
                <a:r>
                  <a:rPr lang="en-US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 current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𝑃</m:t>
                    </m:r>
                  </m:oMath>
                </a14:m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 is e</a:t>
                </a:r>
                <a:r>
                  <a:rPr lang="en-US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 polarization): 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Optimal e</a:t>
                </a:r>
                <a:r>
                  <a:rPr lang="en-US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energy at target exit is about half of e</a:t>
                </a:r>
                <a:r>
                  <a:rPr lang="en-US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‒</a:t>
                </a: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 drive beam energy.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+ </a:t>
                </a: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polarization at half of e</a:t>
                </a:r>
                <a:r>
                  <a:rPr lang="en-US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‒</a:t>
                </a: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 energy is ~60%.</a:t>
                </a:r>
              </a:p>
              <a:p>
                <a:pPr marL="342900" indent="-3429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4 mm is an optimal thickness of W target for </a:t>
                </a:r>
                <a:b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120 MeV e</a:t>
                </a:r>
                <a:r>
                  <a:rPr lang="en-US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 beam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S. Habet et al., “Characterization and optimization of polarized and unpolarized positron production”, Tech. Rep. JLAB-ACC-23-3794, Feb. 2023. doi:10.48550/arXiv.2401.04484</a:t>
                </a: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574A5607-EBE8-4117-AD66-EEB4395F20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0950" y="1656996"/>
                <a:ext cx="5447012" cy="3447098"/>
              </a:xfrm>
              <a:prstGeom prst="rect">
                <a:avLst/>
              </a:prstGeom>
              <a:blipFill>
                <a:blip r:embed="rId2"/>
                <a:stretch>
                  <a:fillRect l="-895" t="-1062" r="-447" b="-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>
            <a:extLst>
              <a:ext uri="{FF2B5EF4-FFF2-40B4-BE49-F238E27FC236}">
                <a16:creationId xmlns:a16="http://schemas.microsoft.com/office/drawing/2014/main" id="{6647C3BC-F82B-4679-8B21-F902FEA4C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38" y="1656996"/>
            <a:ext cx="5882443" cy="410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802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Concept and Challenges of High-Power Target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838B58-AC90-4768-BD35-B1D06347F734}"/>
              </a:ext>
            </a:extLst>
          </p:cNvPr>
          <p:cNvSpPr txBox="1"/>
          <p:nvPr/>
        </p:nvSpPr>
        <p:spPr>
          <a:xfrm>
            <a:off x="3342242" y="4453014"/>
            <a:ext cx="3421637" cy="18312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>
                <a:latin typeface="Arial"/>
                <a:cs typeface="Arial"/>
              </a:rPr>
              <a:t>Some parameters of currently considered high-power e</a:t>
            </a:r>
            <a:r>
              <a:rPr lang="en-US" sz="1600" baseline="30000">
                <a:latin typeface="Arial"/>
                <a:cs typeface="Arial"/>
              </a:rPr>
              <a:t>+ </a:t>
            </a:r>
            <a:r>
              <a:rPr lang="en-US" sz="1600">
                <a:latin typeface="Arial"/>
                <a:cs typeface="Arial"/>
              </a:rPr>
              <a:t>target: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latin typeface="Arial"/>
                <a:cs typeface="Arial"/>
              </a:rPr>
              <a:t>~40 cm target diameter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latin typeface="Arial"/>
                <a:cs typeface="Arial"/>
              </a:rPr>
              <a:t>2 Hz rot. frequency 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latin typeface="Arial"/>
                <a:cs typeface="Arial"/>
              </a:rPr>
              <a:t>8 mm radius of water channel  </a:t>
            </a:r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latin typeface="Arial"/>
                <a:cs typeface="Arial"/>
              </a:rPr>
              <a:t>0.3 kg/s water mass flow (1.5 m/s)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FCBF101-13B3-4BBD-BBC6-42F4F78AFACA}"/>
              </a:ext>
            </a:extLst>
          </p:cNvPr>
          <p:cNvSpPr/>
          <p:nvPr/>
        </p:nvSpPr>
        <p:spPr>
          <a:xfrm>
            <a:off x="7023814" y="4427211"/>
            <a:ext cx="4805680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Challenges: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High power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deposited by beam → cool and rotate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Radiation damage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→ rotate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Material fatigue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cause by cycling temperature → study material properties under realistic conditions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3E6694-1EB8-4FE5-8DA2-63D2480FF9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92" r="31070"/>
          <a:stretch/>
        </p:blipFill>
        <p:spPr>
          <a:xfrm>
            <a:off x="411892" y="1324641"/>
            <a:ext cx="2250285" cy="34264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31783B-2215-4D45-A3A0-2D1EA30570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1831"/>
          <a:stretch/>
        </p:blipFill>
        <p:spPr>
          <a:xfrm>
            <a:off x="3023818" y="1324641"/>
            <a:ext cx="2530413" cy="29453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F95591F-609F-4817-AA4C-44DA790F00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4148"/>
          <a:stretch/>
        </p:blipFill>
        <p:spPr>
          <a:xfrm>
            <a:off x="5779726" y="1304251"/>
            <a:ext cx="2778034" cy="29488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64953D9-6C0F-4A5F-A075-9A855FB97A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1907" y="1907180"/>
            <a:ext cx="3137587" cy="21623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71CAEA4-C79B-47FC-AF4E-8A6A8BD5AAB9}"/>
                  </a:ext>
                </a:extLst>
              </p:cNvPr>
              <p:cNvSpPr/>
              <p:nvPr/>
            </p:nvSpPr>
            <p:spPr>
              <a:xfrm>
                <a:off x="362506" y="5158180"/>
                <a:ext cx="2299671" cy="8504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17 kW </a:t>
                </a:r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deposited by </a:t>
                </a:r>
                <a:r>
                  <a:rPr lang="en-US" sz="160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 mA @ 120 MeV </a:t>
                </a:r>
                <a:endParaRPr 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</a:rPr>
                  <a:t> 1.5 mm</a:t>
                </a:r>
                <a:endParaRPr lang="en-US" sz="160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71CAEA4-C79B-47FC-AF4E-8A6A8BD5AA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506" y="5158180"/>
                <a:ext cx="2299671" cy="850426"/>
              </a:xfrm>
              <a:prstGeom prst="rect">
                <a:avLst/>
              </a:prstGeom>
              <a:blipFill>
                <a:blip r:embed="rId6"/>
                <a:stretch>
                  <a:fillRect l="-1058" t="-2143" r="-2381"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>
            <a:extLst>
              <a:ext uri="{FF2B5EF4-FFF2-40B4-BE49-F238E27FC236}">
                <a16:creationId xmlns:a16="http://schemas.microsoft.com/office/drawing/2014/main" id="{7868EAB7-AAFF-48CB-AFAA-8BA09FD67F05}"/>
              </a:ext>
            </a:extLst>
          </p:cNvPr>
          <p:cNvSpPr/>
          <p:nvPr/>
        </p:nvSpPr>
        <p:spPr>
          <a:xfrm>
            <a:off x="42522" y="938098"/>
            <a:ext cx="2989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Target Concept (Side View)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62FF8F-CCAD-4D25-A143-0FD79131DE62}"/>
              </a:ext>
            </a:extLst>
          </p:cNvPr>
          <p:cNvSpPr/>
          <p:nvPr/>
        </p:nvSpPr>
        <p:spPr>
          <a:xfrm>
            <a:off x="3465722" y="920887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Heat by Beam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8FE85CE-937D-4646-B26E-D140A7EA4D99}"/>
              </a:ext>
            </a:extLst>
          </p:cNvPr>
          <p:cNvSpPr/>
          <p:nvPr/>
        </p:nvSpPr>
        <p:spPr>
          <a:xfrm>
            <a:off x="5703962" y="924843"/>
            <a:ext cx="2912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Temperature in Rot. Target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DF74A24-CA6D-46E3-9ED4-929137DA7B1F}"/>
              </a:ext>
            </a:extLst>
          </p:cNvPr>
          <p:cNvSpPr/>
          <p:nvPr/>
        </p:nvSpPr>
        <p:spPr>
          <a:xfrm>
            <a:off x="9302741" y="1387485"/>
            <a:ext cx="2296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Cycling Temperature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4ECAB8-2E05-46EA-9777-CF6A6885E33B}"/>
              </a:ext>
            </a:extLst>
          </p:cNvPr>
          <p:cNvSpPr/>
          <p:nvPr/>
        </p:nvSpPr>
        <p:spPr>
          <a:xfrm>
            <a:off x="8691907" y="962931"/>
            <a:ext cx="3241080" cy="307777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Ushakov et al., IPAC’23, WEPM120</a:t>
            </a:r>
          </a:p>
        </p:txBody>
      </p:sp>
    </p:spTree>
    <p:extLst>
      <p:ext uri="{BB962C8B-B14F-4D97-AF65-F5344CB8AC3E}">
        <p14:creationId xmlns:p14="http://schemas.microsoft.com/office/powerpoint/2010/main" val="2632833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CCFBCE3-0106-420B-9BCC-30B338C85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80" y="1393645"/>
            <a:ext cx="4838618" cy="36955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E3C583-8F09-4047-91EA-18C5C6742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892" y="136368"/>
            <a:ext cx="11617351" cy="487490"/>
          </a:xfrm>
        </p:spPr>
        <p:txBody>
          <a:bodyPr>
            <a:normAutofit/>
          </a:bodyPr>
          <a:lstStyle/>
          <a:p>
            <a:r>
              <a:rPr lang="en-US"/>
              <a:t>Simplified Model of Beam Line and e</a:t>
            </a:r>
            <a:r>
              <a:rPr lang="en-US" baseline="30000"/>
              <a:t>+</a:t>
            </a:r>
            <a:r>
              <a:rPr lang="en-US"/>
              <a:t> Beam Parameters in Polarized Mode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4D7B2-336A-4674-A8FB-DCA9F096F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38562" y="6465779"/>
            <a:ext cx="714877" cy="303364"/>
          </a:xfrm>
        </p:spPr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11D71FF6-73D6-45D4-8EAB-3FFA790C3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/>
          <a:p>
            <a:r>
              <a:rPr lang="en-US"/>
              <a:t>A. Ushakov (JLab), LCWS2024, University of Tokyo, Japan, July 9, 2024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04A755-67DB-403A-BEDD-B6B9FBBFA13A}"/>
              </a:ext>
            </a:extLst>
          </p:cNvPr>
          <p:cNvSpPr/>
          <p:nvPr/>
        </p:nvSpPr>
        <p:spPr>
          <a:xfrm>
            <a:off x="939121" y="830068"/>
            <a:ext cx="4352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3000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Current and Energy along Beam Line </a:t>
            </a:r>
          </a:p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(S. Habet, PhD Thesis, Dec. 2023)</a:t>
            </a:r>
            <a:endParaRPr lang="en-US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F5A9C0-207F-44AE-A442-58A0440762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5940" y="1308462"/>
            <a:ext cx="4959980" cy="511052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14F5DD0-F6FF-4581-A1C1-D25F3F553069}"/>
              </a:ext>
            </a:extLst>
          </p:cNvPr>
          <p:cNvSpPr/>
          <p:nvPr/>
        </p:nvSpPr>
        <p:spPr>
          <a:xfrm>
            <a:off x="463301" y="5141112"/>
            <a:ext cx="522385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Quarter-Wave Transformer (QWT) – 2 solenoids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>
                <a:latin typeface="Arial" panose="020B0604020202020204" pitchFamily="34" charset="0"/>
                <a:cs typeface="Arial" panose="020B0604020202020204" pitchFamily="34" charset="0"/>
              </a:rPr>
              <a:t>Polarized mode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MeV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@ target:</a:t>
            </a:r>
            <a:b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600" b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 T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, L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600" b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cm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, B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= 0.05 T, L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= 6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>
                <a:latin typeface="Arial" panose="020B0604020202020204" pitchFamily="34" charset="0"/>
                <a:cs typeface="Arial" panose="020B0604020202020204" pitchFamily="34" charset="0"/>
              </a:rPr>
              <a:t>Unpolarized mode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MeV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@ target:</a:t>
            </a:r>
            <a:b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600" b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T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, L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600" b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cm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, B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= 0.05 T, L</a:t>
            </a:r>
            <a:r>
              <a:rPr lang="en-US" sz="1600" baseline="-250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= 6 m</a:t>
            </a:r>
            <a:endParaRPr lang="en-US" sz="16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5004273-D94F-4A27-91D4-AC9254A38E92}"/>
              </a:ext>
            </a:extLst>
          </p:cNvPr>
          <p:cNvSpPr/>
          <p:nvPr/>
        </p:nvSpPr>
        <p:spPr>
          <a:xfrm>
            <a:off x="6560538" y="811654"/>
            <a:ext cx="5032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aseline="3000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Bunch Size and Emittance along Beam Line </a:t>
            </a:r>
          </a:p>
          <a:p>
            <a:pPr algn="ctr"/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(S. Habet, PhD Thesis, Dec. 2023)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605527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EB28AA59-C18E-FC4D-BD87-1D7964E0E4F6}" vid="{969E4A27-902D-3340-850E-95490CE2F5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4C9B48AB097642B7112A3827F07CE9" ma:contentTypeVersion="14" ma:contentTypeDescription="Create a new document." ma:contentTypeScope="" ma:versionID="0b9b8e8410e780c58c7a5d272c9ad57a">
  <xsd:schema xmlns:xsd="http://www.w3.org/2001/XMLSchema" xmlns:xs="http://www.w3.org/2001/XMLSchema" xmlns:p="http://schemas.microsoft.com/office/2006/metadata/properties" xmlns:ns2="836220bd-6765-475d-aebe-427a3023f47c" xmlns:ns3="1543a33f-de66-4ce2-96ef-9c75f077144b" targetNamespace="http://schemas.microsoft.com/office/2006/metadata/properties" ma:root="true" ma:fieldsID="07e53db25b5f688a26c9144ca6190d77" ns2:_="" ns3:_="">
    <xsd:import namespace="836220bd-6765-475d-aebe-427a3023f47c"/>
    <xsd:import namespace="1543a33f-de66-4ce2-96ef-9c75f07714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6220bd-6765-475d-aebe-427a3023f4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4b97cb4-2f5e-48a1-816a-9019d04dc3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43a33f-de66-4ce2-96ef-9c75f077144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c553d5c6-5748-4d51-935b-a1baf2e28055}" ma:internalName="TaxCatchAll" ma:showField="CatchAllData" ma:web="1543a33f-de66-4ce2-96ef-9c75f077144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D30DDC-902B-43D6-8514-1C9D0557B6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98AA2F-A6CD-46FF-B0FA-FB207E0C620B}">
  <ds:schemaRefs>
    <ds:schemaRef ds:uri="1543a33f-de66-4ce2-96ef-9c75f077144b"/>
    <ds:schemaRef ds:uri="836220bd-6765-475d-aebe-427a3023f47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JLabPowerPoint_widescreen</Template>
  <TotalTime>216</TotalTime>
  <Words>2707</Words>
  <Application>Microsoft Office PowerPoint</Application>
  <PresentationFormat>Widescreen</PresentationFormat>
  <Paragraphs>416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.PingFangSC-Regular</vt:lpstr>
      <vt:lpstr>Arial</vt:lpstr>
      <vt:lpstr>Calibri</vt:lpstr>
      <vt:lpstr>Calibri Light</vt:lpstr>
      <vt:lpstr>Cambria Math</vt:lpstr>
      <vt:lpstr>DejaVu Sans</vt:lpstr>
      <vt:lpstr>PingFangSC-Regular</vt:lpstr>
      <vt:lpstr>Times New Roman</vt:lpstr>
      <vt:lpstr>Office Theme</vt:lpstr>
      <vt:lpstr>Update on Ce+BAF Positron Activities</vt:lpstr>
      <vt:lpstr>12 GeV Ce+BAF : Polarized Electron or Polarized Positron Beams</vt:lpstr>
      <vt:lpstr>Program Advisory Committee Positron Experiments (July 2023)</vt:lpstr>
      <vt:lpstr>Turning the LERF into a Positron Injector Facility</vt:lpstr>
      <vt:lpstr>LERF Polarized Positron Injector Concept</vt:lpstr>
      <vt:lpstr>Ce+BAF Positron Activities</vt:lpstr>
      <vt:lpstr>Selection of e+ Energy at Target Exit and Thickness of Tungsten Target</vt:lpstr>
      <vt:lpstr>Concept and Challenges of High-Power Target</vt:lpstr>
      <vt:lpstr>Simplified Model of Beam Line and e+ Beam Parameters in Polarized Mode</vt:lpstr>
      <vt:lpstr>Modeling Positron Injector in FLUKA and General Particle Tracer (GPT)</vt:lpstr>
      <vt:lpstr>Model with Compensation Solenoid and Cavities</vt:lpstr>
      <vt:lpstr>Distribution of Power Deposited by 1 mA @ 120 MeV e‒ Beam (FLUKA)</vt:lpstr>
      <vt:lpstr>Energy Distributions of e‒, e+ and γ at Different Z-Positions (FLUKA)</vt:lpstr>
      <vt:lpstr>Spatial Distributions of e‒, e+, γ and n. Neutron Energy and Yield (FLUKA)</vt:lpstr>
      <vt:lpstr>Standing Wave Capture Cavity (Shaoheng Wang)</vt:lpstr>
      <vt:lpstr>Energy Selection Chicane and SRF Cryomodule C100</vt:lpstr>
      <vt:lpstr>e+ Current and Energy vs Z in Chicane and Cryomodule (Preliminary Results)</vt:lpstr>
      <vt:lpstr>Time-Energy Phase Space after Collimator #1 and before/after Cryomodule</vt:lpstr>
      <vt:lpstr>XX’ Phase Space after Collimator #1 and before/after Cryomodule</vt:lpstr>
      <vt:lpstr>Summary</vt:lpstr>
      <vt:lpstr>Acknowledgments</vt:lpstr>
      <vt:lpstr>PowerPoint Presentation</vt:lpstr>
      <vt:lpstr>PowerPoint Presentation</vt:lpstr>
      <vt:lpstr>e+ Beam Current vs Z at Capture 1.03 T Solenoid and NC Capture Cavity</vt:lpstr>
      <vt:lpstr>e+ Current and Energy Spread at Exit of C100 vs Aperture Size of Collimator #1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Andriy Ushakov</dc:creator>
  <cp:lastModifiedBy>Andriy Ushakov</cp:lastModifiedBy>
  <cp:revision>28</cp:revision>
  <dcterms:created xsi:type="dcterms:W3CDTF">2023-02-20T01:51:32Z</dcterms:created>
  <dcterms:modified xsi:type="dcterms:W3CDTF">2024-07-08T22:00:40Z</dcterms:modified>
</cp:coreProperties>
</file>