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2" r:id="rId3"/>
    <p:sldId id="287" r:id="rId4"/>
    <p:sldId id="273" r:id="rId5"/>
    <p:sldId id="266" r:id="rId6"/>
    <p:sldId id="257" r:id="rId7"/>
    <p:sldId id="278" r:id="rId8"/>
    <p:sldId id="281" r:id="rId9"/>
    <p:sldId id="284" r:id="rId10"/>
    <p:sldId id="285" r:id="rId11"/>
    <p:sldId id="28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76000" autoAdjust="0"/>
  </p:normalViewPr>
  <p:slideViewPr>
    <p:cSldViewPr snapToGrid="0">
      <p:cViewPr varScale="1">
        <p:scale>
          <a:sx n="61" d="100"/>
          <a:sy n="61" d="100"/>
        </p:scale>
        <p:origin x="204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19A75-F9F0-403E-B605-F1F6C79EFF0D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DA85F-3102-49F7-B4FF-7816EC403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925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8825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05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128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507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212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445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427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5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49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FDA85F-3102-49F7-B4FF-7816EC403FB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498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69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775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24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46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171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120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73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78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85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63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747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DEF4A-813D-4BB3-8ED1-367874CB48B9}" type="datetimeFigureOut">
              <a:rPr kumimoji="1" lang="ja-JP" altLang="en-US" smtClean="0"/>
              <a:t>2024/7/9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4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7826/sessions/4644/#2018053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800" dirty="0">
                <a:latin typeface="Arial" panose="020B0604020202020204" pitchFamily="34" charset="0"/>
                <a:cs typeface="Arial" panose="020B0604020202020204" pitchFamily="34" charset="0"/>
              </a:rPr>
              <a:t>ILC Damping Ring Design:</a:t>
            </a:r>
            <a:br>
              <a:rPr kumimoji="1" lang="en-US" altLang="ja-JP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4800" dirty="0">
                <a:latin typeface="Arial" panose="020B0604020202020204" pitchFamily="34" charset="0"/>
                <a:cs typeface="Arial" panose="020B0604020202020204" pitchFamily="34" charset="0"/>
              </a:rPr>
              <a:t> Changes from TDR</a:t>
            </a:r>
            <a:endParaRPr kumimoji="1" lang="ja-JP" alt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2024.7.10  K.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Kubo  </a:t>
            </a:r>
          </a:p>
          <a:p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298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E00DD7-DEDA-B4CB-A241-D2218632A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6090"/>
          </a:xfrm>
        </p:spPr>
        <p:txBody>
          <a:bodyPr>
            <a:norm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Additional Changes after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ALCW2018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1" lang="en-US" altLang="ja-JP" sz="2800" dirty="0" err="1">
                <a:latin typeface="Arial" panose="020B0604020202020204" pitchFamily="34" charset="0"/>
                <a:cs typeface="Arial" panose="020B0604020202020204" pitchFamily="34" charset="0"/>
              </a:rPr>
              <a:t>cnt’d</a:t>
            </a:r>
            <a:endParaRPr kumimoji="1" lang="ja-JP" altLang="en-US" sz="28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AFF46C-747D-535D-DB48-A74E4F13A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06631"/>
            <a:ext cx="7886700" cy="1885361"/>
          </a:xfrm>
        </p:spPr>
        <p:txBody>
          <a:bodyPr/>
          <a:lstStyle/>
          <a:p>
            <a:r>
              <a:rPr kumimoji="1" lang="en-US" altLang="ja-JP" dirty="0"/>
              <a:t>Basically the same optics</a:t>
            </a:r>
          </a:p>
          <a:p>
            <a:pPr lvl="1"/>
            <a:r>
              <a:rPr kumimoji="1" lang="en-US" altLang="ja-JP" dirty="0"/>
              <a:t>Dynamic aperture checked. No significant change.</a:t>
            </a:r>
          </a:p>
          <a:p>
            <a:r>
              <a:rPr lang="en-US" altLang="ja-JP" dirty="0"/>
              <a:t>Reduction of total bend magnets length </a:t>
            </a:r>
          </a:p>
          <a:p>
            <a:pPr lvl="1"/>
            <a:r>
              <a:rPr lang="en-US" altLang="ja-JP" dirty="0"/>
              <a:t>emittance increase slightly, not significant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9679808-123F-DFC0-7129-7CDBFB33C73A}"/>
              </a:ext>
            </a:extLst>
          </p:cNvPr>
          <p:cNvSpPr txBox="1"/>
          <p:nvPr/>
        </p:nvSpPr>
        <p:spPr>
          <a:xfrm>
            <a:off x="384370" y="3460308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Horizontal normalized emittance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 4">
                <a:extLst>
                  <a:ext uri="{FF2B5EF4-FFF2-40B4-BE49-F238E27FC236}">
                    <a16:creationId xmlns:a16="http://schemas.microsoft.com/office/drawing/2014/main" id="{8E2C88B8-6F96-DABB-D4A3-C5DDA30459C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1250313"/>
                  </p:ext>
                </p:extLst>
              </p:nvPr>
            </p:nvGraphicFramePr>
            <p:xfrm>
              <a:off x="876693" y="3872121"/>
              <a:ext cx="7638657" cy="140347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75537">
                      <a:extLst>
                        <a:ext uri="{9D8B030D-6E8A-4147-A177-3AD203B41FA5}">
                          <a16:colId xmlns:a16="http://schemas.microsoft.com/office/drawing/2014/main" val="2638784558"/>
                        </a:ext>
                      </a:extLst>
                    </a:gridCol>
                    <a:gridCol w="2657697">
                      <a:extLst>
                        <a:ext uri="{9D8B030D-6E8A-4147-A177-3AD203B41FA5}">
                          <a16:colId xmlns:a16="http://schemas.microsoft.com/office/drawing/2014/main" val="1763916452"/>
                        </a:ext>
                      </a:extLst>
                    </a:gridCol>
                    <a:gridCol w="2805423">
                      <a:extLst>
                        <a:ext uri="{9D8B030D-6E8A-4147-A177-3AD203B41FA5}">
                          <a16:colId xmlns:a16="http://schemas.microsoft.com/office/drawing/2014/main" val="28043029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Bend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No intra-beam scattering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With intra-beam scattering (</a:t>
                          </a:r>
                          <a14:m>
                            <m:oMath xmlns:m="http://schemas.openxmlformats.org/officeDocument/2006/math">
                              <m:r>
                                <a:rPr kumimoji="1" lang="ja-JP" altLang="en-US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=20 </m:t>
                              </m:r>
                            </m:oMath>
                          </a14:m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nm)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0523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 m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1" lang="ja-JP" altLang="en-US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=3.14 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kumimoji="1" lang="en-US" altLang="ja-JP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kumimoji="1" lang="ja-JP" altLang="en-US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=4.00 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kumimoji="1" lang="en-US" altLang="ja-JP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17051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2.4 m+ 2.4 m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kumimoji="1" lang="ja-JP" altLang="en-US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=3.27 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kumimoji="1" lang="en-US" altLang="ja-JP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kumimoji="1" lang="ja-JP" altLang="en-US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ja-JP" altLang="en-US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kumimoji="1" lang="en-US" altLang="ja-JP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=4.08 </m:t>
                              </m:r>
                              <m:r>
                                <a:rPr kumimoji="1" lang="en-US" altLang="ja-JP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kumimoji="1" lang="en-US" altLang="ja-JP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4031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 4">
                <a:extLst>
                  <a:ext uri="{FF2B5EF4-FFF2-40B4-BE49-F238E27FC236}">
                    <a16:creationId xmlns:a16="http://schemas.microsoft.com/office/drawing/2014/main" id="{8E2C88B8-6F96-DABB-D4A3-C5DDA30459C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1250313"/>
                  </p:ext>
                </p:extLst>
              </p:nvPr>
            </p:nvGraphicFramePr>
            <p:xfrm>
              <a:off x="876693" y="3872121"/>
              <a:ext cx="7638657" cy="140347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175537">
                      <a:extLst>
                        <a:ext uri="{9D8B030D-6E8A-4147-A177-3AD203B41FA5}">
                          <a16:colId xmlns:a16="http://schemas.microsoft.com/office/drawing/2014/main" val="2638784558"/>
                        </a:ext>
                      </a:extLst>
                    </a:gridCol>
                    <a:gridCol w="2657697">
                      <a:extLst>
                        <a:ext uri="{9D8B030D-6E8A-4147-A177-3AD203B41FA5}">
                          <a16:colId xmlns:a16="http://schemas.microsoft.com/office/drawing/2014/main" val="1763916452"/>
                        </a:ext>
                      </a:extLst>
                    </a:gridCol>
                    <a:gridCol w="2805423">
                      <a:extLst>
                        <a:ext uri="{9D8B030D-6E8A-4147-A177-3AD203B41FA5}">
                          <a16:colId xmlns:a16="http://schemas.microsoft.com/office/drawing/2014/main" val="2804302944"/>
                        </a:ext>
                      </a:extLst>
                    </a:gridCol>
                  </a:tblGrid>
                  <a:tr h="66179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Bend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No intra-beam scattering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172234" t="-4587" r="-434" b="-125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0523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 m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82110" t="-186885" r="-106193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172234" t="-186885" r="-434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17051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2.4 m+ 2.4 m</a:t>
                          </a:r>
                          <a:endParaRPr kumimoji="1" lang="ja-JP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82110" t="-286885" r="-106193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172234" t="-286885" r="-434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440313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06963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7C8487-FE31-60C0-2F92-3D1AEBC98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7810"/>
          </a:xfrm>
        </p:spPr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D51D98-06DF-942B-475C-BF3ECEE51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06631"/>
            <a:ext cx="7886700" cy="4970332"/>
          </a:xfrm>
        </p:spPr>
        <p:txBody>
          <a:bodyPr>
            <a:norm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Longer and weaker bending magnet for lower horizontal emittance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Divide long bending magnet into two 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      (5 m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2. 4 m + 2.4 m).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paces between magnets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Same beamline geometry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Basically the same optics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Changes give no negative effect to dynamic aperture </a:t>
            </a: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(However, more realistic estimation of dynamic aperture is desirable.)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9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82907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of ILC DR Design </a:t>
            </a:r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from TDR 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17715"/>
            <a:ext cx="7886700" cy="4659248"/>
          </a:xfrm>
        </p:spPr>
        <p:txBody>
          <a:bodyPr>
            <a:norm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For Higher Luminosity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(especially at 250 GeV ECM)</a:t>
            </a:r>
          </a:p>
          <a:p>
            <a:pPr lvl="1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Normalized horizontal emittance 6.3 um  4 um</a:t>
            </a: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Already reported and approved)</a:t>
            </a:r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e.g.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Presentation in ALCW2018 (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  <a:hlinkClick r:id="rId3"/>
              </a:rPr>
              <a:t>https://agenda.linearcollider.org/event/7826/sessions/4644/#20180531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Make Design Realistic</a:t>
            </a:r>
          </a:p>
          <a:p>
            <a:pPr lvl="1"/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Change positions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lengths of  magnets</a:t>
            </a:r>
          </a:p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360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693AC554-2DF9-FB64-A9ED-A01A1482C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1686"/>
            <a:ext cx="9144000" cy="415462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D35720C-2F4B-65CE-8456-F6A7B137AF7B}"/>
              </a:ext>
            </a:extLst>
          </p:cNvPr>
          <p:cNvSpPr txBox="1"/>
          <p:nvPr/>
        </p:nvSpPr>
        <p:spPr>
          <a:xfrm>
            <a:off x="1778696" y="663879"/>
            <a:ext cx="861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TDR</a:t>
            </a:r>
            <a:endParaRPr kumimoji="1" lang="ja-JP" altLang="en-US" sz="32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9CF7A96-E15E-3CB6-C5D8-6A2CA7105A58}"/>
              </a:ext>
            </a:extLst>
          </p:cNvPr>
          <p:cNvSpPr txBox="1"/>
          <p:nvPr/>
        </p:nvSpPr>
        <p:spPr>
          <a:xfrm>
            <a:off x="795403" y="5506314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1"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Changes keep</a:t>
            </a:r>
          </a:p>
          <a:p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	Same beamline geometry</a:t>
            </a:r>
          </a:p>
          <a:p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	Basically the same optics</a:t>
            </a:r>
            <a:endParaRPr kumimoji="1" lang="ja-JP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34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Horizontal emittance design (normalized)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70581"/>
            <a:ext cx="7886700" cy="47063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TDR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At IP: 10 um 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In DR:  6.3 um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Growth in RTML: 0.9 um (designed synchrotron radiation)</a:t>
            </a:r>
          </a:p>
          <a:p>
            <a:pPr marL="0" indent="0">
              <a:buNone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At IP: 5 um 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In DR:  4 um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Growth in RTML: 0.7 um (designed synchrotron radiation)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         (by changing turnaround design)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2473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584462"/>
            <a:ext cx="7886700" cy="55925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Possible choices for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emittance reduction</a:t>
            </a:r>
          </a:p>
          <a:p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Stronger focusing (smaller beta-function) in arcs</a:t>
            </a:r>
          </a:p>
          <a:p>
            <a:pPr lvl="1"/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Dynamic aperture significantly reduce.</a:t>
            </a:r>
          </a:p>
          <a:p>
            <a:pPr lvl="2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Probably not acceptable.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Longer and weaker bending magnets</a:t>
            </a:r>
          </a:p>
          <a:p>
            <a:pPr lvl="1"/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Space exist for lengthening magnet from 3m (TDR) to 5 m</a:t>
            </a:r>
          </a:p>
          <a:p>
            <a:pPr lvl="1"/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Simple and easy</a:t>
            </a:r>
          </a:p>
          <a:p>
            <a:pPr lvl="1"/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No negative impact to dynamic aperture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This is chosen</a:t>
            </a:r>
          </a:p>
          <a:p>
            <a:pPr marL="0" indent="0">
              <a:buNone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+ In Wiggler dominant ring (as ILC DR): 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emittance ~ 1/(radius)^2 in arc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	 damping time not changed significantly</a:t>
            </a:r>
          </a:p>
          <a:p>
            <a:pPr marL="457200" lvl="1" indent="0">
              <a:buNone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89600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3808" y="59968"/>
            <a:ext cx="7886700" cy="856734"/>
          </a:xfrm>
        </p:spPr>
        <p:txBody>
          <a:bodyPr>
            <a:norm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Optics of Arc Cell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31125" y="686127"/>
            <a:ext cx="2047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TDR, 3 m bend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A9F6D9E-5EF4-0B80-E539-621DABF2B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27" y="1240354"/>
            <a:ext cx="3478709" cy="263284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EE48360-D5F7-D995-94CD-9D5DD726F6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114" y="1232734"/>
            <a:ext cx="3402505" cy="2640466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A852B55-5F69-10C0-BFB8-EA5EFF59C39B}"/>
              </a:ext>
            </a:extLst>
          </p:cNvPr>
          <p:cNvSpPr txBox="1"/>
          <p:nvPr/>
        </p:nvSpPr>
        <p:spPr>
          <a:xfrm>
            <a:off x="5269584" y="686127"/>
            <a:ext cx="1252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5 m bend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43816B9-143D-C310-46FF-3D84CFE520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477377"/>
              </p:ext>
            </p:extLst>
          </p:nvPr>
        </p:nvGraphicFramePr>
        <p:xfrm>
          <a:off x="625408" y="4557226"/>
          <a:ext cx="7723500" cy="1285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33163">
                  <a:extLst>
                    <a:ext uri="{9D8B030D-6E8A-4147-A177-3AD203B41FA5}">
                      <a16:colId xmlns:a16="http://schemas.microsoft.com/office/drawing/2014/main" val="940501990"/>
                    </a:ext>
                  </a:extLst>
                </a:gridCol>
                <a:gridCol w="1765748">
                  <a:extLst>
                    <a:ext uri="{9D8B030D-6E8A-4147-A177-3AD203B41FA5}">
                      <a16:colId xmlns:a16="http://schemas.microsoft.com/office/drawing/2014/main" val="99699868"/>
                    </a:ext>
                  </a:extLst>
                </a:gridCol>
                <a:gridCol w="2124589">
                  <a:extLst>
                    <a:ext uri="{9D8B030D-6E8A-4147-A177-3AD203B41FA5}">
                      <a16:colId xmlns:a16="http://schemas.microsoft.com/office/drawing/2014/main" val="22404088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(long bend)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11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normalized Emittance (um)</a:t>
                      </a:r>
                    </a:p>
                    <a:p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wo/w intra-beam scattering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5.74,</a:t>
                      </a:r>
                    </a:p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6.27 (IBS)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3.14,</a:t>
                      </a:r>
                    </a:p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3.97 (IBS)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187426"/>
                  </a:ext>
                </a:extLst>
              </a:tr>
              <a:tr h="268350">
                <a:tc>
                  <a:txBody>
                    <a:bodyPr/>
                    <a:lstStyle/>
                    <a:p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Damping time x/y/z (</a:t>
                      </a:r>
                      <a:r>
                        <a:rPr kumimoji="1" lang="en-US" altLang="ja-JP" sz="16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</a:t>
                      </a:r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23.9/23.9/11.9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25.5/25.5/12.8 </a:t>
                      </a:r>
                      <a:endParaRPr kumimoji="1" lang="ja-JP" altLang="en-US" sz="16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992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945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Dynamic Aperture calculation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ool prepared in SAD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Set initial orbit and energy deviation and perform tracking</a:t>
            </a:r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Survived in 1000 turns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tracking 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“accepted”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 errors included.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 special treatment of wiggler’s magnetic field.</a:t>
            </a:r>
          </a:p>
          <a:p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499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98066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Dynamic aperture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A0FA462E-D871-723A-9DF2-E6FB267A86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090743"/>
              </p:ext>
            </p:extLst>
          </p:nvPr>
        </p:nvGraphicFramePr>
        <p:xfrm>
          <a:off x="134655" y="1463123"/>
          <a:ext cx="4800600" cy="3555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3" imgW="6858000" imgH="5079960" progId="KGraph_Plot">
                  <p:embed/>
                </p:oleObj>
              </mc:Choice>
              <mc:Fallback>
                <p:oleObj name="KGPlot" r:id="rId3" imgW="6858000" imgH="5079960" progId="KGraph_Plot">
                  <p:embed/>
                  <p:pic>
                    <p:nvPicPr>
                      <p:cNvPr id="4" name="オブジェクト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655" y="1463123"/>
                        <a:ext cx="4800600" cy="3555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02F39CC-5615-AD22-5802-DD9F97AC4DB3}"/>
              </a:ext>
            </a:extLst>
          </p:cNvPr>
          <p:cNvSpPr txBox="1"/>
          <p:nvPr/>
        </p:nvSpPr>
        <p:spPr>
          <a:xfrm>
            <a:off x="1515681" y="1463123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TDR design 3 m bend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50528" y="1450957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New arc cell:  long (5 m) bend </a:t>
            </a:r>
          </a:p>
        </p:txBody>
      </p:sp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061569"/>
              </p:ext>
            </p:extLst>
          </p:nvPr>
        </p:nvGraphicFramePr>
        <p:xfrm>
          <a:off x="4439444" y="1651014"/>
          <a:ext cx="4800600" cy="3555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5" imgW="6858000" imgH="5079960" progId="KGraph_Plot">
                  <p:embed/>
                </p:oleObj>
              </mc:Choice>
              <mc:Fallback>
                <p:oleObj name="KGPlot" r:id="rId5" imgW="6858000" imgH="5079960" progId="KGraph_Plot">
                  <p:embed/>
                  <p:pic>
                    <p:nvPicPr>
                      <p:cNvPr id="5" name="オブジェクト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39444" y="1651014"/>
                        <a:ext cx="4800600" cy="3555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5464609" y="5407043"/>
            <a:ext cx="207389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Aperture is larger than requirement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817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0E6DED-8D4A-B335-6A82-236FCC232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7237"/>
          </a:xfrm>
        </p:spPr>
        <p:txBody>
          <a:bodyPr>
            <a:norm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Additional Changes after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ALCW2018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28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F2DD32-5A4C-BA24-CE88-710794178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2363"/>
            <a:ext cx="7886700" cy="506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Realistic Design (consideration of construction, transportation, etc.)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spaces between magnets 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Divide one 5 m bend into two 2.4 m bends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0DD873F-C8B9-3D8F-E758-303C2CBB3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48590"/>
            <a:ext cx="4394378" cy="328237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A250CD6-6731-BBBC-D61D-96B28CEAF5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68" y="2782731"/>
            <a:ext cx="4194412" cy="324823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9A7EB52-9FF1-B08F-A570-D5C3344116B2}"/>
              </a:ext>
            </a:extLst>
          </p:cNvPr>
          <p:cNvSpPr txBox="1"/>
          <p:nvPr/>
        </p:nvSpPr>
        <p:spPr>
          <a:xfrm>
            <a:off x="358219" y="2420147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Arc Optics Design in 2018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52CDBE7-990C-3004-E921-2C0B21E88BBC}"/>
              </a:ext>
            </a:extLst>
          </p:cNvPr>
          <p:cNvSpPr txBox="1"/>
          <p:nvPr/>
        </p:nvSpPr>
        <p:spPr>
          <a:xfrm>
            <a:off x="4572000" y="2379258"/>
            <a:ext cx="2877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Present Arc Optics Design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907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456</TotalTime>
  <Words>526</Words>
  <Application>Microsoft Office PowerPoint</Application>
  <PresentationFormat>画面に合わせる (4:3)</PresentationFormat>
  <Paragraphs>104</Paragraphs>
  <Slides>11</Slides>
  <Notes>10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0" baseType="lpstr">
      <vt:lpstr>游ゴシック</vt:lpstr>
      <vt:lpstr>Arial</vt:lpstr>
      <vt:lpstr>Calibri</vt:lpstr>
      <vt:lpstr>Calibri Light</vt:lpstr>
      <vt:lpstr>Cambria Math</vt:lpstr>
      <vt:lpstr>Times New Roman</vt:lpstr>
      <vt:lpstr>Wingdings</vt:lpstr>
      <vt:lpstr>Office テーマ</vt:lpstr>
      <vt:lpstr>KGPlot</vt:lpstr>
      <vt:lpstr>ILC Damping Ring Design:  Changes from TDR</vt:lpstr>
      <vt:lpstr>Change of ILC DR Design from TDR </vt:lpstr>
      <vt:lpstr>PowerPoint プレゼンテーション</vt:lpstr>
      <vt:lpstr>Horizontal emittance design (normalized)</vt:lpstr>
      <vt:lpstr>PowerPoint プレゼンテーション</vt:lpstr>
      <vt:lpstr>Optics of Arc Cell</vt:lpstr>
      <vt:lpstr>Dynamic Aperture calculation</vt:lpstr>
      <vt:lpstr>Dynamic aperture</vt:lpstr>
      <vt:lpstr>Additional Changes after ALCW2018 </vt:lpstr>
      <vt:lpstr>Additional Changes after ALCW2018  cnt’d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kubo</dc:creator>
  <cp:lastModifiedBy>浄 久保</cp:lastModifiedBy>
  <cp:revision>150</cp:revision>
  <dcterms:created xsi:type="dcterms:W3CDTF">2017-02-13T05:57:32Z</dcterms:created>
  <dcterms:modified xsi:type="dcterms:W3CDTF">2024-07-09T08:48:09Z</dcterms:modified>
</cp:coreProperties>
</file>