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61" r:id="rId2"/>
    <p:sldId id="327" r:id="rId3"/>
    <p:sldId id="7067" r:id="rId4"/>
    <p:sldId id="957" r:id="rId5"/>
    <p:sldId id="958" r:id="rId6"/>
    <p:sldId id="7069" r:id="rId7"/>
    <p:sldId id="959" r:id="rId8"/>
    <p:sldId id="970" r:id="rId9"/>
    <p:sldId id="7070" r:id="rId10"/>
    <p:sldId id="347" r:id="rId11"/>
    <p:sldId id="971" r:id="rId12"/>
    <p:sldId id="7071" r:id="rId13"/>
    <p:sldId id="964" r:id="rId14"/>
    <p:sldId id="963" r:id="rId15"/>
    <p:sldId id="965" r:id="rId16"/>
    <p:sldId id="7072" r:id="rId17"/>
    <p:sldId id="966" r:id="rId18"/>
    <p:sldId id="967" r:id="rId19"/>
    <p:sldId id="968" r:id="rId20"/>
    <p:sldId id="969" r:id="rId21"/>
    <p:sldId id="7073" r:id="rId22"/>
    <p:sldId id="341" r:id="rId23"/>
    <p:sldId id="408" r:id="rId24"/>
    <p:sldId id="972" r:id="rId25"/>
    <p:sldId id="955" r:id="rId26"/>
    <p:sldId id="962" r:id="rId27"/>
    <p:sldId id="7068" r:id="rId28"/>
    <p:sldId id="1163" r:id="rId29"/>
    <p:sldId id="7066" r:id="rId30"/>
    <p:sldId id="6688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才" initials="孟才" lastIdx="1" clrIdx="0">
    <p:extLst>
      <p:ext uri="{19B8F6BF-5375-455C-9EA6-DF929625EA0E}">
        <p15:presenceInfo xmlns:p15="http://schemas.microsoft.com/office/powerpoint/2012/main" userId="9dded5530b46db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5220" autoAdjust="0"/>
  </p:normalViewPr>
  <p:slideViewPr>
    <p:cSldViewPr snapToGrid="0">
      <p:cViewPr varScale="1">
        <p:scale>
          <a:sx n="82" d="100"/>
          <a:sy n="82" d="100"/>
        </p:scale>
        <p:origin x="147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6650D-9494-41FF-9806-8B83AE6D8378}" type="datetimeFigureOut">
              <a:rPr lang="zh-CN" altLang="en-US" smtClean="0"/>
              <a:t>2024/7/8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EF94D-5812-4AAB-BFF2-D0A300FCB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69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A4537-8308-4F40-AB51-228B839276B7}" type="datetimeFigureOut">
              <a:rPr lang="zh-CN" altLang="en-US" smtClean="0"/>
              <a:t>2024/7/8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6EE03-0A88-4680-904D-DAEB55ADA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28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751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377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371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315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667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342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777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920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73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608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87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3626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672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338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525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8212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9022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95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84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39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844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38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862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651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35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lnSpc>
                <a:spcPct val="20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4286252"/>
            <a:ext cx="8534400" cy="7269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en-US" altLang="zh-CN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2"/>
          </p:nvPr>
        </p:nvSpPr>
        <p:spPr>
          <a:xfrm>
            <a:off x="2663182" y="5227563"/>
            <a:ext cx="6865639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8" y="5741803"/>
            <a:ext cx="470609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7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8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29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248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spcBef>
                <a:spcPts val="300"/>
              </a:spcBef>
              <a:defRPr sz="24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defRPr>
            </a:lvl2pPr>
            <a:lvl3pPr>
              <a:spcBef>
                <a:spcPts val="200"/>
              </a:spcBef>
              <a:defRPr sz="2200"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2024/7/8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993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1414" y="217133"/>
            <a:ext cx="11566205" cy="644004"/>
          </a:xfrm>
          <a:prstGeom prst="rect">
            <a:avLst/>
          </a:prstGeom>
        </p:spPr>
        <p:txBody>
          <a:bodyPr tIns="72000" bIns="72000" anchor="ctr" anchorCtr="0"/>
          <a:lstStyle>
            <a:lvl1pPr>
              <a:defRPr sz="3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46746" y="641617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7B9C64DA-A8C9-2940-84B3-A9E8FD2CB2F2}" type="datetime1">
              <a:rPr lang="zh-CN" altLang="en-US" smtClean="0"/>
              <a:t>2024/7/8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80293A8B-7656-41F7-B47F-4F4E036E5275}" type="slidenum">
              <a:rPr lang="en-US" altLang="zh-CN" smtClean="0"/>
              <a:t>‹#›</a:t>
            </a:fld>
            <a:endParaRPr lang="zh-CN" altLang="en-US"/>
          </a:p>
        </p:txBody>
      </p:sp>
      <p:sp>
        <p:nvSpPr>
          <p:cNvPr id="12" name="文本占位符 2"/>
          <p:cNvSpPr>
            <a:spLocks noGrp="1"/>
          </p:cNvSpPr>
          <p:nvPr>
            <p:ph idx="1" hasCustomPrompt="1"/>
          </p:nvPr>
        </p:nvSpPr>
        <p:spPr>
          <a:xfrm>
            <a:off x="480060" y="1036321"/>
            <a:ext cx="11163599" cy="5147342"/>
          </a:xfrm>
          <a:custGeom>
            <a:avLst/>
            <a:gdLst>
              <a:gd name="connsiteX0" fmla="*/ 0 w 10857753"/>
              <a:gd name="connsiteY0" fmla="*/ 0 h 5136439"/>
              <a:gd name="connsiteX1" fmla="*/ 10857753 w 10857753"/>
              <a:gd name="connsiteY1" fmla="*/ 0 h 5136439"/>
              <a:gd name="connsiteX2" fmla="*/ 10857753 w 10857753"/>
              <a:gd name="connsiteY2" fmla="*/ 5136439 h 5136439"/>
              <a:gd name="connsiteX3" fmla="*/ 0 w 10857753"/>
              <a:gd name="connsiteY3" fmla="*/ 5136439 h 5136439"/>
              <a:gd name="connsiteX4" fmla="*/ 0 w 10857753"/>
              <a:gd name="connsiteY4" fmla="*/ 0 h 5136439"/>
              <a:gd name="connsiteX0-1" fmla="*/ 0 w 10857753"/>
              <a:gd name="connsiteY0-2" fmla="*/ 0 h 5136439"/>
              <a:gd name="connsiteX1-3" fmla="*/ 10857753 w 10857753"/>
              <a:gd name="connsiteY1-4" fmla="*/ 0 h 5136439"/>
              <a:gd name="connsiteX2-5" fmla="*/ 10855126 w 10857753"/>
              <a:gd name="connsiteY2-6" fmla="*/ 4956679 h 5136439"/>
              <a:gd name="connsiteX3-7" fmla="*/ 10857753 w 10857753"/>
              <a:gd name="connsiteY3-8" fmla="*/ 5136439 h 5136439"/>
              <a:gd name="connsiteX4-9" fmla="*/ 0 w 10857753"/>
              <a:gd name="connsiteY4-10" fmla="*/ 5136439 h 5136439"/>
              <a:gd name="connsiteX5" fmla="*/ 0 w 10857753"/>
              <a:gd name="connsiteY5" fmla="*/ 0 h 5136439"/>
              <a:gd name="connsiteX0-11" fmla="*/ 0 w 10857753"/>
              <a:gd name="connsiteY0-12" fmla="*/ 0 h 5142745"/>
              <a:gd name="connsiteX1-13" fmla="*/ 10857753 w 10857753"/>
              <a:gd name="connsiteY1-14" fmla="*/ 0 h 5142745"/>
              <a:gd name="connsiteX2-15" fmla="*/ 10855126 w 10857753"/>
              <a:gd name="connsiteY2-16" fmla="*/ 4956679 h 5142745"/>
              <a:gd name="connsiteX3-17" fmla="*/ 10687486 w 10857753"/>
              <a:gd name="connsiteY3-18" fmla="*/ 5142745 h 5142745"/>
              <a:gd name="connsiteX4-19" fmla="*/ 0 w 10857753"/>
              <a:gd name="connsiteY4-20" fmla="*/ 5136439 h 5142745"/>
              <a:gd name="connsiteX5-21" fmla="*/ 0 w 10857753"/>
              <a:gd name="connsiteY5-22" fmla="*/ 0 h 5142745"/>
              <a:gd name="connsiteX0-23" fmla="*/ 0 w 10857753"/>
              <a:gd name="connsiteY0-24" fmla="*/ 0 h 5142745"/>
              <a:gd name="connsiteX1-25" fmla="*/ 10857753 w 10857753"/>
              <a:gd name="connsiteY1-26" fmla="*/ 0 h 5142745"/>
              <a:gd name="connsiteX2-27" fmla="*/ 10855126 w 10857753"/>
              <a:gd name="connsiteY2-28" fmla="*/ 4956679 h 5142745"/>
              <a:gd name="connsiteX3-29" fmla="*/ 10687486 w 10857753"/>
              <a:gd name="connsiteY3-30" fmla="*/ 5142745 h 5142745"/>
              <a:gd name="connsiteX4-31" fmla="*/ 0 w 10857753"/>
              <a:gd name="connsiteY4-32" fmla="*/ 5136439 h 5142745"/>
              <a:gd name="connsiteX5-33" fmla="*/ 0 w 10857753"/>
              <a:gd name="connsiteY5-34" fmla="*/ 0 h 5142745"/>
              <a:gd name="connsiteX0-35" fmla="*/ 0 w 10857753"/>
              <a:gd name="connsiteY0-36" fmla="*/ 0 h 5142747"/>
              <a:gd name="connsiteX1-37" fmla="*/ 10857753 w 10857753"/>
              <a:gd name="connsiteY1-38" fmla="*/ 0 h 5142747"/>
              <a:gd name="connsiteX2-39" fmla="*/ 10855126 w 10857753"/>
              <a:gd name="connsiteY2-40" fmla="*/ 4956679 h 5142747"/>
              <a:gd name="connsiteX3-41" fmla="*/ 10687486 w 10857753"/>
              <a:gd name="connsiteY3-42" fmla="*/ 5142745 h 5142747"/>
              <a:gd name="connsiteX4-43" fmla="*/ 0 w 10857753"/>
              <a:gd name="connsiteY4-44" fmla="*/ 5136439 h 5142747"/>
              <a:gd name="connsiteX5-45" fmla="*/ 0 w 10857753"/>
              <a:gd name="connsiteY5-46" fmla="*/ 0 h 5142747"/>
              <a:gd name="connsiteX0-47" fmla="*/ 0 w 10857753"/>
              <a:gd name="connsiteY0-48" fmla="*/ 0 h 5142903"/>
              <a:gd name="connsiteX1-49" fmla="*/ 10857753 w 10857753"/>
              <a:gd name="connsiteY1-50" fmla="*/ 0 h 5142903"/>
              <a:gd name="connsiteX2-51" fmla="*/ 10855126 w 10857753"/>
              <a:gd name="connsiteY2-52" fmla="*/ 4956679 h 5142903"/>
              <a:gd name="connsiteX3-53" fmla="*/ 10687486 w 10857753"/>
              <a:gd name="connsiteY3-54" fmla="*/ 5142745 h 5142903"/>
              <a:gd name="connsiteX4-55" fmla="*/ 0 w 10857753"/>
              <a:gd name="connsiteY4-56" fmla="*/ 5136439 h 5142903"/>
              <a:gd name="connsiteX5-57" fmla="*/ 0 w 10857753"/>
              <a:gd name="connsiteY5-58" fmla="*/ 0 h 5142903"/>
              <a:gd name="connsiteX0-59" fmla="*/ 0 w 10857753"/>
              <a:gd name="connsiteY0-60" fmla="*/ 0 h 5142823"/>
              <a:gd name="connsiteX1-61" fmla="*/ 10857753 w 10857753"/>
              <a:gd name="connsiteY1-62" fmla="*/ 0 h 5142823"/>
              <a:gd name="connsiteX2-63" fmla="*/ 10855126 w 10857753"/>
              <a:gd name="connsiteY2-64" fmla="*/ 4956679 h 5142823"/>
              <a:gd name="connsiteX3-65" fmla="*/ 10687486 w 10857753"/>
              <a:gd name="connsiteY3-66" fmla="*/ 5142745 h 5142823"/>
              <a:gd name="connsiteX4-67" fmla="*/ 0 w 10857753"/>
              <a:gd name="connsiteY4-68" fmla="*/ 5136439 h 5142823"/>
              <a:gd name="connsiteX5-69" fmla="*/ 0 w 10857753"/>
              <a:gd name="connsiteY5-70" fmla="*/ 0 h 5142823"/>
              <a:gd name="connsiteX0-71" fmla="*/ 0 w 10857753"/>
              <a:gd name="connsiteY0-72" fmla="*/ 0 h 5142926"/>
              <a:gd name="connsiteX1-73" fmla="*/ 10857753 w 10857753"/>
              <a:gd name="connsiteY1-74" fmla="*/ 0 h 5142926"/>
              <a:gd name="connsiteX2-75" fmla="*/ 10855126 w 10857753"/>
              <a:gd name="connsiteY2-76" fmla="*/ 4956679 h 5142926"/>
              <a:gd name="connsiteX3-77" fmla="*/ 10687486 w 10857753"/>
              <a:gd name="connsiteY3-78" fmla="*/ 5142745 h 5142926"/>
              <a:gd name="connsiteX4-79" fmla="*/ 0 w 10857753"/>
              <a:gd name="connsiteY4-80" fmla="*/ 5136439 h 5142926"/>
              <a:gd name="connsiteX5-81" fmla="*/ 0 w 10857753"/>
              <a:gd name="connsiteY5-82" fmla="*/ 0 h 5142926"/>
              <a:gd name="connsiteX0-83" fmla="*/ 0 w 10857753"/>
              <a:gd name="connsiteY0-84" fmla="*/ 0 h 5142954"/>
              <a:gd name="connsiteX1-85" fmla="*/ 10857753 w 10857753"/>
              <a:gd name="connsiteY1-86" fmla="*/ 0 h 5142954"/>
              <a:gd name="connsiteX2-87" fmla="*/ 10855126 w 10857753"/>
              <a:gd name="connsiteY2-88" fmla="*/ 4963817 h 5142954"/>
              <a:gd name="connsiteX3-89" fmla="*/ 10687486 w 10857753"/>
              <a:gd name="connsiteY3-90" fmla="*/ 5142745 h 5142954"/>
              <a:gd name="connsiteX4-91" fmla="*/ 0 w 10857753"/>
              <a:gd name="connsiteY4-92" fmla="*/ 5136439 h 5142954"/>
              <a:gd name="connsiteX5-93" fmla="*/ 0 w 10857753"/>
              <a:gd name="connsiteY5-94" fmla="*/ 0 h 5142954"/>
              <a:gd name="connsiteX0-95" fmla="*/ 0 w 10857753"/>
              <a:gd name="connsiteY0-96" fmla="*/ 0 h 5142954"/>
              <a:gd name="connsiteX1-97" fmla="*/ 10857753 w 10857753"/>
              <a:gd name="connsiteY1-98" fmla="*/ 0 h 5142954"/>
              <a:gd name="connsiteX2-99" fmla="*/ 10855126 w 10857753"/>
              <a:gd name="connsiteY2-100" fmla="*/ 4963817 h 5142954"/>
              <a:gd name="connsiteX3-101" fmla="*/ 10687486 w 10857753"/>
              <a:gd name="connsiteY3-102" fmla="*/ 5142745 h 5142954"/>
              <a:gd name="connsiteX4-103" fmla="*/ 0 w 10857753"/>
              <a:gd name="connsiteY4-104" fmla="*/ 5136439 h 5142954"/>
              <a:gd name="connsiteX5-105" fmla="*/ 0 w 10857753"/>
              <a:gd name="connsiteY5-106" fmla="*/ 0 h 5142954"/>
              <a:gd name="connsiteX0-107" fmla="*/ 0 w 10857753"/>
              <a:gd name="connsiteY0-108" fmla="*/ 0 h 5143138"/>
              <a:gd name="connsiteX1-109" fmla="*/ 10857753 w 10857753"/>
              <a:gd name="connsiteY1-110" fmla="*/ 0 h 5143138"/>
              <a:gd name="connsiteX2-111" fmla="*/ 10855126 w 10857753"/>
              <a:gd name="connsiteY2-112" fmla="*/ 4963817 h 5143138"/>
              <a:gd name="connsiteX3-113" fmla="*/ 10687486 w 10857753"/>
              <a:gd name="connsiteY3-114" fmla="*/ 5142745 h 5143138"/>
              <a:gd name="connsiteX4-115" fmla="*/ 0 w 10857753"/>
              <a:gd name="connsiteY4-116" fmla="*/ 5136439 h 5143138"/>
              <a:gd name="connsiteX5-117" fmla="*/ 0 w 10857753"/>
              <a:gd name="connsiteY5-118" fmla="*/ 0 h 51431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0857753" h="5143138">
                <a:moveTo>
                  <a:pt x="0" y="0"/>
                </a:moveTo>
                <a:lnTo>
                  <a:pt x="10857753" y="0"/>
                </a:lnTo>
                <a:cubicBezTo>
                  <a:pt x="10856877" y="1652226"/>
                  <a:pt x="10856002" y="4910484"/>
                  <a:pt x="10855126" y="4963817"/>
                </a:cubicBezTo>
                <a:cubicBezTo>
                  <a:pt x="10840364" y="5128486"/>
                  <a:pt x="10747038" y="5146323"/>
                  <a:pt x="10687486" y="5142745"/>
                </a:cubicBezTo>
                <a:lnTo>
                  <a:pt x="0" y="5136439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 algn="ctr">
            <a:gradFill flip="none" rotWithShape="1">
              <a:gsLst>
                <a:gs pos="0">
                  <a:srgbClr val="9DC3E6"/>
                </a:gs>
                <a:gs pos="35000">
                  <a:schemeClr val="accent1">
                    <a:lumMod val="45000"/>
                    <a:lumOff val="55000"/>
                  </a:schemeClr>
                </a:gs>
                <a:gs pos="7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prstDash val="solid"/>
            <a:miter lim="800000"/>
            <a:headEnd type="oval"/>
            <a:tailEnd type="oval"/>
          </a:ln>
          <a:effectLst/>
        </p:spPr>
        <p:txBody>
          <a:bodyPr>
            <a:normAutofit lnSpcReduction="10000"/>
          </a:bodyPr>
          <a:lstStyle>
            <a:lvl1pPr>
              <a:lnSpc>
                <a:spcPct val="140000"/>
              </a:lnSpc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40000"/>
              </a:lnSpc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pPr lvl="0">
              <a:lnSpc>
                <a:spcPct val="170000"/>
              </a:lnSpc>
            </a:pPr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27166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9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Wingdings" panose="05000000000000000000" pitchFamily="2" charset="2"/>
              <a:buChar char="p"/>
              <a:defRPr/>
            </a:lvl4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5665504" y="1945145"/>
            <a:ext cx="6147435" cy="69088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2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0" y="6502300"/>
            <a:ext cx="12192000" cy="29310"/>
          </a:xfrm>
          <a:prstGeom prst="rect">
            <a:avLst/>
          </a:prstGeom>
          <a:solidFill>
            <a:srgbClr val="1D77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sz="1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7763780" y="6534225"/>
            <a:ext cx="3268563" cy="282637"/>
            <a:chOff x="2784098" y="6454578"/>
            <a:chExt cx="6359904" cy="360277"/>
          </a:xfrm>
        </p:grpSpPr>
        <p:sp>
          <p:nvSpPr>
            <p:cNvPr id="14" name="文本框 13"/>
            <p:cNvSpPr txBox="1"/>
            <p:nvPr/>
          </p:nvSpPr>
          <p:spPr>
            <a:xfrm>
              <a:off x="2784098" y="6461765"/>
              <a:ext cx="6359904" cy="353090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kern="1200" dirty="0">
                  <a:solidFill>
                    <a:schemeClr val="bg1"/>
                  </a:solidFill>
                  <a:latin typeface="Comic Sans MS" panose="030F0702030302020204" pitchFamily="66" charset="0"/>
                  <a:ea typeface="+mn-ea"/>
                  <a:cs typeface="+mn-cs"/>
                </a:rPr>
                <a:t>Positron source for CEPC</a:t>
              </a:r>
              <a:endParaRPr lang="zh-CN" altLang="en-US" sz="1200" b="1" kern="1200" dirty="0">
                <a:solidFill>
                  <a:schemeClr val="bg1"/>
                </a:solidFill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flipV="1">
              <a:off x="2784098" y="6454578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9" name="页脚占位符 28"/>
          <p:cNvSpPr>
            <a:spLocks noGrp="1"/>
          </p:cNvSpPr>
          <p:nvPr>
            <p:ph type="ftr" sz="quarter" idx="15"/>
          </p:nvPr>
        </p:nvSpPr>
        <p:spPr>
          <a:xfrm>
            <a:off x="-1" y="6502300"/>
            <a:ext cx="6952891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1" name="矩形 30"/>
          <p:cNvSpPr/>
          <p:nvPr userDrawn="1"/>
        </p:nvSpPr>
        <p:spPr>
          <a:xfrm>
            <a:off x="17252" y="6539837"/>
            <a:ext cx="6935637" cy="30778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omic Sans MS" panose="030F0702030302020204" pitchFamily="66" charset="0"/>
              </a:rPr>
              <a:t>LCWS2024, July 8-11, Tokyo, JAPAN</a:t>
            </a:r>
            <a:endParaRPr lang="zh-CN" alt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矩形 31"/>
          <p:cNvSpPr/>
          <p:nvPr userDrawn="1"/>
        </p:nvSpPr>
        <p:spPr>
          <a:xfrm>
            <a:off x="11291976" y="6542580"/>
            <a:ext cx="793631" cy="305039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71D156-31C7-4A0D-88C3-08F7D3EE48DA}" type="slidenum">
              <a:rPr lang="en-US" altLang="zh-CN" sz="1400" b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zh-CN" altLang="en-US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74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58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69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6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04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7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09040"/>
            <a:ext cx="10515600" cy="496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2"/>
          <p:cNvGrpSpPr>
            <a:grpSpLocks/>
          </p:cNvGrpSpPr>
          <p:nvPr userDrawn="1"/>
        </p:nvGrpSpPr>
        <p:grpSpPr bwMode="auto">
          <a:xfrm>
            <a:off x="0" y="0"/>
            <a:ext cx="12192000" cy="975090"/>
            <a:chOff x="0" y="1643074"/>
            <a:chExt cx="9144000" cy="2500282"/>
          </a:xfrm>
        </p:grpSpPr>
        <p:sp>
          <p:nvSpPr>
            <p:cNvPr id="9" name="矩形 8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147" y="-24685"/>
            <a:ext cx="1555863" cy="91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  <p:sldLayoutId id="2147483686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2992" y="2567919"/>
            <a:ext cx="11444141" cy="151771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66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Positron source for CEPC</a:t>
            </a:r>
            <a:endParaRPr lang="zh-CN" altLang="en-US" b="0" dirty="0">
              <a:solidFill>
                <a:srgbClr val="002060"/>
              </a:solidFill>
              <a:effectLst/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27422" y="5582644"/>
            <a:ext cx="5634612" cy="1161290"/>
            <a:chOff x="4088105" y="224034"/>
            <a:chExt cx="5634612" cy="116129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105" y="224034"/>
              <a:ext cx="1972060" cy="116129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038182" y="389339"/>
              <a:ext cx="36845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环形正负电子对撞机</a:t>
              </a:r>
              <a:endParaRPr lang="en-US" altLang="zh-CN" sz="28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r>
                <a:rPr lang="en-US" altLang="zh-CN" sz="2000" dirty="0"/>
                <a:t>Circular Electron Positron Collider</a:t>
              </a:r>
              <a:endParaRPr lang="zh-CN" altLang="en-US" sz="2000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BE871DB5-558F-47A4-9441-7E63D1B23303}"/>
              </a:ext>
            </a:extLst>
          </p:cNvPr>
          <p:cNvSpPr/>
          <p:nvPr/>
        </p:nvSpPr>
        <p:spPr>
          <a:xfrm>
            <a:off x="427986" y="4002776"/>
            <a:ext cx="11279147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dirty="0">
                <a:cs typeface="Times New Roman" panose="02020603050405020304" pitchFamily="18" charset="0"/>
              </a:rPr>
              <a:t>Xiaoping Li, Cai Meng, </a:t>
            </a:r>
            <a:r>
              <a:rPr lang="en-US" altLang="zh-CN" sz="3200" dirty="0" err="1">
                <a:cs typeface="Times New Roman" panose="02020603050405020304" pitchFamily="18" charset="0"/>
              </a:rPr>
              <a:t>Jingru</a:t>
            </a:r>
            <a:r>
              <a:rPr lang="en-US" altLang="zh-CN" sz="3200" dirty="0">
                <a:cs typeface="Times New Roman" panose="02020603050405020304" pitchFamily="18" charset="0"/>
              </a:rPr>
              <a:t> Zhang, </a:t>
            </a:r>
            <a:r>
              <a:rPr lang="en-US" altLang="zh-CN" sz="3200" dirty="0" err="1">
                <a:cs typeface="Times New Roman" panose="02020603050405020304" pitchFamily="18" charset="0"/>
              </a:rPr>
              <a:t>Zhe</a:t>
            </a:r>
            <a:r>
              <a:rPr lang="en-US" altLang="zh-CN" sz="3200" dirty="0">
                <a:cs typeface="Times New Roman" panose="02020603050405020304" pitchFamily="18" charset="0"/>
              </a:rPr>
              <a:t> Duan, Jindong Liu, Jie Gao</a:t>
            </a:r>
          </a:p>
        </p:txBody>
      </p:sp>
      <p:pic>
        <p:nvPicPr>
          <p:cNvPr id="11" name="图片 3" descr="8d5d924e275b0c7f58feed1244176003">
            <a:extLst>
              <a:ext uri="{FF2B5EF4-FFF2-40B4-BE49-F238E27FC236}">
                <a16:creationId xmlns:a16="http://schemas.microsoft.com/office/drawing/2014/main" id="{8C3297D7-EA7D-4279-AE65-6F94635141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72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 descr="D:\IHEPBOX\My_work\CEPC&amp;SPPC\Lattice structure\visio\PSPAS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35" y="999018"/>
            <a:ext cx="7195143" cy="174171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内容占位符 1">
            <a:extLst>
              <a:ext uri="{FF2B5EF4-FFF2-40B4-BE49-F238E27FC236}">
                <a16:creationId xmlns:a16="http://schemas.microsoft.com/office/drawing/2014/main" id="{D7ADF8C9-EF39-4C7B-B842-3AF966C5DC9B}"/>
              </a:ext>
            </a:extLst>
          </p:cNvPr>
          <p:cNvSpPr txBox="1">
            <a:spLocks/>
          </p:cNvSpPr>
          <p:nvPr/>
        </p:nvSpPr>
        <p:spPr>
          <a:xfrm>
            <a:off x="128184" y="1166625"/>
            <a:ext cx="6170776" cy="515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Positron source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Target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 (Conventional)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Electron beam: 10nC@4GeV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ungsten@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15 mm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Beam size: 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0.5 mm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AMD (Adiabatic Matching Device)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 flux concentrator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  <a:sym typeface="Wingdings" panose="05000000000000000000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Magnetic field: (5.5T0T) + 0.5T Solenoid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Capture &amp; Pre-accelerating section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1 klystron  2 accelerating structures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pitchFamily="2" charset="2"/>
              </a:rPr>
              <a:t>Larger aperture S-band accelerating structure with aperture is 25 mm, gradient is 22 MV/m and length is 2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Chicane @ 200MeV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Wasted electron separation</a:t>
            </a:r>
          </a:p>
          <a:p>
            <a:pPr lvl="1">
              <a:defRPr/>
            </a:pPr>
            <a:r>
              <a:rPr lang="en-US" altLang="zh-CN" dirty="0">
                <a:sym typeface="Wingdings" panose="05000000000000000000" pitchFamily="2" charset="2"/>
              </a:rPr>
              <a:t>Exit: </a:t>
            </a:r>
            <a:r>
              <a:rPr lang="en-US" altLang="zh-CN" b="1" dirty="0">
                <a:solidFill>
                  <a:srgbClr val="C00000"/>
                </a:solidFill>
                <a:sym typeface="Wingdings" panose="05000000000000000000" pitchFamily="2" charset="2"/>
              </a:rPr>
              <a:t>~5.5nC</a:t>
            </a:r>
            <a:r>
              <a:rPr lang="en-US" altLang="zh-CN" dirty="0">
                <a:sym typeface="Wingdings" panose="05000000000000000000" pitchFamily="2" charset="2"/>
              </a:rPr>
              <a:t>, Nor. Emittance: </a:t>
            </a:r>
            <a:r>
              <a:rPr lang="en-US" altLang="zh-CN" b="1" dirty="0">
                <a:solidFill>
                  <a:srgbClr val="C00000"/>
                </a:solidFill>
                <a:sym typeface="Wingdings" panose="05000000000000000000" pitchFamily="2" charset="2"/>
              </a:rPr>
              <a:t>2370mm-mrad</a:t>
            </a:r>
          </a:p>
        </p:txBody>
      </p:sp>
      <p:pic>
        <p:nvPicPr>
          <p:cNvPr id="19" name="图片 12">
            <a:extLst>
              <a:ext uri="{FF2B5EF4-FFF2-40B4-BE49-F238E27FC236}">
                <a16:creationId xmlns:a16="http://schemas.microsoft.com/office/drawing/2014/main" id="{7D795B47-A77A-4FC1-A090-5F8F442FADB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" t="4211" r="7143"/>
          <a:stretch/>
        </p:blipFill>
        <p:spPr bwMode="auto">
          <a:xfrm>
            <a:off x="6215568" y="2822300"/>
            <a:ext cx="2607046" cy="1921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9FCBDCB1-9379-4E84-B9CD-219F7247650A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2" r="8639"/>
          <a:stretch/>
        </p:blipFill>
        <p:spPr bwMode="auto">
          <a:xfrm>
            <a:off x="6215568" y="4791228"/>
            <a:ext cx="2500289" cy="1755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7321927-A323-4484-8901-319CCF2DC4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677" y="2861915"/>
            <a:ext cx="2675603" cy="168145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56C2D37-96DE-42D4-8848-EBE09EC7E4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2614" y="4916758"/>
            <a:ext cx="3184154" cy="1355261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5A21B4F8-3493-479F-A1C5-47754BFDC02E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and Pre-acceleration</a:t>
            </a:r>
          </a:p>
        </p:txBody>
      </p:sp>
    </p:spTree>
    <p:extLst>
      <p:ext uri="{BB962C8B-B14F-4D97-AF65-F5344CB8AC3E}">
        <p14:creationId xmlns:p14="http://schemas.microsoft.com/office/powerpoint/2010/main" val="2764317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A picture containing chart&#10;&#10;Description automatically generated">
            <a:extLst>
              <a:ext uri="{FF2B5EF4-FFF2-40B4-BE49-F238E27FC236}">
                <a16:creationId xmlns:a16="http://schemas.microsoft.com/office/drawing/2014/main" id="{A8CB9DEA-5C2D-4499-A004-6EB27E0337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163" y="3932145"/>
            <a:ext cx="3807736" cy="2016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 descr="Chart&#10;&#10;Description automatically generated">
            <a:extLst>
              <a:ext uri="{FF2B5EF4-FFF2-40B4-BE49-F238E27FC236}">
                <a16:creationId xmlns:a16="http://schemas.microsoft.com/office/drawing/2014/main" id="{CC4C121F-7980-46EE-9725-25246200D5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736" y="1141845"/>
            <a:ext cx="4369518" cy="228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4D701A51-2356-45C9-83FF-6E810122FCFA}"/>
              </a:ext>
            </a:extLst>
          </p:cNvPr>
          <p:cNvSpPr txBox="1">
            <a:spLocks/>
          </p:cNvSpPr>
          <p:nvPr/>
        </p:nvSpPr>
        <p:spPr>
          <a:xfrm>
            <a:off x="280045" y="1227422"/>
            <a:ext cx="10972800" cy="53114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Acceleration</a:t>
            </a:r>
            <a:r>
              <a:rPr lang="zh-CN" altLang="en-US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：</a:t>
            </a:r>
            <a:r>
              <a:rPr lang="en-US" altLang="zh-CN" sz="2600" b="1" dirty="0">
                <a:solidFill>
                  <a:srgbClr val="002060"/>
                </a:solidFill>
                <a:sym typeface="Wingdings" panose="05000000000000000000" pitchFamily="2" charset="2"/>
              </a:rPr>
              <a:t>200MeV1.1GeV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8+1(redundancy)  S-band klystron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1 klystron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2 accelerating structures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10  Larger aperture S-band accelerating structure@22MV/m</a:t>
            </a:r>
          </a:p>
          <a:p>
            <a: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8 normal S-band accelerating structure@27MV/m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600" b="1" dirty="0">
                <a:solidFill>
                  <a:srgbClr val="002060"/>
                </a:solidFill>
              </a:rPr>
              <a:t>Transverse focusing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Triplet quadrupoles are outside of </a:t>
            </a:r>
          </a:p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    each accelerating structure</a:t>
            </a: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solidFill>
                  <a:srgbClr val="002060"/>
                </a:solidFill>
              </a:rPr>
              <a:t>Simulation 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Energy: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1.1GeV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Energy spread: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0.4%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Bunch charge: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~4.5nC</a:t>
            </a: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Normalized rms Emittance: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2500mm-mrad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</p:txBody>
      </p:sp>
      <p:pic>
        <p:nvPicPr>
          <p:cNvPr id="9" name="图片 8" descr="Chart, scatter chart&#10;&#10;Description automatically generated">
            <a:extLst>
              <a:ext uri="{FF2B5EF4-FFF2-40B4-BE49-F238E27FC236}">
                <a16:creationId xmlns:a16="http://schemas.microsoft.com/office/drawing/2014/main" id="{CF862DAA-CE67-472B-B6AD-E3E252DA40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493" y="3939524"/>
            <a:ext cx="2275761" cy="198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396AFF63-67D4-4083-845F-30ED6B36BC39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and Pre-acceleration</a:t>
            </a:r>
          </a:p>
        </p:txBody>
      </p:sp>
    </p:spTree>
    <p:extLst>
      <p:ext uri="{BB962C8B-B14F-4D97-AF65-F5344CB8AC3E}">
        <p14:creationId xmlns:p14="http://schemas.microsoft.com/office/powerpoint/2010/main" val="340729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677317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9" y="1119969"/>
            <a:ext cx="11889893" cy="3006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A flux concentrator prototype has been successfully developed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Manufactured under a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cooperation MOU with KEK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lvl="1"/>
            <a:r>
              <a:rPr lang="en-US" altLang="zh-CN" sz="2000" dirty="0"/>
              <a:t>A </a:t>
            </a:r>
            <a:r>
              <a:rPr lang="en-US" altLang="zh-CN" sz="2000" dirty="0">
                <a:sym typeface="Wingdings" panose="05000000000000000000" pitchFamily="2" charset="2"/>
              </a:rPr>
              <a:t>trumpet-shaped copper coils</a:t>
            </a:r>
            <a:r>
              <a:rPr lang="zh-CN" altLang="en-US" sz="2000" dirty="0">
                <a:sym typeface="Wingdings" panose="05000000000000000000" pitchFamily="2" charset="2"/>
              </a:rPr>
              <a:t>：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12 turns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The inner diameters</a:t>
            </a:r>
            <a:r>
              <a:rPr lang="zh-CN" altLang="en-US" sz="2000" dirty="0">
                <a:sym typeface="Wingdings" panose="05000000000000000000" pitchFamily="2" charset="2"/>
              </a:rPr>
              <a:t>：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7 to 52 mm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Coils distance: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0.2 mm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Total length: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100 mm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Peak current: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15A</a:t>
            </a:r>
          </a:p>
          <a:p>
            <a:pPr lvl="1"/>
            <a:r>
              <a:rPr lang="en-US" altLang="zh-CN" sz="2000" dirty="0">
                <a:sym typeface="Wingdings" panose="05000000000000000000" pitchFamily="2" charset="2"/>
              </a:rPr>
              <a:t>Max pulse magnetic field: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&gt;6T@15kA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95986E2-E94F-4805-B5DF-2D3865657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585" y="2392930"/>
            <a:ext cx="2910191" cy="158958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DC3C338-3B39-4738-ADB5-E729F1CD63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546" y="1833441"/>
            <a:ext cx="3242755" cy="432367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02F61806-1045-4335-9FF6-4AC25A8C8A14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414F7EC-E3F0-49E9-959E-E4803C54B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0547" y="4286876"/>
            <a:ext cx="5035094" cy="202541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70F8768-D027-4240-A314-3E3B270928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97" y="4261833"/>
            <a:ext cx="2278302" cy="206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1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9" y="1119970"/>
            <a:ext cx="11889893" cy="17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A new pulse modulator has been developed for FC </a:t>
            </a:r>
            <a:endParaRPr lang="en-US" altLang="zh-CN" sz="2000" dirty="0"/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All-solid-state switching components IGCT instead of hydrogen thyratron (BEPC II)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Obtained a higher peak current without high-frequency ripples 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Will be used for BEPCII operation this September</a:t>
            </a:r>
            <a:endParaRPr lang="en-US" altLang="zh-CN" sz="2000" b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2B19793F-A916-4903-AC12-5BB629A62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79407"/>
              </p:ext>
            </p:extLst>
          </p:nvPr>
        </p:nvGraphicFramePr>
        <p:xfrm>
          <a:off x="294060" y="3007027"/>
          <a:ext cx="3933825" cy="2831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974450383"/>
                    </a:ext>
                  </a:extLst>
                </a:gridCol>
                <a:gridCol w="1343025">
                  <a:extLst>
                    <a:ext uri="{9D8B030D-6E8A-4147-A177-3AD203B41FA5}">
                      <a16:colId xmlns:a16="http://schemas.microsoft.com/office/drawing/2014/main" val="4159691785"/>
                    </a:ext>
                  </a:extLst>
                </a:gridCol>
              </a:tblGrid>
              <a:tr h="410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Parameters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zh-CN" sz="18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43948935"/>
                  </a:ext>
                </a:extLst>
              </a:tr>
              <a:tr h="410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voltage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 V ±10%</a:t>
                      </a:r>
                      <a:endParaRPr lang="zh-CN" sz="18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5081899"/>
                  </a:ext>
                </a:extLst>
              </a:tr>
              <a:tr h="410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pulse current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kA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548840"/>
                  </a:ext>
                </a:extLst>
              </a:tr>
              <a:tr h="410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width</a:t>
                      </a:r>
                      <a:endParaRPr lang="zh-CN" sz="18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μs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2703364"/>
                  </a:ext>
                </a:extLst>
              </a:tr>
              <a:tr h="410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waveform</a:t>
                      </a:r>
                      <a:endParaRPr lang="zh-CN" sz="18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 sine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2937936"/>
                  </a:ext>
                </a:extLst>
              </a:tr>
              <a:tr h="389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 peak voltage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kV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7624525"/>
                  </a:ext>
                </a:extLst>
              </a:tr>
              <a:tr h="389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 stability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0.1%</a:t>
                      </a:r>
                      <a:endParaRPr lang="zh-CN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2330330"/>
                  </a:ext>
                </a:extLst>
              </a:tr>
            </a:tbl>
          </a:graphicData>
        </a:graphic>
      </p:graphicFrame>
      <p:pic>
        <p:nvPicPr>
          <p:cNvPr id="16" name="图片 15" descr="https://docimg3.docs.qq.com/image/US4P1pYkP9XfwW5dHrbg7w.jpeg?w=1504&amp;h=808">
            <a:extLst>
              <a:ext uri="{FF2B5EF4-FFF2-40B4-BE49-F238E27FC236}">
                <a16:creationId xmlns:a16="http://schemas.microsoft.com/office/drawing/2014/main" id="{457503C0-6FB9-44AB-AEA7-9DCC781A7C0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205" y="3053093"/>
            <a:ext cx="3937735" cy="2785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CEEA18F-90A1-46B6-B9A9-82C11A6896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383" y="3030060"/>
            <a:ext cx="3744480" cy="2808357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D5DB45B6-A59D-4D13-9F2C-CDC9460EA840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</p:txBody>
      </p:sp>
    </p:spTree>
    <p:extLst>
      <p:ext uri="{BB962C8B-B14F-4D97-AF65-F5344CB8AC3E}">
        <p14:creationId xmlns:p14="http://schemas.microsoft.com/office/powerpoint/2010/main" val="3678725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9" y="1119969"/>
            <a:ext cx="11889893" cy="20390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Test results of the FC </a:t>
            </a:r>
            <a:endParaRPr lang="en-US" altLang="zh-CN" sz="2000" dirty="0"/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A test bench has been built up for performance verification of the FC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The test results of FC agreed well with the designed parameters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A peak magnetic field of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6.2 T </a:t>
            </a:r>
            <a:r>
              <a:rPr lang="en-US" altLang="zh-CN" sz="2000" dirty="0">
                <a:sym typeface="Wingdings" panose="05000000000000000000" pitchFamily="2" charset="2"/>
              </a:rPr>
              <a:t>had been obtained inside the FC at a 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15kA </a:t>
            </a:r>
            <a:r>
              <a:rPr lang="en-US" altLang="zh-CN" sz="2000" dirty="0">
                <a:sym typeface="Wingdings" panose="05000000000000000000" pitchFamily="2" charset="2"/>
              </a:rPr>
              <a:t>driving current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Can meet the requirements of CEPC positron source baseline design</a:t>
            </a:r>
            <a:endParaRPr lang="en-US" altLang="zh-CN" sz="2000" b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39CB053-88F2-43CC-8869-71B7DB80139B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E8DD5D97-8362-4492-A207-15DC33D089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620354"/>
              </p:ext>
            </p:extLst>
          </p:nvPr>
        </p:nvGraphicFramePr>
        <p:xfrm>
          <a:off x="5979098" y="3295099"/>
          <a:ext cx="5285815" cy="2961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735445" imgH="4133850" progId="Visio.Drawing.15">
                  <p:embed/>
                </p:oleObj>
              </mc:Choice>
              <mc:Fallback>
                <p:oleObj r:id="rId3" imgW="6735445" imgH="4133850" progId="Visio.Drawing.15">
                  <p:embed/>
                  <p:pic>
                    <p:nvPicPr>
                      <p:cNvPr id="2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9098" y="3295099"/>
                        <a:ext cx="5285815" cy="29618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C7095898-074E-4B5E-B886-1F06D59D2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5584" y="3159001"/>
            <a:ext cx="4322590" cy="32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849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298910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id="{8FE723C3-C278-4A9C-A44B-56E526C79D6A}"/>
              </a:ext>
            </a:extLst>
          </p:cNvPr>
          <p:cNvSpPr/>
          <p:nvPr/>
        </p:nvSpPr>
        <p:spPr>
          <a:xfrm>
            <a:off x="169047" y="133074"/>
            <a:ext cx="10011459" cy="6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</a:t>
            </a: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9" y="1119970"/>
            <a:ext cx="11889893" cy="2098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A thermionic triode gun</a:t>
            </a:r>
            <a:endParaRPr lang="en-US" altLang="zh-CN" sz="2000" dirty="0"/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A prototype of electron gun and its test platform had been built up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Used for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domestic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cathode-grid assembly R&amp;D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cathode emission capacity had been tested up to </a:t>
            </a: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12A@150kV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emission capacity does not decrease within 7000 hours operation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F56B29E-9E25-44B7-94DD-6E58F35F16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9" y="3472345"/>
            <a:ext cx="2902928" cy="2176343"/>
          </a:xfrm>
          <a:prstGeom prst="rect">
            <a:avLst/>
          </a:prstGeom>
        </p:spPr>
      </p:pic>
      <p:pic>
        <p:nvPicPr>
          <p:cNvPr id="9" name="图片 8" descr="https://docimg10.docs.qq.com/image/UDrCj9K5dofz6oZcJuQNGA.jpeg?w=329&amp;h=244">
            <a:extLst>
              <a:ext uri="{FF2B5EF4-FFF2-40B4-BE49-F238E27FC236}">
                <a16:creationId xmlns:a16="http://schemas.microsoft.com/office/drawing/2014/main" id="{82B60EF9-9C43-48DF-9FAD-971B585F31A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75" y="3472346"/>
            <a:ext cx="2525550" cy="2176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F7BF3F1-7059-41B1-84AE-83A3FDFC477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654607" y="3475420"/>
            <a:ext cx="3280520" cy="220900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7C87AA7-7595-416F-B93C-519E7718F10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885575" y="3502434"/>
            <a:ext cx="3246286" cy="217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49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id="{8FE723C3-C278-4A9C-A44B-56E526C79D6A}"/>
              </a:ext>
            </a:extLst>
          </p:cNvPr>
          <p:cNvSpPr/>
          <p:nvPr/>
        </p:nvSpPr>
        <p:spPr>
          <a:xfrm>
            <a:off x="169047" y="133074"/>
            <a:ext cx="10011459" cy="6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</a:t>
            </a: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8" y="1119969"/>
            <a:ext cx="11773857" cy="224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A polarized electron source R&amp;D plan</a:t>
            </a:r>
            <a:endParaRPr lang="en-US" altLang="zh-CN" sz="2000" dirty="0"/>
          </a:p>
          <a:p>
            <a:pPr lvl="1">
              <a:spcBef>
                <a:spcPts val="600"/>
              </a:spcBef>
            </a:pPr>
            <a:r>
              <a:rPr lang="en-US" altLang="zh-CN" sz="2200" dirty="0">
                <a:sym typeface="Wingdings" panose="05000000000000000000" pitchFamily="2" charset="2"/>
              </a:rPr>
              <a:t>Based on a 500kV photocathode dc-gun has been built up at PAPS, </a:t>
            </a:r>
            <a:r>
              <a:rPr lang="en-US" altLang="zh-CN" sz="2200" dirty="0" err="1">
                <a:sym typeface="Wingdings" panose="05000000000000000000" pitchFamily="2" charset="2"/>
              </a:rPr>
              <a:t>Huairou</a:t>
            </a:r>
            <a:r>
              <a:rPr lang="en-US" altLang="zh-CN" sz="2200" dirty="0">
                <a:sym typeface="Wingdings" panose="05000000000000000000" pitchFamily="2" charset="2"/>
              </a:rPr>
              <a:t>, Beijing 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Superlattice photocathodes R&amp;D collaborating with a domestic company (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Acken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Suzhou)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Research on the polarization manipulation and measurement (Collaborate with JGU, Mainz)</a:t>
            </a:r>
          </a:p>
          <a:p>
            <a:pPr lvl="2">
              <a:spcBef>
                <a:spcPts val="600"/>
              </a:spcBef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Two-stage experiments will be considered in near future (200kV/400kV) 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FA7252DA-D892-4612-9856-88674485E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32" y="3429000"/>
            <a:ext cx="3448119" cy="25871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9959E1C-436E-4288-A836-8EA6C4209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982" y="3317929"/>
            <a:ext cx="4359018" cy="310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29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4CD0E49-3EBE-4219-A7FA-8B9D93F20A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588" y="3582160"/>
            <a:ext cx="2735241" cy="274012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8FE723C3-C278-4A9C-A44B-56E526C79D6A}"/>
              </a:ext>
            </a:extLst>
          </p:cNvPr>
          <p:cNvSpPr/>
          <p:nvPr/>
        </p:nvSpPr>
        <p:spPr>
          <a:xfrm>
            <a:off x="169047" y="133074"/>
            <a:ext cx="10011459" cy="6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</a:t>
            </a: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8" y="1119969"/>
            <a:ext cx="12214811" cy="277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A L-Band photocathode RF Gun</a:t>
            </a:r>
            <a:endParaRPr lang="en-US" altLang="zh-CN" sz="2000" dirty="0"/>
          </a:p>
          <a:p>
            <a:pPr lvl="1">
              <a:defRPr/>
            </a:pPr>
            <a:r>
              <a:rPr lang="en-US" altLang="zh-CN" sz="2000" dirty="0">
                <a:sym typeface="Wingdings" panose="05000000000000000000" pitchFamily="2" charset="2"/>
              </a:rPr>
              <a:t>A </a:t>
            </a:r>
            <a:r>
              <a:rPr lang="en-US" altLang="zh-CN" sz="2000" dirty="0"/>
              <a:t>L-Band </a:t>
            </a:r>
            <a:r>
              <a:rPr lang="en-US" altLang="zh-CN" sz="2000" dirty="0" err="1"/>
              <a:t>photocayhode</a:t>
            </a:r>
            <a:r>
              <a:rPr lang="en-US" altLang="zh-CN" sz="2000" dirty="0"/>
              <a:t> RF Gun has been developed (Under processing now)</a:t>
            </a:r>
          </a:p>
          <a:p>
            <a:pPr lvl="1">
              <a:defRPr/>
            </a:pPr>
            <a:r>
              <a:rPr lang="en-US" altLang="zh-CN" sz="2000" dirty="0"/>
              <a:t>Potential for generating high bunch charge electron beam (</a:t>
            </a:r>
            <a:r>
              <a:rPr lang="zh-CN" altLang="en-US" sz="2000" b="1" dirty="0">
                <a:solidFill>
                  <a:srgbClr val="C00000"/>
                </a:solidFill>
              </a:rPr>
              <a:t>≥</a:t>
            </a:r>
            <a:r>
              <a:rPr lang="en-US" altLang="zh-CN" sz="2000" b="1" dirty="0">
                <a:solidFill>
                  <a:srgbClr val="C00000"/>
                </a:solidFill>
              </a:rPr>
              <a:t>10nC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alternative solution for the thermionic gun of CEPC </a:t>
            </a:r>
            <a:r>
              <a:rPr lang="en-US" altLang="zh-CN" sz="19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en-US" altLang="zh-CN" sz="19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Avoiding additional frequency introduced by SHBs which lead to a complex timing system for CEPC</a:t>
            </a:r>
          </a:p>
          <a:p>
            <a:pPr lvl="1">
              <a:spcBef>
                <a:spcPts val="600"/>
              </a:spcBef>
            </a:pPr>
            <a:r>
              <a:rPr lang="en-US" altLang="zh-CN" sz="2000" dirty="0">
                <a:sym typeface="Wingdings" panose="05000000000000000000" pitchFamily="2" charset="2"/>
              </a:rPr>
              <a:t>Developed</a:t>
            </a:r>
            <a:r>
              <a:rPr lang="zh-CN" altLang="en-US" sz="2000" dirty="0">
                <a:sym typeface="Wingdings" panose="05000000000000000000" pitchFamily="2" charset="2"/>
              </a:rPr>
              <a:t> </a:t>
            </a:r>
            <a:r>
              <a:rPr lang="en-US" altLang="zh-CN" sz="2000" dirty="0">
                <a:sym typeface="Wingdings" panose="05000000000000000000" pitchFamily="2" charset="2"/>
              </a:rPr>
              <a:t>for</a:t>
            </a:r>
            <a:r>
              <a:rPr lang="zh-CN" altLang="en-US" sz="2000" dirty="0">
                <a:sym typeface="Wingdings" panose="05000000000000000000" pitchFamily="2" charset="2"/>
              </a:rPr>
              <a:t> </a:t>
            </a:r>
            <a:r>
              <a:rPr lang="en-US" altLang="zh-CN" sz="2000" dirty="0">
                <a:sym typeface="Wingdings" panose="05000000000000000000" pitchFamily="2" charset="2"/>
              </a:rPr>
              <a:t>PWFA experiment research on BEPCII (A project has been approved by CAS)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BD561AA8-1F96-48C9-9A5F-3029E2051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441122"/>
              </p:ext>
            </p:extLst>
          </p:nvPr>
        </p:nvGraphicFramePr>
        <p:xfrm>
          <a:off x="6365747" y="3692044"/>
          <a:ext cx="4431929" cy="25157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7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51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Parameters</a:t>
                      </a:r>
                      <a:endParaRPr lang="x-none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  <a:endParaRPr lang="x-none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Unit</a:t>
                      </a:r>
                      <a:endParaRPr lang="x-none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Frequency</a:t>
                      </a:r>
                      <a:endParaRPr lang="x-none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1299.48</a:t>
                      </a:r>
                      <a:endParaRPr lang="en-US" altLang="en-US" sz="1400" b="1" kern="100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MHz</a:t>
                      </a:r>
                      <a:endParaRPr lang="x-none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Cell</a:t>
                      </a:r>
                      <a:endParaRPr lang="zh-CN" altLang="en-US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1.55</a:t>
                      </a:r>
                      <a:endParaRPr lang="en-US" alt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cell</a:t>
                      </a:r>
                      <a:endParaRPr lang="en-US" alt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Input</a:t>
                      </a:r>
                      <a:r>
                        <a:rPr lang="zh-CN" alt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power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6.5</a:t>
                      </a:r>
                      <a:endParaRPr lang="en-US" alt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MW</a:t>
                      </a:r>
                      <a:endParaRPr lang="en-US" alt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Q factor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24291</a:t>
                      </a:r>
                      <a:endParaRPr lang="x-none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x-none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endParaRPr lang="x-none" altLang="en-US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Gradient at cathode</a:t>
                      </a:r>
                      <a:endParaRPr lang="zh-CN" altLang="en-US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60</a:t>
                      </a:r>
                      <a:endParaRPr lang="en-US" altLang="en-US" sz="1400" b="1" kern="100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MV/m</a:t>
                      </a:r>
                      <a:endParaRPr lang="en-US" alt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13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RF pulse length</a:t>
                      </a:r>
                      <a:endParaRPr lang="zh-CN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x-none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zh-CN" altLang="en-US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0" kern="100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μs</a:t>
                      </a:r>
                      <a:endParaRPr lang="x-none" altLang="en-US" sz="1400" b="0" kern="1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F26DE0A5-61FC-483D-87EC-F969432614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85" y="3582160"/>
            <a:ext cx="2845718" cy="274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4151105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id="{8FE723C3-C278-4A9C-A44B-56E526C79D6A}"/>
              </a:ext>
            </a:extLst>
          </p:cNvPr>
          <p:cNvSpPr/>
          <p:nvPr/>
        </p:nvSpPr>
        <p:spPr>
          <a:xfrm>
            <a:off x="169047" y="133074"/>
            <a:ext cx="10011459" cy="6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</a:t>
            </a: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D9C23CF-36B4-44D2-9434-DCAFC92D358B}"/>
              </a:ext>
            </a:extLst>
          </p:cNvPr>
          <p:cNvSpPr txBox="1">
            <a:spLocks/>
          </p:cNvSpPr>
          <p:nvPr/>
        </p:nvSpPr>
        <p:spPr>
          <a:xfrm>
            <a:off x="127268" y="1001522"/>
            <a:ext cx="11792423" cy="3257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 dirty="0">
                <a:solidFill>
                  <a:srgbClr val="002060"/>
                </a:solidFill>
              </a:rPr>
              <a:t>Polarized positron beam generation  </a:t>
            </a:r>
            <a:endParaRPr lang="en-US" altLang="zh-CN" sz="2000" dirty="0"/>
          </a:p>
          <a:p>
            <a:pPr lvl="1">
              <a:defRPr/>
            </a:pPr>
            <a:r>
              <a:rPr lang="en-US" altLang="zh-CN" sz="2000" dirty="0"/>
              <a:t>Preliminary consideration on a Compton Ring and a Stacking Ring for the generation of polarized e+ beams~</a:t>
            </a:r>
            <a:r>
              <a:rPr lang="en-US" altLang="zh-CN" sz="2000" b="1" dirty="0">
                <a:solidFill>
                  <a:srgbClr val="C00000"/>
                </a:solidFill>
              </a:rPr>
              <a:t>1×10</a:t>
            </a:r>
            <a:r>
              <a:rPr lang="en-US" altLang="zh-CN" sz="2000" b="1" baseline="30000" dirty="0">
                <a:solidFill>
                  <a:srgbClr val="C00000"/>
                </a:solidFill>
              </a:rPr>
              <a:t>12</a:t>
            </a:r>
            <a:r>
              <a:rPr lang="en-US" altLang="zh-CN" sz="2000" b="1" dirty="0">
                <a:solidFill>
                  <a:srgbClr val="C00000"/>
                </a:solidFill>
              </a:rPr>
              <a:t>e+/second</a:t>
            </a:r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potential solution to generate polarized positrons in CEPC</a:t>
            </a:r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now, just a conceptual consideration (requires a lot of further simulation works in future)</a:t>
            </a:r>
          </a:p>
          <a:p>
            <a:pPr lvl="1">
              <a:defRPr/>
            </a:pPr>
            <a:r>
              <a:rPr lang="en-US" altLang="zh-CN" sz="2000" dirty="0"/>
              <a:t>Using the self-polarization to generate polarized e+ beams in DR</a:t>
            </a:r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a higher energy in DR around 2GeV and a strong dipole strength </a:t>
            </a:r>
          </a:p>
          <a:p>
            <a:pPr lvl="2">
              <a:defRPr/>
            </a:pPr>
            <a:r>
              <a:rPr lang="en-US" altLang="zh-CN" sz="19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research shows that extracted beam polarization @ </a:t>
            </a:r>
            <a:r>
              <a:rPr lang="en-US" altLang="zh-CN" sz="1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10min ~ 44%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E589FE2-8D47-4898-A6D6-F2651D03E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176" y="4102122"/>
            <a:ext cx="4393390" cy="218001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AF9A136-7C57-4ACB-ADA1-14094C9101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865" y="4156366"/>
            <a:ext cx="4623004" cy="216222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24C0FA0A-156A-4BA5-86E6-7610F3A99953}"/>
              </a:ext>
            </a:extLst>
          </p:cNvPr>
          <p:cNvSpPr/>
          <p:nvPr/>
        </p:nvSpPr>
        <p:spPr>
          <a:xfrm>
            <a:off x="8161493" y="5986503"/>
            <a:ext cx="326328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Very promising for resonant depolarization </a:t>
            </a:r>
            <a:endParaRPr lang="zh-CN" altLang="en-US" sz="1100" b="1" dirty="0">
              <a:solidFill>
                <a:srgbClr val="0000FF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71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182929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5892F5A6-8B85-42DD-9025-E40530A583E4}"/>
              </a:ext>
            </a:extLst>
          </p:cNvPr>
          <p:cNvSpPr/>
          <p:nvPr/>
        </p:nvSpPr>
        <p:spPr>
          <a:xfrm>
            <a:off x="169047" y="133074"/>
            <a:ext cx="10011459" cy="6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9DBEA3E8-8DED-49CB-8FD8-FC89956FFBE7}"/>
              </a:ext>
            </a:extLst>
          </p:cNvPr>
          <p:cNvSpPr txBox="1">
            <a:spLocks/>
          </p:cNvSpPr>
          <p:nvPr/>
        </p:nvSpPr>
        <p:spPr>
          <a:xfrm>
            <a:off x="296711" y="1616089"/>
            <a:ext cx="11391056" cy="4029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The CEPC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Linac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 is a 30 GeV </a:t>
            </a:r>
            <a:r>
              <a:rPr lang="en-US" altLang="zh-CN" dirty="0"/>
              <a:t>room temperature S-band and C-Band combined linear accelerator working at 100Hz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.</a:t>
            </a:r>
          </a:p>
          <a:p>
            <a:pPr lvl="0">
              <a:spcAft>
                <a:spcPts val="1200"/>
              </a:spcAft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Positron </a:t>
            </a:r>
            <a:r>
              <a:rPr lang="en-US" altLang="zh-CN" dirty="0">
                <a:solidFill>
                  <a:sysClr val="windowText" lastClr="000000"/>
                </a:solidFill>
              </a:rPr>
              <a:t>source for CEPC adopting a conventional scheme.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lvl="0">
              <a:spcAft>
                <a:spcPts val="1200"/>
              </a:spcAft>
            </a:pPr>
            <a:r>
              <a:rPr lang="en-US" altLang="zh-CN" dirty="0">
                <a:solidFill>
                  <a:sysClr val="windowText" lastClr="000000"/>
                </a:solidFill>
              </a:rPr>
              <a:t>A flux concentrator prototype and its pulse modulator has been developed and tested.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lvl="0">
              <a:spcAft>
                <a:spcPts val="1200"/>
              </a:spcAft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Other sources </a:t>
            </a:r>
            <a:r>
              <a:rPr lang="en-US" altLang="zh-CN" dirty="0">
                <a:solidFill>
                  <a:sysClr val="windowText" lastClr="000000"/>
                </a:solidFill>
              </a:rPr>
              <a:t>related research activities in IHEP are mentioned.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28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DFB75DE9-82E4-40A6-B6AD-D21F89C641D0}"/>
              </a:ext>
            </a:extLst>
          </p:cNvPr>
          <p:cNvSpPr txBox="1"/>
          <p:nvPr/>
        </p:nvSpPr>
        <p:spPr>
          <a:xfrm>
            <a:off x="1631504" y="1877316"/>
            <a:ext cx="9289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0" b="1" dirty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for your attention!</a:t>
            </a:r>
            <a:endParaRPr lang="zh-CN" altLang="en-US" sz="6000" b="1" dirty="0">
              <a:ln w="95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7" name="图片 3" descr="8d5d924e275b0c7f58feed1244176003">
            <a:extLst>
              <a:ext uri="{FF2B5EF4-FFF2-40B4-BE49-F238E27FC236}">
                <a16:creationId xmlns:a16="http://schemas.microsoft.com/office/drawing/2014/main" id="{3C4F211B-AB8B-43C2-B835-040E559AE6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0" y="3933056"/>
            <a:ext cx="12191365" cy="2118283"/>
          </a:xfrm>
          <a:prstGeom prst="rect">
            <a:avLst/>
          </a:prstGeom>
        </p:spPr>
      </p:pic>
      <p:pic>
        <p:nvPicPr>
          <p:cNvPr id="9" name="图片 5">
            <a:extLst>
              <a:ext uri="{FF2B5EF4-FFF2-40B4-BE49-F238E27FC236}">
                <a16:creationId xmlns:a16="http://schemas.microsoft.com/office/drawing/2014/main" id="{B2E68698-8F55-4F75-ACB0-F1BEFDDC23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8" y="133749"/>
            <a:ext cx="3552825" cy="67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41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727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E961D9-F974-4DFE-A97C-D13197A44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zh-CN" dirty="0"/>
              <a:t>CEPC as a Higgs (ttbar,</a:t>
            </a:r>
            <a:r>
              <a:rPr lang="pt-BR" altLang="zh-CN" dirty="0">
                <a:solidFill>
                  <a:srgbClr val="FF0000"/>
                </a:solidFill>
              </a:rPr>
              <a:t>H</a:t>
            </a:r>
            <a:r>
              <a:rPr lang="pt-BR" altLang="zh-CN" dirty="0"/>
              <a:t>, W, Z) Factory</a:t>
            </a:r>
            <a:endParaRPr lang="en-US" altLang="zh-CN" dirty="0"/>
          </a:p>
          <a:p>
            <a:pPr lvl="1"/>
            <a:r>
              <a:rPr lang="en-US" altLang="zh-CN" b="1" dirty="0"/>
              <a:t>Linac, 30GeV, 1.8km</a:t>
            </a:r>
          </a:p>
          <a:p>
            <a:pPr lvl="1"/>
            <a:r>
              <a:rPr lang="en-US" altLang="zh-CN" dirty="0"/>
              <a:t>Full energy Booster, 100km</a:t>
            </a:r>
          </a:p>
          <a:p>
            <a:pPr lvl="1"/>
            <a:r>
              <a:rPr lang="en-US" altLang="zh-CN" dirty="0"/>
              <a:t>Collider, </a:t>
            </a:r>
            <a:r>
              <a:rPr lang="pt-BR" altLang="zh-CN" dirty="0"/>
              <a:t>100 km</a:t>
            </a:r>
            <a:endParaRPr lang="en-US" altLang="zh-CN" dirty="0"/>
          </a:p>
          <a:p>
            <a:pPr lvl="1"/>
            <a:r>
              <a:rPr lang="en-US" altLang="zh-CN" dirty="0"/>
              <a:t>Transport lines</a:t>
            </a:r>
          </a:p>
          <a:p>
            <a:r>
              <a:rPr lang="en-US" altLang="zh-CN" dirty="0"/>
              <a:t>Linac design</a:t>
            </a:r>
          </a:p>
          <a:p>
            <a:pPr lvl="1"/>
            <a:r>
              <a:rPr lang="en-US" altLang="zh-CN" dirty="0"/>
              <a:t>Meet requirements</a:t>
            </a:r>
          </a:p>
          <a:p>
            <a:pPr lvl="1"/>
            <a:r>
              <a:rPr lang="en-US" altLang="zh-CN" dirty="0"/>
              <a:t>High availability </a:t>
            </a:r>
          </a:p>
          <a:p>
            <a:pPr lvl="1"/>
            <a:r>
              <a:rPr lang="en-US" altLang="zh-CN" dirty="0"/>
              <a:t>Reserve upgrade potential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DDE7FD0-31C1-4A5F-BC51-9452FBC06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Introduction: 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CEPC Layout</a:t>
            </a:r>
            <a:endParaRPr lang="zh-CN" altLang="en-US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6" name="对象 4">
            <a:extLst>
              <a:ext uri="{FF2B5EF4-FFF2-40B4-BE49-F238E27FC236}">
                <a16:creationId xmlns:a16="http://schemas.microsoft.com/office/drawing/2014/main" id="{62A77968-6C58-46D4-A328-B706A5457E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6712" y="5499040"/>
          <a:ext cx="474906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25400" imgH="330120" progId="Equation.DSMT4">
                  <p:embed/>
                </p:oleObj>
              </mc:Choice>
              <mc:Fallback>
                <p:oleObj name="Equation" r:id="rId3" imgW="1625400" imgH="330120" progId="Equation.DSMT4">
                  <p:embed/>
                  <p:pic>
                    <p:nvPicPr>
                      <p:cNvPr id="6" name="对象 4">
                        <a:extLst>
                          <a:ext uri="{FF2B5EF4-FFF2-40B4-BE49-F238E27FC236}">
                            <a16:creationId xmlns:a16="http://schemas.microsoft.com/office/drawing/2014/main" id="{62A77968-6C58-46D4-A328-B706A5457E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6712" y="5499040"/>
                        <a:ext cx="4749067" cy="757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7EFB7003-B611-4077-BEC6-CDD9BB4DC3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6" t="14135" r="13391" b="18395"/>
          <a:stretch/>
        </p:blipFill>
        <p:spPr>
          <a:xfrm>
            <a:off x="5735960" y="2060848"/>
            <a:ext cx="6055042" cy="3877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7544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E961D9-F974-4DFE-A97C-D13197A44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1391056" cy="4840303"/>
          </a:xfrm>
        </p:spPr>
        <p:txBody>
          <a:bodyPr/>
          <a:lstStyle/>
          <a:p>
            <a:r>
              <a:rPr lang="en-US" altLang="zh-CN" sz="2600" dirty="0"/>
              <a:t>The maximum energy of booster is 180GeV and circumference is 100 km</a:t>
            </a:r>
          </a:p>
          <a:p>
            <a:pPr lvl="1"/>
            <a:r>
              <a:rPr lang="en-US" altLang="zh-CN" dirty="0"/>
              <a:t>Large circumference &amp; Low injection energy </a:t>
            </a:r>
            <a:r>
              <a:rPr lang="en-US" altLang="zh-CN" dirty="0">
                <a:sym typeface="Wingdings" panose="05000000000000000000" pitchFamily="2" charset="2"/>
              </a:rPr>
              <a:t> Low magnetic field </a:t>
            </a:r>
          </a:p>
          <a:p>
            <a:pPr lvl="2"/>
            <a:r>
              <a:rPr lang="en-US" altLang="zh-CN" dirty="0">
                <a:sym typeface="Wingdings" panose="05000000000000000000" pitchFamily="2" charset="2"/>
              </a:rPr>
              <a:t> design difficulty in magnet (</a:t>
            </a:r>
            <a:r>
              <a:rPr lang="en-US" altLang="zh-CN" i="1" dirty="0">
                <a:sym typeface="Wingdings" panose="05000000000000000000" pitchFamily="2" charset="2"/>
              </a:rPr>
              <a:t>field</a:t>
            </a:r>
            <a:r>
              <a:rPr lang="en-US" altLang="zh-CN" dirty="0">
                <a:sym typeface="Wingdings" panose="05000000000000000000" pitchFamily="2" charset="2"/>
              </a:rPr>
              <a:t>) and power supply (</a:t>
            </a:r>
            <a:r>
              <a:rPr lang="en-US" altLang="zh-CN" i="1" dirty="0">
                <a:sym typeface="Wingdings" panose="05000000000000000000" pitchFamily="2" charset="2"/>
              </a:rPr>
              <a:t>stability</a:t>
            </a:r>
            <a:r>
              <a:rPr lang="en-US" altLang="zh-CN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Large extraction energy  Large field range </a:t>
            </a:r>
          </a:p>
          <a:p>
            <a:pPr lvl="2"/>
            <a:r>
              <a:rPr lang="en-US" altLang="zh-CN" dirty="0">
                <a:sym typeface="Wingdings" panose="05000000000000000000" pitchFamily="2" charset="2"/>
              </a:rPr>
              <a:t> design difficulty in magnet (</a:t>
            </a:r>
            <a:r>
              <a:rPr lang="en-US" altLang="zh-CN" i="1" dirty="0">
                <a:sym typeface="Wingdings" panose="05000000000000000000" pitchFamily="2" charset="2"/>
              </a:rPr>
              <a:t>excitation efficiency</a:t>
            </a:r>
            <a:r>
              <a:rPr lang="en-US" altLang="zh-CN" dirty="0">
                <a:sym typeface="Wingdings" panose="05000000000000000000" pitchFamily="2" charset="2"/>
              </a:rPr>
              <a:t>) and power supply (</a:t>
            </a:r>
            <a:r>
              <a:rPr lang="en-US" altLang="zh-CN" i="1" dirty="0">
                <a:sym typeface="Wingdings" panose="05000000000000000000" pitchFamily="2" charset="2"/>
              </a:rPr>
              <a:t>power</a:t>
            </a:r>
            <a:r>
              <a:rPr lang="en-US" altLang="zh-CN" dirty="0">
                <a:sym typeface="Wingdings" panose="05000000000000000000" pitchFamily="2" charset="2"/>
              </a:rPr>
              <a:t>)</a:t>
            </a:r>
          </a:p>
          <a:p>
            <a:r>
              <a:rPr lang="en-US" altLang="zh-CN" sz="2600" dirty="0">
                <a:sym typeface="Wingdings" panose="05000000000000000000" pitchFamily="2" charset="2"/>
              </a:rPr>
              <a:t>Increasing the energy of the Linac is the easiest way: </a:t>
            </a:r>
            <a:r>
              <a:rPr lang="en-US" altLang="zh-CN" sz="2600" dirty="0">
                <a:solidFill>
                  <a:srgbClr val="FF0000"/>
                </a:solidFill>
                <a:sym typeface="Wingdings" panose="05000000000000000000" pitchFamily="2" charset="2"/>
              </a:rPr>
              <a:t>30 GeV</a:t>
            </a:r>
          </a:p>
          <a:p>
            <a:endParaRPr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B5D3D543-280B-4AE8-9E15-E183324ACD9E}"/>
              </a:ext>
            </a:extLst>
          </p:cNvPr>
          <p:cNvGraphicFramePr>
            <a:graphicFrameLocks noGrp="1"/>
          </p:cNvGraphicFramePr>
          <p:nvPr/>
        </p:nvGraphicFramePr>
        <p:xfrm>
          <a:off x="302357" y="3806152"/>
          <a:ext cx="11587285" cy="2435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4866">
                  <a:extLst>
                    <a:ext uri="{9D8B030D-6E8A-4147-A177-3AD203B41FA5}">
                      <a16:colId xmlns:a16="http://schemas.microsoft.com/office/drawing/2014/main" val="3211811325"/>
                    </a:ext>
                  </a:extLst>
                </a:gridCol>
                <a:gridCol w="3403473">
                  <a:extLst>
                    <a:ext uri="{9D8B030D-6E8A-4147-A177-3AD203B41FA5}">
                      <a16:colId xmlns:a16="http://schemas.microsoft.com/office/drawing/2014/main" val="2680228272"/>
                    </a:ext>
                  </a:extLst>
                </a:gridCol>
                <a:gridCol w="1070985">
                  <a:extLst>
                    <a:ext uri="{9D8B030D-6E8A-4147-A177-3AD203B41FA5}">
                      <a16:colId xmlns:a16="http://schemas.microsoft.com/office/drawing/2014/main" val="1020532849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1956173575"/>
                    </a:ext>
                  </a:extLst>
                </a:gridCol>
                <a:gridCol w="1183894">
                  <a:extLst>
                    <a:ext uri="{9D8B030D-6E8A-4147-A177-3AD203B41FA5}">
                      <a16:colId xmlns:a16="http://schemas.microsoft.com/office/drawing/2014/main" val="461076385"/>
                    </a:ext>
                  </a:extLst>
                </a:gridCol>
                <a:gridCol w="2920855">
                  <a:extLst>
                    <a:ext uri="{9D8B030D-6E8A-4147-A177-3AD203B41FA5}">
                      <a16:colId xmlns:a16="http://schemas.microsoft.com/office/drawing/2014/main" val="715322484"/>
                    </a:ext>
                  </a:extLst>
                </a:gridCol>
                <a:gridCol w="1123117">
                  <a:extLst>
                    <a:ext uri="{9D8B030D-6E8A-4147-A177-3AD203B41FA5}">
                      <a16:colId xmlns:a16="http://schemas.microsoft.com/office/drawing/2014/main" val="1761212217"/>
                    </a:ext>
                  </a:extLst>
                </a:gridCol>
              </a:tblGrid>
              <a:tr h="487021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Magnet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>
                          <a:effectLst/>
                        </a:rPr>
                        <a:t>Low injection energy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Max. Extraction energy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>
                          <a:effectLst/>
                        </a:rPr>
                        <a:t>Cost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365032"/>
                  </a:ext>
                </a:extLst>
              </a:tr>
              <a:tr h="487021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10GeV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20GeV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30GeV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180GeV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15858"/>
                  </a:ext>
                </a:extLst>
              </a:tr>
              <a:tr h="4870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CT Air-core coil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No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Very high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792666"/>
                  </a:ext>
                </a:extLst>
              </a:tr>
              <a:tr h="4870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iron-corn magnet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1" u="none" strike="noStrike">
                          <a:effectLst/>
                        </a:rPr>
                        <a:t>oriented silicon steel sheet</a:t>
                      </a:r>
                      <a:endParaRPr lang="en-GB" sz="2000" b="1" i="0" u="none" strike="noStrike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No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high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441042"/>
                  </a:ext>
                </a:extLst>
              </a:tr>
              <a:tr h="4870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1" u="none" strike="noStrike" dirty="0">
                          <a:effectLst/>
                        </a:rPr>
                        <a:t>Non-oriented silicon steel sheet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No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No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Yes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low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63940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E78CFF67-B9A4-4030-9B19-FC975CBED4EA}"/>
              </a:ext>
            </a:extLst>
          </p:cNvPr>
          <p:cNvSpPr txBox="1"/>
          <p:nvPr/>
        </p:nvSpPr>
        <p:spPr>
          <a:xfrm>
            <a:off x="335360" y="6309320"/>
            <a:ext cx="3048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effect of residual magnetism</a:t>
            </a:r>
            <a:endParaRPr lang="zh-CN" altLang="en-US" dirty="0"/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AD57BE4C-7C30-4CA4-90A6-3350CE213EA5}"/>
              </a:ext>
            </a:extLst>
          </p:cNvPr>
          <p:cNvSpPr txBox="1"/>
          <p:nvPr/>
        </p:nvSpPr>
        <p:spPr>
          <a:xfrm>
            <a:off x="302357" y="3933056"/>
            <a:ext cx="184065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Wen Kang</a:t>
            </a:r>
          </a:p>
          <a:p>
            <a:r>
              <a:rPr lang="en-US" altLang="zh-CN" dirty="0"/>
              <a:t>Session M2-2: #1</a:t>
            </a:r>
            <a:endParaRPr lang="zh-CN" altLang="en-US" dirty="0"/>
          </a:p>
        </p:txBody>
      </p:sp>
      <p:sp>
        <p:nvSpPr>
          <p:cNvPr id="11" name="标题 2">
            <a:extLst>
              <a:ext uri="{FF2B5EF4-FFF2-40B4-BE49-F238E27FC236}">
                <a16:creationId xmlns:a16="http://schemas.microsoft.com/office/drawing/2014/main" id="{7BFF5F99-2E66-488C-8B07-47A077AC4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332" y="241364"/>
            <a:ext cx="6003302" cy="660149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Introduction: 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Linac energy</a:t>
            </a:r>
            <a:endParaRPr lang="zh-CN" altLang="en-US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7680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1335868-96E8-4373-BBCC-31289EB9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66" y="1268760"/>
            <a:ext cx="10972800" cy="4840303"/>
          </a:xfrm>
        </p:spPr>
        <p:txBody>
          <a:bodyPr/>
          <a:lstStyle/>
          <a:p>
            <a:r>
              <a:rPr lang="en-US" altLang="zh-CN" dirty="0"/>
              <a:t>Simulation results( including Wakefield &amp; CSR)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36E6FF7-08EC-456B-995B-91106C654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Positron Linac: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ffectLst/>
              </a:rPr>
              <a:t>TAS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2975954D-D641-42E9-AC55-258D2566D371}"/>
              </a:ext>
            </a:extLst>
          </p:cNvPr>
          <p:cNvGraphicFramePr>
            <a:graphicFrameLocks noGrp="1"/>
          </p:cNvGraphicFramePr>
          <p:nvPr/>
        </p:nvGraphicFramePr>
        <p:xfrm>
          <a:off x="149881" y="1831215"/>
          <a:ext cx="4918264" cy="231544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20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782">
                  <a:extLst>
                    <a:ext uri="{9D8B030D-6E8A-4147-A177-3AD203B41FA5}">
                      <a16:colId xmlns:a16="http://schemas.microsoft.com/office/drawing/2014/main" val="2469819627"/>
                    </a:ext>
                  </a:extLst>
                </a:gridCol>
                <a:gridCol w="926782">
                  <a:extLst>
                    <a:ext uri="{9D8B030D-6E8A-4147-A177-3AD203B41FA5}">
                      <a16:colId xmlns:a16="http://schemas.microsoft.com/office/drawing/2014/main" val="560483139"/>
                    </a:ext>
                  </a:extLst>
                </a:gridCol>
              </a:tblGrid>
              <a:tr h="29343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Parameter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Unit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Simulated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431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Positron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379196589"/>
                  </a:ext>
                </a:extLst>
              </a:tr>
              <a:tr h="26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Beam energy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+mn-lt"/>
                        </a:rPr>
                        <a:t>GeV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30.50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30.01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Repetition rate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Hz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100</a:t>
                      </a: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 charge</a:t>
                      </a:r>
                      <a:endParaRPr lang="zh-CN" altLang="en-US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err="1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Energy spread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 </a:t>
                      </a: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altLang="zh-CN" sz="1600" b="0" kern="1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altLang="zh-CN" sz="16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1.33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2.19</a:t>
                      </a:r>
                      <a:endParaRPr lang="zh-CN" sz="16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Emittance(x/y)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 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altLang="zh-CN" sz="16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6.5</a:t>
                      </a:r>
                      <a:endParaRPr 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3.37/1.68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3.90/1.71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(RMS)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zh-CN" sz="16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36857"/>
                  </a:ext>
                </a:extLst>
              </a:tr>
            </a:tbl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02AAA383-61EF-4620-B799-6A987908D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4285323"/>
            <a:ext cx="4259475" cy="2424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F03DEBD-1A9F-451A-AAA5-CFBE0E068E24}"/>
              </a:ext>
            </a:extLst>
          </p:cNvPr>
          <p:cNvSpPr txBox="1"/>
          <p:nvPr/>
        </p:nvSpPr>
        <p:spPr>
          <a:xfrm>
            <a:off x="3719736" y="616916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@3nC</a:t>
            </a:r>
            <a:endParaRPr lang="zh-CN" altLang="en-US" dirty="0"/>
          </a:p>
        </p:txBody>
      </p:sp>
      <p:pic>
        <p:nvPicPr>
          <p:cNvPr id="9" name="图片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A6A93974-7EFD-4A0D-AE01-BFD33B9CD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083" y="2132856"/>
            <a:ext cx="6912768" cy="4220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9586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C8831A-135E-EB39-252A-441CC3D5C6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847" y="4007781"/>
            <a:ext cx="3475249" cy="234857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E298C8-C17D-8F68-28F0-F1C5B65B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Positron damping/polarizing ring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4715DC-2E8F-CE1A-883C-0F3CF389FE96}"/>
              </a:ext>
            </a:extLst>
          </p:cNvPr>
          <p:cNvCxnSpPr>
            <a:cxnSpLocks/>
          </p:cNvCxnSpPr>
          <p:nvPr/>
        </p:nvCxnSpPr>
        <p:spPr>
          <a:xfrm>
            <a:off x="5735960" y="3507818"/>
            <a:ext cx="14418" cy="299695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表格 1">
            <a:extLst>
              <a:ext uri="{FF2B5EF4-FFF2-40B4-BE49-F238E27FC236}">
                <a16:creationId xmlns:a16="http://schemas.microsoft.com/office/drawing/2014/main" id="{F4E29E41-9D0E-0243-E7D3-DCA9B50870F7}"/>
              </a:ext>
            </a:extLst>
          </p:cNvPr>
          <p:cNvGraphicFramePr>
            <a:graphicFrameLocks noGrp="1"/>
          </p:cNvGraphicFramePr>
          <p:nvPr/>
        </p:nvGraphicFramePr>
        <p:xfrm>
          <a:off x="128139" y="3351178"/>
          <a:ext cx="3726049" cy="3352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40566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091399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994084">
                  <a:extLst>
                    <a:ext uri="{9D8B030D-6E8A-4147-A177-3AD203B41FA5}">
                      <a16:colId xmlns:a16="http://schemas.microsoft.com/office/drawing/2014/main" val="156678020"/>
                    </a:ext>
                  </a:extLst>
                </a:gridCol>
              </a:tblGrid>
              <a:tr h="12267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690270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8453829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438368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397.9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132</a:t>
                      </a:r>
                      <a:endParaRPr lang="en-US" sz="11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122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97925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4A606A5-3BE5-7AD4-5825-6C24B070A6CB}"/>
              </a:ext>
            </a:extLst>
          </p:cNvPr>
          <p:cNvSpPr txBox="1"/>
          <p:nvPr/>
        </p:nvSpPr>
        <p:spPr>
          <a:xfrm>
            <a:off x="236263" y="1108090"/>
            <a:ext cx="7171964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Using the self-polarization to generate polarized e+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Resonant depolarization (</a:t>
            </a:r>
            <a:r>
              <a:rPr lang="en-US" dirty="0">
                <a:solidFill>
                  <a:srgbClr val="0000FF"/>
                </a:solidFill>
              </a:rPr>
              <a:t>very promising</a:t>
            </a:r>
            <a:r>
              <a:rPr lang="en-US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extracted beam polarization @ 10min ~ 44%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No physics dead time, improved availability &amp; int.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polarized colliding beams (</a:t>
            </a:r>
            <a:r>
              <a:rPr lang="en-US" dirty="0">
                <a:solidFill>
                  <a:srgbClr val="FF0000"/>
                </a:solidFill>
              </a:rPr>
              <a:t>under study</a:t>
            </a:r>
            <a:r>
              <a:rPr lang="en-US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Higher energy</a:t>
            </a:r>
            <a:r>
              <a:rPr lang="zh-CN" altLang="en-US" dirty="0"/>
              <a:t> </a:t>
            </a:r>
            <a:r>
              <a:rPr lang="en-US" altLang="zh-CN" dirty="0"/>
              <a:t>and/or</a:t>
            </a:r>
            <a:r>
              <a:rPr lang="en-US" dirty="0"/>
              <a:t> asymmetric wigglers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More bunches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B3B69E-5844-BC14-D83C-4A4CD3DB2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593" y="4132440"/>
            <a:ext cx="4453268" cy="209925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3CB0EFA-851E-4FC2-A3BE-4CACA6833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96" y="1492197"/>
            <a:ext cx="4623004" cy="216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52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988043"/>
            <a:ext cx="12247619" cy="5869957"/>
          </a:xfrm>
          <a:prstGeom prst="rect">
            <a:avLst/>
          </a:prstGeom>
          <a:solidFill>
            <a:srgbClr val="21283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1320" y="164171"/>
            <a:ext cx="11566205" cy="644004"/>
          </a:xfrm>
        </p:spPr>
        <p:txBody>
          <a:bodyPr/>
          <a:lstStyle/>
          <a:p>
            <a:pPr defTabSz="914400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基于</a:t>
            </a: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BEPCII</a:t>
            </a: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，打造正电子加速、级联加速独特研究平台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36" y="1147257"/>
            <a:ext cx="7065363" cy="28903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719" y="4041511"/>
            <a:ext cx="10248900" cy="27432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 rot="20121342">
            <a:off x="2179714" y="5294322"/>
            <a:ext cx="3045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BEPCII 2 GeV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正负电子束流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4446" y="1111340"/>
            <a:ext cx="4806454" cy="3646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  <a:spcAft>
                <a:spcPts val="12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针对</a:t>
            </a:r>
            <a:r>
              <a:rPr lang="zh-CN" altLang="en-US" sz="2800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正电子加速</a:t>
            </a:r>
            <a:r>
              <a:rPr lang="zh-CN" altLang="en-US" sz="28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、</a:t>
            </a:r>
            <a:r>
              <a:rPr lang="zh-CN" altLang="en-US" sz="2800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尾场级联加速</a:t>
            </a:r>
            <a:r>
              <a:rPr lang="zh-CN" altLang="en-US" sz="28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及</a:t>
            </a:r>
            <a:r>
              <a:rPr lang="zh-CN" altLang="en-US" sz="2800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外注入级联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等关键科学挑战的研究需求，基于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BEPCII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高能正负电子束流，结合大电量电子驱动器，建设</a:t>
            </a:r>
            <a:r>
              <a:rPr lang="zh-CN" altLang="en-US" sz="2800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世界独有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的束流驱动尾场加速研究平台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8505762" y="2012907"/>
            <a:ext cx="270023" cy="215163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11643659" y="6492875"/>
            <a:ext cx="54834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0293A8B-7656-41F7-B47F-4F4E036E5275}" type="slidenum">
              <a:rPr kumimoji="0" lang="en-US" altLang="zh-CN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29</a:t>
            </a:fld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2496129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6762A91-2582-4553-B564-521402BF8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激光等离子加速器 </a:t>
            </a:r>
            <a:r>
              <a:rPr lang="en-US" altLang="zh-CN" dirty="0">
                <a:solidFill>
                  <a:schemeClr val="bg1"/>
                </a:solidFill>
              </a:rPr>
              <a:t>+ </a:t>
            </a:r>
            <a:r>
              <a:rPr lang="zh-CN" altLang="en-US" dirty="0">
                <a:solidFill>
                  <a:schemeClr val="bg1"/>
                </a:solidFill>
              </a:rPr>
              <a:t>储存环 </a:t>
            </a:r>
            <a:r>
              <a:rPr lang="en-US" altLang="zh-CN" dirty="0">
                <a:solidFill>
                  <a:schemeClr val="bg1"/>
                </a:solidFill>
              </a:rPr>
              <a:t>test facility @ </a:t>
            </a:r>
            <a:r>
              <a:rPr lang="zh-CN" altLang="en-US" dirty="0">
                <a:solidFill>
                  <a:schemeClr val="bg1"/>
                </a:solidFill>
              </a:rPr>
              <a:t>河南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34C7173-BC32-4E80-BB9F-14885C83A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161794"/>
            <a:ext cx="9721080" cy="459347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9780F48E-959C-4C23-8CB2-18BED6066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4797152"/>
            <a:ext cx="7548010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18A084A-E2B6-4E6B-8929-5DBE7F98F7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919446"/>
              </p:ext>
            </p:extLst>
          </p:nvPr>
        </p:nvGraphicFramePr>
        <p:xfrm>
          <a:off x="1097215" y="2983635"/>
          <a:ext cx="9793087" cy="3431090"/>
        </p:xfrm>
        <a:graphic>
          <a:graphicData uri="http://schemas.openxmlformats.org/drawingml/2006/table">
            <a:tbl>
              <a:tblPr firstRow="1" firstCol="1" bandRow="1"/>
              <a:tblGrid>
                <a:gridCol w="4553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0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2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+mn-lt"/>
                        </a:rPr>
                        <a:t>Parameter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+mn-lt"/>
                        </a:rPr>
                        <a:t>Symbol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+mn-lt"/>
                        </a:rPr>
                        <a:t>Unit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8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  <a:endParaRPr lang="zh-CN" sz="2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+mn-lt"/>
                        </a:rPr>
                        <a:t>Energy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kern="1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sz="2400" i="1" kern="100" baseline="-250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sz="2400" kern="100" baseline="-250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2400" kern="100" baseline="0" dirty="0">
                          <a:effectLst/>
                          <a:latin typeface="+mn-lt"/>
                        </a:rPr>
                        <a:t>/</a:t>
                      </a:r>
                      <a:r>
                        <a:rPr lang="en-US" altLang="zh-CN" sz="2400" i="1" kern="1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altLang="zh-CN" sz="2400" i="1" kern="100" baseline="-250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altLang="zh-CN" sz="2400" i="1" kern="100" baseline="-25000" dirty="0">
                          <a:effectLst/>
                          <a:latin typeface="+mn-lt"/>
                        </a:rPr>
                        <a:t>+</a:t>
                      </a:r>
                      <a:endParaRPr lang="zh-CN" altLang="zh-CN" sz="2000" i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+mn-lt"/>
                        </a:rPr>
                        <a:t>GeV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</a:rPr>
                        <a:t>30</a:t>
                      </a:r>
                      <a:endParaRPr lang="zh-CN" altLang="en-US" sz="2400" b="1" kern="1200" baseline="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+mn-lt"/>
                        </a:rPr>
                        <a:t>Repetition rate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kern="100" dirty="0" err="1">
                          <a:effectLst/>
                          <a:latin typeface="+mn-lt"/>
                        </a:rPr>
                        <a:t>f</a:t>
                      </a:r>
                      <a:r>
                        <a:rPr lang="en-US" sz="2400" i="1" kern="100" baseline="-25000" dirty="0" err="1">
                          <a:effectLst/>
                          <a:latin typeface="+mn-lt"/>
                        </a:rPr>
                        <a:t>rep</a:t>
                      </a:r>
                      <a:endParaRPr lang="zh-CN" sz="24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+mn-lt"/>
                        </a:rPr>
                        <a:t>Hz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  <a:sym typeface="Wingdings" panose="05000000000000000000" pitchFamily="2" charset="2"/>
                        </a:rPr>
                        <a:t>100</a:t>
                      </a:r>
                      <a:endParaRPr lang="zh-CN" altLang="en-US" sz="2400" b="1" kern="1200" baseline="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kern="100" dirty="0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number per pulse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CN" sz="24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</a:rPr>
                        <a:t>1 or 2</a:t>
                      </a:r>
                      <a:endParaRPr lang="zh-CN" altLang="en-US" sz="2400" b="1" kern="1200" baseline="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628732"/>
                  </a:ext>
                </a:extLst>
              </a:tr>
              <a:tr h="478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 charge</a:t>
                      </a:r>
                      <a:endParaRPr lang="zh-CN" altLang="en-US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800" i="1" kern="100" baseline="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kern="100" dirty="0" err="1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</a:rPr>
                        <a:t>1.5 (3)</a:t>
                      </a:r>
                      <a:endParaRPr lang="zh-CN" altLang="en-US" sz="2400" b="1" kern="1200" baseline="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spread</a:t>
                      </a:r>
                      <a:endParaRPr lang="zh-CN" altLang="en-US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kern="100" dirty="0" err="1">
                          <a:effectLst/>
                          <a:latin typeface="+mn-lt"/>
                        </a:rPr>
                        <a:t>σ</a:t>
                      </a:r>
                      <a:r>
                        <a:rPr lang="en-US" sz="2400" i="1" kern="100" baseline="-25000" dirty="0" err="1">
                          <a:effectLst/>
                          <a:latin typeface="+mn-lt"/>
                        </a:rPr>
                        <a:t>E</a:t>
                      </a:r>
                      <a:endParaRPr lang="zh-CN" sz="24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+mn-lt"/>
                        </a:rPr>
                        <a:t> 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</a:rPr>
                        <a:t>1.5×10</a:t>
                      </a:r>
                      <a:r>
                        <a:rPr lang="en-US" altLang="zh-CN" sz="2400" b="1" kern="1200" baseline="3000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</a:rPr>
                        <a:t>-3</a:t>
                      </a:r>
                      <a:endParaRPr lang="zh-CN" altLang="zh-CN" sz="2400" b="1" kern="1200" baseline="3000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7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Emittance</a:t>
                      </a:r>
                      <a:endParaRPr lang="zh-CN" altLang="en-US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Segoe Script" panose="030B0504020000000003" pitchFamily="66" charset="0"/>
                        </a:rPr>
                        <a:t> </a:t>
                      </a:r>
                      <a:r>
                        <a:rPr lang="el-GR" sz="24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2400" i="1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kern="100" dirty="0">
                          <a:effectLst/>
                          <a:latin typeface="+mn-lt"/>
                        </a:rPr>
                        <a:t> </a:t>
                      </a:r>
                      <a:endParaRPr lang="zh-CN" sz="24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+mn-lt"/>
                        </a:rPr>
                        <a:t> </a:t>
                      </a:r>
                      <a:r>
                        <a:rPr lang="en-US" sz="2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altLang="zh-CN" sz="2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zh-CN" sz="2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400" b="1" kern="1200" baseline="0" dirty="0">
                          <a:solidFill>
                            <a:srgbClr val="C00000"/>
                          </a:solidFill>
                          <a:latin typeface="+mn-lt"/>
                          <a:ea typeface="微软雅黑" pitchFamily="34" charset="-122"/>
                          <a:cs typeface="+mn-cs"/>
                          <a:sym typeface="Wingdings" panose="05000000000000000000" pitchFamily="2" charset="2"/>
                        </a:rPr>
                        <a:t>6.5</a:t>
                      </a:r>
                      <a:endParaRPr lang="en-US" sz="2400" b="1" kern="1200" baseline="0" dirty="0">
                        <a:solidFill>
                          <a:srgbClr val="C00000"/>
                        </a:solidFill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CAA009D2-12AC-4C24-8DAD-1EE12755C073}"/>
              </a:ext>
            </a:extLst>
          </p:cNvPr>
          <p:cNvSpPr/>
          <p:nvPr/>
        </p:nvSpPr>
        <p:spPr>
          <a:xfrm>
            <a:off x="169047" y="133074"/>
            <a:ext cx="9473876" cy="643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</a:t>
            </a:r>
            <a:r>
              <a:rPr lang="en-US" altLang="zh-CN" sz="3200" dirty="0" err="1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</a:t>
            </a:r>
            <a:endParaRPr lang="en-US" altLang="zh-CN" sz="32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5B22FEB-8ECE-4B36-866D-B5D7C60865AB}"/>
              </a:ext>
            </a:extLst>
          </p:cNvPr>
          <p:cNvSpPr txBox="1">
            <a:spLocks/>
          </p:cNvSpPr>
          <p:nvPr/>
        </p:nvSpPr>
        <p:spPr>
          <a:xfrm>
            <a:off x="488918" y="1141972"/>
            <a:ext cx="11391056" cy="1805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600" b="1" dirty="0">
                <a:solidFill>
                  <a:srgbClr val="002060"/>
                </a:solidFill>
              </a:rPr>
              <a:t>B</a:t>
            </a:r>
            <a:r>
              <a:rPr kumimoji="0" lang="en-US" altLang="zh-CN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aseline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 design of the CEPC </a:t>
            </a:r>
            <a:r>
              <a:rPr kumimoji="0" lang="en-US" altLang="zh-CN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Linac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lvl="1"/>
            <a:r>
              <a:rPr lang="en-US" altLang="zh-CN" dirty="0"/>
              <a:t>A </a:t>
            </a:r>
            <a:r>
              <a:rPr lang="en-US" altLang="zh-CN" b="1" dirty="0">
                <a:solidFill>
                  <a:srgbClr val="C00000"/>
                </a:solidFill>
              </a:rPr>
              <a:t>30GeV </a:t>
            </a:r>
            <a:r>
              <a:rPr lang="en-US" altLang="zh-CN" dirty="0"/>
              <a:t>room temperature </a:t>
            </a:r>
            <a:r>
              <a:rPr lang="en-US" altLang="zh-CN" dirty="0" err="1"/>
              <a:t>Linac</a:t>
            </a:r>
            <a:r>
              <a:rPr lang="en-US" altLang="zh-CN" dirty="0">
                <a:sym typeface="Wingdings" panose="05000000000000000000" pitchFamily="2" charset="2"/>
              </a:rPr>
              <a:t> </a:t>
            </a:r>
          </a:p>
          <a:p>
            <a:pPr lvl="1">
              <a:defRPr/>
            </a:pPr>
            <a:r>
              <a:rPr lang="en-US" altLang="zh-CN" dirty="0">
                <a:sym typeface="Wingdings" panose="05000000000000000000" pitchFamily="2" charset="2"/>
              </a:rPr>
              <a:t>A combination of </a:t>
            </a:r>
            <a:r>
              <a:rPr lang="en-US" altLang="zh-CN" b="1" dirty="0">
                <a:solidFill>
                  <a:srgbClr val="C00000"/>
                </a:solidFill>
                <a:sym typeface="Wingdings" panose="05000000000000000000" pitchFamily="2" charset="2"/>
              </a:rPr>
              <a:t>S-Band (2860MHz) </a:t>
            </a:r>
            <a:r>
              <a:rPr lang="en-US" altLang="zh-CN" dirty="0">
                <a:sym typeface="Wingdings" panose="05000000000000000000" pitchFamily="2" charset="2"/>
              </a:rPr>
              <a:t>and </a:t>
            </a:r>
            <a:r>
              <a:rPr lang="en-US" altLang="zh-CN" b="1" dirty="0">
                <a:solidFill>
                  <a:srgbClr val="C00000"/>
                </a:solidFill>
                <a:sym typeface="Wingdings" panose="05000000000000000000" pitchFamily="2" charset="2"/>
              </a:rPr>
              <a:t>C-Band (5720MHz)</a:t>
            </a:r>
            <a:endParaRPr lang="en-US" altLang="zh-CN" dirty="0">
              <a:sym typeface="Wingdings" panose="05000000000000000000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dirty="0">
                <a:sym typeface="Wingdings" panose="05000000000000000000" pitchFamily="2" charset="2"/>
              </a:rPr>
              <a:t>The </a:t>
            </a:r>
            <a:r>
              <a:rPr lang="en-US" altLang="zh-CN" dirty="0" err="1">
                <a:sym typeface="Wingdings" panose="05000000000000000000" pitchFamily="2" charset="2"/>
              </a:rPr>
              <a:t>Linac</a:t>
            </a:r>
            <a:r>
              <a:rPr lang="en-US" altLang="zh-CN" dirty="0">
                <a:sym typeface="Wingdings" panose="05000000000000000000" pitchFamily="2" charset="2"/>
              </a:rPr>
              <a:t> tunnel length is </a:t>
            </a:r>
            <a:r>
              <a:rPr lang="en-US" altLang="zh-CN" b="1" dirty="0">
                <a:solidFill>
                  <a:srgbClr val="C00000"/>
                </a:solidFill>
                <a:sym typeface="Wingdings" panose="05000000000000000000" pitchFamily="2" charset="2"/>
              </a:rPr>
              <a:t>1.8km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altLang="zh-CN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686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CAA009D2-12AC-4C24-8DAD-1EE12755C073}"/>
              </a:ext>
            </a:extLst>
          </p:cNvPr>
          <p:cNvSpPr/>
          <p:nvPr/>
        </p:nvSpPr>
        <p:spPr>
          <a:xfrm>
            <a:off x="169047" y="133074"/>
            <a:ext cx="9473876" cy="643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</a:t>
            </a:r>
            <a:r>
              <a:rPr lang="en-US" altLang="zh-CN" sz="3200" dirty="0" err="1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</a:t>
            </a:r>
            <a:endParaRPr lang="en-US" altLang="zh-CN" sz="32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5B22FEB-8ECE-4B36-866D-B5D7C60865AB}"/>
              </a:ext>
            </a:extLst>
          </p:cNvPr>
          <p:cNvSpPr txBox="1">
            <a:spLocks/>
          </p:cNvSpPr>
          <p:nvPr/>
        </p:nvSpPr>
        <p:spPr>
          <a:xfrm>
            <a:off x="488918" y="1141972"/>
            <a:ext cx="11391056" cy="138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600" b="1" dirty="0">
                <a:solidFill>
                  <a:srgbClr val="002060"/>
                </a:solidFill>
              </a:rPr>
              <a:t>Layout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 of the CEPC </a:t>
            </a:r>
            <a:r>
              <a:rPr kumimoji="0" lang="en-US" altLang="zh-CN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Linac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lvl="1"/>
            <a:r>
              <a:rPr lang="en-US" altLang="zh-CN" b="1" dirty="0"/>
              <a:t>FAS+PSPAS+SAS</a:t>
            </a:r>
            <a:r>
              <a:rPr lang="zh-CN" altLang="en-US" b="1" dirty="0"/>
              <a:t>：</a:t>
            </a:r>
            <a:r>
              <a:rPr lang="en-US" altLang="zh-CN" dirty="0">
                <a:solidFill>
                  <a:srgbClr val="C00000"/>
                </a:solidFill>
              </a:rPr>
              <a:t>S</a:t>
            </a:r>
            <a:r>
              <a:rPr lang="en-US" altLang="zh-CN" dirty="0">
                <a:solidFill>
                  <a:srgbClr val="002060"/>
                </a:solidFill>
              </a:rPr>
              <a:t>-Band</a:t>
            </a:r>
          </a:p>
          <a:p>
            <a:pPr lvl="1"/>
            <a:r>
              <a:rPr lang="en-US" altLang="zh-CN" b="1" dirty="0">
                <a:sym typeface="Wingdings" panose="05000000000000000000" pitchFamily="2" charset="2"/>
              </a:rPr>
              <a:t>TAS</a:t>
            </a:r>
            <a:r>
              <a:rPr lang="zh-CN" altLang="en-US" b="1" dirty="0">
                <a:sym typeface="Wingdings" panose="05000000000000000000" pitchFamily="2" charset="2"/>
              </a:rPr>
              <a:t>：</a:t>
            </a:r>
            <a:r>
              <a:rPr lang="en-US" altLang="zh-CN" dirty="0">
                <a:solidFill>
                  <a:srgbClr val="C00000"/>
                </a:solidFill>
                <a:sym typeface="Wingdings" panose="05000000000000000000" pitchFamily="2" charset="2"/>
              </a:rPr>
              <a:t>C</a:t>
            </a:r>
            <a:r>
              <a:rPr lang="en-US" altLang="zh-CN" dirty="0">
                <a:solidFill>
                  <a:srgbClr val="002060"/>
                </a:solidFill>
                <a:sym typeface="Wingdings" panose="05000000000000000000" pitchFamily="2" charset="2"/>
              </a:rPr>
              <a:t>-Band</a:t>
            </a:r>
            <a:r>
              <a:rPr lang="zh-CN" altLang="en-US" dirty="0">
                <a:solidFill>
                  <a:srgbClr val="002060"/>
                </a:solidFill>
                <a:sym typeface="Wingdings" panose="05000000000000000000" pitchFamily="2" charset="2"/>
              </a:rPr>
              <a:t>（</a:t>
            </a:r>
            <a:r>
              <a:rPr lang="en-US" altLang="zh-CN" dirty="0">
                <a:solidFill>
                  <a:srgbClr val="002060"/>
                </a:solidFill>
                <a:sym typeface="Wingdings" panose="05000000000000000000" pitchFamily="2" charset="2"/>
              </a:rPr>
              <a:t>Higher gradient  Shorter </a:t>
            </a:r>
            <a:r>
              <a:rPr lang="en-US" altLang="zh-CN" dirty="0" err="1">
                <a:solidFill>
                  <a:srgbClr val="002060"/>
                </a:solidFill>
                <a:sym typeface="Wingdings" panose="05000000000000000000" pitchFamily="2" charset="2"/>
              </a:rPr>
              <a:t>linac</a:t>
            </a:r>
            <a:r>
              <a:rPr lang="en-US" altLang="zh-CN" dirty="0">
                <a:solidFill>
                  <a:srgbClr val="002060"/>
                </a:solidFill>
                <a:sym typeface="Wingdings" panose="05000000000000000000" pitchFamily="2" charset="2"/>
              </a:rPr>
              <a:t> tunnel length</a:t>
            </a:r>
            <a:r>
              <a:rPr lang="zh-CN" altLang="en-US" dirty="0">
                <a:solidFill>
                  <a:srgbClr val="002060"/>
                </a:solidFill>
                <a:sym typeface="Wingdings" panose="05000000000000000000" pitchFamily="2" charset="2"/>
              </a:rPr>
              <a:t>）</a:t>
            </a:r>
            <a:endParaRPr lang="en-US" altLang="zh-CN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DE09AC7-144B-4F5B-84A3-1891E51B02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78" y="2562178"/>
            <a:ext cx="9845690" cy="380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18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192590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>
            <a:extLst>
              <a:ext uri="{FF2B5EF4-FFF2-40B4-BE49-F238E27FC236}">
                <a16:creationId xmlns:a16="http://schemas.microsoft.com/office/drawing/2014/main" id="{95B22FEB-8ECE-4B36-866D-B5D7C60865AB}"/>
              </a:ext>
            </a:extLst>
          </p:cNvPr>
          <p:cNvSpPr txBox="1">
            <a:spLocks/>
          </p:cNvSpPr>
          <p:nvPr/>
        </p:nvSpPr>
        <p:spPr>
          <a:xfrm>
            <a:off x="256656" y="1074341"/>
            <a:ext cx="9265003" cy="5393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r>
              <a:rPr lang="en-US" altLang="zh-CN" sz="2600" b="1" dirty="0">
                <a:solidFill>
                  <a:srgbClr val="002060"/>
                </a:solidFill>
              </a:rPr>
              <a:t>Electron source and bunching system (Baseline)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  <a:p>
            <a:pPr lvl="1">
              <a:spcBef>
                <a:spcPts val="600"/>
              </a:spcBef>
            </a:pPr>
            <a:r>
              <a:rPr lang="en-US" altLang="zh-CN" b="1" dirty="0">
                <a:solidFill>
                  <a:srgbClr val="002060"/>
                </a:solidFill>
              </a:rPr>
              <a:t>Electron Gun</a:t>
            </a:r>
          </a:p>
          <a:p>
            <a:pPr lvl="2">
              <a:defRPr/>
            </a:pP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A traditional thermionic triode gun</a:t>
            </a:r>
          </a:p>
          <a:p>
            <a:pPr lvl="2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</a:rPr>
              <a:t>3nC </a:t>
            </a: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for electron injection</a:t>
            </a:r>
          </a:p>
          <a:p>
            <a:pPr lvl="2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</a:rPr>
              <a:t>11nC</a:t>
            </a: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 for positron generation</a:t>
            </a:r>
          </a:p>
          <a:p>
            <a:pPr lvl="1">
              <a:defRPr/>
            </a:pPr>
            <a:r>
              <a:rPr lang="en-US" altLang="zh-CN" b="1" dirty="0">
                <a:solidFill>
                  <a:srgbClr val="002060"/>
                </a:solidFill>
              </a:rPr>
              <a:t>Bunching</a:t>
            </a:r>
          </a:p>
          <a:p>
            <a:pPr lvl="2">
              <a:defRPr/>
            </a:pP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Two SHBs (158.89MHz/476.67MHz)</a:t>
            </a:r>
          </a:p>
          <a:p>
            <a:pPr lvl="2">
              <a:defRPr/>
            </a:pPr>
            <a:r>
              <a:rPr lang="en-US" altLang="zh-CN" sz="2000" dirty="0" err="1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Buncher</a:t>
            </a: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(2860MHz)</a:t>
            </a:r>
          </a:p>
          <a:p>
            <a:pPr lvl="2">
              <a:defRPr/>
            </a:pP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Accelerating structure (2860MHz)</a:t>
            </a:r>
          </a:p>
          <a:p>
            <a:pPr lvl="1">
              <a:defRPr/>
            </a:pPr>
            <a:r>
              <a:rPr lang="en-US" altLang="zh-CN" b="1" dirty="0">
                <a:solidFill>
                  <a:srgbClr val="002060"/>
                </a:solidFill>
              </a:rPr>
              <a:t>Energy:  </a:t>
            </a:r>
            <a:r>
              <a:rPr lang="en-US" altLang="zh-CN" sz="2000" dirty="0"/>
              <a:t>50MeV</a:t>
            </a:r>
          </a:p>
          <a:p>
            <a:pPr lvl="1">
              <a:defRPr/>
            </a:pPr>
            <a:r>
              <a:rPr lang="en-US" altLang="zh-CN" b="1" dirty="0">
                <a:solidFill>
                  <a:srgbClr val="002060"/>
                </a:solidFill>
              </a:rPr>
              <a:t>Normalized Rms Emittance:  </a:t>
            </a:r>
            <a:r>
              <a:rPr lang="en-US" altLang="zh-CN" sz="2000" dirty="0"/>
              <a:t>80mm-mrad</a:t>
            </a:r>
          </a:p>
          <a:p>
            <a:pPr lvl="1">
              <a:defRPr/>
            </a:pPr>
            <a:r>
              <a:rPr lang="en-US" altLang="zh-CN" b="1" dirty="0">
                <a:solidFill>
                  <a:srgbClr val="002060"/>
                </a:solidFill>
              </a:rPr>
              <a:t>Transmission</a:t>
            </a:r>
          </a:p>
          <a:p>
            <a:pPr lvl="2">
              <a:defRPr/>
            </a:pPr>
            <a:r>
              <a:rPr lang="en-US" altLang="zh-CN" sz="2000" dirty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</a:rPr>
              <a:t>90%</a:t>
            </a:r>
          </a:p>
          <a:p>
            <a:pPr lvl="1">
              <a:defRPr/>
            </a:pPr>
            <a:r>
              <a:rPr lang="en-US" altLang="zh-CN" b="1" dirty="0">
                <a:solidFill>
                  <a:srgbClr val="002060"/>
                </a:solidFill>
              </a:rPr>
              <a:t>Verified at </a:t>
            </a:r>
            <a:r>
              <a:rPr lang="en-US" altLang="zh-CN" b="1" dirty="0">
                <a:solidFill>
                  <a:srgbClr val="C00000"/>
                </a:solidFill>
              </a:rPr>
              <a:t>BEPCII </a:t>
            </a:r>
            <a:r>
              <a:rPr lang="en-US" altLang="zh-CN" b="1" dirty="0">
                <a:solidFill>
                  <a:srgbClr val="002060"/>
                </a:solidFill>
              </a:rPr>
              <a:t>and </a:t>
            </a:r>
            <a:r>
              <a:rPr lang="en-US" altLang="zh-CN" b="1" dirty="0">
                <a:solidFill>
                  <a:srgbClr val="C00000"/>
                </a:solidFill>
              </a:rPr>
              <a:t>HEPS </a:t>
            </a:r>
            <a:r>
              <a:rPr lang="en-US" altLang="zh-CN" b="1" dirty="0" err="1">
                <a:solidFill>
                  <a:srgbClr val="C00000"/>
                </a:solidFill>
              </a:rPr>
              <a:t>Linac</a:t>
            </a:r>
            <a:endParaRPr lang="en-US" altLang="zh-CN" b="1" dirty="0">
              <a:solidFill>
                <a:srgbClr val="C00000"/>
              </a:solidFill>
            </a:endParaRPr>
          </a:p>
        </p:txBody>
      </p:sp>
      <p:pic>
        <p:nvPicPr>
          <p:cNvPr id="9" name="图片 8" descr="https://docimg10.docs.qq.com/image/o899Ks4RLfYDZSDlZtntLw.jpeg?w=831&amp;h=433">
            <a:extLst>
              <a:ext uri="{FF2B5EF4-FFF2-40B4-BE49-F238E27FC236}">
                <a16:creationId xmlns:a16="http://schemas.microsoft.com/office/drawing/2014/main" id="{086D7D0C-EB88-4875-8E62-041F7F094C0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392" y="1684090"/>
            <a:ext cx="4244829" cy="2427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406BC2E-65AC-4CB5-AFEF-2F0B85FE8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479" y="4260536"/>
            <a:ext cx="4508360" cy="213098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A67B58DF-540A-4168-A6B7-8751DE73AA5F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</p:txBody>
      </p:sp>
    </p:spTree>
    <p:extLst>
      <p:ext uri="{BB962C8B-B14F-4D97-AF65-F5344CB8AC3E}">
        <p14:creationId xmlns:p14="http://schemas.microsoft.com/office/powerpoint/2010/main" val="99929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ACF51559-5F61-49DD-AE84-DA6BFD9E4BA3}"/>
              </a:ext>
            </a:extLst>
          </p:cNvPr>
          <p:cNvSpPr txBox="1">
            <a:spLocks/>
          </p:cNvSpPr>
          <p:nvPr/>
        </p:nvSpPr>
        <p:spPr>
          <a:xfrm>
            <a:off x="443776" y="1181629"/>
            <a:ext cx="10972800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300"/>
              </a:spcBef>
              <a:buFont typeface="Arial" pitchFamily="34" charset="0"/>
              <a:buChar char="–"/>
              <a:defRPr sz="2400" kern="1200" baseline="0">
                <a:solidFill>
                  <a:srgbClr val="0000FF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altLang="zh-CN" sz="2400" b="1" dirty="0">
                <a:solidFill>
                  <a:srgbClr val="002060"/>
                </a:solidFill>
              </a:rPr>
              <a:t>Acceleration: 50MeV</a:t>
            </a:r>
            <a:r>
              <a:rPr lang="en-US" altLang="zh-CN" sz="2400" b="1" dirty="0">
                <a:solidFill>
                  <a:srgbClr val="002060"/>
                </a:solidFill>
                <a:sym typeface="Wingdings" panose="05000000000000000000" pitchFamily="2" charset="2"/>
              </a:rPr>
              <a:t>4GeV</a:t>
            </a:r>
            <a:endParaRPr lang="en-US" altLang="zh-CN" sz="2400" b="1" dirty="0">
              <a:solidFill>
                <a:srgbClr val="00206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18+3(redundancy)  S-band klystron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1 klystron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4 accelerating structures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Wingdings" panose="05000000000000000000" pitchFamily="2" charset="2"/>
              </a:rPr>
              <a:t>Gradient: 22MV/m</a:t>
            </a:r>
          </a:p>
          <a:p>
            <a:r>
              <a:rPr lang="en-US" altLang="zh-CN" sz="2400" b="1" dirty="0">
                <a:solidFill>
                  <a:srgbClr val="002060"/>
                </a:solidFill>
              </a:rPr>
              <a:t>Simulation 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Energy: 4GeV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Bunch charge: 10nC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Energy spread: 0.63%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cs"/>
            </a:endParaRPr>
          </a:p>
        </p:txBody>
      </p:sp>
      <p:pic>
        <p:nvPicPr>
          <p:cNvPr id="13" name="图片 12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BB8503BF-BD29-454D-866A-3079437FC0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89" y="4196757"/>
            <a:ext cx="3906958" cy="217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3D764629-65FA-49D6-87B6-C5597EB3DEF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2626638"/>
            <a:ext cx="6482386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93F23A6-B391-4700-8DD6-9744324EE572}"/>
              </a:ext>
            </a:extLst>
          </p:cNvPr>
          <p:cNvSpPr/>
          <p:nvPr/>
        </p:nvSpPr>
        <p:spPr>
          <a:xfrm>
            <a:off x="150482" y="46838"/>
            <a:ext cx="6176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8072E46-BEE5-4A5C-839F-AD6FA458EC5D}"/>
              </a:ext>
            </a:extLst>
          </p:cNvPr>
          <p:cNvSpPr/>
          <p:nvPr/>
        </p:nvSpPr>
        <p:spPr>
          <a:xfrm>
            <a:off x="6429227" y="1397523"/>
            <a:ext cx="51294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C00000"/>
                </a:solidFill>
              </a:rPr>
              <a:t>10nC@4GeV </a:t>
            </a:r>
            <a:r>
              <a:rPr lang="en-US" altLang="zh-CN" sz="3200" b="1" dirty="0">
                <a:solidFill>
                  <a:srgbClr val="002060"/>
                </a:solidFill>
              </a:rPr>
              <a:t>electron beam for positron production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33269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BA82F27-D7C2-447C-ABAD-3F4518604DE3}"/>
              </a:ext>
            </a:extLst>
          </p:cNvPr>
          <p:cNvSpPr txBox="1">
            <a:spLocks/>
          </p:cNvSpPr>
          <p:nvPr/>
        </p:nvSpPr>
        <p:spPr>
          <a:xfrm>
            <a:off x="483893" y="1487342"/>
            <a:ext cx="8038130" cy="4486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Parameters and layout of the CEPC Linac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source for CEPC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beam for positron production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Positron generation and Pre-acceleration</a:t>
            </a:r>
          </a:p>
          <a:p>
            <a:pPr lvl="1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R&amp;D of key components for positron source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Other sources related research activities 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23B8AB-0FF2-4EA4-B6E1-54D4D31183DA}"/>
              </a:ext>
            </a:extLst>
          </p:cNvPr>
          <p:cNvSpPr/>
          <p:nvPr/>
        </p:nvSpPr>
        <p:spPr>
          <a:xfrm>
            <a:off x="253853" y="110317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kern="0" dirty="0">
                <a:solidFill>
                  <a:schemeClr val="bg1"/>
                </a:solidFill>
                <a:latin typeface="Arial Black" panose="020B0A040201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962870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85883</TotalTime>
  <Words>1829</Words>
  <Application>Microsoft Office PowerPoint</Application>
  <PresentationFormat>宽屏</PresentationFormat>
  <Paragraphs>418</Paragraphs>
  <Slides>30</Slides>
  <Notes>25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等线</vt:lpstr>
      <vt:lpstr>黑体</vt:lpstr>
      <vt:lpstr>华文行楷</vt:lpstr>
      <vt:lpstr>华文中宋</vt:lpstr>
      <vt:lpstr>微软雅黑</vt:lpstr>
      <vt:lpstr>Arial</vt:lpstr>
      <vt:lpstr>Arial Black</vt:lpstr>
      <vt:lpstr>Calibri</vt:lpstr>
      <vt:lpstr>Comic Sans MS</vt:lpstr>
      <vt:lpstr>Segoe Script</vt:lpstr>
      <vt:lpstr>Times New Roman</vt:lpstr>
      <vt:lpstr>Wingdings</vt:lpstr>
      <vt:lpstr>Office 主题</vt:lpstr>
      <vt:lpstr>Visio.Drawing.15</vt:lpstr>
      <vt:lpstr>Equation</vt:lpstr>
      <vt:lpstr>Positron source for CEPC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Introduction: CEPC Layout</vt:lpstr>
      <vt:lpstr>Introduction: Linac energy</vt:lpstr>
      <vt:lpstr>Positron Linac: TAS</vt:lpstr>
      <vt:lpstr>Positron damping/polarizing ring</vt:lpstr>
      <vt:lpstr>基于BEPCII，打造正电子加速、级联加速独特研究平台</vt:lpstr>
      <vt:lpstr>激光等离子加速器 + 储存环 test facility @ 河南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孟才</dc:creator>
  <cp:lastModifiedBy>小平 李</cp:lastModifiedBy>
  <cp:revision>582</cp:revision>
  <dcterms:created xsi:type="dcterms:W3CDTF">2016-06-16T12:03:06Z</dcterms:created>
  <dcterms:modified xsi:type="dcterms:W3CDTF">2024-07-08T15:00:32Z</dcterms:modified>
</cp:coreProperties>
</file>