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86" r:id="rId4"/>
    <p:sldId id="258" r:id="rId5"/>
    <p:sldId id="259" r:id="rId6"/>
    <p:sldId id="260" r:id="rId7"/>
    <p:sldId id="278" r:id="rId8"/>
    <p:sldId id="284" r:id="rId9"/>
    <p:sldId id="280" r:id="rId10"/>
    <p:sldId id="261" r:id="rId11"/>
    <p:sldId id="263" r:id="rId12"/>
    <p:sldId id="265" r:id="rId13"/>
    <p:sldId id="285" r:id="rId14"/>
    <p:sldId id="268" r:id="rId15"/>
    <p:sldId id="269" r:id="rId16"/>
    <p:sldId id="270" r:id="rId17"/>
    <p:sldId id="283" r:id="rId18"/>
    <p:sldId id="264" r:id="rId19"/>
    <p:sldId id="287" r:id="rId20"/>
    <p:sldId id="272" r:id="rId21"/>
    <p:sldId id="277" r:id="rId22"/>
    <p:sldId id="274" r:id="rId23"/>
    <p:sldId id="262" r:id="rId24"/>
    <p:sldId id="266" r:id="rId25"/>
    <p:sldId id="28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60"/>
  </p:normalViewPr>
  <p:slideViewPr>
    <p:cSldViewPr snapToGrid="0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36DB43E-9EE9-42F1-BFC6-A39DAB702E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602218-D62C-43F9-89D1-5D4EF167601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0E43C-4030-46A3-98A9-68A89B0B1DEA}" type="datetimeFigureOut">
              <a:rPr lang="en-US" smtClean="0"/>
              <a:t>7/7/24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583A9F-70EF-4F1B-B015-94EB92AEB95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LCWS2024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07AC5A-B0EC-445E-A2C4-D0F684DEF6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8B2A47-64B0-4B1C-B7DE-D69BAC742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8831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1AA4C-DA46-429F-A009-2F39B89518A5}" type="datetimeFigureOut">
              <a:rPr lang="en-US" smtClean="0"/>
              <a:t>7/7/24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LCWS2024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6C269-37AD-45EF-A00F-9EA0D3512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63527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86388-3537-4426-9CFF-397E6C470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A0BB39-DB11-4A11-B4E1-4890F65687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2CEC5-D92E-4C89-8EC1-80D7909A5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C09FF-2C2B-4292-BA72-12CA1F502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3193B-594E-42B5-B396-08AA50314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482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8DDE7-614B-4F04-9B47-2CC07F71B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7DF7C6-56AC-4BC7-A3DB-83C00F44BA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8C7419-38D2-4AC7-A538-62739C165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08776-BDE3-47B0-BF7F-2064AE37F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033B1-D39F-41DA-AF69-2D5412E5F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439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F1B7AD-F022-4364-9A47-20B367ED74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D6D32F-9FB0-451C-A155-20A4A17958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0A842-BBB0-4785-B330-44C2CD4F1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FBCC4B-AEB3-4562-9123-A0099642C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1F915-E928-4511-B5C3-E47AA1BBF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624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1761A-6638-42DE-81FF-5D8874263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49257-906F-43F3-AC30-00B6BC24C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DA733E-F3DD-4309-813A-E8E4F29A8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EF653-C920-47C7-B8AF-1ADE9385C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655C9-A955-4FB9-92C3-14945CC0A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381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44B8E-BF18-40D3-9D56-6AE8467A0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4CF326-E40B-486E-960D-28E0E01CA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7C48E-FC6B-4B04-AACA-15A74BF74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1EB50-4E78-438F-AC08-4B738D571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2C8AD3-1A53-476F-8F1C-0D3843623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153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4FD68-25F6-4D56-8084-26A0A0261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B02E9E-D12F-4F09-8BBD-5632A055E3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B47F7B-CE50-4CFC-A097-0A80F58E65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EF5886-4D63-43B7-93EA-A66B061CF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B31398-C894-4938-93A5-5DDEF783D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2B28DA-1B68-40F9-B050-831CAF2B8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518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A9AA0-DF7D-43C2-BFBE-7A62FF5B5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FE640F-DBD5-454C-9E40-CE318F87D8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1FA73F-CE0E-4175-98A2-9E4B30B773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914049-1BA8-4419-AD19-54B176449F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3022D8-C2DB-4713-B478-F68B977BFF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B4BC62-B1EA-4A86-B5DA-47B77C1F7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67D495-8E90-4CBB-A5DD-15CA8941B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4F78A8-2AD4-4E8F-8656-48DC313B7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59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42E2A-173A-4B5C-9AEB-55B352EFB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684345-52A3-4CBA-9BEF-250CDA317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DB09CF-8B79-4B82-AFE8-2D45C75FC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598CE2-E82D-43E8-A59B-216C17D8A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698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8FCC21-614C-4B88-9F12-C30A8124E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C9DF1F-3F04-47D3-930C-EE7D8CEC0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64108F-50BC-423A-B4AC-DCDEA544E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641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92D66-E312-420A-A084-73D96E1FA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03D01-8D5C-4EF6-A664-8A61B3781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2FC6F9-3CC3-40B0-BCF7-F81B805D40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40BEF7-0F1F-467A-AD73-6196FB4E4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EA9970-AA42-436F-A917-F17D6C75D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B6F710-D883-4504-818D-3E5C64911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162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659D9-B256-4408-A7E1-72DAD0F78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383EF4-B992-46AC-A0A9-99EDA09A87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978AD6-9B26-478E-828D-607DDE8824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D72570-C3F7-4A57-96F8-04F071D6F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94D1A4-27F2-4012-A2A4-50354EADA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B2ECDE-B7FC-4E4F-955D-9A830D85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53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BFA7C5-8E31-4777-B345-52AF89E5F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BDA636-CE83-4044-BB87-ADB5EF5A4F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C3A82-C027-4348-BB55-F7DBE68B3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Prakash Joshi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D1AF0-7756-471A-900D-5047BA9237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LCWS2024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91891-84BE-43DC-B122-6DD875353A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BC0E5-4DD4-48A3-A109-4F7623DA5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23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9.png"/><Relationship Id="rId4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28.png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7365B-9BFF-4545-8DC7-5735282927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561567"/>
            <a:ext cx="12192000" cy="1561290"/>
          </a:xfrm>
        </p:spPr>
        <p:txBody>
          <a:bodyPr>
            <a:noAutofit/>
          </a:bodyPr>
          <a:lstStyle/>
          <a:p>
            <a:r>
              <a:rPr lang="en-US" sz="5200" dirty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 of the RF power distribution System for the ILC </a:t>
            </a:r>
            <a:r>
              <a:rPr lang="en-US" sz="52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Prototype Cryomodule</a:t>
            </a:r>
            <a:endParaRPr lang="en-US" sz="5200" dirty="0">
              <a:solidFill>
                <a:srgbClr val="00206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551A2C-D02B-4D8A-AE48-B95A128DE490}"/>
              </a:ext>
            </a:extLst>
          </p:cNvPr>
          <p:cNvSpPr txBox="1"/>
          <p:nvPr/>
        </p:nvSpPr>
        <p:spPr>
          <a:xfrm>
            <a:off x="4344470" y="5296433"/>
            <a:ext cx="39940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rgbClr val="002060"/>
                </a:solidFill>
              </a:rPr>
              <a:t>Prakash JOSHI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A59EA8-5EB4-47BD-BE11-94471457EB48}"/>
              </a:ext>
            </a:extLst>
          </p:cNvPr>
          <p:cNvSpPr txBox="1"/>
          <p:nvPr/>
        </p:nvSpPr>
        <p:spPr>
          <a:xfrm>
            <a:off x="5098473" y="3735144"/>
            <a:ext cx="19950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LCWS2024</a:t>
            </a:r>
          </a:p>
          <a:p>
            <a:r>
              <a:rPr lang="en-US" sz="2400" dirty="0">
                <a:solidFill>
                  <a:srgbClr val="002060"/>
                </a:solidFill>
              </a:rPr>
              <a:t>2024/07/09</a:t>
            </a:r>
          </a:p>
        </p:txBody>
      </p:sp>
      <p:pic>
        <p:nvPicPr>
          <p:cNvPr id="7" name="Picture 6" descr="A black line with letters and a line&#10;&#10;Description automatically generated">
            <a:extLst>
              <a:ext uri="{FF2B5EF4-FFF2-40B4-BE49-F238E27FC236}">
                <a16:creationId xmlns:a16="http://schemas.microsoft.com/office/drawing/2014/main" id="{1AF9487F-4116-4153-A8E6-2C980CB316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514" y="0"/>
            <a:ext cx="2549922" cy="1001341"/>
          </a:xfrm>
          <a:prstGeom prst="rect">
            <a:avLst/>
          </a:prstGeom>
        </p:spPr>
      </p:pic>
      <p:pic>
        <p:nvPicPr>
          <p:cNvPr id="8" name="Picture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8C8ACDC0-9853-4140-A616-D6DE47D5A9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019" y="2112"/>
            <a:ext cx="1687890" cy="1089399"/>
          </a:xfrm>
          <a:prstGeom prst="rect">
            <a:avLst/>
          </a:prstGeom>
        </p:spPr>
      </p:pic>
      <p:pic>
        <p:nvPicPr>
          <p:cNvPr id="10" name="Picture 9" descr="A blue background with white text and a diagram&#10;&#10;Description automatically generated">
            <a:extLst>
              <a:ext uri="{FF2B5EF4-FFF2-40B4-BE49-F238E27FC236}">
                <a16:creationId xmlns:a16="http://schemas.microsoft.com/office/drawing/2014/main" id="{CFECB8F9-960F-4CDB-9551-0118F3B571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91" y="0"/>
            <a:ext cx="3051311" cy="109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862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1C83FF-FAE4-423D-97A4-E8833B3E1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7589AA-FA10-4327-9710-39C031AD1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10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6C7F20B-5358-48D2-BC89-9B493E253A1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5842660" cy="78729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u="sng" dirty="0">
                <a:solidFill>
                  <a:schemeClr val="accent1">
                    <a:lumMod val="50000"/>
                  </a:schemeClr>
                </a:solidFill>
              </a:rPr>
              <a:t>LPDS for the ITN CM</a:t>
            </a:r>
          </a:p>
        </p:txBody>
      </p:sp>
      <p:pic>
        <p:nvPicPr>
          <p:cNvPr id="8" name="Picture 7" descr="A blue and white machine with black text&#10;&#10;Description automatically generated">
            <a:extLst>
              <a:ext uri="{FF2B5EF4-FFF2-40B4-BE49-F238E27FC236}">
                <a16:creationId xmlns:a16="http://schemas.microsoft.com/office/drawing/2014/main" id="{47F48E3A-EE51-4716-B479-2EA6B887BB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9529"/>
            <a:ext cx="12192000" cy="17398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A4563E6-5AED-41F6-A80B-B781AA933D1E}"/>
              </a:ext>
            </a:extLst>
          </p:cNvPr>
          <p:cNvSpPr txBox="1"/>
          <p:nvPr/>
        </p:nvSpPr>
        <p:spPr>
          <a:xfrm>
            <a:off x="671946" y="3651584"/>
            <a:ext cx="11240832" cy="228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Main features of the LPDS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Ensure LPDS stays within the length of the CM which is necessary for multi-CM assembly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Low center of gravity for mechanical stability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The circulators connected to the input couplers using bellows to minimize mechanical stress on the input couplers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Minimum number of the waveguide components as possible to reduce the mass and cost of the system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B8854EE-686C-4778-9BCD-7321AD558C8A}"/>
              </a:ext>
            </a:extLst>
          </p:cNvPr>
          <p:cNvGrpSpPr/>
          <p:nvPr/>
        </p:nvGrpSpPr>
        <p:grpSpPr>
          <a:xfrm>
            <a:off x="8910797" y="31381"/>
            <a:ext cx="3219834" cy="899868"/>
            <a:chOff x="8289611" y="-7834"/>
            <a:chExt cx="3902389" cy="945771"/>
          </a:xfrm>
        </p:grpSpPr>
        <p:pic>
          <p:nvPicPr>
            <p:cNvPr id="10" name="Picture 9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58E6D7AF-31EA-4C3F-A2C9-8E519ECF0F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11" name="Picture 10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FA7F2E50-2EAA-4086-8265-151470E928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E4E57E-2C25-44AC-B0CC-947C2D601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</p:spTree>
    <p:extLst>
      <p:ext uri="{BB962C8B-B14F-4D97-AF65-F5344CB8AC3E}">
        <p14:creationId xmlns:p14="http://schemas.microsoft.com/office/powerpoint/2010/main" val="4293408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E13F89-9E60-402A-A0F2-426C7E9E4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BFF202-A999-4711-B7F6-0E24674DA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11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AFB5F53-7CE2-418D-9060-2E467F41C431}"/>
              </a:ext>
            </a:extLst>
          </p:cNvPr>
          <p:cNvSpPr txBox="1">
            <a:spLocks/>
          </p:cNvSpPr>
          <p:nvPr/>
        </p:nvSpPr>
        <p:spPr>
          <a:xfrm>
            <a:off x="1" y="-1"/>
            <a:ext cx="9192104" cy="75666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u="sng" dirty="0">
                <a:solidFill>
                  <a:schemeClr val="accent1">
                    <a:lumMod val="50000"/>
                  </a:schemeClr>
                </a:solidFill>
              </a:rPr>
              <a:t>Low field emission model for the ITN CM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E70A7F-4C2F-4832-A2BD-16E0E8703239}"/>
              </a:ext>
            </a:extLst>
          </p:cNvPr>
          <p:cNvSpPr txBox="1"/>
          <p:nvPr/>
        </p:nvSpPr>
        <p:spPr>
          <a:xfrm>
            <a:off x="244357" y="868466"/>
            <a:ext cx="7341986" cy="1602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This is necessary due to the insufficient thickness of the concrete shielding wall due to </a:t>
            </a:r>
            <a:r>
              <a:rPr lang="en-US" sz="2000" dirty="0">
                <a:solidFill>
                  <a:srgbClr val="7030A0"/>
                </a:solidFill>
              </a:rPr>
              <a:t>limited space at the planned test stand</a:t>
            </a:r>
          </a:p>
          <a:p>
            <a:pPr marL="342900" indent="-342900">
              <a:lnSpc>
                <a:spcPct val="125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The RF input </a:t>
            </a:r>
            <a:r>
              <a:rPr lang="en-US" sz="2000" dirty="0">
                <a:solidFill>
                  <a:srgbClr val="7030A0"/>
                </a:solidFill>
              </a:rPr>
              <a:t>phase difference between the adjacent cavities is 180 degrees </a:t>
            </a:r>
            <a:r>
              <a:rPr lang="en-US" sz="2000" dirty="0"/>
              <a:t>to avoid the acceleration of dark current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66D4190-797B-4C00-960D-0514C79E45C4}"/>
              </a:ext>
            </a:extLst>
          </p:cNvPr>
          <p:cNvGrpSpPr/>
          <p:nvPr/>
        </p:nvGrpSpPr>
        <p:grpSpPr>
          <a:xfrm>
            <a:off x="8910797" y="31381"/>
            <a:ext cx="3219834" cy="899868"/>
            <a:chOff x="8289611" y="-7834"/>
            <a:chExt cx="3902389" cy="945771"/>
          </a:xfrm>
        </p:grpSpPr>
        <p:pic>
          <p:nvPicPr>
            <p:cNvPr id="23" name="Picture 22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D3F4BF53-A5A1-49A1-B3E6-382EC721F4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29" name="Picture 28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0F689261-8D75-45C0-B92F-F8C503704A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  <p:pic>
        <p:nvPicPr>
          <p:cNvPr id="3" name="Picture 2" descr="A blue and white machine&#10;&#10;Description automatically generated">
            <a:extLst>
              <a:ext uri="{FF2B5EF4-FFF2-40B4-BE49-F238E27FC236}">
                <a16:creationId xmlns:a16="http://schemas.microsoft.com/office/drawing/2014/main" id="{79D07F80-C5E1-4BC1-9A47-6C911DC227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845" y="4203592"/>
            <a:ext cx="12192000" cy="170815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30A2B2C-F9F4-4152-BDE7-21C45FC50FA6}"/>
              </a:ext>
            </a:extLst>
          </p:cNvPr>
          <p:cNvSpPr/>
          <p:nvPr/>
        </p:nvSpPr>
        <p:spPr>
          <a:xfrm>
            <a:off x="3350497" y="3754653"/>
            <a:ext cx="2062003" cy="4786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Updated the fixed phase shifters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2598C58-B662-46E2-8875-CAAA3214D727}"/>
              </a:ext>
            </a:extLst>
          </p:cNvPr>
          <p:cNvCxnSpPr>
            <a:cxnSpLocks/>
          </p:cNvCxnSpPr>
          <p:nvPr/>
        </p:nvCxnSpPr>
        <p:spPr>
          <a:xfrm flipH="1">
            <a:off x="2731175" y="4169233"/>
            <a:ext cx="577253" cy="38895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DA2C6CC-B2AA-4CB0-B000-C1973EFEA7A1}"/>
              </a:ext>
            </a:extLst>
          </p:cNvPr>
          <p:cNvCxnSpPr>
            <a:cxnSpLocks/>
          </p:cNvCxnSpPr>
          <p:nvPr/>
        </p:nvCxnSpPr>
        <p:spPr>
          <a:xfrm>
            <a:off x="5131685" y="4270963"/>
            <a:ext cx="0" cy="39151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A59D769-57BF-4DC4-B7CE-3C3370DBBF0C}"/>
              </a:ext>
            </a:extLst>
          </p:cNvPr>
          <p:cNvCxnSpPr>
            <a:cxnSpLocks/>
          </p:cNvCxnSpPr>
          <p:nvPr/>
        </p:nvCxnSpPr>
        <p:spPr>
          <a:xfrm>
            <a:off x="3817236" y="4269529"/>
            <a:ext cx="0" cy="39294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72F7F36-8168-49DD-975F-90B8E1B47568}"/>
              </a:ext>
            </a:extLst>
          </p:cNvPr>
          <p:cNvSpPr txBox="1"/>
          <p:nvPr/>
        </p:nvSpPr>
        <p:spPr>
          <a:xfrm>
            <a:off x="6044155" y="3729838"/>
            <a:ext cx="1950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No other change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2475292C-C911-46F4-A855-594BE9E615FD}"/>
              </a:ext>
            </a:extLst>
          </p:cNvPr>
          <p:cNvSpPr/>
          <p:nvPr/>
        </p:nvSpPr>
        <p:spPr>
          <a:xfrm>
            <a:off x="8466250" y="3690554"/>
            <a:ext cx="2062003" cy="4786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Updated the fixed phase shifters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90DD93D-92A3-4807-BEF9-567E5B6FF656}"/>
              </a:ext>
            </a:extLst>
          </p:cNvPr>
          <p:cNvCxnSpPr>
            <a:cxnSpLocks/>
          </p:cNvCxnSpPr>
          <p:nvPr/>
        </p:nvCxnSpPr>
        <p:spPr>
          <a:xfrm>
            <a:off x="8484272" y="4201087"/>
            <a:ext cx="0" cy="42375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6145833-0EB0-4299-869C-5D9710FD47E9}"/>
              </a:ext>
            </a:extLst>
          </p:cNvPr>
          <p:cNvCxnSpPr>
            <a:cxnSpLocks/>
          </p:cNvCxnSpPr>
          <p:nvPr/>
        </p:nvCxnSpPr>
        <p:spPr>
          <a:xfrm>
            <a:off x="9742152" y="4225820"/>
            <a:ext cx="0" cy="43593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D2EA47A-6CEF-4268-84B7-41801F5EF3E3}"/>
              </a:ext>
            </a:extLst>
          </p:cNvPr>
          <p:cNvCxnSpPr>
            <a:cxnSpLocks/>
          </p:cNvCxnSpPr>
          <p:nvPr/>
        </p:nvCxnSpPr>
        <p:spPr>
          <a:xfrm>
            <a:off x="10363200" y="4201087"/>
            <a:ext cx="589396" cy="35710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985EEF0-FB3D-4006-8405-09D7AD2FCE5D}"/>
              </a:ext>
            </a:extLst>
          </p:cNvPr>
          <p:cNvGrpSpPr/>
          <p:nvPr/>
        </p:nvGrpSpPr>
        <p:grpSpPr>
          <a:xfrm>
            <a:off x="1854274" y="5834425"/>
            <a:ext cx="3780719" cy="479932"/>
            <a:chOff x="1987624" y="5989534"/>
            <a:chExt cx="3780719" cy="47993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63ADA86-95CE-44CF-93DC-B522C116CCD0}"/>
                </a:ext>
              </a:extLst>
            </p:cNvPr>
            <p:cNvSpPr txBox="1"/>
            <p:nvPr/>
          </p:nvSpPr>
          <p:spPr>
            <a:xfrm>
              <a:off x="4607452" y="6031866"/>
              <a:ext cx="110942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l-GR" sz="2000" dirty="0"/>
                <a:t>Δφ</a:t>
              </a:r>
              <a:r>
                <a:rPr lang="en-US" sz="2000" dirty="0"/>
                <a:t>=180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</a:t>
              </a:r>
              <a:endParaRPr lang="en-US" sz="2000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74099C0-5267-4926-929D-72C47542C5DB}"/>
                </a:ext>
              </a:extLst>
            </p:cNvPr>
            <p:cNvGrpSpPr/>
            <p:nvPr/>
          </p:nvGrpSpPr>
          <p:grpSpPr>
            <a:xfrm>
              <a:off x="1987624" y="5989534"/>
              <a:ext cx="3780719" cy="177361"/>
              <a:chOff x="1987624" y="5989534"/>
              <a:chExt cx="3780719" cy="177361"/>
            </a:xfrm>
          </p:grpSpPr>
          <p:sp>
            <p:nvSpPr>
              <p:cNvPr id="34" name="Left Brace 33">
                <a:extLst>
                  <a:ext uri="{FF2B5EF4-FFF2-40B4-BE49-F238E27FC236}">
                    <a16:creationId xmlns:a16="http://schemas.microsoft.com/office/drawing/2014/main" id="{D2873ABD-98B1-446A-904A-F1E9CA6FEB16}"/>
                  </a:ext>
                </a:extLst>
              </p:cNvPr>
              <p:cNvSpPr/>
              <p:nvPr/>
            </p:nvSpPr>
            <p:spPr>
              <a:xfrm rot="16200000">
                <a:off x="2491636" y="5507435"/>
                <a:ext cx="155448" cy="1163471"/>
              </a:xfrm>
              <a:prstGeom prst="leftBrac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Left Brace 34">
                <a:extLst>
                  <a:ext uri="{FF2B5EF4-FFF2-40B4-BE49-F238E27FC236}">
                    <a16:creationId xmlns:a16="http://schemas.microsoft.com/office/drawing/2014/main" id="{C48CDEE9-F803-4A20-B5BF-456E96A700DD}"/>
                  </a:ext>
                </a:extLst>
              </p:cNvPr>
              <p:cNvSpPr/>
              <p:nvPr/>
            </p:nvSpPr>
            <p:spPr>
              <a:xfrm rot="16200000">
                <a:off x="3720261" y="5466860"/>
                <a:ext cx="155448" cy="1239672"/>
              </a:xfrm>
              <a:prstGeom prst="leftBrac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Left Brace 8">
                <a:extLst>
                  <a:ext uri="{FF2B5EF4-FFF2-40B4-BE49-F238E27FC236}">
                    <a16:creationId xmlns:a16="http://schemas.microsoft.com/office/drawing/2014/main" id="{81DC8C8B-0055-4C30-A93B-4E7077A7E24F}"/>
                  </a:ext>
                </a:extLst>
              </p:cNvPr>
              <p:cNvSpPr/>
              <p:nvPr/>
            </p:nvSpPr>
            <p:spPr>
              <a:xfrm rot="16200000">
                <a:off x="5032683" y="5409321"/>
                <a:ext cx="155448" cy="1315873"/>
              </a:xfrm>
              <a:prstGeom prst="leftBrac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3C46DDD-3EDC-4CCB-95AD-854897009D60}"/>
                </a:ext>
              </a:extLst>
            </p:cNvPr>
            <p:cNvSpPr txBox="1"/>
            <p:nvPr/>
          </p:nvSpPr>
          <p:spPr>
            <a:xfrm>
              <a:off x="2130656" y="6065072"/>
              <a:ext cx="113864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l-GR" sz="2000" dirty="0"/>
                <a:t>Δφ</a:t>
              </a:r>
              <a:r>
                <a:rPr lang="en-US" sz="2000" dirty="0"/>
                <a:t>=180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</a:t>
              </a:r>
              <a:endParaRPr lang="en-US" sz="2000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006DF12-F777-402C-B210-E5713107F9FC}"/>
                </a:ext>
              </a:extLst>
            </p:cNvPr>
            <p:cNvSpPr txBox="1"/>
            <p:nvPr/>
          </p:nvSpPr>
          <p:spPr>
            <a:xfrm>
              <a:off x="3321312" y="6069356"/>
              <a:ext cx="112356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l-GR" sz="2000" dirty="0"/>
                <a:t>Δφ</a:t>
              </a:r>
              <a:r>
                <a:rPr lang="en-US" sz="2000" dirty="0"/>
                <a:t>=180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</a:t>
              </a:r>
              <a:endParaRPr lang="en-US" sz="2000" dirty="0"/>
            </a:p>
          </p:txBody>
        </p:sp>
      </p:grpSp>
      <p:pic>
        <p:nvPicPr>
          <p:cNvPr id="14" name="Picture 13" descr="A model of a warehouse&#10;&#10;Description automatically generated">
            <a:extLst>
              <a:ext uri="{FF2B5EF4-FFF2-40B4-BE49-F238E27FC236}">
                <a16:creationId xmlns:a16="http://schemas.microsoft.com/office/drawing/2014/main" id="{CD09206C-7A5A-48C1-BBE1-81509B745FA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90" b="18600"/>
          <a:stretch/>
        </p:blipFill>
        <p:spPr>
          <a:xfrm>
            <a:off x="8085762" y="999217"/>
            <a:ext cx="3632060" cy="190056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72F2794-31C7-444C-8814-6EC905CA8DD6}"/>
              </a:ext>
            </a:extLst>
          </p:cNvPr>
          <p:cNvSpPr txBox="1"/>
          <p:nvPr/>
        </p:nvSpPr>
        <p:spPr>
          <a:xfrm>
            <a:off x="9192104" y="2940629"/>
            <a:ext cx="1923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Planned test stand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04A729-6183-4204-B7D5-F92E5BF0A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EE0879F-15E4-4756-A411-04DE1ACDF036}"/>
              </a:ext>
            </a:extLst>
          </p:cNvPr>
          <p:cNvGrpSpPr/>
          <p:nvPr/>
        </p:nvGrpSpPr>
        <p:grpSpPr>
          <a:xfrm>
            <a:off x="8091840" y="5853862"/>
            <a:ext cx="3780719" cy="479932"/>
            <a:chOff x="1987624" y="5989534"/>
            <a:chExt cx="3780719" cy="479932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DA6C0F0-A4DC-4D09-88A3-7E7EB4E7CC32}"/>
                </a:ext>
              </a:extLst>
            </p:cNvPr>
            <p:cNvSpPr txBox="1"/>
            <p:nvPr/>
          </p:nvSpPr>
          <p:spPr>
            <a:xfrm>
              <a:off x="4607452" y="6031866"/>
              <a:ext cx="110942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l-GR" sz="2000" dirty="0"/>
                <a:t>Δφ</a:t>
              </a:r>
              <a:r>
                <a:rPr lang="en-US" sz="2000" dirty="0"/>
                <a:t>=180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</a:t>
              </a:r>
              <a:endParaRPr lang="en-US" sz="2000" dirty="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E098E44-E86A-4D3D-9D45-41CFAB369A88}"/>
                </a:ext>
              </a:extLst>
            </p:cNvPr>
            <p:cNvGrpSpPr/>
            <p:nvPr/>
          </p:nvGrpSpPr>
          <p:grpSpPr>
            <a:xfrm>
              <a:off x="1987624" y="5989534"/>
              <a:ext cx="3780719" cy="177361"/>
              <a:chOff x="1987624" y="5989534"/>
              <a:chExt cx="3780719" cy="177361"/>
            </a:xfrm>
          </p:grpSpPr>
          <p:sp>
            <p:nvSpPr>
              <p:cNvPr id="43" name="Left Brace 42">
                <a:extLst>
                  <a:ext uri="{FF2B5EF4-FFF2-40B4-BE49-F238E27FC236}">
                    <a16:creationId xmlns:a16="http://schemas.microsoft.com/office/drawing/2014/main" id="{44D0C871-FEDF-4F4B-A3E6-0A8ABF3EC0E7}"/>
                  </a:ext>
                </a:extLst>
              </p:cNvPr>
              <p:cNvSpPr/>
              <p:nvPr/>
            </p:nvSpPr>
            <p:spPr>
              <a:xfrm rot="16200000">
                <a:off x="2491636" y="5507435"/>
                <a:ext cx="155448" cy="1163471"/>
              </a:xfrm>
              <a:prstGeom prst="leftBrac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Left Brace 43">
                <a:extLst>
                  <a:ext uri="{FF2B5EF4-FFF2-40B4-BE49-F238E27FC236}">
                    <a16:creationId xmlns:a16="http://schemas.microsoft.com/office/drawing/2014/main" id="{CDBB83EA-8B7D-416C-8147-39182ADD2763}"/>
                  </a:ext>
                </a:extLst>
              </p:cNvPr>
              <p:cNvSpPr/>
              <p:nvPr/>
            </p:nvSpPr>
            <p:spPr>
              <a:xfrm rot="16200000">
                <a:off x="3720261" y="5466860"/>
                <a:ext cx="155448" cy="1239672"/>
              </a:xfrm>
              <a:prstGeom prst="leftBrac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Left Brace 44">
                <a:extLst>
                  <a:ext uri="{FF2B5EF4-FFF2-40B4-BE49-F238E27FC236}">
                    <a16:creationId xmlns:a16="http://schemas.microsoft.com/office/drawing/2014/main" id="{63A29EA3-23F5-4845-979D-9708D0C2A29D}"/>
                  </a:ext>
                </a:extLst>
              </p:cNvPr>
              <p:cNvSpPr/>
              <p:nvPr/>
            </p:nvSpPr>
            <p:spPr>
              <a:xfrm rot="16200000">
                <a:off x="5032683" y="5409321"/>
                <a:ext cx="155448" cy="1315873"/>
              </a:xfrm>
              <a:prstGeom prst="leftBrac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108D5B2-68F5-48F2-A3C2-0652C0EE64C6}"/>
                </a:ext>
              </a:extLst>
            </p:cNvPr>
            <p:cNvSpPr txBox="1"/>
            <p:nvPr/>
          </p:nvSpPr>
          <p:spPr>
            <a:xfrm>
              <a:off x="2130656" y="6065072"/>
              <a:ext cx="113864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l-GR" sz="2000" dirty="0"/>
                <a:t>Δφ</a:t>
              </a:r>
              <a:r>
                <a:rPr lang="en-US" sz="2000" dirty="0"/>
                <a:t>=180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</a:t>
              </a:r>
              <a:endParaRPr lang="en-US" sz="2000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0B68B75-A6FA-454E-A285-98496F9B3079}"/>
                </a:ext>
              </a:extLst>
            </p:cNvPr>
            <p:cNvSpPr txBox="1"/>
            <p:nvPr/>
          </p:nvSpPr>
          <p:spPr>
            <a:xfrm>
              <a:off x="3321312" y="6069356"/>
              <a:ext cx="112356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l-GR" sz="2000" dirty="0"/>
                <a:t>Δφ</a:t>
              </a:r>
              <a:r>
                <a:rPr lang="en-US" sz="2000" dirty="0"/>
                <a:t>=180</a:t>
              </a:r>
              <a:r>
                <a: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º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996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6DD068-744C-4FCF-97C0-25DAEFAFA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587705-370C-44C2-ADFB-88607DD19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37BE0CB-75FA-4F71-9023-B61A280A631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5396163" cy="76424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u="sng" dirty="0">
                <a:solidFill>
                  <a:schemeClr val="accent1">
                    <a:lumMod val="50000"/>
                  </a:schemeClr>
                </a:solidFill>
              </a:rPr>
              <a:t>LPDS Support System</a:t>
            </a:r>
          </a:p>
        </p:txBody>
      </p:sp>
      <p:pic>
        <p:nvPicPr>
          <p:cNvPr id="7" name="Picture 6" descr="A metal frame with a lock&#10;&#10;Description automatically generated">
            <a:extLst>
              <a:ext uri="{FF2B5EF4-FFF2-40B4-BE49-F238E27FC236}">
                <a16:creationId xmlns:a16="http://schemas.microsoft.com/office/drawing/2014/main" id="{B361A4AC-6BBD-431D-BB4E-684EA7C77D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321" y="1047582"/>
            <a:ext cx="4235972" cy="11840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EA9AD44-DDF5-4529-BD20-BEBD12DC6B5C}"/>
              </a:ext>
            </a:extLst>
          </p:cNvPr>
          <p:cNvSpPr txBox="1"/>
          <p:nvPr/>
        </p:nvSpPr>
        <p:spPr>
          <a:xfrm>
            <a:off x="276727" y="702371"/>
            <a:ext cx="776289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solidFill>
                  <a:srgbClr val="7030A0"/>
                </a:solidFill>
              </a:rPr>
              <a:t>Motivation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Mounting LPDS onto CMs inside the tunnel is not efficient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CM pre-assembled with LPDS will be installed inside the tunnel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A prototype LPDS support system was designed and fabricated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A first integration of LPDS into the support system was tested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Transferred in front of the CM</a:t>
            </a:r>
          </a:p>
          <a:p>
            <a:r>
              <a:rPr lang="en-US" sz="2000" b="1" dirty="0">
                <a:solidFill>
                  <a:srgbClr val="7030A0"/>
                </a:solidFill>
              </a:rPr>
              <a:t>Plan: </a:t>
            </a:r>
            <a:r>
              <a:rPr lang="en-US" sz="2000" dirty="0"/>
              <a:t>The support frame will be updated so that it can be fastened to CM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BC71081-8F03-44ED-9545-0D2D6E1769B0}"/>
              </a:ext>
            </a:extLst>
          </p:cNvPr>
          <p:cNvGrpSpPr/>
          <p:nvPr/>
        </p:nvGrpSpPr>
        <p:grpSpPr>
          <a:xfrm>
            <a:off x="8910797" y="31381"/>
            <a:ext cx="3219834" cy="899868"/>
            <a:chOff x="8289611" y="-7834"/>
            <a:chExt cx="3902389" cy="945771"/>
          </a:xfrm>
        </p:grpSpPr>
        <p:pic>
          <p:nvPicPr>
            <p:cNvPr id="12" name="Picture 11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DF1F69A1-FB7E-4724-A669-F4AC0322DA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13" name="Picture 12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185E1338-1F37-419A-9419-F2C3B99207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  <p:pic>
        <p:nvPicPr>
          <p:cNvPr id="14" name="Picture 13" descr="A machine with many parts&#10;&#10;Description automatically generated with medium confidence">
            <a:extLst>
              <a:ext uri="{FF2B5EF4-FFF2-40B4-BE49-F238E27FC236}">
                <a16:creationId xmlns:a16="http://schemas.microsoft.com/office/drawing/2014/main" id="{00F1A324-9AF7-47A3-BD40-A503CDBAF5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980" y="3317977"/>
            <a:ext cx="8056767" cy="2812559"/>
          </a:xfrm>
          <a:prstGeom prst="rect">
            <a:avLst/>
          </a:prstGeom>
        </p:spPr>
      </p:pic>
      <p:pic>
        <p:nvPicPr>
          <p:cNvPr id="15" name="Picture 14" descr="A yellow cylinder with blue logo&#10;&#10;Description automatically generated">
            <a:extLst>
              <a:ext uri="{FF2B5EF4-FFF2-40B4-BE49-F238E27FC236}">
                <a16:creationId xmlns:a16="http://schemas.microsoft.com/office/drawing/2014/main" id="{806D21C8-26DC-4C60-A5B4-43DD74B6B1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7272" y="3625164"/>
            <a:ext cx="2930912" cy="21981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C1195A-94EB-4E0C-9315-C39444B79217}"/>
              </a:ext>
            </a:extLst>
          </p:cNvPr>
          <p:cNvSpPr txBox="1"/>
          <p:nvPr/>
        </p:nvSpPr>
        <p:spPr>
          <a:xfrm>
            <a:off x="1453175" y="6161520"/>
            <a:ext cx="1309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Lateral view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22B435-9275-466C-8ABA-A339ABD67498}"/>
              </a:ext>
            </a:extLst>
          </p:cNvPr>
          <p:cNvSpPr txBox="1"/>
          <p:nvPr/>
        </p:nvSpPr>
        <p:spPr>
          <a:xfrm>
            <a:off x="8275358" y="2199306"/>
            <a:ext cx="3294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CAD model of the support frame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72EA14-BDCA-4C0D-A909-94C50164DB41}"/>
              </a:ext>
            </a:extLst>
          </p:cNvPr>
          <p:cNvSpPr txBox="1"/>
          <p:nvPr/>
        </p:nvSpPr>
        <p:spPr>
          <a:xfrm>
            <a:off x="5237085" y="6124967"/>
            <a:ext cx="507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 view of the LPDS integrated in support frame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9D37EB41-C6EA-4113-835C-1425BCDB5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</p:spTree>
    <p:extLst>
      <p:ext uri="{BB962C8B-B14F-4D97-AF65-F5344CB8AC3E}">
        <p14:creationId xmlns:p14="http://schemas.microsoft.com/office/powerpoint/2010/main" val="413405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7BEDF-DC74-47E1-83F9-DF0D94EF2D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6383"/>
            <a:ext cx="10515600" cy="4351338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International Linear Collider (ILC) and its main </a:t>
            </a:r>
            <a:r>
              <a:rPr lang="en-US" sz="2800" dirty="0" err="1">
                <a:solidFill>
                  <a:schemeClr val="bg2">
                    <a:lumMod val="90000"/>
                  </a:schemeClr>
                </a:solidFill>
              </a:rPr>
              <a:t>linac</a:t>
            </a:r>
            <a:endParaRPr lang="en-US" sz="2800" dirty="0">
              <a:solidFill>
                <a:schemeClr val="bg2">
                  <a:lumMod val="90000"/>
                </a:schemeClr>
              </a:solidFill>
            </a:endParaRPr>
          </a:p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Local power distribution system (LPDS) for ILC Technology Network (ITN) cryomodule</a:t>
            </a:r>
          </a:p>
          <a:p>
            <a:pPr>
              <a:lnSpc>
                <a:spcPct val="125000"/>
              </a:lnSpc>
            </a:pPr>
            <a:r>
              <a:rPr lang="en-US" sz="3200" dirty="0"/>
              <a:t>Proposed updates in the ILC power distribution system (PDS)</a:t>
            </a:r>
          </a:p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Concept of circulator-less LPDS</a:t>
            </a:r>
          </a:p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18DE1-3569-4221-BF7B-AC24DFEF4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BCC02-5556-4830-BA0B-7D6FAE75A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7B842-B9B1-4826-B891-700060FB1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13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67DF85A-219E-42D5-900C-8CC6F334D532}"/>
              </a:ext>
            </a:extLst>
          </p:cNvPr>
          <p:cNvGrpSpPr/>
          <p:nvPr/>
        </p:nvGrpSpPr>
        <p:grpSpPr>
          <a:xfrm>
            <a:off x="8910797" y="31381"/>
            <a:ext cx="3219834" cy="899868"/>
            <a:chOff x="8289611" y="-7834"/>
            <a:chExt cx="3902389" cy="945771"/>
          </a:xfrm>
        </p:grpSpPr>
        <p:pic>
          <p:nvPicPr>
            <p:cNvPr id="8" name="Picture 7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8989BD9A-A6AD-48AE-ADF2-89D8618FD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9" name="Picture 8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458B289A-7A42-4768-AE4F-3CDA2A6C85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5936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7CF5CA-FFCE-45D4-9542-066897E0F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063B7F-1C81-403C-955B-1107EA52A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14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3D1205C-D41D-49A0-9499-F4F00FE4099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7988967" cy="82278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u="sng" dirty="0">
                <a:solidFill>
                  <a:schemeClr val="accent1">
                    <a:lumMod val="50000"/>
                  </a:schemeClr>
                </a:solidFill>
              </a:rPr>
              <a:t>Proposed updates in the ILC PDS</a:t>
            </a:r>
          </a:p>
        </p:txBody>
      </p:sp>
      <p:pic>
        <p:nvPicPr>
          <p:cNvPr id="12" name="Picture 11" descr="A blue and white machine&#10;&#10;Description automatically generated">
            <a:extLst>
              <a:ext uri="{FF2B5EF4-FFF2-40B4-BE49-F238E27FC236}">
                <a16:creationId xmlns:a16="http://schemas.microsoft.com/office/drawing/2014/main" id="{89A69D89-5D0E-4464-8A4F-BF34F2215A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5" y="4379743"/>
            <a:ext cx="12071287" cy="1549223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5AA237D-2379-438D-A6D4-3F9915F29C74}"/>
              </a:ext>
            </a:extLst>
          </p:cNvPr>
          <p:cNvCxnSpPr>
            <a:cxnSpLocks/>
          </p:cNvCxnSpPr>
          <p:nvPr/>
        </p:nvCxnSpPr>
        <p:spPr>
          <a:xfrm>
            <a:off x="1201441" y="3496732"/>
            <a:ext cx="0" cy="1231679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D7E4F5B-781D-4B23-8D99-01753610CA86}"/>
              </a:ext>
            </a:extLst>
          </p:cNvPr>
          <p:cNvCxnSpPr>
            <a:cxnSpLocks/>
          </p:cNvCxnSpPr>
          <p:nvPr/>
        </p:nvCxnSpPr>
        <p:spPr>
          <a:xfrm>
            <a:off x="5000534" y="3440795"/>
            <a:ext cx="0" cy="128761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94AEDC6-BF9E-48A6-B51F-9CA0F72961CD}"/>
              </a:ext>
            </a:extLst>
          </p:cNvPr>
          <p:cNvSpPr txBox="1"/>
          <p:nvPr/>
        </p:nvSpPr>
        <p:spPr>
          <a:xfrm>
            <a:off x="4645128" y="5982680"/>
            <a:ext cx="3700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LPDS configuration based on ITN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9CC5021-6F36-4568-9673-CE1794523E7A}"/>
              </a:ext>
            </a:extLst>
          </p:cNvPr>
          <p:cNvSpPr/>
          <p:nvPr/>
        </p:nvSpPr>
        <p:spPr>
          <a:xfrm>
            <a:off x="11565222" y="4249585"/>
            <a:ext cx="595275" cy="1149357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diagram of a diagram of a car&#10;&#10;Description automatically generated with medium confidence">
            <a:extLst>
              <a:ext uri="{FF2B5EF4-FFF2-40B4-BE49-F238E27FC236}">
                <a16:creationId xmlns:a16="http://schemas.microsoft.com/office/drawing/2014/main" id="{61DC2197-7A17-42BE-A173-F8F0FC08EB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01" y="1855102"/>
            <a:ext cx="6098209" cy="1540048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608587B-90D3-4FAB-98CC-9EE7E3CFE5B6}"/>
              </a:ext>
            </a:extLst>
          </p:cNvPr>
          <p:cNvSpPr/>
          <p:nvPr/>
        </p:nvSpPr>
        <p:spPr>
          <a:xfrm>
            <a:off x="472816" y="2620764"/>
            <a:ext cx="405839" cy="205766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16E3371-D952-444B-A391-1AB2D4693F5C}"/>
              </a:ext>
            </a:extLst>
          </p:cNvPr>
          <p:cNvSpPr/>
          <p:nvPr/>
        </p:nvSpPr>
        <p:spPr>
          <a:xfrm>
            <a:off x="4343283" y="2612352"/>
            <a:ext cx="405839" cy="205766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EF14D6-A21C-4920-96E0-DD5C9B7240E4}"/>
              </a:ext>
            </a:extLst>
          </p:cNvPr>
          <p:cNvSpPr/>
          <p:nvPr/>
        </p:nvSpPr>
        <p:spPr>
          <a:xfrm>
            <a:off x="3315809" y="2611589"/>
            <a:ext cx="405839" cy="205766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FD8C5D9-D449-478C-A608-29DF157351A8}"/>
              </a:ext>
            </a:extLst>
          </p:cNvPr>
          <p:cNvSpPr/>
          <p:nvPr/>
        </p:nvSpPr>
        <p:spPr>
          <a:xfrm>
            <a:off x="142900" y="2845362"/>
            <a:ext cx="1254055" cy="558963"/>
          </a:xfrm>
          <a:prstGeom prst="roundRect">
            <a:avLst/>
          </a:prstGeom>
          <a:noFill/>
          <a:ln w="1905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11AD60F-F020-4660-BD73-F5BC14313998}"/>
              </a:ext>
            </a:extLst>
          </p:cNvPr>
          <p:cNvSpPr/>
          <p:nvPr/>
        </p:nvSpPr>
        <p:spPr>
          <a:xfrm>
            <a:off x="4044007" y="2836187"/>
            <a:ext cx="1254055" cy="558963"/>
          </a:xfrm>
          <a:prstGeom prst="roundRect">
            <a:avLst/>
          </a:prstGeom>
          <a:noFill/>
          <a:ln w="1905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BFF2B0A-4863-4D8E-95C7-75C64B297BAC}"/>
              </a:ext>
            </a:extLst>
          </p:cNvPr>
          <p:cNvSpPr/>
          <p:nvPr/>
        </p:nvSpPr>
        <p:spPr>
          <a:xfrm>
            <a:off x="1934948" y="2508706"/>
            <a:ext cx="354243" cy="138577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1CBE4F-531B-4948-AC0B-FFADAA0377B0}"/>
              </a:ext>
            </a:extLst>
          </p:cNvPr>
          <p:cNvSpPr txBox="1"/>
          <p:nvPr/>
        </p:nvSpPr>
        <p:spPr>
          <a:xfrm>
            <a:off x="2029387" y="791850"/>
            <a:ext cx="3498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rgbClr val="7030A0"/>
                </a:solidFill>
              </a:rPr>
              <a:t>Update</a:t>
            </a:r>
          </a:p>
          <a:p>
            <a:r>
              <a:rPr lang="en-US" dirty="0"/>
              <a:t>5 MW variable power divider (VPD)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4D00976-510D-4F74-A8B5-12F9B5F9D281}"/>
              </a:ext>
            </a:extLst>
          </p:cNvPr>
          <p:cNvCxnSpPr>
            <a:cxnSpLocks/>
          </p:cNvCxnSpPr>
          <p:nvPr/>
        </p:nvCxnSpPr>
        <p:spPr>
          <a:xfrm>
            <a:off x="2084534" y="1385628"/>
            <a:ext cx="0" cy="1102176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37EF976-20C5-4E3B-8999-7FDB984F161A}"/>
              </a:ext>
            </a:extLst>
          </p:cNvPr>
          <p:cNvSpPr txBox="1"/>
          <p:nvPr/>
        </p:nvSpPr>
        <p:spPr>
          <a:xfrm>
            <a:off x="1813035" y="3448864"/>
            <a:ext cx="2799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PDS according to ILC-TDR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98CDC2-CFA7-42AA-8A04-EDF578E6A876}"/>
              </a:ext>
            </a:extLst>
          </p:cNvPr>
          <p:cNvSpPr txBox="1"/>
          <p:nvPr/>
        </p:nvSpPr>
        <p:spPr>
          <a:xfrm>
            <a:off x="3146969" y="1351204"/>
            <a:ext cx="24355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(Under development)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9A905E-B516-458F-B01B-C6212ABE4C6D}"/>
              </a:ext>
            </a:extLst>
          </p:cNvPr>
          <p:cNvGrpSpPr/>
          <p:nvPr/>
        </p:nvGrpSpPr>
        <p:grpSpPr>
          <a:xfrm>
            <a:off x="8910797" y="31381"/>
            <a:ext cx="3219834" cy="899868"/>
            <a:chOff x="8289611" y="-7834"/>
            <a:chExt cx="3902389" cy="945771"/>
          </a:xfrm>
        </p:grpSpPr>
        <p:pic>
          <p:nvPicPr>
            <p:cNvPr id="26" name="Picture 25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9C44ECC1-4D5D-4808-9876-0916E4D528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28" name="Picture 27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BCD5426A-3948-4AF4-AE4E-5FA33AF3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A08A40B-0016-456D-AA9C-6EC0335108CA}"/>
              </a:ext>
            </a:extLst>
          </p:cNvPr>
          <p:cNvCxnSpPr>
            <a:cxnSpLocks/>
          </p:cNvCxnSpPr>
          <p:nvPr/>
        </p:nvCxnSpPr>
        <p:spPr>
          <a:xfrm>
            <a:off x="339987" y="1822215"/>
            <a:ext cx="180490" cy="760711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FC6A8E9-99C5-49E3-B453-42184BAE955F}"/>
              </a:ext>
            </a:extLst>
          </p:cNvPr>
          <p:cNvSpPr txBox="1"/>
          <p:nvPr/>
        </p:nvSpPr>
        <p:spPr>
          <a:xfrm>
            <a:off x="26925" y="1199596"/>
            <a:ext cx="18726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rgbClr val="7030A0"/>
                </a:solidFill>
              </a:rPr>
              <a:t>Remove</a:t>
            </a:r>
          </a:p>
          <a:p>
            <a:r>
              <a:rPr lang="en-US" dirty="0"/>
              <a:t>VPD &amp; 5 MW load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FB1CB76-D315-4102-93BA-0921F2256F77}"/>
              </a:ext>
            </a:extLst>
          </p:cNvPr>
          <p:cNvSpPr txBox="1"/>
          <p:nvPr/>
        </p:nvSpPr>
        <p:spPr>
          <a:xfrm>
            <a:off x="7684421" y="2855092"/>
            <a:ext cx="2906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LPDS according to ILC-TDR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490ACF-9295-4174-861D-0528F94CED03}"/>
              </a:ext>
            </a:extLst>
          </p:cNvPr>
          <p:cNvSpPr txBox="1"/>
          <p:nvPr/>
        </p:nvSpPr>
        <p:spPr>
          <a:xfrm>
            <a:off x="8521704" y="3464280"/>
            <a:ext cx="29209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LPDS conflicts with CM</a:t>
            </a:r>
          </a:p>
          <a:p>
            <a:r>
              <a:rPr lang="en-US" sz="2000" dirty="0"/>
              <a:t>during multi-CM assembly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ABC869A-DAD5-4635-B6C4-A98B956FC7A2}"/>
              </a:ext>
            </a:extLst>
          </p:cNvPr>
          <p:cNvCxnSpPr>
            <a:cxnSpLocks/>
          </p:cNvCxnSpPr>
          <p:nvPr/>
        </p:nvCxnSpPr>
        <p:spPr>
          <a:xfrm>
            <a:off x="11353800" y="4037955"/>
            <a:ext cx="223242" cy="254225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4551606-B219-47EB-822A-89426760AEFE}"/>
              </a:ext>
            </a:extLst>
          </p:cNvPr>
          <p:cNvSpPr/>
          <p:nvPr/>
        </p:nvSpPr>
        <p:spPr>
          <a:xfrm>
            <a:off x="1991962" y="844405"/>
            <a:ext cx="3498137" cy="541223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694FFEC4-9EF4-43EB-AB6A-120866885DF4}"/>
              </a:ext>
            </a:extLst>
          </p:cNvPr>
          <p:cNvSpPr/>
          <p:nvPr/>
        </p:nvSpPr>
        <p:spPr>
          <a:xfrm>
            <a:off x="49133" y="1220505"/>
            <a:ext cx="1779667" cy="586868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11DC79C6-9A2B-4325-B01C-3FF804D68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pic>
        <p:nvPicPr>
          <p:cNvPr id="21" name="Picture 20" descr="Diagram of a pipe with valves and valves&#10;&#10;Description automatically generated">
            <a:extLst>
              <a:ext uri="{FF2B5EF4-FFF2-40B4-BE49-F238E27FC236}">
                <a16:creationId xmlns:a16="http://schemas.microsoft.com/office/drawing/2014/main" id="{92EEE763-BC32-417C-A919-506F244FAE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154" y="1065009"/>
            <a:ext cx="5285421" cy="1807551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00ED38E-4715-449F-955F-2A792C45C965}"/>
              </a:ext>
            </a:extLst>
          </p:cNvPr>
          <p:cNvSpPr/>
          <p:nvPr/>
        </p:nvSpPr>
        <p:spPr>
          <a:xfrm>
            <a:off x="4038600" y="2565295"/>
            <a:ext cx="2202508" cy="851910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85749D3-A7CF-425D-A397-BAB335424949}"/>
              </a:ext>
            </a:extLst>
          </p:cNvPr>
          <p:cNvCxnSpPr>
            <a:stCxn id="8" idx="3"/>
          </p:cNvCxnSpPr>
          <p:nvPr/>
        </p:nvCxnSpPr>
        <p:spPr>
          <a:xfrm flipV="1">
            <a:off x="6241110" y="2292016"/>
            <a:ext cx="430401" cy="33311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897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" grpId="0" animBg="1"/>
      <p:bldP spid="9" grpId="0" animBg="1"/>
      <p:bldP spid="10" grpId="0" animBg="1"/>
      <p:bldP spid="14" grpId="0" animBg="1"/>
      <p:bldP spid="15" grpId="0" animBg="1"/>
      <p:bldP spid="22" grpId="0" animBg="1"/>
      <p:bldP spid="23" grpId="0"/>
      <p:bldP spid="30" grpId="0"/>
      <p:bldP spid="2" grpId="0"/>
      <p:bldP spid="11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A34893-8A9F-48B8-BF8E-5BE2D1576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AB316-DE78-4E0F-BA91-A3E6962CB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15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9AEBB8E-272D-4DC1-AA5B-DF9C70F50BB4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7790447" cy="86714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u="sng" dirty="0">
                <a:solidFill>
                  <a:schemeClr val="accent1">
                    <a:lumMod val="50000"/>
                  </a:schemeClr>
                </a:solidFill>
              </a:rPr>
              <a:t>Proposed updates in the ILC PDS</a:t>
            </a:r>
          </a:p>
        </p:txBody>
      </p:sp>
      <p:pic>
        <p:nvPicPr>
          <p:cNvPr id="8" name="Picture 7" descr="A diagram of a diagram of a car&#10;&#10;Description automatically generated with medium confidence">
            <a:extLst>
              <a:ext uri="{FF2B5EF4-FFF2-40B4-BE49-F238E27FC236}">
                <a16:creationId xmlns:a16="http://schemas.microsoft.com/office/drawing/2014/main" id="{609E3DB6-ECE6-4BFE-8694-5660268165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409" y="1078617"/>
            <a:ext cx="7138828" cy="18217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88A676-C07A-4D3A-A7C1-111AFFDB4CC9}"/>
              </a:ext>
            </a:extLst>
          </p:cNvPr>
          <p:cNvSpPr txBox="1"/>
          <p:nvPr/>
        </p:nvSpPr>
        <p:spPr>
          <a:xfrm>
            <a:off x="6298532" y="2983481"/>
            <a:ext cx="2778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PDS according to ILC TDR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E354E9-A4EA-486D-AAF3-E1371E8E29E2}"/>
              </a:ext>
            </a:extLst>
          </p:cNvPr>
          <p:cNvSpPr txBox="1"/>
          <p:nvPr/>
        </p:nvSpPr>
        <p:spPr>
          <a:xfrm>
            <a:off x="4848437" y="6036262"/>
            <a:ext cx="27628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Proposed PDS for the ILC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EB015F-A895-45CE-8440-E955585D3985}"/>
              </a:ext>
            </a:extLst>
          </p:cNvPr>
          <p:cNvSpPr txBox="1"/>
          <p:nvPr/>
        </p:nvSpPr>
        <p:spPr>
          <a:xfrm>
            <a:off x="267375" y="861263"/>
            <a:ext cx="4471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>
                <a:solidFill>
                  <a:srgbClr val="7030A0"/>
                </a:solidFill>
              </a:rPr>
              <a:t>Updates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Installation of 5 MW VPD at the output port of klystron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Remove the 5 MW load and VPD at the end of the LPDS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Revise the configuration of the LPDS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VPD and pressure window in klystron gallery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2EA776E-446A-4BE6-AB2A-3AB227BA4CC8}"/>
              </a:ext>
            </a:extLst>
          </p:cNvPr>
          <p:cNvGrpSpPr/>
          <p:nvPr/>
        </p:nvGrpSpPr>
        <p:grpSpPr>
          <a:xfrm>
            <a:off x="8910797" y="61654"/>
            <a:ext cx="3219834" cy="839323"/>
            <a:chOff x="8289611" y="-7834"/>
            <a:chExt cx="3902389" cy="945771"/>
          </a:xfrm>
        </p:grpSpPr>
        <p:pic>
          <p:nvPicPr>
            <p:cNvPr id="13" name="Picture 12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543BAA61-5AEB-4322-8ABD-A9D6585B0C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14" name="Picture 13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A1A887C8-1E1C-44D3-BC5C-F4E5F51DD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5233825-3F49-4990-A94F-339C1A747E6A}"/>
              </a:ext>
            </a:extLst>
          </p:cNvPr>
          <p:cNvSpPr/>
          <p:nvPr/>
        </p:nvSpPr>
        <p:spPr>
          <a:xfrm>
            <a:off x="6785810" y="1831733"/>
            <a:ext cx="505326" cy="204537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FD8BFCC-C220-442C-94A2-96A435422E8C}"/>
              </a:ext>
            </a:extLst>
          </p:cNvPr>
          <p:cNvSpPr/>
          <p:nvPr/>
        </p:nvSpPr>
        <p:spPr>
          <a:xfrm>
            <a:off x="5142089" y="2036270"/>
            <a:ext cx="505326" cy="204537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D288CF0-9181-4222-B15A-8C1FED0768C7}"/>
              </a:ext>
            </a:extLst>
          </p:cNvPr>
          <p:cNvSpPr/>
          <p:nvPr/>
        </p:nvSpPr>
        <p:spPr>
          <a:xfrm>
            <a:off x="9649129" y="2036268"/>
            <a:ext cx="505326" cy="204537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96021EE-FECF-4797-A5CC-41FCFBBF26B2}"/>
              </a:ext>
            </a:extLst>
          </p:cNvPr>
          <p:cNvSpPr/>
          <p:nvPr/>
        </p:nvSpPr>
        <p:spPr>
          <a:xfrm>
            <a:off x="8450298" y="2036269"/>
            <a:ext cx="505326" cy="204537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70696D-1BBD-47A7-A296-C375CC7F3724}"/>
              </a:ext>
            </a:extLst>
          </p:cNvPr>
          <p:cNvSpPr txBox="1"/>
          <p:nvPr/>
        </p:nvSpPr>
        <p:spPr>
          <a:xfrm>
            <a:off x="5077998" y="1203455"/>
            <a:ext cx="633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>
                <a:solidFill>
                  <a:srgbClr val="7030A0"/>
                </a:solidFill>
              </a:rPr>
              <a:t>Old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601BD1-0E92-4735-B6B4-E1901C90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pic>
        <p:nvPicPr>
          <p:cNvPr id="21" name="Picture 20" descr="A diagram of a machine&#10;&#10;Description automatically generated">
            <a:extLst>
              <a:ext uri="{FF2B5EF4-FFF2-40B4-BE49-F238E27FC236}">
                <a16:creationId xmlns:a16="http://schemas.microsoft.com/office/drawing/2014/main" id="{CE69E1AE-799E-4CD3-AD6D-364A760075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84" y="3876726"/>
            <a:ext cx="11147631" cy="2066264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BA808B4-1F6E-4E04-BB0D-F1B8B293EF20}"/>
              </a:ext>
            </a:extLst>
          </p:cNvPr>
          <p:cNvSpPr/>
          <p:nvPr/>
        </p:nvSpPr>
        <p:spPr>
          <a:xfrm>
            <a:off x="4233776" y="4392171"/>
            <a:ext cx="566082" cy="301574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60BEF84-697D-4758-8DB9-B7FB3A868711}"/>
              </a:ext>
            </a:extLst>
          </p:cNvPr>
          <p:cNvSpPr/>
          <p:nvPr/>
        </p:nvSpPr>
        <p:spPr>
          <a:xfrm>
            <a:off x="5963682" y="3851603"/>
            <a:ext cx="5601500" cy="6222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406192-3CC1-4E76-9A7E-51782D416F86}"/>
              </a:ext>
            </a:extLst>
          </p:cNvPr>
          <p:cNvSpPr txBox="1"/>
          <p:nvPr/>
        </p:nvSpPr>
        <p:spPr>
          <a:xfrm>
            <a:off x="626818" y="3620771"/>
            <a:ext cx="14725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u="sng" dirty="0">
                <a:solidFill>
                  <a:srgbClr val="7030A0"/>
                </a:solidFill>
              </a:rPr>
              <a:t>Proposed</a:t>
            </a:r>
          </a:p>
        </p:txBody>
      </p:sp>
    </p:spTree>
    <p:extLst>
      <p:ext uri="{BB962C8B-B14F-4D97-AF65-F5344CB8AC3E}">
        <p14:creationId xmlns:p14="http://schemas.microsoft.com/office/powerpoint/2010/main" val="381338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allAtOnce"/>
      <p:bldP spid="10" grpId="0" animBg="1"/>
      <p:bldP spid="16" grpId="0" animBg="1"/>
      <p:bldP spid="17" grpId="0" animBg="1"/>
      <p:bldP spid="18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DE0043-4F38-4DBC-A833-F0E3C3E43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D84049-F3C5-47A1-A187-79EB56541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16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483CE07-8A33-423D-B3BE-16FA7AD5EF8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4590535" cy="84699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u="sng" dirty="0">
                <a:solidFill>
                  <a:schemeClr val="accent1">
                    <a:lumMod val="50000"/>
                  </a:schemeClr>
                </a:solidFill>
              </a:rPr>
              <a:t>PDS for the ILC</a:t>
            </a:r>
          </a:p>
        </p:txBody>
      </p:sp>
      <p:pic>
        <p:nvPicPr>
          <p:cNvPr id="7" name="Picture 6" descr="A blue and white machine&#10;&#10;Description automatically generated">
            <a:extLst>
              <a:ext uri="{FF2B5EF4-FFF2-40B4-BE49-F238E27FC236}">
                <a16:creationId xmlns:a16="http://schemas.microsoft.com/office/drawing/2014/main" id="{96C02172-93A7-42DA-A37D-5B1183D9E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8901"/>
            <a:ext cx="12182921" cy="1702476"/>
          </a:xfrm>
          <a:prstGeom prst="rect">
            <a:avLst/>
          </a:prstGeom>
        </p:spPr>
      </p:pic>
      <p:pic>
        <p:nvPicPr>
          <p:cNvPr id="10" name="Picture 9" descr="A blue and white machine&#10;&#10;Description automatically generated">
            <a:extLst>
              <a:ext uri="{FF2B5EF4-FFF2-40B4-BE49-F238E27FC236}">
                <a16:creationId xmlns:a16="http://schemas.microsoft.com/office/drawing/2014/main" id="{45C9950E-79B9-4BC0-9A89-73E0D1ED37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815"/>
            <a:ext cx="12192000" cy="163519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924448F-68CD-40B3-AB02-5104CB942015}"/>
              </a:ext>
            </a:extLst>
          </p:cNvPr>
          <p:cNvCxnSpPr>
            <a:cxnSpLocks/>
          </p:cNvCxnSpPr>
          <p:nvPr/>
        </p:nvCxnSpPr>
        <p:spPr>
          <a:xfrm flipH="1">
            <a:off x="9377203" y="2111098"/>
            <a:ext cx="250999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364E2D2-9BC9-4275-850D-F32516E4C2F8}"/>
              </a:ext>
            </a:extLst>
          </p:cNvPr>
          <p:cNvSpPr txBox="1"/>
          <p:nvPr/>
        </p:nvSpPr>
        <p:spPr>
          <a:xfrm>
            <a:off x="10810775" y="2103083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7C5729-D48D-436D-8F9D-FD55786F1C24}"/>
              </a:ext>
            </a:extLst>
          </p:cNvPr>
          <p:cNvSpPr txBox="1"/>
          <p:nvPr/>
        </p:nvSpPr>
        <p:spPr>
          <a:xfrm>
            <a:off x="4683350" y="3940751"/>
            <a:ext cx="28162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LPDS for type B (ITN) CM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9780D7-E247-4125-B37C-1121678CDA86}"/>
              </a:ext>
            </a:extLst>
          </p:cNvPr>
          <p:cNvSpPr txBox="1"/>
          <p:nvPr/>
        </p:nvSpPr>
        <p:spPr>
          <a:xfrm>
            <a:off x="4963074" y="6025336"/>
            <a:ext cx="2256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LPDS for type A CM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94AFB4-9244-449E-9F9D-E28DD4AADDAB}"/>
              </a:ext>
            </a:extLst>
          </p:cNvPr>
          <p:cNvSpPr txBox="1"/>
          <p:nvPr/>
        </p:nvSpPr>
        <p:spPr>
          <a:xfrm>
            <a:off x="7345279" y="1027990"/>
            <a:ext cx="3098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Use of these LPDS</a:t>
            </a:r>
          </a:p>
          <a:p>
            <a:r>
              <a:rPr lang="en-US" sz="2000" dirty="0"/>
              <a:t>can drive the ILC main </a:t>
            </a:r>
            <a:r>
              <a:rPr lang="en-US" sz="2000" dirty="0" err="1"/>
              <a:t>Linac</a:t>
            </a:r>
            <a:endParaRPr lang="en-US" sz="20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605BFEF-92B7-497A-ACD2-5371533210DA}"/>
              </a:ext>
            </a:extLst>
          </p:cNvPr>
          <p:cNvGrpSpPr/>
          <p:nvPr/>
        </p:nvGrpSpPr>
        <p:grpSpPr>
          <a:xfrm>
            <a:off x="8910797" y="31381"/>
            <a:ext cx="3219834" cy="899868"/>
            <a:chOff x="8289611" y="-7834"/>
            <a:chExt cx="3902389" cy="945771"/>
          </a:xfrm>
        </p:grpSpPr>
        <p:pic>
          <p:nvPicPr>
            <p:cNvPr id="19" name="Picture 18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45C3AFD6-BF94-40F9-9556-25314C5DCB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20" name="Picture 19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4CB9E44C-3BB5-4C29-9D96-2F9DF18D2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C10CBE-610A-42BA-B837-5444A6AAD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pic>
        <p:nvPicPr>
          <p:cNvPr id="21" name="Picture 20" descr="A diagram of a machine&#10;&#10;Description automatically generated">
            <a:extLst>
              <a:ext uri="{FF2B5EF4-FFF2-40B4-BE49-F238E27FC236}">
                <a16:creationId xmlns:a16="http://schemas.microsoft.com/office/drawing/2014/main" id="{C9E18D3E-A6BB-4906-BD8B-CD765DC36B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84" y="907164"/>
            <a:ext cx="5976271" cy="11077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63BE61F-A91A-4FA0-BB88-A346DEEE8AA2}"/>
              </a:ext>
            </a:extLst>
          </p:cNvPr>
          <p:cNvSpPr/>
          <p:nvPr/>
        </p:nvSpPr>
        <p:spPr>
          <a:xfrm>
            <a:off x="3117488" y="881946"/>
            <a:ext cx="2918959" cy="33486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5929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62BBF-B2CC-4ACE-9856-5E474A680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482" y="917576"/>
            <a:ext cx="10515600" cy="4351338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International Linear Collider (ILC) and its main </a:t>
            </a:r>
            <a:r>
              <a:rPr lang="en-US" sz="2800" dirty="0" err="1">
                <a:solidFill>
                  <a:schemeClr val="bg2">
                    <a:lumMod val="90000"/>
                  </a:schemeClr>
                </a:solidFill>
              </a:rPr>
              <a:t>linac</a:t>
            </a:r>
            <a:endParaRPr lang="en-US" sz="2800" dirty="0">
              <a:solidFill>
                <a:schemeClr val="bg2">
                  <a:lumMod val="90000"/>
                </a:schemeClr>
              </a:solidFill>
            </a:endParaRPr>
          </a:p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Local power distribution system (LPDS) for ILC Technology Network (ITN) cryomodule</a:t>
            </a:r>
          </a:p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Proposed updates in the ILC power distribution system (PDS)</a:t>
            </a:r>
          </a:p>
          <a:p>
            <a:pPr>
              <a:lnSpc>
                <a:spcPct val="125000"/>
              </a:lnSpc>
            </a:pPr>
            <a:r>
              <a:rPr lang="en-US" sz="3200" dirty="0"/>
              <a:t>Concept of circulator-less LPDS</a:t>
            </a:r>
          </a:p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50556-5A1E-463E-89CE-EDE857D33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A6D74-11C1-410C-BCF1-3A114CD20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672FFC-2592-415F-A9DB-EC60DB8EE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17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97E2A16-2852-4391-91A0-EC49374C60D3}"/>
              </a:ext>
            </a:extLst>
          </p:cNvPr>
          <p:cNvGrpSpPr/>
          <p:nvPr/>
        </p:nvGrpSpPr>
        <p:grpSpPr>
          <a:xfrm>
            <a:off x="8910797" y="31381"/>
            <a:ext cx="3219834" cy="899868"/>
            <a:chOff x="8289611" y="-7834"/>
            <a:chExt cx="3902389" cy="945771"/>
          </a:xfrm>
        </p:grpSpPr>
        <p:pic>
          <p:nvPicPr>
            <p:cNvPr id="8" name="Picture 7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546C6E01-ECCA-4B6D-9260-23CD0B682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9" name="Picture 8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C5D23BD8-0BB9-46BE-A5B9-C266F0AAA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60297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164BF1-007F-4B72-A3FD-16019356E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BAF1B9-DFFF-4F0A-BF82-E6B758487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18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DBEE46B-F5C1-4359-9004-AA9B8BC6EF32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143999" cy="78123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u="sng" dirty="0">
                <a:solidFill>
                  <a:schemeClr val="accent1">
                    <a:lumMod val="50000"/>
                  </a:schemeClr>
                </a:solidFill>
              </a:rPr>
              <a:t>Concept of LPDS without Circulator </a:t>
            </a:r>
          </a:p>
        </p:txBody>
      </p:sp>
      <p:pic>
        <p:nvPicPr>
          <p:cNvPr id="3" name="Picture 2" descr="A diagram of a machine&#10;&#10;Description automatically generated">
            <a:extLst>
              <a:ext uri="{FF2B5EF4-FFF2-40B4-BE49-F238E27FC236}">
                <a16:creationId xmlns:a16="http://schemas.microsoft.com/office/drawing/2014/main" id="{AADAB27A-A410-4DA1-A43E-12CEFFEFBC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53" y="2413355"/>
            <a:ext cx="6083177" cy="19546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EB5BA33-EC68-4AA7-9BCB-4604EC084160}"/>
              </a:ext>
            </a:extLst>
          </p:cNvPr>
          <p:cNvSpPr txBox="1"/>
          <p:nvPr/>
        </p:nvSpPr>
        <p:spPr>
          <a:xfrm>
            <a:off x="608592" y="839661"/>
            <a:ext cx="64238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>
                <a:solidFill>
                  <a:srgbClr val="00B0F0"/>
                </a:solidFill>
              </a:rPr>
              <a:t>Motivation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Reduction of the cost and mass of the waveguide system</a:t>
            </a:r>
          </a:p>
          <a:p>
            <a:r>
              <a:rPr lang="en-US" sz="2000" dirty="0"/>
              <a:t>      without compromising the safety of the klystron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D94967-E026-4624-B783-2E78C4A3E8DB}"/>
              </a:ext>
            </a:extLst>
          </p:cNvPr>
          <p:cNvSpPr txBox="1"/>
          <p:nvPr/>
        </p:nvSpPr>
        <p:spPr>
          <a:xfrm>
            <a:off x="307300" y="4821725"/>
            <a:ext cx="74625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>
                <a:solidFill>
                  <a:srgbClr val="00B0F0"/>
                </a:solidFill>
              </a:rPr>
              <a:t>Conclusion: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Average power distribution: No power is reflected upstream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Worse case*: About 6% of the input power was reflected upstream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42BCCF-3C04-49B8-A4E4-4E5791075504}"/>
              </a:ext>
            </a:extLst>
          </p:cNvPr>
          <p:cNvSpPr txBox="1"/>
          <p:nvPr/>
        </p:nvSpPr>
        <p:spPr>
          <a:xfrm>
            <a:off x="695753" y="1902705"/>
            <a:ext cx="1963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>
                <a:solidFill>
                  <a:srgbClr val="C00000"/>
                </a:solidFill>
              </a:rPr>
              <a:t>Four Cavity LPDS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57A63B-598D-499F-8544-40BD28383623}"/>
              </a:ext>
            </a:extLst>
          </p:cNvPr>
          <p:cNvSpPr txBox="1"/>
          <p:nvPr/>
        </p:nvSpPr>
        <p:spPr>
          <a:xfrm>
            <a:off x="2412619" y="4429984"/>
            <a:ext cx="2649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LPDS without Circulator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0831399-2BC9-4441-8135-6F66A4964CDC}"/>
              </a:ext>
            </a:extLst>
          </p:cNvPr>
          <p:cNvGrpSpPr/>
          <p:nvPr/>
        </p:nvGrpSpPr>
        <p:grpSpPr>
          <a:xfrm>
            <a:off x="9143999" y="31381"/>
            <a:ext cx="2986631" cy="808280"/>
            <a:chOff x="8289611" y="-7834"/>
            <a:chExt cx="3902389" cy="945771"/>
          </a:xfrm>
        </p:grpSpPr>
        <p:pic>
          <p:nvPicPr>
            <p:cNvPr id="15" name="Picture 14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656C9EA3-BB4B-42C3-A936-50F2FA6CE7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16" name="Picture 15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7522D8CE-B41E-4336-92DA-09797E15DC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  <p:pic>
        <p:nvPicPr>
          <p:cNvPr id="18" name="Picture 17" descr="A collage of a machine&#10;&#10;Description automatically generated">
            <a:extLst>
              <a:ext uri="{FF2B5EF4-FFF2-40B4-BE49-F238E27FC236}">
                <a16:creationId xmlns:a16="http://schemas.microsoft.com/office/drawing/2014/main" id="{EA9F9C6A-6998-40E3-AAEF-43969C6AF06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557" t="8421" r="2003" b="7349"/>
          <a:stretch/>
        </p:blipFill>
        <p:spPr>
          <a:xfrm>
            <a:off x="8013032" y="980371"/>
            <a:ext cx="3670968" cy="454245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E6FD18E-8EAE-4031-AB69-66A04D748500}"/>
              </a:ext>
            </a:extLst>
          </p:cNvPr>
          <p:cNvSpPr txBox="1"/>
          <p:nvPr/>
        </p:nvSpPr>
        <p:spPr>
          <a:xfrm>
            <a:off x="8355932" y="5522822"/>
            <a:ext cx="31417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Low-power measurement of</a:t>
            </a:r>
          </a:p>
          <a:p>
            <a:r>
              <a:rPr lang="en-US" sz="2000" dirty="0"/>
              <a:t>LPDS without circulator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6C6A7BF-DCA5-4A45-8071-1CD0ABC09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458F04-7C4C-4C60-A812-72DD30103E71}"/>
              </a:ext>
            </a:extLst>
          </p:cNvPr>
          <p:cNvSpPr txBox="1"/>
          <p:nvPr/>
        </p:nvSpPr>
        <p:spPr>
          <a:xfrm>
            <a:off x="731971" y="5895819"/>
            <a:ext cx="5157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*Worse case: Reflection from odd-numbered cavities 25% below and even-numbered cavities 25% above the average or vice-versa.</a:t>
            </a:r>
          </a:p>
        </p:txBody>
      </p:sp>
    </p:spTree>
    <p:extLst>
      <p:ext uri="{BB962C8B-B14F-4D97-AF65-F5344CB8AC3E}">
        <p14:creationId xmlns:p14="http://schemas.microsoft.com/office/powerpoint/2010/main" val="1531894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9FDC67-AEED-458E-A754-6A010910D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39036"/>
            <a:ext cx="10515600" cy="4351338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International Linear Collider (ILC) and its main </a:t>
            </a:r>
            <a:r>
              <a:rPr lang="en-US" sz="2800" dirty="0" err="1">
                <a:solidFill>
                  <a:schemeClr val="bg2">
                    <a:lumMod val="90000"/>
                  </a:schemeClr>
                </a:solidFill>
              </a:rPr>
              <a:t>linac</a:t>
            </a:r>
            <a:endParaRPr lang="en-US" sz="2800" dirty="0">
              <a:solidFill>
                <a:schemeClr val="bg2">
                  <a:lumMod val="90000"/>
                </a:schemeClr>
              </a:solidFill>
            </a:endParaRPr>
          </a:p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Local power distribution system (LPDS) for ILC Technology Network (ITN) cryomodule</a:t>
            </a:r>
          </a:p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Proposed updates in the ILC power distribution system (PDS)</a:t>
            </a:r>
          </a:p>
          <a:p>
            <a:pPr>
              <a:lnSpc>
                <a:spcPct val="125000"/>
              </a:lnSpc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Concept of circulator-less LPDS</a:t>
            </a:r>
          </a:p>
          <a:p>
            <a:pPr>
              <a:lnSpc>
                <a:spcPct val="125000"/>
              </a:lnSpc>
            </a:pPr>
            <a:r>
              <a:rPr lang="en-US" sz="3600" dirty="0"/>
              <a:t>Summary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4A39E-91D3-4F08-B8D7-3AD90F4BE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990CA-84EF-46BB-9AD0-97EDC0A6F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F438A-C294-43CD-861B-EF1643083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19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946A441-214A-4960-9D78-3D6B36B127ED}"/>
              </a:ext>
            </a:extLst>
          </p:cNvPr>
          <p:cNvGrpSpPr/>
          <p:nvPr/>
        </p:nvGrpSpPr>
        <p:grpSpPr>
          <a:xfrm>
            <a:off x="8910797" y="31381"/>
            <a:ext cx="3219834" cy="899868"/>
            <a:chOff x="8289611" y="-7834"/>
            <a:chExt cx="3902389" cy="945771"/>
          </a:xfrm>
        </p:grpSpPr>
        <p:pic>
          <p:nvPicPr>
            <p:cNvPr id="8" name="Picture 7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84160E75-C58D-40A3-87ED-8D60F4B59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9" name="Picture 8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DEAECC03-D98C-4B52-9014-C0E298259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9260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28AEA-75BD-483C-81B3-787166D89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2809875" cy="89752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4800" b="1" u="sng" dirty="0">
                <a:solidFill>
                  <a:schemeClr val="accent1">
                    <a:lumMod val="50000"/>
                  </a:schemeClr>
                </a:solidFill>
              </a:rPr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17961-F2E1-4C3C-B461-B69CA4089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6453" y="1124447"/>
            <a:ext cx="10580037" cy="4411048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en-US" sz="3200" dirty="0"/>
              <a:t>International Linear Collider (ILC) and its main </a:t>
            </a:r>
            <a:r>
              <a:rPr lang="en-US" sz="3200" dirty="0" err="1"/>
              <a:t>linac</a:t>
            </a:r>
            <a:endParaRPr lang="en-US" sz="3200" dirty="0"/>
          </a:p>
          <a:p>
            <a:pPr>
              <a:lnSpc>
                <a:spcPct val="125000"/>
              </a:lnSpc>
            </a:pPr>
            <a:r>
              <a:rPr lang="en-US" sz="3200" dirty="0"/>
              <a:t>Local power distribution system (LPDS) for ILC Technology Network (ITN) cryomodule</a:t>
            </a:r>
          </a:p>
          <a:p>
            <a:pPr>
              <a:lnSpc>
                <a:spcPct val="125000"/>
              </a:lnSpc>
            </a:pPr>
            <a:r>
              <a:rPr lang="en-US" sz="3200" dirty="0"/>
              <a:t>Proposed updates in the ILC power distribution system (PDS)</a:t>
            </a:r>
          </a:p>
          <a:p>
            <a:pPr>
              <a:lnSpc>
                <a:spcPct val="125000"/>
              </a:lnSpc>
            </a:pPr>
            <a:r>
              <a:rPr lang="en-US" sz="3200" dirty="0"/>
              <a:t>Concept of circulator-less LPDS</a:t>
            </a:r>
          </a:p>
          <a:p>
            <a:pPr>
              <a:lnSpc>
                <a:spcPct val="125000"/>
              </a:lnSpc>
            </a:pPr>
            <a:r>
              <a:rPr lang="en-US" sz="3200" dirty="0"/>
              <a:t>Summary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E76A11-B7C4-4B6D-9A8C-E1777D6AE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2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1DD8846-3C69-46C4-AD2A-2C7FE1854513}"/>
              </a:ext>
            </a:extLst>
          </p:cNvPr>
          <p:cNvGrpSpPr/>
          <p:nvPr/>
        </p:nvGrpSpPr>
        <p:grpSpPr>
          <a:xfrm>
            <a:off x="8910797" y="31381"/>
            <a:ext cx="3219834" cy="899868"/>
            <a:chOff x="8289611" y="-7834"/>
            <a:chExt cx="3902389" cy="945771"/>
          </a:xfrm>
        </p:grpSpPr>
        <p:pic>
          <p:nvPicPr>
            <p:cNvPr id="6" name="Picture 5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5046DAD4-2518-4722-8A5D-C99772FC7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7" name="Picture 6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1F24A466-646E-4234-AB05-9FD974B16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A2CA01D-E6F6-4184-BFAE-9989D067A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9E23888-7C20-4587-ACD1-2B0CB6A87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</p:spTree>
    <p:extLst>
      <p:ext uri="{BB962C8B-B14F-4D97-AF65-F5344CB8AC3E}">
        <p14:creationId xmlns:p14="http://schemas.microsoft.com/office/powerpoint/2010/main" val="18092303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CFD98-2E45-49B8-AC76-D42AC0756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2395" y="668924"/>
            <a:ext cx="9008988" cy="542275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5000"/>
              </a:lnSpc>
            </a:pPr>
            <a:r>
              <a:rPr lang="en-US" sz="2400" dirty="0">
                <a:solidFill>
                  <a:srgbClr val="00B0F0"/>
                </a:solidFill>
              </a:rPr>
              <a:t>LPDS of the ITN cryomodule was updated</a:t>
            </a:r>
          </a:p>
          <a:p>
            <a:pPr lvl="1">
              <a:lnSpc>
                <a:spcPct val="125000"/>
              </a:lnSpc>
            </a:pPr>
            <a:r>
              <a:rPr lang="en-US" sz="2000" dirty="0"/>
              <a:t>LPDS within the length of CM</a:t>
            </a:r>
          </a:p>
          <a:p>
            <a:pPr lvl="1">
              <a:lnSpc>
                <a:spcPct val="125000"/>
              </a:lnSpc>
            </a:pPr>
            <a:r>
              <a:rPr lang="en-US" sz="2000" dirty="0"/>
              <a:t>Low center of gravity</a:t>
            </a:r>
          </a:p>
          <a:p>
            <a:pPr lvl="1">
              <a:lnSpc>
                <a:spcPct val="125000"/>
              </a:lnSpc>
            </a:pPr>
            <a:r>
              <a:rPr lang="en-US" sz="2200" dirty="0"/>
              <a:t>Minimum number of waveguide components</a:t>
            </a:r>
          </a:p>
          <a:p>
            <a:pPr lvl="1">
              <a:lnSpc>
                <a:spcPct val="125000"/>
              </a:lnSpc>
            </a:pPr>
            <a:r>
              <a:rPr lang="en-US" sz="2200" dirty="0"/>
              <a:t>Alternate configuration of low-field emission</a:t>
            </a:r>
          </a:p>
          <a:p>
            <a:pPr>
              <a:lnSpc>
                <a:spcPct val="125000"/>
              </a:lnSpc>
            </a:pPr>
            <a:r>
              <a:rPr lang="en-US" sz="2400" dirty="0">
                <a:solidFill>
                  <a:srgbClr val="00B0F0"/>
                </a:solidFill>
              </a:rPr>
              <a:t>A prototype support system was fabricated and the first integration tested </a:t>
            </a:r>
          </a:p>
          <a:p>
            <a:pPr>
              <a:lnSpc>
                <a:spcPct val="125000"/>
              </a:lnSpc>
            </a:pPr>
            <a:r>
              <a:rPr lang="en-US" sz="2400" dirty="0">
                <a:solidFill>
                  <a:srgbClr val="00B0F0"/>
                </a:solidFill>
              </a:rPr>
              <a:t>Proposed updates for the ILC power distribution system</a:t>
            </a:r>
          </a:p>
          <a:p>
            <a:pPr lvl="1">
              <a:lnSpc>
                <a:spcPct val="125000"/>
              </a:lnSpc>
            </a:pPr>
            <a:r>
              <a:rPr lang="en-US" sz="2000" dirty="0"/>
              <a:t>Installation of 5 MW VPD at the output port of the klystron</a:t>
            </a:r>
          </a:p>
          <a:p>
            <a:pPr lvl="1">
              <a:lnSpc>
                <a:spcPct val="125000"/>
              </a:lnSpc>
            </a:pPr>
            <a:r>
              <a:rPr lang="en-US" sz="2000" dirty="0"/>
              <a:t>Removable of VPD and load at the end of LPDS</a:t>
            </a:r>
          </a:p>
          <a:p>
            <a:pPr lvl="1">
              <a:lnSpc>
                <a:spcPct val="125000"/>
              </a:lnSpc>
            </a:pPr>
            <a:r>
              <a:rPr lang="en-US" sz="2200" dirty="0"/>
              <a:t>Revised configuration of LPDS</a:t>
            </a:r>
          </a:p>
          <a:p>
            <a:pPr>
              <a:lnSpc>
                <a:spcPct val="125000"/>
              </a:lnSpc>
            </a:pPr>
            <a:r>
              <a:rPr lang="en-US" sz="2800" dirty="0"/>
              <a:t> </a:t>
            </a:r>
            <a:r>
              <a:rPr lang="en-US" sz="2400" dirty="0">
                <a:solidFill>
                  <a:srgbClr val="00B0F0"/>
                </a:solidFill>
              </a:rPr>
              <a:t>The concept of LPDS without a circulator was introduced</a:t>
            </a:r>
          </a:p>
          <a:p>
            <a:pPr lvl="1">
              <a:lnSpc>
                <a:spcPct val="125000"/>
              </a:lnSpc>
            </a:pPr>
            <a:r>
              <a:rPr lang="en-US" dirty="0"/>
              <a:t> </a:t>
            </a:r>
            <a:r>
              <a:rPr lang="en-US" sz="2000" dirty="0"/>
              <a:t>Analytical calculations, simulations, and low-power tests look promising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A866AF-D184-43A2-8F4E-C1FDA46D6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A46562-4576-4471-B49F-59DE112C6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20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17261DD-B34A-4F4B-9435-17B8110A502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2962275" cy="66658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u="sng" dirty="0">
                <a:solidFill>
                  <a:schemeClr val="accent1">
                    <a:lumMod val="50000"/>
                  </a:schemeClr>
                </a:solidFill>
              </a:rPr>
              <a:t>Summary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073A753-A5E1-47A6-84E3-4F7DDC9E674F}"/>
              </a:ext>
            </a:extLst>
          </p:cNvPr>
          <p:cNvGrpSpPr/>
          <p:nvPr/>
        </p:nvGrpSpPr>
        <p:grpSpPr>
          <a:xfrm>
            <a:off x="8910797" y="31381"/>
            <a:ext cx="3219834" cy="899868"/>
            <a:chOff x="8289611" y="-7834"/>
            <a:chExt cx="3902389" cy="945771"/>
          </a:xfrm>
        </p:grpSpPr>
        <p:pic>
          <p:nvPicPr>
            <p:cNvPr id="8" name="Picture 7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72155C0A-3C9F-4A65-9C7B-E577B5511B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9" name="Picture 8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2F9B8027-DC12-43BB-9364-427349A075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311135-C42A-4237-9575-15E26DFC5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</p:spTree>
    <p:extLst>
      <p:ext uri="{BB962C8B-B14F-4D97-AF65-F5344CB8AC3E}">
        <p14:creationId xmlns:p14="http://schemas.microsoft.com/office/powerpoint/2010/main" val="6859266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78BA5F19-D5E1-4ECC-BEC2-DF7AEDFD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B4D578A-F2C4-4EA9-A811-B48E66D63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940492"/>
            <a:ext cx="12192000" cy="1924333"/>
          </a:xfrm>
          <a:custGeom>
            <a:avLst/>
            <a:gdLst>
              <a:gd name="connsiteX0" fmla="*/ 6189199 w 12192000"/>
              <a:gd name="connsiteY0" fmla="*/ 588 h 1924333"/>
              <a:gd name="connsiteX1" fmla="*/ 6207079 w 12192000"/>
              <a:gd name="connsiteY1" fmla="*/ 2850 h 1924333"/>
              <a:gd name="connsiteX2" fmla="*/ 6285610 w 12192000"/>
              <a:gd name="connsiteY2" fmla="*/ 18131 h 1924333"/>
              <a:gd name="connsiteX3" fmla="*/ 6378008 w 12192000"/>
              <a:gd name="connsiteY3" fmla="*/ 24625 h 1924333"/>
              <a:gd name="connsiteX4" fmla="*/ 6466340 w 12192000"/>
              <a:gd name="connsiteY4" fmla="*/ 21366 h 1924333"/>
              <a:gd name="connsiteX5" fmla="*/ 6553334 w 12192000"/>
              <a:gd name="connsiteY5" fmla="*/ 35307 h 1924333"/>
              <a:gd name="connsiteX6" fmla="*/ 6626068 w 12192000"/>
              <a:gd name="connsiteY6" fmla="*/ 58045 h 1924333"/>
              <a:gd name="connsiteX7" fmla="*/ 6692303 w 12192000"/>
              <a:gd name="connsiteY7" fmla="*/ 91487 h 1924333"/>
              <a:gd name="connsiteX8" fmla="*/ 6733670 w 12192000"/>
              <a:gd name="connsiteY8" fmla="*/ 118130 h 1924333"/>
              <a:gd name="connsiteX9" fmla="*/ 6798016 w 12192000"/>
              <a:gd name="connsiteY9" fmla="*/ 112271 h 1924333"/>
              <a:gd name="connsiteX10" fmla="*/ 6801081 w 12192000"/>
              <a:gd name="connsiteY10" fmla="*/ 114963 h 1924333"/>
              <a:gd name="connsiteX11" fmla="*/ 6819351 w 12192000"/>
              <a:gd name="connsiteY11" fmla="*/ 128825 h 1924333"/>
              <a:gd name="connsiteX12" fmla="*/ 6852732 w 12192000"/>
              <a:gd name="connsiteY12" fmla="*/ 123321 h 1924333"/>
              <a:gd name="connsiteX13" fmla="*/ 6865247 w 12192000"/>
              <a:gd name="connsiteY13" fmla="*/ 128836 h 1924333"/>
              <a:gd name="connsiteX14" fmla="*/ 6905517 w 12192000"/>
              <a:gd name="connsiteY14" fmla="*/ 129265 h 1924333"/>
              <a:gd name="connsiteX15" fmla="*/ 6950286 w 12192000"/>
              <a:gd name="connsiteY15" fmla="*/ 150104 h 1924333"/>
              <a:gd name="connsiteX16" fmla="*/ 7003442 w 12192000"/>
              <a:gd name="connsiteY16" fmla="*/ 136136 h 1924333"/>
              <a:gd name="connsiteX17" fmla="*/ 7160047 w 12192000"/>
              <a:gd name="connsiteY17" fmla="*/ 166721 h 1924333"/>
              <a:gd name="connsiteX18" fmla="*/ 7325604 w 12192000"/>
              <a:gd name="connsiteY18" fmla="*/ 215867 h 1924333"/>
              <a:gd name="connsiteX19" fmla="*/ 7540522 w 12192000"/>
              <a:gd name="connsiteY19" fmla="*/ 239374 h 1924333"/>
              <a:gd name="connsiteX20" fmla="*/ 7612071 w 12192000"/>
              <a:gd name="connsiteY20" fmla="*/ 229553 h 1924333"/>
              <a:gd name="connsiteX21" fmla="*/ 7651995 w 12192000"/>
              <a:gd name="connsiteY21" fmla="*/ 244567 h 1924333"/>
              <a:gd name="connsiteX22" fmla="*/ 7725761 w 12192000"/>
              <a:gd name="connsiteY22" fmla="*/ 258638 h 1924333"/>
              <a:gd name="connsiteX23" fmla="*/ 7823038 w 12192000"/>
              <a:gd name="connsiteY23" fmla="*/ 287078 h 1924333"/>
              <a:gd name="connsiteX24" fmla="*/ 7866405 w 12192000"/>
              <a:gd name="connsiteY24" fmla="*/ 287288 h 1924333"/>
              <a:gd name="connsiteX25" fmla="*/ 7875021 w 12192000"/>
              <a:gd name="connsiteY25" fmla="*/ 288224 h 1924333"/>
              <a:gd name="connsiteX26" fmla="*/ 7875146 w 12192000"/>
              <a:gd name="connsiteY26" fmla="*/ 288614 h 1924333"/>
              <a:gd name="connsiteX27" fmla="*/ 7907443 w 12192000"/>
              <a:gd name="connsiteY27" fmla="*/ 291752 h 1924333"/>
              <a:gd name="connsiteX28" fmla="*/ 7912892 w 12192000"/>
              <a:gd name="connsiteY28" fmla="*/ 294833 h 1924333"/>
              <a:gd name="connsiteX29" fmla="*/ 7946345 w 12192000"/>
              <a:gd name="connsiteY29" fmla="*/ 319359 h 1924333"/>
              <a:gd name="connsiteX30" fmla="*/ 8021238 w 12192000"/>
              <a:gd name="connsiteY30" fmla="*/ 315159 h 1924333"/>
              <a:gd name="connsiteX31" fmla="*/ 8094697 w 12192000"/>
              <a:gd name="connsiteY31" fmla="*/ 351819 h 1924333"/>
              <a:gd name="connsiteX32" fmla="*/ 8155208 w 12192000"/>
              <a:gd name="connsiteY32" fmla="*/ 371168 h 1924333"/>
              <a:gd name="connsiteX33" fmla="*/ 8248472 w 12192000"/>
              <a:gd name="connsiteY33" fmla="*/ 400489 h 1924333"/>
              <a:gd name="connsiteX34" fmla="*/ 8300068 w 12192000"/>
              <a:gd name="connsiteY34" fmla="*/ 405531 h 1924333"/>
              <a:gd name="connsiteX35" fmla="*/ 8356293 w 12192000"/>
              <a:gd name="connsiteY35" fmla="*/ 403328 h 1924333"/>
              <a:gd name="connsiteX36" fmla="*/ 8475838 w 12192000"/>
              <a:gd name="connsiteY36" fmla="*/ 435524 h 1924333"/>
              <a:gd name="connsiteX37" fmla="*/ 8575216 w 12192000"/>
              <a:gd name="connsiteY37" fmla="*/ 450198 h 1924333"/>
              <a:gd name="connsiteX38" fmla="*/ 8588650 w 12192000"/>
              <a:gd name="connsiteY38" fmla="*/ 447070 h 1924333"/>
              <a:gd name="connsiteX39" fmla="*/ 8612184 w 12192000"/>
              <a:gd name="connsiteY39" fmla="*/ 439577 h 1924333"/>
              <a:gd name="connsiteX40" fmla="*/ 8630713 w 12192000"/>
              <a:gd name="connsiteY40" fmla="*/ 433015 h 1924333"/>
              <a:gd name="connsiteX41" fmla="*/ 8704240 w 12192000"/>
              <a:gd name="connsiteY41" fmla="*/ 422865 h 1924333"/>
              <a:gd name="connsiteX42" fmla="*/ 8829513 w 12192000"/>
              <a:gd name="connsiteY42" fmla="*/ 429389 h 1924333"/>
              <a:gd name="connsiteX43" fmla="*/ 9083651 w 12192000"/>
              <a:gd name="connsiteY43" fmla="*/ 390744 h 1924333"/>
              <a:gd name="connsiteX44" fmla="*/ 9371402 w 12192000"/>
              <a:gd name="connsiteY44" fmla="*/ 371809 h 1924333"/>
              <a:gd name="connsiteX45" fmla="*/ 9429586 w 12192000"/>
              <a:gd name="connsiteY45" fmla="*/ 369213 h 1924333"/>
              <a:gd name="connsiteX46" fmla="*/ 9489757 w 12192000"/>
              <a:gd name="connsiteY46" fmla="*/ 377814 h 1924333"/>
              <a:gd name="connsiteX47" fmla="*/ 9516954 w 12192000"/>
              <a:gd name="connsiteY47" fmla="*/ 376991 h 1924333"/>
              <a:gd name="connsiteX48" fmla="*/ 9645588 w 12192000"/>
              <a:gd name="connsiteY48" fmla="*/ 363590 h 1924333"/>
              <a:gd name="connsiteX49" fmla="*/ 9722896 w 12192000"/>
              <a:gd name="connsiteY49" fmla="*/ 360983 h 1924333"/>
              <a:gd name="connsiteX50" fmla="*/ 9752803 w 12192000"/>
              <a:gd name="connsiteY50" fmla="*/ 368492 h 1924333"/>
              <a:gd name="connsiteX51" fmla="*/ 9890305 w 12192000"/>
              <a:gd name="connsiteY51" fmla="*/ 380736 h 1924333"/>
              <a:gd name="connsiteX52" fmla="*/ 9939767 w 12192000"/>
              <a:gd name="connsiteY52" fmla="*/ 377776 h 1924333"/>
              <a:gd name="connsiteX53" fmla="*/ 9944355 w 12192000"/>
              <a:gd name="connsiteY53" fmla="*/ 377352 h 1924333"/>
              <a:gd name="connsiteX54" fmla="*/ 9953719 w 12192000"/>
              <a:gd name="connsiteY54" fmla="*/ 375642 h 1924333"/>
              <a:gd name="connsiteX55" fmla="*/ 9955809 w 12192000"/>
              <a:gd name="connsiteY55" fmla="*/ 376294 h 1924333"/>
              <a:gd name="connsiteX56" fmla="*/ 10032710 w 12192000"/>
              <a:gd name="connsiteY56" fmla="*/ 394940 h 1924333"/>
              <a:gd name="connsiteX57" fmla="*/ 10049925 w 12192000"/>
              <a:gd name="connsiteY57" fmla="*/ 404971 h 1924333"/>
              <a:gd name="connsiteX58" fmla="*/ 10112671 w 12192000"/>
              <a:gd name="connsiteY58" fmla="*/ 414549 h 1924333"/>
              <a:gd name="connsiteX59" fmla="*/ 10170853 w 12192000"/>
              <a:gd name="connsiteY59" fmla="*/ 435168 h 1924333"/>
              <a:gd name="connsiteX60" fmla="*/ 10290184 w 12192000"/>
              <a:gd name="connsiteY60" fmla="*/ 448123 h 1924333"/>
              <a:gd name="connsiteX61" fmla="*/ 10320158 w 12192000"/>
              <a:gd name="connsiteY61" fmla="*/ 458352 h 1924333"/>
              <a:gd name="connsiteX62" fmla="*/ 10321815 w 12192000"/>
              <a:gd name="connsiteY62" fmla="*/ 463087 h 1924333"/>
              <a:gd name="connsiteX63" fmla="*/ 10373742 w 12192000"/>
              <a:gd name="connsiteY63" fmla="*/ 464538 h 1924333"/>
              <a:gd name="connsiteX64" fmla="*/ 10428532 w 12192000"/>
              <a:gd name="connsiteY64" fmla="*/ 492504 h 1924333"/>
              <a:gd name="connsiteX65" fmla="*/ 10466490 w 12192000"/>
              <a:gd name="connsiteY65" fmla="*/ 517759 h 1924333"/>
              <a:gd name="connsiteX66" fmla="*/ 10466675 w 12192000"/>
              <a:gd name="connsiteY66" fmla="*/ 522076 h 1924333"/>
              <a:gd name="connsiteX67" fmla="*/ 10470309 w 12192000"/>
              <a:gd name="connsiteY67" fmla="*/ 522792 h 1924333"/>
              <a:gd name="connsiteX68" fmla="*/ 10474138 w 12192000"/>
              <a:gd name="connsiteY68" fmla="*/ 519761 h 1924333"/>
              <a:gd name="connsiteX69" fmla="*/ 10501100 w 12192000"/>
              <a:gd name="connsiteY69" fmla="*/ 528263 h 1924333"/>
              <a:gd name="connsiteX70" fmla="*/ 10502395 w 12192000"/>
              <a:gd name="connsiteY70" fmla="*/ 536393 h 1924333"/>
              <a:gd name="connsiteX71" fmla="*/ 10689496 w 12192000"/>
              <a:gd name="connsiteY71" fmla="*/ 560233 h 1924333"/>
              <a:gd name="connsiteX72" fmla="*/ 10788736 w 12192000"/>
              <a:gd name="connsiteY72" fmla="*/ 613188 h 1924333"/>
              <a:gd name="connsiteX73" fmla="*/ 10819747 w 12192000"/>
              <a:gd name="connsiteY73" fmla="*/ 621351 h 1924333"/>
              <a:gd name="connsiteX74" fmla="*/ 10864632 w 12192000"/>
              <a:gd name="connsiteY74" fmla="*/ 644858 h 1924333"/>
              <a:gd name="connsiteX75" fmla="*/ 10929407 w 12192000"/>
              <a:gd name="connsiteY75" fmla="*/ 652945 h 1924333"/>
              <a:gd name="connsiteX76" fmla="*/ 10979412 w 12192000"/>
              <a:gd name="connsiteY76" fmla="*/ 654217 h 1924333"/>
              <a:gd name="connsiteX77" fmla="*/ 11006959 w 12192000"/>
              <a:gd name="connsiteY77" fmla="*/ 657017 h 1924333"/>
              <a:gd name="connsiteX78" fmla="*/ 11077038 w 12192000"/>
              <a:gd name="connsiteY78" fmla="*/ 668487 h 1924333"/>
              <a:gd name="connsiteX79" fmla="*/ 11157850 w 12192000"/>
              <a:gd name="connsiteY79" fmla="*/ 693164 h 1924333"/>
              <a:gd name="connsiteX80" fmla="*/ 11175276 w 12192000"/>
              <a:gd name="connsiteY80" fmla="*/ 697243 h 1924333"/>
              <a:gd name="connsiteX81" fmla="*/ 11191131 w 12192000"/>
              <a:gd name="connsiteY81" fmla="*/ 696085 h 1924333"/>
              <a:gd name="connsiteX82" fmla="*/ 11195573 w 12192000"/>
              <a:gd name="connsiteY82" fmla="*/ 691751 h 1924333"/>
              <a:gd name="connsiteX83" fmla="*/ 11205299 w 12192000"/>
              <a:gd name="connsiteY83" fmla="*/ 693247 h 1924333"/>
              <a:gd name="connsiteX84" fmla="*/ 11223770 w 12192000"/>
              <a:gd name="connsiteY84" fmla="*/ 690335 h 1924333"/>
              <a:gd name="connsiteX85" fmla="*/ 11292119 w 12192000"/>
              <a:gd name="connsiteY85" fmla="*/ 713311 h 1924333"/>
              <a:gd name="connsiteX86" fmla="*/ 11435379 w 12192000"/>
              <a:gd name="connsiteY86" fmla="*/ 758519 h 1924333"/>
              <a:gd name="connsiteX87" fmla="*/ 11604406 w 12192000"/>
              <a:gd name="connsiteY87" fmla="*/ 810476 h 1924333"/>
              <a:gd name="connsiteX88" fmla="*/ 11652155 w 12192000"/>
              <a:gd name="connsiteY88" fmla="*/ 825109 h 1924333"/>
              <a:gd name="connsiteX89" fmla="*/ 11654192 w 12192000"/>
              <a:gd name="connsiteY89" fmla="*/ 827301 h 1924333"/>
              <a:gd name="connsiteX90" fmla="*/ 11676599 w 12192000"/>
              <a:gd name="connsiteY90" fmla="*/ 846628 h 1924333"/>
              <a:gd name="connsiteX91" fmla="*/ 11775168 w 12192000"/>
              <a:gd name="connsiteY91" fmla="*/ 890664 h 1924333"/>
              <a:gd name="connsiteX92" fmla="*/ 11826341 w 12192000"/>
              <a:gd name="connsiteY92" fmla="*/ 877558 h 1924333"/>
              <a:gd name="connsiteX93" fmla="*/ 11879068 w 12192000"/>
              <a:gd name="connsiteY93" fmla="*/ 874038 h 1924333"/>
              <a:gd name="connsiteX94" fmla="*/ 11889563 w 12192000"/>
              <a:gd name="connsiteY94" fmla="*/ 878619 h 1924333"/>
              <a:gd name="connsiteX95" fmla="*/ 12016613 w 12192000"/>
              <a:gd name="connsiteY95" fmla="*/ 886111 h 1924333"/>
              <a:gd name="connsiteX96" fmla="*/ 12108292 w 12192000"/>
              <a:gd name="connsiteY96" fmla="*/ 868500 h 1924333"/>
              <a:gd name="connsiteX97" fmla="*/ 12182910 w 12192000"/>
              <a:gd name="connsiteY97" fmla="*/ 882003 h 1924333"/>
              <a:gd name="connsiteX98" fmla="*/ 12192000 w 12192000"/>
              <a:gd name="connsiteY98" fmla="*/ 884778 h 1924333"/>
              <a:gd name="connsiteX99" fmla="*/ 12192000 w 12192000"/>
              <a:gd name="connsiteY99" fmla="*/ 1610315 h 1924333"/>
              <a:gd name="connsiteX100" fmla="*/ 12191998 w 12192000"/>
              <a:gd name="connsiteY100" fmla="*/ 1610315 h 1924333"/>
              <a:gd name="connsiteX101" fmla="*/ 12191998 w 12192000"/>
              <a:gd name="connsiteY101" fmla="*/ 1924333 h 1924333"/>
              <a:gd name="connsiteX102" fmla="*/ 0 w 12192000"/>
              <a:gd name="connsiteY102" fmla="*/ 1924333 h 1924333"/>
              <a:gd name="connsiteX103" fmla="*/ 0 w 12192000"/>
              <a:gd name="connsiteY103" fmla="*/ 505159 h 1924333"/>
              <a:gd name="connsiteX104" fmla="*/ 5722 w 12192000"/>
              <a:gd name="connsiteY104" fmla="*/ 508889 h 1924333"/>
              <a:gd name="connsiteX105" fmla="*/ 38476 w 12192000"/>
              <a:gd name="connsiteY105" fmla="*/ 524137 h 1924333"/>
              <a:gd name="connsiteX106" fmla="*/ 192883 w 12192000"/>
              <a:gd name="connsiteY106" fmla="*/ 545272 h 1924333"/>
              <a:gd name="connsiteX107" fmla="*/ 343710 w 12192000"/>
              <a:gd name="connsiteY107" fmla="*/ 565029 h 1924333"/>
              <a:gd name="connsiteX108" fmla="*/ 471066 w 12192000"/>
              <a:gd name="connsiteY108" fmla="*/ 549837 h 1924333"/>
              <a:gd name="connsiteX109" fmla="*/ 617333 w 12192000"/>
              <a:gd name="connsiteY109" fmla="*/ 526428 h 1924333"/>
              <a:gd name="connsiteX110" fmla="*/ 725203 w 12192000"/>
              <a:gd name="connsiteY110" fmla="*/ 523793 h 1924333"/>
              <a:gd name="connsiteX111" fmla="*/ 788494 w 12192000"/>
              <a:gd name="connsiteY111" fmla="*/ 505799 h 1924333"/>
              <a:gd name="connsiteX112" fmla="*/ 885977 w 12192000"/>
              <a:gd name="connsiteY112" fmla="*/ 526585 h 1924333"/>
              <a:gd name="connsiteX113" fmla="*/ 932142 w 12192000"/>
              <a:gd name="connsiteY113" fmla="*/ 528005 h 1924333"/>
              <a:gd name="connsiteX114" fmla="*/ 1090404 w 12192000"/>
              <a:gd name="connsiteY114" fmla="*/ 498299 h 1924333"/>
              <a:gd name="connsiteX115" fmla="*/ 1188628 w 12192000"/>
              <a:gd name="connsiteY115" fmla="*/ 483151 h 1924333"/>
              <a:gd name="connsiteX116" fmla="*/ 1316247 w 12192000"/>
              <a:gd name="connsiteY116" fmla="*/ 425979 h 1924333"/>
              <a:gd name="connsiteX117" fmla="*/ 1357712 w 12192000"/>
              <a:gd name="connsiteY117" fmla="*/ 416549 h 1924333"/>
              <a:gd name="connsiteX118" fmla="*/ 1425921 w 12192000"/>
              <a:gd name="connsiteY118" fmla="*/ 413953 h 1924333"/>
              <a:gd name="connsiteX119" fmla="*/ 1503817 w 12192000"/>
              <a:gd name="connsiteY119" fmla="*/ 380457 h 1924333"/>
              <a:gd name="connsiteX120" fmla="*/ 1639196 w 12192000"/>
              <a:gd name="connsiteY120" fmla="*/ 372785 h 1924333"/>
              <a:gd name="connsiteX121" fmla="*/ 1705606 w 12192000"/>
              <a:gd name="connsiteY121" fmla="*/ 359023 h 1924333"/>
              <a:gd name="connsiteX122" fmla="*/ 1813011 w 12192000"/>
              <a:gd name="connsiteY122" fmla="*/ 331023 h 1924333"/>
              <a:gd name="connsiteX123" fmla="*/ 1831380 w 12192000"/>
              <a:gd name="connsiteY123" fmla="*/ 341307 h 1924333"/>
              <a:gd name="connsiteX124" fmla="*/ 1858612 w 12192000"/>
              <a:gd name="connsiteY124" fmla="*/ 326777 h 1924333"/>
              <a:gd name="connsiteX125" fmla="*/ 1880661 w 12192000"/>
              <a:gd name="connsiteY125" fmla="*/ 335987 h 1924333"/>
              <a:gd name="connsiteX126" fmla="*/ 1941495 w 12192000"/>
              <a:gd name="connsiteY126" fmla="*/ 310792 h 1924333"/>
              <a:gd name="connsiteX127" fmla="*/ 1995402 w 12192000"/>
              <a:gd name="connsiteY127" fmla="*/ 305480 h 1924333"/>
              <a:gd name="connsiteX128" fmla="*/ 2223864 w 12192000"/>
              <a:gd name="connsiteY128" fmla="*/ 266118 h 1924333"/>
              <a:gd name="connsiteX129" fmla="*/ 2418043 w 12192000"/>
              <a:gd name="connsiteY129" fmla="*/ 215314 h 1924333"/>
              <a:gd name="connsiteX130" fmla="*/ 2558461 w 12192000"/>
              <a:gd name="connsiteY130" fmla="*/ 168193 h 1924333"/>
              <a:gd name="connsiteX131" fmla="*/ 2595535 w 12192000"/>
              <a:gd name="connsiteY131" fmla="*/ 158548 h 1924333"/>
              <a:gd name="connsiteX132" fmla="*/ 2626942 w 12192000"/>
              <a:gd name="connsiteY132" fmla="*/ 130400 h 1924333"/>
              <a:gd name="connsiteX133" fmla="*/ 2632225 w 12192000"/>
              <a:gd name="connsiteY133" fmla="*/ 130446 h 1924333"/>
              <a:gd name="connsiteX134" fmla="*/ 2696856 w 12192000"/>
              <a:gd name="connsiteY134" fmla="*/ 128498 h 1924333"/>
              <a:gd name="connsiteX135" fmla="*/ 2759767 w 12192000"/>
              <a:gd name="connsiteY135" fmla="*/ 127784 h 1924333"/>
              <a:gd name="connsiteX136" fmla="*/ 2792685 w 12192000"/>
              <a:gd name="connsiteY136" fmla="*/ 115710 h 1924333"/>
              <a:gd name="connsiteX137" fmla="*/ 2799767 w 12192000"/>
              <a:gd name="connsiteY137" fmla="*/ 113754 h 1924333"/>
              <a:gd name="connsiteX138" fmla="*/ 2829799 w 12192000"/>
              <a:gd name="connsiteY138" fmla="*/ 120042 h 1924333"/>
              <a:gd name="connsiteX139" fmla="*/ 2890704 w 12192000"/>
              <a:gd name="connsiteY139" fmla="*/ 121493 h 1924333"/>
              <a:gd name="connsiteX140" fmla="*/ 3042646 w 12192000"/>
              <a:gd name="connsiteY140" fmla="*/ 112273 h 1924333"/>
              <a:gd name="connsiteX141" fmla="*/ 3146630 w 12192000"/>
              <a:gd name="connsiteY141" fmla="*/ 100898 h 1924333"/>
              <a:gd name="connsiteX142" fmla="*/ 3233163 w 12192000"/>
              <a:gd name="connsiteY142" fmla="*/ 120200 h 1924333"/>
              <a:gd name="connsiteX143" fmla="*/ 3372699 w 12192000"/>
              <a:gd name="connsiteY143" fmla="*/ 129394 h 1924333"/>
              <a:gd name="connsiteX144" fmla="*/ 3394352 w 12192000"/>
              <a:gd name="connsiteY144" fmla="*/ 131671 h 1924333"/>
              <a:gd name="connsiteX145" fmla="*/ 3448218 w 12192000"/>
              <a:gd name="connsiteY145" fmla="*/ 118229 h 1924333"/>
              <a:gd name="connsiteX146" fmla="*/ 3505047 w 12192000"/>
              <a:gd name="connsiteY146" fmla="*/ 115412 h 1924333"/>
              <a:gd name="connsiteX147" fmla="*/ 3521767 w 12192000"/>
              <a:gd name="connsiteY147" fmla="*/ 111071 h 1924333"/>
              <a:gd name="connsiteX148" fmla="*/ 3585137 w 12192000"/>
              <a:gd name="connsiteY148" fmla="*/ 114371 h 1924333"/>
              <a:gd name="connsiteX149" fmla="*/ 3690293 w 12192000"/>
              <a:gd name="connsiteY149" fmla="*/ 98301 h 1924333"/>
              <a:gd name="connsiteX150" fmla="*/ 3867818 w 12192000"/>
              <a:gd name="connsiteY150" fmla="*/ 88985 h 1924333"/>
              <a:gd name="connsiteX151" fmla="*/ 4091337 w 12192000"/>
              <a:gd name="connsiteY151" fmla="*/ 70813 h 1924333"/>
              <a:gd name="connsiteX152" fmla="*/ 4246332 w 12192000"/>
              <a:gd name="connsiteY152" fmla="*/ 41697 h 1924333"/>
              <a:gd name="connsiteX153" fmla="*/ 4266975 w 12192000"/>
              <a:gd name="connsiteY153" fmla="*/ 46592 h 1924333"/>
              <a:gd name="connsiteX154" fmla="*/ 4270566 w 12192000"/>
              <a:gd name="connsiteY154" fmla="*/ 47620 h 1924333"/>
              <a:gd name="connsiteX155" fmla="*/ 4288964 w 12192000"/>
              <a:gd name="connsiteY155" fmla="*/ 52766 h 1924333"/>
              <a:gd name="connsiteX156" fmla="*/ 4365137 w 12192000"/>
              <a:gd name="connsiteY156" fmla="*/ 51783 h 1924333"/>
              <a:gd name="connsiteX157" fmla="*/ 4430546 w 12192000"/>
              <a:gd name="connsiteY157" fmla="*/ 44555 h 1924333"/>
              <a:gd name="connsiteX158" fmla="*/ 4444136 w 12192000"/>
              <a:gd name="connsiteY158" fmla="*/ 39567 h 1924333"/>
              <a:gd name="connsiteX159" fmla="*/ 4534039 w 12192000"/>
              <a:gd name="connsiteY159" fmla="*/ 31604 h 1924333"/>
              <a:gd name="connsiteX160" fmla="*/ 4560448 w 12192000"/>
              <a:gd name="connsiteY160" fmla="*/ 25231 h 1924333"/>
              <a:gd name="connsiteX161" fmla="*/ 4568006 w 12192000"/>
              <a:gd name="connsiteY161" fmla="*/ 25970 h 1924333"/>
              <a:gd name="connsiteX162" fmla="*/ 4595497 w 12192000"/>
              <a:gd name="connsiteY162" fmla="*/ 22958 h 1924333"/>
              <a:gd name="connsiteX163" fmla="*/ 4608623 w 12192000"/>
              <a:gd name="connsiteY163" fmla="*/ 18108 h 1924333"/>
              <a:gd name="connsiteX164" fmla="*/ 4623942 w 12192000"/>
              <a:gd name="connsiteY164" fmla="*/ 22251 h 1924333"/>
              <a:gd name="connsiteX165" fmla="*/ 4664336 w 12192000"/>
              <a:gd name="connsiteY165" fmla="*/ 23306 h 1924333"/>
              <a:gd name="connsiteX166" fmla="*/ 4677385 w 12192000"/>
              <a:gd name="connsiteY166" fmla="*/ 18246 h 1924333"/>
              <a:gd name="connsiteX167" fmla="*/ 4698143 w 12192000"/>
              <a:gd name="connsiteY167" fmla="*/ 18036 h 1924333"/>
              <a:gd name="connsiteX168" fmla="*/ 4750609 w 12192000"/>
              <a:gd name="connsiteY168" fmla="*/ 23611 h 1924333"/>
              <a:gd name="connsiteX169" fmla="*/ 4784658 w 12192000"/>
              <a:gd name="connsiteY169" fmla="*/ 25057 h 1924333"/>
              <a:gd name="connsiteX170" fmla="*/ 4847558 w 12192000"/>
              <a:gd name="connsiteY170" fmla="*/ 38726 h 1924333"/>
              <a:gd name="connsiteX171" fmla="*/ 4909134 w 12192000"/>
              <a:gd name="connsiteY171" fmla="*/ 50659 h 1924333"/>
              <a:gd name="connsiteX172" fmla="*/ 5099219 w 12192000"/>
              <a:gd name="connsiteY172" fmla="*/ 55050 h 1924333"/>
              <a:gd name="connsiteX173" fmla="*/ 5184992 w 12192000"/>
              <a:gd name="connsiteY173" fmla="*/ 67596 h 1924333"/>
              <a:gd name="connsiteX174" fmla="*/ 5229637 w 12192000"/>
              <a:gd name="connsiteY174" fmla="*/ 67789 h 1924333"/>
              <a:gd name="connsiteX175" fmla="*/ 5389346 w 12192000"/>
              <a:gd name="connsiteY175" fmla="*/ 80211 h 1924333"/>
              <a:gd name="connsiteX176" fmla="*/ 5494414 w 12192000"/>
              <a:gd name="connsiteY176" fmla="*/ 75926 h 1924333"/>
              <a:gd name="connsiteX177" fmla="*/ 5528443 w 12192000"/>
              <a:gd name="connsiteY177" fmla="*/ 77206 h 1924333"/>
              <a:gd name="connsiteX178" fmla="*/ 5684939 w 12192000"/>
              <a:gd name="connsiteY178" fmla="*/ 50269 h 1924333"/>
              <a:gd name="connsiteX179" fmla="*/ 5765146 w 12192000"/>
              <a:gd name="connsiteY179" fmla="*/ 50414 h 1924333"/>
              <a:gd name="connsiteX180" fmla="*/ 5848655 w 12192000"/>
              <a:gd name="connsiteY180" fmla="*/ 35257 h 1924333"/>
              <a:gd name="connsiteX181" fmla="*/ 5930656 w 12192000"/>
              <a:gd name="connsiteY181" fmla="*/ 30131 h 1924333"/>
              <a:gd name="connsiteX182" fmla="*/ 6124150 w 12192000"/>
              <a:gd name="connsiteY182" fmla="*/ 31679 h 1924333"/>
              <a:gd name="connsiteX183" fmla="*/ 6189199 w 12192000"/>
              <a:gd name="connsiteY183" fmla="*/ 588 h 1924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12192000" h="1924333">
                <a:moveTo>
                  <a:pt x="6189199" y="588"/>
                </a:moveTo>
                <a:cubicBezTo>
                  <a:pt x="6196356" y="-574"/>
                  <a:pt x="6202609" y="-108"/>
                  <a:pt x="6207079" y="2850"/>
                </a:cubicBezTo>
                <a:cubicBezTo>
                  <a:pt x="6222026" y="2749"/>
                  <a:pt x="6273489" y="3767"/>
                  <a:pt x="6285610" y="18131"/>
                </a:cubicBezTo>
                <a:cubicBezTo>
                  <a:pt x="6307255" y="18685"/>
                  <a:pt x="6357141" y="23793"/>
                  <a:pt x="6378008" y="24625"/>
                </a:cubicBezTo>
                <a:cubicBezTo>
                  <a:pt x="6409946" y="30645"/>
                  <a:pt x="6438307" y="10375"/>
                  <a:pt x="6466340" y="21366"/>
                </a:cubicBezTo>
                <a:cubicBezTo>
                  <a:pt x="6488276" y="31229"/>
                  <a:pt x="6529854" y="28110"/>
                  <a:pt x="6553334" y="35307"/>
                </a:cubicBezTo>
                <a:cubicBezTo>
                  <a:pt x="6561737" y="48059"/>
                  <a:pt x="6609188" y="62087"/>
                  <a:pt x="6626068" y="58045"/>
                </a:cubicBezTo>
                <a:cubicBezTo>
                  <a:pt x="6660952" y="66570"/>
                  <a:pt x="6666277" y="84716"/>
                  <a:pt x="6692303" y="91487"/>
                </a:cubicBezTo>
                <a:lnTo>
                  <a:pt x="6733670" y="118130"/>
                </a:lnTo>
                <a:lnTo>
                  <a:pt x="6798016" y="112271"/>
                </a:lnTo>
                <a:lnTo>
                  <a:pt x="6801081" y="114963"/>
                </a:lnTo>
                <a:cubicBezTo>
                  <a:pt x="6806919" y="120140"/>
                  <a:pt x="6812832" y="125016"/>
                  <a:pt x="6819351" y="128825"/>
                </a:cubicBezTo>
                <a:cubicBezTo>
                  <a:pt x="6825742" y="109997"/>
                  <a:pt x="6840132" y="116541"/>
                  <a:pt x="6852732" y="123321"/>
                </a:cubicBezTo>
                <a:lnTo>
                  <a:pt x="6865247" y="128836"/>
                </a:lnTo>
                <a:lnTo>
                  <a:pt x="6905517" y="129265"/>
                </a:lnTo>
                <a:cubicBezTo>
                  <a:pt x="6934052" y="140042"/>
                  <a:pt x="6939773" y="141556"/>
                  <a:pt x="6950286" y="150104"/>
                </a:cubicBezTo>
                <a:lnTo>
                  <a:pt x="7003442" y="136136"/>
                </a:lnTo>
                <a:lnTo>
                  <a:pt x="7160047" y="166721"/>
                </a:lnTo>
                <a:cubicBezTo>
                  <a:pt x="7207281" y="179911"/>
                  <a:pt x="7280644" y="210197"/>
                  <a:pt x="7325604" y="215867"/>
                </a:cubicBezTo>
                <a:cubicBezTo>
                  <a:pt x="7460113" y="233904"/>
                  <a:pt x="7393081" y="242880"/>
                  <a:pt x="7540522" y="239374"/>
                </a:cubicBezTo>
                <a:cubicBezTo>
                  <a:pt x="7545714" y="234872"/>
                  <a:pt x="7605972" y="231727"/>
                  <a:pt x="7612071" y="229553"/>
                </a:cubicBezTo>
                <a:lnTo>
                  <a:pt x="7651995" y="244567"/>
                </a:lnTo>
                <a:lnTo>
                  <a:pt x="7725761" y="258638"/>
                </a:lnTo>
                <a:lnTo>
                  <a:pt x="7823038" y="287078"/>
                </a:lnTo>
                <a:cubicBezTo>
                  <a:pt x="7837080" y="286482"/>
                  <a:pt x="7851647" y="286498"/>
                  <a:pt x="7866405" y="287288"/>
                </a:cubicBezTo>
                <a:lnTo>
                  <a:pt x="7875021" y="288224"/>
                </a:lnTo>
                <a:cubicBezTo>
                  <a:pt x="7875062" y="288354"/>
                  <a:pt x="7875105" y="288483"/>
                  <a:pt x="7875146" y="288614"/>
                </a:cubicBezTo>
                <a:cubicBezTo>
                  <a:pt x="7880550" y="289202"/>
                  <a:pt x="7901153" y="290716"/>
                  <a:pt x="7907443" y="291752"/>
                </a:cubicBezTo>
                <a:lnTo>
                  <a:pt x="7912892" y="294833"/>
                </a:lnTo>
                <a:lnTo>
                  <a:pt x="7946345" y="319359"/>
                </a:lnTo>
                <a:cubicBezTo>
                  <a:pt x="7958657" y="312776"/>
                  <a:pt x="7996513" y="309749"/>
                  <a:pt x="8021238" y="315159"/>
                </a:cubicBezTo>
                <a:cubicBezTo>
                  <a:pt x="8045964" y="320570"/>
                  <a:pt x="8058169" y="340462"/>
                  <a:pt x="8094697" y="351819"/>
                </a:cubicBezTo>
                <a:cubicBezTo>
                  <a:pt x="8129587" y="361154"/>
                  <a:pt x="8116181" y="360544"/>
                  <a:pt x="8155208" y="371168"/>
                </a:cubicBezTo>
                <a:cubicBezTo>
                  <a:pt x="8196217" y="383300"/>
                  <a:pt x="8205468" y="391801"/>
                  <a:pt x="8248472" y="400489"/>
                </a:cubicBezTo>
                <a:cubicBezTo>
                  <a:pt x="8283932" y="419791"/>
                  <a:pt x="8278617" y="392031"/>
                  <a:pt x="8300068" y="405531"/>
                </a:cubicBezTo>
                <a:lnTo>
                  <a:pt x="8356293" y="403328"/>
                </a:lnTo>
                <a:cubicBezTo>
                  <a:pt x="8377247" y="404463"/>
                  <a:pt x="8438442" y="433194"/>
                  <a:pt x="8475838" y="435524"/>
                </a:cubicBezTo>
                <a:cubicBezTo>
                  <a:pt x="8510241" y="438037"/>
                  <a:pt x="8545511" y="449840"/>
                  <a:pt x="8575216" y="450198"/>
                </a:cubicBezTo>
                <a:lnTo>
                  <a:pt x="8588650" y="447070"/>
                </a:lnTo>
                <a:lnTo>
                  <a:pt x="8612184" y="439577"/>
                </a:lnTo>
                <a:lnTo>
                  <a:pt x="8630713" y="433015"/>
                </a:lnTo>
                <a:cubicBezTo>
                  <a:pt x="8635870" y="429519"/>
                  <a:pt x="8700685" y="428411"/>
                  <a:pt x="8704240" y="422865"/>
                </a:cubicBezTo>
                <a:cubicBezTo>
                  <a:pt x="8761777" y="429549"/>
                  <a:pt x="8768302" y="427178"/>
                  <a:pt x="8829513" y="429389"/>
                </a:cubicBezTo>
                <a:cubicBezTo>
                  <a:pt x="8922895" y="444672"/>
                  <a:pt x="8924579" y="401507"/>
                  <a:pt x="9083651" y="390744"/>
                </a:cubicBezTo>
                <a:cubicBezTo>
                  <a:pt x="9138403" y="388032"/>
                  <a:pt x="9315003" y="378647"/>
                  <a:pt x="9371402" y="371809"/>
                </a:cubicBezTo>
                <a:cubicBezTo>
                  <a:pt x="9358632" y="337502"/>
                  <a:pt x="9402842" y="379364"/>
                  <a:pt x="9429586" y="369213"/>
                </a:cubicBezTo>
                <a:cubicBezTo>
                  <a:pt x="9449312" y="370213"/>
                  <a:pt x="9473938" y="373270"/>
                  <a:pt x="9489757" y="377814"/>
                </a:cubicBezTo>
                <a:cubicBezTo>
                  <a:pt x="9498164" y="379256"/>
                  <a:pt x="9507139" y="379272"/>
                  <a:pt x="9516954" y="376991"/>
                </a:cubicBezTo>
                <a:cubicBezTo>
                  <a:pt x="9548430" y="354766"/>
                  <a:pt x="9591874" y="370315"/>
                  <a:pt x="9645588" y="363590"/>
                </a:cubicBezTo>
                <a:cubicBezTo>
                  <a:pt x="9660487" y="368814"/>
                  <a:pt x="9710817" y="350550"/>
                  <a:pt x="9722896" y="360983"/>
                </a:cubicBezTo>
                <a:cubicBezTo>
                  <a:pt x="9733918" y="362239"/>
                  <a:pt x="9745201" y="356679"/>
                  <a:pt x="9752803" y="368492"/>
                </a:cubicBezTo>
                <a:cubicBezTo>
                  <a:pt x="9793268" y="374490"/>
                  <a:pt x="9843313" y="380978"/>
                  <a:pt x="9890305" y="380736"/>
                </a:cubicBezTo>
                <a:cubicBezTo>
                  <a:pt x="9912701" y="380083"/>
                  <a:pt x="9926523" y="379037"/>
                  <a:pt x="9939767" y="377776"/>
                </a:cubicBezTo>
                <a:lnTo>
                  <a:pt x="9944355" y="377352"/>
                </a:lnTo>
                <a:lnTo>
                  <a:pt x="9953719" y="375642"/>
                </a:lnTo>
                <a:lnTo>
                  <a:pt x="9955809" y="376294"/>
                </a:lnTo>
                <a:lnTo>
                  <a:pt x="10032710" y="394940"/>
                </a:lnTo>
                <a:lnTo>
                  <a:pt x="10049925" y="404971"/>
                </a:lnTo>
                <a:lnTo>
                  <a:pt x="10112671" y="414549"/>
                </a:lnTo>
                <a:cubicBezTo>
                  <a:pt x="10169643" y="412125"/>
                  <a:pt x="10132220" y="425358"/>
                  <a:pt x="10170853" y="435168"/>
                </a:cubicBezTo>
                <a:cubicBezTo>
                  <a:pt x="10206088" y="442020"/>
                  <a:pt x="10240809" y="454081"/>
                  <a:pt x="10290184" y="448123"/>
                </a:cubicBezTo>
                <a:cubicBezTo>
                  <a:pt x="10301813" y="444919"/>
                  <a:pt x="10315233" y="449499"/>
                  <a:pt x="10320158" y="458352"/>
                </a:cubicBezTo>
                <a:cubicBezTo>
                  <a:pt x="10321006" y="459876"/>
                  <a:pt x="10321565" y="461470"/>
                  <a:pt x="10321815" y="463087"/>
                </a:cubicBezTo>
                <a:cubicBezTo>
                  <a:pt x="10354058" y="457158"/>
                  <a:pt x="10355176" y="470634"/>
                  <a:pt x="10373742" y="464538"/>
                </a:cubicBezTo>
                <a:cubicBezTo>
                  <a:pt x="10403060" y="475292"/>
                  <a:pt x="10411841" y="497597"/>
                  <a:pt x="10428532" y="492504"/>
                </a:cubicBezTo>
                <a:cubicBezTo>
                  <a:pt x="10440561" y="500742"/>
                  <a:pt x="10446267" y="521930"/>
                  <a:pt x="10466490" y="517759"/>
                </a:cubicBezTo>
                <a:cubicBezTo>
                  <a:pt x="10464622" y="519986"/>
                  <a:pt x="10465013" y="521261"/>
                  <a:pt x="10466675" y="522076"/>
                </a:cubicBezTo>
                <a:lnTo>
                  <a:pt x="10470309" y="522792"/>
                </a:lnTo>
                <a:lnTo>
                  <a:pt x="10474138" y="519761"/>
                </a:lnTo>
                <a:cubicBezTo>
                  <a:pt x="10488888" y="509612"/>
                  <a:pt x="10484914" y="524734"/>
                  <a:pt x="10501100" y="528263"/>
                </a:cubicBezTo>
                <a:cubicBezTo>
                  <a:pt x="10508412" y="530705"/>
                  <a:pt x="10505426" y="533743"/>
                  <a:pt x="10502395" y="536393"/>
                </a:cubicBezTo>
                <a:lnTo>
                  <a:pt x="10689496" y="560233"/>
                </a:lnTo>
                <a:cubicBezTo>
                  <a:pt x="10721441" y="573640"/>
                  <a:pt x="10757547" y="582937"/>
                  <a:pt x="10788736" y="613188"/>
                </a:cubicBezTo>
                <a:cubicBezTo>
                  <a:pt x="10794510" y="621641"/>
                  <a:pt x="10807098" y="616073"/>
                  <a:pt x="10819747" y="621351"/>
                </a:cubicBezTo>
                <a:cubicBezTo>
                  <a:pt x="10832398" y="626630"/>
                  <a:pt x="10846356" y="639592"/>
                  <a:pt x="10864632" y="644858"/>
                </a:cubicBezTo>
                <a:cubicBezTo>
                  <a:pt x="10895617" y="652290"/>
                  <a:pt x="10921550" y="640451"/>
                  <a:pt x="10929407" y="652945"/>
                </a:cubicBezTo>
                <a:cubicBezTo>
                  <a:pt x="10945460" y="653176"/>
                  <a:pt x="10968148" y="640553"/>
                  <a:pt x="10979412" y="654217"/>
                </a:cubicBezTo>
                <a:cubicBezTo>
                  <a:pt x="10981679" y="643737"/>
                  <a:pt x="10997287" y="663414"/>
                  <a:pt x="11006959" y="657017"/>
                </a:cubicBezTo>
                <a:cubicBezTo>
                  <a:pt x="11023230" y="659396"/>
                  <a:pt x="11051890" y="662462"/>
                  <a:pt x="11077038" y="668487"/>
                </a:cubicBezTo>
                <a:cubicBezTo>
                  <a:pt x="11097000" y="690299"/>
                  <a:pt x="11141286" y="676399"/>
                  <a:pt x="11157850" y="693164"/>
                </a:cubicBezTo>
                <a:cubicBezTo>
                  <a:pt x="11163800" y="695757"/>
                  <a:pt x="11169599" y="696942"/>
                  <a:pt x="11175276" y="697243"/>
                </a:cubicBezTo>
                <a:lnTo>
                  <a:pt x="11191131" y="696085"/>
                </a:lnTo>
                <a:lnTo>
                  <a:pt x="11195573" y="691751"/>
                </a:lnTo>
                <a:lnTo>
                  <a:pt x="11205299" y="693247"/>
                </a:lnTo>
                <a:lnTo>
                  <a:pt x="11223770" y="690335"/>
                </a:lnTo>
                <a:cubicBezTo>
                  <a:pt x="11237778" y="693777"/>
                  <a:pt x="11256852" y="701947"/>
                  <a:pt x="11292119" y="713311"/>
                </a:cubicBezTo>
                <a:cubicBezTo>
                  <a:pt x="11334878" y="733451"/>
                  <a:pt x="11401662" y="729175"/>
                  <a:pt x="11435379" y="758519"/>
                </a:cubicBezTo>
                <a:lnTo>
                  <a:pt x="11604406" y="810476"/>
                </a:lnTo>
                <a:lnTo>
                  <a:pt x="11652155" y="825109"/>
                </a:lnTo>
                <a:lnTo>
                  <a:pt x="11654192" y="827301"/>
                </a:lnTo>
                <a:cubicBezTo>
                  <a:pt x="11661650" y="834729"/>
                  <a:pt x="11669215" y="841480"/>
                  <a:pt x="11676599" y="846628"/>
                </a:cubicBezTo>
                <a:cubicBezTo>
                  <a:pt x="11688258" y="861760"/>
                  <a:pt x="11752266" y="896888"/>
                  <a:pt x="11775168" y="890664"/>
                </a:cubicBezTo>
                <a:cubicBezTo>
                  <a:pt x="11790977" y="883819"/>
                  <a:pt x="11808364" y="879901"/>
                  <a:pt x="11826341" y="877558"/>
                </a:cubicBezTo>
                <a:lnTo>
                  <a:pt x="11879068" y="874038"/>
                </a:lnTo>
                <a:lnTo>
                  <a:pt x="11889563" y="878619"/>
                </a:lnTo>
                <a:lnTo>
                  <a:pt x="12016613" y="886111"/>
                </a:lnTo>
                <a:lnTo>
                  <a:pt x="12108292" y="868500"/>
                </a:lnTo>
                <a:cubicBezTo>
                  <a:pt x="12129725" y="867311"/>
                  <a:pt x="12157891" y="874537"/>
                  <a:pt x="12182910" y="882003"/>
                </a:cubicBezTo>
                <a:lnTo>
                  <a:pt x="12192000" y="884778"/>
                </a:lnTo>
                <a:lnTo>
                  <a:pt x="12192000" y="1610315"/>
                </a:lnTo>
                <a:lnTo>
                  <a:pt x="12191998" y="1610315"/>
                </a:lnTo>
                <a:lnTo>
                  <a:pt x="12191998" y="1924333"/>
                </a:lnTo>
                <a:lnTo>
                  <a:pt x="0" y="1924333"/>
                </a:lnTo>
                <a:lnTo>
                  <a:pt x="0" y="505159"/>
                </a:lnTo>
                <a:lnTo>
                  <a:pt x="5722" y="508889"/>
                </a:lnTo>
                <a:cubicBezTo>
                  <a:pt x="21614" y="518548"/>
                  <a:pt x="33814" y="524781"/>
                  <a:pt x="38476" y="524137"/>
                </a:cubicBezTo>
                <a:cubicBezTo>
                  <a:pt x="99229" y="544180"/>
                  <a:pt x="142010" y="538457"/>
                  <a:pt x="192883" y="545272"/>
                </a:cubicBezTo>
                <a:cubicBezTo>
                  <a:pt x="277629" y="525210"/>
                  <a:pt x="293434" y="558443"/>
                  <a:pt x="343710" y="565029"/>
                </a:cubicBezTo>
                <a:cubicBezTo>
                  <a:pt x="383094" y="555729"/>
                  <a:pt x="425462" y="556271"/>
                  <a:pt x="471066" y="549837"/>
                </a:cubicBezTo>
                <a:cubicBezTo>
                  <a:pt x="513583" y="544428"/>
                  <a:pt x="569194" y="531004"/>
                  <a:pt x="617333" y="526428"/>
                </a:cubicBezTo>
                <a:cubicBezTo>
                  <a:pt x="660031" y="520760"/>
                  <a:pt x="696675" y="523882"/>
                  <a:pt x="725203" y="523793"/>
                </a:cubicBezTo>
                <a:cubicBezTo>
                  <a:pt x="736650" y="521695"/>
                  <a:pt x="780513" y="502146"/>
                  <a:pt x="788494" y="505799"/>
                </a:cubicBezTo>
                <a:lnTo>
                  <a:pt x="885977" y="526585"/>
                </a:lnTo>
                <a:cubicBezTo>
                  <a:pt x="906140" y="522837"/>
                  <a:pt x="917203" y="532232"/>
                  <a:pt x="932142" y="528005"/>
                </a:cubicBezTo>
                <a:cubicBezTo>
                  <a:pt x="963701" y="524128"/>
                  <a:pt x="1061555" y="499582"/>
                  <a:pt x="1090404" y="498299"/>
                </a:cubicBezTo>
                <a:cubicBezTo>
                  <a:pt x="1132840" y="494057"/>
                  <a:pt x="1148476" y="496041"/>
                  <a:pt x="1188628" y="483151"/>
                </a:cubicBezTo>
                <a:cubicBezTo>
                  <a:pt x="1230397" y="468408"/>
                  <a:pt x="1278711" y="457638"/>
                  <a:pt x="1316247" y="425979"/>
                </a:cubicBezTo>
                <a:cubicBezTo>
                  <a:pt x="1322662" y="417251"/>
                  <a:pt x="1339433" y="418553"/>
                  <a:pt x="1357712" y="416549"/>
                </a:cubicBezTo>
                <a:cubicBezTo>
                  <a:pt x="1375991" y="414544"/>
                  <a:pt x="1423507" y="412949"/>
                  <a:pt x="1425921" y="413953"/>
                </a:cubicBezTo>
                <a:cubicBezTo>
                  <a:pt x="1450272" y="407937"/>
                  <a:pt x="1458223" y="388156"/>
                  <a:pt x="1503817" y="380457"/>
                </a:cubicBezTo>
                <a:cubicBezTo>
                  <a:pt x="1541095" y="377398"/>
                  <a:pt x="1605565" y="376357"/>
                  <a:pt x="1639196" y="372785"/>
                </a:cubicBezTo>
                <a:cubicBezTo>
                  <a:pt x="1653280" y="376736"/>
                  <a:pt x="1695289" y="365766"/>
                  <a:pt x="1705606" y="359023"/>
                </a:cubicBezTo>
                <a:cubicBezTo>
                  <a:pt x="1729169" y="336295"/>
                  <a:pt x="1793207" y="348537"/>
                  <a:pt x="1813011" y="331023"/>
                </a:cubicBezTo>
                <a:cubicBezTo>
                  <a:pt x="1820772" y="328179"/>
                  <a:pt x="1823566" y="341833"/>
                  <a:pt x="1831380" y="341307"/>
                </a:cubicBezTo>
                <a:lnTo>
                  <a:pt x="1858612" y="326777"/>
                </a:lnTo>
                <a:lnTo>
                  <a:pt x="1880661" y="335987"/>
                </a:lnTo>
                <a:lnTo>
                  <a:pt x="1941495" y="310792"/>
                </a:lnTo>
                <a:cubicBezTo>
                  <a:pt x="1978970" y="307223"/>
                  <a:pt x="1947391" y="291714"/>
                  <a:pt x="1995402" y="305480"/>
                </a:cubicBezTo>
                <a:cubicBezTo>
                  <a:pt x="2042464" y="298034"/>
                  <a:pt x="2153424" y="281146"/>
                  <a:pt x="2223864" y="266118"/>
                </a:cubicBezTo>
                <a:cubicBezTo>
                  <a:pt x="2261296" y="256300"/>
                  <a:pt x="2360518" y="238323"/>
                  <a:pt x="2418043" y="215314"/>
                </a:cubicBezTo>
                <a:cubicBezTo>
                  <a:pt x="2472088" y="206823"/>
                  <a:pt x="2499422" y="162612"/>
                  <a:pt x="2558461" y="168193"/>
                </a:cubicBezTo>
                <a:cubicBezTo>
                  <a:pt x="2559660" y="164506"/>
                  <a:pt x="2592244" y="161337"/>
                  <a:pt x="2595535" y="158548"/>
                </a:cubicBezTo>
                <a:lnTo>
                  <a:pt x="2626942" y="130400"/>
                </a:lnTo>
                <a:lnTo>
                  <a:pt x="2632225" y="130446"/>
                </a:lnTo>
                <a:lnTo>
                  <a:pt x="2696856" y="128498"/>
                </a:lnTo>
                <a:lnTo>
                  <a:pt x="2759767" y="127784"/>
                </a:lnTo>
                <a:cubicBezTo>
                  <a:pt x="2770024" y="123546"/>
                  <a:pt x="2781047" y="119463"/>
                  <a:pt x="2792685" y="115710"/>
                </a:cubicBezTo>
                <a:lnTo>
                  <a:pt x="2799767" y="113754"/>
                </a:lnTo>
                <a:lnTo>
                  <a:pt x="2829799" y="120042"/>
                </a:lnTo>
                <a:lnTo>
                  <a:pt x="2890704" y="121493"/>
                </a:lnTo>
                <a:cubicBezTo>
                  <a:pt x="2935390" y="121035"/>
                  <a:pt x="2990780" y="113193"/>
                  <a:pt x="3042646" y="112273"/>
                </a:cubicBezTo>
                <a:cubicBezTo>
                  <a:pt x="3077119" y="111474"/>
                  <a:pt x="3124089" y="100414"/>
                  <a:pt x="3146630" y="100898"/>
                </a:cubicBezTo>
                <a:cubicBezTo>
                  <a:pt x="3169381" y="117699"/>
                  <a:pt x="3224695" y="125864"/>
                  <a:pt x="3233163" y="120200"/>
                </a:cubicBezTo>
                <a:lnTo>
                  <a:pt x="3372699" y="129394"/>
                </a:lnTo>
                <a:cubicBezTo>
                  <a:pt x="3389020" y="126586"/>
                  <a:pt x="3397563" y="116804"/>
                  <a:pt x="3394352" y="131671"/>
                </a:cubicBezTo>
                <a:cubicBezTo>
                  <a:pt x="3406102" y="131485"/>
                  <a:pt x="3429770" y="120938"/>
                  <a:pt x="3448218" y="118229"/>
                </a:cubicBezTo>
                <a:lnTo>
                  <a:pt x="3505047" y="115412"/>
                </a:lnTo>
                <a:lnTo>
                  <a:pt x="3521767" y="111071"/>
                </a:lnTo>
                <a:cubicBezTo>
                  <a:pt x="3526335" y="108877"/>
                  <a:pt x="3582156" y="117732"/>
                  <a:pt x="3585137" y="114371"/>
                </a:cubicBezTo>
                <a:cubicBezTo>
                  <a:pt x="3638265" y="102098"/>
                  <a:pt x="3633789" y="98565"/>
                  <a:pt x="3690293" y="98301"/>
                </a:cubicBezTo>
                <a:cubicBezTo>
                  <a:pt x="3782197" y="112746"/>
                  <a:pt x="3826738" y="92943"/>
                  <a:pt x="3867818" y="88985"/>
                </a:cubicBezTo>
                <a:cubicBezTo>
                  <a:pt x="3943777" y="81477"/>
                  <a:pt x="3990501" y="75194"/>
                  <a:pt x="4091337" y="70813"/>
                </a:cubicBezTo>
                <a:cubicBezTo>
                  <a:pt x="4154422" y="62932"/>
                  <a:pt x="4217060" y="45734"/>
                  <a:pt x="4246332" y="41697"/>
                </a:cubicBezTo>
                <a:cubicBezTo>
                  <a:pt x="4253308" y="42804"/>
                  <a:pt x="4260125" y="44606"/>
                  <a:pt x="4266975" y="46592"/>
                </a:cubicBezTo>
                <a:lnTo>
                  <a:pt x="4270566" y="47620"/>
                </a:lnTo>
                <a:lnTo>
                  <a:pt x="4288964" y="52766"/>
                </a:lnTo>
                <a:lnTo>
                  <a:pt x="4365137" y="51783"/>
                </a:lnTo>
                <a:lnTo>
                  <a:pt x="4430546" y="44555"/>
                </a:lnTo>
                <a:lnTo>
                  <a:pt x="4444136" y="39567"/>
                </a:lnTo>
                <a:lnTo>
                  <a:pt x="4534039" y="31604"/>
                </a:lnTo>
                <a:lnTo>
                  <a:pt x="4560448" y="25231"/>
                </a:lnTo>
                <a:lnTo>
                  <a:pt x="4568006" y="25970"/>
                </a:lnTo>
                <a:cubicBezTo>
                  <a:pt x="4580278" y="23866"/>
                  <a:pt x="4594878" y="14904"/>
                  <a:pt x="4595497" y="22958"/>
                </a:cubicBezTo>
                <a:lnTo>
                  <a:pt x="4608623" y="18108"/>
                </a:lnTo>
                <a:lnTo>
                  <a:pt x="4623942" y="22251"/>
                </a:lnTo>
                <a:cubicBezTo>
                  <a:pt x="4633227" y="23117"/>
                  <a:pt x="4655429" y="23973"/>
                  <a:pt x="4664336" y="23306"/>
                </a:cubicBezTo>
                <a:lnTo>
                  <a:pt x="4677385" y="18246"/>
                </a:lnTo>
                <a:lnTo>
                  <a:pt x="4698143" y="18036"/>
                </a:lnTo>
                <a:cubicBezTo>
                  <a:pt x="4710347" y="18931"/>
                  <a:pt x="4736189" y="22441"/>
                  <a:pt x="4750609" y="23611"/>
                </a:cubicBezTo>
                <a:cubicBezTo>
                  <a:pt x="4764270" y="27424"/>
                  <a:pt x="4774858" y="29782"/>
                  <a:pt x="4784658" y="25057"/>
                </a:cubicBezTo>
                <a:cubicBezTo>
                  <a:pt x="4804708" y="29613"/>
                  <a:pt x="4822811" y="48263"/>
                  <a:pt x="4847558" y="38726"/>
                </a:cubicBezTo>
                <a:cubicBezTo>
                  <a:pt x="4868304" y="42993"/>
                  <a:pt x="4867190" y="47939"/>
                  <a:pt x="4909134" y="50659"/>
                </a:cubicBezTo>
                <a:cubicBezTo>
                  <a:pt x="4945026" y="52455"/>
                  <a:pt x="5063406" y="54096"/>
                  <a:pt x="5099219" y="55050"/>
                </a:cubicBezTo>
                <a:cubicBezTo>
                  <a:pt x="5145195" y="57873"/>
                  <a:pt x="5163254" y="65473"/>
                  <a:pt x="5184992" y="67596"/>
                </a:cubicBezTo>
                <a:cubicBezTo>
                  <a:pt x="5206728" y="69720"/>
                  <a:pt x="5195578" y="65687"/>
                  <a:pt x="5229637" y="67789"/>
                </a:cubicBezTo>
                <a:cubicBezTo>
                  <a:pt x="5263695" y="69892"/>
                  <a:pt x="5345217" y="78854"/>
                  <a:pt x="5389346" y="80211"/>
                </a:cubicBezTo>
                <a:cubicBezTo>
                  <a:pt x="5425889" y="83191"/>
                  <a:pt x="5461943" y="84751"/>
                  <a:pt x="5494414" y="75926"/>
                </a:cubicBezTo>
                <a:lnTo>
                  <a:pt x="5528443" y="77206"/>
                </a:lnTo>
                <a:cubicBezTo>
                  <a:pt x="5582723" y="71370"/>
                  <a:pt x="5638917" y="68385"/>
                  <a:pt x="5684939" y="50269"/>
                </a:cubicBezTo>
                <a:cubicBezTo>
                  <a:pt x="5724389" y="45804"/>
                  <a:pt x="5737860" y="52916"/>
                  <a:pt x="5765146" y="50414"/>
                </a:cubicBezTo>
                <a:cubicBezTo>
                  <a:pt x="5792695" y="43060"/>
                  <a:pt x="5827352" y="38097"/>
                  <a:pt x="5848655" y="35257"/>
                </a:cubicBezTo>
                <a:lnTo>
                  <a:pt x="5930656" y="30131"/>
                </a:lnTo>
                <a:lnTo>
                  <a:pt x="6124150" y="31679"/>
                </a:lnTo>
                <a:cubicBezTo>
                  <a:pt x="6138131" y="22216"/>
                  <a:pt x="6167730" y="4075"/>
                  <a:pt x="6189199" y="588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51E429-68E1-4666-8E82-07ED063BA8A8}"/>
              </a:ext>
            </a:extLst>
          </p:cNvPr>
          <p:cNvSpPr txBox="1"/>
          <p:nvPr/>
        </p:nvSpPr>
        <p:spPr>
          <a:xfrm>
            <a:off x="1223147" y="3293678"/>
            <a:ext cx="9707911" cy="7398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Thank you for your attention</a:t>
            </a:r>
          </a:p>
        </p:txBody>
      </p:sp>
      <p:pic>
        <p:nvPicPr>
          <p:cNvPr id="9" name="Picture 8" descr="A red question mark on a white background&#10;&#10;Description automatically generated">
            <a:extLst>
              <a:ext uri="{FF2B5EF4-FFF2-40B4-BE49-F238E27FC236}">
                <a16:creationId xmlns:a16="http://schemas.microsoft.com/office/drawing/2014/main" id="{D25C0E87-A68B-44E8-8223-D4A1FA217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793" y="1088814"/>
            <a:ext cx="1319292" cy="1996297"/>
          </a:xfrm>
          <a:prstGeom prst="rect">
            <a:avLst/>
          </a:prstGeom>
        </p:spPr>
      </p:pic>
      <p:pic>
        <p:nvPicPr>
          <p:cNvPr id="13" name="Picture 12" descr="A light bulb with a tick mark&#10;&#10;Description automatically generated">
            <a:extLst>
              <a:ext uri="{FF2B5EF4-FFF2-40B4-BE49-F238E27FC236}">
                <a16:creationId xmlns:a16="http://schemas.microsoft.com/office/drawing/2014/main" id="{21658950-6017-4BC8-9EBF-55D1A039B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204" y="1137474"/>
            <a:ext cx="1732816" cy="1901050"/>
          </a:xfrm>
          <a:prstGeom prst="rect">
            <a:avLst/>
          </a:prstGeom>
        </p:spPr>
      </p:pic>
      <p:pic>
        <p:nvPicPr>
          <p:cNvPr id="11" name="Picture 10" descr="A black and white chat bubble&#10;&#10;Description automatically generated">
            <a:extLst>
              <a:ext uri="{FF2B5EF4-FFF2-40B4-BE49-F238E27FC236}">
                <a16:creationId xmlns:a16="http://schemas.microsoft.com/office/drawing/2014/main" id="{6653FCE4-CE28-4105-8760-8EC9124282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713" y="1137473"/>
            <a:ext cx="1900740" cy="177040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654327-6C53-409D-8E1B-3B85D3FB2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LCWS2024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597E45-CE44-4E13-894C-94F59BC56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68BC0E5-4DD4-48A3-A109-4F7623DA5CF4}" type="slidenum">
              <a:rPr lang="en-US" sz="1000"/>
              <a:pPr>
                <a:spcAft>
                  <a:spcPts val="600"/>
                </a:spcAft>
              </a:pPr>
              <a:t>21</a:t>
            </a:fld>
            <a:endParaRPr lang="en-US" sz="100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06E5507-38B6-41A5-9EA5-FB2E1F26880F}"/>
              </a:ext>
            </a:extLst>
          </p:cNvPr>
          <p:cNvGrpSpPr/>
          <p:nvPr/>
        </p:nvGrpSpPr>
        <p:grpSpPr>
          <a:xfrm>
            <a:off x="8910797" y="31381"/>
            <a:ext cx="3219834" cy="899868"/>
            <a:chOff x="8289611" y="-7834"/>
            <a:chExt cx="3902389" cy="945771"/>
          </a:xfrm>
        </p:grpSpPr>
        <p:pic>
          <p:nvPicPr>
            <p:cNvPr id="12" name="Picture 11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DCA3D0D8-4E65-42B1-B6EE-329F601F61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14" name="Picture 13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E1CA7513-8D58-42A0-A380-902958F77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9AEC71C-240F-4DE8-80FF-EF008D1D31D3}"/>
              </a:ext>
            </a:extLst>
          </p:cNvPr>
          <p:cNvSpPr txBox="1"/>
          <p:nvPr/>
        </p:nvSpPr>
        <p:spPr>
          <a:xfrm>
            <a:off x="435965" y="4631861"/>
            <a:ext cx="11015758" cy="1016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800" dirty="0">
                <a:solidFill>
                  <a:srgbClr val="C00000"/>
                </a:solidFill>
              </a:rPr>
              <a:t>Supported by: </a:t>
            </a:r>
            <a:r>
              <a:rPr lang="en-US" sz="2800" dirty="0">
                <a:solidFill>
                  <a:schemeClr val="accent1"/>
                </a:solidFill>
              </a:rPr>
              <a:t>MEXT Development of key element technologies to improve the performance of future accelerators program (JPMXP1423812204).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64786A-7EB6-40FF-8CF0-BE2F03C62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3F9F7D-0EB0-4932-945A-9B143C84B342}"/>
              </a:ext>
            </a:extLst>
          </p:cNvPr>
          <p:cNvSpPr txBox="1"/>
          <p:nvPr/>
        </p:nvSpPr>
        <p:spPr>
          <a:xfrm>
            <a:off x="4533586" y="5832703"/>
            <a:ext cx="2820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Email: prakashj@post.kek.jp</a:t>
            </a:r>
          </a:p>
        </p:txBody>
      </p:sp>
    </p:spTree>
    <p:extLst>
      <p:ext uri="{BB962C8B-B14F-4D97-AF65-F5344CB8AC3E}">
        <p14:creationId xmlns:p14="http://schemas.microsoft.com/office/powerpoint/2010/main" val="17491891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C0456E-8A0A-4EC3-ADE4-B84C3618F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24B5C5-753D-4AE8-808A-B3BB1DB08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22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BD5E2AF-27D1-497C-83A1-4C3488E9521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09600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Backup Files</a:t>
            </a:r>
          </a:p>
        </p:txBody>
      </p:sp>
      <p:pic>
        <p:nvPicPr>
          <p:cNvPr id="7" name="Picture 6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CA2CA9A0-C2A4-4751-8C2A-9380EC92DD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63" y="591591"/>
            <a:ext cx="10660437" cy="5665764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01BE7E-6D5F-460F-BC7E-A3F636AEA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326ADB-98E6-4EEA-A313-CE677DC48258}"/>
              </a:ext>
            </a:extLst>
          </p:cNvPr>
          <p:cNvSpPr txBox="1"/>
          <p:nvPr/>
        </p:nvSpPr>
        <p:spPr>
          <a:xfrm>
            <a:off x="2886650" y="6171684"/>
            <a:ext cx="2964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input phase difference 90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648945-136B-4B33-B14B-9735DBF8EE44}"/>
              </a:ext>
            </a:extLst>
          </p:cNvPr>
          <p:cNvSpPr txBox="1"/>
          <p:nvPr/>
        </p:nvSpPr>
        <p:spPr>
          <a:xfrm>
            <a:off x="6575799" y="6169580"/>
            <a:ext cx="29372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RF input phase difference 90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6293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B52200-6173-4EA8-9D34-253D1AD08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183F0D-D1A4-4B1C-9944-6067D6B47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23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26BA2D9-20A4-40A2-BF31-E6980D2B1A2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09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Low Field Emission</a:t>
            </a:r>
          </a:p>
        </p:txBody>
      </p:sp>
      <p:pic>
        <p:nvPicPr>
          <p:cNvPr id="10" name="Picture 9" descr="A diagram of a number of lines&#10;&#10;Description automatically generated with medium confidence">
            <a:extLst>
              <a:ext uri="{FF2B5EF4-FFF2-40B4-BE49-F238E27FC236}">
                <a16:creationId xmlns:a16="http://schemas.microsoft.com/office/drawing/2014/main" id="{2D8AE125-EF3A-4BA8-B9BA-ECD0950F2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74" y="609600"/>
            <a:ext cx="10928251" cy="574675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44D71E-0C61-45C1-9A01-3F7AF17ED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F770F6-4854-4982-B80C-CAD5D1235976}"/>
              </a:ext>
            </a:extLst>
          </p:cNvPr>
          <p:cNvSpPr txBox="1"/>
          <p:nvPr/>
        </p:nvSpPr>
        <p:spPr>
          <a:xfrm>
            <a:off x="3046496" y="6168395"/>
            <a:ext cx="30495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RF input phase difference 180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8EB70B-3470-46A6-9524-422997FA6B4C}"/>
              </a:ext>
            </a:extLst>
          </p:cNvPr>
          <p:cNvSpPr txBox="1"/>
          <p:nvPr/>
        </p:nvSpPr>
        <p:spPr>
          <a:xfrm>
            <a:off x="6727873" y="6248400"/>
            <a:ext cx="30495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RF input phase difference 180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8614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80E0C4-E466-4A55-8C86-AD1FBFA64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0CDDDD-1DDB-4633-B75E-950C15CDC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24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E9B0BC4-B5D8-4E90-B5BC-AEDF613508B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872527" cy="7831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b="1" u="sng" dirty="0">
                <a:solidFill>
                  <a:schemeClr val="accent1">
                    <a:lumMod val="50000"/>
                  </a:schemeClr>
                </a:solidFill>
              </a:rPr>
              <a:t>Concept of CM without Circulator</a:t>
            </a:r>
          </a:p>
        </p:txBody>
      </p:sp>
      <p:pic>
        <p:nvPicPr>
          <p:cNvPr id="3" name="Picture 2" descr="A graph of blue and orange bars&#10;&#10;Description automatically generated">
            <a:extLst>
              <a:ext uri="{FF2B5EF4-FFF2-40B4-BE49-F238E27FC236}">
                <a16:creationId xmlns:a16="http://schemas.microsoft.com/office/drawing/2014/main" id="{C43C05EB-FEE0-4CB8-BD86-434E09DB72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44" y="4022979"/>
            <a:ext cx="4424453" cy="2080717"/>
          </a:xfrm>
          <a:prstGeom prst="rect">
            <a:avLst/>
          </a:prstGeom>
        </p:spPr>
      </p:pic>
      <p:pic>
        <p:nvPicPr>
          <p:cNvPr id="8" name="Picture 7" descr="A graph of a load&#10;&#10;Description automatically generated with medium confidence">
            <a:extLst>
              <a:ext uri="{FF2B5EF4-FFF2-40B4-BE49-F238E27FC236}">
                <a16:creationId xmlns:a16="http://schemas.microsoft.com/office/drawing/2014/main" id="{B85E9099-5095-4DC7-9C3A-A74D3A0A6E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200" y="3810754"/>
            <a:ext cx="4468698" cy="2110745"/>
          </a:xfrm>
          <a:prstGeom prst="rect">
            <a:avLst/>
          </a:prstGeom>
        </p:spPr>
      </p:pic>
      <p:pic>
        <p:nvPicPr>
          <p:cNvPr id="10" name="Picture 9" descr="A diagram of a load&#10;&#10;Description automatically generated">
            <a:extLst>
              <a:ext uri="{FF2B5EF4-FFF2-40B4-BE49-F238E27FC236}">
                <a16:creationId xmlns:a16="http://schemas.microsoft.com/office/drawing/2014/main" id="{680C4148-BBBC-4A92-A2A4-93B42080A4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131" y="2082732"/>
            <a:ext cx="8846104" cy="17383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0B8D336-455D-4F22-A90B-3FCDB8884F32}"/>
              </a:ext>
            </a:extLst>
          </p:cNvPr>
          <p:cNvSpPr txBox="1"/>
          <p:nvPr/>
        </p:nvSpPr>
        <p:spPr>
          <a:xfrm>
            <a:off x="8755014" y="1647048"/>
            <a:ext cx="1208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</a:rPr>
              <a:t>No power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A0328E6-23EF-4C34-8E25-3583D334664F}"/>
              </a:ext>
            </a:extLst>
          </p:cNvPr>
          <p:cNvCxnSpPr/>
          <p:nvPr/>
        </p:nvCxnSpPr>
        <p:spPr>
          <a:xfrm>
            <a:off x="9063442" y="1970574"/>
            <a:ext cx="0" cy="509364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92078FD-ED53-4B21-99A1-A993A6545173}"/>
              </a:ext>
            </a:extLst>
          </p:cNvPr>
          <p:cNvSpPr txBox="1"/>
          <p:nvPr/>
        </p:nvSpPr>
        <p:spPr>
          <a:xfrm>
            <a:off x="469342" y="709428"/>
            <a:ext cx="18674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>
                <a:solidFill>
                  <a:srgbClr val="C00000"/>
                </a:solidFill>
              </a:rPr>
              <a:t>Five Cavity LPDS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2E556F-F232-4647-BD90-7D4623AC326F}"/>
              </a:ext>
            </a:extLst>
          </p:cNvPr>
          <p:cNvSpPr txBox="1"/>
          <p:nvPr/>
        </p:nvSpPr>
        <p:spPr>
          <a:xfrm>
            <a:off x="1533653" y="6023590"/>
            <a:ext cx="2735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Average power distribution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AE725A-1C97-4D3F-98CB-C06503D82DE5}"/>
              </a:ext>
            </a:extLst>
          </p:cNvPr>
          <p:cNvSpPr txBox="1"/>
          <p:nvPr/>
        </p:nvSpPr>
        <p:spPr>
          <a:xfrm>
            <a:off x="6627043" y="5885091"/>
            <a:ext cx="4304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Cavity1, 3 and 5, 25% above the average and Cavity2 and 4, 25% below the average.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5E90EF-FF81-430F-84DD-0A3D0C5899C6}"/>
              </a:ext>
            </a:extLst>
          </p:cNvPr>
          <p:cNvSpPr txBox="1"/>
          <p:nvPr/>
        </p:nvSpPr>
        <p:spPr>
          <a:xfrm>
            <a:off x="8928" y="1134675"/>
            <a:ext cx="8797542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This is similar to adding one variable hybrid at the input of the 4 cavity LPDS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Average power distribution: About 4% of the input power is reflected upstream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Worse case: About 18% of the input power is reflected upstream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D21D24B-BD5C-4B7E-8C0E-8570A8BD7A18}"/>
              </a:ext>
            </a:extLst>
          </p:cNvPr>
          <p:cNvGrpSpPr/>
          <p:nvPr/>
        </p:nvGrpSpPr>
        <p:grpSpPr>
          <a:xfrm>
            <a:off x="8910797" y="31381"/>
            <a:ext cx="3219834" cy="899868"/>
            <a:chOff x="8289611" y="-7834"/>
            <a:chExt cx="3902389" cy="945771"/>
          </a:xfrm>
        </p:grpSpPr>
        <p:pic>
          <p:nvPicPr>
            <p:cNvPr id="15" name="Picture 14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A75AF320-9821-458B-B852-3BBDCF51B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16" name="Picture 15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54EDF477-3887-404E-8B37-93B2D6E99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00664AC5-80C6-4B8F-9AB0-A3EC30259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</p:spTree>
    <p:extLst>
      <p:ext uri="{BB962C8B-B14F-4D97-AF65-F5344CB8AC3E}">
        <p14:creationId xmlns:p14="http://schemas.microsoft.com/office/powerpoint/2010/main" val="35053888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BEA6E8-51DC-4D70-993A-4116A3FBB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971AFB-E61A-48A3-B664-E191A37B1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25</a:t>
            </a:fld>
            <a:endParaRPr lang="en-US"/>
          </a:p>
        </p:txBody>
      </p:sp>
      <p:pic>
        <p:nvPicPr>
          <p:cNvPr id="9" name="Picture 8" descr="A white paper with black text&#10;&#10;Description automatically generated">
            <a:extLst>
              <a:ext uri="{FF2B5EF4-FFF2-40B4-BE49-F238E27FC236}">
                <a16:creationId xmlns:a16="http://schemas.microsoft.com/office/drawing/2014/main" id="{A31D231B-BECC-4967-B964-632758EE3F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6" t="12455" r="6483" b="23772"/>
          <a:stretch/>
        </p:blipFill>
        <p:spPr>
          <a:xfrm>
            <a:off x="-6906" y="1190240"/>
            <a:ext cx="7777589" cy="42291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D5672FE-856E-4CA5-B0DE-769ED04F93AC}"/>
              </a:ext>
            </a:extLst>
          </p:cNvPr>
          <p:cNvGrpSpPr/>
          <p:nvPr/>
        </p:nvGrpSpPr>
        <p:grpSpPr>
          <a:xfrm>
            <a:off x="8011815" y="1032872"/>
            <a:ext cx="3955165" cy="5516703"/>
            <a:chOff x="8011815" y="1032872"/>
            <a:chExt cx="3955165" cy="551670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F8CFC52-3938-4C5B-A258-83782369FF2C}"/>
                </a:ext>
              </a:extLst>
            </p:cNvPr>
            <p:cNvSpPr txBox="1"/>
            <p:nvPr/>
          </p:nvSpPr>
          <p:spPr>
            <a:xfrm>
              <a:off x="8610600" y="3120124"/>
              <a:ext cx="27355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Average power distribution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8D6BFFA-39D5-4E72-B92F-9CB6514DCF5B}"/>
                </a:ext>
              </a:extLst>
            </p:cNvPr>
            <p:cNvGrpSpPr/>
            <p:nvPr/>
          </p:nvGrpSpPr>
          <p:grpSpPr>
            <a:xfrm>
              <a:off x="8011815" y="1032872"/>
              <a:ext cx="3955165" cy="5516703"/>
              <a:chOff x="8011815" y="1032872"/>
              <a:chExt cx="3955165" cy="5516703"/>
            </a:xfrm>
          </p:grpSpPr>
          <p:pic>
            <p:nvPicPr>
              <p:cNvPr id="10" name="Picture 9" descr="A graph of different colored bars&#10;&#10;Description automatically generated">
                <a:extLst>
                  <a:ext uri="{FF2B5EF4-FFF2-40B4-BE49-F238E27FC236}">
                    <a16:creationId xmlns:a16="http://schemas.microsoft.com/office/drawing/2014/main" id="{13362F4D-EE84-4C54-B4EC-73C65EB920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70076" y="1032872"/>
                <a:ext cx="3373570" cy="2025067"/>
              </a:xfrm>
              <a:prstGeom prst="rect">
                <a:avLst/>
              </a:prstGeom>
            </p:spPr>
          </p:pic>
          <p:pic>
            <p:nvPicPr>
              <p:cNvPr id="11" name="Picture 10" descr="A graph of different colored bars&#10;&#10;Description automatically generated">
                <a:extLst>
                  <a:ext uri="{FF2B5EF4-FFF2-40B4-BE49-F238E27FC236}">
                    <a16:creationId xmlns:a16="http://schemas.microsoft.com/office/drawing/2014/main" id="{F2FEABC5-2888-47C2-9A83-290D6D9EFA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11815" y="3455097"/>
                <a:ext cx="3623537" cy="2171148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CE708E5-9353-416B-BB70-116BABAFDEA2}"/>
                  </a:ext>
                </a:extLst>
              </p:cNvPr>
              <p:cNvSpPr txBox="1"/>
              <p:nvPr/>
            </p:nvSpPr>
            <p:spPr>
              <a:xfrm>
                <a:off x="8227043" y="5626245"/>
                <a:ext cx="373993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/>
                  <a:t>Odd-numbered cavities 25% below and even-numbered cavities 25% above the average or vice-versa.</a:t>
                </a:r>
                <a:endParaRPr lang="en-US" dirty="0"/>
              </a:p>
            </p:txBody>
          </p:sp>
        </p:grp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F8CB41-A1A2-4E33-A252-8D714E834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017B8E-77B1-4612-8284-45D8666355D2}"/>
              </a:ext>
            </a:extLst>
          </p:cNvPr>
          <p:cNvSpPr txBox="1"/>
          <p:nvPr/>
        </p:nvSpPr>
        <p:spPr>
          <a:xfrm>
            <a:off x="6969902" y="219054"/>
            <a:ext cx="515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Comparison among analytical calculation, simulation and low-power measurements for four cavity LPDS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58610D-0921-4A9A-9E05-E4D2396A2284}"/>
              </a:ext>
            </a:extLst>
          </p:cNvPr>
          <p:cNvSpPr txBox="1"/>
          <p:nvPr/>
        </p:nvSpPr>
        <p:spPr>
          <a:xfrm>
            <a:off x="2421776" y="932278"/>
            <a:ext cx="2920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Drawing of the ITN test stand</a:t>
            </a:r>
          </a:p>
        </p:txBody>
      </p:sp>
    </p:spTree>
    <p:extLst>
      <p:ext uri="{BB962C8B-B14F-4D97-AF65-F5344CB8AC3E}">
        <p14:creationId xmlns:p14="http://schemas.microsoft.com/office/powerpoint/2010/main" val="1975065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F5D12-A6D3-445C-A882-A458202E9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46372"/>
            <a:ext cx="10515600" cy="4233097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sz="3200" dirty="0"/>
              <a:t>International Linear Collider (ILC) and its main </a:t>
            </a:r>
            <a:r>
              <a:rPr lang="en-US" sz="3200" dirty="0" err="1"/>
              <a:t>linac</a:t>
            </a:r>
            <a:endParaRPr lang="en-US" sz="3200" dirty="0"/>
          </a:p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Local power distribution system (LPDS) for ILC Technology Network (ITN) cryomodule</a:t>
            </a:r>
          </a:p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Proposed updates in the ILC power distribution system (PDS)</a:t>
            </a:r>
          </a:p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Concept of circulator-less LPDS</a:t>
            </a:r>
          </a:p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8DBD7-2992-44F2-9C86-EBE89BBC5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639F49-5AC6-41B4-97E6-6090A3917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81958F-093C-4B8A-B079-6952CB129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3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58D63AB-D3D0-4927-BDBE-E969797CA713}"/>
              </a:ext>
            </a:extLst>
          </p:cNvPr>
          <p:cNvGrpSpPr/>
          <p:nvPr/>
        </p:nvGrpSpPr>
        <p:grpSpPr>
          <a:xfrm>
            <a:off x="8910797" y="31381"/>
            <a:ext cx="3219834" cy="899868"/>
            <a:chOff x="8289611" y="-7834"/>
            <a:chExt cx="3902389" cy="945771"/>
          </a:xfrm>
        </p:grpSpPr>
        <p:pic>
          <p:nvPicPr>
            <p:cNvPr id="8" name="Picture 7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1A0B9F3F-0A29-498C-8CBB-6866585582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9" name="Picture 8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85788FD0-DE0C-4DCB-9F46-1CD36762ED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9554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FBC46-BD09-4EAB-95DA-3CAB8071B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5005138" cy="86592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4800" b="1" u="sng" dirty="0">
                <a:solidFill>
                  <a:schemeClr val="accent1">
                    <a:lumMod val="50000"/>
                  </a:schemeClr>
                </a:solidFill>
              </a:rPr>
              <a:t>ILC and Main </a:t>
            </a:r>
            <a:r>
              <a:rPr lang="en-US" sz="4800" b="1" u="sng" dirty="0" err="1">
                <a:solidFill>
                  <a:schemeClr val="accent1">
                    <a:lumMod val="50000"/>
                  </a:schemeClr>
                </a:solidFill>
              </a:rPr>
              <a:t>Linac</a:t>
            </a:r>
            <a:endParaRPr lang="en-US" sz="4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4F6A25-9181-4519-B8DE-D1C0F0583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6FBB75-2300-411A-8C1A-A7B0A3520081}"/>
              </a:ext>
            </a:extLst>
          </p:cNvPr>
          <p:cNvSpPr txBox="1"/>
          <p:nvPr/>
        </p:nvSpPr>
        <p:spPr>
          <a:xfrm>
            <a:off x="1914458" y="4830591"/>
            <a:ext cx="8500982" cy="1429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Future linear electron-positron collider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Center of mass energy 250 GeV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Total length of about 20 km, with a length of both main </a:t>
            </a:r>
            <a:r>
              <a:rPr lang="en-US" sz="2000" dirty="0" err="1"/>
              <a:t>linacs</a:t>
            </a:r>
            <a:r>
              <a:rPr lang="en-US" sz="2000" dirty="0"/>
              <a:t> of about 11 km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In main </a:t>
            </a:r>
            <a:r>
              <a:rPr lang="en-US" sz="2000" dirty="0" err="1"/>
              <a:t>linacs</a:t>
            </a:r>
            <a:r>
              <a:rPr lang="en-US" sz="2000" dirty="0"/>
              <a:t>, about 8000 SRF cavities driven nearly in about 200 RF stations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9627AC2-2601-421D-821B-9E389AEC32AD}"/>
              </a:ext>
            </a:extLst>
          </p:cNvPr>
          <p:cNvGrpSpPr/>
          <p:nvPr/>
        </p:nvGrpSpPr>
        <p:grpSpPr>
          <a:xfrm>
            <a:off x="8910797" y="57457"/>
            <a:ext cx="3219834" cy="847716"/>
            <a:chOff x="8289611" y="-7834"/>
            <a:chExt cx="3902389" cy="945771"/>
          </a:xfrm>
        </p:grpSpPr>
        <p:pic>
          <p:nvPicPr>
            <p:cNvPr id="12" name="Picture 11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B4CEB1D8-D348-4F3C-9C2E-7AF3B83BA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13" name="Picture 12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E864B371-E371-4AA3-AAAE-6EEA4FA9E7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9A70284-8ECE-433F-B748-216F79B6B85A}"/>
              </a:ext>
            </a:extLst>
          </p:cNvPr>
          <p:cNvSpPr txBox="1"/>
          <p:nvPr/>
        </p:nvSpPr>
        <p:spPr>
          <a:xfrm>
            <a:off x="10124574" y="6225545"/>
            <a:ext cx="19159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Ref.: https://linearcollider.org</a:t>
            </a:r>
          </a:p>
        </p:txBody>
      </p:sp>
      <p:pic>
        <p:nvPicPr>
          <p:cNvPr id="17" name="Picture 16" descr="A diagram of a system&#10;&#10;Description automatically generated">
            <a:extLst>
              <a:ext uri="{FF2B5EF4-FFF2-40B4-BE49-F238E27FC236}">
                <a16:creationId xmlns:a16="http://schemas.microsoft.com/office/drawing/2014/main" id="{530E09C3-523F-4260-B7E2-F27598DAA2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0718"/>
            <a:ext cx="12192000" cy="3974541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1A442DC-9392-4ABE-B290-412B71375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4C0D75-91DF-47DC-8D43-5C8A1659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</p:spTree>
    <p:extLst>
      <p:ext uri="{BB962C8B-B14F-4D97-AF65-F5344CB8AC3E}">
        <p14:creationId xmlns:p14="http://schemas.microsoft.com/office/powerpoint/2010/main" val="2908949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3EE2B0-5FCD-4D18-8CDD-833D955A3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EA72409-D700-429B-8811-35493AA7A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4124324" cy="849448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4800" b="1" u="sng" dirty="0">
                <a:solidFill>
                  <a:schemeClr val="accent1">
                    <a:lumMod val="50000"/>
                  </a:schemeClr>
                </a:solidFill>
              </a:rPr>
              <a:t>ILC Main </a:t>
            </a:r>
            <a:r>
              <a:rPr lang="en-US" sz="4800" b="1" u="sng" dirty="0" err="1">
                <a:solidFill>
                  <a:schemeClr val="accent1">
                    <a:lumMod val="50000"/>
                  </a:schemeClr>
                </a:solidFill>
              </a:rPr>
              <a:t>Linac</a:t>
            </a:r>
            <a:endParaRPr lang="en-US" sz="48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8" descr="A diagram of a tunnel&#10;&#10;Description automatically generated">
            <a:extLst>
              <a:ext uri="{FF2B5EF4-FFF2-40B4-BE49-F238E27FC236}">
                <a16:creationId xmlns:a16="http://schemas.microsoft.com/office/drawing/2014/main" id="{B3847386-E579-4026-A269-78FD3946DE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7"/>
          <a:stretch/>
        </p:blipFill>
        <p:spPr>
          <a:xfrm>
            <a:off x="6310374" y="1209259"/>
            <a:ext cx="5820257" cy="3413002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9AB9560-B16F-4C23-B231-C31C44132249}"/>
              </a:ext>
            </a:extLst>
          </p:cNvPr>
          <p:cNvGrpSpPr/>
          <p:nvPr/>
        </p:nvGrpSpPr>
        <p:grpSpPr>
          <a:xfrm>
            <a:off x="8910797" y="37518"/>
            <a:ext cx="3219834" cy="899868"/>
            <a:chOff x="8289611" y="-7834"/>
            <a:chExt cx="3902389" cy="945771"/>
          </a:xfrm>
        </p:grpSpPr>
        <p:pic>
          <p:nvPicPr>
            <p:cNvPr id="11" name="Picture 10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E27DF190-A4F0-491B-9926-15429DA3A5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12" name="Picture 11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F7B06AE4-4926-458C-841B-277C5DCE85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095BDFB-A8B5-4904-B217-10894A28A357}"/>
              </a:ext>
            </a:extLst>
          </p:cNvPr>
          <p:cNvSpPr txBox="1"/>
          <p:nvPr/>
        </p:nvSpPr>
        <p:spPr>
          <a:xfrm>
            <a:off x="403039" y="5101228"/>
            <a:ext cx="11026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Accelerator tunnel and klystron gallery separated by shielding wall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Allows access to modulators, klystrons, and LLRF control racks during operation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Local power distribution system integrated with cryomodule (based on European XFEL experience)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2C7965-82A0-40B7-B190-7665C6A64F40}"/>
              </a:ext>
            </a:extLst>
          </p:cNvPr>
          <p:cNvSpPr txBox="1"/>
          <p:nvPr/>
        </p:nvSpPr>
        <p:spPr>
          <a:xfrm>
            <a:off x="9982200" y="6116891"/>
            <a:ext cx="19025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Ref.: https://linearcollider.org</a:t>
            </a:r>
          </a:p>
        </p:txBody>
      </p:sp>
      <p:pic>
        <p:nvPicPr>
          <p:cNvPr id="6" name="Picture 5" descr="A diagram of a machine&#10;&#10;Description automatically generated">
            <a:extLst>
              <a:ext uri="{FF2B5EF4-FFF2-40B4-BE49-F238E27FC236}">
                <a16:creationId xmlns:a16="http://schemas.microsoft.com/office/drawing/2014/main" id="{1F03F280-80F9-4C3E-969A-D16B266132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09" y="1396154"/>
            <a:ext cx="6115765" cy="331018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FB81C23-F54F-4D1D-A8B4-7787FDFB129C}"/>
              </a:ext>
            </a:extLst>
          </p:cNvPr>
          <p:cNvSpPr/>
          <p:nvPr/>
        </p:nvSpPr>
        <p:spPr>
          <a:xfrm>
            <a:off x="2590062" y="1450120"/>
            <a:ext cx="2846442" cy="40011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46AEE4-7B50-453B-AEC7-6300ECC3C882}"/>
              </a:ext>
            </a:extLst>
          </p:cNvPr>
          <p:cNvSpPr txBox="1"/>
          <p:nvPr/>
        </p:nvSpPr>
        <p:spPr>
          <a:xfrm>
            <a:off x="2590062" y="1450120"/>
            <a:ext cx="28970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Power distribution system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FEB5E9A-6FAA-4091-9EA8-2673975B519D}"/>
              </a:ext>
            </a:extLst>
          </p:cNvPr>
          <p:cNvCxnSpPr/>
          <p:nvPr/>
        </p:nvCxnSpPr>
        <p:spPr>
          <a:xfrm>
            <a:off x="2672797" y="1850230"/>
            <a:ext cx="0" cy="478967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2D6655-9EB5-4D2C-B254-A3BBFE64A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ED00A203-B6F5-4D7C-8059-C5A4C5C67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</p:spTree>
    <p:extLst>
      <p:ext uri="{BB962C8B-B14F-4D97-AF65-F5344CB8AC3E}">
        <p14:creationId xmlns:p14="http://schemas.microsoft.com/office/powerpoint/2010/main" val="353139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14A79C-397D-4C63-821B-990912EFD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6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2AB7A92-DD69-4943-A66E-D86087987DB2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084623" cy="79033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u="sng" dirty="0">
                <a:solidFill>
                  <a:schemeClr val="accent1">
                    <a:lumMod val="50000"/>
                  </a:schemeClr>
                </a:solidFill>
              </a:rPr>
              <a:t>ILC-TDR Power Distribution System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A2DADA-668A-44FF-8541-C8107FDBD016}"/>
              </a:ext>
            </a:extLst>
          </p:cNvPr>
          <p:cNvSpPr txBox="1"/>
          <p:nvPr/>
        </p:nvSpPr>
        <p:spPr>
          <a:xfrm>
            <a:off x="2415412" y="5551033"/>
            <a:ext cx="6869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Power Distribution System (PDS) according to ILC-TDR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BB041A-64DD-4C79-8DCF-FA5A92404798}"/>
              </a:ext>
            </a:extLst>
          </p:cNvPr>
          <p:cNvSpPr txBox="1"/>
          <p:nvPr/>
        </p:nvSpPr>
        <p:spPr>
          <a:xfrm>
            <a:off x="1388925" y="1005163"/>
            <a:ext cx="9213484" cy="1175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A 10 MW Multibeam klystron drives 39 SRF cavities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A type A cryomodule contains 9 Cavities and a type B cryomodule contains 8 cavities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A type B cryomodule is placed between two type A cryomodules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A0F687A-58DE-4F30-9C67-0B299E07ED99}"/>
              </a:ext>
            </a:extLst>
          </p:cNvPr>
          <p:cNvGrpSpPr/>
          <p:nvPr/>
        </p:nvGrpSpPr>
        <p:grpSpPr>
          <a:xfrm>
            <a:off x="8918369" y="31381"/>
            <a:ext cx="3212262" cy="973782"/>
            <a:chOff x="8289611" y="-7834"/>
            <a:chExt cx="3902389" cy="945771"/>
          </a:xfrm>
        </p:grpSpPr>
        <p:pic>
          <p:nvPicPr>
            <p:cNvPr id="10" name="Picture 9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A03A4D1C-7D22-470C-BEAB-81278CCA2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11" name="Picture 10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6F6D17AF-AE18-4BF7-BB74-5503B1EEDB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BABCB53-DE8D-4AC8-8FDB-5BCD8259D4AE}"/>
              </a:ext>
            </a:extLst>
          </p:cNvPr>
          <p:cNvSpPr txBox="1"/>
          <p:nvPr/>
        </p:nvSpPr>
        <p:spPr>
          <a:xfrm>
            <a:off x="9982200" y="6085447"/>
            <a:ext cx="206943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Ref.: ILC-TDR volume-3 II</a:t>
            </a:r>
          </a:p>
        </p:txBody>
      </p:sp>
      <p:pic>
        <p:nvPicPr>
          <p:cNvPr id="8" name="Picture 7" descr="A diagram of different types of cavities&#10;&#10;Description automatically generated">
            <a:extLst>
              <a:ext uri="{FF2B5EF4-FFF2-40B4-BE49-F238E27FC236}">
                <a16:creationId xmlns:a16="http://schemas.microsoft.com/office/drawing/2014/main" id="{D61C5897-F54A-4CB4-8B8C-4745913108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60" y="2423414"/>
            <a:ext cx="9892955" cy="2865414"/>
          </a:xfrm>
          <a:prstGeom prst="rect">
            <a:avLst/>
          </a:prstGeom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2289323-4A4D-4781-AC0E-245D846CF0C2}"/>
              </a:ext>
            </a:extLst>
          </p:cNvPr>
          <p:cNvSpPr/>
          <p:nvPr/>
        </p:nvSpPr>
        <p:spPr>
          <a:xfrm>
            <a:off x="2273968" y="4026097"/>
            <a:ext cx="914400" cy="557935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3870F6B-C36A-461F-B3DA-F6E505548374}"/>
              </a:ext>
            </a:extLst>
          </p:cNvPr>
          <p:cNvSpPr/>
          <p:nvPr/>
        </p:nvSpPr>
        <p:spPr>
          <a:xfrm>
            <a:off x="656781" y="3132949"/>
            <a:ext cx="3351018" cy="40011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97C931-3214-480D-89D8-97C237815BE4}"/>
              </a:ext>
            </a:extLst>
          </p:cNvPr>
          <p:cNvSpPr txBox="1"/>
          <p:nvPr/>
        </p:nvSpPr>
        <p:spPr>
          <a:xfrm>
            <a:off x="585690" y="3097034"/>
            <a:ext cx="349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Local power distribution system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89897B6-4F5C-4448-BD47-C3FDBED616D2}"/>
              </a:ext>
            </a:extLst>
          </p:cNvPr>
          <p:cNvCxnSpPr/>
          <p:nvPr/>
        </p:nvCxnSpPr>
        <p:spPr>
          <a:xfrm>
            <a:off x="2797342" y="3533059"/>
            <a:ext cx="0" cy="49303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F29985D7-AB41-420D-844A-21B8FC51B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E0567937-ED49-4388-A4DA-BE8BB4EA1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</p:spTree>
    <p:extLst>
      <p:ext uri="{BB962C8B-B14F-4D97-AF65-F5344CB8AC3E}">
        <p14:creationId xmlns:p14="http://schemas.microsoft.com/office/powerpoint/2010/main" val="425193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6B2F1-5BCE-4E7D-BDF4-4697F31BD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5E3EF9-E3A3-4F0D-8341-7793ED68A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7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50A053-202A-420C-8963-5D8ADAA1B52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153400" cy="124526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u="sng" dirty="0">
                <a:solidFill>
                  <a:schemeClr val="accent1">
                    <a:lumMod val="50000"/>
                  </a:schemeClr>
                </a:solidFill>
              </a:rPr>
              <a:t>Local power distribution system </a:t>
            </a:r>
          </a:p>
          <a:p>
            <a:r>
              <a:rPr lang="en-US" b="1" u="sng" dirty="0">
                <a:solidFill>
                  <a:schemeClr val="accent1">
                    <a:lumMod val="50000"/>
                  </a:schemeClr>
                </a:solidFill>
              </a:rPr>
              <a:t>for the ILC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0B69D86-3238-4410-BD68-5438B6881AE2}"/>
              </a:ext>
            </a:extLst>
          </p:cNvPr>
          <p:cNvSpPr txBox="1"/>
          <p:nvPr/>
        </p:nvSpPr>
        <p:spPr>
          <a:xfrm>
            <a:off x="378995" y="1236835"/>
            <a:ext cx="4652633" cy="1602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2000" dirty="0"/>
              <a:t>LPDS with </a:t>
            </a:r>
            <a:r>
              <a:rPr lang="en-US" sz="2000" dirty="0">
                <a:solidFill>
                  <a:srgbClr val="7030A0"/>
                </a:solidFill>
              </a:rPr>
              <a:t>adjustable RF power and phase,</a:t>
            </a:r>
            <a:r>
              <a:rPr lang="en-US" sz="2000" dirty="0"/>
              <a:t> which is necessary to operate each cavity with its max. possible gradient to achieve max. possible beam energy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565370C-6654-44E8-ADE5-F14652A78DB5}"/>
              </a:ext>
            </a:extLst>
          </p:cNvPr>
          <p:cNvGrpSpPr/>
          <p:nvPr/>
        </p:nvGrpSpPr>
        <p:grpSpPr>
          <a:xfrm>
            <a:off x="8910797" y="31381"/>
            <a:ext cx="3219834" cy="899868"/>
            <a:chOff x="8289611" y="-7834"/>
            <a:chExt cx="3902389" cy="945771"/>
          </a:xfrm>
        </p:grpSpPr>
        <p:pic>
          <p:nvPicPr>
            <p:cNvPr id="13" name="Picture 12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C055ADCA-74FF-48AC-AD36-635808D174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14" name="Picture 13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54630985-CF35-44BE-A695-7758B41767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ABCB60F-50D3-4BC1-8557-C89EE8A1775A}"/>
              </a:ext>
            </a:extLst>
          </p:cNvPr>
          <p:cNvSpPr txBox="1"/>
          <p:nvPr/>
        </p:nvSpPr>
        <p:spPr>
          <a:xfrm>
            <a:off x="499234" y="3679327"/>
            <a:ext cx="5524660" cy="2283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/>
              <a:t>Compact LPDS developed at KEK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7030A0"/>
                </a:solidFill>
              </a:rPr>
              <a:t>Variable hybrid (VH) </a:t>
            </a:r>
            <a:r>
              <a:rPr lang="en-US" sz="2000" dirty="0"/>
              <a:t>to adjust the coupling ratio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7030A0"/>
                </a:solidFill>
              </a:rPr>
              <a:t>Variable phase shifter (VPS)</a:t>
            </a:r>
            <a:r>
              <a:rPr lang="en-US" sz="2000" dirty="0"/>
              <a:t> mitigates the phase introduced by VH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7030A0"/>
                </a:solidFill>
              </a:rPr>
              <a:t>Fixed phase shifter (FPS) </a:t>
            </a:r>
            <a:r>
              <a:rPr lang="en-US" sz="2000" dirty="0"/>
              <a:t>for the RF input phase difference of 90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º</a:t>
            </a:r>
            <a:r>
              <a:rPr lang="en-US" sz="2000" dirty="0"/>
              <a:t> between the adjacent cavities</a:t>
            </a:r>
          </a:p>
        </p:txBody>
      </p:sp>
      <p:pic>
        <p:nvPicPr>
          <p:cNvPr id="3" name="Picture 2" descr="A metal object with a black button&#10;&#10;Description automatically generated">
            <a:extLst>
              <a:ext uri="{FF2B5EF4-FFF2-40B4-BE49-F238E27FC236}">
                <a16:creationId xmlns:a16="http://schemas.microsoft.com/office/drawing/2014/main" id="{78DB1F61-5AAB-449D-920A-908B72C232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470" y="1008269"/>
            <a:ext cx="2816699" cy="2190335"/>
          </a:xfrm>
          <a:prstGeom prst="rect">
            <a:avLst/>
          </a:prstGeom>
        </p:spPr>
      </p:pic>
      <p:pic>
        <p:nvPicPr>
          <p:cNvPr id="8" name="Picture 7" descr="A machine with a piece of metal&#10;&#10;Description automatically generated">
            <a:extLst>
              <a:ext uri="{FF2B5EF4-FFF2-40B4-BE49-F238E27FC236}">
                <a16:creationId xmlns:a16="http://schemas.microsoft.com/office/drawing/2014/main" id="{3DF8FAE5-9F7F-46E0-809F-91463CA8F9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964" y="2038208"/>
            <a:ext cx="2407469" cy="2488165"/>
          </a:xfrm>
          <a:prstGeom prst="rect">
            <a:avLst/>
          </a:prstGeom>
        </p:spPr>
      </p:pic>
      <p:pic>
        <p:nvPicPr>
          <p:cNvPr id="10" name="Picture 9" descr="A metal box with a green sticker&#10;&#10;Description automatically generated">
            <a:extLst>
              <a:ext uri="{FF2B5EF4-FFF2-40B4-BE49-F238E27FC236}">
                <a16:creationId xmlns:a16="http://schemas.microsoft.com/office/drawing/2014/main" id="{C6E6B94E-8E19-4988-A2CE-D21FFE02A0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860282" y="3944953"/>
            <a:ext cx="2482793" cy="180616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FF0061F-8918-447A-80F9-1E07D0E01C26}"/>
              </a:ext>
            </a:extLst>
          </p:cNvPr>
          <p:cNvSpPr txBox="1"/>
          <p:nvPr/>
        </p:nvSpPr>
        <p:spPr>
          <a:xfrm>
            <a:off x="5571794" y="3195737"/>
            <a:ext cx="159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Variable hybrid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9B6530-FB93-4402-AA55-9DCBAA1F1BFB}"/>
              </a:ext>
            </a:extLst>
          </p:cNvPr>
          <p:cNvSpPr txBox="1"/>
          <p:nvPr/>
        </p:nvSpPr>
        <p:spPr>
          <a:xfrm>
            <a:off x="7801807" y="4526373"/>
            <a:ext cx="2217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Variable phase shifter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BDB67D-D858-49BE-B289-2949A645CCBC}"/>
              </a:ext>
            </a:extLst>
          </p:cNvPr>
          <p:cNvSpPr txBox="1"/>
          <p:nvPr/>
        </p:nvSpPr>
        <p:spPr>
          <a:xfrm>
            <a:off x="10129584" y="6038225"/>
            <a:ext cx="1944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Fixed phase shifter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9271ABA-E9C7-4B0F-802C-386C2FEFB9D1}"/>
              </a:ext>
            </a:extLst>
          </p:cNvPr>
          <p:cNvSpPr txBox="1"/>
          <p:nvPr/>
        </p:nvSpPr>
        <p:spPr>
          <a:xfrm>
            <a:off x="7666168" y="6383983"/>
            <a:ext cx="28232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Ref.: Baiting Du Ph.D. Thesis (SOKENDAI 2020)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D03524-18EA-42BF-B47B-BA330E175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</p:spTree>
    <p:extLst>
      <p:ext uri="{BB962C8B-B14F-4D97-AF65-F5344CB8AC3E}">
        <p14:creationId xmlns:p14="http://schemas.microsoft.com/office/powerpoint/2010/main" val="1486196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8B494-F53E-4914-97F2-D446E0C7D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5466"/>
            <a:ext cx="10515600" cy="4351338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International Linear Collider (ILC) and its main </a:t>
            </a:r>
            <a:r>
              <a:rPr lang="en-US" sz="2800" dirty="0" err="1">
                <a:solidFill>
                  <a:schemeClr val="bg2">
                    <a:lumMod val="90000"/>
                  </a:schemeClr>
                </a:solidFill>
              </a:rPr>
              <a:t>linac</a:t>
            </a:r>
            <a:endParaRPr lang="en-US" sz="2800" dirty="0">
              <a:solidFill>
                <a:schemeClr val="bg2">
                  <a:lumMod val="90000"/>
                </a:schemeClr>
              </a:solidFill>
            </a:endParaRPr>
          </a:p>
          <a:p>
            <a:pPr>
              <a:lnSpc>
                <a:spcPct val="125000"/>
              </a:lnSpc>
            </a:pPr>
            <a:r>
              <a:rPr lang="en-US" sz="3200" dirty="0"/>
              <a:t>Local power distribution system (LPDS) for ILC Technology Network (ITN) cryomodule</a:t>
            </a:r>
          </a:p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Proposed updates in the ILC power distribution system (PDS)</a:t>
            </a:r>
          </a:p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Concept of circulator-less LPDS</a:t>
            </a:r>
          </a:p>
          <a:p>
            <a:pPr>
              <a:lnSpc>
                <a:spcPct val="125000"/>
              </a:lnSpc>
            </a:pPr>
            <a:r>
              <a:rPr lang="en-US" sz="2800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63B1E-10AE-4528-B05C-D9DCBD3B9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Prakash Joshi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F17769-9E77-4E09-BB55-091B2692C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44751-1D63-4064-A540-4D6F9E782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8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55AA9B3-F57B-4E1B-9DAC-D1E1371BE7A4}"/>
              </a:ext>
            </a:extLst>
          </p:cNvPr>
          <p:cNvGrpSpPr/>
          <p:nvPr/>
        </p:nvGrpSpPr>
        <p:grpSpPr>
          <a:xfrm>
            <a:off x="8910797" y="31381"/>
            <a:ext cx="3219834" cy="899868"/>
            <a:chOff x="8289611" y="-7834"/>
            <a:chExt cx="3902389" cy="945771"/>
          </a:xfrm>
        </p:grpSpPr>
        <p:pic>
          <p:nvPicPr>
            <p:cNvPr id="8" name="Picture 7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3D647D89-9C8E-4E44-89E4-46BE79D2B3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9" name="Picture 8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0521EBA0-D01A-4056-A5A0-FDDF3C4DF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6663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07F0B-A1A0-4F22-8FA4-AF47E0C2F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0E5-4DD4-48A3-A109-4F7623DA5CF4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612EE9-1D02-47C1-B70D-F205EE3BA903}"/>
              </a:ext>
            </a:extLst>
          </p:cNvPr>
          <p:cNvSpPr txBox="1"/>
          <p:nvPr/>
        </p:nvSpPr>
        <p:spPr>
          <a:xfrm>
            <a:off x="0" y="0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u="sng" dirty="0">
                <a:solidFill>
                  <a:schemeClr val="tx2">
                    <a:lumMod val="50000"/>
                  </a:schemeClr>
                </a:solidFill>
              </a:rPr>
              <a:t>ITN CM construction and RF system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6BA63C-8AC7-4665-AB86-50B2E238B0BD}"/>
              </a:ext>
            </a:extLst>
          </p:cNvPr>
          <p:cNvSpPr txBox="1"/>
          <p:nvPr/>
        </p:nvSpPr>
        <p:spPr>
          <a:xfrm>
            <a:off x="144379" y="685220"/>
            <a:ext cx="8241632" cy="734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800" dirty="0"/>
              <a:t>The ILC Technology Network (ITN) is jointly initiated by KEK and the International Development Team (IDT) of the ILC to execute High-priority work packages such as SRF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7C815E-9C03-409C-A4B6-D98E40F08130}"/>
              </a:ext>
            </a:extLst>
          </p:cNvPr>
          <p:cNvSpPr txBox="1"/>
          <p:nvPr/>
        </p:nvSpPr>
        <p:spPr>
          <a:xfrm>
            <a:off x="571251" y="6152231"/>
            <a:ext cx="3836307" cy="2819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rgbClr val="7030A0"/>
                </a:solidFill>
              </a:rPr>
              <a:t>Refer: Y. Yamamoto SRF 5-year plan in Japan for ILC, LCWS2023</a:t>
            </a:r>
          </a:p>
        </p:txBody>
      </p:sp>
      <p:pic>
        <p:nvPicPr>
          <p:cNvPr id="12" name="図 1">
            <a:extLst>
              <a:ext uri="{FF2B5EF4-FFF2-40B4-BE49-F238E27FC236}">
                <a16:creationId xmlns:a16="http://schemas.microsoft.com/office/drawing/2014/main" id="{E943D35B-9898-4D04-87D9-41651168F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079" y="2032460"/>
            <a:ext cx="5238740" cy="353091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1F54584-F43F-4281-9551-47963F6B9792}"/>
              </a:ext>
            </a:extLst>
          </p:cNvPr>
          <p:cNvSpPr txBox="1"/>
          <p:nvPr/>
        </p:nvSpPr>
        <p:spPr>
          <a:xfrm>
            <a:off x="571252" y="5682455"/>
            <a:ext cx="57044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The cryomodule test is planned in the Japan FY 2027 </a:t>
            </a:r>
          </a:p>
        </p:txBody>
      </p:sp>
      <p:pic>
        <p:nvPicPr>
          <p:cNvPr id="21" name="図 10">
            <a:extLst>
              <a:ext uri="{FF2B5EF4-FFF2-40B4-BE49-F238E27FC236}">
                <a16:creationId xmlns:a16="http://schemas.microsoft.com/office/drawing/2014/main" id="{F0D2613C-9B9C-40CD-8BF6-377BCB848C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603" y="3637230"/>
            <a:ext cx="3682703" cy="2454442"/>
          </a:xfrm>
          <a:prstGeom prst="rect">
            <a:avLst/>
          </a:prstGeom>
        </p:spPr>
      </p:pic>
      <p:pic>
        <p:nvPicPr>
          <p:cNvPr id="23" name="Picture 5" descr="D:\DOCs\主幹\COI\COI-outside.jpg">
            <a:extLst>
              <a:ext uri="{FF2B5EF4-FFF2-40B4-BE49-F238E27FC236}">
                <a16:creationId xmlns:a16="http://schemas.microsoft.com/office/drawing/2014/main" id="{A9DEC3A4-7F9B-4CEE-8A8B-DB1846C836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9" y="2325597"/>
            <a:ext cx="3159577" cy="1590969"/>
          </a:xfrm>
          <a:prstGeom prst="rect">
            <a:avLst/>
          </a:prstGeom>
          <a:noFill/>
          <a:ln w="28575">
            <a:solidFill>
              <a:srgbClr val="CCE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ng shot of a tunnel&#10;&#10;Description automatically generated">
            <a:extLst>
              <a:ext uri="{FF2B5EF4-FFF2-40B4-BE49-F238E27FC236}">
                <a16:creationId xmlns:a16="http://schemas.microsoft.com/office/drawing/2014/main" id="{BFB7645B-4637-4AC1-88EA-446D2BC5C2A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45" t="19999" r="1744" b="18878"/>
          <a:stretch/>
        </p:blipFill>
        <p:spPr>
          <a:xfrm>
            <a:off x="8276664" y="953280"/>
            <a:ext cx="3841181" cy="23042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343B42-0787-477C-9359-F089C350D2E2}"/>
              </a:ext>
            </a:extLst>
          </p:cNvPr>
          <p:cNvSpPr txBox="1"/>
          <p:nvPr/>
        </p:nvSpPr>
        <p:spPr>
          <a:xfrm>
            <a:off x="9298968" y="3179983"/>
            <a:ext cx="1959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Test bunker for ITN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8E01B1-AFCE-41F5-9148-68E1F94B42F4}"/>
              </a:ext>
            </a:extLst>
          </p:cNvPr>
          <p:cNvSpPr txBox="1"/>
          <p:nvPr/>
        </p:nvSpPr>
        <p:spPr>
          <a:xfrm>
            <a:off x="8188883" y="6108534"/>
            <a:ext cx="3866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E-XFEL Accelerator Module Test Facility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0983356-EC39-47A6-97F0-01CC5827098C}"/>
              </a:ext>
            </a:extLst>
          </p:cNvPr>
          <p:cNvGrpSpPr/>
          <p:nvPr/>
        </p:nvGrpSpPr>
        <p:grpSpPr>
          <a:xfrm>
            <a:off x="8910797" y="65809"/>
            <a:ext cx="3219834" cy="831013"/>
            <a:chOff x="8289611" y="-7834"/>
            <a:chExt cx="3902389" cy="945771"/>
          </a:xfrm>
        </p:grpSpPr>
        <p:pic>
          <p:nvPicPr>
            <p:cNvPr id="26" name="Picture 25" descr="A black line with letters and a line&#10;&#10;Description automatically generated">
              <a:extLst>
                <a:ext uri="{FF2B5EF4-FFF2-40B4-BE49-F238E27FC236}">
                  <a16:creationId xmlns:a16="http://schemas.microsoft.com/office/drawing/2014/main" id="{C1C82571-A6FF-47AF-8810-167D5FA3D9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9611" y="-7834"/>
              <a:ext cx="2402142" cy="943309"/>
            </a:xfrm>
            <a:prstGeom prst="rect">
              <a:avLst/>
            </a:prstGeom>
          </p:spPr>
        </p:pic>
        <p:pic>
          <p:nvPicPr>
            <p:cNvPr id="27" name="Picture 26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8F854F81-C1FE-4352-A0EA-A555B83434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38136" y="-416"/>
              <a:ext cx="1453864" cy="938353"/>
            </a:xfrm>
            <a:prstGeom prst="rect">
              <a:avLst/>
            </a:prstGeom>
          </p:spPr>
        </p:pic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86813A6-81DE-4F4B-BF53-B0AEBF005FBF}"/>
              </a:ext>
            </a:extLst>
          </p:cNvPr>
          <p:cNvSpPr/>
          <p:nvPr/>
        </p:nvSpPr>
        <p:spPr>
          <a:xfrm>
            <a:off x="571250" y="5659487"/>
            <a:ext cx="5594933" cy="44904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3D0DE4C-F786-4456-BCE8-51D1D21793C3}"/>
              </a:ext>
            </a:extLst>
          </p:cNvPr>
          <p:cNvCxnSpPr>
            <a:cxnSpLocks/>
          </p:cNvCxnSpPr>
          <p:nvPr/>
        </p:nvCxnSpPr>
        <p:spPr>
          <a:xfrm flipV="1">
            <a:off x="7543800" y="2484521"/>
            <a:ext cx="1636295" cy="61962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ED50D718-E002-4C67-9DCF-5EEE5D73A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Prakash Joshi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3D2C7681-0186-4E2E-8E15-13ACFE705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LCWS2024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C4EAE6-C313-4C16-9277-7630C1F8B609}"/>
              </a:ext>
            </a:extLst>
          </p:cNvPr>
          <p:cNvSpPr txBox="1"/>
          <p:nvPr/>
        </p:nvSpPr>
        <p:spPr>
          <a:xfrm>
            <a:off x="-54864" y="3936019"/>
            <a:ext cx="3452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Center of Innovation (COI) Building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9822EE-8393-D54D-1C75-2BAC6C283C34}"/>
              </a:ext>
            </a:extLst>
          </p:cNvPr>
          <p:cNvSpPr txBox="1"/>
          <p:nvPr/>
        </p:nvSpPr>
        <p:spPr>
          <a:xfrm>
            <a:off x="480867" y="1463862"/>
            <a:ext cx="3796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JP" dirty="0">
                <a:solidFill>
                  <a:srgbClr val="7030A0"/>
                </a:solidFill>
              </a:rPr>
              <a:t>Detail</a:t>
            </a:r>
            <a:r>
              <a:rPr lang="en-US" dirty="0">
                <a:solidFill>
                  <a:srgbClr val="7030A0"/>
                </a:solidFill>
              </a:rPr>
              <a:t>s</a:t>
            </a:r>
            <a:r>
              <a:rPr lang="en-JP" dirty="0">
                <a:solidFill>
                  <a:srgbClr val="7030A0"/>
                </a:solidFill>
              </a:rPr>
              <a:t>: </a:t>
            </a:r>
            <a:r>
              <a:rPr lang="en-US" dirty="0">
                <a:solidFill>
                  <a:srgbClr val="7030A0"/>
                </a:solidFill>
              </a:rPr>
              <a:t>Talk from T. </a:t>
            </a:r>
            <a:r>
              <a:rPr lang="en-JP" dirty="0">
                <a:solidFill>
                  <a:srgbClr val="7030A0"/>
                </a:solidFill>
              </a:rPr>
              <a:t>Sa</a:t>
            </a:r>
            <a:r>
              <a:rPr lang="en-US" dirty="0">
                <a:solidFill>
                  <a:srgbClr val="7030A0"/>
                </a:solidFill>
              </a:rPr>
              <a:t>e</a:t>
            </a:r>
            <a:r>
              <a:rPr lang="en-JP" dirty="0">
                <a:solidFill>
                  <a:srgbClr val="7030A0"/>
                </a:solidFill>
              </a:rPr>
              <a:t>ki</a:t>
            </a:r>
            <a:endParaRPr lang="en-US" dirty="0">
              <a:solidFill>
                <a:srgbClr val="7030A0"/>
              </a:solidFill>
            </a:endParaRPr>
          </a:p>
          <a:p>
            <a:r>
              <a:rPr lang="en-US" dirty="0">
                <a:solidFill>
                  <a:srgbClr val="7030A0"/>
                </a:solidFill>
              </a:rPr>
              <a:t>“Status of fabrication of 9 cell cavities”</a:t>
            </a:r>
            <a:endParaRPr lang="en-JP" dirty="0">
              <a:solidFill>
                <a:srgbClr val="7030A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0E4B07-7796-4E98-AD8B-E66EDC7A1DDE}"/>
              </a:ext>
            </a:extLst>
          </p:cNvPr>
          <p:cNvSpPr/>
          <p:nvPr/>
        </p:nvSpPr>
        <p:spPr>
          <a:xfrm>
            <a:off x="480866" y="1504159"/>
            <a:ext cx="3736202" cy="5736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51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1998</TotalTime>
  <Words>1428</Words>
  <Application>Microsoft Macintosh PowerPoint</Application>
  <PresentationFormat>Widescreen</PresentationFormat>
  <Paragraphs>249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Wingdings</vt:lpstr>
      <vt:lpstr>Office Theme</vt:lpstr>
      <vt:lpstr>Development of the RF power distribution System for the ILC Prototype Cryomodule</vt:lpstr>
      <vt:lpstr>Contents</vt:lpstr>
      <vt:lpstr>PowerPoint Presentation</vt:lpstr>
      <vt:lpstr>ILC and Main Linac</vt:lpstr>
      <vt:lpstr>ILC Main Linac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the RF power distribution System for the ILC Prototype Cryomodule</dc:title>
  <dc:creator>Joshi Prakash</dc:creator>
  <cp:lastModifiedBy>Microsoft Office User</cp:lastModifiedBy>
  <cp:revision>98</cp:revision>
  <dcterms:created xsi:type="dcterms:W3CDTF">2024-05-30T01:44:47Z</dcterms:created>
  <dcterms:modified xsi:type="dcterms:W3CDTF">2024-07-07T13:04:04Z</dcterms:modified>
</cp:coreProperties>
</file>