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88" r:id="rId3"/>
    <p:sldId id="286" r:id="rId4"/>
    <p:sldId id="257" r:id="rId5"/>
    <p:sldId id="273" r:id="rId6"/>
    <p:sldId id="258" r:id="rId7"/>
    <p:sldId id="289" r:id="rId8"/>
    <p:sldId id="290" r:id="rId9"/>
    <p:sldId id="259" r:id="rId10"/>
    <p:sldId id="274" r:id="rId11"/>
    <p:sldId id="287" r:id="rId12"/>
    <p:sldId id="260" r:id="rId13"/>
    <p:sldId id="275" r:id="rId14"/>
    <p:sldId id="261" r:id="rId15"/>
    <p:sldId id="277" r:id="rId16"/>
    <p:sldId id="292" r:id="rId17"/>
    <p:sldId id="276" r:id="rId18"/>
    <p:sldId id="279" r:id="rId19"/>
    <p:sldId id="282" r:id="rId20"/>
    <p:sldId id="280" r:id="rId21"/>
    <p:sldId id="293" r:id="rId22"/>
    <p:sldId id="281" r:id="rId23"/>
    <p:sldId id="283" r:id="rId24"/>
    <p:sldId id="267" r:id="rId25"/>
    <p:sldId id="285" r:id="rId26"/>
    <p:sldId id="269" r:id="rId27"/>
    <p:sldId id="271" r:id="rId28"/>
    <p:sldId id="291" r:id="rId29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B9B"/>
    <a:srgbClr val="4F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86933" autoAdjust="0"/>
  </p:normalViewPr>
  <p:slideViewPr>
    <p:cSldViewPr snapToGrid="0">
      <p:cViewPr varScale="1">
        <p:scale>
          <a:sx n="70" d="100"/>
          <a:sy n="70" d="100"/>
        </p:scale>
        <p:origin x="115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3245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BB24A-E3F0-4303-99FD-0692328688B2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86053-F75C-45C5-95D7-594CFC23E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79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549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824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567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401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723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882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4669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7300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6196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62490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71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258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6234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5793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64711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6317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5960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0437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5924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1585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98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378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706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26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113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906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65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86053-F75C-45C5-95D7-594CFC23ECF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163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98B0B7-DB76-44B3-8DC6-4A8F7F2225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B0FD4AE-0C1C-4EDA-B108-E83549E879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23CBEC-8DDE-47F1-8EFE-FE5F65BD6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6F6400-5728-41D8-9A7E-7E0031BA5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9E7F0C-0453-41A7-A299-55EF014AE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603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DB9B45-757E-4607-994B-894555634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57F0393-709E-4705-859E-F41CC9D2E0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BF5DF9-852B-43FB-96D2-7B0ED2DA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098536-DDCD-481F-A8A5-6F0F50C2F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C3ADB4-88AB-4EBA-88D0-B2567118D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49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5D508FC-F932-4C23-AA44-BDC2EBBA8A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52B6E7-EF1C-479F-BC71-227A0B61A2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242D00-F0D1-40A6-B6F9-A424171DD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A47EAC-7A7C-4517-9D02-4A1E324FB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5D7C4B-7A43-4524-B3BA-75107C0BF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373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32D01A-50D7-4D1B-A76C-5AC51BCE9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5694FA-FFC9-40DE-BCF5-F1FDE380D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CF77F-42F4-4FBE-BC3B-1D93FF119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4FE1F4-7FF7-4EE2-B27C-3895A9C8A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5CCB83-7F25-4100-882F-F88E581B0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605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122690-6E83-442F-835C-7CE05DEC1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5CEAA5-C481-4F9A-84E0-E48681AF2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73859-D855-4482-8AD9-6589E54E9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820C57-65AE-471D-B3C4-1FFAC2DFC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05570A-DC2B-456F-9551-A70C0F0EA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63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018C2-07DB-4EBC-8A49-4FC6103A6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8D2B97-7028-4952-B75F-972BEA3E8E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359B22B-6FFC-4355-A090-FA89BC67D9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381B2EA-DA85-4151-9C98-57B21CA81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7FB292-6900-4E19-9AA5-B65B09FD3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CBB2010-F2B3-49A4-8A1F-27E1149D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41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8B22E-1A81-4A91-A1D2-BCD474208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234FD1-96E6-4780-9A7A-BF455062FB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E379367-EB26-4C7E-AF9F-7760E68E23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43BE4B-BBC6-437C-92AD-8CDE002E3A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2C31206-5ECD-4941-84FA-9969487B9A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D4C008F-1868-44F3-9751-BE0887E6B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2F1500C-4F9A-4E5F-AD0F-C5F7F8841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172043E-ADC0-48DB-B55E-5D5E615F2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16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4B73D9-1B8C-42BA-B764-4A1272034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E853442-44F9-47CD-AF92-2B50DE7E0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72BA4EC-A644-4DED-91C5-9F23DADA4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779DD97-0D76-48AB-A7D8-B4A7A379C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831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BE4C763-55E9-449E-9399-161F51593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0DFC62E-3A42-4C60-8BD8-302E15401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2D7A39E-07A6-4D19-9C95-FBCF9C6E5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33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0C0806-C0E0-4C97-9E53-FCAF66AB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1BD95E-ADE9-4066-AC04-A22CB8745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5AD641-D775-4348-AFE9-CD468C35E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448A629-2D87-42D7-9FD7-53C1A980E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6FBFCE-9175-4C41-9302-38E0E5D62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FBB66E-1350-431D-B79D-CE8C3EDD7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25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6288A2-8069-4382-A2BD-20108977F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E1F8400-518F-455D-B7EB-B981D9319D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BB393C-5756-4450-8469-1993F158A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F8DF8E-667B-4C08-B286-E6B8AA3D8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62A853-3018-41D9-AF3A-F5AB7E0BB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D1F9E57-CEF9-4DCD-A977-5D0FAAA8C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55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2AA960B-9AA3-4645-A8BD-9922FDDB5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852EAC4-887D-4490-B271-E919845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3AB329-0990-4841-B7BC-B5EF87A93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77349-B9B4-4010-9DCE-B845D8D9CEDC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87FFF5-D57F-4491-86A5-7C563E9BF3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2B7C16-03E6-4FD3-ADDF-13F9E00E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2416B-4AFF-4383-9046-0C145D971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894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6DEF4A-2A23-48BA-9374-EEA0C15A06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ILC Beam Line Changes from TDR </a:t>
            </a:r>
            <a:endParaRPr kumimoji="1" lang="ja-JP" alt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59CFED-8858-438D-860A-F7C0A1C038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LCWS2024</a:t>
            </a:r>
            <a:r>
              <a:rPr lang="ja-JP" altLang="en-US" dirty="0"/>
              <a:t>   </a:t>
            </a:r>
            <a:r>
              <a:rPr kumimoji="1" lang="en-US" altLang="ja-JP" dirty="0"/>
              <a:t>2024.7.10    K. Kubo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897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712BD30-2A3B-89D6-E09A-043D880D1D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55" b="9272"/>
          <a:stretch/>
        </p:blipFill>
        <p:spPr>
          <a:xfrm>
            <a:off x="6497929" y="4364972"/>
            <a:ext cx="4571992" cy="177105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4CBB9F8-05E3-2EE4-A08B-085080831E2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12" b="5862"/>
          <a:stretch/>
        </p:blipFill>
        <p:spPr>
          <a:xfrm>
            <a:off x="6426805" y="1872047"/>
            <a:ext cx="4714240" cy="1771055"/>
          </a:xfrm>
          <a:prstGeom prst="rect">
            <a:avLst/>
          </a:prstGeom>
        </p:spPr>
      </p:pic>
      <p:sp>
        <p:nvSpPr>
          <p:cNvPr id="7" name="タイトル 1">
            <a:extLst>
              <a:ext uri="{FF2B5EF4-FFF2-40B4-BE49-F238E27FC236}">
                <a16:creationId xmlns:a16="http://schemas.microsoft.com/office/drawing/2014/main" id="{1850751E-895F-934D-9D50-821C55FA6D8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7534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ja-JP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Longer Turnaround (cont’d)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BDD1DB7-98A5-962E-F42B-A134D5B3923B}"/>
              </a:ext>
            </a:extLst>
          </p:cNvPr>
          <p:cNvSpPr txBox="1"/>
          <p:nvPr/>
        </p:nvSpPr>
        <p:spPr>
          <a:xfrm>
            <a:off x="7086014" y="1910029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Old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1078D63-E6FE-8052-61C1-7529B2D3D90A}"/>
              </a:ext>
            </a:extLst>
          </p:cNvPr>
          <p:cNvSpPr txBox="1"/>
          <p:nvPr/>
        </p:nvSpPr>
        <p:spPr>
          <a:xfrm>
            <a:off x="7026702" y="4403096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New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4B8BF2-26DC-6BD7-C269-4EB23BC9F992}"/>
              </a:ext>
            </a:extLst>
          </p:cNvPr>
          <p:cNvSpPr txBox="1"/>
          <p:nvPr/>
        </p:nvSpPr>
        <p:spPr>
          <a:xfrm>
            <a:off x="6096000" y="1375808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Arc</a:t>
            </a: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FCE918D2-D174-3BFB-22E3-ED7D428D7F1D}"/>
              </a:ext>
            </a:extLst>
          </p:cNvPr>
          <p:cNvSpPr txBox="1">
            <a:spLocks/>
          </p:cNvSpPr>
          <p:nvPr/>
        </p:nvSpPr>
        <p:spPr>
          <a:xfrm>
            <a:off x="838200" y="1118586"/>
            <a:ext cx="10515600" cy="47831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en-US" altLang="ja-JP" sz="1800" b="1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altLang="ja-JP" sz="1800" b="1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Old parameters:</a:t>
            </a:r>
          </a:p>
          <a:p>
            <a:pPr algn="just"/>
            <a:r>
              <a:rPr lang="en-US" altLang="ja-JP" sz="18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Bend length 2.3 m, bend angle 0.109 rad</a:t>
            </a:r>
            <a:endParaRPr lang="ja-JP" altLang="ja-JP" sz="1800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18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Bend to bend space 0.7 m</a:t>
            </a:r>
            <a:endParaRPr lang="ja-JP" altLang="ja-JP" sz="1800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altLang="ja-JP" sz="1800" b="1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New parameters:</a:t>
            </a:r>
            <a:endParaRPr lang="ja-JP" altLang="ja-JP" sz="1800" b="1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18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Bend length 1.9 m, bend angle 0.082 rad.</a:t>
            </a:r>
            <a:endParaRPr lang="ja-JP" altLang="ja-JP" sz="1800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18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Bend to bend space 1.1 m</a:t>
            </a:r>
            <a:endParaRPr lang="ja-JP" altLang="ja-JP" sz="1800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975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6B4806-1DDA-B74F-C343-A9FCD2FD2F09}"/>
              </a:ext>
            </a:extLst>
          </p:cNvPr>
          <p:cNvGrpSpPr/>
          <p:nvPr/>
        </p:nvGrpSpPr>
        <p:grpSpPr>
          <a:xfrm>
            <a:off x="10108575" y="2411153"/>
            <a:ext cx="1649912" cy="669554"/>
            <a:chOff x="8911606" y="2125433"/>
            <a:chExt cx="1649912" cy="669554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CF5CACCD-5057-EE2C-D213-439F5C7C1FDA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96" name="円弧 195">
                <a:extLst>
                  <a:ext uri="{FF2B5EF4-FFF2-40B4-BE49-F238E27FC236}">
                    <a16:creationId xmlns:a16="http://schemas.microsoft.com/office/drawing/2014/main" id="{68F5C57D-28B9-C3A6-3ED8-04D4358CCA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弧 196">
                <a:extLst>
                  <a:ext uri="{FF2B5EF4-FFF2-40B4-BE49-F238E27FC236}">
                    <a16:creationId xmlns:a16="http://schemas.microsoft.com/office/drawing/2014/main" id="{FECF8511-34A1-93AB-F526-C155E7DE7720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9" name="直線コネクタ 198">
                <a:extLst>
                  <a:ext uri="{FF2B5EF4-FFF2-40B4-BE49-F238E27FC236}">
                    <a16:creationId xmlns:a16="http://schemas.microsoft.com/office/drawing/2014/main" id="{A0B9FA4E-C8C9-F101-EB40-F921F1430DCD}"/>
                  </a:ext>
                </a:extLst>
              </p:cNvPr>
              <p:cNvCxnSpPr>
                <a:cxnSpLocks/>
                <a:stCxn id="197" idx="0"/>
                <a:endCxn id="196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B5CB80D5-D2EF-6DFA-6714-91262E96B2C1}"/>
                  </a:ext>
                </a:extLst>
              </p:cNvPr>
              <p:cNvCxnSpPr>
                <a:cxnSpLocks/>
                <a:endCxn id="196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8EB7D0E5-2E65-2836-544D-B4AE0B40C44D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209" name="円弧 208">
                <a:extLst>
                  <a:ext uri="{FF2B5EF4-FFF2-40B4-BE49-F238E27FC236}">
                    <a16:creationId xmlns:a16="http://schemas.microsoft.com/office/drawing/2014/main" id="{E1F28C17-03B1-0F14-AEA4-73C9BB0096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弧 209">
                <a:extLst>
                  <a:ext uri="{FF2B5EF4-FFF2-40B4-BE49-F238E27FC236}">
                    <a16:creationId xmlns:a16="http://schemas.microsoft.com/office/drawing/2014/main" id="{EB9781DD-C152-50FC-6438-57D9F01ECEE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BA368685-3121-AA96-BBF0-EA5D9D942026}"/>
                  </a:ext>
                </a:extLst>
              </p:cNvPr>
              <p:cNvCxnSpPr>
                <a:cxnSpLocks/>
                <a:stCxn id="210" idx="0"/>
                <a:endCxn id="209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6C49A885-41E5-D107-13E7-BCF38061A3B9}"/>
                  </a:ext>
                </a:extLst>
              </p:cNvPr>
              <p:cNvCxnSpPr>
                <a:cxnSpLocks/>
                <a:endCxn id="209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55F6613-698C-349B-A817-BC4BD7B5B30A}"/>
              </a:ext>
            </a:extLst>
          </p:cNvPr>
          <p:cNvGrpSpPr/>
          <p:nvPr/>
        </p:nvGrpSpPr>
        <p:grpSpPr>
          <a:xfrm flipH="1">
            <a:off x="560066" y="2504990"/>
            <a:ext cx="1649912" cy="669554"/>
            <a:chOff x="8911606" y="2125433"/>
            <a:chExt cx="1649912" cy="66955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A6BB965-A92C-33BC-6C3E-543FB22DCD73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0" name="円弧 9">
                <a:extLst>
                  <a:ext uri="{FF2B5EF4-FFF2-40B4-BE49-F238E27FC236}">
                    <a16:creationId xmlns:a16="http://schemas.microsoft.com/office/drawing/2014/main" id="{CA5E318F-F32F-0FEA-D5B9-9DFEADE196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弧 10">
                <a:extLst>
                  <a:ext uri="{FF2B5EF4-FFF2-40B4-BE49-F238E27FC236}">
                    <a16:creationId xmlns:a16="http://schemas.microsoft.com/office/drawing/2014/main" id="{A335B84D-2963-1DE0-391C-E81F08B3950B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4C3638E2-8471-E485-7161-4404EC3CE6B8}"/>
                  </a:ext>
                </a:extLst>
              </p:cNvPr>
              <p:cNvCxnSpPr>
                <a:cxnSpLocks/>
                <a:stCxn id="11" idx="0"/>
                <a:endCxn id="10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AD89033-C880-C308-B038-638019D158D7}"/>
                  </a:ext>
                </a:extLst>
              </p:cNvPr>
              <p:cNvCxnSpPr>
                <a:cxnSpLocks/>
                <a:endCxn id="10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E43A0CE-4342-8F98-5E57-4DB3D39CA86B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6" name="円弧 5">
                <a:extLst>
                  <a:ext uri="{FF2B5EF4-FFF2-40B4-BE49-F238E27FC236}">
                    <a16:creationId xmlns:a16="http://schemas.microsoft.com/office/drawing/2014/main" id="{2D312857-1186-1B07-5870-64065B1409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弧 6">
                <a:extLst>
                  <a:ext uri="{FF2B5EF4-FFF2-40B4-BE49-F238E27FC236}">
                    <a16:creationId xmlns:a16="http://schemas.microsoft.com/office/drawing/2014/main" id="{D97DE7D4-1CE6-67AB-CE1A-181DE825DE5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DDA6DEF2-E192-702C-9C16-B9A2A6C3F993}"/>
                  </a:ext>
                </a:extLst>
              </p:cNvPr>
              <p:cNvCxnSpPr>
                <a:cxnSpLocks/>
                <a:stCxn id="7" idx="0"/>
                <a:endCxn id="6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C1982788-338C-CC2E-EB64-9D202F888B20}"/>
                  </a:ext>
                </a:extLst>
              </p:cNvPr>
              <p:cNvCxnSpPr>
                <a:cxnSpLocks/>
                <a:endCxn id="6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D37F3A3-EDBF-9E61-1D6A-21CDDE1A3866}"/>
              </a:ext>
            </a:extLst>
          </p:cNvPr>
          <p:cNvGrpSpPr/>
          <p:nvPr/>
        </p:nvGrpSpPr>
        <p:grpSpPr>
          <a:xfrm>
            <a:off x="2198396" y="2012923"/>
            <a:ext cx="8214701" cy="1539986"/>
            <a:chOff x="2198396" y="1789403"/>
            <a:chExt cx="8214701" cy="1539986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C577E0B7-D676-690D-5FBB-A3B53E704B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84837" y="1789403"/>
              <a:ext cx="3489961" cy="1539986"/>
              <a:chOff x="1123945" y="1639549"/>
              <a:chExt cx="9475435" cy="4181155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CEE6CD1C-322B-A32B-3525-3F88C3D9FC5E}"/>
                  </a:ext>
                </a:extLst>
              </p:cNvPr>
              <p:cNvGrpSpPr/>
              <p:nvPr/>
            </p:nvGrpSpPr>
            <p:grpSpPr>
              <a:xfrm>
                <a:off x="3672372" y="1639549"/>
                <a:ext cx="4139883" cy="2536721"/>
                <a:chOff x="2358272" y="2092751"/>
                <a:chExt cx="2597926" cy="1443869"/>
              </a:xfrm>
            </p:grpSpPr>
            <p:sp>
              <p:nvSpPr>
                <p:cNvPr id="165" name="円弧 164">
                  <a:extLst>
                    <a:ext uri="{FF2B5EF4-FFF2-40B4-BE49-F238E27FC236}">
                      <a16:creationId xmlns:a16="http://schemas.microsoft.com/office/drawing/2014/main" id="{F6DAC2C1-53AD-E661-67EE-3FF09A65288A}"/>
                    </a:ext>
                  </a:extLst>
                </p:cNvPr>
                <p:cNvSpPr/>
                <p:nvPr/>
              </p:nvSpPr>
              <p:spPr>
                <a:xfrm rot="5400000">
                  <a:off x="3516198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円弧 165">
                  <a:extLst>
                    <a:ext uri="{FF2B5EF4-FFF2-40B4-BE49-F238E27FC236}">
                      <a16:creationId xmlns:a16="http://schemas.microsoft.com/office/drawing/2014/main" id="{C4A595C7-AEE4-5598-D5C5-0AC3A63E4983}"/>
                    </a:ext>
                  </a:extLst>
                </p:cNvPr>
                <p:cNvSpPr/>
                <p:nvPr/>
              </p:nvSpPr>
              <p:spPr>
                <a:xfrm rot="16200000" flipH="1">
                  <a:off x="2358272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67" name="直線コネクタ 166">
                  <a:extLst>
                    <a:ext uri="{FF2B5EF4-FFF2-40B4-BE49-F238E27FC236}">
                      <a16:creationId xmlns:a16="http://schemas.microsoft.com/office/drawing/2014/main" id="{3E4C59FE-264D-DDE6-A764-8342E520AA27}"/>
                    </a:ext>
                  </a:extLst>
                </p:cNvPr>
                <p:cNvCxnSpPr>
                  <a:stCxn id="166" idx="0"/>
                  <a:endCxn id="165" idx="0"/>
                </p:cNvCxnSpPr>
                <p:nvPr/>
              </p:nvCxnSpPr>
              <p:spPr>
                <a:xfrm>
                  <a:off x="3079608" y="2092752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直線コネクタ 167">
                  <a:extLst>
                    <a:ext uri="{FF2B5EF4-FFF2-40B4-BE49-F238E27FC236}">
                      <a16:creationId xmlns:a16="http://schemas.microsoft.com/office/drawing/2014/main" id="{D55DA13A-4ABC-AFBE-11C7-A27939B3E670}"/>
                    </a:ext>
                  </a:extLst>
                </p:cNvPr>
                <p:cNvCxnSpPr/>
                <p:nvPr/>
              </p:nvCxnSpPr>
              <p:spPr>
                <a:xfrm>
                  <a:off x="3090606" y="3536620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C9E92CEB-838A-339C-89CA-A8A5A7F639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945" y="5446959"/>
                <a:ext cx="5866506" cy="355339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DD82F66B-0DDD-6BBB-DEB4-FF238A6EBD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92040" y="5405174"/>
                <a:ext cx="6007340" cy="41553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2F0D6A8A-427D-929F-C58F-C31B24680C0B}"/>
                  </a:ext>
                </a:extLst>
              </p:cNvPr>
              <p:cNvGrpSpPr/>
              <p:nvPr/>
            </p:nvGrpSpPr>
            <p:grpSpPr>
              <a:xfrm>
                <a:off x="5967060" y="4169472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2" name="直線コネクタ 171">
                  <a:extLst>
                    <a:ext uri="{FF2B5EF4-FFF2-40B4-BE49-F238E27FC236}">
                      <a16:creationId xmlns:a16="http://schemas.microsoft.com/office/drawing/2014/main" id="{B97E4306-BB01-0D02-68CD-E9A102AE72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線コネクタ 172">
                  <a:extLst>
                    <a:ext uri="{FF2B5EF4-FFF2-40B4-BE49-F238E27FC236}">
                      <a16:creationId xmlns:a16="http://schemas.microsoft.com/office/drawing/2014/main" id="{E0588E97-2BF4-D77B-2701-426E76C42C52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DCBC50A9-2194-4074-7896-0814BAFEB654}"/>
                  </a:ext>
                </a:extLst>
              </p:cNvPr>
              <p:cNvGrpSpPr/>
              <p:nvPr/>
            </p:nvGrpSpPr>
            <p:grpSpPr>
              <a:xfrm flipH="1">
                <a:off x="2647638" y="4183068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5" name="直線コネクタ 174">
                  <a:extLst>
                    <a:ext uri="{FF2B5EF4-FFF2-40B4-BE49-F238E27FC236}">
                      <a16:creationId xmlns:a16="http://schemas.microsoft.com/office/drawing/2014/main" id="{EDA2D584-7A5B-F303-B0E7-BD9444DD2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直線コネクタ 175">
                  <a:extLst>
                    <a:ext uri="{FF2B5EF4-FFF2-40B4-BE49-F238E27FC236}">
                      <a16:creationId xmlns:a16="http://schemas.microsoft.com/office/drawing/2014/main" id="{4539AFCE-8507-C07C-5CFD-B4CE90819D4E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DF6D47F4-3870-F2C9-2BA0-CE1EB9CB814A}"/>
                  </a:ext>
                </a:extLst>
              </p:cNvPr>
              <p:cNvGrpSpPr/>
              <p:nvPr/>
            </p:nvGrpSpPr>
            <p:grpSpPr>
              <a:xfrm>
                <a:off x="3643797" y="2392024"/>
                <a:ext cx="4139883" cy="3218616"/>
                <a:chOff x="3643797" y="2506324"/>
                <a:chExt cx="4139883" cy="3218616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F0A24E8-32BB-5578-99BE-5AAD55BB524A}"/>
                    </a:ext>
                  </a:extLst>
                </p:cNvPr>
                <p:cNvGrpSpPr/>
                <p:nvPr/>
              </p:nvGrpSpPr>
              <p:grpSpPr>
                <a:xfrm>
                  <a:off x="3643797" y="2506324"/>
                  <a:ext cx="4139883" cy="2536721"/>
                  <a:chOff x="2358272" y="2092751"/>
                  <a:chExt cx="2597926" cy="1443869"/>
                </a:xfrm>
              </p:grpSpPr>
              <p:sp>
                <p:nvSpPr>
                  <p:cNvPr id="188" name="円弧 187">
                    <a:extLst>
                      <a:ext uri="{FF2B5EF4-FFF2-40B4-BE49-F238E27FC236}">
                        <a16:creationId xmlns:a16="http://schemas.microsoft.com/office/drawing/2014/main" id="{52C1C48F-C360-6A2C-05ED-CC7307E8B1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16198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円弧 188">
                    <a:extLst>
                      <a:ext uri="{FF2B5EF4-FFF2-40B4-BE49-F238E27FC236}">
                        <a16:creationId xmlns:a16="http://schemas.microsoft.com/office/drawing/2014/main" id="{1BD9B535-A64C-555A-8126-9F899B727DB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358272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90" name="直線コネクタ 189">
                    <a:extLst>
                      <a:ext uri="{FF2B5EF4-FFF2-40B4-BE49-F238E27FC236}">
                        <a16:creationId xmlns:a16="http://schemas.microsoft.com/office/drawing/2014/main" id="{49903F32-2CFC-4F19-19D2-ED5DE9C071E1}"/>
                      </a:ext>
                    </a:extLst>
                  </p:cNvPr>
                  <p:cNvCxnSpPr>
                    <a:stCxn id="189" idx="0"/>
                    <a:endCxn id="188" idx="0"/>
                  </p:cNvCxnSpPr>
                  <p:nvPr/>
                </p:nvCxnSpPr>
                <p:spPr>
                  <a:xfrm>
                    <a:off x="3079608" y="2092752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直線コネクタ 190">
                    <a:extLst>
                      <a:ext uri="{FF2B5EF4-FFF2-40B4-BE49-F238E27FC236}">
                        <a16:creationId xmlns:a16="http://schemas.microsoft.com/office/drawing/2014/main" id="{749E0C6B-E8D6-1FB5-9063-0FB10E97A2B7}"/>
                      </a:ext>
                    </a:extLst>
                  </p:cNvPr>
                  <p:cNvCxnSpPr/>
                  <p:nvPr/>
                </p:nvCxnSpPr>
                <p:spPr>
                  <a:xfrm>
                    <a:off x="3090606" y="3536620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3E0406DE-9458-552B-5DFB-C2E4F941B543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6" name="直線コネクタ 185">
                    <a:extLst>
                      <a:ext uri="{FF2B5EF4-FFF2-40B4-BE49-F238E27FC236}">
                        <a16:creationId xmlns:a16="http://schemas.microsoft.com/office/drawing/2014/main" id="{3C1B646E-B6D7-D45B-27E2-3C18F3E216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直線コネクタ 186">
                    <a:extLst>
                      <a:ext uri="{FF2B5EF4-FFF2-40B4-BE49-F238E27FC236}">
                        <a16:creationId xmlns:a16="http://schemas.microsoft.com/office/drawing/2014/main" id="{B0ACF5E9-5111-85A4-17B2-8C518C370C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76A97AFB-0179-5B34-5E3C-A5BB7E47DD2C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36116" cy="675097"/>
                  <a:chOff x="3952875" y="5049843"/>
                  <a:chExt cx="1536116" cy="675097"/>
                </a:xfrm>
              </p:grpSpPr>
              <p:cxnSp>
                <p:nvCxnSpPr>
                  <p:cNvPr id="184" name="直線コネクタ 183">
                    <a:extLst>
                      <a:ext uri="{FF2B5EF4-FFF2-40B4-BE49-F238E27FC236}">
                        <a16:creationId xmlns:a16="http://schemas.microsoft.com/office/drawing/2014/main" id="{EA2AA1AB-F70A-A437-14EF-1CDF3F8450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93270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直線コネクタ 184">
                    <a:extLst>
                      <a:ext uri="{FF2B5EF4-FFF2-40B4-BE49-F238E27FC236}">
                        <a16:creationId xmlns:a16="http://schemas.microsoft.com/office/drawing/2014/main" id="{95BBBEDE-EA4D-8839-201B-DE510E79ED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40395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9BAA5651-8E8E-481C-D959-6D70E3BFD4CE}"/>
                    </a:ext>
                  </a:extLst>
                </p:cNvPr>
                <p:cNvGrpSpPr/>
                <p:nvPr/>
              </p:nvGrpSpPr>
              <p:grpSpPr>
                <a:xfrm flipH="1">
                  <a:off x="5926921" y="5042617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2" name="直線コネクタ 181">
                    <a:extLst>
                      <a:ext uri="{FF2B5EF4-FFF2-40B4-BE49-F238E27FC236}">
                        <a16:creationId xmlns:a16="http://schemas.microsoft.com/office/drawing/2014/main" id="{BD399392-695E-38D7-9065-AF0E990B9A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直線コネクタ 182">
                    <a:extLst>
                      <a:ext uri="{FF2B5EF4-FFF2-40B4-BE49-F238E27FC236}">
                        <a16:creationId xmlns:a16="http://schemas.microsoft.com/office/drawing/2014/main" id="{0562EDC2-3902-CD94-F6DB-F2E77CE8A6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C2F988A7-6F13-7014-58C0-A9DADA357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8691" y="2890892"/>
              <a:ext cx="2514406" cy="2647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5ABB75E3-B082-E54A-3954-86C4C584A21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8396" y="3009966"/>
              <a:ext cx="2028530" cy="1834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4C8B36A-D77F-B0E5-40BD-3A6D5595A025}"/>
              </a:ext>
            </a:extLst>
          </p:cNvPr>
          <p:cNvSpPr/>
          <p:nvPr/>
        </p:nvSpPr>
        <p:spPr>
          <a:xfrm rot="300000">
            <a:off x="3642523" y="3304457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32FBBC4-33F6-3B31-62E8-22C67D757B47}"/>
              </a:ext>
            </a:extLst>
          </p:cNvPr>
          <p:cNvSpPr/>
          <p:nvPr/>
        </p:nvSpPr>
        <p:spPr>
          <a:xfrm rot="300000">
            <a:off x="2020696" y="3146168"/>
            <a:ext cx="180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D7965F53-BE19-C912-EFA3-AAC856864078}"/>
              </a:ext>
            </a:extLst>
          </p:cNvPr>
          <p:cNvSpPr/>
          <p:nvPr/>
        </p:nvSpPr>
        <p:spPr>
          <a:xfrm rot="21300000" flipH="1">
            <a:off x="8186085" y="3239490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E7399975-0032-8C1B-2E45-03600B57B314}"/>
              </a:ext>
            </a:extLst>
          </p:cNvPr>
          <p:cNvSpPr/>
          <p:nvPr/>
        </p:nvSpPr>
        <p:spPr>
          <a:xfrm rot="21300000" flipH="1">
            <a:off x="10096781" y="3059447"/>
            <a:ext cx="144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451F03E3-7677-68A3-92C1-1D583554A8EE}"/>
              </a:ext>
            </a:extLst>
          </p:cNvPr>
          <p:cNvSpPr/>
          <p:nvPr/>
        </p:nvSpPr>
        <p:spPr>
          <a:xfrm>
            <a:off x="4443754" y="3365706"/>
            <a:ext cx="144000" cy="144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87878EED-2D75-635F-97C0-25A61D3B0F42}"/>
              </a:ext>
            </a:extLst>
          </p:cNvPr>
          <p:cNvSpPr/>
          <p:nvPr/>
        </p:nvSpPr>
        <p:spPr>
          <a:xfrm>
            <a:off x="3852808" y="3317624"/>
            <a:ext cx="144000" cy="144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7FDF0D05-64E3-5022-A616-ADD2CFBD5287}"/>
              </a:ext>
            </a:extLst>
          </p:cNvPr>
          <p:cNvSpPr/>
          <p:nvPr/>
        </p:nvSpPr>
        <p:spPr>
          <a:xfrm rot="-300000">
            <a:off x="7545020" y="3338474"/>
            <a:ext cx="468000" cy="8743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ひし形 133">
            <a:extLst>
              <a:ext uri="{FF2B5EF4-FFF2-40B4-BE49-F238E27FC236}">
                <a16:creationId xmlns:a16="http://schemas.microsoft.com/office/drawing/2014/main" id="{DE3C6078-AD62-96E1-2434-89351F748E4C}"/>
              </a:ext>
            </a:extLst>
          </p:cNvPr>
          <p:cNvSpPr/>
          <p:nvPr/>
        </p:nvSpPr>
        <p:spPr>
          <a:xfrm>
            <a:off x="5296541" y="3290490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ひし形 134">
            <a:extLst>
              <a:ext uri="{FF2B5EF4-FFF2-40B4-BE49-F238E27FC236}">
                <a16:creationId xmlns:a16="http://schemas.microsoft.com/office/drawing/2014/main" id="{B6BB1FA9-FFCA-0631-45CC-A1D3B24D84B7}"/>
              </a:ext>
            </a:extLst>
          </p:cNvPr>
          <p:cNvSpPr/>
          <p:nvPr/>
        </p:nvSpPr>
        <p:spPr>
          <a:xfrm>
            <a:off x="6241255" y="3282189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ひし形 135">
            <a:extLst>
              <a:ext uri="{FF2B5EF4-FFF2-40B4-BE49-F238E27FC236}">
                <a16:creationId xmlns:a16="http://schemas.microsoft.com/office/drawing/2014/main" id="{AD3A426B-52F7-916E-35F7-99A6E17264BB}"/>
              </a:ext>
            </a:extLst>
          </p:cNvPr>
          <p:cNvSpPr/>
          <p:nvPr/>
        </p:nvSpPr>
        <p:spPr>
          <a:xfrm>
            <a:off x="4121537" y="3333520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ひし形 136">
            <a:extLst>
              <a:ext uri="{FF2B5EF4-FFF2-40B4-BE49-F238E27FC236}">
                <a16:creationId xmlns:a16="http://schemas.microsoft.com/office/drawing/2014/main" id="{85B46B91-A7B6-A6DB-6641-438BFC1075DD}"/>
              </a:ext>
            </a:extLst>
          </p:cNvPr>
          <p:cNvSpPr/>
          <p:nvPr/>
        </p:nvSpPr>
        <p:spPr>
          <a:xfrm>
            <a:off x="7306198" y="3325208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8A5AEB6B-9046-E897-E3ED-D3F5A1D6B93A}"/>
              </a:ext>
            </a:extLst>
          </p:cNvPr>
          <p:cNvSpPr/>
          <p:nvPr/>
        </p:nvSpPr>
        <p:spPr>
          <a:xfrm>
            <a:off x="7197678" y="2842926"/>
            <a:ext cx="1034529" cy="10541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C3C3A77-8D6D-CDE2-54F3-8437DF77882C}"/>
              </a:ext>
            </a:extLst>
          </p:cNvPr>
          <p:cNvSpPr txBox="1"/>
          <p:nvPr/>
        </p:nvSpPr>
        <p:spPr>
          <a:xfrm>
            <a:off x="4059406" y="512235"/>
            <a:ext cx="501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Undulator, e+</a:t>
            </a:r>
            <a:r>
              <a:rPr kumimoji="1" lang="en-US" altLang="ja-JP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source</a:t>
            </a:r>
            <a:endParaRPr kumimoji="1" lang="ja-JP" altLang="en-US" sz="3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8F1310B-A66C-954D-466F-0E61B91EC0FD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6568496" y="1158566"/>
            <a:ext cx="973604" cy="1700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0911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27860F-A1AC-45C9-9D08-5546B2C6D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8067"/>
          </a:xfrm>
        </p:spPr>
        <p:txBody>
          <a:bodyPr>
            <a:normAutofit fontScale="90000"/>
          </a:bodyPr>
          <a:lstStyle/>
          <a:p>
            <a:r>
              <a:rPr lang="en-US" altLang="ja-JP" sz="3200" b="1" kern="100" dirty="0">
                <a:latin typeface="游ゴシック Light" panose="020B0300000000000000" pitchFamily="50" charset="-128"/>
                <a:ea typeface="游ゴシック Light" panose="020B0300000000000000" pitchFamily="50" charset="-128"/>
                <a:cs typeface="Times New Roman" panose="02020603050405020304" pitchFamily="18" charset="0"/>
              </a:rPr>
              <a:t>e- beamline for e+ production</a:t>
            </a:r>
            <a:br>
              <a:rPr lang="en-US" altLang="ja-JP" sz="3200" b="1" kern="100" dirty="0">
                <a:latin typeface="游ゴシック Light" panose="020B0300000000000000" pitchFamily="50" charset="-128"/>
                <a:ea typeface="游ゴシック Light" panose="020B0300000000000000" pitchFamily="50" charset="-128"/>
                <a:cs typeface="Times New Roman" panose="02020603050405020304" pitchFamily="18" charset="0"/>
              </a:rPr>
            </a:br>
            <a:r>
              <a:rPr lang="en-US" altLang="ja-JP" sz="3200" b="1" kern="100" dirty="0">
                <a:latin typeface="游ゴシック Light" panose="020B0300000000000000" pitchFamily="50" charset="-128"/>
                <a:ea typeface="游ゴシック Light" panose="020B0300000000000000" pitchFamily="50" charset="-128"/>
                <a:cs typeface="Times New Roman" panose="02020603050405020304" pitchFamily="18" charset="0"/>
              </a:rPr>
              <a:t> (</a:t>
            </a:r>
            <a:r>
              <a:rPr lang="en-US" altLang="ja-JP" sz="3200" b="1" kern="100" dirty="0">
                <a:effectLst/>
                <a:latin typeface="游ゴシック Light" panose="020B0300000000000000" pitchFamily="50" charset="-128"/>
                <a:ea typeface="游ゴシック Light" panose="020B0300000000000000" pitchFamily="50" charset="-128"/>
                <a:cs typeface="Times New Roman" panose="02020603050405020304" pitchFamily="18" charset="0"/>
              </a:rPr>
              <a:t>undulator, dogleg, e+ production target and photon dump)</a:t>
            </a:r>
            <a:endParaRPr lang="ja-JP" altLang="ja-JP" sz="3200" b="1" kern="100" dirty="0">
              <a:effectLst/>
              <a:latin typeface="游ゴシック Light" panose="020B0300000000000000" pitchFamily="50" charset="-128"/>
              <a:ea typeface="游ゴシック Light" panose="020B03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65ECD3-89EA-489F-B6AF-1564CB6A7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6887"/>
            <a:ext cx="10191162" cy="4675139"/>
          </a:xfrm>
        </p:spPr>
        <p:txBody>
          <a:bodyPr>
            <a:norm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Change total length of undulator from 147 to 231 m. </a:t>
            </a:r>
          </a:p>
          <a:p>
            <a:pPr marL="800100" lvl="1" indent="-342900" algn="just"/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Increase number of undulator magnets from 84 to 132 magnets</a:t>
            </a:r>
            <a:r>
              <a:rPr lang="en-US" altLang="ja-JP" sz="18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(</a:t>
            </a:r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each is 175 cm long).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Move the undulators downstream by 168.8 m. Make the dogleg shorter accordingly.</a:t>
            </a:r>
          </a:p>
          <a:p>
            <a:pPr marL="0" indent="0" algn="just">
              <a:buNone/>
            </a:pPr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---- For keeping the positron yield with 125 GeV electron beam energy, lower than TDR, </a:t>
            </a:r>
          </a:p>
          <a:p>
            <a:pPr lvl="1" algn="just"/>
            <a:r>
              <a:rPr lang="en-US" altLang="ja-JP" sz="18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</a:t>
            </a:r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onger undulator is needed. </a:t>
            </a:r>
          </a:p>
          <a:p>
            <a:pPr lvl="1" algn="just"/>
            <a:r>
              <a:rPr lang="en-US" altLang="ja-JP" sz="18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D</a:t>
            </a:r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istance to the positron production target cannot be too long because of the increased production angle of photons due to the lower energy of electrons.</a:t>
            </a:r>
            <a:endParaRPr lang="en-US" altLang="ja-JP" sz="24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Note: </a:t>
            </a:r>
            <a:r>
              <a:rPr lang="en-US" altLang="ja-JP" sz="18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D</a:t>
            </a:r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ogleg should be replaced with longer one when the beam energy is increased to 250 GeV </a:t>
            </a:r>
            <a:endParaRPr lang="ja-JP" altLang="ja-JP" sz="18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  <p:pic>
        <p:nvPicPr>
          <p:cNvPr id="9" name="図 1">
            <a:extLst>
              <a:ext uri="{FF2B5EF4-FFF2-40B4-BE49-F238E27FC236}">
                <a16:creationId xmlns:a16="http://schemas.microsoft.com/office/drawing/2014/main" id="{3A3F1C45-67DC-299E-73DE-AE3C7C1939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373" y="4115724"/>
            <a:ext cx="4622747" cy="237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077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27860F-A1AC-45C9-9D08-5546B2C6D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8067"/>
          </a:xfrm>
        </p:spPr>
        <p:txBody>
          <a:bodyPr>
            <a:normAutofit fontScale="90000"/>
          </a:bodyPr>
          <a:lstStyle/>
          <a:p>
            <a:r>
              <a:rPr lang="en-US" altLang="ja-JP" sz="3200" b="1" kern="100" dirty="0">
                <a:latin typeface="游ゴシック Light" panose="020B0300000000000000" pitchFamily="50" charset="-128"/>
                <a:ea typeface="游ゴシック Light" panose="020B0300000000000000" pitchFamily="50" charset="-128"/>
                <a:cs typeface="Times New Roman" panose="02020603050405020304" pitchFamily="18" charset="0"/>
              </a:rPr>
              <a:t>e- beamline for e+ production (cont’d)</a:t>
            </a:r>
            <a:br>
              <a:rPr lang="en-US" altLang="ja-JP" sz="3200" b="1" kern="100" dirty="0">
                <a:latin typeface="游ゴシック Light" panose="020B0300000000000000" pitchFamily="50" charset="-128"/>
                <a:ea typeface="游ゴシック Light" panose="020B0300000000000000" pitchFamily="50" charset="-128"/>
                <a:cs typeface="Times New Roman" panose="02020603050405020304" pitchFamily="18" charset="0"/>
              </a:rPr>
            </a:br>
            <a:r>
              <a:rPr lang="en-US" altLang="ja-JP" sz="3200" b="1" kern="100" dirty="0">
                <a:latin typeface="游ゴシック Light" panose="020B0300000000000000" pitchFamily="50" charset="-128"/>
                <a:ea typeface="游ゴシック Light" panose="020B0300000000000000" pitchFamily="50" charset="-128"/>
                <a:cs typeface="Times New Roman" panose="02020603050405020304" pitchFamily="18" charset="0"/>
              </a:rPr>
              <a:t> (</a:t>
            </a:r>
            <a:r>
              <a:rPr lang="en-US" altLang="ja-JP" sz="3200" b="1" kern="100" dirty="0">
                <a:effectLst/>
                <a:latin typeface="游ゴシック Light" panose="020B0300000000000000" pitchFamily="50" charset="-128"/>
                <a:ea typeface="游ゴシック Light" panose="020B0300000000000000" pitchFamily="50" charset="-128"/>
                <a:cs typeface="Times New Roman" panose="02020603050405020304" pitchFamily="18" charset="0"/>
              </a:rPr>
              <a:t>undulator, dogleg, e+ production target and photon dump)</a:t>
            </a:r>
            <a:endParaRPr lang="ja-JP" altLang="ja-JP" sz="3200" b="1" kern="100" dirty="0">
              <a:effectLst/>
              <a:latin typeface="游ゴシック Light" panose="020B0300000000000000" pitchFamily="50" charset="-128"/>
              <a:ea typeface="游ゴシック Light" panose="020B03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65ECD3-89EA-489F-B6AF-1564CB6A7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3193"/>
            <a:ext cx="10191162" cy="4778834"/>
          </a:xfrm>
        </p:spPr>
        <p:txBody>
          <a:bodyPr>
            <a:normAutofit/>
          </a:bodyPr>
          <a:lstStyle/>
          <a:p>
            <a:pPr algn="just"/>
            <a:endParaRPr lang="en-US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Move photon dump farther from the positron production target.</a:t>
            </a:r>
          </a:p>
          <a:p>
            <a:pPr marL="0" indent="0" algn="just">
              <a:buNone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</a:t>
            </a: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For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avoiding destruction of photon dump, transverse size of photon beam should be large, requiring larger distance from the target and the dump. </a:t>
            </a:r>
          </a:p>
          <a:p>
            <a:pPr marL="0" indent="0" algn="just">
              <a:buNone/>
            </a:pPr>
            <a:endParaRPr lang="en-US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Move e+ production target downstream by 6.0 m. The positron capture section and the booster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linac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are also moved accordingly. </a:t>
            </a: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(Distance from the undulator center to the target is 407.1 m)</a:t>
            </a:r>
          </a:p>
          <a:p>
            <a:pPr marL="0" indent="0" algn="just">
              <a:buNone/>
            </a:pP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For 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avoiding interference of target room shield and quadrupoles in </a:t>
            </a: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e-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BDS.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. 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420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B0FAC96-831B-4FDC-BEB7-ECC983C53C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854876"/>
              </p:ext>
            </p:extLst>
          </p:nvPr>
        </p:nvGraphicFramePr>
        <p:xfrm>
          <a:off x="1751031" y="1439705"/>
          <a:ext cx="7993043" cy="3137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0654">
                  <a:extLst>
                    <a:ext uri="{9D8B030D-6E8A-4147-A177-3AD203B41FA5}">
                      <a16:colId xmlns:a16="http://schemas.microsoft.com/office/drawing/2014/main" val="4133213789"/>
                    </a:ext>
                  </a:extLst>
                </a:gridCol>
                <a:gridCol w="1441189">
                  <a:extLst>
                    <a:ext uri="{9D8B030D-6E8A-4147-A177-3AD203B41FA5}">
                      <a16:colId xmlns:a16="http://schemas.microsoft.com/office/drawing/2014/main" val="1025154788"/>
                    </a:ext>
                  </a:extLst>
                </a:gridCol>
                <a:gridCol w="1357615">
                  <a:extLst>
                    <a:ext uri="{9D8B030D-6E8A-4147-A177-3AD203B41FA5}">
                      <a16:colId xmlns:a16="http://schemas.microsoft.com/office/drawing/2014/main" val="3773233605"/>
                    </a:ext>
                  </a:extLst>
                </a:gridCol>
                <a:gridCol w="1373585">
                  <a:extLst>
                    <a:ext uri="{9D8B030D-6E8A-4147-A177-3AD203B41FA5}">
                      <a16:colId xmlns:a16="http://schemas.microsoft.com/office/drawing/2014/main" val="1877258364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</a:rPr>
                        <a:t>TDR</a:t>
                      </a:r>
                    </a:p>
                    <a:p>
                      <a:pPr algn="ctr"/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New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Difference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39154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just"/>
                      <a:r>
                        <a:rPr lang="en-US" sz="1800" kern="100" dirty="0">
                          <a:effectLst/>
                        </a:rPr>
                        <a:t>BDS start to IP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2241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</a:rPr>
                        <a:t>2274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33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524758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just"/>
                      <a:r>
                        <a:rPr lang="en-US" sz="1800" kern="100" dirty="0">
                          <a:effectLst/>
                        </a:rPr>
                        <a:t>Undulator center to target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559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401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-158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70939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just"/>
                      <a:r>
                        <a:rPr lang="en-US" sz="1800" kern="100">
                          <a:effectLst/>
                        </a:rPr>
                        <a:t>Undulator end to BDS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</a:rPr>
                        <a:t>464.1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306.1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</a:rPr>
                        <a:t>-158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034564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just"/>
                      <a:r>
                        <a:rPr lang="en-US" sz="1800" kern="100">
                          <a:effectLst/>
                        </a:rPr>
                        <a:t>Dogleg bend to bend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</a:rPr>
                        <a:t>316.0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151.2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-164.8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42155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just"/>
                      <a:r>
                        <a:rPr lang="en-US" sz="1800" kern="100">
                          <a:effectLst/>
                        </a:rPr>
                        <a:t>Undulator start to end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</a:rPr>
                        <a:t>317.9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</a:rPr>
                        <a:t>317.9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0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914686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just"/>
                      <a:r>
                        <a:rPr lang="en-US" sz="1800" kern="100">
                          <a:effectLst/>
                        </a:rPr>
                        <a:t>Space befor undulator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</a:rPr>
                        <a:t>0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165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165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124955"/>
                  </a:ext>
                </a:extLst>
              </a:tr>
              <a:tr h="645961">
                <a:tc>
                  <a:txBody>
                    <a:bodyPr/>
                    <a:lstStyle/>
                    <a:p>
                      <a:pPr algn="just"/>
                      <a:r>
                        <a:rPr lang="en-US" sz="1800" kern="100">
                          <a:effectLst/>
                        </a:rPr>
                        <a:t>Undulator section start to BDS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802.8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>
                          <a:effectLst/>
                        </a:rPr>
                        <a:t>809.8</a:t>
                      </a:r>
                      <a:endParaRPr lang="ja-JP" sz="18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00" dirty="0">
                          <a:effectLst/>
                        </a:rPr>
                        <a:t>7.0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7031345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096F792A-F25D-4D29-809C-B3E769368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7056" y="955726"/>
            <a:ext cx="58901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Comparison of TDR and new length (unit: m)</a:t>
            </a:r>
            <a:endParaRPr kumimoji="0" lang="en-US" altLang="ja-JP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E474B50-1677-4D12-810C-748D3B36E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6175" y="63420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1146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766603C-C1E0-32D3-0490-D28266C2A0DF}"/>
              </a:ext>
            </a:extLst>
          </p:cNvPr>
          <p:cNvSpPr txBox="1">
            <a:spLocks/>
          </p:cNvSpPr>
          <p:nvPr/>
        </p:nvSpPr>
        <p:spPr>
          <a:xfrm>
            <a:off x="838200" y="347370"/>
            <a:ext cx="10515600" cy="670726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Positron Source Beamline </a:t>
            </a:r>
            <a:endParaRPr lang="ja-JP" altLang="en-US" dirty="0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D47BF036-BD90-4804-ADBA-8D24450D976C}"/>
              </a:ext>
            </a:extLst>
          </p:cNvPr>
          <p:cNvSpPr txBox="1">
            <a:spLocks/>
          </p:cNvSpPr>
          <p:nvPr/>
        </p:nvSpPr>
        <p:spPr>
          <a:xfrm>
            <a:off x="838200" y="1028538"/>
            <a:ext cx="10515600" cy="2833664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Replace 125 MeV capture section by 400 MeV capture section</a:t>
            </a:r>
          </a:p>
          <a:p>
            <a:pPr marL="0" lvl="0" indent="0" algn="just">
              <a:buNone/>
            </a:pPr>
            <a:r>
              <a:rPr lang="en-US" altLang="ja-JP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--- For better capture efficiency.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altLang="ja-JP" sz="2000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Shift beamline by 3.6 m, replacing chicane by dogleg</a:t>
            </a:r>
            <a:endParaRPr lang="en-US" altLang="ja-JP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--- 3.6 m f</a:t>
            </a:r>
            <a:r>
              <a:rPr lang="en-US" altLang="ja-JP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 making space of transporting cryomodules. 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--- </a:t>
            </a:r>
            <a:r>
              <a:rPr lang="en-US" altLang="ja-JP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Dogleg for making space for the photon beam to its beam dump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endParaRPr lang="en-US" altLang="ja-JP" sz="2000" kern="1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407743C-2B9E-0E15-C3AB-3D36F8768F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940"/>
          <a:stretch/>
        </p:blipFill>
        <p:spPr bwMode="auto">
          <a:xfrm>
            <a:off x="2414472" y="3871608"/>
            <a:ext cx="7840620" cy="1605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9079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6B4806-1DDA-B74F-C343-A9FCD2FD2F09}"/>
              </a:ext>
            </a:extLst>
          </p:cNvPr>
          <p:cNvGrpSpPr/>
          <p:nvPr/>
        </p:nvGrpSpPr>
        <p:grpSpPr>
          <a:xfrm>
            <a:off x="10108575" y="2411153"/>
            <a:ext cx="1649912" cy="669554"/>
            <a:chOff x="8911606" y="2125433"/>
            <a:chExt cx="1649912" cy="669554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CF5CACCD-5057-EE2C-D213-439F5C7C1FDA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96" name="円弧 195">
                <a:extLst>
                  <a:ext uri="{FF2B5EF4-FFF2-40B4-BE49-F238E27FC236}">
                    <a16:creationId xmlns:a16="http://schemas.microsoft.com/office/drawing/2014/main" id="{68F5C57D-28B9-C3A6-3ED8-04D4358CCA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弧 196">
                <a:extLst>
                  <a:ext uri="{FF2B5EF4-FFF2-40B4-BE49-F238E27FC236}">
                    <a16:creationId xmlns:a16="http://schemas.microsoft.com/office/drawing/2014/main" id="{FECF8511-34A1-93AB-F526-C155E7DE7720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9" name="直線コネクタ 198">
                <a:extLst>
                  <a:ext uri="{FF2B5EF4-FFF2-40B4-BE49-F238E27FC236}">
                    <a16:creationId xmlns:a16="http://schemas.microsoft.com/office/drawing/2014/main" id="{A0B9FA4E-C8C9-F101-EB40-F921F1430DCD}"/>
                  </a:ext>
                </a:extLst>
              </p:cNvPr>
              <p:cNvCxnSpPr>
                <a:cxnSpLocks/>
                <a:stCxn id="197" idx="0"/>
                <a:endCxn id="196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B5CB80D5-D2EF-6DFA-6714-91262E96B2C1}"/>
                  </a:ext>
                </a:extLst>
              </p:cNvPr>
              <p:cNvCxnSpPr>
                <a:cxnSpLocks/>
                <a:endCxn id="196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8EB7D0E5-2E65-2836-544D-B4AE0B40C44D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209" name="円弧 208">
                <a:extLst>
                  <a:ext uri="{FF2B5EF4-FFF2-40B4-BE49-F238E27FC236}">
                    <a16:creationId xmlns:a16="http://schemas.microsoft.com/office/drawing/2014/main" id="{E1F28C17-03B1-0F14-AEA4-73C9BB0096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弧 209">
                <a:extLst>
                  <a:ext uri="{FF2B5EF4-FFF2-40B4-BE49-F238E27FC236}">
                    <a16:creationId xmlns:a16="http://schemas.microsoft.com/office/drawing/2014/main" id="{EB9781DD-C152-50FC-6438-57D9F01ECEE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BA368685-3121-AA96-BBF0-EA5D9D942026}"/>
                  </a:ext>
                </a:extLst>
              </p:cNvPr>
              <p:cNvCxnSpPr>
                <a:cxnSpLocks/>
                <a:stCxn id="210" idx="0"/>
                <a:endCxn id="209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6C49A885-41E5-D107-13E7-BCF38061A3B9}"/>
                  </a:ext>
                </a:extLst>
              </p:cNvPr>
              <p:cNvCxnSpPr>
                <a:cxnSpLocks/>
                <a:endCxn id="209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55F6613-698C-349B-A817-BC4BD7B5B30A}"/>
              </a:ext>
            </a:extLst>
          </p:cNvPr>
          <p:cNvGrpSpPr/>
          <p:nvPr/>
        </p:nvGrpSpPr>
        <p:grpSpPr>
          <a:xfrm flipH="1">
            <a:off x="560066" y="2504990"/>
            <a:ext cx="1649912" cy="669554"/>
            <a:chOff x="8911606" y="2125433"/>
            <a:chExt cx="1649912" cy="66955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A6BB965-A92C-33BC-6C3E-543FB22DCD73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0" name="円弧 9">
                <a:extLst>
                  <a:ext uri="{FF2B5EF4-FFF2-40B4-BE49-F238E27FC236}">
                    <a16:creationId xmlns:a16="http://schemas.microsoft.com/office/drawing/2014/main" id="{CA5E318F-F32F-0FEA-D5B9-9DFEADE196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弧 10">
                <a:extLst>
                  <a:ext uri="{FF2B5EF4-FFF2-40B4-BE49-F238E27FC236}">
                    <a16:creationId xmlns:a16="http://schemas.microsoft.com/office/drawing/2014/main" id="{A335B84D-2963-1DE0-391C-E81F08B3950B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4C3638E2-8471-E485-7161-4404EC3CE6B8}"/>
                  </a:ext>
                </a:extLst>
              </p:cNvPr>
              <p:cNvCxnSpPr>
                <a:cxnSpLocks/>
                <a:stCxn id="11" idx="0"/>
                <a:endCxn id="10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AD89033-C880-C308-B038-638019D158D7}"/>
                  </a:ext>
                </a:extLst>
              </p:cNvPr>
              <p:cNvCxnSpPr>
                <a:cxnSpLocks/>
                <a:endCxn id="10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E43A0CE-4342-8F98-5E57-4DB3D39CA86B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6" name="円弧 5">
                <a:extLst>
                  <a:ext uri="{FF2B5EF4-FFF2-40B4-BE49-F238E27FC236}">
                    <a16:creationId xmlns:a16="http://schemas.microsoft.com/office/drawing/2014/main" id="{2D312857-1186-1B07-5870-64065B1409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弧 6">
                <a:extLst>
                  <a:ext uri="{FF2B5EF4-FFF2-40B4-BE49-F238E27FC236}">
                    <a16:creationId xmlns:a16="http://schemas.microsoft.com/office/drawing/2014/main" id="{D97DE7D4-1CE6-67AB-CE1A-181DE825DE5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DDA6DEF2-E192-702C-9C16-B9A2A6C3F993}"/>
                  </a:ext>
                </a:extLst>
              </p:cNvPr>
              <p:cNvCxnSpPr>
                <a:cxnSpLocks/>
                <a:stCxn id="7" idx="0"/>
                <a:endCxn id="6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C1982788-338C-CC2E-EB64-9D202F888B20}"/>
                  </a:ext>
                </a:extLst>
              </p:cNvPr>
              <p:cNvCxnSpPr>
                <a:cxnSpLocks/>
                <a:endCxn id="6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D37F3A3-EDBF-9E61-1D6A-21CDDE1A3866}"/>
              </a:ext>
            </a:extLst>
          </p:cNvPr>
          <p:cNvGrpSpPr/>
          <p:nvPr/>
        </p:nvGrpSpPr>
        <p:grpSpPr>
          <a:xfrm>
            <a:off x="2198396" y="2012923"/>
            <a:ext cx="8214701" cy="1539986"/>
            <a:chOff x="2198396" y="1789403"/>
            <a:chExt cx="8214701" cy="1539986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C577E0B7-D676-690D-5FBB-A3B53E704B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84837" y="1789403"/>
              <a:ext cx="3489961" cy="1539986"/>
              <a:chOff x="1123945" y="1639549"/>
              <a:chExt cx="9475435" cy="4181155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CEE6CD1C-322B-A32B-3525-3F88C3D9FC5E}"/>
                  </a:ext>
                </a:extLst>
              </p:cNvPr>
              <p:cNvGrpSpPr/>
              <p:nvPr/>
            </p:nvGrpSpPr>
            <p:grpSpPr>
              <a:xfrm>
                <a:off x="3672372" y="1639549"/>
                <a:ext cx="4139883" cy="2536721"/>
                <a:chOff x="2358272" y="2092751"/>
                <a:chExt cx="2597926" cy="1443869"/>
              </a:xfrm>
            </p:grpSpPr>
            <p:sp>
              <p:nvSpPr>
                <p:cNvPr id="165" name="円弧 164">
                  <a:extLst>
                    <a:ext uri="{FF2B5EF4-FFF2-40B4-BE49-F238E27FC236}">
                      <a16:creationId xmlns:a16="http://schemas.microsoft.com/office/drawing/2014/main" id="{F6DAC2C1-53AD-E661-67EE-3FF09A65288A}"/>
                    </a:ext>
                  </a:extLst>
                </p:cNvPr>
                <p:cNvSpPr/>
                <p:nvPr/>
              </p:nvSpPr>
              <p:spPr>
                <a:xfrm rot="5400000">
                  <a:off x="3516198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円弧 165">
                  <a:extLst>
                    <a:ext uri="{FF2B5EF4-FFF2-40B4-BE49-F238E27FC236}">
                      <a16:creationId xmlns:a16="http://schemas.microsoft.com/office/drawing/2014/main" id="{C4A595C7-AEE4-5598-D5C5-0AC3A63E4983}"/>
                    </a:ext>
                  </a:extLst>
                </p:cNvPr>
                <p:cNvSpPr/>
                <p:nvPr/>
              </p:nvSpPr>
              <p:spPr>
                <a:xfrm rot="16200000" flipH="1">
                  <a:off x="2358272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67" name="直線コネクタ 166">
                  <a:extLst>
                    <a:ext uri="{FF2B5EF4-FFF2-40B4-BE49-F238E27FC236}">
                      <a16:creationId xmlns:a16="http://schemas.microsoft.com/office/drawing/2014/main" id="{3E4C59FE-264D-DDE6-A764-8342E520AA27}"/>
                    </a:ext>
                  </a:extLst>
                </p:cNvPr>
                <p:cNvCxnSpPr>
                  <a:stCxn id="166" idx="0"/>
                  <a:endCxn id="165" idx="0"/>
                </p:cNvCxnSpPr>
                <p:nvPr/>
              </p:nvCxnSpPr>
              <p:spPr>
                <a:xfrm>
                  <a:off x="3079608" y="2092752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直線コネクタ 167">
                  <a:extLst>
                    <a:ext uri="{FF2B5EF4-FFF2-40B4-BE49-F238E27FC236}">
                      <a16:creationId xmlns:a16="http://schemas.microsoft.com/office/drawing/2014/main" id="{D55DA13A-4ABC-AFBE-11C7-A27939B3E670}"/>
                    </a:ext>
                  </a:extLst>
                </p:cNvPr>
                <p:cNvCxnSpPr/>
                <p:nvPr/>
              </p:nvCxnSpPr>
              <p:spPr>
                <a:xfrm>
                  <a:off x="3090606" y="3536620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C9E92CEB-838A-339C-89CA-A8A5A7F639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945" y="5446959"/>
                <a:ext cx="5866506" cy="355339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DD82F66B-0DDD-6BBB-DEB4-FF238A6EBD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92040" y="5405174"/>
                <a:ext cx="6007340" cy="41553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2F0D6A8A-427D-929F-C58F-C31B24680C0B}"/>
                  </a:ext>
                </a:extLst>
              </p:cNvPr>
              <p:cNvGrpSpPr/>
              <p:nvPr/>
            </p:nvGrpSpPr>
            <p:grpSpPr>
              <a:xfrm>
                <a:off x="5967060" y="4169472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2" name="直線コネクタ 171">
                  <a:extLst>
                    <a:ext uri="{FF2B5EF4-FFF2-40B4-BE49-F238E27FC236}">
                      <a16:creationId xmlns:a16="http://schemas.microsoft.com/office/drawing/2014/main" id="{B97E4306-BB01-0D02-68CD-E9A102AE72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線コネクタ 172">
                  <a:extLst>
                    <a:ext uri="{FF2B5EF4-FFF2-40B4-BE49-F238E27FC236}">
                      <a16:creationId xmlns:a16="http://schemas.microsoft.com/office/drawing/2014/main" id="{E0588E97-2BF4-D77B-2701-426E76C42C52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DCBC50A9-2194-4074-7896-0814BAFEB654}"/>
                  </a:ext>
                </a:extLst>
              </p:cNvPr>
              <p:cNvGrpSpPr/>
              <p:nvPr/>
            </p:nvGrpSpPr>
            <p:grpSpPr>
              <a:xfrm flipH="1">
                <a:off x="2647638" y="4183068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5" name="直線コネクタ 174">
                  <a:extLst>
                    <a:ext uri="{FF2B5EF4-FFF2-40B4-BE49-F238E27FC236}">
                      <a16:creationId xmlns:a16="http://schemas.microsoft.com/office/drawing/2014/main" id="{EDA2D584-7A5B-F303-B0E7-BD9444DD2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直線コネクタ 175">
                  <a:extLst>
                    <a:ext uri="{FF2B5EF4-FFF2-40B4-BE49-F238E27FC236}">
                      <a16:creationId xmlns:a16="http://schemas.microsoft.com/office/drawing/2014/main" id="{4539AFCE-8507-C07C-5CFD-B4CE90819D4E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DF6D47F4-3870-F2C9-2BA0-CE1EB9CB814A}"/>
                  </a:ext>
                </a:extLst>
              </p:cNvPr>
              <p:cNvGrpSpPr/>
              <p:nvPr/>
            </p:nvGrpSpPr>
            <p:grpSpPr>
              <a:xfrm>
                <a:off x="3643797" y="2392024"/>
                <a:ext cx="4139883" cy="3218616"/>
                <a:chOff x="3643797" y="2506324"/>
                <a:chExt cx="4139883" cy="3218616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F0A24E8-32BB-5578-99BE-5AAD55BB524A}"/>
                    </a:ext>
                  </a:extLst>
                </p:cNvPr>
                <p:cNvGrpSpPr/>
                <p:nvPr/>
              </p:nvGrpSpPr>
              <p:grpSpPr>
                <a:xfrm>
                  <a:off x="3643797" y="2506324"/>
                  <a:ext cx="4139883" cy="2536721"/>
                  <a:chOff x="2358272" y="2092751"/>
                  <a:chExt cx="2597926" cy="1443869"/>
                </a:xfrm>
              </p:grpSpPr>
              <p:sp>
                <p:nvSpPr>
                  <p:cNvPr id="188" name="円弧 187">
                    <a:extLst>
                      <a:ext uri="{FF2B5EF4-FFF2-40B4-BE49-F238E27FC236}">
                        <a16:creationId xmlns:a16="http://schemas.microsoft.com/office/drawing/2014/main" id="{52C1C48F-C360-6A2C-05ED-CC7307E8B1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16198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円弧 188">
                    <a:extLst>
                      <a:ext uri="{FF2B5EF4-FFF2-40B4-BE49-F238E27FC236}">
                        <a16:creationId xmlns:a16="http://schemas.microsoft.com/office/drawing/2014/main" id="{1BD9B535-A64C-555A-8126-9F899B727DB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358272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90" name="直線コネクタ 189">
                    <a:extLst>
                      <a:ext uri="{FF2B5EF4-FFF2-40B4-BE49-F238E27FC236}">
                        <a16:creationId xmlns:a16="http://schemas.microsoft.com/office/drawing/2014/main" id="{49903F32-2CFC-4F19-19D2-ED5DE9C071E1}"/>
                      </a:ext>
                    </a:extLst>
                  </p:cNvPr>
                  <p:cNvCxnSpPr>
                    <a:stCxn id="189" idx="0"/>
                    <a:endCxn id="188" idx="0"/>
                  </p:cNvCxnSpPr>
                  <p:nvPr/>
                </p:nvCxnSpPr>
                <p:spPr>
                  <a:xfrm>
                    <a:off x="3079608" y="2092752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直線コネクタ 190">
                    <a:extLst>
                      <a:ext uri="{FF2B5EF4-FFF2-40B4-BE49-F238E27FC236}">
                        <a16:creationId xmlns:a16="http://schemas.microsoft.com/office/drawing/2014/main" id="{749E0C6B-E8D6-1FB5-9063-0FB10E97A2B7}"/>
                      </a:ext>
                    </a:extLst>
                  </p:cNvPr>
                  <p:cNvCxnSpPr/>
                  <p:nvPr/>
                </p:nvCxnSpPr>
                <p:spPr>
                  <a:xfrm>
                    <a:off x="3090606" y="3536620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3E0406DE-9458-552B-5DFB-C2E4F941B543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6" name="直線コネクタ 185">
                    <a:extLst>
                      <a:ext uri="{FF2B5EF4-FFF2-40B4-BE49-F238E27FC236}">
                        <a16:creationId xmlns:a16="http://schemas.microsoft.com/office/drawing/2014/main" id="{3C1B646E-B6D7-D45B-27E2-3C18F3E216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直線コネクタ 186">
                    <a:extLst>
                      <a:ext uri="{FF2B5EF4-FFF2-40B4-BE49-F238E27FC236}">
                        <a16:creationId xmlns:a16="http://schemas.microsoft.com/office/drawing/2014/main" id="{B0ACF5E9-5111-85A4-17B2-8C518C370C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76A97AFB-0179-5B34-5E3C-A5BB7E47DD2C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36116" cy="675097"/>
                  <a:chOff x="3952875" y="5049843"/>
                  <a:chExt cx="1536116" cy="675097"/>
                </a:xfrm>
              </p:grpSpPr>
              <p:cxnSp>
                <p:nvCxnSpPr>
                  <p:cNvPr id="184" name="直線コネクタ 183">
                    <a:extLst>
                      <a:ext uri="{FF2B5EF4-FFF2-40B4-BE49-F238E27FC236}">
                        <a16:creationId xmlns:a16="http://schemas.microsoft.com/office/drawing/2014/main" id="{EA2AA1AB-F70A-A437-14EF-1CDF3F8450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93270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直線コネクタ 184">
                    <a:extLst>
                      <a:ext uri="{FF2B5EF4-FFF2-40B4-BE49-F238E27FC236}">
                        <a16:creationId xmlns:a16="http://schemas.microsoft.com/office/drawing/2014/main" id="{95BBBEDE-EA4D-8839-201B-DE510E79ED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40395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9BAA5651-8E8E-481C-D959-6D70E3BFD4CE}"/>
                    </a:ext>
                  </a:extLst>
                </p:cNvPr>
                <p:cNvGrpSpPr/>
                <p:nvPr/>
              </p:nvGrpSpPr>
              <p:grpSpPr>
                <a:xfrm flipH="1">
                  <a:off x="5926921" y="5042617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2" name="直線コネクタ 181">
                    <a:extLst>
                      <a:ext uri="{FF2B5EF4-FFF2-40B4-BE49-F238E27FC236}">
                        <a16:creationId xmlns:a16="http://schemas.microsoft.com/office/drawing/2014/main" id="{BD399392-695E-38D7-9065-AF0E990B9A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直線コネクタ 182">
                    <a:extLst>
                      <a:ext uri="{FF2B5EF4-FFF2-40B4-BE49-F238E27FC236}">
                        <a16:creationId xmlns:a16="http://schemas.microsoft.com/office/drawing/2014/main" id="{0562EDC2-3902-CD94-F6DB-F2E77CE8A6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C2F988A7-6F13-7014-58C0-A9DADA357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8691" y="2890892"/>
              <a:ext cx="2514406" cy="2647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5ABB75E3-B082-E54A-3954-86C4C584A21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8396" y="3009966"/>
              <a:ext cx="2028530" cy="1834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4C8B36A-D77F-B0E5-40BD-3A6D5595A025}"/>
              </a:ext>
            </a:extLst>
          </p:cNvPr>
          <p:cNvSpPr/>
          <p:nvPr/>
        </p:nvSpPr>
        <p:spPr>
          <a:xfrm rot="300000">
            <a:off x="3642523" y="3304457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32FBBC4-33F6-3B31-62E8-22C67D757B47}"/>
              </a:ext>
            </a:extLst>
          </p:cNvPr>
          <p:cNvSpPr/>
          <p:nvPr/>
        </p:nvSpPr>
        <p:spPr>
          <a:xfrm rot="300000">
            <a:off x="2020696" y="3146168"/>
            <a:ext cx="180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D7965F53-BE19-C912-EFA3-AAC856864078}"/>
              </a:ext>
            </a:extLst>
          </p:cNvPr>
          <p:cNvSpPr/>
          <p:nvPr/>
        </p:nvSpPr>
        <p:spPr>
          <a:xfrm rot="21300000" flipH="1">
            <a:off x="8186085" y="3239490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E7399975-0032-8C1B-2E45-03600B57B314}"/>
              </a:ext>
            </a:extLst>
          </p:cNvPr>
          <p:cNvSpPr/>
          <p:nvPr/>
        </p:nvSpPr>
        <p:spPr>
          <a:xfrm rot="21300000" flipH="1">
            <a:off x="10096781" y="3059447"/>
            <a:ext cx="144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451F03E3-7677-68A3-92C1-1D583554A8EE}"/>
              </a:ext>
            </a:extLst>
          </p:cNvPr>
          <p:cNvSpPr/>
          <p:nvPr/>
        </p:nvSpPr>
        <p:spPr>
          <a:xfrm>
            <a:off x="4443754" y="3365706"/>
            <a:ext cx="144000" cy="144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87878EED-2D75-635F-97C0-25A61D3B0F42}"/>
              </a:ext>
            </a:extLst>
          </p:cNvPr>
          <p:cNvSpPr/>
          <p:nvPr/>
        </p:nvSpPr>
        <p:spPr>
          <a:xfrm>
            <a:off x="3852808" y="3317624"/>
            <a:ext cx="144000" cy="144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7FDF0D05-64E3-5022-A616-ADD2CFBD5287}"/>
              </a:ext>
            </a:extLst>
          </p:cNvPr>
          <p:cNvSpPr/>
          <p:nvPr/>
        </p:nvSpPr>
        <p:spPr>
          <a:xfrm rot="-300000">
            <a:off x="7545020" y="3338474"/>
            <a:ext cx="468000" cy="8743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ひし形 133">
            <a:extLst>
              <a:ext uri="{FF2B5EF4-FFF2-40B4-BE49-F238E27FC236}">
                <a16:creationId xmlns:a16="http://schemas.microsoft.com/office/drawing/2014/main" id="{DE3C6078-AD62-96E1-2434-89351F748E4C}"/>
              </a:ext>
            </a:extLst>
          </p:cNvPr>
          <p:cNvSpPr/>
          <p:nvPr/>
        </p:nvSpPr>
        <p:spPr>
          <a:xfrm>
            <a:off x="5296541" y="3290490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ひし形 134">
            <a:extLst>
              <a:ext uri="{FF2B5EF4-FFF2-40B4-BE49-F238E27FC236}">
                <a16:creationId xmlns:a16="http://schemas.microsoft.com/office/drawing/2014/main" id="{B6BB1FA9-FFCA-0631-45CC-A1D3B24D84B7}"/>
              </a:ext>
            </a:extLst>
          </p:cNvPr>
          <p:cNvSpPr/>
          <p:nvPr/>
        </p:nvSpPr>
        <p:spPr>
          <a:xfrm>
            <a:off x="6241255" y="3282189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ひし形 135">
            <a:extLst>
              <a:ext uri="{FF2B5EF4-FFF2-40B4-BE49-F238E27FC236}">
                <a16:creationId xmlns:a16="http://schemas.microsoft.com/office/drawing/2014/main" id="{AD3A426B-52F7-916E-35F7-99A6E17264BB}"/>
              </a:ext>
            </a:extLst>
          </p:cNvPr>
          <p:cNvSpPr/>
          <p:nvPr/>
        </p:nvSpPr>
        <p:spPr>
          <a:xfrm>
            <a:off x="4121537" y="3333520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ひし形 136">
            <a:extLst>
              <a:ext uri="{FF2B5EF4-FFF2-40B4-BE49-F238E27FC236}">
                <a16:creationId xmlns:a16="http://schemas.microsoft.com/office/drawing/2014/main" id="{85B46B91-A7B6-A6DB-6641-438BFC1075DD}"/>
              </a:ext>
            </a:extLst>
          </p:cNvPr>
          <p:cNvSpPr/>
          <p:nvPr/>
        </p:nvSpPr>
        <p:spPr>
          <a:xfrm>
            <a:off x="7306198" y="3325208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8A5AEB6B-9046-E897-E3ED-D3F5A1D6B93A}"/>
              </a:ext>
            </a:extLst>
          </p:cNvPr>
          <p:cNvSpPr/>
          <p:nvPr/>
        </p:nvSpPr>
        <p:spPr>
          <a:xfrm>
            <a:off x="3783028" y="3007543"/>
            <a:ext cx="845173" cy="8509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C3C3A77-8D6D-CDE2-54F3-8437DF77882C}"/>
              </a:ext>
            </a:extLst>
          </p:cNvPr>
          <p:cNvSpPr txBox="1"/>
          <p:nvPr/>
        </p:nvSpPr>
        <p:spPr>
          <a:xfrm>
            <a:off x="4059406" y="512235"/>
            <a:ext cx="501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</a:t>
            </a:r>
            <a:r>
              <a:rPr kumimoji="1" lang="en-US" altLang="ja-JP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source</a:t>
            </a:r>
            <a:endParaRPr kumimoji="1" lang="ja-JP" altLang="en-US" sz="3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8F1310B-A66C-954D-466F-0E61B91EC0FD}"/>
              </a:ext>
            </a:extLst>
          </p:cNvPr>
          <p:cNvCxnSpPr>
            <a:cxnSpLocks/>
            <a:endCxn id="15" idx="0"/>
          </p:cNvCxnSpPr>
          <p:nvPr/>
        </p:nvCxnSpPr>
        <p:spPr>
          <a:xfrm flipH="1">
            <a:off x="4205615" y="1208113"/>
            <a:ext cx="714728" cy="1799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AE57CD7F-E68E-BF1F-CF15-4DD8998E4453}"/>
              </a:ext>
            </a:extLst>
          </p:cNvPr>
          <p:cNvSpPr/>
          <p:nvPr/>
        </p:nvSpPr>
        <p:spPr>
          <a:xfrm>
            <a:off x="3891368" y="3512202"/>
            <a:ext cx="581757" cy="291879"/>
          </a:xfrm>
          <a:custGeom>
            <a:avLst/>
            <a:gdLst>
              <a:gd name="connsiteX0" fmla="*/ 1517301 w 1517301"/>
              <a:gd name="connsiteY0" fmla="*/ 130628 h 449387"/>
              <a:gd name="connsiteX1" fmla="*/ 894303 w 1517301"/>
              <a:gd name="connsiteY1" fmla="*/ 442127 h 449387"/>
              <a:gd name="connsiteX2" fmla="*/ 180870 w 1517301"/>
              <a:gd name="connsiteY2" fmla="*/ 321547 h 449387"/>
              <a:gd name="connsiteX3" fmla="*/ 0 w 1517301"/>
              <a:gd name="connsiteY3" fmla="*/ 0 h 44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7301" h="449387">
                <a:moveTo>
                  <a:pt x="1517301" y="130628"/>
                </a:moveTo>
                <a:cubicBezTo>
                  <a:pt x="1317171" y="270467"/>
                  <a:pt x="1117041" y="410307"/>
                  <a:pt x="894303" y="442127"/>
                </a:cubicBezTo>
                <a:cubicBezTo>
                  <a:pt x="671565" y="473947"/>
                  <a:pt x="329920" y="395235"/>
                  <a:pt x="180870" y="321547"/>
                </a:cubicBezTo>
                <a:cubicBezTo>
                  <a:pt x="31820" y="247859"/>
                  <a:pt x="15910" y="123929"/>
                  <a:pt x="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440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AEAEFC4-F51D-F0BE-3DC2-196F82638CF2}"/>
              </a:ext>
            </a:extLst>
          </p:cNvPr>
          <p:cNvGrpSpPr/>
          <p:nvPr/>
        </p:nvGrpSpPr>
        <p:grpSpPr>
          <a:xfrm>
            <a:off x="619788" y="1144627"/>
            <a:ext cx="11033949" cy="5308401"/>
            <a:chOff x="619788" y="1144627"/>
            <a:chExt cx="11033949" cy="530840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3EA648D-A994-BE52-01B1-953019937E79}"/>
                </a:ext>
              </a:extLst>
            </p:cNvPr>
            <p:cNvGrpSpPr/>
            <p:nvPr/>
          </p:nvGrpSpPr>
          <p:grpSpPr>
            <a:xfrm>
              <a:off x="5473431" y="1144627"/>
              <a:ext cx="6180306" cy="3453319"/>
              <a:chOff x="2652409" y="1631004"/>
              <a:chExt cx="6180306" cy="3453319"/>
            </a:xfrm>
          </p:grpSpPr>
          <p:sp>
            <p:nvSpPr>
              <p:cNvPr id="2" name="円弧 1">
                <a:extLst>
                  <a:ext uri="{FF2B5EF4-FFF2-40B4-BE49-F238E27FC236}">
                    <a16:creationId xmlns:a16="http://schemas.microsoft.com/office/drawing/2014/main" id="{12896B2E-5BA0-5556-119A-40ED420BBE59}"/>
                  </a:ext>
                </a:extLst>
              </p:cNvPr>
              <p:cNvSpPr/>
              <p:nvPr/>
            </p:nvSpPr>
            <p:spPr>
              <a:xfrm>
                <a:off x="5019473" y="1631004"/>
                <a:ext cx="3813242" cy="3453319"/>
              </a:xfrm>
              <a:prstGeom prst="arc">
                <a:avLst>
                  <a:gd name="adj1" fmla="val 16200000"/>
                  <a:gd name="adj2" fmla="val 539126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円弧 2">
                <a:extLst>
                  <a:ext uri="{FF2B5EF4-FFF2-40B4-BE49-F238E27FC236}">
                    <a16:creationId xmlns:a16="http://schemas.microsoft.com/office/drawing/2014/main" id="{49D6FDB7-E27C-9ACA-466A-0122CDD52543}"/>
                  </a:ext>
                </a:extLst>
              </p:cNvPr>
              <p:cNvSpPr/>
              <p:nvPr/>
            </p:nvSpPr>
            <p:spPr>
              <a:xfrm flipH="1">
                <a:off x="2652409" y="1631004"/>
                <a:ext cx="3813242" cy="3453319"/>
              </a:xfrm>
              <a:prstGeom prst="arc">
                <a:avLst>
                  <a:gd name="adj1" fmla="val 16200000"/>
                  <a:gd name="adj2" fmla="val 539126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09993395-B902-BD65-5758-76FDA94CC32B}"/>
                  </a:ext>
                </a:extLst>
              </p:cNvPr>
              <p:cNvCxnSpPr>
                <a:stCxn id="3" idx="0"/>
              </p:cNvCxnSpPr>
              <p:nvPr/>
            </p:nvCxnSpPr>
            <p:spPr>
              <a:xfrm>
                <a:off x="4559029" y="1631004"/>
                <a:ext cx="2412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386480B4-9099-5562-5ED2-C959A92FAC5C}"/>
                  </a:ext>
                </a:extLst>
              </p:cNvPr>
              <p:cNvCxnSpPr/>
              <p:nvPr/>
            </p:nvCxnSpPr>
            <p:spPr>
              <a:xfrm>
                <a:off x="4559029" y="5084323"/>
                <a:ext cx="2412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3B92B2CD-4ECC-BE7F-722B-57383E8F1D1D}"/>
                </a:ext>
              </a:extLst>
            </p:cNvPr>
            <p:cNvCxnSpPr/>
            <p:nvPr/>
          </p:nvCxnSpPr>
          <p:spPr>
            <a:xfrm flipH="1">
              <a:off x="6459166" y="4597946"/>
              <a:ext cx="1838528" cy="1228928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A80AE0C8-0D3D-2FE4-E6E4-783B2EF974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39357" y="5826874"/>
              <a:ext cx="351980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F9211C04-A017-10A7-D000-8B939A83DDB6}"/>
                </a:ext>
              </a:extLst>
            </p:cNvPr>
            <p:cNvSpPr/>
            <p:nvPr/>
          </p:nvSpPr>
          <p:spPr>
            <a:xfrm>
              <a:off x="5473431" y="5690686"/>
              <a:ext cx="849548" cy="21398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C8C8992-4F24-5E60-0E75-516ED912C82B}"/>
                </a:ext>
              </a:extLst>
            </p:cNvPr>
            <p:cNvSpPr txBox="1"/>
            <p:nvPr/>
          </p:nvSpPr>
          <p:spPr>
            <a:xfrm>
              <a:off x="5192196" y="5243560"/>
              <a:ext cx="16193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Old e</a:t>
              </a:r>
              <a:r>
                <a:rPr kumimoji="1" lang="en-US" altLang="ja-JP" dirty="0"/>
                <a:t>- source</a:t>
              </a:r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85A85C25-6846-F056-75F1-F5E43D9C435F}"/>
                </a:ext>
              </a:extLst>
            </p:cNvPr>
            <p:cNvSpPr/>
            <p:nvPr/>
          </p:nvSpPr>
          <p:spPr>
            <a:xfrm>
              <a:off x="619788" y="5848294"/>
              <a:ext cx="2016408" cy="213983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BD91E5D8-DE48-C964-7BF2-A3A28A3EC303}"/>
                </a:ext>
              </a:extLst>
            </p:cNvPr>
            <p:cNvSpPr/>
            <p:nvPr/>
          </p:nvSpPr>
          <p:spPr>
            <a:xfrm>
              <a:off x="2824266" y="5719882"/>
              <a:ext cx="849548" cy="21398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6BE651FD-BB6A-BF06-0E04-D433388520A5}"/>
                </a:ext>
              </a:extLst>
            </p:cNvPr>
            <p:cNvCxnSpPr/>
            <p:nvPr/>
          </p:nvCxnSpPr>
          <p:spPr>
            <a:xfrm flipH="1">
              <a:off x="2636196" y="5955285"/>
              <a:ext cx="5328000" cy="0"/>
            </a:xfrm>
            <a:prstGeom prst="line">
              <a:avLst/>
            </a:prstGeom>
            <a:ln>
              <a:solidFill>
                <a:srgbClr val="C0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4DCE46F6-E0A7-5744-ECE0-E157FF80178D}"/>
                </a:ext>
              </a:extLst>
            </p:cNvPr>
            <p:cNvSpPr txBox="1"/>
            <p:nvPr/>
          </p:nvSpPr>
          <p:spPr>
            <a:xfrm>
              <a:off x="2939357" y="5282456"/>
              <a:ext cx="1737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New e</a:t>
              </a:r>
              <a:r>
                <a:rPr kumimoji="1" lang="en-US" altLang="ja-JP" dirty="0"/>
                <a:t>- source</a:t>
              </a:r>
              <a:endParaRPr kumimoji="1" lang="ja-JP" altLang="en-US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192D18AA-83F6-A985-72D2-22A034A32A7B}"/>
                </a:ext>
              </a:extLst>
            </p:cNvPr>
            <p:cNvSpPr txBox="1"/>
            <p:nvPr/>
          </p:nvSpPr>
          <p:spPr>
            <a:xfrm>
              <a:off x="1851531" y="6083696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e+ ML</a:t>
              </a:r>
              <a:endParaRPr kumimoji="1" lang="ja-JP" altLang="en-US" dirty="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BEBE7E27-DB40-F654-3EAA-8F9BF1E5BA34}"/>
                </a:ext>
              </a:extLst>
            </p:cNvPr>
            <p:cNvSpPr txBox="1"/>
            <p:nvPr/>
          </p:nvSpPr>
          <p:spPr>
            <a:xfrm>
              <a:off x="4555034" y="6011660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e+ BDS</a:t>
              </a:r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732E4A85-4589-200B-40A8-866A9BABD27D}"/>
                </a:ext>
              </a:extLst>
            </p:cNvPr>
            <p:cNvSpPr/>
            <p:nvPr/>
          </p:nvSpPr>
          <p:spPr>
            <a:xfrm>
              <a:off x="4913619" y="5904670"/>
              <a:ext cx="2808000" cy="10699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15B580C2-E4E5-81CC-0DED-667C61B1BA70}"/>
                </a:ext>
              </a:extLst>
            </p:cNvPr>
            <p:cNvSpPr txBox="1"/>
            <p:nvPr/>
          </p:nvSpPr>
          <p:spPr>
            <a:xfrm>
              <a:off x="7378430" y="4231537"/>
              <a:ext cx="1681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Damping Ring</a:t>
              </a:r>
              <a:endParaRPr kumimoji="1" lang="ja-JP" altLang="en-US" dirty="0"/>
            </a:p>
          </p:txBody>
        </p:sp>
      </p:grpSp>
      <p:sp>
        <p:nvSpPr>
          <p:cNvPr id="23" name="タイトル 1">
            <a:extLst>
              <a:ext uri="{FF2B5EF4-FFF2-40B4-BE49-F238E27FC236}">
                <a16:creationId xmlns:a16="http://schemas.microsoft.com/office/drawing/2014/main" id="{6C657912-10BE-37DB-3E8C-D8B8DB75C941}"/>
              </a:ext>
            </a:extLst>
          </p:cNvPr>
          <p:cNvSpPr txBox="1">
            <a:spLocks/>
          </p:cNvSpPr>
          <p:nvPr/>
        </p:nvSpPr>
        <p:spPr>
          <a:xfrm>
            <a:off x="838200" y="347370"/>
            <a:ext cx="10515600" cy="670726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Electron Source Beamline </a:t>
            </a:r>
            <a:endParaRPr lang="ja-JP" altLang="en-US" dirty="0"/>
          </a:p>
        </p:txBody>
      </p:sp>
      <p:sp>
        <p:nvSpPr>
          <p:cNvPr id="24" name="コンテンツ プレースホルダー 2">
            <a:extLst>
              <a:ext uri="{FF2B5EF4-FFF2-40B4-BE49-F238E27FC236}">
                <a16:creationId xmlns:a16="http://schemas.microsoft.com/office/drawing/2014/main" id="{6B0237B6-51EB-15CA-0078-7F37ECCEFABC}"/>
              </a:ext>
            </a:extLst>
          </p:cNvPr>
          <p:cNvSpPr txBox="1">
            <a:spLocks/>
          </p:cNvSpPr>
          <p:nvPr/>
        </p:nvSpPr>
        <p:spPr>
          <a:xfrm>
            <a:off x="838200" y="1028538"/>
            <a:ext cx="10515600" cy="2833664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altLang="ja-JP" sz="2000" kern="1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Move e- source upstream, close to the end of e+ ML. </a:t>
            </a:r>
          </a:p>
          <a:p>
            <a:pPr algn="just">
              <a:lnSpc>
                <a:spcPct val="100000"/>
              </a:lnSpc>
            </a:pPr>
            <a:r>
              <a:rPr lang="en-US" altLang="ja-JP" sz="2000" kern="1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Long beam transfer line is inserted between the booster </a:t>
            </a:r>
            <a:r>
              <a:rPr lang="en-US" altLang="ja-JP" sz="2000" kern="100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linac</a:t>
            </a:r>
            <a:r>
              <a:rPr lang="en-US" altLang="ja-JP" sz="2000" kern="1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and LTR line.</a:t>
            </a:r>
          </a:p>
          <a:p>
            <a:pPr marL="0" indent="0" algn="just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ja-JP" sz="2000" kern="1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--- For </a:t>
            </a:r>
          </a:p>
          <a:p>
            <a:pPr lvl="1" algn="just">
              <a:lnSpc>
                <a:spcPct val="100000"/>
              </a:lnSpc>
            </a:pPr>
            <a:r>
              <a:rPr lang="en-US" altLang="ja-JP" sz="2000" kern="1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Reducing </a:t>
            </a:r>
            <a:r>
              <a:rPr lang="en-US" altLang="ja-JP" sz="2000" kern="100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LHe</a:t>
            </a:r>
            <a:r>
              <a:rPr lang="en-US" altLang="ja-JP" sz="2000" kern="1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transfer line length </a:t>
            </a:r>
          </a:p>
          <a:p>
            <a:pPr lvl="1" algn="just">
              <a:lnSpc>
                <a:spcPct val="100000"/>
              </a:lnSpc>
            </a:pPr>
            <a:r>
              <a:rPr lang="en-US" altLang="ja-JP" sz="2000" kern="1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Avoiding interference with collimators in BDS.</a:t>
            </a:r>
          </a:p>
          <a:p>
            <a:pPr algn="just">
              <a:lnSpc>
                <a:spcPct val="100000"/>
              </a:lnSpc>
            </a:pPr>
            <a:r>
              <a:rPr lang="en-US" altLang="ja-JP" sz="2000" kern="1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The exact position of e- gun is chosen for avoiding interference between the gun laser room and the </a:t>
            </a:r>
            <a:r>
              <a:rPr lang="en-US" altLang="ja-JP" sz="2000" kern="100" dirty="0" err="1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LHe</a:t>
            </a:r>
            <a:r>
              <a:rPr lang="en-US" altLang="ja-JP" sz="2000" kern="1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transfer line.</a:t>
            </a:r>
          </a:p>
          <a:p>
            <a:pPr algn="just">
              <a:lnSpc>
                <a:spcPct val="100000"/>
              </a:lnSpc>
            </a:pPr>
            <a:endParaRPr lang="en-US" altLang="ja-JP" sz="2000" kern="1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650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64C3536-3E77-41BE-B447-520B53CA6F00}"/>
              </a:ext>
            </a:extLst>
          </p:cNvPr>
          <p:cNvGrpSpPr/>
          <p:nvPr/>
        </p:nvGrpSpPr>
        <p:grpSpPr>
          <a:xfrm>
            <a:off x="1971242" y="745792"/>
            <a:ext cx="9682495" cy="5152077"/>
            <a:chOff x="1971242" y="1144627"/>
            <a:chExt cx="9682495" cy="515207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42EF9E5-4262-46B7-E3FC-FEB58F230E56}"/>
                </a:ext>
              </a:extLst>
            </p:cNvPr>
            <p:cNvGrpSpPr/>
            <p:nvPr/>
          </p:nvGrpSpPr>
          <p:grpSpPr>
            <a:xfrm>
              <a:off x="5473431" y="1144627"/>
              <a:ext cx="6180306" cy="3453319"/>
              <a:chOff x="2652409" y="1631004"/>
              <a:chExt cx="6180306" cy="3453319"/>
            </a:xfrm>
          </p:grpSpPr>
          <p:sp>
            <p:nvSpPr>
              <p:cNvPr id="19" name="円弧 18">
                <a:extLst>
                  <a:ext uri="{FF2B5EF4-FFF2-40B4-BE49-F238E27FC236}">
                    <a16:creationId xmlns:a16="http://schemas.microsoft.com/office/drawing/2014/main" id="{F5F4F439-7E44-1B33-B1A3-DE0DE4D3D6FF}"/>
                  </a:ext>
                </a:extLst>
              </p:cNvPr>
              <p:cNvSpPr/>
              <p:nvPr/>
            </p:nvSpPr>
            <p:spPr>
              <a:xfrm>
                <a:off x="5019473" y="1631004"/>
                <a:ext cx="3813242" cy="3453319"/>
              </a:xfrm>
              <a:prstGeom prst="arc">
                <a:avLst>
                  <a:gd name="adj1" fmla="val 16200000"/>
                  <a:gd name="adj2" fmla="val 539126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弧 19">
                <a:extLst>
                  <a:ext uri="{FF2B5EF4-FFF2-40B4-BE49-F238E27FC236}">
                    <a16:creationId xmlns:a16="http://schemas.microsoft.com/office/drawing/2014/main" id="{B2610FE6-0DA7-4B62-A08E-5F956881DF41}"/>
                  </a:ext>
                </a:extLst>
              </p:cNvPr>
              <p:cNvSpPr/>
              <p:nvPr/>
            </p:nvSpPr>
            <p:spPr>
              <a:xfrm flipH="1">
                <a:off x="2652409" y="1631004"/>
                <a:ext cx="3813242" cy="3453319"/>
              </a:xfrm>
              <a:prstGeom prst="arc">
                <a:avLst>
                  <a:gd name="adj1" fmla="val 16200000"/>
                  <a:gd name="adj2" fmla="val 539126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50CCA5B7-B856-E163-94F7-6D4CBD45702A}"/>
                  </a:ext>
                </a:extLst>
              </p:cNvPr>
              <p:cNvCxnSpPr>
                <a:stCxn id="20" idx="0"/>
              </p:cNvCxnSpPr>
              <p:nvPr/>
            </p:nvCxnSpPr>
            <p:spPr>
              <a:xfrm>
                <a:off x="4559029" y="1631004"/>
                <a:ext cx="2412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FFF5A429-10EF-4714-970D-EF9124661A01}"/>
                  </a:ext>
                </a:extLst>
              </p:cNvPr>
              <p:cNvCxnSpPr/>
              <p:nvPr/>
            </p:nvCxnSpPr>
            <p:spPr>
              <a:xfrm>
                <a:off x="4559029" y="5084323"/>
                <a:ext cx="2412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256CF19E-4E5A-37CF-9AAB-604BFDC22112}"/>
                </a:ext>
              </a:extLst>
            </p:cNvPr>
            <p:cNvCxnSpPr/>
            <p:nvPr/>
          </p:nvCxnSpPr>
          <p:spPr>
            <a:xfrm flipH="1">
              <a:off x="6459166" y="4597946"/>
              <a:ext cx="1838528" cy="1228928"/>
            </a:xfrm>
            <a:prstGeom prst="line">
              <a:avLst/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4E152ECE-AAEA-24D6-A7B0-AD1F8C77C8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39357" y="5826874"/>
              <a:ext cx="351980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EB03C99-6C46-0CC3-888D-DB3BAC3240DC}"/>
                </a:ext>
              </a:extLst>
            </p:cNvPr>
            <p:cNvSpPr/>
            <p:nvPr/>
          </p:nvSpPr>
          <p:spPr>
            <a:xfrm rot="-1980000">
              <a:off x="7144129" y="5125544"/>
              <a:ext cx="468599" cy="20099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D855EBC-07D8-3CDB-C82A-64224B237171}"/>
                </a:ext>
              </a:extLst>
            </p:cNvPr>
            <p:cNvSpPr txBox="1"/>
            <p:nvPr/>
          </p:nvSpPr>
          <p:spPr>
            <a:xfrm>
              <a:off x="4311815" y="5927372"/>
              <a:ext cx="2752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New energy compressor</a:t>
              </a:r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117A7D52-327F-1813-DAFF-2ED1A648B448}"/>
                </a:ext>
              </a:extLst>
            </p:cNvPr>
            <p:cNvSpPr/>
            <p:nvPr/>
          </p:nvSpPr>
          <p:spPr>
            <a:xfrm>
              <a:off x="2824266" y="5719883"/>
              <a:ext cx="1562072" cy="20749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DA79F02-7621-1E56-5E01-912C6978B925}"/>
                </a:ext>
              </a:extLst>
            </p:cNvPr>
            <p:cNvSpPr txBox="1"/>
            <p:nvPr/>
          </p:nvSpPr>
          <p:spPr>
            <a:xfrm>
              <a:off x="1971242" y="5350551"/>
              <a:ext cx="22637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5 GeV booster </a:t>
              </a:r>
              <a:r>
                <a:rPr lang="en-US" altLang="ja-JP" dirty="0" err="1"/>
                <a:t>linac</a:t>
              </a:r>
              <a:endParaRPr kumimoji="1" lang="ja-JP" altLang="en-US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1A11D1B3-8221-0B6B-3B4C-655227BC9A75}"/>
                </a:ext>
              </a:extLst>
            </p:cNvPr>
            <p:cNvSpPr txBox="1"/>
            <p:nvPr/>
          </p:nvSpPr>
          <p:spPr>
            <a:xfrm>
              <a:off x="7378430" y="4231537"/>
              <a:ext cx="1681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Damping Ring</a:t>
              </a:r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A0F1ECB4-D32C-72E2-B0AA-D04365D38A09}"/>
                </a:ext>
              </a:extLst>
            </p:cNvPr>
            <p:cNvSpPr/>
            <p:nvPr/>
          </p:nvSpPr>
          <p:spPr>
            <a:xfrm>
              <a:off x="4386338" y="5726374"/>
              <a:ext cx="468599" cy="20099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コンテンツ プレースホルダー 2">
            <a:extLst>
              <a:ext uri="{FF2B5EF4-FFF2-40B4-BE49-F238E27FC236}">
                <a16:creationId xmlns:a16="http://schemas.microsoft.com/office/drawing/2014/main" id="{D47BF036-BD90-4804-ADBA-8D24450D976C}"/>
              </a:ext>
            </a:extLst>
          </p:cNvPr>
          <p:cNvSpPr txBox="1">
            <a:spLocks/>
          </p:cNvSpPr>
          <p:nvPr/>
        </p:nvSpPr>
        <p:spPr>
          <a:xfrm>
            <a:off x="838200" y="1028538"/>
            <a:ext cx="10515600" cy="197407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Move energy compressor from LTR to downstream of booster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linac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. 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For consolidating the RF and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LHe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systems in one place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Make the chicane of the energy compressor vertical.</a:t>
            </a:r>
            <a:endParaRPr lang="en-US" altLang="ja-JP" sz="2000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For reducing necessary width of the tunnel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766603C-C1E0-32D3-0490-D28266C2A0DF}"/>
              </a:ext>
            </a:extLst>
          </p:cNvPr>
          <p:cNvSpPr txBox="1">
            <a:spLocks/>
          </p:cNvSpPr>
          <p:nvPr/>
        </p:nvSpPr>
        <p:spPr>
          <a:xfrm>
            <a:off x="838200" y="347370"/>
            <a:ext cx="10515600" cy="670726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Common changes in e- and e+ source Beamline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5CDF94B-CF52-EFA4-7BA2-6C48CE9AF20B}"/>
              </a:ext>
            </a:extLst>
          </p:cNvPr>
          <p:cNvSpPr txBox="1"/>
          <p:nvPr/>
        </p:nvSpPr>
        <p:spPr>
          <a:xfrm>
            <a:off x="7302659" y="494049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Old energy compressor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6733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3B3F44E-E1E8-F43E-197D-8AE2ED2BC9C3}"/>
              </a:ext>
            </a:extLst>
          </p:cNvPr>
          <p:cNvGrpSpPr/>
          <p:nvPr/>
        </p:nvGrpSpPr>
        <p:grpSpPr>
          <a:xfrm>
            <a:off x="5473431" y="745792"/>
            <a:ext cx="6180306" cy="3453319"/>
            <a:chOff x="2652409" y="1631004"/>
            <a:chExt cx="6180306" cy="3453319"/>
          </a:xfrm>
        </p:grpSpPr>
        <p:sp>
          <p:nvSpPr>
            <p:cNvPr id="33" name="円弧 32">
              <a:extLst>
                <a:ext uri="{FF2B5EF4-FFF2-40B4-BE49-F238E27FC236}">
                  <a16:creationId xmlns:a16="http://schemas.microsoft.com/office/drawing/2014/main" id="{ED78DC0C-6192-2070-D643-764E0C52BA80}"/>
                </a:ext>
              </a:extLst>
            </p:cNvPr>
            <p:cNvSpPr/>
            <p:nvPr/>
          </p:nvSpPr>
          <p:spPr>
            <a:xfrm>
              <a:off x="5019473" y="1631004"/>
              <a:ext cx="3813242" cy="3453319"/>
            </a:xfrm>
            <a:prstGeom prst="arc">
              <a:avLst>
                <a:gd name="adj1" fmla="val 16200000"/>
                <a:gd name="adj2" fmla="val 539126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弧 33">
              <a:extLst>
                <a:ext uri="{FF2B5EF4-FFF2-40B4-BE49-F238E27FC236}">
                  <a16:creationId xmlns:a16="http://schemas.microsoft.com/office/drawing/2014/main" id="{D7C2AFB1-7D2A-7705-7C49-3CE3AB801DF6}"/>
                </a:ext>
              </a:extLst>
            </p:cNvPr>
            <p:cNvSpPr/>
            <p:nvPr/>
          </p:nvSpPr>
          <p:spPr>
            <a:xfrm flipH="1">
              <a:off x="2652409" y="1631004"/>
              <a:ext cx="3813242" cy="3453319"/>
            </a:xfrm>
            <a:prstGeom prst="arc">
              <a:avLst>
                <a:gd name="adj1" fmla="val 16200000"/>
                <a:gd name="adj2" fmla="val 539126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7DDDD056-E32E-8F8E-AA0E-4B2F184FD29E}"/>
                </a:ext>
              </a:extLst>
            </p:cNvPr>
            <p:cNvCxnSpPr>
              <a:stCxn id="34" idx="0"/>
            </p:cNvCxnSpPr>
            <p:nvPr/>
          </p:nvCxnSpPr>
          <p:spPr>
            <a:xfrm>
              <a:off x="4559029" y="1631004"/>
              <a:ext cx="241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40330D0-57DD-04FF-2FCC-163CAD91DCB5}"/>
                </a:ext>
              </a:extLst>
            </p:cNvPr>
            <p:cNvCxnSpPr/>
            <p:nvPr/>
          </p:nvCxnSpPr>
          <p:spPr>
            <a:xfrm>
              <a:off x="4559029" y="5084323"/>
              <a:ext cx="241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17DD88FA-5FCD-2C7F-48AA-A8847691AA01}"/>
              </a:ext>
            </a:extLst>
          </p:cNvPr>
          <p:cNvCxnSpPr/>
          <p:nvPr/>
        </p:nvCxnSpPr>
        <p:spPr>
          <a:xfrm flipH="1">
            <a:off x="6459166" y="4199111"/>
            <a:ext cx="1838528" cy="1228928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0E0381E8-7C02-8D57-5A08-51F3066BE414}"/>
              </a:ext>
            </a:extLst>
          </p:cNvPr>
          <p:cNvCxnSpPr>
            <a:cxnSpLocks/>
          </p:cNvCxnSpPr>
          <p:nvPr/>
        </p:nvCxnSpPr>
        <p:spPr>
          <a:xfrm flipH="1">
            <a:off x="2939357" y="5428039"/>
            <a:ext cx="35198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10E4B75-E107-0F8A-8476-F62CCC2AE370}"/>
              </a:ext>
            </a:extLst>
          </p:cNvPr>
          <p:cNvSpPr/>
          <p:nvPr/>
        </p:nvSpPr>
        <p:spPr>
          <a:xfrm>
            <a:off x="2824266" y="5321048"/>
            <a:ext cx="1562072" cy="2074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0C820CE-2DFB-7D7C-071F-F6709850201D}"/>
              </a:ext>
            </a:extLst>
          </p:cNvPr>
          <p:cNvSpPr txBox="1"/>
          <p:nvPr/>
        </p:nvSpPr>
        <p:spPr>
          <a:xfrm>
            <a:off x="1971242" y="4951716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Source and 5 GeV </a:t>
            </a:r>
            <a:r>
              <a:rPr lang="en-US" altLang="ja-JP" dirty="0" err="1"/>
              <a:t>linac</a:t>
            </a:r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6206541-6416-3414-760C-AF08D36D7112}"/>
              </a:ext>
            </a:extLst>
          </p:cNvPr>
          <p:cNvSpPr txBox="1"/>
          <p:nvPr/>
        </p:nvSpPr>
        <p:spPr>
          <a:xfrm>
            <a:off x="7378430" y="3832702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Damping Ring</a:t>
            </a:r>
            <a:endParaRPr kumimoji="1" lang="ja-JP" altLang="en-US" dirty="0"/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34201DB2-ACE6-0736-3766-BA745E8B31F9}"/>
              </a:ext>
            </a:extLst>
          </p:cNvPr>
          <p:cNvCxnSpPr/>
          <p:nvPr/>
        </p:nvCxnSpPr>
        <p:spPr>
          <a:xfrm flipV="1">
            <a:off x="7217923" y="4726023"/>
            <a:ext cx="622572" cy="185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4600978-F608-BAC5-4BEA-CB3AAA873E91}"/>
              </a:ext>
            </a:extLst>
          </p:cNvPr>
          <p:cNvSpPr/>
          <p:nvPr/>
        </p:nvSpPr>
        <p:spPr>
          <a:xfrm rot="-780000">
            <a:off x="7823468" y="4622511"/>
            <a:ext cx="180000" cy="1851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97C899F-3C16-54AA-2B74-45015A68030A}"/>
              </a:ext>
            </a:extLst>
          </p:cNvPr>
          <p:cNvSpPr txBox="1"/>
          <p:nvPr/>
        </p:nvSpPr>
        <p:spPr>
          <a:xfrm>
            <a:off x="7953578" y="4530426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Old dump</a:t>
            </a:r>
            <a:endParaRPr kumimoji="1" lang="ja-JP" altLang="en-US" dirty="0"/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0D9F3CA9-34C3-6F17-8022-D5C48793CB8B}"/>
              </a:ext>
            </a:extLst>
          </p:cNvPr>
          <p:cNvCxnSpPr/>
          <p:nvPr/>
        </p:nvCxnSpPr>
        <p:spPr>
          <a:xfrm>
            <a:off x="6459166" y="5424793"/>
            <a:ext cx="6809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42D6D0B-24CC-7BE9-CA35-845F3F15F035}"/>
              </a:ext>
            </a:extLst>
          </p:cNvPr>
          <p:cNvSpPr/>
          <p:nvPr/>
        </p:nvSpPr>
        <p:spPr>
          <a:xfrm>
            <a:off x="7127923" y="5341479"/>
            <a:ext cx="180000" cy="1851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FDFF5A2-1A28-DE9B-9944-44BF5FE8A9A4}"/>
              </a:ext>
            </a:extLst>
          </p:cNvPr>
          <p:cNvSpPr txBox="1"/>
          <p:nvPr/>
        </p:nvSpPr>
        <p:spPr>
          <a:xfrm>
            <a:off x="7304451" y="5292675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New dump</a:t>
            </a:r>
            <a:endParaRPr kumimoji="1" lang="ja-JP" altLang="en-US" dirty="0"/>
          </a:p>
        </p:txBody>
      </p:sp>
      <p:sp>
        <p:nvSpPr>
          <p:cNvPr id="49" name="タイトル 1">
            <a:extLst>
              <a:ext uri="{FF2B5EF4-FFF2-40B4-BE49-F238E27FC236}">
                <a16:creationId xmlns:a16="http://schemas.microsoft.com/office/drawing/2014/main" id="{FE8373C0-CA12-F842-E1FF-BE0995025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520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ja-JP" sz="3600" dirty="0">
                <a:latin typeface="游明朝" panose="02020400000000000000" pitchFamily="18" charset="-128"/>
                <a:ea typeface="游明朝" panose="02020400000000000000" pitchFamily="18" charset="-128"/>
              </a:rPr>
              <a:t>e</a:t>
            </a:r>
            <a:r>
              <a:rPr kumimoji="1" lang="en-US" altLang="ja-JP" sz="3600" dirty="0">
                <a:latin typeface="游明朝" panose="02020400000000000000" pitchFamily="18" charset="-128"/>
                <a:ea typeface="游明朝" panose="02020400000000000000" pitchFamily="18" charset="-128"/>
              </a:rPr>
              <a:t>- and e+ source tuning dump (5 GeV) positions</a:t>
            </a:r>
          </a:p>
        </p:txBody>
      </p:sp>
      <p:sp>
        <p:nvSpPr>
          <p:cNvPr id="50" name="コンテンツ プレースホルダー 2">
            <a:extLst>
              <a:ext uri="{FF2B5EF4-FFF2-40B4-BE49-F238E27FC236}">
                <a16:creationId xmlns:a16="http://schemas.microsoft.com/office/drawing/2014/main" id="{DD3BF427-93FF-D5F1-41EB-41C835A0D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0327"/>
            <a:ext cx="10515600" cy="174641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Move from middle of LTR to before LTR.</a:t>
            </a:r>
          </a:p>
          <a:p>
            <a:pPr marL="0" indent="0" algn="just">
              <a:buNone/>
            </a:pP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For r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educing lengths of beamline and number of magnets.</a:t>
            </a:r>
            <a:endParaRPr lang="en-US" altLang="ja-JP" sz="2000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96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A0FB4D2B-3CDF-B240-0055-630BB1606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725864"/>
            <a:ext cx="10985173" cy="5451099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This report is based on activities of the meetings</a:t>
            </a:r>
          </a:p>
          <a:p>
            <a:pPr marL="0" indent="0">
              <a:buNone/>
            </a:pP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ILC Beamline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elated to CFS (2019~)</a:t>
            </a:r>
          </a:p>
          <a:p>
            <a:pPr marL="0" indent="0">
              <a:buNone/>
            </a:pP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Members:</a:t>
            </a:r>
          </a:p>
          <a:p>
            <a:pPr marL="0" indent="0">
              <a:buNone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Y.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Enomoto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, H.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Hayano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, K. Kubo,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Okugi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, T.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Sanuki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, N.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Terunuma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, K.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Yokoya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906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2766603C-C1E0-32D3-0490-D28266C2A0DF}"/>
              </a:ext>
            </a:extLst>
          </p:cNvPr>
          <p:cNvSpPr txBox="1">
            <a:spLocks/>
          </p:cNvSpPr>
          <p:nvPr/>
        </p:nvSpPr>
        <p:spPr>
          <a:xfrm>
            <a:off x="838200" y="347370"/>
            <a:ext cx="10515600" cy="670726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Common changes in e- and e+ source Beamline</a:t>
            </a:r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D47BF036-BD90-4804-ADBA-8D24450D976C}"/>
              </a:ext>
            </a:extLst>
          </p:cNvPr>
          <p:cNvSpPr txBox="1">
            <a:spLocks/>
          </p:cNvSpPr>
          <p:nvPr/>
        </p:nvSpPr>
        <p:spPr>
          <a:xfrm>
            <a:off x="838200" y="1028537"/>
            <a:ext cx="10515600" cy="4730237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Make the super conducting booster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linac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region close to horizontal. (The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linac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is laser straight, but vertical bend is inserted for making the center of the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linac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horizontal)</a:t>
            </a:r>
            <a:endParaRPr lang="en-US" altLang="ja-JP" sz="2000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</a:t>
            </a: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F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or making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LHe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supply easier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altLang="ja-JP" sz="2000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Bend the beam transport line slightly, before LTR, following the BDS.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For e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liminating need to widen the tunnel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0ACCC6B-3A51-E581-800F-8FDB3375304F}"/>
              </a:ext>
            </a:extLst>
          </p:cNvPr>
          <p:cNvGrpSpPr/>
          <p:nvPr/>
        </p:nvGrpSpPr>
        <p:grpSpPr>
          <a:xfrm>
            <a:off x="1864469" y="2233130"/>
            <a:ext cx="7605391" cy="3876572"/>
            <a:chOff x="1864469" y="2233130"/>
            <a:chExt cx="7605391" cy="387657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0E37FACF-B81B-DFB5-9127-F78A1707318B}"/>
                </a:ext>
              </a:extLst>
            </p:cNvPr>
            <p:cNvGrpSpPr/>
            <p:nvPr/>
          </p:nvGrpSpPr>
          <p:grpSpPr>
            <a:xfrm>
              <a:off x="1864469" y="2525800"/>
              <a:ext cx="7221166" cy="3583902"/>
              <a:chOff x="1864469" y="1960863"/>
              <a:chExt cx="7221166" cy="3583902"/>
            </a:xfrm>
          </p:grpSpPr>
          <p:sp>
            <p:nvSpPr>
              <p:cNvPr id="3" name="円弧 2">
                <a:extLst>
                  <a:ext uri="{FF2B5EF4-FFF2-40B4-BE49-F238E27FC236}">
                    <a16:creationId xmlns:a16="http://schemas.microsoft.com/office/drawing/2014/main" id="{3B8D708F-41CA-1090-1DC2-E5C3192D75A3}"/>
                  </a:ext>
                </a:extLst>
              </p:cNvPr>
              <p:cNvSpPr/>
              <p:nvPr/>
            </p:nvSpPr>
            <p:spPr>
              <a:xfrm>
                <a:off x="1955261" y="1964987"/>
                <a:ext cx="7130374" cy="3579778"/>
              </a:xfrm>
              <a:prstGeom prst="arc">
                <a:avLst>
                  <a:gd name="adj1" fmla="val 12042248"/>
                  <a:gd name="adj2" fmla="val 16223059"/>
                </a:avLst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C9AED5FE-CB5D-C6D3-7A43-A7BB5A0D6C90}"/>
                  </a:ext>
                </a:extLst>
              </p:cNvPr>
              <p:cNvSpPr/>
              <p:nvPr/>
            </p:nvSpPr>
            <p:spPr>
              <a:xfrm rot="-1200000">
                <a:off x="3083668" y="2266546"/>
                <a:ext cx="710119" cy="107003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83E8221D-2559-E897-864E-5E1D6DED0DF5}"/>
                  </a:ext>
                </a:extLst>
              </p:cNvPr>
              <p:cNvCxnSpPr/>
              <p:nvPr/>
            </p:nvCxnSpPr>
            <p:spPr>
              <a:xfrm flipV="1">
                <a:off x="3712851" y="2204056"/>
                <a:ext cx="1116000" cy="0"/>
              </a:xfrm>
              <a:prstGeom prst="line">
                <a:avLst/>
              </a:prstGeom>
              <a:ln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269ECFBA-EFC9-FB8D-2997-590636C600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91428" y="2415860"/>
                <a:ext cx="337788" cy="15180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円弧 8">
                <a:extLst>
                  <a:ext uri="{FF2B5EF4-FFF2-40B4-BE49-F238E27FC236}">
                    <a16:creationId xmlns:a16="http://schemas.microsoft.com/office/drawing/2014/main" id="{0BCC3C3B-7817-C559-39F0-F8E849385A09}"/>
                  </a:ext>
                </a:extLst>
              </p:cNvPr>
              <p:cNvSpPr/>
              <p:nvPr/>
            </p:nvSpPr>
            <p:spPr>
              <a:xfrm flipH="1">
                <a:off x="1864469" y="1960863"/>
                <a:ext cx="7130374" cy="3579778"/>
              </a:xfrm>
              <a:prstGeom prst="arc">
                <a:avLst>
                  <a:gd name="adj1" fmla="val 12042248"/>
                  <a:gd name="adj2" fmla="val 16223059"/>
                </a:avLst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D8B890D2-8C5A-5AD7-1BD8-9EC79516A20F}"/>
                  </a:ext>
                </a:extLst>
              </p:cNvPr>
              <p:cNvSpPr/>
              <p:nvPr/>
            </p:nvSpPr>
            <p:spPr>
              <a:xfrm rot="1200000" flipH="1">
                <a:off x="7156317" y="2262422"/>
                <a:ext cx="710119" cy="107003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C5ED4A33-BAD5-ED07-AFB0-1C8059C9CBB4}"/>
                  </a:ext>
                </a:extLst>
              </p:cNvPr>
              <p:cNvCxnSpPr/>
              <p:nvPr/>
            </p:nvCxnSpPr>
            <p:spPr>
              <a:xfrm flipH="1" flipV="1">
                <a:off x="6121253" y="2199932"/>
                <a:ext cx="1116000" cy="0"/>
              </a:xfrm>
              <a:prstGeom prst="line">
                <a:avLst/>
              </a:prstGeom>
              <a:ln>
                <a:solidFill>
                  <a:srgbClr val="C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D072D38F-E8FF-A02F-90E2-57647CA5711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30616" y="2431192"/>
                <a:ext cx="360074" cy="0"/>
              </a:xfrm>
              <a:prstGeom prst="line">
                <a:avLst/>
              </a:prstGeom>
              <a:ln>
                <a:solidFill>
                  <a:srgbClr val="C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18C73370-755A-D02E-B91E-966239220ACE}"/>
                </a:ext>
              </a:extLst>
            </p:cNvPr>
            <p:cNvSpPr txBox="1"/>
            <p:nvPr/>
          </p:nvSpPr>
          <p:spPr>
            <a:xfrm>
              <a:off x="8212785" y="2811463"/>
              <a:ext cx="12570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e</a:t>
              </a:r>
              <a:r>
                <a:rPr kumimoji="1" lang="en-US" altLang="ja-JP" dirty="0"/>
                <a:t>+ source</a:t>
              </a:r>
              <a:endParaRPr kumimoji="1" lang="ja-JP" altLang="en-US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8C276521-ED66-3AC7-92E1-216FC2136D98}"/>
                </a:ext>
              </a:extLst>
            </p:cNvPr>
            <p:cNvSpPr txBox="1"/>
            <p:nvPr/>
          </p:nvSpPr>
          <p:spPr>
            <a:xfrm>
              <a:off x="7356619" y="2515359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SC</a:t>
              </a:r>
              <a:endParaRPr kumimoji="1" lang="ja-JP" altLang="en-US" dirty="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F9FC602B-7564-3EF9-FD2E-94ED5C69AB69}"/>
                </a:ext>
              </a:extLst>
            </p:cNvPr>
            <p:cNvSpPr txBox="1"/>
            <p:nvPr/>
          </p:nvSpPr>
          <p:spPr>
            <a:xfrm>
              <a:off x="2995990" y="2529924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SC</a:t>
              </a:r>
              <a:endParaRPr kumimoji="1" lang="ja-JP" altLang="en-US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3CB81B4-92CB-CF95-59FA-3DD4DED0D689}"/>
                </a:ext>
              </a:extLst>
            </p:cNvPr>
            <p:cNvSpPr txBox="1"/>
            <p:nvPr/>
          </p:nvSpPr>
          <p:spPr>
            <a:xfrm>
              <a:off x="1892484" y="3052573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e-</a:t>
              </a:r>
              <a:r>
                <a:rPr kumimoji="1" lang="en-US" altLang="ja-JP" dirty="0"/>
                <a:t> source</a:t>
              </a:r>
              <a:endParaRPr kumimoji="1" lang="ja-JP" altLang="en-US" dirty="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ECA606DE-BCFC-7331-3961-BB97C1724CB4}"/>
                </a:ext>
              </a:extLst>
            </p:cNvPr>
            <p:cNvSpPr txBox="1"/>
            <p:nvPr/>
          </p:nvSpPr>
          <p:spPr>
            <a:xfrm>
              <a:off x="4589237" y="2849033"/>
              <a:ext cx="21403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To Damping Rings</a:t>
              </a:r>
              <a:endParaRPr kumimoji="1" lang="ja-JP" altLang="en-US" dirty="0"/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9870671A-229B-9623-B65E-8205763C8898}"/>
                </a:ext>
              </a:extLst>
            </p:cNvPr>
            <p:cNvCxnSpPr/>
            <p:nvPr/>
          </p:nvCxnSpPr>
          <p:spPr>
            <a:xfrm>
              <a:off x="4394681" y="2515359"/>
              <a:ext cx="223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EA81ABB5-6C75-DFBC-36FE-CCBE3F6C5DD6}"/>
                </a:ext>
              </a:extLst>
            </p:cNvPr>
            <p:cNvSpPr txBox="1"/>
            <p:nvPr/>
          </p:nvSpPr>
          <p:spPr>
            <a:xfrm>
              <a:off x="4909185" y="2233130"/>
              <a:ext cx="1702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游ゴシック Light" panose="020B0300000000000000" pitchFamily="50" charset="-128"/>
                  <a:ea typeface="游ゴシック Light" panose="020B0300000000000000" pitchFamily="50" charset="-128"/>
                  <a:cs typeface="Arial" panose="020B0604020202020204" pitchFamily="34" charset="0"/>
                </a:rPr>
                <a:t>Horizontal at IP</a:t>
              </a:r>
              <a:endParaRPr kumimoji="1" lang="ja-JP" altLang="en-US" dirty="0">
                <a:latin typeface="游ゴシック Light" panose="020B0300000000000000" pitchFamily="50" charset="-128"/>
                <a:ea typeface="游ゴシック Light" panose="020B0300000000000000" pitchFamily="50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AD857601-EB3C-8312-889C-52790BC5236D}"/>
              </a:ext>
            </a:extLst>
          </p:cNvPr>
          <p:cNvGrpSpPr/>
          <p:nvPr/>
        </p:nvGrpSpPr>
        <p:grpSpPr>
          <a:xfrm>
            <a:off x="1864469" y="4359143"/>
            <a:ext cx="6627790" cy="2368524"/>
            <a:chOff x="1806048" y="1716773"/>
            <a:chExt cx="6627790" cy="2368524"/>
          </a:xfrm>
        </p:grpSpPr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751789A6-B9AC-862A-1B5C-E66D4417EE23}"/>
                </a:ext>
              </a:extLst>
            </p:cNvPr>
            <p:cNvCxnSpPr>
              <a:cxnSpLocks/>
            </p:cNvCxnSpPr>
            <p:nvPr/>
          </p:nvCxnSpPr>
          <p:spPr>
            <a:xfrm>
              <a:off x="2665379" y="3044757"/>
              <a:ext cx="226654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8305EA20-2998-6A04-40C4-550CACBF664A}"/>
                </a:ext>
              </a:extLst>
            </p:cNvPr>
            <p:cNvCxnSpPr/>
            <p:nvPr/>
          </p:nvCxnSpPr>
          <p:spPr>
            <a:xfrm>
              <a:off x="4931923" y="3044757"/>
              <a:ext cx="2344366" cy="632298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94AEC52-DC63-A775-7491-32D600023C50}"/>
                </a:ext>
              </a:extLst>
            </p:cNvPr>
            <p:cNvSpPr txBox="1"/>
            <p:nvPr/>
          </p:nvSpPr>
          <p:spPr>
            <a:xfrm>
              <a:off x="4931923" y="3244334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BDS</a:t>
              </a:r>
              <a:endParaRPr kumimoji="1" lang="ja-JP" altLang="en-US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7D861E6D-DF85-62F5-323B-6FD927972708}"/>
                </a:ext>
              </a:extLst>
            </p:cNvPr>
            <p:cNvSpPr txBox="1"/>
            <p:nvPr/>
          </p:nvSpPr>
          <p:spPr>
            <a:xfrm>
              <a:off x="7262632" y="3715965"/>
              <a:ext cx="404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IP</a:t>
              </a:r>
              <a:endParaRPr kumimoji="1" lang="ja-JP" altLang="en-US" dirty="0"/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B1CD1328-69B3-B51A-2C52-2CCB22AFB86D}"/>
                </a:ext>
              </a:extLst>
            </p:cNvPr>
            <p:cNvCxnSpPr>
              <a:cxnSpLocks/>
            </p:cNvCxnSpPr>
            <p:nvPr/>
          </p:nvCxnSpPr>
          <p:spPr>
            <a:xfrm>
              <a:off x="2665379" y="2908570"/>
              <a:ext cx="3093395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373FF543-4C3B-1F86-13A5-DB563B53008F}"/>
                </a:ext>
              </a:extLst>
            </p:cNvPr>
            <p:cNvCxnSpPr/>
            <p:nvPr/>
          </p:nvCxnSpPr>
          <p:spPr>
            <a:xfrm flipV="1">
              <a:off x="5758774" y="1780162"/>
              <a:ext cx="1303507" cy="1128408"/>
            </a:xfrm>
            <a:prstGeom prst="straightConnector1">
              <a:avLst/>
            </a:prstGeom>
            <a:ln w="127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4AA9CF14-2539-B952-5267-3F36D3F7840C}"/>
                </a:ext>
              </a:extLst>
            </p:cNvPr>
            <p:cNvCxnSpPr>
              <a:cxnSpLocks/>
            </p:cNvCxnSpPr>
            <p:nvPr/>
          </p:nvCxnSpPr>
          <p:spPr>
            <a:xfrm>
              <a:off x="4931923" y="2908570"/>
              <a:ext cx="638096" cy="16293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EC7088C4-2E99-9554-2CD7-0CA76A9EA3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70019" y="1716773"/>
              <a:ext cx="1560355" cy="1347439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B5AC6E43-1588-4638-EE7E-3EB1E45C3DE3}"/>
                </a:ext>
              </a:extLst>
            </p:cNvPr>
            <p:cNvSpPr txBox="1"/>
            <p:nvPr/>
          </p:nvSpPr>
          <p:spPr>
            <a:xfrm>
              <a:off x="6410527" y="2011433"/>
              <a:ext cx="2023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To Damping Ring</a:t>
              </a:r>
              <a:endParaRPr kumimoji="1" lang="ja-JP" altLang="en-US" dirty="0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364B9B59-7877-3A81-D6A6-8C664DBEE5F4}"/>
                </a:ext>
              </a:extLst>
            </p:cNvPr>
            <p:cNvSpPr txBox="1"/>
            <p:nvPr/>
          </p:nvSpPr>
          <p:spPr>
            <a:xfrm>
              <a:off x="1806048" y="2805373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/>
                <a:t>Linacs</a:t>
              </a:r>
              <a:endParaRPr kumimoji="1" lang="ja-JP" altLang="en-US" dirty="0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3B99F12E-5CED-D797-F02C-AEBEEA79A37A}"/>
                </a:ext>
              </a:extLst>
            </p:cNvPr>
            <p:cNvSpPr txBox="1"/>
            <p:nvPr/>
          </p:nvSpPr>
          <p:spPr>
            <a:xfrm>
              <a:off x="5225428" y="2578308"/>
              <a:ext cx="5469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C00000"/>
                  </a:solidFill>
                </a:rPr>
                <a:t>Old</a:t>
              </a:r>
              <a:endParaRPr kumimoji="1" lang="ja-JP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BA386002-67D3-9EA3-267A-AD1C4B1C6B36}"/>
                </a:ext>
              </a:extLst>
            </p:cNvPr>
            <p:cNvSpPr txBox="1"/>
            <p:nvPr/>
          </p:nvSpPr>
          <p:spPr>
            <a:xfrm>
              <a:off x="5654820" y="2875002"/>
              <a:ext cx="6655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0070C0"/>
                  </a:solidFill>
                </a:rPr>
                <a:t>New</a:t>
              </a:r>
              <a:endParaRPr kumimoji="1" lang="ja-JP" altLang="en-US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9517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6B4806-1DDA-B74F-C343-A9FCD2FD2F09}"/>
              </a:ext>
            </a:extLst>
          </p:cNvPr>
          <p:cNvGrpSpPr/>
          <p:nvPr/>
        </p:nvGrpSpPr>
        <p:grpSpPr>
          <a:xfrm>
            <a:off x="10108575" y="2411153"/>
            <a:ext cx="1649912" cy="669554"/>
            <a:chOff x="8911606" y="2125433"/>
            <a:chExt cx="1649912" cy="669554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CF5CACCD-5057-EE2C-D213-439F5C7C1FDA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96" name="円弧 195">
                <a:extLst>
                  <a:ext uri="{FF2B5EF4-FFF2-40B4-BE49-F238E27FC236}">
                    <a16:creationId xmlns:a16="http://schemas.microsoft.com/office/drawing/2014/main" id="{68F5C57D-28B9-C3A6-3ED8-04D4358CCA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弧 196">
                <a:extLst>
                  <a:ext uri="{FF2B5EF4-FFF2-40B4-BE49-F238E27FC236}">
                    <a16:creationId xmlns:a16="http://schemas.microsoft.com/office/drawing/2014/main" id="{FECF8511-34A1-93AB-F526-C155E7DE7720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9" name="直線コネクタ 198">
                <a:extLst>
                  <a:ext uri="{FF2B5EF4-FFF2-40B4-BE49-F238E27FC236}">
                    <a16:creationId xmlns:a16="http://schemas.microsoft.com/office/drawing/2014/main" id="{A0B9FA4E-C8C9-F101-EB40-F921F1430DCD}"/>
                  </a:ext>
                </a:extLst>
              </p:cNvPr>
              <p:cNvCxnSpPr>
                <a:cxnSpLocks/>
                <a:stCxn id="197" idx="0"/>
                <a:endCxn id="196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B5CB80D5-D2EF-6DFA-6714-91262E96B2C1}"/>
                  </a:ext>
                </a:extLst>
              </p:cNvPr>
              <p:cNvCxnSpPr>
                <a:cxnSpLocks/>
                <a:endCxn id="196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8EB7D0E5-2E65-2836-544D-B4AE0B40C44D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209" name="円弧 208">
                <a:extLst>
                  <a:ext uri="{FF2B5EF4-FFF2-40B4-BE49-F238E27FC236}">
                    <a16:creationId xmlns:a16="http://schemas.microsoft.com/office/drawing/2014/main" id="{E1F28C17-03B1-0F14-AEA4-73C9BB0096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弧 209">
                <a:extLst>
                  <a:ext uri="{FF2B5EF4-FFF2-40B4-BE49-F238E27FC236}">
                    <a16:creationId xmlns:a16="http://schemas.microsoft.com/office/drawing/2014/main" id="{EB9781DD-C152-50FC-6438-57D9F01ECEE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BA368685-3121-AA96-BBF0-EA5D9D942026}"/>
                  </a:ext>
                </a:extLst>
              </p:cNvPr>
              <p:cNvCxnSpPr>
                <a:cxnSpLocks/>
                <a:stCxn id="210" idx="0"/>
                <a:endCxn id="209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6C49A885-41E5-D107-13E7-BCF38061A3B9}"/>
                  </a:ext>
                </a:extLst>
              </p:cNvPr>
              <p:cNvCxnSpPr>
                <a:cxnSpLocks/>
                <a:endCxn id="209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55F6613-698C-349B-A817-BC4BD7B5B30A}"/>
              </a:ext>
            </a:extLst>
          </p:cNvPr>
          <p:cNvGrpSpPr/>
          <p:nvPr/>
        </p:nvGrpSpPr>
        <p:grpSpPr>
          <a:xfrm flipH="1">
            <a:off x="560066" y="2504990"/>
            <a:ext cx="1649912" cy="669554"/>
            <a:chOff x="8911606" y="2125433"/>
            <a:chExt cx="1649912" cy="66955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A6BB965-A92C-33BC-6C3E-543FB22DCD73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0" name="円弧 9">
                <a:extLst>
                  <a:ext uri="{FF2B5EF4-FFF2-40B4-BE49-F238E27FC236}">
                    <a16:creationId xmlns:a16="http://schemas.microsoft.com/office/drawing/2014/main" id="{CA5E318F-F32F-0FEA-D5B9-9DFEADE196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弧 10">
                <a:extLst>
                  <a:ext uri="{FF2B5EF4-FFF2-40B4-BE49-F238E27FC236}">
                    <a16:creationId xmlns:a16="http://schemas.microsoft.com/office/drawing/2014/main" id="{A335B84D-2963-1DE0-391C-E81F08B3950B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4C3638E2-8471-E485-7161-4404EC3CE6B8}"/>
                  </a:ext>
                </a:extLst>
              </p:cNvPr>
              <p:cNvCxnSpPr>
                <a:cxnSpLocks/>
                <a:stCxn id="11" idx="0"/>
                <a:endCxn id="10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AD89033-C880-C308-B038-638019D158D7}"/>
                  </a:ext>
                </a:extLst>
              </p:cNvPr>
              <p:cNvCxnSpPr>
                <a:cxnSpLocks/>
                <a:endCxn id="10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E43A0CE-4342-8F98-5E57-4DB3D39CA86B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6" name="円弧 5">
                <a:extLst>
                  <a:ext uri="{FF2B5EF4-FFF2-40B4-BE49-F238E27FC236}">
                    <a16:creationId xmlns:a16="http://schemas.microsoft.com/office/drawing/2014/main" id="{2D312857-1186-1B07-5870-64065B1409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弧 6">
                <a:extLst>
                  <a:ext uri="{FF2B5EF4-FFF2-40B4-BE49-F238E27FC236}">
                    <a16:creationId xmlns:a16="http://schemas.microsoft.com/office/drawing/2014/main" id="{D97DE7D4-1CE6-67AB-CE1A-181DE825DE5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DDA6DEF2-E192-702C-9C16-B9A2A6C3F993}"/>
                  </a:ext>
                </a:extLst>
              </p:cNvPr>
              <p:cNvCxnSpPr>
                <a:cxnSpLocks/>
                <a:stCxn id="7" idx="0"/>
                <a:endCxn id="6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C1982788-338C-CC2E-EB64-9D202F888B20}"/>
                  </a:ext>
                </a:extLst>
              </p:cNvPr>
              <p:cNvCxnSpPr>
                <a:cxnSpLocks/>
                <a:endCxn id="6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D37F3A3-EDBF-9E61-1D6A-21CDDE1A3866}"/>
              </a:ext>
            </a:extLst>
          </p:cNvPr>
          <p:cNvGrpSpPr/>
          <p:nvPr/>
        </p:nvGrpSpPr>
        <p:grpSpPr>
          <a:xfrm>
            <a:off x="2198396" y="2012923"/>
            <a:ext cx="8214701" cy="1539986"/>
            <a:chOff x="2198396" y="1789403"/>
            <a:chExt cx="8214701" cy="1539986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C577E0B7-D676-690D-5FBB-A3B53E704B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84837" y="1789403"/>
              <a:ext cx="3489961" cy="1539986"/>
              <a:chOff x="1123945" y="1639549"/>
              <a:chExt cx="9475435" cy="4181155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CEE6CD1C-322B-A32B-3525-3F88C3D9FC5E}"/>
                  </a:ext>
                </a:extLst>
              </p:cNvPr>
              <p:cNvGrpSpPr/>
              <p:nvPr/>
            </p:nvGrpSpPr>
            <p:grpSpPr>
              <a:xfrm>
                <a:off x="3672372" y="1639549"/>
                <a:ext cx="4139883" cy="2536721"/>
                <a:chOff x="2358272" y="2092751"/>
                <a:chExt cx="2597926" cy="1443869"/>
              </a:xfrm>
            </p:grpSpPr>
            <p:sp>
              <p:nvSpPr>
                <p:cNvPr id="165" name="円弧 164">
                  <a:extLst>
                    <a:ext uri="{FF2B5EF4-FFF2-40B4-BE49-F238E27FC236}">
                      <a16:creationId xmlns:a16="http://schemas.microsoft.com/office/drawing/2014/main" id="{F6DAC2C1-53AD-E661-67EE-3FF09A65288A}"/>
                    </a:ext>
                  </a:extLst>
                </p:cNvPr>
                <p:cNvSpPr/>
                <p:nvPr/>
              </p:nvSpPr>
              <p:spPr>
                <a:xfrm rot="5400000">
                  <a:off x="3516198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円弧 165">
                  <a:extLst>
                    <a:ext uri="{FF2B5EF4-FFF2-40B4-BE49-F238E27FC236}">
                      <a16:creationId xmlns:a16="http://schemas.microsoft.com/office/drawing/2014/main" id="{C4A595C7-AEE4-5598-D5C5-0AC3A63E4983}"/>
                    </a:ext>
                  </a:extLst>
                </p:cNvPr>
                <p:cNvSpPr/>
                <p:nvPr/>
              </p:nvSpPr>
              <p:spPr>
                <a:xfrm rot="16200000" flipH="1">
                  <a:off x="2358272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67" name="直線コネクタ 166">
                  <a:extLst>
                    <a:ext uri="{FF2B5EF4-FFF2-40B4-BE49-F238E27FC236}">
                      <a16:creationId xmlns:a16="http://schemas.microsoft.com/office/drawing/2014/main" id="{3E4C59FE-264D-DDE6-A764-8342E520AA27}"/>
                    </a:ext>
                  </a:extLst>
                </p:cNvPr>
                <p:cNvCxnSpPr>
                  <a:stCxn id="166" idx="0"/>
                  <a:endCxn id="165" idx="0"/>
                </p:cNvCxnSpPr>
                <p:nvPr/>
              </p:nvCxnSpPr>
              <p:spPr>
                <a:xfrm>
                  <a:off x="3079608" y="2092752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直線コネクタ 167">
                  <a:extLst>
                    <a:ext uri="{FF2B5EF4-FFF2-40B4-BE49-F238E27FC236}">
                      <a16:creationId xmlns:a16="http://schemas.microsoft.com/office/drawing/2014/main" id="{D55DA13A-4ABC-AFBE-11C7-A27939B3E670}"/>
                    </a:ext>
                  </a:extLst>
                </p:cNvPr>
                <p:cNvCxnSpPr/>
                <p:nvPr/>
              </p:nvCxnSpPr>
              <p:spPr>
                <a:xfrm>
                  <a:off x="3090606" y="3536620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C9E92CEB-838A-339C-89CA-A8A5A7F639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945" y="5446959"/>
                <a:ext cx="5866506" cy="355339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DD82F66B-0DDD-6BBB-DEB4-FF238A6EBD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92040" y="5405174"/>
                <a:ext cx="6007340" cy="41553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2F0D6A8A-427D-929F-C58F-C31B24680C0B}"/>
                  </a:ext>
                </a:extLst>
              </p:cNvPr>
              <p:cNvGrpSpPr/>
              <p:nvPr/>
            </p:nvGrpSpPr>
            <p:grpSpPr>
              <a:xfrm>
                <a:off x="5967060" y="4169472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2" name="直線コネクタ 171">
                  <a:extLst>
                    <a:ext uri="{FF2B5EF4-FFF2-40B4-BE49-F238E27FC236}">
                      <a16:creationId xmlns:a16="http://schemas.microsoft.com/office/drawing/2014/main" id="{B97E4306-BB01-0D02-68CD-E9A102AE72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線コネクタ 172">
                  <a:extLst>
                    <a:ext uri="{FF2B5EF4-FFF2-40B4-BE49-F238E27FC236}">
                      <a16:creationId xmlns:a16="http://schemas.microsoft.com/office/drawing/2014/main" id="{E0588E97-2BF4-D77B-2701-426E76C42C52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DCBC50A9-2194-4074-7896-0814BAFEB654}"/>
                  </a:ext>
                </a:extLst>
              </p:cNvPr>
              <p:cNvGrpSpPr/>
              <p:nvPr/>
            </p:nvGrpSpPr>
            <p:grpSpPr>
              <a:xfrm flipH="1">
                <a:off x="2647638" y="4183068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5" name="直線コネクタ 174">
                  <a:extLst>
                    <a:ext uri="{FF2B5EF4-FFF2-40B4-BE49-F238E27FC236}">
                      <a16:creationId xmlns:a16="http://schemas.microsoft.com/office/drawing/2014/main" id="{EDA2D584-7A5B-F303-B0E7-BD9444DD2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直線コネクタ 175">
                  <a:extLst>
                    <a:ext uri="{FF2B5EF4-FFF2-40B4-BE49-F238E27FC236}">
                      <a16:creationId xmlns:a16="http://schemas.microsoft.com/office/drawing/2014/main" id="{4539AFCE-8507-C07C-5CFD-B4CE90819D4E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DF6D47F4-3870-F2C9-2BA0-CE1EB9CB814A}"/>
                  </a:ext>
                </a:extLst>
              </p:cNvPr>
              <p:cNvGrpSpPr/>
              <p:nvPr/>
            </p:nvGrpSpPr>
            <p:grpSpPr>
              <a:xfrm>
                <a:off x="3643797" y="2392024"/>
                <a:ext cx="4139883" cy="3218616"/>
                <a:chOff x="3643797" y="2506324"/>
                <a:chExt cx="4139883" cy="3218616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F0A24E8-32BB-5578-99BE-5AAD55BB524A}"/>
                    </a:ext>
                  </a:extLst>
                </p:cNvPr>
                <p:cNvGrpSpPr/>
                <p:nvPr/>
              </p:nvGrpSpPr>
              <p:grpSpPr>
                <a:xfrm>
                  <a:off x="3643797" y="2506324"/>
                  <a:ext cx="4139883" cy="2536721"/>
                  <a:chOff x="2358272" y="2092751"/>
                  <a:chExt cx="2597926" cy="1443869"/>
                </a:xfrm>
              </p:grpSpPr>
              <p:sp>
                <p:nvSpPr>
                  <p:cNvPr id="188" name="円弧 187">
                    <a:extLst>
                      <a:ext uri="{FF2B5EF4-FFF2-40B4-BE49-F238E27FC236}">
                        <a16:creationId xmlns:a16="http://schemas.microsoft.com/office/drawing/2014/main" id="{52C1C48F-C360-6A2C-05ED-CC7307E8B1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16198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円弧 188">
                    <a:extLst>
                      <a:ext uri="{FF2B5EF4-FFF2-40B4-BE49-F238E27FC236}">
                        <a16:creationId xmlns:a16="http://schemas.microsoft.com/office/drawing/2014/main" id="{1BD9B535-A64C-555A-8126-9F899B727DB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358272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90" name="直線コネクタ 189">
                    <a:extLst>
                      <a:ext uri="{FF2B5EF4-FFF2-40B4-BE49-F238E27FC236}">
                        <a16:creationId xmlns:a16="http://schemas.microsoft.com/office/drawing/2014/main" id="{49903F32-2CFC-4F19-19D2-ED5DE9C071E1}"/>
                      </a:ext>
                    </a:extLst>
                  </p:cNvPr>
                  <p:cNvCxnSpPr>
                    <a:stCxn id="189" idx="0"/>
                    <a:endCxn id="188" idx="0"/>
                  </p:cNvCxnSpPr>
                  <p:nvPr/>
                </p:nvCxnSpPr>
                <p:spPr>
                  <a:xfrm>
                    <a:off x="3079608" y="2092752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直線コネクタ 190">
                    <a:extLst>
                      <a:ext uri="{FF2B5EF4-FFF2-40B4-BE49-F238E27FC236}">
                        <a16:creationId xmlns:a16="http://schemas.microsoft.com/office/drawing/2014/main" id="{749E0C6B-E8D6-1FB5-9063-0FB10E97A2B7}"/>
                      </a:ext>
                    </a:extLst>
                  </p:cNvPr>
                  <p:cNvCxnSpPr/>
                  <p:nvPr/>
                </p:nvCxnSpPr>
                <p:spPr>
                  <a:xfrm>
                    <a:off x="3090606" y="3536620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3E0406DE-9458-552B-5DFB-C2E4F941B543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6" name="直線コネクタ 185">
                    <a:extLst>
                      <a:ext uri="{FF2B5EF4-FFF2-40B4-BE49-F238E27FC236}">
                        <a16:creationId xmlns:a16="http://schemas.microsoft.com/office/drawing/2014/main" id="{3C1B646E-B6D7-D45B-27E2-3C18F3E216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直線コネクタ 186">
                    <a:extLst>
                      <a:ext uri="{FF2B5EF4-FFF2-40B4-BE49-F238E27FC236}">
                        <a16:creationId xmlns:a16="http://schemas.microsoft.com/office/drawing/2014/main" id="{B0ACF5E9-5111-85A4-17B2-8C518C370C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76A97AFB-0179-5B34-5E3C-A5BB7E47DD2C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36116" cy="675097"/>
                  <a:chOff x="3952875" y="5049843"/>
                  <a:chExt cx="1536116" cy="675097"/>
                </a:xfrm>
              </p:grpSpPr>
              <p:cxnSp>
                <p:nvCxnSpPr>
                  <p:cNvPr id="184" name="直線コネクタ 183">
                    <a:extLst>
                      <a:ext uri="{FF2B5EF4-FFF2-40B4-BE49-F238E27FC236}">
                        <a16:creationId xmlns:a16="http://schemas.microsoft.com/office/drawing/2014/main" id="{EA2AA1AB-F70A-A437-14EF-1CDF3F8450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93270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直線コネクタ 184">
                    <a:extLst>
                      <a:ext uri="{FF2B5EF4-FFF2-40B4-BE49-F238E27FC236}">
                        <a16:creationId xmlns:a16="http://schemas.microsoft.com/office/drawing/2014/main" id="{95BBBEDE-EA4D-8839-201B-DE510E79ED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40395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9BAA5651-8E8E-481C-D959-6D70E3BFD4CE}"/>
                    </a:ext>
                  </a:extLst>
                </p:cNvPr>
                <p:cNvGrpSpPr/>
                <p:nvPr/>
              </p:nvGrpSpPr>
              <p:grpSpPr>
                <a:xfrm flipH="1">
                  <a:off x="5926921" y="5042617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2" name="直線コネクタ 181">
                    <a:extLst>
                      <a:ext uri="{FF2B5EF4-FFF2-40B4-BE49-F238E27FC236}">
                        <a16:creationId xmlns:a16="http://schemas.microsoft.com/office/drawing/2014/main" id="{BD399392-695E-38D7-9065-AF0E990B9A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直線コネクタ 182">
                    <a:extLst>
                      <a:ext uri="{FF2B5EF4-FFF2-40B4-BE49-F238E27FC236}">
                        <a16:creationId xmlns:a16="http://schemas.microsoft.com/office/drawing/2014/main" id="{0562EDC2-3902-CD94-F6DB-F2E77CE8A6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C2F988A7-6F13-7014-58C0-A9DADA357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8691" y="2890892"/>
              <a:ext cx="2514406" cy="2647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5ABB75E3-B082-E54A-3954-86C4C584A21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8396" y="3009966"/>
              <a:ext cx="2028530" cy="1834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4C8B36A-D77F-B0E5-40BD-3A6D5595A025}"/>
              </a:ext>
            </a:extLst>
          </p:cNvPr>
          <p:cNvSpPr/>
          <p:nvPr/>
        </p:nvSpPr>
        <p:spPr>
          <a:xfrm rot="300000">
            <a:off x="3642523" y="3304457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32FBBC4-33F6-3B31-62E8-22C67D757B47}"/>
              </a:ext>
            </a:extLst>
          </p:cNvPr>
          <p:cNvSpPr/>
          <p:nvPr/>
        </p:nvSpPr>
        <p:spPr>
          <a:xfrm rot="300000">
            <a:off x="2020696" y="3146168"/>
            <a:ext cx="180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D7965F53-BE19-C912-EFA3-AAC856864078}"/>
              </a:ext>
            </a:extLst>
          </p:cNvPr>
          <p:cNvSpPr/>
          <p:nvPr/>
        </p:nvSpPr>
        <p:spPr>
          <a:xfrm rot="21300000" flipH="1">
            <a:off x="8186085" y="3239490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E7399975-0032-8C1B-2E45-03600B57B314}"/>
              </a:ext>
            </a:extLst>
          </p:cNvPr>
          <p:cNvSpPr/>
          <p:nvPr/>
        </p:nvSpPr>
        <p:spPr>
          <a:xfrm rot="21300000" flipH="1">
            <a:off x="10096781" y="3059447"/>
            <a:ext cx="144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451F03E3-7677-68A3-92C1-1D583554A8EE}"/>
              </a:ext>
            </a:extLst>
          </p:cNvPr>
          <p:cNvSpPr/>
          <p:nvPr/>
        </p:nvSpPr>
        <p:spPr>
          <a:xfrm>
            <a:off x="4443754" y="3365706"/>
            <a:ext cx="144000" cy="144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87878EED-2D75-635F-97C0-25A61D3B0F42}"/>
              </a:ext>
            </a:extLst>
          </p:cNvPr>
          <p:cNvSpPr/>
          <p:nvPr/>
        </p:nvSpPr>
        <p:spPr>
          <a:xfrm>
            <a:off x="3852808" y="3317624"/>
            <a:ext cx="144000" cy="144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7FDF0D05-64E3-5022-A616-ADD2CFBD5287}"/>
              </a:ext>
            </a:extLst>
          </p:cNvPr>
          <p:cNvSpPr/>
          <p:nvPr/>
        </p:nvSpPr>
        <p:spPr>
          <a:xfrm rot="-300000">
            <a:off x="7545020" y="3338474"/>
            <a:ext cx="468000" cy="8743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ひし形 133">
            <a:extLst>
              <a:ext uri="{FF2B5EF4-FFF2-40B4-BE49-F238E27FC236}">
                <a16:creationId xmlns:a16="http://schemas.microsoft.com/office/drawing/2014/main" id="{DE3C6078-AD62-96E1-2434-89351F748E4C}"/>
              </a:ext>
            </a:extLst>
          </p:cNvPr>
          <p:cNvSpPr/>
          <p:nvPr/>
        </p:nvSpPr>
        <p:spPr>
          <a:xfrm>
            <a:off x="5296541" y="3290490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ひし形 134">
            <a:extLst>
              <a:ext uri="{FF2B5EF4-FFF2-40B4-BE49-F238E27FC236}">
                <a16:creationId xmlns:a16="http://schemas.microsoft.com/office/drawing/2014/main" id="{B6BB1FA9-FFCA-0631-45CC-A1D3B24D84B7}"/>
              </a:ext>
            </a:extLst>
          </p:cNvPr>
          <p:cNvSpPr/>
          <p:nvPr/>
        </p:nvSpPr>
        <p:spPr>
          <a:xfrm>
            <a:off x="6241255" y="3282189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ひし形 135">
            <a:extLst>
              <a:ext uri="{FF2B5EF4-FFF2-40B4-BE49-F238E27FC236}">
                <a16:creationId xmlns:a16="http://schemas.microsoft.com/office/drawing/2014/main" id="{AD3A426B-52F7-916E-35F7-99A6E17264BB}"/>
              </a:ext>
            </a:extLst>
          </p:cNvPr>
          <p:cNvSpPr/>
          <p:nvPr/>
        </p:nvSpPr>
        <p:spPr>
          <a:xfrm>
            <a:off x="4121537" y="3333520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ひし形 136">
            <a:extLst>
              <a:ext uri="{FF2B5EF4-FFF2-40B4-BE49-F238E27FC236}">
                <a16:creationId xmlns:a16="http://schemas.microsoft.com/office/drawing/2014/main" id="{85B46B91-A7B6-A6DB-6641-438BFC1075DD}"/>
              </a:ext>
            </a:extLst>
          </p:cNvPr>
          <p:cNvSpPr/>
          <p:nvPr/>
        </p:nvSpPr>
        <p:spPr>
          <a:xfrm>
            <a:off x="7306198" y="3325208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5220C33-82B8-D33C-34FC-1E0A2F21B6DE}"/>
              </a:ext>
            </a:extLst>
          </p:cNvPr>
          <p:cNvSpPr txBox="1"/>
          <p:nvPr/>
        </p:nvSpPr>
        <p:spPr>
          <a:xfrm>
            <a:off x="4872586" y="755380"/>
            <a:ext cx="1809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LTR/RTL</a:t>
            </a:r>
            <a:endParaRPr kumimoji="1" lang="ja-JP" altLang="en-US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6B316083-4179-5094-5175-3A0499C4A5E1}"/>
              </a:ext>
            </a:extLst>
          </p:cNvPr>
          <p:cNvSpPr/>
          <p:nvPr/>
        </p:nvSpPr>
        <p:spPr>
          <a:xfrm>
            <a:off x="4726228" y="2833684"/>
            <a:ext cx="1056815" cy="8346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8069BFCA-E11F-EBEB-7CCF-D77C6AC5B44D}"/>
              </a:ext>
            </a:extLst>
          </p:cNvPr>
          <p:cNvSpPr/>
          <p:nvPr/>
        </p:nvSpPr>
        <p:spPr>
          <a:xfrm>
            <a:off x="5941554" y="2843699"/>
            <a:ext cx="1124608" cy="8346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371E0770-45B1-933C-550E-90009F6E78CD}"/>
              </a:ext>
            </a:extLst>
          </p:cNvPr>
          <p:cNvCxnSpPr>
            <a:cxnSpLocks/>
            <a:stCxn id="145" idx="2"/>
            <a:endCxn id="15" idx="0"/>
          </p:cNvCxnSpPr>
          <p:nvPr/>
        </p:nvCxnSpPr>
        <p:spPr>
          <a:xfrm flipH="1">
            <a:off x="5254636" y="1340155"/>
            <a:ext cx="522493" cy="1493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D8180154-1ABB-B2BD-D3CC-42F827C9364F}"/>
              </a:ext>
            </a:extLst>
          </p:cNvPr>
          <p:cNvCxnSpPr>
            <a:cxnSpLocks/>
          </p:cNvCxnSpPr>
          <p:nvPr/>
        </p:nvCxnSpPr>
        <p:spPr>
          <a:xfrm>
            <a:off x="5945866" y="1363897"/>
            <a:ext cx="425506" cy="1422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4318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8373C0-CA12-F842-E1FF-BE0995025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5201"/>
          </a:xfrm>
        </p:spPr>
        <p:txBody>
          <a:bodyPr/>
          <a:lstStyle/>
          <a:p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LTR/RTL Geometry</a:t>
            </a:r>
            <a:endParaRPr kumimoji="1" lang="ja-JP" altLang="en-US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3BF427-93FF-D5F1-41EB-41C835A0D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0326"/>
            <a:ext cx="10515600" cy="4866637"/>
          </a:xfrm>
        </p:spPr>
        <p:txBody>
          <a:bodyPr>
            <a:norm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Change e+ LTR, e- RTL line geometry </a:t>
            </a:r>
          </a:p>
          <a:p>
            <a:pPr marL="800100" lvl="1" indent="-342900" algn="just"/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onger straight regions at both sides of the e+ spin rotator solenoids</a:t>
            </a:r>
          </a:p>
          <a:p>
            <a:pPr marL="800100" lvl="1" indent="-342900" algn="just"/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e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 RTL is changed accordingly. </a:t>
            </a:r>
          </a:p>
          <a:p>
            <a:pPr marL="800100" lvl="1" indent="-342900" algn="just"/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e+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side and e- side become asymmetric.</a:t>
            </a:r>
          </a:p>
          <a:p>
            <a:pPr marL="0" indent="0" algn="just">
              <a:buNone/>
            </a:pP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For 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keeping long enough regions for switching two spin rotators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(Details are not described in TDR)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6CAFE500-EC14-CA40-AE45-5CAD88751B27}"/>
              </a:ext>
            </a:extLst>
          </p:cNvPr>
          <p:cNvCxnSpPr>
            <a:cxnSpLocks/>
          </p:cNvCxnSpPr>
          <p:nvPr/>
        </p:nvCxnSpPr>
        <p:spPr>
          <a:xfrm>
            <a:off x="2211789" y="5083654"/>
            <a:ext cx="1659118" cy="156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47F0C90-60C6-0494-D81D-4E50FE7B0AE1}"/>
              </a:ext>
            </a:extLst>
          </p:cNvPr>
          <p:cNvCxnSpPr>
            <a:cxnSpLocks/>
          </p:cNvCxnSpPr>
          <p:nvPr/>
        </p:nvCxnSpPr>
        <p:spPr>
          <a:xfrm>
            <a:off x="8486464" y="5082871"/>
            <a:ext cx="2150880" cy="1568"/>
          </a:xfrm>
          <a:prstGeom prst="line">
            <a:avLst/>
          </a:prstGeom>
          <a:ln w="127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AB279D16-E536-ED92-20BD-864652EAA3BF}"/>
              </a:ext>
            </a:extLst>
          </p:cNvPr>
          <p:cNvCxnSpPr>
            <a:cxnSpLocks/>
          </p:cNvCxnSpPr>
          <p:nvPr/>
        </p:nvCxnSpPr>
        <p:spPr>
          <a:xfrm>
            <a:off x="5649430" y="4543654"/>
            <a:ext cx="1080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3F8FFF5-C09E-BF51-531D-6479DEBD289F}"/>
              </a:ext>
            </a:extLst>
          </p:cNvPr>
          <p:cNvCxnSpPr>
            <a:cxnSpLocks/>
          </p:cNvCxnSpPr>
          <p:nvPr/>
        </p:nvCxnSpPr>
        <p:spPr>
          <a:xfrm>
            <a:off x="5649430" y="5623654"/>
            <a:ext cx="1080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D62311-5C0D-C28C-686D-68ED18023729}"/>
              </a:ext>
            </a:extLst>
          </p:cNvPr>
          <p:cNvCxnSpPr/>
          <p:nvPr/>
        </p:nvCxnSpPr>
        <p:spPr>
          <a:xfrm flipV="1">
            <a:off x="3870907" y="4543654"/>
            <a:ext cx="1778523" cy="54000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32005BD7-F04C-9238-4D9F-9226141CEC0B}"/>
              </a:ext>
            </a:extLst>
          </p:cNvPr>
          <p:cNvCxnSpPr>
            <a:cxnSpLocks/>
          </p:cNvCxnSpPr>
          <p:nvPr/>
        </p:nvCxnSpPr>
        <p:spPr>
          <a:xfrm flipH="1" flipV="1">
            <a:off x="6707941" y="4543654"/>
            <a:ext cx="1778523" cy="54000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F0088EB-937F-4229-79D4-9390C7842330}"/>
              </a:ext>
            </a:extLst>
          </p:cNvPr>
          <p:cNvCxnSpPr>
            <a:cxnSpLocks/>
          </p:cNvCxnSpPr>
          <p:nvPr/>
        </p:nvCxnSpPr>
        <p:spPr>
          <a:xfrm>
            <a:off x="3551517" y="5082871"/>
            <a:ext cx="2114124" cy="54228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F2D5723-D18F-6D85-3B8B-CE70DB34DC7D}"/>
              </a:ext>
            </a:extLst>
          </p:cNvPr>
          <p:cNvCxnSpPr>
            <a:cxnSpLocks/>
          </p:cNvCxnSpPr>
          <p:nvPr/>
        </p:nvCxnSpPr>
        <p:spPr>
          <a:xfrm flipH="1">
            <a:off x="6724152" y="5082871"/>
            <a:ext cx="2081702" cy="53450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6688138-3897-536F-71C3-610F60A29C73}"/>
              </a:ext>
            </a:extLst>
          </p:cNvPr>
          <p:cNvSpPr/>
          <p:nvPr/>
        </p:nvSpPr>
        <p:spPr>
          <a:xfrm>
            <a:off x="3278222" y="5000011"/>
            <a:ext cx="496110" cy="2033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F56231B-8955-3BA0-0AFE-D3A98BC0B1AC}"/>
              </a:ext>
            </a:extLst>
          </p:cNvPr>
          <p:cNvSpPr/>
          <p:nvPr/>
        </p:nvSpPr>
        <p:spPr>
          <a:xfrm>
            <a:off x="8596637" y="4981977"/>
            <a:ext cx="496110" cy="2033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308EE9D-8910-ACF6-A8B7-E365A66F56C7}"/>
              </a:ext>
            </a:extLst>
          </p:cNvPr>
          <p:cNvSpPr txBox="1"/>
          <p:nvPr/>
        </p:nvSpPr>
        <p:spPr>
          <a:xfrm>
            <a:off x="2417249" y="4588858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Kicker magnet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A4597A6-7382-382F-6669-F58EEEDF1D0D}"/>
              </a:ext>
            </a:extLst>
          </p:cNvPr>
          <p:cNvSpPr txBox="1"/>
          <p:nvPr/>
        </p:nvSpPr>
        <p:spPr>
          <a:xfrm>
            <a:off x="8338151" y="4584501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Kicker magnet</a:t>
            </a:r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681F50F-EC37-FE47-0504-4D92EB4F3935}"/>
              </a:ext>
            </a:extLst>
          </p:cNvPr>
          <p:cNvSpPr/>
          <p:nvPr/>
        </p:nvSpPr>
        <p:spPr>
          <a:xfrm>
            <a:off x="5777625" y="4310443"/>
            <a:ext cx="823609" cy="46642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D9EFE35-6E55-C666-5B1D-108CCA15847F}"/>
              </a:ext>
            </a:extLst>
          </p:cNvPr>
          <p:cNvSpPr/>
          <p:nvPr/>
        </p:nvSpPr>
        <p:spPr>
          <a:xfrm>
            <a:off x="5783092" y="5391946"/>
            <a:ext cx="823609" cy="46642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C9CC425-84F0-5E7B-C407-E9BF494E70D9}"/>
              </a:ext>
            </a:extLst>
          </p:cNvPr>
          <p:cNvSpPr txBox="1"/>
          <p:nvPr/>
        </p:nvSpPr>
        <p:spPr>
          <a:xfrm>
            <a:off x="5466945" y="4012654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solenoide</a:t>
            </a:r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3AD6321-A30B-B96C-05F4-C8FBFFFBEADB}"/>
              </a:ext>
            </a:extLst>
          </p:cNvPr>
          <p:cNvSpPr txBox="1"/>
          <p:nvPr/>
        </p:nvSpPr>
        <p:spPr>
          <a:xfrm>
            <a:off x="5583100" y="5032517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solenoide</a:t>
            </a:r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A6D61C2-4C9B-2E4E-248D-E08E76F5EE7C}"/>
              </a:ext>
            </a:extLst>
          </p:cNvPr>
          <p:cNvSpPr txBox="1"/>
          <p:nvPr/>
        </p:nvSpPr>
        <p:spPr>
          <a:xfrm>
            <a:off x="2417249" y="3657371"/>
            <a:ext cx="8381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altLang="ja-JP" b="1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b="1" dirty="0" err="1">
                <a:latin typeface="Arial" panose="020B0604020202020204" pitchFamily="34" charset="0"/>
                <a:cs typeface="Arial" panose="020B0604020202020204" pitchFamily="34" charset="0"/>
              </a:rPr>
              <a:t>olenoides</a:t>
            </a: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with opposite fields for switching polarization of e+ beam 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96B4F49-2576-C519-EF2F-70D78609285B}"/>
              </a:ext>
            </a:extLst>
          </p:cNvPr>
          <p:cNvSpPr txBox="1"/>
          <p:nvPr/>
        </p:nvSpPr>
        <p:spPr>
          <a:xfrm>
            <a:off x="3875045" y="5626384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Need space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B20AC5E-3F6E-421F-66A8-0F76640203D9}"/>
              </a:ext>
            </a:extLst>
          </p:cNvPr>
          <p:cNvSpPr txBox="1"/>
          <p:nvPr/>
        </p:nvSpPr>
        <p:spPr>
          <a:xfrm>
            <a:off x="7054407" y="5533603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Need space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3281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8754FA-343E-4ABD-970A-26CA95CA6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0918"/>
          </a:xfrm>
        </p:spPr>
        <p:txBody>
          <a:bodyPr/>
          <a:lstStyle/>
          <a:p>
            <a:r>
              <a:rPr lang="en-US" altLang="ja-JP" sz="4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e+ Damping Ring injection line</a:t>
            </a:r>
            <a:endParaRPr kumimoji="1" lang="ja-JP" altLang="en-US" dirty="0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35B227B-0474-8EB9-DE59-409A2399E973}"/>
              </a:ext>
            </a:extLst>
          </p:cNvPr>
          <p:cNvGrpSpPr/>
          <p:nvPr/>
        </p:nvGrpSpPr>
        <p:grpSpPr>
          <a:xfrm>
            <a:off x="5440390" y="3935629"/>
            <a:ext cx="5652153" cy="2858374"/>
            <a:chOff x="5875818" y="3935629"/>
            <a:chExt cx="5652153" cy="2858374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BF8828DC-F01D-4D95-8C58-5CFA9373AC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916" r="4095"/>
            <a:stretch/>
          </p:blipFill>
          <p:spPr>
            <a:xfrm>
              <a:off x="5875818" y="3935629"/>
              <a:ext cx="5652153" cy="2858374"/>
            </a:xfrm>
            <a:prstGeom prst="rect">
              <a:avLst/>
            </a:prstGeom>
          </p:spPr>
        </p:pic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C23B2FEB-0CF2-B4FA-8C3D-EC6B88DEC4A6}"/>
                </a:ext>
              </a:extLst>
            </p:cNvPr>
            <p:cNvCxnSpPr/>
            <p:nvPr/>
          </p:nvCxnSpPr>
          <p:spPr>
            <a:xfrm flipH="1">
              <a:off x="7424057" y="5845629"/>
              <a:ext cx="284117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C129BA7C-D4E6-AE7A-C87C-0850C7E90499}"/>
                </a:ext>
              </a:extLst>
            </p:cNvPr>
            <p:cNvCxnSpPr/>
            <p:nvPr/>
          </p:nvCxnSpPr>
          <p:spPr>
            <a:xfrm>
              <a:off x="10265229" y="5856514"/>
              <a:ext cx="457200" cy="21771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4CFF5B6A-3146-10C3-C4E1-2C9C7B940D5B}"/>
                </a:ext>
              </a:extLst>
            </p:cNvPr>
            <p:cNvCxnSpPr/>
            <p:nvPr/>
          </p:nvCxnSpPr>
          <p:spPr>
            <a:xfrm>
              <a:off x="10711543" y="6052455"/>
              <a:ext cx="642257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2BC82BD9-1F1D-4395-9FC0-32C239B14B78}"/>
              </a:ext>
            </a:extLst>
          </p:cNvPr>
          <p:cNvSpPr txBox="1">
            <a:spLocks/>
          </p:cNvSpPr>
          <p:nvPr/>
        </p:nvSpPr>
        <p:spPr>
          <a:xfrm>
            <a:off x="838200" y="111604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Damping Ring is 0.35 m higher than the LTR.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2</a:t>
            </a:r>
            <a:r>
              <a:rPr lang="en-US" altLang="ja-JP" sz="1800" baseline="300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nd</a:t>
            </a: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e+ Damping Ring will be 2.5 m higher than the 1</a:t>
            </a:r>
            <a:r>
              <a:rPr lang="en-US" altLang="ja-JP" sz="1800" baseline="300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st</a:t>
            </a: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Ring (if constructed). </a:t>
            </a:r>
          </a:p>
          <a:p>
            <a:pPr>
              <a:lnSpc>
                <a:spcPct val="100000"/>
              </a:lnSpc>
            </a:pP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Make a simple vertical dogleg for 0.35 m elevation 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If two e+ rings are needed, reconstruct beamline as:</a:t>
            </a:r>
          </a:p>
          <a:p>
            <a:pPr>
              <a:lnSpc>
                <a:spcPct val="100000"/>
              </a:lnSpc>
            </a:pP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Raise 1.6 m first, then, branch into two lines, up and down by 1.25 m</a:t>
            </a:r>
          </a:p>
          <a:p>
            <a:pPr marL="457200" lvl="1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(two beamlines the same length)</a:t>
            </a:r>
          </a:p>
          <a:p>
            <a:pPr>
              <a:lnSpc>
                <a:spcPct val="100000"/>
              </a:lnSpc>
            </a:pP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e+ beamline length 0.14 m increase. Timing adjusting chicane is designed to address this change. 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--- This design is simple at the beginning. 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The second damping ring may not be necessary.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altLang="ja-JP" sz="180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ja-JP" sz="180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(Details not in TDR)</a:t>
            </a:r>
            <a:endParaRPr lang="en-US" altLang="ja-JP" sz="18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1B4E12F-B88F-055D-4F9F-A1E2995DA094}"/>
              </a:ext>
            </a:extLst>
          </p:cNvPr>
          <p:cNvSpPr txBox="1"/>
          <p:nvPr/>
        </p:nvSpPr>
        <p:spPr>
          <a:xfrm>
            <a:off x="10931999" y="5913368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LTR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2A86FE2-43A6-FE9A-F5A0-46E920A60126}"/>
              </a:ext>
            </a:extLst>
          </p:cNvPr>
          <p:cNvSpPr txBox="1"/>
          <p:nvPr/>
        </p:nvSpPr>
        <p:spPr>
          <a:xfrm>
            <a:off x="6366343" y="566096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DR1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7DE41A8-33DC-9887-F638-9D90EBC8FB47}"/>
              </a:ext>
            </a:extLst>
          </p:cNvPr>
          <p:cNvSpPr txBox="1"/>
          <p:nvPr/>
        </p:nvSpPr>
        <p:spPr>
          <a:xfrm>
            <a:off x="6431656" y="418880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DR2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08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8C5D4-854E-4E24-BC57-A7DDA3449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4945"/>
          </a:xfrm>
        </p:spPr>
        <p:txBody>
          <a:bodyPr/>
          <a:lstStyle/>
          <a:p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Position of Damping Rings, LTR/RTL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A79AF7-F699-4B7B-B694-DC5D15F8E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212" y="1150070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ja-JP" sz="2000" b="1" kern="100" dirty="0">
                <a:effectLst/>
                <a:latin typeface="Arial" panose="020B0604020202020204" pitchFamily="34" charset="0"/>
                <a:ea typeface="游ゴシック Light" panose="020B0300000000000000" pitchFamily="50" charset="-128"/>
                <a:cs typeface="Arial" panose="020B0604020202020204" pitchFamily="34" charset="0"/>
              </a:rPr>
              <a:t>Change in 2022:</a:t>
            </a:r>
            <a:endParaRPr lang="ja-JP" altLang="ja-JP" sz="2000" b="1" kern="100" dirty="0">
              <a:effectLst/>
              <a:latin typeface="Arial" panose="020B0604020202020204" pitchFamily="34" charset="0"/>
              <a:ea typeface="游ゴシック Light" panose="020B0300000000000000" pitchFamily="50" charset="-128"/>
              <a:cs typeface="Arial" panose="020B0604020202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Shift Damping Ring 2.1 m farther from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Linac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and IP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R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esult of </a:t>
            </a: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e+ 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source dogleg change (from 1.5 m to 3.6 m), for keeping straight-line lengths in e+ LTR line.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ja-JP" sz="2000" b="1" kern="100" dirty="0">
                <a:effectLst/>
                <a:latin typeface="Arial" panose="020B0604020202020204" pitchFamily="34" charset="0"/>
                <a:ea typeface="游ゴシック Light" panose="020B0300000000000000" pitchFamily="50" charset="-128"/>
                <a:cs typeface="Arial" panose="020B0604020202020204" pitchFamily="34" charset="0"/>
              </a:rPr>
              <a:t>Change in 2023:</a:t>
            </a:r>
            <a:endParaRPr lang="ja-JP" altLang="ja-JP" sz="2000" b="1" kern="100" dirty="0">
              <a:effectLst/>
              <a:latin typeface="Arial" panose="020B0604020202020204" pitchFamily="34" charset="0"/>
              <a:ea typeface="游ゴシック Light" panose="020B0300000000000000" pitchFamily="50" charset="-128"/>
              <a:cs typeface="Arial" panose="020B0604020202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Additional shift of Damping Ring, 100 m farther from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Linac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and IP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F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or making enough space around IP and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Linac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-RTL</a:t>
            </a:r>
            <a:r>
              <a:rPr lang="en-US" altLang="ja-JP" sz="20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/LTR branches for beam dumps.</a:t>
            </a:r>
            <a:endParaRPr lang="ja-JP" altLang="ja-JP" sz="20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C33FBE9-FF06-DF57-462C-E2D44307C6D0}"/>
              </a:ext>
            </a:extLst>
          </p:cNvPr>
          <p:cNvGrpSpPr/>
          <p:nvPr/>
        </p:nvGrpSpPr>
        <p:grpSpPr>
          <a:xfrm>
            <a:off x="839351" y="2709154"/>
            <a:ext cx="7370048" cy="3497121"/>
            <a:chOff x="2410976" y="2709154"/>
            <a:chExt cx="7370048" cy="3497121"/>
          </a:xfrm>
        </p:grpSpPr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4CDC66A6-3915-E72B-8968-C53E5CEC07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10007" y="5169361"/>
              <a:ext cx="149948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円弧 8">
              <a:extLst>
                <a:ext uri="{FF2B5EF4-FFF2-40B4-BE49-F238E27FC236}">
                  <a16:creationId xmlns:a16="http://schemas.microsoft.com/office/drawing/2014/main" id="{D5996C94-D8BD-9D27-C3F6-7CA6D34FC1CC}"/>
                </a:ext>
              </a:extLst>
            </p:cNvPr>
            <p:cNvSpPr/>
            <p:nvPr/>
          </p:nvSpPr>
          <p:spPr>
            <a:xfrm flipH="1">
              <a:off x="3452639" y="2709154"/>
              <a:ext cx="2370606" cy="2460207"/>
            </a:xfrm>
            <a:prstGeom prst="arc">
              <a:avLst>
                <a:gd name="adj1" fmla="val 2415891"/>
                <a:gd name="adj2" fmla="val 539126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弧 9">
              <a:extLst>
                <a:ext uri="{FF2B5EF4-FFF2-40B4-BE49-F238E27FC236}">
                  <a16:creationId xmlns:a16="http://schemas.microsoft.com/office/drawing/2014/main" id="{4028F940-9356-F5B6-E9A6-A19898E73627}"/>
                </a:ext>
              </a:extLst>
            </p:cNvPr>
            <p:cNvSpPr/>
            <p:nvPr/>
          </p:nvSpPr>
          <p:spPr>
            <a:xfrm>
              <a:off x="4924189" y="2709154"/>
              <a:ext cx="2370606" cy="2460207"/>
            </a:xfrm>
            <a:prstGeom prst="arc">
              <a:avLst>
                <a:gd name="adj1" fmla="val 953844"/>
                <a:gd name="adj2" fmla="val 539126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A0BD70E-D56D-760D-7FDF-1FE621B9EA71}"/>
                </a:ext>
              </a:extLst>
            </p:cNvPr>
            <p:cNvGrpSpPr/>
            <p:nvPr/>
          </p:nvGrpSpPr>
          <p:grpSpPr>
            <a:xfrm>
              <a:off x="5539015" y="5169361"/>
              <a:ext cx="4242009" cy="875511"/>
              <a:chOff x="3481544" y="1869979"/>
              <a:chExt cx="4242009" cy="875511"/>
            </a:xfrm>
          </p:grpSpPr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30A76032-7CA1-C129-F622-9D3D69E105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81544" y="1869979"/>
                <a:ext cx="1142971" cy="875511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98A1213A-9E08-8D83-1134-E674CCB79D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24515" y="2667786"/>
                <a:ext cx="3099038" cy="7770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10AA41F9-D3BF-6410-02E0-E5EACB2355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81816" y="6054299"/>
              <a:ext cx="4932000" cy="14853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94F30BBC-6E7E-D374-C9CA-CF1CFD9307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0976" y="6057736"/>
              <a:ext cx="3852000" cy="14853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FF2E718E-4F30-B04A-47A7-C5769AEB9A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1540" y="5169361"/>
              <a:ext cx="1142971" cy="875511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5E8127D3-ABD4-7E98-3D09-34FB5960DCF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13652" y="5967168"/>
              <a:ext cx="1317888" cy="7770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3867753-40AB-475B-77A6-BC77E071A306}"/>
              </a:ext>
            </a:extLst>
          </p:cNvPr>
          <p:cNvSpPr txBox="1"/>
          <p:nvPr/>
        </p:nvSpPr>
        <p:spPr>
          <a:xfrm>
            <a:off x="2947189" y="4712963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Damping Ring</a:t>
            </a:r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1D0771D-A358-609C-BA0A-EF94D8C608B4}"/>
              </a:ext>
            </a:extLst>
          </p:cNvPr>
          <p:cNvSpPr txBox="1"/>
          <p:nvPr/>
        </p:nvSpPr>
        <p:spPr>
          <a:xfrm>
            <a:off x="3585985" y="6242982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IP</a:t>
            </a:r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609E28E-1CFF-87AA-0270-7CAF45AEC944}"/>
              </a:ext>
            </a:extLst>
          </p:cNvPr>
          <p:cNvSpPr txBox="1"/>
          <p:nvPr/>
        </p:nvSpPr>
        <p:spPr>
          <a:xfrm>
            <a:off x="5583319" y="6123543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e</a:t>
            </a:r>
            <a:r>
              <a:rPr kumimoji="1" lang="en-US" altLang="ja-JP" dirty="0"/>
              <a:t>- BDS</a:t>
            </a:r>
            <a:endParaRPr kumimoji="1" lang="ja-JP" altLang="en-US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768554B-4360-2FD1-8EE4-BF43A34A0EBF}"/>
              </a:ext>
            </a:extLst>
          </p:cNvPr>
          <p:cNvSpPr txBox="1"/>
          <p:nvPr/>
        </p:nvSpPr>
        <p:spPr>
          <a:xfrm>
            <a:off x="928509" y="6080533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e+</a:t>
            </a:r>
            <a:r>
              <a:rPr kumimoji="1" lang="en-US" altLang="ja-JP" dirty="0"/>
              <a:t> BDS</a:t>
            </a:r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EFDBAD3-4739-1503-3D57-A4A3BEE6FE31}"/>
              </a:ext>
            </a:extLst>
          </p:cNvPr>
          <p:cNvSpPr txBox="1"/>
          <p:nvPr/>
        </p:nvSpPr>
        <p:spPr>
          <a:xfrm>
            <a:off x="6059571" y="5671480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e+</a:t>
            </a:r>
            <a:r>
              <a:rPr kumimoji="1" lang="en-US" altLang="ja-JP" dirty="0"/>
              <a:t> source</a:t>
            </a:r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00DDBA-123C-D345-F085-787CDA4A8DAC}"/>
              </a:ext>
            </a:extLst>
          </p:cNvPr>
          <p:cNvSpPr txBox="1"/>
          <p:nvPr/>
        </p:nvSpPr>
        <p:spPr>
          <a:xfrm>
            <a:off x="485117" y="5674181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e</a:t>
            </a:r>
            <a:r>
              <a:rPr kumimoji="1" lang="en-US" altLang="ja-JP" dirty="0"/>
              <a:t>- source</a:t>
            </a:r>
            <a:endParaRPr kumimoji="1" lang="ja-JP" altLang="en-US" dirty="0"/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565DB5B-F3A3-D9B7-58C2-DF658EB8C7F8}"/>
              </a:ext>
            </a:extLst>
          </p:cNvPr>
          <p:cNvGrpSpPr>
            <a:grpSpLocks/>
          </p:cNvGrpSpPr>
          <p:nvPr/>
        </p:nvGrpSpPr>
        <p:grpSpPr>
          <a:xfrm>
            <a:off x="7194719" y="3744830"/>
            <a:ext cx="4880879" cy="2989345"/>
            <a:chOff x="776748" y="1913658"/>
            <a:chExt cx="10031476" cy="4405884"/>
          </a:xfrm>
        </p:grpSpPr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98F543E5-7F48-9D8A-B489-E9CB6804C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748" y="1913658"/>
              <a:ext cx="10031476" cy="4405884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6D6C2153-9ECB-D80C-DB6F-A661F62B6031}"/>
                </a:ext>
              </a:extLst>
            </p:cNvPr>
            <p:cNvSpPr txBox="1"/>
            <p:nvPr/>
          </p:nvSpPr>
          <p:spPr>
            <a:xfrm>
              <a:off x="6384478" y="3103147"/>
              <a:ext cx="3324562" cy="6769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e+ source dump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41C8967F-9607-476C-599D-4DD16CA9A6AD}"/>
                </a:ext>
              </a:extLst>
            </p:cNvPr>
            <p:cNvSpPr txBox="1"/>
            <p:nvPr/>
          </p:nvSpPr>
          <p:spPr>
            <a:xfrm>
              <a:off x="6181263" y="5020527"/>
              <a:ext cx="2981593" cy="676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e+ main dump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5A687B3A-80B1-1EF5-A3F8-E9E3B0618BE0}"/>
                </a:ext>
              </a:extLst>
            </p:cNvPr>
            <p:cNvSpPr txBox="1"/>
            <p:nvPr/>
          </p:nvSpPr>
          <p:spPr>
            <a:xfrm>
              <a:off x="5712541" y="4527546"/>
              <a:ext cx="2763632" cy="676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photon dump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7984BF5D-D219-BED5-8F44-7459138E66A2}"/>
                </a:ext>
              </a:extLst>
            </p:cNvPr>
            <p:cNvSpPr txBox="1"/>
            <p:nvPr/>
          </p:nvSpPr>
          <p:spPr>
            <a:xfrm>
              <a:off x="2684206" y="2764665"/>
              <a:ext cx="2740936" cy="676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e- RTL dump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27094E25-EC54-44E4-45F1-7EFFF345AC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76174" y="3631198"/>
              <a:ext cx="47199" cy="10312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3BF1CE12-F232-1092-76AD-DECB331ADB40}"/>
                </a:ext>
              </a:extLst>
            </p:cNvPr>
            <p:cNvCxnSpPr>
              <a:cxnSpLocks/>
            </p:cNvCxnSpPr>
            <p:nvPr/>
          </p:nvCxnSpPr>
          <p:spPr>
            <a:xfrm>
              <a:off x="7392809" y="4733309"/>
              <a:ext cx="1130564" cy="2051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楕円 36">
            <a:extLst>
              <a:ext uri="{FF2B5EF4-FFF2-40B4-BE49-F238E27FC236}">
                <a16:creationId xmlns:a16="http://schemas.microsoft.com/office/drawing/2014/main" id="{35A209FD-C9F8-D726-B871-49DDDE0FAE87}"/>
              </a:ext>
            </a:extLst>
          </p:cNvPr>
          <p:cNvSpPr/>
          <p:nvPr/>
        </p:nvSpPr>
        <p:spPr>
          <a:xfrm>
            <a:off x="4181475" y="5657933"/>
            <a:ext cx="1457094" cy="791932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036C244F-D698-6650-699D-B952C6362916}"/>
              </a:ext>
            </a:extLst>
          </p:cNvPr>
          <p:cNvCxnSpPr/>
          <p:nvPr/>
        </p:nvCxnSpPr>
        <p:spPr>
          <a:xfrm flipV="1">
            <a:off x="5324446" y="5256427"/>
            <a:ext cx="3048029" cy="45150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7403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5165B48-247A-A342-0453-E03DC4DACA01}"/>
              </a:ext>
            </a:extLst>
          </p:cNvPr>
          <p:cNvGrpSpPr/>
          <p:nvPr/>
        </p:nvGrpSpPr>
        <p:grpSpPr>
          <a:xfrm>
            <a:off x="3672372" y="1639549"/>
            <a:ext cx="4139883" cy="2536721"/>
            <a:chOff x="2358272" y="2092751"/>
            <a:chExt cx="2597926" cy="1443869"/>
          </a:xfrm>
        </p:grpSpPr>
        <p:sp>
          <p:nvSpPr>
            <p:cNvPr id="5" name="円弧 4">
              <a:extLst>
                <a:ext uri="{FF2B5EF4-FFF2-40B4-BE49-F238E27FC236}">
                  <a16:creationId xmlns:a16="http://schemas.microsoft.com/office/drawing/2014/main" id="{BDCF1550-7229-A4A0-E16F-11FDE10F48AA}"/>
                </a:ext>
              </a:extLst>
            </p:cNvPr>
            <p:cNvSpPr/>
            <p:nvPr/>
          </p:nvSpPr>
          <p:spPr>
            <a:xfrm rot="5400000">
              <a:off x="3516198" y="2092751"/>
              <a:ext cx="1440000" cy="1440000"/>
            </a:xfrm>
            <a:prstGeom prst="arc">
              <a:avLst>
                <a:gd name="adj1" fmla="val 10793620"/>
                <a:gd name="adj2" fmla="val 0"/>
              </a:avLst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弧 5">
              <a:extLst>
                <a:ext uri="{FF2B5EF4-FFF2-40B4-BE49-F238E27FC236}">
                  <a16:creationId xmlns:a16="http://schemas.microsoft.com/office/drawing/2014/main" id="{DF775BC4-BB02-E78F-8E04-E8A44C44F6B0}"/>
                </a:ext>
              </a:extLst>
            </p:cNvPr>
            <p:cNvSpPr/>
            <p:nvPr/>
          </p:nvSpPr>
          <p:spPr>
            <a:xfrm rot="16200000" flipH="1">
              <a:off x="2358272" y="2092751"/>
              <a:ext cx="1440000" cy="1440000"/>
            </a:xfrm>
            <a:prstGeom prst="arc">
              <a:avLst>
                <a:gd name="adj1" fmla="val 10793620"/>
                <a:gd name="adj2" fmla="val 0"/>
              </a:avLst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9487EACD-4A5D-FCF0-6BF2-E63A79F00F01}"/>
                </a:ext>
              </a:extLst>
            </p:cNvPr>
            <p:cNvCxnSpPr>
              <a:stCxn id="6" idx="0"/>
              <a:endCxn id="5" idx="0"/>
            </p:cNvCxnSpPr>
            <p:nvPr/>
          </p:nvCxnSpPr>
          <p:spPr>
            <a:xfrm>
              <a:off x="3079608" y="2092752"/>
              <a:ext cx="1155254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B7C22F01-63E7-4039-CD1D-FDAAA6809561}"/>
                </a:ext>
              </a:extLst>
            </p:cNvPr>
            <p:cNvCxnSpPr/>
            <p:nvPr/>
          </p:nvCxnSpPr>
          <p:spPr>
            <a:xfrm>
              <a:off x="3090606" y="3536620"/>
              <a:ext cx="1155254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727EAA8C-E125-0024-37E2-8BDE96F3C3D1}"/>
              </a:ext>
            </a:extLst>
          </p:cNvPr>
          <p:cNvCxnSpPr>
            <a:cxnSpLocks/>
          </p:cNvCxnSpPr>
          <p:nvPr/>
        </p:nvCxnSpPr>
        <p:spPr>
          <a:xfrm>
            <a:off x="1123945" y="5446959"/>
            <a:ext cx="5866506" cy="355339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C9956E1-B972-39B6-6213-977953174A87}"/>
              </a:ext>
            </a:extLst>
          </p:cNvPr>
          <p:cNvCxnSpPr>
            <a:cxnSpLocks/>
          </p:cNvCxnSpPr>
          <p:nvPr/>
        </p:nvCxnSpPr>
        <p:spPr>
          <a:xfrm flipV="1">
            <a:off x="4592040" y="5405174"/>
            <a:ext cx="6007340" cy="41553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FCDDA11-4D28-75EA-DBB8-DB07582C188C}"/>
              </a:ext>
            </a:extLst>
          </p:cNvPr>
          <p:cNvGrpSpPr/>
          <p:nvPr/>
        </p:nvGrpSpPr>
        <p:grpSpPr>
          <a:xfrm>
            <a:off x="5967060" y="4169472"/>
            <a:ext cx="2857724" cy="1369679"/>
            <a:chOff x="5902875" y="4060652"/>
            <a:chExt cx="1793325" cy="779604"/>
          </a:xfrm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DC51BFCE-038F-DABB-EB29-28FAC30FD862}"/>
                </a:ext>
              </a:extLst>
            </p:cNvPr>
            <p:cNvCxnSpPr>
              <a:cxnSpLocks/>
            </p:cNvCxnSpPr>
            <p:nvPr/>
          </p:nvCxnSpPr>
          <p:spPr>
            <a:xfrm>
              <a:off x="5902875" y="4060652"/>
              <a:ext cx="436590" cy="82723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BC33D410-7E5C-19C8-484F-757C7A54E0AD}"/>
                </a:ext>
              </a:extLst>
            </p:cNvPr>
            <p:cNvCxnSpPr/>
            <p:nvPr/>
          </p:nvCxnSpPr>
          <p:spPr>
            <a:xfrm>
              <a:off x="6339465" y="4143375"/>
              <a:ext cx="1356735" cy="696881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DB0C5AD-FA76-AF54-7A92-E76077459BF0}"/>
              </a:ext>
            </a:extLst>
          </p:cNvPr>
          <p:cNvGrpSpPr/>
          <p:nvPr/>
        </p:nvGrpSpPr>
        <p:grpSpPr>
          <a:xfrm flipH="1">
            <a:off x="2647638" y="4183068"/>
            <a:ext cx="2857724" cy="1369679"/>
            <a:chOff x="5902875" y="4060652"/>
            <a:chExt cx="1793325" cy="779604"/>
          </a:xfrm>
        </p:grpSpPr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E42C2864-C2E2-73C1-1A67-6D0616E50976}"/>
                </a:ext>
              </a:extLst>
            </p:cNvPr>
            <p:cNvCxnSpPr>
              <a:cxnSpLocks/>
            </p:cNvCxnSpPr>
            <p:nvPr/>
          </p:nvCxnSpPr>
          <p:spPr>
            <a:xfrm>
              <a:off x="5902875" y="4060652"/>
              <a:ext cx="436590" cy="82723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B757603-7B5C-23DC-A18C-74D42D7EAE0E}"/>
                </a:ext>
              </a:extLst>
            </p:cNvPr>
            <p:cNvCxnSpPr/>
            <p:nvPr/>
          </p:nvCxnSpPr>
          <p:spPr>
            <a:xfrm>
              <a:off x="6339465" y="4143375"/>
              <a:ext cx="1356735" cy="696881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750FEB4-58BE-DD06-B0BC-0BA5E52DFD50}"/>
              </a:ext>
            </a:extLst>
          </p:cNvPr>
          <p:cNvGrpSpPr/>
          <p:nvPr/>
        </p:nvGrpSpPr>
        <p:grpSpPr>
          <a:xfrm>
            <a:off x="3643797" y="2392024"/>
            <a:ext cx="4139883" cy="3218616"/>
            <a:chOff x="3643797" y="2506324"/>
            <a:chExt cx="4139883" cy="321861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6378700-EFAE-A737-A4D7-475340B7725D}"/>
                </a:ext>
              </a:extLst>
            </p:cNvPr>
            <p:cNvGrpSpPr/>
            <p:nvPr/>
          </p:nvGrpSpPr>
          <p:grpSpPr>
            <a:xfrm>
              <a:off x="3643797" y="2506324"/>
              <a:ext cx="4139883" cy="2536721"/>
              <a:chOff x="2358272" y="2092751"/>
              <a:chExt cx="2597926" cy="1443869"/>
            </a:xfrm>
          </p:grpSpPr>
          <p:sp>
            <p:nvSpPr>
              <p:cNvPr id="28" name="円弧 27">
                <a:extLst>
                  <a:ext uri="{FF2B5EF4-FFF2-40B4-BE49-F238E27FC236}">
                    <a16:creationId xmlns:a16="http://schemas.microsoft.com/office/drawing/2014/main" id="{EE7D16EC-7A83-0745-EB52-13E67510B404}"/>
                  </a:ext>
                </a:extLst>
              </p:cNvPr>
              <p:cNvSpPr/>
              <p:nvPr/>
            </p:nvSpPr>
            <p:spPr>
              <a:xfrm rot="5400000">
                <a:off x="3516198" y="2092751"/>
                <a:ext cx="1440000" cy="1440000"/>
              </a:xfrm>
              <a:prstGeom prst="arc">
                <a:avLst>
                  <a:gd name="adj1" fmla="val 10793620"/>
                  <a:gd name="adj2" fmla="val 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弧 28">
                <a:extLst>
                  <a:ext uri="{FF2B5EF4-FFF2-40B4-BE49-F238E27FC236}">
                    <a16:creationId xmlns:a16="http://schemas.microsoft.com/office/drawing/2014/main" id="{D607CA82-EE78-3900-5889-E52ABA3F033C}"/>
                  </a:ext>
                </a:extLst>
              </p:cNvPr>
              <p:cNvSpPr/>
              <p:nvPr/>
            </p:nvSpPr>
            <p:spPr>
              <a:xfrm rot="16200000" flipH="1">
                <a:off x="2358272" y="2092751"/>
                <a:ext cx="1440000" cy="1440000"/>
              </a:xfrm>
              <a:prstGeom prst="arc">
                <a:avLst>
                  <a:gd name="adj1" fmla="val 10793620"/>
                  <a:gd name="adj2" fmla="val 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0C126D8B-3720-C2F6-71E4-092148226231}"/>
                  </a:ext>
                </a:extLst>
              </p:cNvPr>
              <p:cNvCxnSpPr>
                <a:stCxn id="29" idx="0"/>
                <a:endCxn id="28" idx="0"/>
              </p:cNvCxnSpPr>
              <p:nvPr/>
            </p:nvCxnSpPr>
            <p:spPr>
              <a:xfrm>
                <a:off x="3079608" y="2092752"/>
                <a:ext cx="115525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96B38C44-2A34-A52B-F473-542EA963BFAE}"/>
                  </a:ext>
                </a:extLst>
              </p:cNvPr>
              <p:cNvCxnSpPr/>
              <p:nvPr/>
            </p:nvCxnSpPr>
            <p:spPr>
              <a:xfrm>
                <a:off x="3090606" y="3536620"/>
                <a:ext cx="115525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B0C905F-0DD7-7EA2-01BE-B41B1F7C8828}"/>
                </a:ext>
              </a:extLst>
            </p:cNvPr>
            <p:cNvGrpSpPr/>
            <p:nvPr/>
          </p:nvGrpSpPr>
          <p:grpSpPr>
            <a:xfrm>
              <a:off x="3952875" y="5049843"/>
              <a:ext cx="1523912" cy="675097"/>
              <a:chOff x="3952875" y="5049843"/>
              <a:chExt cx="1523912" cy="675097"/>
            </a:xfrm>
          </p:grpSpPr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25880DBE-992B-D97E-2BC9-3436173145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81066" y="5049843"/>
                <a:ext cx="695721" cy="14533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3B50AEFF-C289-A0D7-70A3-9062DE88687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52875" y="5195178"/>
                <a:ext cx="828191" cy="52976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38C0A964-3906-6587-1FA0-3671CF9196DB}"/>
                </a:ext>
              </a:extLst>
            </p:cNvPr>
            <p:cNvGrpSpPr/>
            <p:nvPr/>
          </p:nvGrpSpPr>
          <p:grpSpPr>
            <a:xfrm>
              <a:off x="3952875" y="5049843"/>
              <a:ext cx="1536116" cy="675097"/>
              <a:chOff x="3952875" y="5049843"/>
              <a:chExt cx="1536116" cy="675097"/>
            </a:xfrm>
          </p:grpSpPr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6A034EB2-6515-C194-D88F-3DE1EEA31F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93270" y="5049843"/>
                <a:ext cx="695721" cy="14533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72593119-53EF-5291-3909-8AB28C28BFA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52875" y="5195178"/>
                <a:ext cx="840395" cy="52976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46AEEE1-669C-28B7-1DDF-F6FA33175544}"/>
                </a:ext>
              </a:extLst>
            </p:cNvPr>
            <p:cNvGrpSpPr/>
            <p:nvPr/>
          </p:nvGrpSpPr>
          <p:grpSpPr>
            <a:xfrm flipH="1">
              <a:off x="5926921" y="5042617"/>
              <a:ext cx="1523912" cy="675097"/>
              <a:chOff x="3952875" y="5049843"/>
              <a:chExt cx="1523912" cy="675097"/>
            </a:xfrm>
          </p:grpSpPr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9DA08D92-D022-0B2B-CBE9-B604E4443D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81066" y="5049843"/>
                <a:ext cx="695721" cy="14533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7884D2A0-66A0-CAAB-13F6-B26E91C717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52875" y="5195178"/>
                <a:ext cx="828191" cy="529762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C37B08C-DCA7-AAE1-8AD8-F90DD6DA85D1}"/>
              </a:ext>
            </a:extLst>
          </p:cNvPr>
          <p:cNvSpPr txBox="1"/>
          <p:nvPr/>
        </p:nvSpPr>
        <p:spPr>
          <a:xfrm>
            <a:off x="419968" y="2898548"/>
            <a:ext cx="2861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Shift DR by ~100 m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FC68381-6A8E-0596-5005-3A5505EA234B}"/>
              </a:ext>
            </a:extLst>
          </p:cNvPr>
          <p:cNvSpPr txBox="1"/>
          <p:nvPr/>
        </p:nvSpPr>
        <p:spPr>
          <a:xfrm>
            <a:off x="7876447" y="4507775"/>
            <a:ext cx="1896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RTL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~250 m increase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01560B3-EA18-0EA0-7E97-0E21DDFF1F14}"/>
              </a:ext>
            </a:extLst>
          </p:cNvPr>
          <p:cNvSpPr txBox="1"/>
          <p:nvPr/>
        </p:nvSpPr>
        <p:spPr>
          <a:xfrm>
            <a:off x="8389015" y="5603414"/>
            <a:ext cx="1973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Return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~230 m decrease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3E5252-2C06-C9D1-D0BD-56453FED18F1}"/>
              </a:ext>
            </a:extLst>
          </p:cNvPr>
          <p:cNvSpPr txBox="1"/>
          <p:nvPr/>
        </p:nvSpPr>
        <p:spPr>
          <a:xfrm>
            <a:off x="9474557" y="5495683"/>
            <a:ext cx="2089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Total ~20 m longer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タイトル 1">
            <a:extLst>
              <a:ext uri="{FF2B5EF4-FFF2-40B4-BE49-F238E27FC236}">
                <a16:creationId xmlns:a16="http://schemas.microsoft.com/office/drawing/2014/main" id="{7C67E927-DA94-8D44-8C20-B32350DE6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48975" cy="78494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Position of Damping Rings, LTR/RTL (</a:t>
            </a:r>
            <a:r>
              <a:rPr kumimoji="1" lang="en-US" altLang="ja-JP" dirty="0" err="1">
                <a:latin typeface="游明朝" panose="02020400000000000000" pitchFamily="18" charset="-128"/>
                <a:ea typeface="游明朝" panose="02020400000000000000" pitchFamily="18" charset="-128"/>
              </a:rPr>
              <a:t>cnt’d</a:t>
            </a:r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75CB446-D0CC-944E-9FBF-8D5F67CAE52B}"/>
              </a:ext>
            </a:extLst>
          </p:cNvPr>
          <p:cNvSpPr txBox="1"/>
          <p:nvPr/>
        </p:nvSpPr>
        <p:spPr>
          <a:xfrm>
            <a:off x="7732839" y="3629794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Old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B146585-4280-DDB4-37EA-BF08078B1833}"/>
              </a:ext>
            </a:extLst>
          </p:cNvPr>
          <p:cNvSpPr txBox="1"/>
          <p:nvPr/>
        </p:nvSpPr>
        <p:spPr>
          <a:xfrm>
            <a:off x="7607805" y="2022691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New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6543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8C5D4-854E-4E24-BC57-A7DDA3449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50" y="365125"/>
            <a:ext cx="11029950" cy="1325563"/>
          </a:xfrm>
        </p:spPr>
        <p:txBody>
          <a:bodyPr/>
          <a:lstStyle/>
          <a:p>
            <a:r>
              <a:rPr kumimoji="1" lang="en-US" altLang="ja-JP" dirty="0">
                <a:latin typeface="游明朝" panose="02020400000000000000" pitchFamily="18" charset="-128"/>
                <a:ea typeface="游明朝" panose="02020400000000000000" pitchFamily="18" charset="-128"/>
              </a:rPr>
              <a:t>Damping Ring – lower horizontal emittance</a:t>
            </a:r>
            <a:endParaRPr kumimoji="1" lang="ja-JP" altLang="en-US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BA79AF7-F699-4B7B-B694-DC5D15F8E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674"/>
            <a:ext cx="10515600" cy="47674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Longer bending magnet, 3 m -&gt; 5 m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 reducing horizontal emittance</a:t>
            </a:r>
          </a:p>
          <a:p>
            <a:pPr marL="457200" lvl="1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Presentation in ALCW2018 (</a:t>
            </a:r>
            <a:r>
              <a:rPr lang="en-US" altLang="ja-JP" sz="2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https://agenda.linearcollider.org/event/7826/sessions/4644/#20180531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), etc.</a:t>
            </a: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Divide bending magnet, 5 m -&gt; 2.4 m x 2</a:t>
            </a:r>
          </a:p>
          <a:p>
            <a:pPr lvl="1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 easier  construction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transfer, etc.</a:t>
            </a: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Add space between magnets. 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 realistic design</a:t>
            </a:r>
          </a:p>
          <a:p>
            <a:pPr lvl="1"/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altLang="ja-JP" sz="3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Will be reported in DR session of this workshop</a:t>
            </a:r>
            <a:endParaRPr kumimoji="1" lang="en-US" altLang="ja-JP" sz="35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1873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ECBF6-2003-5635-6F64-41C5F5B67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34991" cy="1325563"/>
          </a:xfrm>
        </p:spPr>
        <p:txBody>
          <a:bodyPr>
            <a:normAutofit/>
          </a:bodyPr>
          <a:lstStyle/>
          <a:p>
            <a:r>
              <a:rPr lang="en-US" altLang="ja-JP" sz="40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Main </a:t>
            </a:r>
            <a:r>
              <a:rPr lang="en-US" altLang="ja-JP" sz="40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linac</a:t>
            </a:r>
            <a:r>
              <a:rPr lang="en-US" altLang="ja-JP" sz="40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reference points (PM-8, PM+8)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582BB1-003D-BB25-3AFE-AAC609185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9435"/>
            <a:ext cx="10515600" cy="4687528"/>
          </a:xfrm>
        </p:spPr>
        <p:txBody>
          <a:bodyPr>
            <a:no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Move the reference point, PM-8 and PM+8, upstream (farther from IP) by 2 m.</a:t>
            </a:r>
          </a:p>
          <a:p>
            <a:pPr marL="0" lvl="0" indent="0" algn="just">
              <a:buNone/>
            </a:pP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     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(The reference points are the centers of the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LHe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domes)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--- For 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avoiding interference between the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LHe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transfer line and quadrupole magnets.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1527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6B4806-1DDA-B74F-C343-A9FCD2FD2F09}"/>
              </a:ext>
            </a:extLst>
          </p:cNvPr>
          <p:cNvGrpSpPr/>
          <p:nvPr/>
        </p:nvGrpSpPr>
        <p:grpSpPr>
          <a:xfrm>
            <a:off x="10108575" y="2411153"/>
            <a:ext cx="1649912" cy="669554"/>
            <a:chOff x="8911606" y="2125433"/>
            <a:chExt cx="1649912" cy="669554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CF5CACCD-5057-EE2C-D213-439F5C7C1FDA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96" name="円弧 195">
                <a:extLst>
                  <a:ext uri="{FF2B5EF4-FFF2-40B4-BE49-F238E27FC236}">
                    <a16:creationId xmlns:a16="http://schemas.microsoft.com/office/drawing/2014/main" id="{68F5C57D-28B9-C3A6-3ED8-04D4358CCA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弧 196">
                <a:extLst>
                  <a:ext uri="{FF2B5EF4-FFF2-40B4-BE49-F238E27FC236}">
                    <a16:creationId xmlns:a16="http://schemas.microsoft.com/office/drawing/2014/main" id="{FECF8511-34A1-93AB-F526-C155E7DE7720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9" name="直線コネクタ 198">
                <a:extLst>
                  <a:ext uri="{FF2B5EF4-FFF2-40B4-BE49-F238E27FC236}">
                    <a16:creationId xmlns:a16="http://schemas.microsoft.com/office/drawing/2014/main" id="{A0B9FA4E-C8C9-F101-EB40-F921F1430DCD}"/>
                  </a:ext>
                </a:extLst>
              </p:cNvPr>
              <p:cNvCxnSpPr>
                <a:cxnSpLocks/>
                <a:stCxn id="197" idx="0"/>
                <a:endCxn id="196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B5CB80D5-D2EF-6DFA-6714-91262E96B2C1}"/>
                  </a:ext>
                </a:extLst>
              </p:cNvPr>
              <p:cNvCxnSpPr>
                <a:cxnSpLocks/>
                <a:endCxn id="196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8EB7D0E5-2E65-2836-544D-B4AE0B40C44D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209" name="円弧 208">
                <a:extLst>
                  <a:ext uri="{FF2B5EF4-FFF2-40B4-BE49-F238E27FC236}">
                    <a16:creationId xmlns:a16="http://schemas.microsoft.com/office/drawing/2014/main" id="{E1F28C17-03B1-0F14-AEA4-73C9BB0096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弧 209">
                <a:extLst>
                  <a:ext uri="{FF2B5EF4-FFF2-40B4-BE49-F238E27FC236}">
                    <a16:creationId xmlns:a16="http://schemas.microsoft.com/office/drawing/2014/main" id="{EB9781DD-C152-50FC-6438-57D9F01ECEE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BA368685-3121-AA96-BBF0-EA5D9D942026}"/>
                  </a:ext>
                </a:extLst>
              </p:cNvPr>
              <p:cNvCxnSpPr>
                <a:cxnSpLocks/>
                <a:stCxn id="210" idx="0"/>
                <a:endCxn id="209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6C49A885-41E5-D107-13E7-BCF38061A3B9}"/>
                  </a:ext>
                </a:extLst>
              </p:cNvPr>
              <p:cNvCxnSpPr>
                <a:cxnSpLocks/>
                <a:endCxn id="209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55F6613-698C-349B-A817-BC4BD7B5B30A}"/>
              </a:ext>
            </a:extLst>
          </p:cNvPr>
          <p:cNvGrpSpPr/>
          <p:nvPr/>
        </p:nvGrpSpPr>
        <p:grpSpPr>
          <a:xfrm flipH="1">
            <a:off x="560066" y="2504990"/>
            <a:ext cx="1649912" cy="669554"/>
            <a:chOff x="8911606" y="2125433"/>
            <a:chExt cx="1649912" cy="66955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A6BB965-A92C-33BC-6C3E-543FB22DCD73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0" name="円弧 9">
                <a:extLst>
                  <a:ext uri="{FF2B5EF4-FFF2-40B4-BE49-F238E27FC236}">
                    <a16:creationId xmlns:a16="http://schemas.microsoft.com/office/drawing/2014/main" id="{CA5E318F-F32F-0FEA-D5B9-9DFEADE196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弧 10">
                <a:extLst>
                  <a:ext uri="{FF2B5EF4-FFF2-40B4-BE49-F238E27FC236}">
                    <a16:creationId xmlns:a16="http://schemas.microsoft.com/office/drawing/2014/main" id="{A335B84D-2963-1DE0-391C-E81F08B3950B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4C3638E2-8471-E485-7161-4404EC3CE6B8}"/>
                  </a:ext>
                </a:extLst>
              </p:cNvPr>
              <p:cNvCxnSpPr>
                <a:cxnSpLocks/>
                <a:stCxn id="11" idx="0"/>
                <a:endCxn id="10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AD89033-C880-C308-B038-638019D158D7}"/>
                  </a:ext>
                </a:extLst>
              </p:cNvPr>
              <p:cNvCxnSpPr>
                <a:cxnSpLocks/>
                <a:endCxn id="10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E43A0CE-4342-8F98-5E57-4DB3D39CA86B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6" name="円弧 5">
                <a:extLst>
                  <a:ext uri="{FF2B5EF4-FFF2-40B4-BE49-F238E27FC236}">
                    <a16:creationId xmlns:a16="http://schemas.microsoft.com/office/drawing/2014/main" id="{2D312857-1186-1B07-5870-64065B1409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弧 6">
                <a:extLst>
                  <a:ext uri="{FF2B5EF4-FFF2-40B4-BE49-F238E27FC236}">
                    <a16:creationId xmlns:a16="http://schemas.microsoft.com/office/drawing/2014/main" id="{D97DE7D4-1CE6-67AB-CE1A-181DE825DE5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DDA6DEF2-E192-702C-9C16-B9A2A6C3F993}"/>
                  </a:ext>
                </a:extLst>
              </p:cNvPr>
              <p:cNvCxnSpPr>
                <a:cxnSpLocks/>
                <a:stCxn id="7" idx="0"/>
                <a:endCxn id="6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C1982788-338C-CC2E-EB64-9D202F888B20}"/>
                  </a:ext>
                </a:extLst>
              </p:cNvPr>
              <p:cNvCxnSpPr>
                <a:cxnSpLocks/>
                <a:endCxn id="6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D37F3A3-EDBF-9E61-1D6A-21CDDE1A3866}"/>
              </a:ext>
            </a:extLst>
          </p:cNvPr>
          <p:cNvGrpSpPr/>
          <p:nvPr/>
        </p:nvGrpSpPr>
        <p:grpSpPr>
          <a:xfrm>
            <a:off x="2198396" y="2012923"/>
            <a:ext cx="8214701" cy="1539986"/>
            <a:chOff x="2198396" y="1789403"/>
            <a:chExt cx="8214701" cy="1539986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C577E0B7-D676-690D-5FBB-A3B53E704B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84837" y="1789403"/>
              <a:ext cx="3489961" cy="1539986"/>
              <a:chOff x="1123945" y="1639549"/>
              <a:chExt cx="9475435" cy="4181155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CEE6CD1C-322B-A32B-3525-3F88C3D9FC5E}"/>
                  </a:ext>
                </a:extLst>
              </p:cNvPr>
              <p:cNvGrpSpPr/>
              <p:nvPr/>
            </p:nvGrpSpPr>
            <p:grpSpPr>
              <a:xfrm>
                <a:off x="3672372" y="1639549"/>
                <a:ext cx="4139883" cy="2536721"/>
                <a:chOff x="2358272" y="2092751"/>
                <a:chExt cx="2597926" cy="1443869"/>
              </a:xfrm>
            </p:grpSpPr>
            <p:sp>
              <p:nvSpPr>
                <p:cNvPr id="165" name="円弧 164">
                  <a:extLst>
                    <a:ext uri="{FF2B5EF4-FFF2-40B4-BE49-F238E27FC236}">
                      <a16:creationId xmlns:a16="http://schemas.microsoft.com/office/drawing/2014/main" id="{F6DAC2C1-53AD-E661-67EE-3FF09A65288A}"/>
                    </a:ext>
                  </a:extLst>
                </p:cNvPr>
                <p:cNvSpPr/>
                <p:nvPr/>
              </p:nvSpPr>
              <p:spPr>
                <a:xfrm rot="5400000">
                  <a:off x="3516198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円弧 165">
                  <a:extLst>
                    <a:ext uri="{FF2B5EF4-FFF2-40B4-BE49-F238E27FC236}">
                      <a16:creationId xmlns:a16="http://schemas.microsoft.com/office/drawing/2014/main" id="{C4A595C7-AEE4-5598-D5C5-0AC3A63E4983}"/>
                    </a:ext>
                  </a:extLst>
                </p:cNvPr>
                <p:cNvSpPr/>
                <p:nvPr/>
              </p:nvSpPr>
              <p:spPr>
                <a:xfrm rot="16200000" flipH="1">
                  <a:off x="2358272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67" name="直線コネクタ 166">
                  <a:extLst>
                    <a:ext uri="{FF2B5EF4-FFF2-40B4-BE49-F238E27FC236}">
                      <a16:creationId xmlns:a16="http://schemas.microsoft.com/office/drawing/2014/main" id="{3E4C59FE-264D-DDE6-A764-8342E520AA27}"/>
                    </a:ext>
                  </a:extLst>
                </p:cNvPr>
                <p:cNvCxnSpPr>
                  <a:stCxn id="166" idx="0"/>
                  <a:endCxn id="165" idx="0"/>
                </p:cNvCxnSpPr>
                <p:nvPr/>
              </p:nvCxnSpPr>
              <p:spPr>
                <a:xfrm>
                  <a:off x="3079608" y="2092752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直線コネクタ 167">
                  <a:extLst>
                    <a:ext uri="{FF2B5EF4-FFF2-40B4-BE49-F238E27FC236}">
                      <a16:creationId xmlns:a16="http://schemas.microsoft.com/office/drawing/2014/main" id="{D55DA13A-4ABC-AFBE-11C7-A27939B3E670}"/>
                    </a:ext>
                  </a:extLst>
                </p:cNvPr>
                <p:cNvCxnSpPr/>
                <p:nvPr/>
              </p:nvCxnSpPr>
              <p:spPr>
                <a:xfrm>
                  <a:off x="3090606" y="3536620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C9E92CEB-838A-339C-89CA-A8A5A7F639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945" y="5446959"/>
                <a:ext cx="5866506" cy="355339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DD82F66B-0DDD-6BBB-DEB4-FF238A6EBD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92040" y="5405174"/>
                <a:ext cx="6007340" cy="41553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2F0D6A8A-427D-929F-C58F-C31B24680C0B}"/>
                  </a:ext>
                </a:extLst>
              </p:cNvPr>
              <p:cNvGrpSpPr/>
              <p:nvPr/>
            </p:nvGrpSpPr>
            <p:grpSpPr>
              <a:xfrm>
                <a:off x="5967060" y="4169472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2" name="直線コネクタ 171">
                  <a:extLst>
                    <a:ext uri="{FF2B5EF4-FFF2-40B4-BE49-F238E27FC236}">
                      <a16:creationId xmlns:a16="http://schemas.microsoft.com/office/drawing/2014/main" id="{B97E4306-BB01-0D02-68CD-E9A102AE72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線コネクタ 172">
                  <a:extLst>
                    <a:ext uri="{FF2B5EF4-FFF2-40B4-BE49-F238E27FC236}">
                      <a16:creationId xmlns:a16="http://schemas.microsoft.com/office/drawing/2014/main" id="{E0588E97-2BF4-D77B-2701-426E76C42C52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DCBC50A9-2194-4074-7896-0814BAFEB654}"/>
                  </a:ext>
                </a:extLst>
              </p:cNvPr>
              <p:cNvGrpSpPr/>
              <p:nvPr/>
            </p:nvGrpSpPr>
            <p:grpSpPr>
              <a:xfrm flipH="1">
                <a:off x="2647638" y="4183068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5" name="直線コネクタ 174">
                  <a:extLst>
                    <a:ext uri="{FF2B5EF4-FFF2-40B4-BE49-F238E27FC236}">
                      <a16:creationId xmlns:a16="http://schemas.microsoft.com/office/drawing/2014/main" id="{EDA2D584-7A5B-F303-B0E7-BD9444DD2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直線コネクタ 175">
                  <a:extLst>
                    <a:ext uri="{FF2B5EF4-FFF2-40B4-BE49-F238E27FC236}">
                      <a16:creationId xmlns:a16="http://schemas.microsoft.com/office/drawing/2014/main" id="{4539AFCE-8507-C07C-5CFD-B4CE90819D4E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DF6D47F4-3870-F2C9-2BA0-CE1EB9CB814A}"/>
                  </a:ext>
                </a:extLst>
              </p:cNvPr>
              <p:cNvGrpSpPr/>
              <p:nvPr/>
            </p:nvGrpSpPr>
            <p:grpSpPr>
              <a:xfrm>
                <a:off x="3643797" y="2392024"/>
                <a:ext cx="4139883" cy="3218616"/>
                <a:chOff x="3643797" y="2506324"/>
                <a:chExt cx="4139883" cy="3218616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F0A24E8-32BB-5578-99BE-5AAD55BB524A}"/>
                    </a:ext>
                  </a:extLst>
                </p:cNvPr>
                <p:cNvGrpSpPr/>
                <p:nvPr/>
              </p:nvGrpSpPr>
              <p:grpSpPr>
                <a:xfrm>
                  <a:off x="3643797" y="2506324"/>
                  <a:ext cx="4139883" cy="2536721"/>
                  <a:chOff x="2358272" y="2092751"/>
                  <a:chExt cx="2597926" cy="1443869"/>
                </a:xfrm>
              </p:grpSpPr>
              <p:sp>
                <p:nvSpPr>
                  <p:cNvPr id="188" name="円弧 187">
                    <a:extLst>
                      <a:ext uri="{FF2B5EF4-FFF2-40B4-BE49-F238E27FC236}">
                        <a16:creationId xmlns:a16="http://schemas.microsoft.com/office/drawing/2014/main" id="{52C1C48F-C360-6A2C-05ED-CC7307E8B1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16198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円弧 188">
                    <a:extLst>
                      <a:ext uri="{FF2B5EF4-FFF2-40B4-BE49-F238E27FC236}">
                        <a16:creationId xmlns:a16="http://schemas.microsoft.com/office/drawing/2014/main" id="{1BD9B535-A64C-555A-8126-9F899B727DB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358272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90" name="直線コネクタ 189">
                    <a:extLst>
                      <a:ext uri="{FF2B5EF4-FFF2-40B4-BE49-F238E27FC236}">
                        <a16:creationId xmlns:a16="http://schemas.microsoft.com/office/drawing/2014/main" id="{49903F32-2CFC-4F19-19D2-ED5DE9C071E1}"/>
                      </a:ext>
                    </a:extLst>
                  </p:cNvPr>
                  <p:cNvCxnSpPr>
                    <a:stCxn id="189" idx="0"/>
                    <a:endCxn id="188" idx="0"/>
                  </p:cNvCxnSpPr>
                  <p:nvPr/>
                </p:nvCxnSpPr>
                <p:spPr>
                  <a:xfrm>
                    <a:off x="3079608" y="2092752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直線コネクタ 190">
                    <a:extLst>
                      <a:ext uri="{FF2B5EF4-FFF2-40B4-BE49-F238E27FC236}">
                        <a16:creationId xmlns:a16="http://schemas.microsoft.com/office/drawing/2014/main" id="{749E0C6B-E8D6-1FB5-9063-0FB10E97A2B7}"/>
                      </a:ext>
                    </a:extLst>
                  </p:cNvPr>
                  <p:cNvCxnSpPr/>
                  <p:nvPr/>
                </p:nvCxnSpPr>
                <p:spPr>
                  <a:xfrm>
                    <a:off x="3090606" y="3536620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3E0406DE-9458-552B-5DFB-C2E4F941B543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6" name="直線コネクタ 185">
                    <a:extLst>
                      <a:ext uri="{FF2B5EF4-FFF2-40B4-BE49-F238E27FC236}">
                        <a16:creationId xmlns:a16="http://schemas.microsoft.com/office/drawing/2014/main" id="{3C1B646E-B6D7-D45B-27E2-3C18F3E216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直線コネクタ 186">
                    <a:extLst>
                      <a:ext uri="{FF2B5EF4-FFF2-40B4-BE49-F238E27FC236}">
                        <a16:creationId xmlns:a16="http://schemas.microsoft.com/office/drawing/2014/main" id="{B0ACF5E9-5111-85A4-17B2-8C518C370C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76A97AFB-0179-5B34-5E3C-A5BB7E47DD2C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36116" cy="675097"/>
                  <a:chOff x="3952875" y="5049843"/>
                  <a:chExt cx="1536116" cy="675097"/>
                </a:xfrm>
              </p:grpSpPr>
              <p:cxnSp>
                <p:nvCxnSpPr>
                  <p:cNvPr id="184" name="直線コネクタ 183">
                    <a:extLst>
                      <a:ext uri="{FF2B5EF4-FFF2-40B4-BE49-F238E27FC236}">
                        <a16:creationId xmlns:a16="http://schemas.microsoft.com/office/drawing/2014/main" id="{EA2AA1AB-F70A-A437-14EF-1CDF3F8450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93270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直線コネクタ 184">
                    <a:extLst>
                      <a:ext uri="{FF2B5EF4-FFF2-40B4-BE49-F238E27FC236}">
                        <a16:creationId xmlns:a16="http://schemas.microsoft.com/office/drawing/2014/main" id="{95BBBEDE-EA4D-8839-201B-DE510E79ED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40395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9BAA5651-8E8E-481C-D959-6D70E3BFD4CE}"/>
                    </a:ext>
                  </a:extLst>
                </p:cNvPr>
                <p:cNvGrpSpPr/>
                <p:nvPr/>
              </p:nvGrpSpPr>
              <p:grpSpPr>
                <a:xfrm flipH="1">
                  <a:off x="5926921" y="5042617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2" name="直線コネクタ 181">
                    <a:extLst>
                      <a:ext uri="{FF2B5EF4-FFF2-40B4-BE49-F238E27FC236}">
                        <a16:creationId xmlns:a16="http://schemas.microsoft.com/office/drawing/2014/main" id="{BD399392-695E-38D7-9065-AF0E990B9A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直線コネクタ 182">
                    <a:extLst>
                      <a:ext uri="{FF2B5EF4-FFF2-40B4-BE49-F238E27FC236}">
                        <a16:creationId xmlns:a16="http://schemas.microsoft.com/office/drawing/2014/main" id="{0562EDC2-3902-CD94-F6DB-F2E77CE8A6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C2F988A7-6F13-7014-58C0-A9DADA357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8691" y="2890892"/>
              <a:ext cx="2514406" cy="2647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5ABB75E3-B082-E54A-3954-86C4C584A21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8396" y="3009966"/>
              <a:ext cx="2028530" cy="1834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E10B1F2-F7F9-8ECD-24FA-CD30379838E4}"/>
              </a:ext>
            </a:extLst>
          </p:cNvPr>
          <p:cNvGrpSpPr/>
          <p:nvPr/>
        </p:nvGrpSpPr>
        <p:grpSpPr>
          <a:xfrm>
            <a:off x="959891" y="4842423"/>
            <a:ext cx="10080000" cy="7056000"/>
            <a:chOff x="715125" y="1512304"/>
            <a:chExt cx="10080000" cy="7056000"/>
          </a:xfrm>
        </p:grpSpPr>
        <p:sp>
          <p:nvSpPr>
            <p:cNvPr id="35" name="円弧 34">
              <a:extLst>
                <a:ext uri="{FF2B5EF4-FFF2-40B4-BE49-F238E27FC236}">
                  <a16:creationId xmlns:a16="http://schemas.microsoft.com/office/drawing/2014/main" id="{91D0AAAE-7BCF-B8FF-7A95-D43CDE55270D}"/>
                </a:ext>
              </a:extLst>
            </p:cNvPr>
            <p:cNvSpPr/>
            <p:nvPr/>
          </p:nvSpPr>
          <p:spPr>
            <a:xfrm>
              <a:off x="715125" y="1512304"/>
              <a:ext cx="10080000" cy="7056000"/>
            </a:xfrm>
            <a:prstGeom prst="arc">
              <a:avLst>
                <a:gd name="adj1" fmla="val 13060436"/>
                <a:gd name="adj2" fmla="val 19275805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F850713E-BEDF-2229-CEBB-72B37E8E7C70}"/>
                </a:ext>
              </a:extLst>
            </p:cNvPr>
            <p:cNvCxnSpPr/>
            <p:nvPr/>
          </p:nvCxnSpPr>
          <p:spPr>
            <a:xfrm>
              <a:off x="5760000" y="1797309"/>
              <a:ext cx="0" cy="360000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円弧 36">
              <a:extLst>
                <a:ext uri="{FF2B5EF4-FFF2-40B4-BE49-F238E27FC236}">
                  <a16:creationId xmlns:a16="http://schemas.microsoft.com/office/drawing/2014/main" id="{29AA0995-926D-D3C1-E9D6-E217D93191B7}"/>
                </a:ext>
              </a:extLst>
            </p:cNvPr>
            <p:cNvSpPr/>
            <p:nvPr/>
          </p:nvSpPr>
          <p:spPr>
            <a:xfrm>
              <a:off x="1271625" y="2028605"/>
              <a:ext cx="9000000" cy="6300000"/>
            </a:xfrm>
            <a:prstGeom prst="arc">
              <a:avLst>
                <a:gd name="adj1" fmla="val 13060436"/>
                <a:gd name="adj2" fmla="val 14807596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弧 37">
              <a:extLst>
                <a:ext uri="{FF2B5EF4-FFF2-40B4-BE49-F238E27FC236}">
                  <a16:creationId xmlns:a16="http://schemas.microsoft.com/office/drawing/2014/main" id="{FEDAF129-9A42-62A6-B41F-B77B85DFB443}"/>
                </a:ext>
              </a:extLst>
            </p:cNvPr>
            <p:cNvSpPr/>
            <p:nvPr/>
          </p:nvSpPr>
          <p:spPr>
            <a:xfrm>
              <a:off x="919200" y="1838104"/>
              <a:ext cx="9360000" cy="6552000"/>
            </a:xfrm>
            <a:prstGeom prst="arc">
              <a:avLst>
                <a:gd name="adj1" fmla="val 18275959"/>
                <a:gd name="adj2" fmla="val 19275805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8DAEE190-D269-8906-3993-B61FE350BAD1}"/>
                </a:ext>
              </a:extLst>
            </p:cNvPr>
            <p:cNvCxnSpPr/>
            <p:nvPr/>
          </p:nvCxnSpPr>
          <p:spPr>
            <a:xfrm flipV="1">
              <a:off x="4441371" y="2158095"/>
              <a:ext cx="320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5D594D37-77B0-9964-DDFA-3175A250ADFD}"/>
                </a:ext>
              </a:extLst>
            </p:cNvPr>
            <p:cNvSpPr txBox="1"/>
            <p:nvPr/>
          </p:nvSpPr>
          <p:spPr>
            <a:xfrm>
              <a:off x="5562600" y="1524000"/>
              <a:ext cx="404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IP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2BCE407D-A05C-6A2F-8444-98B25E295B14}"/>
                </a:ext>
              </a:extLst>
            </p:cNvPr>
            <p:cNvSpPr txBox="1"/>
            <p:nvPr/>
          </p:nvSpPr>
          <p:spPr>
            <a:xfrm>
              <a:off x="7871391" y="2469980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e- ML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EDF9CAE1-51C8-B907-C9E6-52A2BC958B01}"/>
                </a:ext>
              </a:extLst>
            </p:cNvPr>
            <p:cNvSpPr txBox="1"/>
            <p:nvPr/>
          </p:nvSpPr>
          <p:spPr>
            <a:xfrm>
              <a:off x="3689190" y="2297075"/>
              <a:ext cx="887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e+ ML 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E37300E-AA90-FCB9-CE40-D3DDD820CC8D}"/>
                </a:ext>
              </a:extLst>
            </p:cNvPr>
            <p:cNvSpPr txBox="1"/>
            <p:nvPr/>
          </p:nvSpPr>
          <p:spPr>
            <a:xfrm>
              <a:off x="6500714" y="2091216"/>
              <a:ext cx="1184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Undulator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4A187B50-6D38-93DD-2403-A39B34729235}"/>
                </a:ext>
              </a:extLst>
            </p:cNvPr>
            <p:cNvSpPr txBox="1"/>
            <p:nvPr/>
          </p:nvSpPr>
          <p:spPr>
            <a:xfrm>
              <a:off x="5995047" y="178453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BDS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50E1C341-9001-0B34-99E0-F0997C9E39D6}"/>
                </a:ext>
              </a:extLst>
            </p:cNvPr>
            <p:cNvSpPr txBox="1"/>
            <p:nvPr/>
          </p:nvSpPr>
          <p:spPr>
            <a:xfrm>
              <a:off x="4899672" y="178453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BDS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4C8B36A-D77F-B0E5-40BD-3A6D5595A025}"/>
              </a:ext>
            </a:extLst>
          </p:cNvPr>
          <p:cNvSpPr/>
          <p:nvPr/>
        </p:nvSpPr>
        <p:spPr>
          <a:xfrm rot="300000">
            <a:off x="3642523" y="3304457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32FBBC4-33F6-3B31-62E8-22C67D757B47}"/>
              </a:ext>
            </a:extLst>
          </p:cNvPr>
          <p:cNvSpPr/>
          <p:nvPr/>
        </p:nvSpPr>
        <p:spPr>
          <a:xfrm rot="300000">
            <a:off x="2020696" y="3146168"/>
            <a:ext cx="180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D7965F53-BE19-C912-EFA3-AAC856864078}"/>
              </a:ext>
            </a:extLst>
          </p:cNvPr>
          <p:cNvSpPr/>
          <p:nvPr/>
        </p:nvSpPr>
        <p:spPr>
          <a:xfrm rot="21300000" flipH="1">
            <a:off x="8186085" y="3239490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E7399975-0032-8C1B-2E45-03600B57B314}"/>
              </a:ext>
            </a:extLst>
          </p:cNvPr>
          <p:cNvSpPr/>
          <p:nvPr/>
        </p:nvSpPr>
        <p:spPr>
          <a:xfrm rot="21300000" flipH="1">
            <a:off x="10096781" y="3059447"/>
            <a:ext cx="144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451F03E3-7677-68A3-92C1-1D583554A8EE}"/>
              </a:ext>
            </a:extLst>
          </p:cNvPr>
          <p:cNvSpPr/>
          <p:nvPr/>
        </p:nvSpPr>
        <p:spPr>
          <a:xfrm>
            <a:off x="4443754" y="3365706"/>
            <a:ext cx="144000" cy="144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87878EED-2D75-635F-97C0-25A61D3B0F42}"/>
              </a:ext>
            </a:extLst>
          </p:cNvPr>
          <p:cNvSpPr/>
          <p:nvPr/>
        </p:nvSpPr>
        <p:spPr>
          <a:xfrm>
            <a:off x="3852808" y="3317624"/>
            <a:ext cx="144000" cy="144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7FDF0D05-64E3-5022-A616-ADD2CFBD5287}"/>
              </a:ext>
            </a:extLst>
          </p:cNvPr>
          <p:cNvSpPr/>
          <p:nvPr/>
        </p:nvSpPr>
        <p:spPr>
          <a:xfrm rot="-300000">
            <a:off x="7545020" y="3338474"/>
            <a:ext cx="468000" cy="8743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5775C2E7-21CE-DE78-4CD5-3C02F0058EB1}"/>
              </a:ext>
            </a:extLst>
          </p:cNvPr>
          <p:cNvSpPr txBox="1"/>
          <p:nvPr/>
        </p:nvSpPr>
        <p:spPr>
          <a:xfrm>
            <a:off x="2676485" y="4790208"/>
            <a:ext cx="13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Virtical</a:t>
            </a:r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bend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5B723CB4-318A-70D2-A2E5-4CF21FF80278}"/>
              </a:ext>
            </a:extLst>
          </p:cNvPr>
          <p:cNvCxnSpPr>
            <a:cxnSpLocks/>
          </p:cNvCxnSpPr>
          <p:nvPr/>
        </p:nvCxnSpPr>
        <p:spPr>
          <a:xfrm>
            <a:off x="3906181" y="4987911"/>
            <a:ext cx="699070" cy="372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87295930-ED51-CFDA-75B1-C33180460D2B}"/>
              </a:ext>
            </a:extLst>
          </p:cNvPr>
          <p:cNvSpPr txBox="1"/>
          <p:nvPr/>
        </p:nvSpPr>
        <p:spPr>
          <a:xfrm>
            <a:off x="8645477" y="4861623"/>
            <a:ext cx="13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Virtical</a:t>
            </a:r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bend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0" name="直線矢印コネクタ 129">
            <a:extLst>
              <a:ext uri="{FF2B5EF4-FFF2-40B4-BE49-F238E27FC236}">
                <a16:creationId xmlns:a16="http://schemas.microsoft.com/office/drawing/2014/main" id="{9EE5D55A-DDAC-05C3-C111-0C6169C90AAB}"/>
              </a:ext>
            </a:extLst>
          </p:cNvPr>
          <p:cNvCxnSpPr>
            <a:cxnSpLocks/>
          </p:cNvCxnSpPr>
          <p:nvPr/>
        </p:nvCxnSpPr>
        <p:spPr>
          <a:xfrm flipH="1">
            <a:off x="7928484" y="5050411"/>
            <a:ext cx="742649" cy="32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ひし形 133">
            <a:extLst>
              <a:ext uri="{FF2B5EF4-FFF2-40B4-BE49-F238E27FC236}">
                <a16:creationId xmlns:a16="http://schemas.microsoft.com/office/drawing/2014/main" id="{DE3C6078-AD62-96E1-2434-89351F748E4C}"/>
              </a:ext>
            </a:extLst>
          </p:cNvPr>
          <p:cNvSpPr/>
          <p:nvPr/>
        </p:nvSpPr>
        <p:spPr>
          <a:xfrm>
            <a:off x="5296541" y="3290490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ひし形 134">
            <a:extLst>
              <a:ext uri="{FF2B5EF4-FFF2-40B4-BE49-F238E27FC236}">
                <a16:creationId xmlns:a16="http://schemas.microsoft.com/office/drawing/2014/main" id="{B6BB1FA9-FFCA-0631-45CC-A1D3B24D84B7}"/>
              </a:ext>
            </a:extLst>
          </p:cNvPr>
          <p:cNvSpPr/>
          <p:nvPr/>
        </p:nvSpPr>
        <p:spPr>
          <a:xfrm>
            <a:off x="6241255" y="3282189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ひし形 135">
            <a:extLst>
              <a:ext uri="{FF2B5EF4-FFF2-40B4-BE49-F238E27FC236}">
                <a16:creationId xmlns:a16="http://schemas.microsoft.com/office/drawing/2014/main" id="{AD3A426B-52F7-916E-35F7-99A6E17264BB}"/>
              </a:ext>
            </a:extLst>
          </p:cNvPr>
          <p:cNvSpPr/>
          <p:nvPr/>
        </p:nvSpPr>
        <p:spPr>
          <a:xfrm>
            <a:off x="4121537" y="3333520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ひし形 136">
            <a:extLst>
              <a:ext uri="{FF2B5EF4-FFF2-40B4-BE49-F238E27FC236}">
                <a16:creationId xmlns:a16="http://schemas.microsoft.com/office/drawing/2014/main" id="{85B46B91-A7B6-A6DB-6641-438BFC1075DD}"/>
              </a:ext>
            </a:extLst>
          </p:cNvPr>
          <p:cNvSpPr/>
          <p:nvPr/>
        </p:nvSpPr>
        <p:spPr>
          <a:xfrm>
            <a:off x="7306198" y="3325208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56260767-3C40-7688-49AD-306C07A66963}"/>
              </a:ext>
            </a:extLst>
          </p:cNvPr>
          <p:cNvSpPr/>
          <p:nvPr/>
        </p:nvSpPr>
        <p:spPr>
          <a:xfrm>
            <a:off x="2090057" y="3388751"/>
            <a:ext cx="1517301" cy="449387"/>
          </a:xfrm>
          <a:custGeom>
            <a:avLst/>
            <a:gdLst>
              <a:gd name="connsiteX0" fmla="*/ 1517301 w 1517301"/>
              <a:gd name="connsiteY0" fmla="*/ 130628 h 449387"/>
              <a:gd name="connsiteX1" fmla="*/ 894303 w 1517301"/>
              <a:gd name="connsiteY1" fmla="*/ 442127 h 449387"/>
              <a:gd name="connsiteX2" fmla="*/ 180870 w 1517301"/>
              <a:gd name="connsiteY2" fmla="*/ 321547 h 449387"/>
              <a:gd name="connsiteX3" fmla="*/ 0 w 1517301"/>
              <a:gd name="connsiteY3" fmla="*/ 0 h 44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7301" h="449387">
                <a:moveTo>
                  <a:pt x="1517301" y="130628"/>
                </a:moveTo>
                <a:cubicBezTo>
                  <a:pt x="1317171" y="270467"/>
                  <a:pt x="1117041" y="410307"/>
                  <a:pt x="894303" y="442127"/>
                </a:cubicBezTo>
                <a:cubicBezTo>
                  <a:pt x="671565" y="473947"/>
                  <a:pt x="329920" y="395235"/>
                  <a:pt x="180870" y="321547"/>
                </a:cubicBezTo>
                <a:cubicBezTo>
                  <a:pt x="31820" y="247859"/>
                  <a:pt x="15910" y="123929"/>
                  <a:pt x="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フリーフォーム: 図形 138">
            <a:extLst>
              <a:ext uri="{FF2B5EF4-FFF2-40B4-BE49-F238E27FC236}">
                <a16:creationId xmlns:a16="http://schemas.microsoft.com/office/drawing/2014/main" id="{DEECB6F5-4DCE-E423-E5C8-6B47FD61E14B}"/>
              </a:ext>
            </a:extLst>
          </p:cNvPr>
          <p:cNvSpPr/>
          <p:nvPr/>
        </p:nvSpPr>
        <p:spPr>
          <a:xfrm flipH="1">
            <a:off x="8381078" y="3307020"/>
            <a:ext cx="1632059" cy="449387"/>
          </a:xfrm>
          <a:custGeom>
            <a:avLst/>
            <a:gdLst>
              <a:gd name="connsiteX0" fmla="*/ 1517301 w 1517301"/>
              <a:gd name="connsiteY0" fmla="*/ 130628 h 449387"/>
              <a:gd name="connsiteX1" fmla="*/ 894303 w 1517301"/>
              <a:gd name="connsiteY1" fmla="*/ 442127 h 449387"/>
              <a:gd name="connsiteX2" fmla="*/ 180870 w 1517301"/>
              <a:gd name="connsiteY2" fmla="*/ 321547 h 449387"/>
              <a:gd name="connsiteX3" fmla="*/ 0 w 1517301"/>
              <a:gd name="connsiteY3" fmla="*/ 0 h 44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7301" h="449387">
                <a:moveTo>
                  <a:pt x="1517301" y="130628"/>
                </a:moveTo>
                <a:cubicBezTo>
                  <a:pt x="1317171" y="270467"/>
                  <a:pt x="1117041" y="410307"/>
                  <a:pt x="894303" y="442127"/>
                </a:cubicBezTo>
                <a:cubicBezTo>
                  <a:pt x="671565" y="473947"/>
                  <a:pt x="329920" y="395235"/>
                  <a:pt x="180870" y="321547"/>
                </a:cubicBezTo>
                <a:cubicBezTo>
                  <a:pt x="31820" y="247859"/>
                  <a:pt x="15910" y="123929"/>
                  <a:pt x="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フリーフォーム: 図形 139">
            <a:extLst>
              <a:ext uri="{FF2B5EF4-FFF2-40B4-BE49-F238E27FC236}">
                <a16:creationId xmlns:a16="http://schemas.microsoft.com/office/drawing/2014/main" id="{A0389AF2-BBCE-D840-EE9D-F79C6D1C3A02}"/>
              </a:ext>
            </a:extLst>
          </p:cNvPr>
          <p:cNvSpPr/>
          <p:nvPr/>
        </p:nvSpPr>
        <p:spPr>
          <a:xfrm>
            <a:off x="3891368" y="3512202"/>
            <a:ext cx="581757" cy="291879"/>
          </a:xfrm>
          <a:custGeom>
            <a:avLst/>
            <a:gdLst>
              <a:gd name="connsiteX0" fmla="*/ 1517301 w 1517301"/>
              <a:gd name="connsiteY0" fmla="*/ 130628 h 449387"/>
              <a:gd name="connsiteX1" fmla="*/ 894303 w 1517301"/>
              <a:gd name="connsiteY1" fmla="*/ 442127 h 449387"/>
              <a:gd name="connsiteX2" fmla="*/ 180870 w 1517301"/>
              <a:gd name="connsiteY2" fmla="*/ 321547 h 449387"/>
              <a:gd name="connsiteX3" fmla="*/ 0 w 1517301"/>
              <a:gd name="connsiteY3" fmla="*/ 0 h 44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7301" h="449387">
                <a:moveTo>
                  <a:pt x="1517301" y="130628"/>
                </a:moveTo>
                <a:cubicBezTo>
                  <a:pt x="1317171" y="270467"/>
                  <a:pt x="1117041" y="410307"/>
                  <a:pt x="894303" y="442127"/>
                </a:cubicBezTo>
                <a:cubicBezTo>
                  <a:pt x="671565" y="473947"/>
                  <a:pt x="329920" y="395235"/>
                  <a:pt x="180870" y="321547"/>
                </a:cubicBezTo>
                <a:cubicBezTo>
                  <a:pt x="31820" y="247859"/>
                  <a:pt x="15910" y="123929"/>
                  <a:pt x="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フリーフォーム: 図形 140">
            <a:extLst>
              <a:ext uri="{FF2B5EF4-FFF2-40B4-BE49-F238E27FC236}">
                <a16:creationId xmlns:a16="http://schemas.microsoft.com/office/drawing/2014/main" id="{37FD8506-6A15-A829-D4E5-42B4FF145ED8}"/>
              </a:ext>
            </a:extLst>
          </p:cNvPr>
          <p:cNvSpPr/>
          <p:nvPr/>
        </p:nvSpPr>
        <p:spPr>
          <a:xfrm>
            <a:off x="4240404" y="3097349"/>
            <a:ext cx="1045029" cy="200967"/>
          </a:xfrm>
          <a:custGeom>
            <a:avLst/>
            <a:gdLst>
              <a:gd name="connsiteX0" fmla="*/ 1045029 w 1045029"/>
              <a:gd name="connsiteY0" fmla="*/ 200967 h 200967"/>
              <a:gd name="connsiteX1" fmla="*/ 582805 w 1045029"/>
              <a:gd name="connsiteY1" fmla="*/ 0 h 200967"/>
              <a:gd name="connsiteX2" fmla="*/ 0 w 1045029"/>
              <a:gd name="connsiteY2" fmla="*/ 200967 h 200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5029" h="200967">
                <a:moveTo>
                  <a:pt x="1045029" y="200967"/>
                </a:moveTo>
                <a:cubicBezTo>
                  <a:pt x="901002" y="100483"/>
                  <a:pt x="756976" y="0"/>
                  <a:pt x="582805" y="0"/>
                </a:cubicBezTo>
                <a:cubicBezTo>
                  <a:pt x="408634" y="0"/>
                  <a:pt x="204317" y="100483"/>
                  <a:pt x="0" y="20096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フリーフォーム: 図形 141">
            <a:extLst>
              <a:ext uri="{FF2B5EF4-FFF2-40B4-BE49-F238E27FC236}">
                <a16:creationId xmlns:a16="http://schemas.microsoft.com/office/drawing/2014/main" id="{D38E0BED-05DA-C771-40EC-2717D7AA8E6F}"/>
              </a:ext>
            </a:extLst>
          </p:cNvPr>
          <p:cNvSpPr/>
          <p:nvPr/>
        </p:nvSpPr>
        <p:spPr>
          <a:xfrm flipH="1">
            <a:off x="6392009" y="3039075"/>
            <a:ext cx="925336" cy="266031"/>
          </a:xfrm>
          <a:custGeom>
            <a:avLst/>
            <a:gdLst>
              <a:gd name="connsiteX0" fmla="*/ 1045029 w 1045029"/>
              <a:gd name="connsiteY0" fmla="*/ 200967 h 200967"/>
              <a:gd name="connsiteX1" fmla="*/ 582805 w 1045029"/>
              <a:gd name="connsiteY1" fmla="*/ 0 h 200967"/>
              <a:gd name="connsiteX2" fmla="*/ 0 w 1045029"/>
              <a:gd name="connsiteY2" fmla="*/ 200967 h 200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5029" h="200967">
                <a:moveTo>
                  <a:pt x="1045029" y="200967"/>
                </a:moveTo>
                <a:cubicBezTo>
                  <a:pt x="901002" y="100483"/>
                  <a:pt x="756976" y="0"/>
                  <a:pt x="582805" y="0"/>
                </a:cubicBezTo>
                <a:cubicBezTo>
                  <a:pt x="408634" y="0"/>
                  <a:pt x="204317" y="100483"/>
                  <a:pt x="0" y="20096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1063AAC7-075E-92C2-7650-7119651AE007}"/>
              </a:ext>
            </a:extLst>
          </p:cNvPr>
          <p:cNvSpPr txBox="1"/>
          <p:nvPr/>
        </p:nvSpPr>
        <p:spPr>
          <a:xfrm>
            <a:off x="452176" y="2182949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 turnaround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C44FC431-6DA0-A55A-EAC0-D1BD54D4E0F4}"/>
              </a:ext>
            </a:extLst>
          </p:cNvPr>
          <p:cNvSpPr txBox="1"/>
          <p:nvPr/>
        </p:nvSpPr>
        <p:spPr>
          <a:xfrm>
            <a:off x="10012460" y="2025962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 turnaround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5220C33-82B8-D33C-34FC-1E0A2F21B6DE}"/>
              </a:ext>
            </a:extLst>
          </p:cNvPr>
          <p:cNvSpPr txBox="1"/>
          <p:nvPr/>
        </p:nvSpPr>
        <p:spPr>
          <a:xfrm>
            <a:off x="4746039" y="1613317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Shift Damping Ring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0E7682A6-C153-0BCF-20A2-25B0D61C4F6E}"/>
              </a:ext>
            </a:extLst>
          </p:cNvPr>
          <p:cNvSpPr txBox="1"/>
          <p:nvPr/>
        </p:nvSpPr>
        <p:spPr>
          <a:xfrm>
            <a:off x="944118" y="3694060"/>
            <a:ext cx="1808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 reserve space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CB5B3A72-176C-1AEE-C0C5-D696684B909A}"/>
              </a:ext>
            </a:extLst>
          </p:cNvPr>
          <p:cNvSpPr txBox="1"/>
          <p:nvPr/>
        </p:nvSpPr>
        <p:spPr>
          <a:xfrm>
            <a:off x="9250330" y="3753973"/>
            <a:ext cx="1808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 reserve space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21D19B8A-6103-E25D-19FA-F552F04BD254}"/>
              </a:ext>
            </a:extLst>
          </p:cNvPr>
          <p:cNvSpPr txBox="1"/>
          <p:nvPr/>
        </p:nvSpPr>
        <p:spPr>
          <a:xfrm>
            <a:off x="3539307" y="3786137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source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7CAE1597-FB52-A158-0CFD-FE03E75894CA}"/>
              </a:ext>
            </a:extLst>
          </p:cNvPr>
          <p:cNvSpPr txBox="1"/>
          <p:nvPr/>
        </p:nvSpPr>
        <p:spPr>
          <a:xfrm>
            <a:off x="7266670" y="3606231"/>
            <a:ext cx="1114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Undulator,</a:t>
            </a:r>
          </a:p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e+</a:t>
            </a:r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source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A09E6944-E523-C3ED-109F-6AF049E7B655}"/>
              </a:ext>
            </a:extLst>
          </p:cNvPr>
          <p:cNvSpPr txBox="1"/>
          <p:nvPr/>
        </p:nvSpPr>
        <p:spPr>
          <a:xfrm>
            <a:off x="3740348" y="279169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compress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7D6245EE-FB4F-EAA3-87A0-0B8448E9A417}"/>
              </a:ext>
            </a:extLst>
          </p:cNvPr>
          <p:cNvSpPr txBox="1"/>
          <p:nvPr/>
        </p:nvSpPr>
        <p:spPr>
          <a:xfrm>
            <a:off x="6737708" y="2823560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compress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1E43BC7-BB5B-6156-E895-479A18648302}"/>
              </a:ext>
            </a:extLst>
          </p:cNvPr>
          <p:cNvSpPr txBox="1"/>
          <p:nvPr/>
        </p:nvSpPr>
        <p:spPr>
          <a:xfrm>
            <a:off x="1898061" y="326076"/>
            <a:ext cx="4823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Changes of beamlines   Summary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04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6B4806-1DDA-B74F-C343-A9FCD2FD2F09}"/>
              </a:ext>
            </a:extLst>
          </p:cNvPr>
          <p:cNvGrpSpPr/>
          <p:nvPr/>
        </p:nvGrpSpPr>
        <p:grpSpPr>
          <a:xfrm>
            <a:off x="10108575" y="2411153"/>
            <a:ext cx="1649912" cy="669554"/>
            <a:chOff x="8911606" y="2125433"/>
            <a:chExt cx="1649912" cy="669554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CF5CACCD-5057-EE2C-D213-439F5C7C1FDA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96" name="円弧 195">
                <a:extLst>
                  <a:ext uri="{FF2B5EF4-FFF2-40B4-BE49-F238E27FC236}">
                    <a16:creationId xmlns:a16="http://schemas.microsoft.com/office/drawing/2014/main" id="{68F5C57D-28B9-C3A6-3ED8-04D4358CCA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弧 196">
                <a:extLst>
                  <a:ext uri="{FF2B5EF4-FFF2-40B4-BE49-F238E27FC236}">
                    <a16:creationId xmlns:a16="http://schemas.microsoft.com/office/drawing/2014/main" id="{FECF8511-34A1-93AB-F526-C155E7DE7720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9" name="直線コネクタ 198">
                <a:extLst>
                  <a:ext uri="{FF2B5EF4-FFF2-40B4-BE49-F238E27FC236}">
                    <a16:creationId xmlns:a16="http://schemas.microsoft.com/office/drawing/2014/main" id="{A0B9FA4E-C8C9-F101-EB40-F921F1430DCD}"/>
                  </a:ext>
                </a:extLst>
              </p:cNvPr>
              <p:cNvCxnSpPr>
                <a:cxnSpLocks/>
                <a:stCxn id="197" idx="0"/>
                <a:endCxn id="196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B5CB80D5-D2EF-6DFA-6714-91262E96B2C1}"/>
                  </a:ext>
                </a:extLst>
              </p:cNvPr>
              <p:cNvCxnSpPr>
                <a:cxnSpLocks/>
                <a:endCxn id="196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8EB7D0E5-2E65-2836-544D-B4AE0B40C44D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209" name="円弧 208">
                <a:extLst>
                  <a:ext uri="{FF2B5EF4-FFF2-40B4-BE49-F238E27FC236}">
                    <a16:creationId xmlns:a16="http://schemas.microsoft.com/office/drawing/2014/main" id="{E1F28C17-03B1-0F14-AEA4-73C9BB0096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弧 209">
                <a:extLst>
                  <a:ext uri="{FF2B5EF4-FFF2-40B4-BE49-F238E27FC236}">
                    <a16:creationId xmlns:a16="http://schemas.microsoft.com/office/drawing/2014/main" id="{EB9781DD-C152-50FC-6438-57D9F01ECEE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BA368685-3121-AA96-BBF0-EA5D9D942026}"/>
                  </a:ext>
                </a:extLst>
              </p:cNvPr>
              <p:cNvCxnSpPr>
                <a:cxnSpLocks/>
                <a:stCxn id="210" idx="0"/>
                <a:endCxn id="209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6C49A885-41E5-D107-13E7-BCF38061A3B9}"/>
                  </a:ext>
                </a:extLst>
              </p:cNvPr>
              <p:cNvCxnSpPr>
                <a:cxnSpLocks/>
                <a:endCxn id="209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55F6613-698C-349B-A817-BC4BD7B5B30A}"/>
              </a:ext>
            </a:extLst>
          </p:cNvPr>
          <p:cNvGrpSpPr/>
          <p:nvPr/>
        </p:nvGrpSpPr>
        <p:grpSpPr>
          <a:xfrm flipH="1">
            <a:off x="560066" y="2504990"/>
            <a:ext cx="1649912" cy="669554"/>
            <a:chOff x="8911606" y="2125433"/>
            <a:chExt cx="1649912" cy="66955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A6BB965-A92C-33BC-6C3E-543FB22DCD73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0" name="円弧 9">
                <a:extLst>
                  <a:ext uri="{FF2B5EF4-FFF2-40B4-BE49-F238E27FC236}">
                    <a16:creationId xmlns:a16="http://schemas.microsoft.com/office/drawing/2014/main" id="{CA5E318F-F32F-0FEA-D5B9-9DFEADE196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弧 10">
                <a:extLst>
                  <a:ext uri="{FF2B5EF4-FFF2-40B4-BE49-F238E27FC236}">
                    <a16:creationId xmlns:a16="http://schemas.microsoft.com/office/drawing/2014/main" id="{A335B84D-2963-1DE0-391C-E81F08B3950B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4C3638E2-8471-E485-7161-4404EC3CE6B8}"/>
                  </a:ext>
                </a:extLst>
              </p:cNvPr>
              <p:cNvCxnSpPr>
                <a:cxnSpLocks/>
                <a:stCxn id="11" idx="0"/>
                <a:endCxn id="10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AD89033-C880-C308-B038-638019D158D7}"/>
                  </a:ext>
                </a:extLst>
              </p:cNvPr>
              <p:cNvCxnSpPr>
                <a:cxnSpLocks/>
                <a:endCxn id="10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E43A0CE-4342-8F98-5E57-4DB3D39CA86B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6" name="円弧 5">
                <a:extLst>
                  <a:ext uri="{FF2B5EF4-FFF2-40B4-BE49-F238E27FC236}">
                    <a16:creationId xmlns:a16="http://schemas.microsoft.com/office/drawing/2014/main" id="{2D312857-1186-1B07-5870-64065B1409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弧 6">
                <a:extLst>
                  <a:ext uri="{FF2B5EF4-FFF2-40B4-BE49-F238E27FC236}">
                    <a16:creationId xmlns:a16="http://schemas.microsoft.com/office/drawing/2014/main" id="{D97DE7D4-1CE6-67AB-CE1A-181DE825DE5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DDA6DEF2-E192-702C-9C16-B9A2A6C3F993}"/>
                  </a:ext>
                </a:extLst>
              </p:cNvPr>
              <p:cNvCxnSpPr>
                <a:cxnSpLocks/>
                <a:stCxn id="7" idx="0"/>
                <a:endCxn id="6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C1982788-338C-CC2E-EB64-9D202F888B20}"/>
                  </a:ext>
                </a:extLst>
              </p:cNvPr>
              <p:cNvCxnSpPr>
                <a:cxnSpLocks/>
                <a:endCxn id="6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D37F3A3-EDBF-9E61-1D6A-21CDDE1A3866}"/>
              </a:ext>
            </a:extLst>
          </p:cNvPr>
          <p:cNvGrpSpPr/>
          <p:nvPr/>
        </p:nvGrpSpPr>
        <p:grpSpPr>
          <a:xfrm>
            <a:off x="2198396" y="2012923"/>
            <a:ext cx="8095030" cy="1539986"/>
            <a:chOff x="2198396" y="1789403"/>
            <a:chExt cx="8095030" cy="1539986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C577E0B7-D676-690D-5FBB-A3B53E704B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84837" y="1789403"/>
              <a:ext cx="3489961" cy="1539986"/>
              <a:chOff x="1123945" y="1639549"/>
              <a:chExt cx="9475435" cy="4181155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CEE6CD1C-322B-A32B-3525-3F88C3D9FC5E}"/>
                  </a:ext>
                </a:extLst>
              </p:cNvPr>
              <p:cNvGrpSpPr/>
              <p:nvPr/>
            </p:nvGrpSpPr>
            <p:grpSpPr>
              <a:xfrm>
                <a:off x="3672372" y="1639549"/>
                <a:ext cx="4139883" cy="2536721"/>
                <a:chOff x="2358272" y="2092751"/>
                <a:chExt cx="2597926" cy="1443869"/>
              </a:xfrm>
            </p:grpSpPr>
            <p:sp>
              <p:nvSpPr>
                <p:cNvPr id="165" name="円弧 164">
                  <a:extLst>
                    <a:ext uri="{FF2B5EF4-FFF2-40B4-BE49-F238E27FC236}">
                      <a16:creationId xmlns:a16="http://schemas.microsoft.com/office/drawing/2014/main" id="{F6DAC2C1-53AD-E661-67EE-3FF09A65288A}"/>
                    </a:ext>
                  </a:extLst>
                </p:cNvPr>
                <p:cNvSpPr/>
                <p:nvPr/>
              </p:nvSpPr>
              <p:spPr>
                <a:xfrm rot="5400000">
                  <a:off x="3516198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円弧 165">
                  <a:extLst>
                    <a:ext uri="{FF2B5EF4-FFF2-40B4-BE49-F238E27FC236}">
                      <a16:creationId xmlns:a16="http://schemas.microsoft.com/office/drawing/2014/main" id="{C4A595C7-AEE4-5598-D5C5-0AC3A63E4983}"/>
                    </a:ext>
                  </a:extLst>
                </p:cNvPr>
                <p:cNvSpPr/>
                <p:nvPr/>
              </p:nvSpPr>
              <p:spPr>
                <a:xfrm rot="16200000" flipH="1">
                  <a:off x="2358272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67" name="直線コネクタ 166">
                  <a:extLst>
                    <a:ext uri="{FF2B5EF4-FFF2-40B4-BE49-F238E27FC236}">
                      <a16:creationId xmlns:a16="http://schemas.microsoft.com/office/drawing/2014/main" id="{3E4C59FE-264D-DDE6-A764-8342E520AA27}"/>
                    </a:ext>
                  </a:extLst>
                </p:cNvPr>
                <p:cNvCxnSpPr>
                  <a:stCxn id="166" idx="0"/>
                  <a:endCxn id="165" idx="0"/>
                </p:cNvCxnSpPr>
                <p:nvPr/>
              </p:nvCxnSpPr>
              <p:spPr>
                <a:xfrm>
                  <a:off x="3079608" y="2092752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直線コネクタ 167">
                  <a:extLst>
                    <a:ext uri="{FF2B5EF4-FFF2-40B4-BE49-F238E27FC236}">
                      <a16:creationId xmlns:a16="http://schemas.microsoft.com/office/drawing/2014/main" id="{D55DA13A-4ABC-AFBE-11C7-A27939B3E670}"/>
                    </a:ext>
                  </a:extLst>
                </p:cNvPr>
                <p:cNvCxnSpPr/>
                <p:nvPr/>
              </p:nvCxnSpPr>
              <p:spPr>
                <a:xfrm>
                  <a:off x="3090606" y="3536620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C9E92CEB-838A-339C-89CA-A8A5A7F639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945" y="5446959"/>
                <a:ext cx="5866506" cy="355339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DD82F66B-0DDD-6BBB-DEB4-FF238A6EBD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92040" y="5405174"/>
                <a:ext cx="6007340" cy="41553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2F0D6A8A-427D-929F-C58F-C31B24680C0B}"/>
                  </a:ext>
                </a:extLst>
              </p:cNvPr>
              <p:cNvGrpSpPr/>
              <p:nvPr/>
            </p:nvGrpSpPr>
            <p:grpSpPr>
              <a:xfrm>
                <a:off x="5967060" y="4169472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2" name="直線コネクタ 171">
                  <a:extLst>
                    <a:ext uri="{FF2B5EF4-FFF2-40B4-BE49-F238E27FC236}">
                      <a16:creationId xmlns:a16="http://schemas.microsoft.com/office/drawing/2014/main" id="{B97E4306-BB01-0D02-68CD-E9A102AE72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線コネクタ 172">
                  <a:extLst>
                    <a:ext uri="{FF2B5EF4-FFF2-40B4-BE49-F238E27FC236}">
                      <a16:creationId xmlns:a16="http://schemas.microsoft.com/office/drawing/2014/main" id="{E0588E97-2BF4-D77B-2701-426E76C42C52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DCBC50A9-2194-4074-7896-0814BAFEB654}"/>
                  </a:ext>
                </a:extLst>
              </p:cNvPr>
              <p:cNvGrpSpPr/>
              <p:nvPr/>
            </p:nvGrpSpPr>
            <p:grpSpPr>
              <a:xfrm flipH="1">
                <a:off x="2647638" y="4183068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5" name="直線コネクタ 174">
                  <a:extLst>
                    <a:ext uri="{FF2B5EF4-FFF2-40B4-BE49-F238E27FC236}">
                      <a16:creationId xmlns:a16="http://schemas.microsoft.com/office/drawing/2014/main" id="{EDA2D584-7A5B-F303-B0E7-BD9444DD2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直線コネクタ 175">
                  <a:extLst>
                    <a:ext uri="{FF2B5EF4-FFF2-40B4-BE49-F238E27FC236}">
                      <a16:creationId xmlns:a16="http://schemas.microsoft.com/office/drawing/2014/main" id="{4539AFCE-8507-C07C-5CFD-B4CE90819D4E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DF6D47F4-3870-F2C9-2BA0-CE1EB9CB814A}"/>
                  </a:ext>
                </a:extLst>
              </p:cNvPr>
              <p:cNvGrpSpPr/>
              <p:nvPr/>
            </p:nvGrpSpPr>
            <p:grpSpPr>
              <a:xfrm>
                <a:off x="3643797" y="2392024"/>
                <a:ext cx="4139883" cy="3218616"/>
                <a:chOff x="3643797" y="2506324"/>
                <a:chExt cx="4139883" cy="3218616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F0A24E8-32BB-5578-99BE-5AAD55BB524A}"/>
                    </a:ext>
                  </a:extLst>
                </p:cNvPr>
                <p:cNvGrpSpPr/>
                <p:nvPr/>
              </p:nvGrpSpPr>
              <p:grpSpPr>
                <a:xfrm>
                  <a:off x="3643797" y="2506324"/>
                  <a:ext cx="4139883" cy="2536721"/>
                  <a:chOff x="2358272" y="2092751"/>
                  <a:chExt cx="2597926" cy="1443869"/>
                </a:xfrm>
              </p:grpSpPr>
              <p:sp>
                <p:nvSpPr>
                  <p:cNvPr id="188" name="円弧 187">
                    <a:extLst>
                      <a:ext uri="{FF2B5EF4-FFF2-40B4-BE49-F238E27FC236}">
                        <a16:creationId xmlns:a16="http://schemas.microsoft.com/office/drawing/2014/main" id="{52C1C48F-C360-6A2C-05ED-CC7307E8B1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16198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円弧 188">
                    <a:extLst>
                      <a:ext uri="{FF2B5EF4-FFF2-40B4-BE49-F238E27FC236}">
                        <a16:creationId xmlns:a16="http://schemas.microsoft.com/office/drawing/2014/main" id="{1BD9B535-A64C-555A-8126-9F899B727DB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358272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90" name="直線コネクタ 189">
                    <a:extLst>
                      <a:ext uri="{FF2B5EF4-FFF2-40B4-BE49-F238E27FC236}">
                        <a16:creationId xmlns:a16="http://schemas.microsoft.com/office/drawing/2014/main" id="{49903F32-2CFC-4F19-19D2-ED5DE9C071E1}"/>
                      </a:ext>
                    </a:extLst>
                  </p:cNvPr>
                  <p:cNvCxnSpPr>
                    <a:stCxn id="189" idx="0"/>
                    <a:endCxn id="188" idx="0"/>
                  </p:cNvCxnSpPr>
                  <p:nvPr/>
                </p:nvCxnSpPr>
                <p:spPr>
                  <a:xfrm>
                    <a:off x="3079608" y="2092752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直線コネクタ 190">
                    <a:extLst>
                      <a:ext uri="{FF2B5EF4-FFF2-40B4-BE49-F238E27FC236}">
                        <a16:creationId xmlns:a16="http://schemas.microsoft.com/office/drawing/2014/main" id="{749E0C6B-E8D6-1FB5-9063-0FB10E97A2B7}"/>
                      </a:ext>
                    </a:extLst>
                  </p:cNvPr>
                  <p:cNvCxnSpPr/>
                  <p:nvPr/>
                </p:nvCxnSpPr>
                <p:spPr>
                  <a:xfrm>
                    <a:off x="3090606" y="3536620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3E0406DE-9458-552B-5DFB-C2E4F941B543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6" name="直線コネクタ 185">
                    <a:extLst>
                      <a:ext uri="{FF2B5EF4-FFF2-40B4-BE49-F238E27FC236}">
                        <a16:creationId xmlns:a16="http://schemas.microsoft.com/office/drawing/2014/main" id="{3C1B646E-B6D7-D45B-27E2-3C18F3E216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直線コネクタ 186">
                    <a:extLst>
                      <a:ext uri="{FF2B5EF4-FFF2-40B4-BE49-F238E27FC236}">
                        <a16:creationId xmlns:a16="http://schemas.microsoft.com/office/drawing/2014/main" id="{B0ACF5E9-5111-85A4-17B2-8C518C370C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76A97AFB-0179-5B34-5E3C-A5BB7E47DD2C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36116" cy="675097"/>
                  <a:chOff x="3952875" y="5049843"/>
                  <a:chExt cx="1536116" cy="675097"/>
                </a:xfrm>
              </p:grpSpPr>
              <p:cxnSp>
                <p:nvCxnSpPr>
                  <p:cNvPr id="184" name="直線コネクタ 183">
                    <a:extLst>
                      <a:ext uri="{FF2B5EF4-FFF2-40B4-BE49-F238E27FC236}">
                        <a16:creationId xmlns:a16="http://schemas.microsoft.com/office/drawing/2014/main" id="{EA2AA1AB-F70A-A437-14EF-1CDF3F8450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93270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直線コネクタ 184">
                    <a:extLst>
                      <a:ext uri="{FF2B5EF4-FFF2-40B4-BE49-F238E27FC236}">
                        <a16:creationId xmlns:a16="http://schemas.microsoft.com/office/drawing/2014/main" id="{95BBBEDE-EA4D-8839-201B-DE510E79ED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40395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9BAA5651-8E8E-481C-D959-6D70E3BFD4CE}"/>
                    </a:ext>
                  </a:extLst>
                </p:cNvPr>
                <p:cNvGrpSpPr/>
                <p:nvPr/>
              </p:nvGrpSpPr>
              <p:grpSpPr>
                <a:xfrm flipH="1">
                  <a:off x="5926921" y="5042617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2" name="直線コネクタ 181">
                    <a:extLst>
                      <a:ext uri="{FF2B5EF4-FFF2-40B4-BE49-F238E27FC236}">
                        <a16:creationId xmlns:a16="http://schemas.microsoft.com/office/drawing/2014/main" id="{BD399392-695E-38D7-9065-AF0E990B9A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直線コネクタ 182">
                    <a:extLst>
                      <a:ext uri="{FF2B5EF4-FFF2-40B4-BE49-F238E27FC236}">
                        <a16:creationId xmlns:a16="http://schemas.microsoft.com/office/drawing/2014/main" id="{0562EDC2-3902-CD94-F6DB-F2E77CE8A6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C2F988A7-6F13-7014-58C0-A9DADA357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9020" y="2900867"/>
              <a:ext cx="2514406" cy="2647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5ABB75E3-B082-E54A-3954-86C4C584A21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8396" y="3009966"/>
              <a:ext cx="2028530" cy="1834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E10B1F2-F7F9-8ECD-24FA-CD30379838E4}"/>
              </a:ext>
            </a:extLst>
          </p:cNvPr>
          <p:cNvGrpSpPr/>
          <p:nvPr/>
        </p:nvGrpSpPr>
        <p:grpSpPr>
          <a:xfrm>
            <a:off x="959891" y="4842423"/>
            <a:ext cx="10080000" cy="7056000"/>
            <a:chOff x="715125" y="1512304"/>
            <a:chExt cx="10080000" cy="7056000"/>
          </a:xfrm>
        </p:grpSpPr>
        <p:sp>
          <p:nvSpPr>
            <p:cNvPr id="35" name="円弧 34">
              <a:extLst>
                <a:ext uri="{FF2B5EF4-FFF2-40B4-BE49-F238E27FC236}">
                  <a16:creationId xmlns:a16="http://schemas.microsoft.com/office/drawing/2014/main" id="{91D0AAAE-7BCF-B8FF-7A95-D43CDE55270D}"/>
                </a:ext>
              </a:extLst>
            </p:cNvPr>
            <p:cNvSpPr/>
            <p:nvPr/>
          </p:nvSpPr>
          <p:spPr>
            <a:xfrm>
              <a:off x="715125" y="1512304"/>
              <a:ext cx="10080000" cy="7056000"/>
            </a:xfrm>
            <a:prstGeom prst="arc">
              <a:avLst>
                <a:gd name="adj1" fmla="val 13060436"/>
                <a:gd name="adj2" fmla="val 19275805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F850713E-BEDF-2229-CEBB-72B37E8E7C70}"/>
                </a:ext>
              </a:extLst>
            </p:cNvPr>
            <p:cNvCxnSpPr/>
            <p:nvPr/>
          </p:nvCxnSpPr>
          <p:spPr>
            <a:xfrm>
              <a:off x="5760000" y="1797309"/>
              <a:ext cx="0" cy="360000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円弧 36">
              <a:extLst>
                <a:ext uri="{FF2B5EF4-FFF2-40B4-BE49-F238E27FC236}">
                  <a16:creationId xmlns:a16="http://schemas.microsoft.com/office/drawing/2014/main" id="{29AA0995-926D-D3C1-E9D6-E217D93191B7}"/>
                </a:ext>
              </a:extLst>
            </p:cNvPr>
            <p:cNvSpPr/>
            <p:nvPr/>
          </p:nvSpPr>
          <p:spPr>
            <a:xfrm>
              <a:off x="1271625" y="2028605"/>
              <a:ext cx="9000000" cy="6300000"/>
            </a:xfrm>
            <a:prstGeom prst="arc">
              <a:avLst>
                <a:gd name="adj1" fmla="val 13060436"/>
                <a:gd name="adj2" fmla="val 14807596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弧 37">
              <a:extLst>
                <a:ext uri="{FF2B5EF4-FFF2-40B4-BE49-F238E27FC236}">
                  <a16:creationId xmlns:a16="http://schemas.microsoft.com/office/drawing/2014/main" id="{FEDAF129-9A42-62A6-B41F-B77B85DFB443}"/>
                </a:ext>
              </a:extLst>
            </p:cNvPr>
            <p:cNvSpPr/>
            <p:nvPr/>
          </p:nvSpPr>
          <p:spPr>
            <a:xfrm>
              <a:off x="919200" y="1838104"/>
              <a:ext cx="9360000" cy="6552000"/>
            </a:xfrm>
            <a:prstGeom prst="arc">
              <a:avLst>
                <a:gd name="adj1" fmla="val 18275959"/>
                <a:gd name="adj2" fmla="val 19275805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8DAEE190-D269-8906-3993-B61FE350BAD1}"/>
                </a:ext>
              </a:extLst>
            </p:cNvPr>
            <p:cNvCxnSpPr/>
            <p:nvPr/>
          </p:nvCxnSpPr>
          <p:spPr>
            <a:xfrm flipV="1">
              <a:off x="4441371" y="2158095"/>
              <a:ext cx="320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5D594D37-77B0-9964-DDFA-3175A250ADFD}"/>
                </a:ext>
              </a:extLst>
            </p:cNvPr>
            <p:cNvSpPr txBox="1"/>
            <p:nvPr/>
          </p:nvSpPr>
          <p:spPr>
            <a:xfrm>
              <a:off x="5562600" y="1524000"/>
              <a:ext cx="404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IP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2BCE407D-A05C-6A2F-8444-98B25E295B14}"/>
                </a:ext>
              </a:extLst>
            </p:cNvPr>
            <p:cNvSpPr txBox="1"/>
            <p:nvPr/>
          </p:nvSpPr>
          <p:spPr>
            <a:xfrm>
              <a:off x="7871391" y="2469980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e- ML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EDF9CAE1-51C8-B907-C9E6-52A2BC958B01}"/>
                </a:ext>
              </a:extLst>
            </p:cNvPr>
            <p:cNvSpPr txBox="1"/>
            <p:nvPr/>
          </p:nvSpPr>
          <p:spPr>
            <a:xfrm>
              <a:off x="3689190" y="2297075"/>
              <a:ext cx="887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e+ ML 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E37300E-AA90-FCB9-CE40-D3DDD820CC8D}"/>
                </a:ext>
              </a:extLst>
            </p:cNvPr>
            <p:cNvSpPr txBox="1"/>
            <p:nvPr/>
          </p:nvSpPr>
          <p:spPr>
            <a:xfrm>
              <a:off x="6500714" y="2091216"/>
              <a:ext cx="1184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Undulator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4A187B50-6D38-93DD-2403-A39B34729235}"/>
                </a:ext>
              </a:extLst>
            </p:cNvPr>
            <p:cNvSpPr txBox="1"/>
            <p:nvPr/>
          </p:nvSpPr>
          <p:spPr>
            <a:xfrm>
              <a:off x="5995047" y="178453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BDS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50E1C341-9001-0B34-99E0-F0997C9E39D6}"/>
                </a:ext>
              </a:extLst>
            </p:cNvPr>
            <p:cNvSpPr txBox="1"/>
            <p:nvPr/>
          </p:nvSpPr>
          <p:spPr>
            <a:xfrm>
              <a:off x="4899672" y="178453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BDS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4C8B36A-D77F-B0E5-40BD-3A6D5595A025}"/>
              </a:ext>
            </a:extLst>
          </p:cNvPr>
          <p:cNvSpPr/>
          <p:nvPr/>
        </p:nvSpPr>
        <p:spPr>
          <a:xfrm rot="300000">
            <a:off x="3642523" y="3304457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32FBBC4-33F6-3B31-62E8-22C67D757B47}"/>
              </a:ext>
            </a:extLst>
          </p:cNvPr>
          <p:cNvSpPr/>
          <p:nvPr/>
        </p:nvSpPr>
        <p:spPr>
          <a:xfrm rot="300000">
            <a:off x="2020696" y="3146168"/>
            <a:ext cx="180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D7965F53-BE19-C912-EFA3-AAC856864078}"/>
              </a:ext>
            </a:extLst>
          </p:cNvPr>
          <p:cNvSpPr/>
          <p:nvPr/>
        </p:nvSpPr>
        <p:spPr>
          <a:xfrm rot="21300000" flipH="1">
            <a:off x="8186085" y="3239490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E7399975-0032-8C1B-2E45-03600B57B314}"/>
              </a:ext>
            </a:extLst>
          </p:cNvPr>
          <p:cNvSpPr/>
          <p:nvPr/>
        </p:nvSpPr>
        <p:spPr>
          <a:xfrm rot="21300000" flipH="1">
            <a:off x="10096781" y="3059447"/>
            <a:ext cx="144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451F03E3-7677-68A3-92C1-1D583554A8EE}"/>
              </a:ext>
            </a:extLst>
          </p:cNvPr>
          <p:cNvSpPr/>
          <p:nvPr/>
        </p:nvSpPr>
        <p:spPr>
          <a:xfrm>
            <a:off x="4443754" y="3365706"/>
            <a:ext cx="144000" cy="144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87878EED-2D75-635F-97C0-25A61D3B0F42}"/>
              </a:ext>
            </a:extLst>
          </p:cNvPr>
          <p:cNvSpPr/>
          <p:nvPr/>
        </p:nvSpPr>
        <p:spPr>
          <a:xfrm>
            <a:off x="3852808" y="3317624"/>
            <a:ext cx="144000" cy="144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7FDF0D05-64E3-5022-A616-ADD2CFBD5287}"/>
              </a:ext>
            </a:extLst>
          </p:cNvPr>
          <p:cNvSpPr/>
          <p:nvPr/>
        </p:nvSpPr>
        <p:spPr>
          <a:xfrm rot="-300000">
            <a:off x="7545020" y="3338474"/>
            <a:ext cx="468000" cy="8743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5775C2E7-21CE-DE78-4CD5-3C02F0058EB1}"/>
              </a:ext>
            </a:extLst>
          </p:cNvPr>
          <p:cNvSpPr txBox="1"/>
          <p:nvPr/>
        </p:nvSpPr>
        <p:spPr>
          <a:xfrm>
            <a:off x="2676485" y="4790208"/>
            <a:ext cx="13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Virtical</a:t>
            </a:r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bend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5B723CB4-318A-70D2-A2E5-4CF21FF80278}"/>
              </a:ext>
            </a:extLst>
          </p:cNvPr>
          <p:cNvCxnSpPr>
            <a:cxnSpLocks/>
          </p:cNvCxnSpPr>
          <p:nvPr/>
        </p:nvCxnSpPr>
        <p:spPr>
          <a:xfrm>
            <a:off x="3906181" y="4987911"/>
            <a:ext cx="699070" cy="372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87295930-ED51-CFDA-75B1-C33180460D2B}"/>
              </a:ext>
            </a:extLst>
          </p:cNvPr>
          <p:cNvSpPr txBox="1"/>
          <p:nvPr/>
        </p:nvSpPr>
        <p:spPr>
          <a:xfrm>
            <a:off x="8645477" y="4861623"/>
            <a:ext cx="13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Virtical</a:t>
            </a:r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bend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0" name="直線矢印コネクタ 129">
            <a:extLst>
              <a:ext uri="{FF2B5EF4-FFF2-40B4-BE49-F238E27FC236}">
                <a16:creationId xmlns:a16="http://schemas.microsoft.com/office/drawing/2014/main" id="{9EE5D55A-DDAC-05C3-C111-0C6169C90AAB}"/>
              </a:ext>
            </a:extLst>
          </p:cNvPr>
          <p:cNvCxnSpPr>
            <a:cxnSpLocks/>
          </p:cNvCxnSpPr>
          <p:nvPr/>
        </p:nvCxnSpPr>
        <p:spPr>
          <a:xfrm flipH="1">
            <a:off x="7928484" y="5050411"/>
            <a:ext cx="742649" cy="32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ひし形 133">
            <a:extLst>
              <a:ext uri="{FF2B5EF4-FFF2-40B4-BE49-F238E27FC236}">
                <a16:creationId xmlns:a16="http://schemas.microsoft.com/office/drawing/2014/main" id="{DE3C6078-AD62-96E1-2434-89351F748E4C}"/>
              </a:ext>
            </a:extLst>
          </p:cNvPr>
          <p:cNvSpPr/>
          <p:nvPr/>
        </p:nvSpPr>
        <p:spPr>
          <a:xfrm>
            <a:off x="5296541" y="3290490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ひし形 134">
            <a:extLst>
              <a:ext uri="{FF2B5EF4-FFF2-40B4-BE49-F238E27FC236}">
                <a16:creationId xmlns:a16="http://schemas.microsoft.com/office/drawing/2014/main" id="{B6BB1FA9-FFCA-0631-45CC-A1D3B24D84B7}"/>
              </a:ext>
            </a:extLst>
          </p:cNvPr>
          <p:cNvSpPr/>
          <p:nvPr/>
        </p:nvSpPr>
        <p:spPr>
          <a:xfrm>
            <a:off x="6241255" y="3282189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ひし形 135">
            <a:extLst>
              <a:ext uri="{FF2B5EF4-FFF2-40B4-BE49-F238E27FC236}">
                <a16:creationId xmlns:a16="http://schemas.microsoft.com/office/drawing/2014/main" id="{AD3A426B-52F7-916E-35F7-99A6E17264BB}"/>
              </a:ext>
            </a:extLst>
          </p:cNvPr>
          <p:cNvSpPr/>
          <p:nvPr/>
        </p:nvSpPr>
        <p:spPr>
          <a:xfrm>
            <a:off x="4121537" y="3333520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ひし形 136">
            <a:extLst>
              <a:ext uri="{FF2B5EF4-FFF2-40B4-BE49-F238E27FC236}">
                <a16:creationId xmlns:a16="http://schemas.microsoft.com/office/drawing/2014/main" id="{85B46B91-A7B6-A6DB-6641-438BFC1075DD}"/>
              </a:ext>
            </a:extLst>
          </p:cNvPr>
          <p:cNvSpPr/>
          <p:nvPr/>
        </p:nvSpPr>
        <p:spPr>
          <a:xfrm>
            <a:off x="7306198" y="3325208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56260767-3C40-7688-49AD-306C07A66963}"/>
              </a:ext>
            </a:extLst>
          </p:cNvPr>
          <p:cNvSpPr/>
          <p:nvPr/>
        </p:nvSpPr>
        <p:spPr>
          <a:xfrm>
            <a:off x="2090057" y="3388751"/>
            <a:ext cx="1517301" cy="449387"/>
          </a:xfrm>
          <a:custGeom>
            <a:avLst/>
            <a:gdLst>
              <a:gd name="connsiteX0" fmla="*/ 1517301 w 1517301"/>
              <a:gd name="connsiteY0" fmla="*/ 130628 h 449387"/>
              <a:gd name="connsiteX1" fmla="*/ 894303 w 1517301"/>
              <a:gd name="connsiteY1" fmla="*/ 442127 h 449387"/>
              <a:gd name="connsiteX2" fmla="*/ 180870 w 1517301"/>
              <a:gd name="connsiteY2" fmla="*/ 321547 h 449387"/>
              <a:gd name="connsiteX3" fmla="*/ 0 w 1517301"/>
              <a:gd name="connsiteY3" fmla="*/ 0 h 44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7301" h="449387">
                <a:moveTo>
                  <a:pt x="1517301" y="130628"/>
                </a:moveTo>
                <a:cubicBezTo>
                  <a:pt x="1317171" y="270467"/>
                  <a:pt x="1117041" y="410307"/>
                  <a:pt x="894303" y="442127"/>
                </a:cubicBezTo>
                <a:cubicBezTo>
                  <a:pt x="671565" y="473947"/>
                  <a:pt x="329920" y="395235"/>
                  <a:pt x="180870" y="321547"/>
                </a:cubicBezTo>
                <a:cubicBezTo>
                  <a:pt x="31820" y="247859"/>
                  <a:pt x="15910" y="123929"/>
                  <a:pt x="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フリーフォーム: 図形 138">
            <a:extLst>
              <a:ext uri="{FF2B5EF4-FFF2-40B4-BE49-F238E27FC236}">
                <a16:creationId xmlns:a16="http://schemas.microsoft.com/office/drawing/2014/main" id="{DEECB6F5-4DCE-E423-E5C8-6B47FD61E14B}"/>
              </a:ext>
            </a:extLst>
          </p:cNvPr>
          <p:cNvSpPr/>
          <p:nvPr/>
        </p:nvSpPr>
        <p:spPr>
          <a:xfrm flipH="1">
            <a:off x="8381078" y="3307020"/>
            <a:ext cx="1632059" cy="449387"/>
          </a:xfrm>
          <a:custGeom>
            <a:avLst/>
            <a:gdLst>
              <a:gd name="connsiteX0" fmla="*/ 1517301 w 1517301"/>
              <a:gd name="connsiteY0" fmla="*/ 130628 h 449387"/>
              <a:gd name="connsiteX1" fmla="*/ 894303 w 1517301"/>
              <a:gd name="connsiteY1" fmla="*/ 442127 h 449387"/>
              <a:gd name="connsiteX2" fmla="*/ 180870 w 1517301"/>
              <a:gd name="connsiteY2" fmla="*/ 321547 h 449387"/>
              <a:gd name="connsiteX3" fmla="*/ 0 w 1517301"/>
              <a:gd name="connsiteY3" fmla="*/ 0 h 44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7301" h="449387">
                <a:moveTo>
                  <a:pt x="1517301" y="130628"/>
                </a:moveTo>
                <a:cubicBezTo>
                  <a:pt x="1317171" y="270467"/>
                  <a:pt x="1117041" y="410307"/>
                  <a:pt x="894303" y="442127"/>
                </a:cubicBezTo>
                <a:cubicBezTo>
                  <a:pt x="671565" y="473947"/>
                  <a:pt x="329920" y="395235"/>
                  <a:pt x="180870" y="321547"/>
                </a:cubicBezTo>
                <a:cubicBezTo>
                  <a:pt x="31820" y="247859"/>
                  <a:pt x="15910" y="123929"/>
                  <a:pt x="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フリーフォーム: 図形 139">
            <a:extLst>
              <a:ext uri="{FF2B5EF4-FFF2-40B4-BE49-F238E27FC236}">
                <a16:creationId xmlns:a16="http://schemas.microsoft.com/office/drawing/2014/main" id="{A0389AF2-BBCE-D840-EE9D-F79C6D1C3A02}"/>
              </a:ext>
            </a:extLst>
          </p:cNvPr>
          <p:cNvSpPr/>
          <p:nvPr/>
        </p:nvSpPr>
        <p:spPr>
          <a:xfrm>
            <a:off x="3891368" y="3512202"/>
            <a:ext cx="581757" cy="291879"/>
          </a:xfrm>
          <a:custGeom>
            <a:avLst/>
            <a:gdLst>
              <a:gd name="connsiteX0" fmla="*/ 1517301 w 1517301"/>
              <a:gd name="connsiteY0" fmla="*/ 130628 h 449387"/>
              <a:gd name="connsiteX1" fmla="*/ 894303 w 1517301"/>
              <a:gd name="connsiteY1" fmla="*/ 442127 h 449387"/>
              <a:gd name="connsiteX2" fmla="*/ 180870 w 1517301"/>
              <a:gd name="connsiteY2" fmla="*/ 321547 h 449387"/>
              <a:gd name="connsiteX3" fmla="*/ 0 w 1517301"/>
              <a:gd name="connsiteY3" fmla="*/ 0 h 44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7301" h="449387">
                <a:moveTo>
                  <a:pt x="1517301" y="130628"/>
                </a:moveTo>
                <a:cubicBezTo>
                  <a:pt x="1317171" y="270467"/>
                  <a:pt x="1117041" y="410307"/>
                  <a:pt x="894303" y="442127"/>
                </a:cubicBezTo>
                <a:cubicBezTo>
                  <a:pt x="671565" y="473947"/>
                  <a:pt x="329920" y="395235"/>
                  <a:pt x="180870" y="321547"/>
                </a:cubicBezTo>
                <a:cubicBezTo>
                  <a:pt x="31820" y="247859"/>
                  <a:pt x="15910" y="123929"/>
                  <a:pt x="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フリーフォーム: 図形 140">
            <a:extLst>
              <a:ext uri="{FF2B5EF4-FFF2-40B4-BE49-F238E27FC236}">
                <a16:creationId xmlns:a16="http://schemas.microsoft.com/office/drawing/2014/main" id="{37FD8506-6A15-A829-D4E5-42B4FF145ED8}"/>
              </a:ext>
            </a:extLst>
          </p:cNvPr>
          <p:cNvSpPr/>
          <p:nvPr/>
        </p:nvSpPr>
        <p:spPr>
          <a:xfrm>
            <a:off x="4240404" y="3097349"/>
            <a:ext cx="1045029" cy="200967"/>
          </a:xfrm>
          <a:custGeom>
            <a:avLst/>
            <a:gdLst>
              <a:gd name="connsiteX0" fmla="*/ 1045029 w 1045029"/>
              <a:gd name="connsiteY0" fmla="*/ 200967 h 200967"/>
              <a:gd name="connsiteX1" fmla="*/ 582805 w 1045029"/>
              <a:gd name="connsiteY1" fmla="*/ 0 h 200967"/>
              <a:gd name="connsiteX2" fmla="*/ 0 w 1045029"/>
              <a:gd name="connsiteY2" fmla="*/ 200967 h 200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5029" h="200967">
                <a:moveTo>
                  <a:pt x="1045029" y="200967"/>
                </a:moveTo>
                <a:cubicBezTo>
                  <a:pt x="901002" y="100483"/>
                  <a:pt x="756976" y="0"/>
                  <a:pt x="582805" y="0"/>
                </a:cubicBezTo>
                <a:cubicBezTo>
                  <a:pt x="408634" y="0"/>
                  <a:pt x="204317" y="100483"/>
                  <a:pt x="0" y="20096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フリーフォーム: 図形 141">
            <a:extLst>
              <a:ext uri="{FF2B5EF4-FFF2-40B4-BE49-F238E27FC236}">
                <a16:creationId xmlns:a16="http://schemas.microsoft.com/office/drawing/2014/main" id="{D38E0BED-05DA-C771-40EC-2717D7AA8E6F}"/>
              </a:ext>
            </a:extLst>
          </p:cNvPr>
          <p:cNvSpPr/>
          <p:nvPr/>
        </p:nvSpPr>
        <p:spPr>
          <a:xfrm flipH="1">
            <a:off x="6392009" y="3039075"/>
            <a:ext cx="925336" cy="266031"/>
          </a:xfrm>
          <a:custGeom>
            <a:avLst/>
            <a:gdLst>
              <a:gd name="connsiteX0" fmla="*/ 1045029 w 1045029"/>
              <a:gd name="connsiteY0" fmla="*/ 200967 h 200967"/>
              <a:gd name="connsiteX1" fmla="*/ 582805 w 1045029"/>
              <a:gd name="connsiteY1" fmla="*/ 0 h 200967"/>
              <a:gd name="connsiteX2" fmla="*/ 0 w 1045029"/>
              <a:gd name="connsiteY2" fmla="*/ 200967 h 200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5029" h="200967">
                <a:moveTo>
                  <a:pt x="1045029" y="200967"/>
                </a:moveTo>
                <a:cubicBezTo>
                  <a:pt x="901002" y="100483"/>
                  <a:pt x="756976" y="0"/>
                  <a:pt x="582805" y="0"/>
                </a:cubicBezTo>
                <a:cubicBezTo>
                  <a:pt x="408634" y="0"/>
                  <a:pt x="204317" y="100483"/>
                  <a:pt x="0" y="20096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1063AAC7-075E-92C2-7650-7119651AE007}"/>
              </a:ext>
            </a:extLst>
          </p:cNvPr>
          <p:cNvSpPr txBox="1"/>
          <p:nvPr/>
        </p:nvSpPr>
        <p:spPr>
          <a:xfrm>
            <a:off x="452176" y="2182949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 turnaround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C44FC431-6DA0-A55A-EAC0-D1BD54D4E0F4}"/>
              </a:ext>
            </a:extLst>
          </p:cNvPr>
          <p:cNvSpPr txBox="1"/>
          <p:nvPr/>
        </p:nvSpPr>
        <p:spPr>
          <a:xfrm>
            <a:off x="10012460" y="2025962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 turnaround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5220C33-82B8-D33C-34FC-1E0A2F21B6DE}"/>
              </a:ext>
            </a:extLst>
          </p:cNvPr>
          <p:cNvSpPr txBox="1"/>
          <p:nvPr/>
        </p:nvSpPr>
        <p:spPr>
          <a:xfrm>
            <a:off x="4746039" y="1613317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Shift Damping Ring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0E7682A6-C153-0BCF-20A2-25B0D61C4F6E}"/>
              </a:ext>
            </a:extLst>
          </p:cNvPr>
          <p:cNvSpPr txBox="1"/>
          <p:nvPr/>
        </p:nvSpPr>
        <p:spPr>
          <a:xfrm>
            <a:off x="944118" y="3694060"/>
            <a:ext cx="1808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 reserve space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CB5B3A72-176C-1AEE-C0C5-D696684B909A}"/>
              </a:ext>
            </a:extLst>
          </p:cNvPr>
          <p:cNvSpPr txBox="1"/>
          <p:nvPr/>
        </p:nvSpPr>
        <p:spPr>
          <a:xfrm>
            <a:off x="9250330" y="3753973"/>
            <a:ext cx="1808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 reserve space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21D19B8A-6103-E25D-19FA-F552F04BD254}"/>
              </a:ext>
            </a:extLst>
          </p:cNvPr>
          <p:cNvSpPr txBox="1"/>
          <p:nvPr/>
        </p:nvSpPr>
        <p:spPr>
          <a:xfrm>
            <a:off x="3539307" y="3786137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source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7CAE1597-FB52-A158-0CFD-FE03E75894CA}"/>
              </a:ext>
            </a:extLst>
          </p:cNvPr>
          <p:cNvSpPr txBox="1"/>
          <p:nvPr/>
        </p:nvSpPr>
        <p:spPr>
          <a:xfrm>
            <a:off x="7266670" y="3606231"/>
            <a:ext cx="1114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Undulator,</a:t>
            </a:r>
          </a:p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e+</a:t>
            </a:r>
            <a:r>
              <a:rPr kumimoji="1"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source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A09E6944-E523-C3ED-109F-6AF049E7B655}"/>
              </a:ext>
            </a:extLst>
          </p:cNvPr>
          <p:cNvSpPr txBox="1"/>
          <p:nvPr/>
        </p:nvSpPr>
        <p:spPr>
          <a:xfrm>
            <a:off x="3740348" y="2791696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compress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7D6245EE-FB4F-EAA3-87A0-0B8448E9A417}"/>
              </a:ext>
            </a:extLst>
          </p:cNvPr>
          <p:cNvSpPr txBox="1"/>
          <p:nvPr/>
        </p:nvSpPr>
        <p:spPr>
          <a:xfrm>
            <a:off x="6737708" y="2823560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compress</a:t>
            </a:r>
            <a:endParaRPr kumimoji="1" lang="ja-JP" altLang="en-U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1E43BC7-BB5B-6156-E895-479A18648302}"/>
              </a:ext>
            </a:extLst>
          </p:cNvPr>
          <p:cNvSpPr txBox="1"/>
          <p:nvPr/>
        </p:nvSpPr>
        <p:spPr>
          <a:xfrm>
            <a:off x="1898061" y="326076"/>
            <a:ext cx="64508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Changes of beamlines from considerations of 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CFS &amp; beam dynamics 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029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B636FA-6B38-42FF-ACD9-EEDC0C8D8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Specify curved and flat regions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F57BEC-FA47-4F2A-BA03-5F3CB1A4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9723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ja-JP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(Details are not described in TDR.</a:t>
            </a:r>
            <a:r>
              <a:rPr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Between e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nd of e+ ML to end of e- ML</a:t>
            </a: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, including 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undulator section for e+ production is in the same plane, which is horizontal at IP.</a:t>
            </a:r>
          </a:p>
          <a:p>
            <a:pPr algn="just"/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MLs are following earth’s curvature.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Insert vertical bends at ML ends and approximately same locations for return lines.</a:t>
            </a:r>
          </a:p>
          <a:p>
            <a:pPr marL="0" indent="0" algn="just">
              <a:buNone/>
            </a:pP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   (0.58 </a:t>
            </a:r>
            <a:r>
              <a:rPr lang="en-US" altLang="ja-JP" sz="2000" kern="100" dirty="0" err="1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mrad</a:t>
            </a: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for e- ML and 0.40 </a:t>
            </a:r>
            <a:r>
              <a:rPr lang="en-US" altLang="ja-JP" sz="2000" kern="100" dirty="0" err="1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mrad</a:t>
            </a: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for e+ ML)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</a:t>
            </a:r>
            <a:endParaRPr lang="en-US" altLang="ja-JP" sz="2000" kern="100" dirty="0"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Returns lines are straight or curved, following </a:t>
            </a:r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the corresponding beamlines.</a:t>
            </a:r>
          </a:p>
          <a:p>
            <a:pPr algn="just"/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As a result, the elevation of e- ML is less than that of e+ ML by 43 cm.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F6532BA-FEB2-41D3-8333-47B6657C74DA}"/>
              </a:ext>
            </a:extLst>
          </p:cNvPr>
          <p:cNvGrpSpPr/>
          <p:nvPr/>
        </p:nvGrpSpPr>
        <p:grpSpPr>
          <a:xfrm>
            <a:off x="715125" y="4859392"/>
            <a:ext cx="10080000" cy="7056000"/>
            <a:chOff x="715125" y="1512304"/>
            <a:chExt cx="10080000" cy="7056000"/>
          </a:xfrm>
        </p:grpSpPr>
        <p:sp>
          <p:nvSpPr>
            <p:cNvPr id="8" name="円弧 7">
              <a:extLst>
                <a:ext uri="{FF2B5EF4-FFF2-40B4-BE49-F238E27FC236}">
                  <a16:creationId xmlns:a16="http://schemas.microsoft.com/office/drawing/2014/main" id="{069BAC7F-A78F-4EB9-8C03-8AE551AB8D00}"/>
                </a:ext>
              </a:extLst>
            </p:cNvPr>
            <p:cNvSpPr/>
            <p:nvPr/>
          </p:nvSpPr>
          <p:spPr>
            <a:xfrm>
              <a:off x="715125" y="1512304"/>
              <a:ext cx="10080000" cy="7056000"/>
            </a:xfrm>
            <a:prstGeom prst="arc">
              <a:avLst>
                <a:gd name="adj1" fmla="val 13060436"/>
                <a:gd name="adj2" fmla="val 19275805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E0602960-BA7F-4C76-B451-9E31EFC622CF}"/>
                </a:ext>
              </a:extLst>
            </p:cNvPr>
            <p:cNvCxnSpPr/>
            <p:nvPr/>
          </p:nvCxnSpPr>
          <p:spPr>
            <a:xfrm>
              <a:off x="5760000" y="1797309"/>
              <a:ext cx="0" cy="360000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円弧 9">
              <a:extLst>
                <a:ext uri="{FF2B5EF4-FFF2-40B4-BE49-F238E27FC236}">
                  <a16:creationId xmlns:a16="http://schemas.microsoft.com/office/drawing/2014/main" id="{B8937007-E139-480F-8F96-94A629E783D7}"/>
                </a:ext>
              </a:extLst>
            </p:cNvPr>
            <p:cNvSpPr/>
            <p:nvPr/>
          </p:nvSpPr>
          <p:spPr>
            <a:xfrm>
              <a:off x="1271625" y="2028605"/>
              <a:ext cx="9000000" cy="6300000"/>
            </a:xfrm>
            <a:prstGeom prst="arc">
              <a:avLst>
                <a:gd name="adj1" fmla="val 13060436"/>
                <a:gd name="adj2" fmla="val 14807596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弧 10">
              <a:extLst>
                <a:ext uri="{FF2B5EF4-FFF2-40B4-BE49-F238E27FC236}">
                  <a16:creationId xmlns:a16="http://schemas.microsoft.com/office/drawing/2014/main" id="{AAACB769-7249-4AF7-B612-BAD034CF7C94}"/>
                </a:ext>
              </a:extLst>
            </p:cNvPr>
            <p:cNvSpPr/>
            <p:nvPr/>
          </p:nvSpPr>
          <p:spPr>
            <a:xfrm>
              <a:off x="919200" y="1838104"/>
              <a:ext cx="9360000" cy="6552000"/>
            </a:xfrm>
            <a:prstGeom prst="arc">
              <a:avLst>
                <a:gd name="adj1" fmla="val 18275959"/>
                <a:gd name="adj2" fmla="val 19275805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CFACA3FD-88A5-4392-835D-025E6C8ED7BB}"/>
                </a:ext>
              </a:extLst>
            </p:cNvPr>
            <p:cNvCxnSpPr/>
            <p:nvPr/>
          </p:nvCxnSpPr>
          <p:spPr>
            <a:xfrm flipV="1">
              <a:off x="4441371" y="2158095"/>
              <a:ext cx="320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382DD7C3-5158-4BF0-A05B-F98E46BBAFFE}"/>
                </a:ext>
              </a:extLst>
            </p:cNvPr>
            <p:cNvSpPr txBox="1"/>
            <p:nvPr/>
          </p:nvSpPr>
          <p:spPr>
            <a:xfrm>
              <a:off x="5562600" y="1524000"/>
              <a:ext cx="404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IP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114E7324-CB66-4EF4-A14E-12B69F8DCDCD}"/>
                </a:ext>
              </a:extLst>
            </p:cNvPr>
            <p:cNvSpPr txBox="1"/>
            <p:nvPr/>
          </p:nvSpPr>
          <p:spPr>
            <a:xfrm>
              <a:off x="7871391" y="2469980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e- ML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DB87FC27-22B2-4DAD-920C-CDCA1420BDB4}"/>
                </a:ext>
              </a:extLst>
            </p:cNvPr>
            <p:cNvSpPr txBox="1"/>
            <p:nvPr/>
          </p:nvSpPr>
          <p:spPr>
            <a:xfrm>
              <a:off x="3689190" y="2297075"/>
              <a:ext cx="887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e+ ML 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C09478C-3937-4D61-94E1-D91ADBCC6731}"/>
                </a:ext>
              </a:extLst>
            </p:cNvPr>
            <p:cNvSpPr txBox="1"/>
            <p:nvPr/>
          </p:nvSpPr>
          <p:spPr>
            <a:xfrm>
              <a:off x="6500714" y="2091216"/>
              <a:ext cx="1184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Undulator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09A43C03-1B53-43B3-89F5-E0B26A97C978}"/>
                </a:ext>
              </a:extLst>
            </p:cNvPr>
            <p:cNvSpPr txBox="1"/>
            <p:nvPr/>
          </p:nvSpPr>
          <p:spPr>
            <a:xfrm>
              <a:off x="5995047" y="178453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BDS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87C1E9C8-C652-4393-98F9-C67CBB6DFE9F}"/>
                </a:ext>
              </a:extLst>
            </p:cNvPr>
            <p:cNvSpPr txBox="1"/>
            <p:nvPr/>
          </p:nvSpPr>
          <p:spPr>
            <a:xfrm>
              <a:off x="4899672" y="178453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BDS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6773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B636FA-6B38-42FF-ACD9-EEDC0C8D8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Specify curved and flat regions (cont’d)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F57BEC-FA47-4F2A-BA03-5F3CB1A4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9723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en-US" altLang="ja-JP" sz="24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One alternative was putting the undulator in curved region, before the bending downstream of e- ML. However, </a:t>
            </a:r>
          </a:p>
          <a:p>
            <a:pPr lvl="1" algn="just"/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Different angles of e+ source beamline and e- BDS. </a:t>
            </a:r>
            <a:r>
              <a:rPr lang="en-US" altLang="ja-JP" sz="18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Complicated</a:t>
            </a:r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tunnel configuration.</a:t>
            </a:r>
          </a:p>
          <a:p>
            <a:pPr marL="0" indent="0" algn="just">
              <a:buNone/>
            </a:pPr>
            <a:endParaRPr lang="en-US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24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It is desirable to make IP region horizontal for the physics detectors.</a:t>
            </a:r>
          </a:p>
          <a:p>
            <a:pPr lvl="1" algn="just"/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Otherwise, if mid point of the straight region is horizontal, the inclination of the detector would be 0.064 </a:t>
            </a:r>
            <a:r>
              <a:rPr lang="en-US" altLang="ja-JP" sz="2000" kern="100" dirty="0" err="1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mrad</a:t>
            </a: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.</a:t>
            </a:r>
          </a:p>
          <a:p>
            <a:pPr marL="0" indent="0" algn="just">
              <a:buNone/>
            </a:pP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F6532BA-FEB2-41D3-8333-47B6657C74DA}"/>
              </a:ext>
            </a:extLst>
          </p:cNvPr>
          <p:cNvGrpSpPr/>
          <p:nvPr/>
        </p:nvGrpSpPr>
        <p:grpSpPr>
          <a:xfrm>
            <a:off x="679956" y="4076876"/>
            <a:ext cx="10080000" cy="7056000"/>
            <a:chOff x="715125" y="1512304"/>
            <a:chExt cx="10080000" cy="7056000"/>
          </a:xfrm>
        </p:grpSpPr>
        <p:sp>
          <p:nvSpPr>
            <p:cNvPr id="8" name="円弧 7">
              <a:extLst>
                <a:ext uri="{FF2B5EF4-FFF2-40B4-BE49-F238E27FC236}">
                  <a16:creationId xmlns:a16="http://schemas.microsoft.com/office/drawing/2014/main" id="{069BAC7F-A78F-4EB9-8C03-8AE551AB8D00}"/>
                </a:ext>
              </a:extLst>
            </p:cNvPr>
            <p:cNvSpPr/>
            <p:nvPr/>
          </p:nvSpPr>
          <p:spPr>
            <a:xfrm>
              <a:off x="715125" y="1512304"/>
              <a:ext cx="10080000" cy="7056000"/>
            </a:xfrm>
            <a:prstGeom prst="arc">
              <a:avLst>
                <a:gd name="adj1" fmla="val 13060436"/>
                <a:gd name="adj2" fmla="val 19275805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E0602960-BA7F-4C76-B451-9E31EFC622CF}"/>
                </a:ext>
              </a:extLst>
            </p:cNvPr>
            <p:cNvCxnSpPr/>
            <p:nvPr/>
          </p:nvCxnSpPr>
          <p:spPr>
            <a:xfrm>
              <a:off x="5760000" y="1797309"/>
              <a:ext cx="0" cy="360000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円弧 9">
              <a:extLst>
                <a:ext uri="{FF2B5EF4-FFF2-40B4-BE49-F238E27FC236}">
                  <a16:creationId xmlns:a16="http://schemas.microsoft.com/office/drawing/2014/main" id="{B8937007-E139-480F-8F96-94A629E783D7}"/>
                </a:ext>
              </a:extLst>
            </p:cNvPr>
            <p:cNvSpPr/>
            <p:nvPr/>
          </p:nvSpPr>
          <p:spPr>
            <a:xfrm>
              <a:off x="1271625" y="2028605"/>
              <a:ext cx="9000000" cy="6300000"/>
            </a:xfrm>
            <a:prstGeom prst="arc">
              <a:avLst>
                <a:gd name="adj1" fmla="val 13060436"/>
                <a:gd name="adj2" fmla="val 14807596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弧 10">
              <a:extLst>
                <a:ext uri="{FF2B5EF4-FFF2-40B4-BE49-F238E27FC236}">
                  <a16:creationId xmlns:a16="http://schemas.microsoft.com/office/drawing/2014/main" id="{AAACB769-7249-4AF7-B612-BAD034CF7C94}"/>
                </a:ext>
              </a:extLst>
            </p:cNvPr>
            <p:cNvSpPr/>
            <p:nvPr/>
          </p:nvSpPr>
          <p:spPr>
            <a:xfrm>
              <a:off x="919200" y="1838104"/>
              <a:ext cx="9360000" cy="6552000"/>
            </a:xfrm>
            <a:prstGeom prst="arc">
              <a:avLst>
                <a:gd name="adj1" fmla="val 18275959"/>
                <a:gd name="adj2" fmla="val 19275805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CFACA3FD-88A5-4392-835D-025E6C8ED7BB}"/>
                </a:ext>
              </a:extLst>
            </p:cNvPr>
            <p:cNvCxnSpPr/>
            <p:nvPr/>
          </p:nvCxnSpPr>
          <p:spPr>
            <a:xfrm flipV="1">
              <a:off x="4441371" y="2158095"/>
              <a:ext cx="3204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382DD7C3-5158-4BF0-A05B-F98E46BBAFFE}"/>
                </a:ext>
              </a:extLst>
            </p:cNvPr>
            <p:cNvSpPr txBox="1"/>
            <p:nvPr/>
          </p:nvSpPr>
          <p:spPr>
            <a:xfrm>
              <a:off x="5562600" y="1524000"/>
              <a:ext cx="404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IP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114E7324-CB66-4EF4-A14E-12B69F8DCDCD}"/>
                </a:ext>
              </a:extLst>
            </p:cNvPr>
            <p:cNvSpPr txBox="1"/>
            <p:nvPr/>
          </p:nvSpPr>
          <p:spPr>
            <a:xfrm>
              <a:off x="7871391" y="2469980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e- ML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DB87FC27-22B2-4DAD-920C-CDCA1420BDB4}"/>
                </a:ext>
              </a:extLst>
            </p:cNvPr>
            <p:cNvSpPr txBox="1"/>
            <p:nvPr/>
          </p:nvSpPr>
          <p:spPr>
            <a:xfrm>
              <a:off x="3689190" y="2297075"/>
              <a:ext cx="887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e+ ML 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C09478C-3937-4D61-94E1-D91ADBCC6731}"/>
                </a:ext>
              </a:extLst>
            </p:cNvPr>
            <p:cNvSpPr txBox="1"/>
            <p:nvPr/>
          </p:nvSpPr>
          <p:spPr>
            <a:xfrm>
              <a:off x="6500714" y="2091216"/>
              <a:ext cx="1184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Undulator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09A43C03-1B53-43B3-89F5-E0B26A97C978}"/>
                </a:ext>
              </a:extLst>
            </p:cNvPr>
            <p:cNvSpPr txBox="1"/>
            <p:nvPr/>
          </p:nvSpPr>
          <p:spPr>
            <a:xfrm>
              <a:off x="5995047" y="178453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BDS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87C1E9C8-C652-4393-98F9-C67CBB6DFE9F}"/>
                </a:ext>
              </a:extLst>
            </p:cNvPr>
            <p:cNvSpPr txBox="1"/>
            <p:nvPr/>
          </p:nvSpPr>
          <p:spPr>
            <a:xfrm>
              <a:off x="4899672" y="1784535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BDS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903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F2C144-46DE-4228-A7FB-FA725CBCC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Main </a:t>
            </a:r>
            <a:r>
              <a:rPr lang="en-US" altLang="ja-JP" sz="4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Linac</a:t>
            </a:r>
            <a:r>
              <a:rPr lang="en-US" altLang="ja-JP" sz="4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reserved space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D43C3F-9466-4F8A-91F7-49E91FAAA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Downstream -&gt; upstream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Length is adjusted to satisfy the timing constraint.</a:t>
            </a:r>
          </a:p>
          <a:p>
            <a:pPr algn="just"/>
            <a:r>
              <a:rPr lang="en-US" altLang="ja-JP" sz="2000" kern="100" dirty="0"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Same reserved length for e- and e+</a:t>
            </a:r>
          </a:p>
          <a:p>
            <a:pPr marL="0" indent="0" algn="just">
              <a:buNone/>
            </a:pPr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(Already approved)</a:t>
            </a:r>
            <a:endParaRPr lang="ja-JP" altLang="ja-JP" sz="20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0F9896E-6E43-5580-F8A5-0A673B3466CD}"/>
              </a:ext>
            </a:extLst>
          </p:cNvPr>
          <p:cNvGrpSpPr/>
          <p:nvPr/>
        </p:nvGrpSpPr>
        <p:grpSpPr>
          <a:xfrm>
            <a:off x="2093978" y="5446273"/>
            <a:ext cx="9210484" cy="813672"/>
            <a:chOff x="1140874" y="2552700"/>
            <a:chExt cx="9210484" cy="813672"/>
          </a:xfrm>
        </p:grpSpPr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116D6A17-6867-020C-6C80-F6E9C159C1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72025" y="2781300"/>
              <a:ext cx="4962525" cy="228600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11380477-9FCB-9603-4F28-368A91F93447}"/>
                </a:ext>
              </a:extLst>
            </p:cNvPr>
            <p:cNvCxnSpPr>
              <a:cxnSpLocks/>
            </p:cNvCxnSpPr>
            <p:nvPr/>
          </p:nvCxnSpPr>
          <p:spPr>
            <a:xfrm>
              <a:off x="1362075" y="2781300"/>
              <a:ext cx="4962525" cy="22860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97E214E-5489-2909-8B28-D57E6258F0E5}"/>
                </a:ext>
              </a:extLst>
            </p:cNvPr>
            <p:cNvGrpSpPr/>
            <p:nvPr/>
          </p:nvGrpSpPr>
          <p:grpSpPr>
            <a:xfrm>
              <a:off x="6570544" y="2552700"/>
              <a:ext cx="3354506" cy="397900"/>
              <a:chOff x="6570544" y="2552700"/>
              <a:chExt cx="3354506" cy="397900"/>
            </a:xfrm>
          </p:grpSpPr>
          <p:sp>
            <p:nvSpPr>
              <p:cNvPr id="15" name="円弧 14">
                <a:extLst>
                  <a:ext uri="{FF2B5EF4-FFF2-40B4-BE49-F238E27FC236}">
                    <a16:creationId xmlns:a16="http://schemas.microsoft.com/office/drawing/2014/main" id="{126AF7D2-BAD1-2848-9F50-1CD1518F72C5}"/>
                  </a:ext>
                </a:extLst>
              </p:cNvPr>
              <p:cNvSpPr/>
              <p:nvPr/>
            </p:nvSpPr>
            <p:spPr>
              <a:xfrm>
                <a:off x="9467850" y="2552700"/>
                <a:ext cx="457200" cy="228600"/>
              </a:xfrm>
              <a:prstGeom prst="arc">
                <a:avLst>
                  <a:gd name="adj1" fmla="val 16627501"/>
                  <a:gd name="adj2" fmla="val 5571744"/>
                </a:avLst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E15E3A30-D71A-371E-9803-365F53D632DD}"/>
                  </a:ext>
                </a:extLst>
              </p:cNvPr>
              <p:cNvSpPr/>
              <p:nvPr/>
            </p:nvSpPr>
            <p:spPr>
              <a:xfrm rot="-120000">
                <a:off x="6570544" y="2798200"/>
                <a:ext cx="2664000" cy="152400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B884B7B2-8EF9-ACD0-447F-D4AF8D841959}"/>
                  </a:ext>
                </a:extLst>
              </p:cNvPr>
              <p:cNvSpPr/>
              <p:nvPr/>
            </p:nvSpPr>
            <p:spPr>
              <a:xfrm rot="-120000">
                <a:off x="9238953" y="2739482"/>
                <a:ext cx="324000" cy="152400"/>
              </a:xfrm>
              <a:prstGeom prst="rect">
                <a:avLst/>
              </a:prstGeom>
              <a:solidFill>
                <a:srgbClr val="4FD1FF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円弧 7">
              <a:extLst>
                <a:ext uri="{FF2B5EF4-FFF2-40B4-BE49-F238E27FC236}">
                  <a16:creationId xmlns:a16="http://schemas.microsoft.com/office/drawing/2014/main" id="{817E123A-6E76-D1A5-CFAA-045DD7F787FA}"/>
                </a:ext>
              </a:extLst>
            </p:cNvPr>
            <p:cNvSpPr/>
            <p:nvPr/>
          </p:nvSpPr>
          <p:spPr>
            <a:xfrm flipH="1">
              <a:off x="1173423" y="2552810"/>
              <a:ext cx="457200" cy="228600"/>
            </a:xfrm>
            <a:prstGeom prst="arc">
              <a:avLst>
                <a:gd name="adj1" fmla="val 16627501"/>
                <a:gd name="adj2" fmla="val 5571744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6E5283D9-31D2-F9A6-B924-31E47E6ED0A0}"/>
                </a:ext>
              </a:extLst>
            </p:cNvPr>
            <p:cNvSpPr/>
            <p:nvPr/>
          </p:nvSpPr>
          <p:spPr>
            <a:xfrm rot="120000" flipH="1">
              <a:off x="1863929" y="2798310"/>
              <a:ext cx="2664000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EA87AE7-DA5D-D4A8-6BCA-7EDEDCA9057C}"/>
                </a:ext>
              </a:extLst>
            </p:cNvPr>
            <p:cNvSpPr/>
            <p:nvPr/>
          </p:nvSpPr>
          <p:spPr>
            <a:xfrm rot="120000" flipH="1">
              <a:off x="1535520" y="2749117"/>
              <a:ext cx="324000" cy="152400"/>
            </a:xfrm>
            <a:prstGeom prst="rect">
              <a:avLst/>
            </a:prstGeom>
            <a:solidFill>
              <a:srgbClr val="FF9B9B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396F17D5-4E9C-1606-C294-A695B15CAEC2}"/>
                </a:ext>
              </a:extLst>
            </p:cNvPr>
            <p:cNvSpPr txBox="1"/>
            <p:nvPr/>
          </p:nvSpPr>
          <p:spPr>
            <a:xfrm>
              <a:off x="7452951" y="2997040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ML</a:t>
              </a:r>
              <a:endParaRPr kumimoji="1" lang="ja-JP" altLang="en-US" dirty="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A1AE6E1-6E2C-6CF0-ED53-52928B0E463B}"/>
                </a:ext>
              </a:extLst>
            </p:cNvPr>
            <p:cNvSpPr txBox="1"/>
            <p:nvPr/>
          </p:nvSpPr>
          <p:spPr>
            <a:xfrm>
              <a:off x="2757487" y="2962132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ML</a:t>
              </a:r>
              <a:endParaRPr kumimoji="1" lang="ja-JP" altLang="en-US" dirty="0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99D47B9-9E69-4F52-ED8D-8C7C7DD1C78A}"/>
                </a:ext>
              </a:extLst>
            </p:cNvPr>
            <p:cNvSpPr txBox="1"/>
            <p:nvPr/>
          </p:nvSpPr>
          <p:spPr>
            <a:xfrm>
              <a:off x="9182448" y="2927030"/>
              <a:ext cx="1168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Reserved</a:t>
              </a:r>
              <a:endParaRPr kumimoji="1" lang="ja-JP" altLang="en-US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23B7248A-6C36-FE02-B342-332DE0259316}"/>
                </a:ext>
              </a:extLst>
            </p:cNvPr>
            <p:cNvSpPr txBox="1"/>
            <p:nvPr/>
          </p:nvSpPr>
          <p:spPr>
            <a:xfrm>
              <a:off x="1140874" y="2986016"/>
              <a:ext cx="1168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Reserved</a:t>
              </a:r>
              <a:endParaRPr kumimoji="1" lang="ja-JP" altLang="en-US" dirty="0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9D0435A-C1DE-0526-40B5-B4172CAEB4B1}"/>
              </a:ext>
            </a:extLst>
          </p:cNvPr>
          <p:cNvGrpSpPr/>
          <p:nvPr/>
        </p:nvGrpSpPr>
        <p:grpSpPr>
          <a:xfrm>
            <a:off x="2126527" y="4112069"/>
            <a:ext cx="8751627" cy="840893"/>
            <a:chOff x="1325823" y="1123950"/>
            <a:chExt cx="8751627" cy="840893"/>
          </a:xfrm>
        </p:grpSpPr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54023CC-44E7-923B-A0D2-DD5AA89CFD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24425" y="1352550"/>
              <a:ext cx="4962525" cy="228600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947AD7D8-2A1A-E068-3FDC-76AAB99A001C}"/>
                </a:ext>
              </a:extLst>
            </p:cNvPr>
            <p:cNvCxnSpPr>
              <a:cxnSpLocks/>
            </p:cNvCxnSpPr>
            <p:nvPr/>
          </p:nvCxnSpPr>
          <p:spPr>
            <a:xfrm>
              <a:off x="1514475" y="1352550"/>
              <a:ext cx="4962525" cy="22860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円弧 20">
              <a:extLst>
                <a:ext uri="{FF2B5EF4-FFF2-40B4-BE49-F238E27FC236}">
                  <a16:creationId xmlns:a16="http://schemas.microsoft.com/office/drawing/2014/main" id="{DBB3E356-42E7-5BDF-1ECD-FDAB2AF86889}"/>
                </a:ext>
              </a:extLst>
            </p:cNvPr>
            <p:cNvSpPr/>
            <p:nvPr/>
          </p:nvSpPr>
          <p:spPr>
            <a:xfrm>
              <a:off x="9620250" y="1123950"/>
              <a:ext cx="457200" cy="228600"/>
            </a:xfrm>
            <a:prstGeom prst="arc">
              <a:avLst>
                <a:gd name="adj1" fmla="val 16627501"/>
                <a:gd name="adj2" fmla="val 5571744"/>
              </a:avLst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C589F1CA-D817-7176-323C-1B1B15DD0465}"/>
                </a:ext>
              </a:extLst>
            </p:cNvPr>
            <p:cNvSpPr/>
            <p:nvPr/>
          </p:nvSpPr>
          <p:spPr>
            <a:xfrm rot="21480000">
              <a:off x="7047335" y="1339910"/>
              <a:ext cx="2664000" cy="15240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B8C98D2-9B73-1905-067F-A84181B6C6BB}"/>
                </a:ext>
              </a:extLst>
            </p:cNvPr>
            <p:cNvSpPr/>
            <p:nvPr/>
          </p:nvSpPr>
          <p:spPr>
            <a:xfrm rot="21480000">
              <a:off x="6723131" y="1398192"/>
              <a:ext cx="324000" cy="152400"/>
            </a:xfrm>
            <a:prstGeom prst="rect">
              <a:avLst/>
            </a:prstGeom>
            <a:solidFill>
              <a:srgbClr val="4FD1FF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弧 23">
              <a:extLst>
                <a:ext uri="{FF2B5EF4-FFF2-40B4-BE49-F238E27FC236}">
                  <a16:creationId xmlns:a16="http://schemas.microsoft.com/office/drawing/2014/main" id="{9FC9CB3A-1196-D0C6-4D22-C3DE8265DDC0}"/>
                </a:ext>
              </a:extLst>
            </p:cNvPr>
            <p:cNvSpPr/>
            <p:nvPr/>
          </p:nvSpPr>
          <p:spPr>
            <a:xfrm flipH="1">
              <a:off x="1325823" y="1124060"/>
              <a:ext cx="457200" cy="228600"/>
            </a:xfrm>
            <a:prstGeom prst="arc">
              <a:avLst>
                <a:gd name="adj1" fmla="val 16627501"/>
                <a:gd name="adj2" fmla="val 5571744"/>
              </a:avLst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4A43CD5-7ED8-11DE-3146-C8235323413F}"/>
                </a:ext>
              </a:extLst>
            </p:cNvPr>
            <p:cNvSpPr/>
            <p:nvPr/>
          </p:nvSpPr>
          <p:spPr>
            <a:xfrm rot="120000" flipH="1">
              <a:off x="1690090" y="1344286"/>
              <a:ext cx="2664000" cy="1524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9889CE7-0B30-787B-FAC1-AF4867D915D6}"/>
                </a:ext>
              </a:extLst>
            </p:cNvPr>
            <p:cNvSpPr/>
            <p:nvPr/>
          </p:nvSpPr>
          <p:spPr>
            <a:xfrm rot="120000" flipH="1">
              <a:off x="4364244" y="1405949"/>
              <a:ext cx="324000" cy="152400"/>
            </a:xfrm>
            <a:prstGeom prst="rect">
              <a:avLst/>
            </a:prstGeom>
            <a:solidFill>
              <a:srgbClr val="FF9B9B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046C8DD5-705B-4F5D-D32E-3916F969A382}"/>
                </a:ext>
              </a:extLst>
            </p:cNvPr>
            <p:cNvSpPr txBox="1"/>
            <p:nvPr/>
          </p:nvSpPr>
          <p:spPr>
            <a:xfrm>
              <a:off x="8042556" y="1570057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ML</a:t>
              </a:r>
              <a:endParaRPr kumimoji="1" lang="ja-JP" altLang="en-US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2FBB04A-1779-FC4A-52E9-C318A773FD02}"/>
                </a:ext>
              </a:extLst>
            </p:cNvPr>
            <p:cNvSpPr txBox="1"/>
            <p:nvPr/>
          </p:nvSpPr>
          <p:spPr>
            <a:xfrm>
              <a:off x="2795587" y="1533382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ML</a:t>
              </a:r>
              <a:endParaRPr kumimoji="1" lang="ja-JP" altLang="en-US" dirty="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44167CF-C79E-A599-BB4D-27617FB99473}"/>
                </a:ext>
              </a:extLst>
            </p:cNvPr>
            <p:cNvSpPr txBox="1"/>
            <p:nvPr/>
          </p:nvSpPr>
          <p:spPr>
            <a:xfrm>
              <a:off x="6411503" y="1574086"/>
              <a:ext cx="1168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Reserved</a:t>
              </a:r>
              <a:endParaRPr kumimoji="1" lang="ja-JP" altLang="en-US" dirty="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46640DE-10AF-10EE-42D8-58E08E7555FE}"/>
                </a:ext>
              </a:extLst>
            </p:cNvPr>
            <p:cNvSpPr txBox="1"/>
            <p:nvPr/>
          </p:nvSpPr>
          <p:spPr>
            <a:xfrm>
              <a:off x="3791851" y="1595511"/>
              <a:ext cx="1168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Reserved</a:t>
              </a:r>
              <a:endParaRPr kumimoji="1" lang="ja-JP" altLang="en-US" dirty="0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55A389B-593A-025A-0E67-A9493D134F14}"/>
              </a:ext>
            </a:extLst>
          </p:cNvPr>
          <p:cNvSpPr txBox="1"/>
          <p:nvPr/>
        </p:nvSpPr>
        <p:spPr>
          <a:xfrm>
            <a:off x="1053244" y="4043046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Old</a:t>
            </a:r>
            <a:endParaRPr kumimoji="1"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B0B7A0D-6DF9-C1F4-31BF-88F34AF79C2D}"/>
              </a:ext>
            </a:extLst>
          </p:cNvPr>
          <p:cNvSpPr txBox="1"/>
          <p:nvPr/>
        </p:nvSpPr>
        <p:spPr>
          <a:xfrm>
            <a:off x="1009196" y="5459329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New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4738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38">
            <a:extLst>
              <a:ext uri="{FF2B5EF4-FFF2-40B4-BE49-F238E27FC236}">
                <a16:creationId xmlns:a16="http://schemas.microsoft.com/office/drawing/2014/main" id="{A53A6530-C5E2-492A-5510-FD45D8FA81C6}"/>
              </a:ext>
            </a:extLst>
          </p:cNvPr>
          <p:cNvSpPr txBox="1"/>
          <p:nvPr/>
        </p:nvSpPr>
        <p:spPr>
          <a:xfrm>
            <a:off x="4772990" y="507600"/>
            <a:ext cx="3943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L</a:t>
            </a:r>
            <a:r>
              <a:rPr lang="en-US" altLang="ja-JP" sz="2400" baseline="-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L</a:t>
            </a:r>
            <a:r>
              <a:rPr lang="en-US" altLang="ja-JP" sz="2400" baseline="-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L</a:t>
            </a:r>
            <a:r>
              <a:rPr lang="en-US" altLang="ja-JP" sz="2400" baseline="-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 – L</a:t>
            </a:r>
            <a:r>
              <a:rPr lang="en-US" altLang="ja-JP" sz="2400" baseline="-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n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US" altLang="ja-JP" sz="2400" baseline="-1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AF25AF3-4C4A-9636-784C-C45E2AC937A8}"/>
              </a:ext>
            </a:extLst>
          </p:cNvPr>
          <p:cNvSpPr txBox="1"/>
          <p:nvPr/>
        </p:nvSpPr>
        <p:spPr>
          <a:xfrm>
            <a:off x="608531" y="187930"/>
            <a:ext cx="3681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Timing constraint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3C55E30A-F3EE-7D63-3E84-E2B6E8DC479B}"/>
              </a:ext>
            </a:extLst>
          </p:cNvPr>
          <p:cNvGrpSpPr/>
          <p:nvPr/>
        </p:nvGrpSpPr>
        <p:grpSpPr>
          <a:xfrm>
            <a:off x="2011098" y="1093404"/>
            <a:ext cx="6705600" cy="2654300"/>
            <a:chOff x="4279315" y="1279097"/>
            <a:chExt cx="6705600" cy="2654300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E5933292-A980-FF1B-7678-59AAB820D890}"/>
                </a:ext>
              </a:extLst>
            </p:cNvPr>
            <p:cNvGrpSpPr/>
            <p:nvPr/>
          </p:nvGrpSpPr>
          <p:grpSpPr>
            <a:xfrm flipH="1">
              <a:off x="4279315" y="1279097"/>
              <a:ext cx="6705600" cy="2654300"/>
              <a:chOff x="4277727" y="1273213"/>
              <a:chExt cx="6705600" cy="2654300"/>
            </a:xfrm>
          </p:grpSpPr>
          <p:sp>
            <p:nvSpPr>
              <p:cNvPr id="178" name="Rectangle 5">
                <a:extLst>
                  <a:ext uri="{FF2B5EF4-FFF2-40B4-BE49-F238E27FC236}">
                    <a16:creationId xmlns:a16="http://schemas.microsoft.com/office/drawing/2014/main" id="{23B19592-EF9E-AC96-6EF7-AB4F1AFA7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7727" y="1273213"/>
                <a:ext cx="6705600" cy="2654300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179" name="Line 6">
                <a:extLst>
                  <a:ext uri="{FF2B5EF4-FFF2-40B4-BE49-F238E27FC236}">
                    <a16:creationId xmlns:a16="http://schemas.microsoft.com/office/drawing/2014/main" id="{64F1008F-4CE7-D045-CD03-73539A5653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14577" y="1376401"/>
                <a:ext cx="12176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" name="Line 7">
                <a:extLst>
                  <a:ext uri="{FF2B5EF4-FFF2-40B4-BE49-F238E27FC236}">
                    <a16:creationId xmlns:a16="http://schemas.microsoft.com/office/drawing/2014/main" id="{6125739C-6CCA-1E71-489E-4C155B2C2F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48065" y="2782926"/>
                <a:ext cx="3016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1" name="Line 8">
                <a:extLst>
                  <a:ext uri="{FF2B5EF4-FFF2-40B4-BE49-F238E27FC236}">
                    <a16:creationId xmlns:a16="http://schemas.microsoft.com/office/drawing/2014/main" id="{4703B0A0-5D05-5D33-A9E0-D8DBE09F62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278227" y="2776576"/>
                <a:ext cx="95250" cy="63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2" name="Line 9">
                <a:extLst>
                  <a:ext uri="{FF2B5EF4-FFF2-40B4-BE49-F238E27FC236}">
                    <a16:creationId xmlns:a16="http://schemas.microsoft.com/office/drawing/2014/main" id="{EDF3D925-B469-11C1-B485-A590DF9954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373477" y="2759113"/>
                <a:ext cx="92075" cy="174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3" name="Line 10">
                <a:extLst>
                  <a:ext uri="{FF2B5EF4-FFF2-40B4-BE49-F238E27FC236}">
                    <a16:creationId xmlns:a16="http://schemas.microsoft.com/office/drawing/2014/main" id="{3F075BC0-411D-0288-FFA4-D408EBB66B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65552" y="2728951"/>
                <a:ext cx="87313" cy="301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" name="Line 11">
                <a:extLst>
                  <a:ext uri="{FF2B5EF4-FFF2-40B4-BE49-F238E27FC236}">
                    <a16:creationId xmlns:a16="http://schemas.microsoft.com/office/drawing/2014/main" id="{FBEB0A1E-DB44-D023-F599-FA18C5320A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552865" y="2687676"/>
                <a:ext cx="80963" cy="412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" name="Line 15">
                <a:extLst>
                  <a:ext uri="{FF2B5EF4-FFF2-40B4-BE49-F238E27FC236}">
                    <a16:creationId xmlns:a16="http://schemas.microsoft.com/office/drawing/2014/main" id="{57E0FB2F-BD08-F644-DC7F-6D06B1434A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35440" y="2433676"/>
                <a:ext cx="50800" cy="746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6" name="Line 16">
                <a:extLst>
                  <a:ext uri="{FF2B5EF4-FFF2-40B4-BE49-F238E27FC236}">
                    <a16:creationId xmlns:a16="http://schemas.microsoft.com/office/drawing/2014/main" id="{8D3C1203-30A6-93EF-B771-46053A9818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886240" y="2352713"/>
                <a:ext cx="41275" cy="809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7" name="Line 17">
                <a:extLst>
                  <a:ext uri="{FF2B5EF4-FFF2-40B4-BE49-F238E27FC236}">
                    <a16:creationId xmlns:a16="http://schemas.microsoft.com/office/drawing/2014/main" id="{62C427AD-E480-681A-14C9-F632DE5DE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927515" y="2266988"/>
                <a:ext cx="30163" cy="857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8" name="Line 18">
                <a:extLst>
                  <a:ext uri="{FF2B5EF4-FFF2-40B4-BE49-F238E27FC236}">
                    <a16:creationId xmlns:a16="http://schemas.microsoft.com/office/drawing/2014/main" id="{A7E8868B-8520-6745-A092-A622CDE674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957677" y="2174913"/>
                <a:ext cx="17463" cy="920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" name="Line 19">
                <a:extLst>
                  <a:ext uri="{FF2B5EF4-FFF2-40B4-BE49-F238E27FC236}">
                    <a16:creationId xmlns:a16="http://schemas.microsoft.com/office/drawing/2014/main" id="{61E40BBE-6353-C666-B460-5F79F4C092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975140" y="2079663"/>
                <a:ext cx="6350" cy="952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" name="Line 20">
                <a:extLst>
                  <a:ext uri="{FF2B5EF4-FFF2-40B4-BE49-F238E27FC236}">
                    <a16:creationId xmlns:a16="http://schemas.microsoft.com/office/drawing/2014/main" id="{92689384-C7FA-B563-2F90-58B251CF6C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75140" y="1984413"/>
                <a:ext cx="6350" cy="952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1" name="Line 21">
                <a:extLst>
                  <a:ext uri="{FF2B5EF4-FFF2-40B4-BE49-F238E27FC236}">
                    <a16:creationId xmlns:a16="http://schemas.microsoft.com/office/drawing/2014/main" id="{2A86AEB9-BFBB-4914-7264-A22C3E5DE4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57677" y="1892338"/>
                <a:ext cx="17463" cy="920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2" name="Line 22">
                <a:extLst>
                  <a:ext uri="{FF2B5EF4-FFF2-40B4-BE49-F238E27FC236}">
                    <a16:creationId xmlns:a16="http://schemas.microsoft.com/office/drawing/2014/main" id="{DA08B045-D33E-983E-DC47-8F43E6DE79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27515" y="1805026"/>
                <a:ext cx="30163" cy="873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3" name="Line 23">
                <a:extLst>
                  <a:ext uri="{FF2B5EF4-FFF2-40B4-BE49-F238E27FC236}">
                    <a16:creationId xmlns:a16="http://schemas.microsoft.com/office/drawing/2014/main" id="{D8BEC07F-EE5F-E637-2CD9-CD455D1098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86240" y="1724063"/>
                <a:ext cx="41275" cy="809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" name="Line 24">
                <a:extLst>
                  <a:ext uri="{FF2B5EF4-FFF2-40B4-BE49-F238E27FC236}">
                    <a16:creationId xmlns:a16="http://schemas.microsoft.com/office/drawing/2014/main" id="{01253316-D8B9-BB11-7484-DB4FECC08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35440" y="1649451"/>
                <a:ext cx="50800" cy="746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" name="Line 25">
                <a:extLst>
                  <a:ext uri="{FF2B5EF4-FFF2-40B4-BE49-F238E27FC236}">
                    <a16:creationId xmlns:a16="http://schemas.microsoft.com/office/drawing/2014/main" id="{81CD8596-A6AF-0B16-DA13-035D1B4C18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776702" y="1582776"/>
                <a:ext cx="58738" cy="666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6" name="Line 26">
                <a:extLst>
                  <a:ext uri="{FF2B5EF4-FFF2-40B4-BE49-F238E27FC236}">
                    <a16:creationId xmlns:a16="http://schemas.microsoft.com/office/drawing/2014/main" id="{A14E6C55-C191-A2FB-F648-2A19B02BFF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710027" y="1522451"/>
                <a:ext cx="66675" cy="603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7" name="Line 27">
                <a:extLst>
                  <a:ext uri="{FF2B5EF4-FFF2-40B4-BE49-F238E27FC236}">
                    <a16:creationId xmlns:a16="http://schemas.microsoft.com/office/drawing/2014/main" id="{8FC171A4-130F-1CD7-433D-163DC7C04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633827" y="1471651"/>
                <a:ext cx="76200" cy="508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8" name="Line 28">
                <a:extLst>
                  <a:ext uri="{FF2B5EF4-FFF2-40B4-BE49-F238E27FC236}">
                    <a16:creationId xmlns:a16="http://schemas.microsoft.com/office/drawing/2014/main" id="{59F8BFC6-7C77-7456-5A76-757021C2E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552865" y="1431963"/>
                <a:ext cx="80963" cy="396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9" name="Line 29">
                <a:extLst>
                  <a:ext uri="{FF2B5EF4-FFF2-40B4-BE49-F238E27FC236}">
                    <a16:creationId xmlns:a16="http://schemas.microsoft.com/office/drawing/2014/main" id="{F834A46B-FB58-4E3B-A87B-1ACCF7E37C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465552" y="1401801"/>
                <a:ext cx="87313" cy="301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" name="Line 30">
                <a:extLst>
                  <a:ext uri="{FF2B5EF4-FFF2-40B4-BE49-F238E27FC236}">
                    <a16:creationId xmlns:a16="http://schemas.microsoft.com/office/drawing/2014/main" id="{D0077113-D798-25C8-AE8B-C0B86F9C8E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373477" y="1382751"/>
                <a:ext cx="92075" cy="190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1" name="Line 31">
                <a:extLst>
                  <a:ext uri="{FF2B5EF4-FFF2-40B4-BE49-F238E27FC236}">
                    <a16:creationId xmlns:a16="http://schemas.microsoft.com/office/drawing/2014/main" id="{C0FECED3-7EB6-FD30-637C-8F8E34717A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278227" y="1374813"/>
                <a:ext cx="95250" cy="79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2" name="Line 32">
                <a:extLst>
                  <a:ext uri="{FF2B5EF4-FFF2-40B4-BE49-F238E27FC236}">
                    <a16:creationId xmlns:a16="http://schemas.microsoft.com/office/drawing/2014/main" id="{5E6DF35E-B6FA-C368-EF75-4698113FB1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232190" y="1374813"/>
                <a:ext cx="46038" cy="15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3" name="Line 33">
                <a:extLst>
                  <a:ext uri="{FF2B5EF4-FFF2-40B4-BE49-F238E27FC236}">
                    <a16:creationId xmlns:a16="http://schemas.microsoft.com/office/drawing/2014/main" id="{92DAA440-AB5C-32F7-2CA6-FDAB60D210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968540" y="2782926"/>
                <a:ext cx="3016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4" name="Line 34">
                <a:extLst>
                  <a:ext uri="{FF2B5EF4-FFF2-40B4-BE49-F238E27FC236}">
                    <a16:creationId xmlns:a16="http://schemas.microsoft.com/office/drawing/2014/main" id="{2DBD3DE5-6A7A-DA2F-1177-2D5E83C39D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873290" y="2776576"/>
                <a:ext cx="95250" cy="63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" name="Line 35">
                <a:extLst>
                  <a:ext uri="{FF2B5EF4-FFF2-40B4-BE49-F238E27FC236}">
                    <a16:creationId xmlns:a16="http://schemas.microsoft.com/office/drawing/2014/main" id="{2F076BA6-9363-1D8C-F008-772CBE9C4E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781215" y="2759113"/>
                <a:ext cx="92075" cy="174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" name="Line 36">
                <a:extLst>
                  <a:ext uri="{FF2B5EF4-FFF2-40B4-BE49-F238E27FC236}">
                    <a16:creationId xmlns:a16="http://schemas.microsoft.com/office/drawing/2014/main" id="{C557F822-A7F0-F910-B5DC-8C58FFB9A9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93902" y="2728951"/>
                <a:ext cx="87313" cy="301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7" name="Line 37">
                <a:extLst>
                  <a:ext uri="{FF2B5EF4-FFF2-40B4-BE49-F238E27FC236}">
                    <a16:creationId xmlns:a16="http://schemas.microsoft.com/office/drawing/2014/main" id="{831D99A2-7784-F0D1-45A2-E3F0CF8B54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12940" y="2687676"/>
                <a:ext cx="80963" cy="412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8" name="Line 38">
                <a:extLst>
                  <a:ext uri="{FF2B5EF4-FFF2-40B4-BE49-F238E27FC236}">
                    <a16:creationId xmlns:a16="http://schemas.microsoft.com/office/drawing/2014/main" id="{A13B590E-9B8C-22BD-1F21-69383CD7C1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539915" y="2636876"/>
                <a:ext cx="73025" cy="508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9" name="Line 39">
                <a:extLst>
                  <a:ext uri="{FF2B5EF4-FFF2-40B4-BE49-F238E27FC236}">
                    <a16:creationId xmlns:a16="http://schemas.microsoft.com/office/drawing/2014/main" id="{0B2958BF-392A-9A18-83B4-7D49814E3C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70065" y="2578138"/>
                <a:ext cx="69850" cy="587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0" name="Line 40">
                <a:extLst>
                  <a:ext uri="{FF2B5EF4-FFF2-40B4-BE49-F238E27FC236}">
                    <a16:creationId xmlns:a16="http://schemas.microsoft.com/office/drawing/2014/main" id="{F807E51C-E502-8C8C-EEF2-EDDFA48C1A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11327" y="2508288"/>
                <a:ext cx="58738" cy="698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1" name="Line 41">
                <a:extLst>
                  <a:ext uri="{FF2B5EF4-FFF2-40B4-BE49-F238E27FC236}">
                    <a16:creationId xmlns:a16="http://schemas.microsoft.com/office/drawing/2014/main" id="{1574A2AF-191C-0B75-CCF5-B9EF413250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60527" y="2433676"/>
                <a:ext cx="50800" cy="746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2" name="Line 42">
                <a:extLst>
                  <a:ext uri="{FF2B5EF4-FFF2-40B4-BE49-F238E27FC236}">
                    <a16:creationId xmlns:a16="http://schemas.microsoft.com/office/drawing/2014/main" id="{DEE8FB25-2B4B-666D-5AAD-F37ED8F9E4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319252" y="2352713"/>
                <a:ext cx="41275" cy="809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3" name="Line 43">
                <a:extLst>
                  <a:ext uri="{FF2B5EF4-FFF2-40B4-BE49-F238E27FC236}">
                    <a16:creationId xmlns:a16="http://schemas.microsoft.com/office/drawing/2014/main" id="{D985DA3D-040E-2843-6E29-BB3BE69A4B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89090" y="2266988"/>
                <a:ext cx="30163" cy="857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4" name="Line 44">
                <a:extLst>
                  <a:ext uri="{FF2B5EF4-FFF2-40B4-BE49-F238E27FC236}">
                    <a16:creationId xmlns:a16="http://schemas.microsoft.com/office/drawing/2014/main" id="{A5CDAFD1-A84B-D8EB-2A12-5F05F509A1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71627" y="2174913"/>
                <a:ext cx="17463" cy="920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5" name="Line 45">
                <a:extLst>
                  <a:ext uri="{FF2B5EF4-FFF2-40B4-BE49-F238E27FC236}">
                    <a16:creationId xmlns:a16="http://schemas.microsoft.com/office/drawing/2014/main" id="{CAECB0C4-22AB-404A-DA34-2F69E32149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265277" y="2079663"/>
                <a:ext cx="6350" cy="952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6" name="Line 46">
                <a:extLst>
                  <a:ext uri="{FF2B5EF4-FFF2-40B4-BE49-F238E27FC236}">
                    <a16:creationId xmlns:a16="http://schemas.microsoft.com/office/drawing/2014/main" id="{FCF4BC01-C206-DDEE-AFF2-F0DF69FAA3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65277" y="1984413"/>
                <a:ext cx="6350" cy="952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7" name="Line 47">
                <a:extLst>
                  <a:ext uri="{FF2B5EF4-FFF2-40B4-BE49-F238E27FC236}">
                    <a16:creationId xmlns:a16="http://schemas.microsoft.com/office/drawing/2014/main" id="{1583BC30-3D31-C86F-7E91-D455F1E275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71627" y="1892338"/>
                <a:ext cx="17463" cy="920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8" name="Line 48">
                <a:extLst>
                  <a:ext uri="{FF2B5EF4-FFF2-40B4-BE49-F238E27FC236}">
                    <a16:creationId xmlns:a16="http://schemas.microsoft.com/office/drawing/2014/main" id="{89E9DAFD-6097-3087-F469-8ED003DB4F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89090" y="1805026"/>
                <a:ext cx="30163" cy="873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9" name="Line 49">
                <a:extLst>
                  <a:ext uri="{FF2B5EF4-FFF2-40B4-BE49-F238E27FC236}">
                    <a16:creationId xmlns:a16="http://schemas.microsoft.com/office/drawing/2014/main" id="{FEDF0C46-31A8-BF3C-6E9F-B8A5FEADA7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19252" y="1724063"/>
                <a:ext cx="41275" cy="809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0" name="Line 50">
                <a:extLst>
                  <a:ext uri="{FF2B5EF4-FFF2-40B4-BE49-F238E27FC236}">
                    <a16:creationId xmlns:a16="http://schemas.microsoft.com/office/drawing/2014/main" id="{7E0556E3-7E6F-5731-327F-9B260A42F3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360527" y="1649451"/>
                <a:ext cx="50800" cy="746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1" name="Line 51">
                <a:extLst>
                  <a:ext uri="{FF2B5EF4-FFF2-40B4-BE49-F238E27FC236}">
                    <a16:creationId xmlns:a16="http://schemas.microsoft.com/office/drawing/2014/main" id="{72354CFB-FFF0-1F5C-E40A-5368CF8726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11327" y="1582776"/>
                <a:ext cx="58738" cy="6667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2" name="Line 52">
                <a:extLst>
                  <a:ext uri="{FF2B5EF4-FFF2-40B4-BE49-F238E27FC236}">
                    <a16:creationId xmlns:a16="http://schemas.microsoft.com/office/drawing/2014/main" id="{A5F9F218-6EA1-60BE-7697-8FB31BA4F8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0065" y="1522451"/>
                <a:ext cx="69850" cy="603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3" name="Line 53">
                <a:extLst>
                  <a:ext uri="{FF2B5EF4-FFF2-40B4-BE49-F238E27FC236}">
                    <a16:creationId xmlns:a16="http://schemas.microsoft.com/office/drawing/2014/main" id="{2D204ABB-C633-C482-5C0C-E509A1EB3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39915" y="1471651"/>
                <a:ext cx="73025" cy="508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4" name="Line 54">
                <a:extLst>
                  <a:ext uri="{FF2B5EF4-FFF2-40B4-BE49-F238E27FC236}">
                    <a16:creationId xmlns:a16="http://schemas.microsoft.com/office/drawing/2014/main" id="{DD7D64F1-42CA-FF98-B8CA-5B078E5EF9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12940" y="1431963"/>
                <a:ext cx="80963" cy="396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5" name="Line 55">
                <a:extLst>
                  <a:ext uri="{FF2B5EF4-FFF2-40B4-BE49-F238E27FC236}">
                    <a16:creationId xmlns:a16="http://schemas.microsoft.com/office/drawing/2014/main" id="{61A7B506-D4E7-AFDE-BC7C-067FA7B37F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93902" y="1401801"/>
                <a:ext cx="87313" cy="301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6" name="Line 56">
                <a:extLst>
                  <a:ext uri="{FF2B5EF4-FFF2-40B4-BE49-F238E27FC236}">
                    <a16:creationId xmlns:a16="http://schemas.microsoft.com/office/drawing/2014/main" id="{FA733CF0-3E62-2AE1-CA9D-D24E4A5DBC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81215" y="1382751"/>
                <a:ext cx="92075" cy="190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7" name="Line 57">
                <a:extLst>
                  <a:ext uri="{FF2B5EF4-FFF2-40B4-BE49-F238E27FC236}">
                    <a16:creationId xmlns:a16="http://schemas.microsoft.com/office/drawing/2014/main" id="{BD6DA843-61D8-5BCC-A477-58BE31F94E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873290" y="1374813"/>
                <a:ext cx="95250" cy="79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8" name="Line 58">
                <a:extLst>
                  <a:ext uri="{FF2B5EF4-FFF2-40B4-BE49-F238E27FC236}">
                    <a16:creationId xmlns:a16="http://schemas.microsoft.com/office/drawing/2014/main" id="{7ADF92CC-849B-D42C-3AB0-625DA3B5D8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68540" y="1374813"/>
                <a:ext cx="46038" cy="158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9" name="Line 59">
                <a:extLst>
                  <a:ext uri="{FF2B5EF4-FFF2-40B4-BE49-F238E27FC236}">
                    <a16:creationId xmlns:a16="http://schemas.microsoft.com/office/drawing/2014/main" id="{FED5AE82-2042-6D48-6659-E9610F60F2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4477" y="160976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0" name="Freeform 60">
                <a:extLst>
                  <a:ext uri="{FF2B5EF4-FFF2-40B4-BE49-F238E27FC236}">
                    <a16:creationId xmlns:a16="http://schemas.microsoft.com/office/drawing/2014/main" id="{9693A2AF-7E72-77B7-9E3D-3D5589EBE0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54277" y="2765463"/>
                <a:ext cx="3741738" cy="736600"/>
              </a:xfrm>
              <a:custGeom>
                <a:avLst/>
                <a:gdLst>
                  <a:gd name="T0" fmla="*/ 296 w 2357"/>
                  <a:gd name="T1" fmla="*/ 442 h 464"/>
                  <a:gd name="T2" fmla="*/ 2271 w 2357"/>
                  <a:gd name="T3" fmla="*/ 442 h 464"/>
                  <a:gd name="T4" fmla="*/ 2271 w 2357"/>
                  <a:gd name="T5" fmla="*/ 464 h 464"/>
                  <a:gd name="T6" fmla="*/ 296 w 2357"/>
                  <a:gd name="T7" fmla="*/ 464 h 464"/>
                  <a:gd name="T8" fmla="*/ 296 w 2357"/>
                  <a:gd name="T9" fmla="*/ 442 h 464"/>
                  <a:gd name="T10" fmla="*/ 2272 w 2357"/>
                  <a:gd name="T11" fmla="*/ 295 h 464"/>
                  <a:gd name="T12" fmla="*/ 2287 w 2357"/>
                  <a:gd name="T13" fmla="*/ 297 h 464"/>
                  <a:gd name="T14" fmla="*/ 2292 w 2357"/>
                  <a:gd name="T15" fmla="*/ 297 h 464"/>
                  <a:gd name="T16" fmla="*/ 2306 w 2357"/>
                  <a:gd name="T17" fmla="*/ 300 h 464"/>
                  <a:gd name="T18" fmla="*/ 2321 w 2357"/>
                  <a:gd name="T19" fmla="*/ 311 h 464"/>
                  <a:gd name="T20" fmla="*/ 2331 w 2357"/>
                  <a:gd name="T21" fmla="*/ 320 h 464"/>
                  <a:gd name="T22" fmla="*/ 2340 w 2357"/>
                  <a:gd name="T23" fmla="*/ 330 h 464"/>
                  <a:gd name="T24" fmla="*/ 2343 w 2357"/>
                  <a:gd name="T25" fmla="*/ 332 h 464"/>
                  <a:gd name="T26" fmla="*/ 2349 w 2357"/>
                  <a:gd name="T27" fmla="*/ 345 h 464"/>
                  <a:gd name="T28" fmla="*/ 2354 w 2357"/>
                  <a:gd name="T29" fmla="*/ 359 h 464"/>
                  <a:gd name="T30" fmla="*/ 2354 w 2357"/>
                  <a:gd name="T31" fmla="*/ 363 h 464"/>
                  <a:gd name="T32" fmla="*/ 2357 w 2357"/>
                  <a:gd name="T33" fmla="*/ 378 h 464"/>
                  <a:gd name="T34" fmla="*/ 2354 w 2357"/>
                  <a:gd name="T35" fmla="*/ 393 h 464"/>
                  <a:gd name="T36" fmla="*/ 2354 w 2357"/>
                  <a:gd name="T37" fmla="*/ 398 h 464"/>
                  <a:gd name="T38" fmla="*/ 2351 w 2357"/>
                  <a:gd name="T39" fmla="*/ 410 h 464"/>
                  <a:gd name="T40" fmla="*/ 2344 w 2357"/>
                  <a:gd name="T41" fmla="*/ 423 h 464"/>
                  <a:gd name="T42" fmla="*/ 2342 w 2357"/>
                  <a:gd name="T43" fmla="*/ 426 h 464"/>
                  <a:gd name="T44" fmla="*/ 2333 w 2357"/>
                  <a:gd name="T45" fmla="*/ 437 h 464"/>
                  <a:gd name="T46" fmla="*/ 2322 w 2357"/>
                  <a:gd name="T47" fmla="*/ 446 h 464"/>
                  <a:gd name="T48" fmla="*/ 2320 w 2357"/>
                  <a:gd name="T49" fmla="*/ 449 h 464"/>
                  <a:gd name="T50" fmla="*/ 2307 w 2357"/>
                  <a:gd name="T51" fmla="*/ 455 h 464"/>
                  <a:gd name="T52" fmla="*/ 2294 w 2357"/>
                  <a:gd name="T53" fmla="*/ 460 h 464"/>
                  <a:gd name="T54" fmla="*/ 2289 w 2357"/>
                  <a:gd name="T55" fmla="*/ 462 h 464"/>
                  <a:gd name="T56" fmla="*/ 2276 w 2357"/>
                  <a:gd name="T57" fmla="*/ 464 h 464"/>
                  <a:gd name="T58" fmla="*/ 2275 w 2357"/>
                  <a:gd name="T59" fmla="*/ 442 h 464"/>
                  <a:gd name="T60" fmla="*/ 2285 w 2357"/>
                  <a:gd name="T61" fmla="*/ 441 h 464"/>
                  <a:gd name="T62" fmla="*/ 2285 w 2357"/>
                  <a:gd name="T63" fmla="*/ 440 h 464"/>
                  <a:gd name="T64" fmla="*/ 2298 w 2357"/>
                  <a:gd name="T65" fmla="*/ 435 h 464"/>
                  <a:gd name="T66" fmla="*/ 2308 w 2357"/>
                  <a:gd name="T67" fmla="*/ 430 h 464"/>
                  <a:gd name="T68" fmla="*/ 2317 w 2357"/>
                  <a:gd name="T69" fmla="*/ 422 h 464"/>
                  <a:gd name="T70" fmla="*/ 2325 w 2357"/>
                  <a:gd name="T71" fmla="*/ 413 h 464"/>
                  <a:gd name="T72" fmla="*/ 2330 w 2357"/>
                  <a:gd name="T73" fmla="*/ 401 h 464"/>
                  <a:gd name="T74" fmla="*/ 2333 w 2357"/>
                  <a:gd name="T75" fmla="*/ 393 h 464"/>
                  <a:gd name="T76" fmla="*/ 2333 w 2357"/>
                  <a:gd name="T77" fmla="*/ 393 h 464"/>
                  <a:gd name="T78" fmla="*/ 2335 w 2357"/>
                  <a:gd name="T79" fmla="*/ 378 h 464"/>
                  <a:gd name="T80" fmla="*/ 2333 w 2357"/>
                  <a:gd name="T81" fmla="*/ 366 h 464"/>
                  <a:gd name="T82" fmla="*/ 2329 w 2357"/>
                  <a:gd name="T83" fmla="*/ 354 h 464"/>
                  <a:gd name="T84" fmla="*/ 2324 w 2357"/>
                  <a:gd name="T85" fmla="*/ 344 h 464"/>
                  <a:gd name="T86" fmla="*/ 2316 w 2357"/>
                  <a:gd name="T87" fmla="*/ 335 h 464"/>
                  <a:gd name="T88" fmla="*/ 2308 w 2357"/>
                  <a:gd name="T89" fmla="*/ 329 h 464"/>
                  <a:gd name="T90" fmla="*/ 2308 w 2357"/>
                  <a:gd name="T91" fmla="*/ 329 h 464"/>
                  <a:gd name="T92" fmla="*/ 2297 w 2357"/>
                  <a:gd name="T93" fmla="*/ 321 h 464"/>
                  <a:gd name="T94" fmla="*/ 2287 w 2357"/>
                  <a:gd name="T95" fmla="*/ 318 h 464"/>
                  <a:gd name="T96" fmla="*/ 2287 w 2357"/>
                  <a:gd name="T97" fmla="*/ 318 h 464"/>
                  <a:gd name="T98" fmla="*/ 2272 w 2357"/>
                  <a:gd name="T99" fmla="*/ 317 h 464"/>
                  <a:gd name="T100" fmla="*/ 2272 w 2357"/>
                  <a:gd name="T101" fmla="*/ 295 h 464"/>
                  <a:gd name="T102" fmla="*/ 0 w 2357"/>
                  <a:gd name="T103" fmla="*/ 0 h 464"/>
                  <a:gd name="T104" fmla="*/ 649 w 2357"/>
                  <a:gd name="T105" fmla="*/ 0 h 464"/>
                  <a:gd name="T106" fmla="*/ 649 w 2357"/>
                  <a:gd name="T107" fmla="*/ 10 h 464"/>
                  <a:gd name="T108" fmla="*/ 657 w 2357"/>
                  <a:gd name="T109" fmla="*/ 2 h 464"/>
                  <a:gd name="T110" fmla="*/ 949 w 2357"/>
                  <a:gd name="T111" fmla="*/ 295 h 464"/>
                  <a:gd name="T112" fmla="*/ 2271 w 2357"/>
                  <a:gd name="T113" fmla="*/ 295 h 464"/>
                  <a:gd name="T114" fmla="*/ 2271 w 2357"/>
                  <a:gd name="T115" fmla="*/ 317 h 464"/>
                  <a:gd name="T116" fmla="*/ 940 w 2357"/>
                  <a:gd name="T117" fmla="*/ 317 h 464"/>
                  <a:gd name="T118" fmla="*/ 936 w 2357"/>
                  <a:gd name="T119" fmla="*/ 313 h 464"/>
                  <a:gd name="T120" fmla="*/ 646 w 2357"/>
                  <a:gd name="T121" fmla="*/ 21 h 464"/>
                  <a:gd name="T122" fmla="*/ 0 w 2357"/>
                  <a:gd name="T123" fmla="*/ 21 h 464"/>
                  <a:gd name="T124" fmla="*/ 0 w 2357"/>
                  <a:gd name="T125" fmla="*/ 0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57" h="464">
                    <a:moveTo>
                      <a:pt x="296" y="442"/>
                    </a:moveTo>
                    <a:lnTo>
                      <a:pt x="2271" y="442"/>
                    </a:lnTo>
                    <a:lnTo>
                      <a:pt x="2271" y="464"/>
                    </a:lnTo>
                    <a:lnTo>
                      <a:pt x="296" y="464"/>
                    </a:lnTo>
                    <a:lnTo>
                      <a:pt x="296" y="442"/>
                    </a:lnTo>
                    <a:close/>
                    <a:moveTo>
                      <a:pt x="2272" y="295"/>
                    </a:moveTo>
                    <a:lnTo>
                      <a:pt x="2287" y="297"/>
                    </a:lnTo>
                    <a:lnTo>
                      <a:pt x="2292" y="297"/>
                    </a:lnTo>
                    <a:lnTo>
                      <a:pt x="2306" y="300"/>
                    </a:lnTo>
                    <a:lnTo>
                      <a:pt x="2321" y="311"/>
                    </a:lnTo>
                    <a:lnTo>
                      <a:pt x="2331" y="320"/>
                    </a:lnTo>
                    <a:lnTo>
                      <a:pt x="2340" y="330"/>
                    </a:lnTo>
                    <a:lnTo>
                      <a:pt x="2343" y="332"/>
                    </a:lnTo>
                    <a:lnTo>
                      <a:pt x="2349" y="345"/>
                    </a:lnTo>
                    <a:lnTo>
                      <a:pt x="2354" y="359"/>
                    </a:lnTo>
                    <a:lnTo>
                      <a:pt x="2354" y="363"/>
                    </a:lnTo>
                    <a:lnTo>
                      <a:pt x="2357" y="378"/>
                    </a:lnTo>
                    <a:lnTo>
                      <a:pt x="2354" y="393"/>
                    </a:lnTo>
                    <a:lnTo>
                      <a:pt x="2354" y="398"/>
                    </a:lnTo>
                    <a:lnTo>
                      <a:pt x="2351" y="410"/>
                    </a:lnTo>
                    <a:lnTo>
                      <a:pt x="2344" y="423"/>
                    </a:lnTo>
                    <a:lnTo>
                      <a:pt x="2342" y="426"/>
                    </a:lnTo>
                    <a:lnTo>
                      <a:pt x="2333" y="437"/>
                    </a:lnTo>
                    <a:lnTo>
                      <a:pt x="2322" y="446"/>
                    </a:lnTo>
                    <a:lnTo>
                      <a:pt x="2320" y="449"/>
                    </a:lnTo>
                    <a:lnTo>
                      <a:pt x="2307" y="455"/>
                    </a:lnTo>
                    <a:lnTo>
                      <a:pt x="2294" y="460"/>
                    </a:lnTo>
                    <a:lnTo>
                      <a:pt x="2289" y="462"/>
                    </a:lnTo>
                    <a:lnTo>
                      <a:pt x="2276" y="464"/>
                    </a:lnTo>
                    <a:lnTo>
                      <a:pt x="2275" y="442"/>
                    </a:lnTo>
                    <a:lnTo>
                      <a:pt x="2285" y="441"/>
                    </a:lnTo>
                    <a:lnTo>
                      <a:pt x="2285" y="440"/>
                    </a:lnTo>
                    <a:lnTo>
                      <a:pt x="2298" y="435"/>
                    </a:lnTo>
                    <a:lnTo>
                      <a:pt x="2308" y="430"/>
                    </a:lnTo>
                    <a:lnTo>
                      <a:pt x="2317" y="422"/>
                    </a:lnTo>
                    <a:lnTo>
                      <a:pt x="2325" y="413"/>
                    </a:lnTo>
                    <a:lnTo>
                      <a:pt x="2330" y="401"/>
                    </a:lnTo>
                    <a:lnTo>
                      <a:pt x="2333" y="393"/>
                    </a:lnTo>
                    <a:lnTo>
                      <a:pt x="2333" y="393"/>
                    </a:lnTo>
                    <a:lnTo>
                      <a:pt x="2335" y="378"/>
                    </a:lnTo>
                    <a:lnTo>
                      <a:pt x="2333" y="366"/>
                    </a:lnTo>
                    <a:lnTo>
                      <a:pt x="2329" y="354"/>
                    </a:lnTo>
                    <a:lnTo>
                      <a:pt x="2324" y="344"/>
                    </a:lnTo>
                    <a:lnTo>
                      <a:pt x="2316" y="335"/>
                    </a:lnTo>
                    <a:lnTo>
                      <a:pt x="2308" y="329"/>
                    </a:lnTo>
                    <a:lnTo>
                      <a:pt x="2308" y="329"/>
                    </a:lnTo>
                    <a:lnTo>
                      <a:pt x="2297" y="321"/>
                    </a:lnTo>
                    <a:lnTo>
                      <a:pt x="2287" y="318"/>
                    </a:lnTo>
                    <a:lnTo>
                      <a:pt x="2287" y="318"/>
                    </a:lnTo>
                    <a:lnTo>
                      <a:pt x="2272" y="317"/>
                    </a:lnTo>
                    <a:lnTo>
                      <a:pt x="2272" y="295"/>
                    </a:lnTo>
                    <a:close/>
                    <a:moveTo>
                      <a:pt x="0" y="0"/>
                    </a:moveTo>
                    <a:lnTo>
                      <a:pt x="649" y="0"/>
                    </a:lnTo>
                    <a:lnTo>
                      <a:pt x="649" y="10"/>
                    </a:lnTo>
                    <a:lnTo>
                      <a:pt x="657" y="2"/>
                    </a:lnTo>
                    <a:lnTo>
                      <a:pt x="949" y="295"/>
                    </a:lnTo>
                    <a:lnTo>
                      <a:pt x="2271" y="295"/>
                    </a:lnTo>
                    <a:lnTo>
                      <a:pt x="2271" y="317"/>
                    </a:lnTo>
                    <a:lnTo>
                      <a:pt x="940" y="317"/>
                    </a:lnTo>
                    <a:lnTo>
                      <a:pt x="936" y="313"/>
                    </a:lnTo>
                    <a:lnTo>
                      <a:pt x="646" y="21"/>
                    </a:lnTo>
                    <a:lnTo>
                      <a:pt x="0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1" name="Line 61">
                <a:extLst>
                  <a:ext uri="{FF2B5EF4-FFF2-40B4-BE49-F238E27FC236}">
                    <a16:creationId xmlns:a16="http://schemas.microsoft.com/office/drawing/2014/main" id="{D4CE333A-F3CE-4784-140F-39C5B6E0F4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99977" y="3249651"/>
                <a:ext cx="21066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2" name="Line 62">
                <a:extLst>
                  <a:ext uri="{FF2B5EF4-FFF2-40B4-BE49-F238E27FC236}">
                    <a16:creationId xmlns:a16="http://schemas.microsoft.com/office/drawing/2014/main" id="{707A0802-8832-0FCA-5607-206C4FDDBC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06590" y="2781338"/>
                <a:ext cx="466725" cy="4683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3" name="Line 63">
                <a:extLst>
                  <a:ext uri="{FF2B5EF4-FFF2-40B4-BE49-F238E27FC236}">
                    <a16:creationId xmlns:a16="http://schemas.microsoft.com/office/drawing/2014/main" id="{60D7C0EF-CB1F-9883-ED97-86963A1402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57115" y="3476663"/>
                <a:ext cx="36513" cy="793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4" name="Line 64">
                <a:extLst>
                  <a:ext uri="{FF2B5EF4-FFF2-40B4-BE49-F238E27FC236}">
                    <a16:creationId xmlns:a16="http://schemas.microsoft.com/office/drawing/2014/main" id="{686AACEC-FB1A-145B-C089-66B5FC710C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25365" y="3459201"/>
                <a:ext cx="31750" cy="174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5" name="Line 65">
                <a:extLst>
                  <a:ext uri="{FF2B5EF4-FFF2-40B4-BE49-F238E27FC236}">
                    <a16:creationId xmlns:a16="http://schemas.microsoft.com/office/drawing/2014/main" id="{6C766E86-1AB6-3944-98FB-8F311F69FC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01552" y="3433801"/>
                <a:ext cx="23813" cy="254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6" name="Line 66">
                <a:extLst>
                  <a:ext uri="{FF2B5EF4-FFF2-40B4-BE49-F238E27FC236}">
                    <a16:creationId xmlns:a16="http://schemas.microsoft.com/office/drawing/2014/main" id="{8F46E1C2-446A-3834-2ABB-298F7CDAFC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87265" y="3402051"/>
                <a:ext cx="14288" cy="317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7" name="Line 67">
                <a:extLst>
                  <a:ext uri="{FF2B5EF4-FFF2-40B4-BE49-F238E27FC236}">
                    <a16:creationId xmlns:a16="http://schemas.microsoft.com/office/drawing/2014/main" id="{236CB47B-FFE9-7850-07D6-5E17DD2AC6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80915" y="3365538"/>
                <a:ext cx="6350" cy="365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8" name="Line 68">
                <a:extLst>
                  <a:ext uri="{FF2B5EF4-FFF2-40B4-BE49-F238E27FC236}">
                    <a16:creationId xmlns:a16="http://schemas.microsoft.com/office/drawing/2014/main" id="{3F9EE47A-4D6B-FF6C-DF8F-F3C9C87BC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80915" y="3329026"/>
                <a:ext cx="6350" cy="365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9" name="Line 69">
                <a:extLst>
                  <a:ext uri="{FF2B5EF4-FFF2-40B4-BE49-F238E27FC236}">
                    <a16:creationId xmlns:a16="http://schemas.microsoft.com/office/drawing/2014/main" id="{2FFF6D12-B6B6-14E0-124E-FCF3D25B48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87265" y="3297276"/>
                <a:ext cx="15875" cy="317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0" name="Line 70">
                <a:extLst>
                  <a:ext uri="{FF2B5EF4-FFF2-40B4-BE49-F238E27FC236}">
                    <a16:creationId xmlns:a16="http://schemas.microsoft.com/office/drawing/2014/main" id="{2530DB41-1C61-457D-0F0E-07AC2BEDBC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03140" y="3273463"/>
                <a:ext cx="25400" cy="2381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1" name="Line 71">
                <a:extLst>
                  <a:ext uri="{FF2B5EF4-FFF2-40B4-BE49-F238E27FC236}">
                    <a16:creationId xmlns:a16="http://schemas.microsoft.com/office/drawing/2014/main" id="{0AACD088-D6CF-B626-F3E3-5DB750132E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28540" y="3256001"/>
                <a:ext cx="31750" cy="174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2" name="Line 72">
                <a:extLst>
                  <a:ext uri="{FF2B5EF4-FFF2-40B4-BE49-F238E27FC236}">
                    <a16:creationId xmlns:a16="http://schemas.microsoft.com/office/drawing/2014/main" id="{03F5A786-55A0-280C-D921-65614AFF6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60290" y="3249651"/>
                <a:ext cx="36513" cy="635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3" name="Line 73">
                <a:extLst>
                  <a:ext uri="{FF2B5EF4-FFF2-40B4-BE49-F238E27FC236}">
                    <a16:creationId xmlns:a16="http://schemas.microsoft.com/office/drawing/2014/main" id="{30342E1D-03A9-1D0C-409F-F250763C9D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99977" y="3484601"/>
                <a:ext cx="134461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4" name="Freeform 74">
                <a:extLst>
                  <a:ext uri="{FF2B5EF4-FFF2-40B4-BE49-F238E27FC236}">
                    <a16:creationId xmlns:a16="http://schemas.microsoft.com/office/drawing/2014/main" id="{7580C4A3-A9D5-472B-713F-AC63879A1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8240" y="2768638"/>
                <a:ext cx="1328738" cy="731838"/>
              </a:xfrm>
              <a:custGeom>
                <a:avLst/>
                <a:gdLst>
                  <a:gd name="T0" fmla="*/ 822 w 837"/>
                  <a:gd name="T1" fmla="*/ 0 h 461"/>
                  <a:gd name="T2" fmla="*/ 837 w 837"/>
                  <a:gd name="T3" fmla="*/ 15 h 461"/>
                  <a:gd name="T4" fmla="*/ 454 w 837"/>
                  <a:gd name="T5" fmla="*/ 399 h 461"/>
                  <a:gd name="T6" fmla="*/ 452 w 837"/>
                  <a:gd name="T7" fmla="*/ 403 h 461"/>
                  <a:gd name="T8" fmla="*/ 152 w 837"/>
                  <a:gd name="T9" fmla="*/ 403 h 461"/>
                  <a:gd name="T10" fmla="*/ 8 w 837"/>
                  <a:gd name="T11" fmla="*/ 461 h 461"/>
                  <a:gd name="T12" fmla="*/ 0 w 837"/>
                  <a:gd name="T13" fmla="*/ 440 h 461"/>
                  <a:gd name="T14" fmla="*/ 147 w 837"/>
                  <a:gd name="T15" fmla="*/ 382 h 461"/>
                  <a:gd name="T16" fmla="*/ 442 w 837"/>
                  <a:gd name="T17" fmla="*/ 382 h 461"/>
                  <a:gd name="T18" fmla="*/ 822 w 837"/>
                  <a:gd name="T19" fmla="*/ 0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37" h="461">
                    <a:moveTo>
                      <a:pt x="822" y="0"/>
                    </a:moveTo>
                    <a:lnTo>
                      <a:pt x="837" y="15"/>
                    </a:lnTo>
                    <a:lnTo>
                      <a:pt x="454" y="399"/>
                    </a:lnTo>
                    <a:lnTo>
                      <a:pt x="452" y="403"/>
                    </a:lnTo>
                    <a:lnTo>
                      <a:pt x="152" y="403"/>
                    </a:lnTo>
                    <a:lnTo>
                      <a:pt x="8" y="461"/>
                    </a:lnTo>
                    <a:lnTo>
                      <a:pt x="0" y="440"/>
                    </a:lnTo>
                    <a:lnTo>
                      <a:pt x="147" y="382"/>
                    </a:lnTo>
                    <a:lnTo>
                      <a:pt x="442" y="382"/>
                    </a:lnTo>
                    <a:lnTo>
                      <a:pt x="822" y="0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5" name="Line 75">
                <a:extLst>
                  <a:ext uri="{FF2B5EF4-FFF2-40B4-BE49-F238E27FC236}">
                    <a16:creationId xmlns:a16="http://schemas.microsoft.com/office/drawing/2014/main" id="{A5881433-45B8-0762-C030-51BCB205E9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84565" y="2781338"/>
                <a:ext cx="9366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6" name="Line 76">
                <a:extLst>
                  <a:ext uri="{FF2B5EF4-FFF2-40B4-BE49-F238E27FC236}">
                    <a16:creationId xmlns:a16="http://schemas.microsoft.com/office/drawing/2014/main" id="{F3CE126E-660F-3C89-1793-D62372CFC8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68540" y="2781338"/>
                <a:ext cx="18573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7" name="Line 77">
                <a:extLst>
                  <a:ext uri="{FF2B5EF4-FFF2-40B4-BE49-F238E27FC236}">
                    <a16:creationId xmlns:a16="http://schemas.microsoft.com/office/drawing/2014/main" id="{427C7DC5-DB1A-C56A-EF34-B54619AB37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44590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8" name="Line 78">
                <a:extLst>
                  <a:ext uri="{FF2B5EF4-FFF2-40B4-BE49-F238E27FC236}">
                    <a16:creationId xmlns:a16="http://schemas.microsoft.com/office/drawing/2014/main" id="{8BE0F212-A79E-6428-7751-4F274FA426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9690" y="3484601"/>
                <a:ext cx="3333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9" name="Line 79">
                <a:extLst>
                  <a:ext uri="{FF2B5EF4-FFF2-40B4-BE49-F238E27FC236}">
                    <a16:creationId xmlns:a16="http://schemas.microsoft.com/office/drawing/2014/main" id="{C3B33E62-D93B-5476-B330-DC9968CAB5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90652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0" name="Line 80">
                <a:extLst>
                  <a:ext uri="{FF2B5EF4-FFF2-40B4-BE49-F238E27FC236}">
                    <a16:creationId xmlns:a16="http://schemas.microsoft.com/office/drawing/2014/main" id="{756EC116-7A32-8246-7984-A7B7A011C3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54165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1" name="Line 81">
                <a:extLst>
                  <a:ext uri="{FF2B5EF4-FFF2-40B4-BE49-F238E27FC236}">
                    <a16:creationId xmlns:a16="http://schemas.microsoft.com/office/drawing/2014/main" id="{7579FD6A-EC05-5E45-0718-9ECD54A15A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36715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2" name="Line 82">
                <a:extLst>
                  <a:ext uri="{FF2B5EF4-FFF2-40B4-BE49-F238E27FC236}">
                    <a16:creationId xmlns:a16="http://schemas.microsoft.com/office/drawing/2014/main" id="{5BE09FE6-E6D6-0CFF-FEDE-0A8F28E413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00227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3" name="Line 83">
                <a:extLst>
                  <a:ext uri="{FF2B5EF4-FFF2-40B4-BE49-F238E27FC236}">
                    <a16:creationId xmlns:a16="http://schemas.microsoft.com/office/drawing/2014/main" id="{5B523056-AD6E-FE52-92F1-87254ECD1A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82777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4" name="Line 84">
                <a:extLst>
                  <a:ext uri="{FF2B5EF4-FFF2-40B4-BE49-F238E27FC236}">
                    <a16:creationId xmlns:a16="http://schemas.microsoft.com/office/drawing/2014/main" id="{39E92B9B-2410-8990-2B28-9307F0AFB5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46290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5" name="Line 85">
                <a:extLst>
                  <a:ext uri="{FF2B5EF4-FFF2-40B4-BE49-F238E27FC236}">
                    <a16:creationId xmlns:a16="http://schemas.microsoft.com/office/drawing/2014/main" id="{C61F9E70-646E-CFE1-8F84-DBBB680D17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27252" y="3484601"/>
                <a:ext cx="119063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6" name="Line 86">
                <a:extLst>
                  <a:ext uri="{FF2B5EF4-FFF2-40B4-BE49-F238E27FC236}">
                    <a16:creationId xmlns:a16="http://schemas.microsoft.com/office/drawing/2014/main" id="{65FFEA9A-8B00-99BC-3F97-4DFE9F379B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92352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7" name="Line 87">
                <a:extLst>
                  <a:ext uri="{FF2B5EF4-FFF2-40B4-BE49-F238E27FC236}">
                    <a16:creationId xmlns:a16="http://schemas.microsoft.com/office/drawing/2014/main" id="{4481DCFB-4C0D-D742-BB5D-8B65B02734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73315" y="3484601"/>
                <a:ext cx="119063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8" name="Line 88">
                <a:extLst>
                  <a:ext uri="{FF2B5EF4-FFF2-40B4-BE49-F238E27FC236}">
                    <a16:creationId xmlns:a16="http://schemas.microsoft.com/office/drawing/2014/main" id="{DE431DF1-E3EF-4774-8077-20B2DFE984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8415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9" name="Line 89">
                <a:extLst>
                  <a:ext uri="{FF2B5EF4-FFF2-40B4-BE49-F238E27FC236}">
                    <a16:creationId xmlns:a16="http://schemas.microsoft.com/office/drawing/2014/main" id="{36D76319-4021-1CA4-FBDC-02B80B9448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19377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0" name="Line 90">
                <a:extLst>
                  <a:ext uri="{FF2B5EF4-FFF2-40B4-BE49-F238E27FC236}">
                    <a16:creationId xmlns:a16="http://schemas.microsoft.com/office/drawing/2014/main" id="{3D3D2087-41E1-03DB-235F-48AEED7CFC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84477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1" name="Line 91">
                <a:extLst>
                  <a:ext uri="{FF2B5EF4-FFF2-40B4-BE49-F238E27FC236}">
                    <a16:creationId xmlns:a16="http://schemas.microsoft.com/office/drawing/2014/main" id="{574E0A8D-996F-9469-F45C-D10800D8F0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65440" y="3484601"/>
                <a:ext cx="5873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2" name="Line 92">
                <a:extLst>
                  <a:ext uri="{FF2B5EF4-FFF2-40B4-BE49-F238E27FC236}">
                    <a16:creationId xmlns:a16="http://schemas.microsoft.com/office/drawing/2014/main" id="{A451D778-9CC0-A87C-FA4E-31BB32DD03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78140" y="3390938"/>
                <a:ext cx="93663" cy="1873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3" name="Line 93">
                <a:extLst>
                  <a:ext uri="{FF2B5EF4-FFF2-40B4-BE49-F238E27FC236}">
                    <a16:creationId xmlns:a16="http://schemas.microsoft.com/office/drawing/2014/main" id="{AF682367-CF77-0F86-36A1-07BCC28FC0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78140" y="3390938"/>
                <a:ext cx="93663" cy="1873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4" name="Line 94">
                <a:extLst>
                  <a:ext uri="{FF2B5EF4-FFF2-40B4-BE49-F238E27FC236}">
                    <a16:creationId xmlns:a16="http://schemas.microsoft.com/office/drawing/2014/main" id="{F3748A8F-ADC2-7DDF-90FD-C5049F533F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90627" y="3471901"/>
                <a:ext cx="119063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5" name="Line 95">
                <a:extLst>
                  <a:ext uri="{FF2B5EF4-FFF2-40B4-BE49-F238E27FC236}">
                    <a16:creationId xmlns:a16="http://schemas.microsoft.com/office/drawing/2014/main" id="{BD55EFB3-BC3F-1264-0269-CAE33D4A9E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5727" y="34719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6" name="Line 96">
                <a:extLst>
                  <a:ext uri="{FF2B5EF4-FFF2-40B4-BE49-F238E27FC236}">
                    <a16:creationId xmlns:a16="http://schemas.microsoft.com/office/drawing/2014/main" id="{91F0718D-D51F-105E-3C34-9214C2C295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6690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7" name="Line 97">
                <a:extLst>
                  <a:ext uri="{FF2B5EF4-FFF2-40B4-BE49-F238E27FC236}">
                    <a16:creationId xmlns:a16="http://schemas.microsoft.com/office/drawing/2014/main" id="{D77D59DA-EDC8-B712-704E-EBAD7F20C3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01790" y="34719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8" name="Line 98">
                <a:extLst>
                  <a:ext uri="{FF2B5EF4-FFF2-40B4-BE49-F238E27FC236}">
                    <a16:creationId xmlns:a16="http://schemas.microsoft.com/office/drawing/2014/main" id="{AEC65855-1067-D1B6-6BF3-D410DDB017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82752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9" name="Line 99">
                <a:extLst>
                  <a:ext uri="{FF2B5EF4-FFF2-40B4-BE49-F238E27FC236}">
                    <a16:creationId xmlns:a16="http://schemas.microsoft.com/office/drawing/2014/main" id="{07B59792-7EA6-6FF4-CA49-229A0D1CA0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47852" y="34719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0" name="Line 100">
                <a:extLst>
                  <a:ext uri="{FF2B5EF4-FFF2-40B4-BE49-F238E27FC236}">
                    <a16:creationId xmlns:a16="http://schemas.microsoft.com/office/drawing/2014/main" id="{782C26D9-DF7F-084E-CE3B-7306B7311A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28815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1" name="Line 101">
                <a:extLst>
                  <a:ext uri="{FF2B5EF4-FFF2-40B4-BE49-F238E27FC236}">
                    <a16:creationId xmlns:a16="http://schemas.microsoft.com/office/drawing/2014/main" id="{4A7CAD2C-3BEE-D7CE-C018-CA8F4A8461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3915" y="3471901"/>
                <a:ext cx="3333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2" name="Line 102">
                <a:extLst>
                  <a:ext uri="{FF2B5EF4-FFF2-40B4-BE49-F238E27FC236}">
                    <a16:creationId xmlns:a16="http://schemas.microsoft.com/office/drawing/2014/main" id="{A981DB12-0AFA-E8F4-13BC-320097B1AE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4877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3" name="Line 103">
                <a:extLst>
                  <a:ext uri="{FF2B5EF4-FFF2-40B4-BE49-F238E27FC236}">
                    <a16:creationId xmlns:a16="http://schemas.microsoft.com/office/drawing/2014/main" id="{93F502A2-B78D-6533-4A36-B3D56159EE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9977" y="3471901"/>
                <a:ext cx="3333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4" name="Line 104">
                <a:extLst>
                  <a:ext uri="{FF2B5EF4-FFF2-40B4-BE49-F238E27FC236}">
                    <a16:creationId xmlns:a16="http://schemas.microsoft.com/office/drawing/2014/main" id="{8508C70A-08B5-9B36-DD4A-58823DAF9A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0940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5" name="Line 105">
                <a:extLst>
                  <a:ext uri="{FF2B5EF4-FFF2-40B4-BE49-F238E27FC236}">
                    <a16:creationId xmlns:a16="http://schemas.microsoft.com/office/drawing/2014/main" id="{5C854E4E-59E5-5327-03E8-DD4CA73CFA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4452" y="34719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6" name="Line 106">
                <a:extLst>
                  <a:ext uri="{FF2B5EF4-FFF2-40B4-BE49-F238E27FC236}">
                    <a16:creationId xmlns:a16="http://schemas.microsoft.com/office/drawing/2014/main" id="{1AB1792D-6E6D-212A-C4F8-0405C66452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7002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7" name="Line 107">
                <a:extLst>
                  <a:ext uri="{FF2B5EF4-FFF2-40B4-BE49-F238E27FC236}">
                    <a16:creationId xmlns:a16="http://schemas.microsoft.com/office/drawing/2014/main" id="{E4020905-9E4C-E56A-79A0-535238F99C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30515" y="34719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8" name="Line 108">
                <a:extLst>
                  <a:ext uri="{FF2B5EF4-FFF2-40B4-BE49-F238E27FC236}">
                    <a16:creationId xmlns:a16="http://schemas.microsoft.com/office/drawing/2014/main" id="{1CC23A05-813C-AC8A-BC44-F051F557B0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11477" y="3471901"/>
                <a:ext cx="603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9" name="Line 109">
                <a:extLst>
                  <a:ext uri="{FF2B5EF4-FFF2-40B4-BE49-F238E27FC236}">
                    <a16:creationId xmlns:a16="http://schemas.microsoft.com/office/drawing/2014/main" id="{E62F89B0-0751-CFE0-DAEA-A28111AE15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90627" y="3495713"/>
                <a:ext cx="119063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0" name="Line 110">
                <a:extLst>
                  <a:ext uri="{FF2B5EF4-FFF2-40B4-BE49-F238E27FC236}">
                    <a16:creationId xmlns:a16="http://schemas.microsoft.com/office/drawing/2014/main" id="{B6B8B5BE-D8DB-5811-7D8F-11D005DB7F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5727" y="3495713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1" name="Line 111">
                <a:extLst>
                  <a:ext uri="{FF2B5EF4-FFF2-40B4-BE49-F238E27FC236}">
                    <a16:creationId xmlns:a16="http://schemas.microsoft.com/office/drawing/2014/main" id="{83CE5FD9-961F-F92B-1F0A-3FADE2DB8A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6690" y="3495713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2" name="Line 112">
                <a:extLst>
                  <a:ext uri="{FF2B5EF4-FFF2-40B4-BE49-F238E27FC236}">
                    <a16:creationId xmlns:a16="http://schemas.microsoft.com/office/drawing/2014/main" id="{F909D061-6BF0-1127-9E53-9BDAB8E2FD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01790" y="3495713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3" name="Line 113">
                <a:extLst>
                  <a:ext uri="{FF2B5EF4-FFF2-40B4-BE49-F238E27FC236}">
                    <a16:creationId xmlns:a16="http://schemas.microsoft.com/office/drawing/2014/main" id="{EEC04F9D-0A75-FB23-A6E5-CC38A873D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82752" y="3495713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4" name="Line 114">
                <a:extLst>
                  <a:ext uri="{FF2B5EF4-FFF2-40B4-BE49-F238E27FC236}">
                    <a16:creationId xmlns:a16="http://schemas.microsoft.com/office/drawing/2014/main" id="{8B1A4F23-40BE-CB40-B971-6783CF573D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47852" y="3495713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5" name="Line 115">
                <a:extLst>
                  <a:ext uri="{FF2B5EF4-FFF2-40B4-BE49-F238E27FC236}">
                    <a16:creationId xmlns:a16="http://schemas.microsoft.com/office/drawing/2014/main" id="{1F0EFB16-4C79-352B-C7B9-A6CB4C4331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28815" y="3495713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6" name="Line 116">
                <a:extLst>
                  <a:ext uri="{FF2B5EF4-FFF2-40B4-BE49-F238E27FC236}">
                    <a16:creationId xmlns:a16="http://schemas.microsoft.com/office/drawing/2014/main" id="{8E76D04C-BA97-CFE7-14CA-E0B6E2A068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3915" y="3495713"/>
                <a:ext cx="3333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7" name="Line 117">
                <a:extLst>
                  <a:ext uri="{FF2B5EF4-FFF2-40B4-BE49-F238E27FC236}">
                    <a16:creationId xmlns:a16="http://schemas.microsoft.com/office/drawing/2014/main" id="{EE7A4DD8-5301-DC29-804F-3B476804C8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4877" y="3495713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8" name="Line 118">
                <a:extLst>
                  <a:ext uri="{FF2B5EF4-FFF2-40B4-BE49-F238E27FC236}">
                    <a16:creationId xmlns:a16="http://schemas.microsoft.com/office/drawing/2014/main" id="{53EFF63D-542D-9982-7E82-F092E39D56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9977" y="3495713"/>
                <a:ext cx="3333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9" name="Line 119">
                <a:extLst>
                  <a:ext uri="{FF2B5EF4-FFF2-40B4-BE49-F238E27FC236}">
                    <a16:creationId xmlns:a16="http://schemas.microsoft.com/office/drawing/2014/main" id="{2C3CC899-698C-7B10-7241-94FA190372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0940" y="3495713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0" name="Line 120">
                <a:extLst>
                  <a:ext uri="{FF2B5EF4-FFF2-40B4-BE49-F238E27FC236}">
                    <a16:creationId xmlns:a16="http://schemas.microsoft.com/office/drawing/2014/main" id="{B3BBB806-160B-0911-6DB7-0C6F01889A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4452" y="3495713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1" name="Line 121">
                <a:extLst>
                  <a:ext uri="{FF2B5EF4-FFF2-40B4-BE49-F238E27FC236}">
                    <a16:creationId xmlns:a16="http://schemas.microsoft.com/office/drawing/2014/main" id="{730C29B5-2E55-89F2-C67E-36EF61037A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7002" y="3495713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2" name="Line 122">
                <a:extLst>
                  <a:ext uri="{FF2B5EF4-FFF2-40B4-BE49-F238E27FC236}">
                    <a16:creationId xmlns:a16="http://schemas.microsoft.com/office/drawing/2014/main" id="{8A454649-64EB-94E7-9D87-7232BCF5C2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30515" y="3495713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3" name="Line 123">
                <a:extLst>
                  <a:ext uri="{FF2B5EF4-FFF2-40B4-BE49-F238E27FC236}">
                    <a16:creationId xmlns:a16="http://schemas.microsoft.com/office/drawing/2014/main" id="{AB4655EA-2FFC-67A6-C074-8C050A554F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11477" y="3495713"/>
                <a:ext cx="603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4" name="Line 124">
                <a:extLst>
                  <a:ext uri="{FF2B5EF4-FFF2-40B4-BE49-F238E27FC236}">
                    <a16:creationId xmlns:a16="http://schemas.microsoft.com/office/drawing/2014/main" id="{8E66977E-E4A7-7436-55AD-E8CE2BB3E6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90627" y="3484601"/>
                <a:ext cx="119063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5" name="Line 125">
                <a:extLst>
                  <a:ext uri="{FF2B5EF4-FFF2-40B4-BE49-F238E27FC236}">
                    <a16:creationId xmlns:a16="http://schemas.microsoft.com/office/drawing/2014/main" id="{18A901CC-FC06-1590-024D-2B3E5139BC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5727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6" name="Line 126">
                <a:extLst>
                  <a:ext uri="{FF2B5EF4-FFF2-40B4-BE49-F238E27FC236}">
                    <a16:creationId xmlns:a16="http://schemas.microsoft.com/office/drawing/2014/main" id="{65050FEE-9E47-545E-DEC8-EA1DA0710D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6690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7" name="Line 127">
                <a:extLst>
                  <a:ext uri="{FF2B5EF4-FFF2-40B4-BE49-F238E27FC236}">
                    <a16:creationId xmlns:a16="http://schemas.microsoft.com/office/drawing/2014/main" id="{4D056DA8-2D45-2D8F-4483-04ED7096E7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01790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8" name="Line 128">
                <a:extLst>
                  <a:ext uri="{FF2B5EF4-FFF2-40B4-BE49-F238E27FC236}">
                    <a16:creationId xmlns:a16="http://schemas.microsoft.com/office/drawing/2014/main" id="{FF6CDE05-BA35-5784-7CBC-35DE08F815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82752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9" name="Line 129">
                <a:extLst>
                  <a:ext uri="{FF2B5EF4-FFF2-40B4-BE49-F238E27FC236}">
                    <a16:creationId xmlns:a16="http://schemas.microsoft.com/office/drawing/2014/main" id="{AE51FD10-FC46-B4D4-2CA6-DDE7A70D11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47852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0" name="Line 130">
                <a:extLst>
                  <a:ext uri="{FF2B5EF4-FFF2-40B4-BE49-F238E27FC236}">
                    <a16:creationId xmlns:a16="http://schemas.microsoft.com/office/drawing/2014/main" id="{A76EFE1C-EF17-9ECE-CF29-6BE4E52DE2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28815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1" name="Line 131">
                <a:extLst>
                  <a:ext uri="{FF2B5EF4-FFF2-40B4-BE49-F238E27FC236}">
                    <a16:creationId xmlns:a16="http://schemas.microsoft.com/office/drawing/2014/main" id="{AF0341AF-AF78-600D-7CE4-C5872D074A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3915" y="3484601"/>
                <a:ext cx="3333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2" name="Line 132">
                <a:extLst>
                  <a:ext uri="{FF2B5EF4-FFF2-40B4-BE49-F238E27FC236}">
                    <a16:creationId xmlns:a16="http://schemas.microsoft.com/office/drawing/2014/main" id="{21A02CDF-055E-8A89-6EAE-32E1D66E16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4877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3" name="Line 133">
                <a:extLst>
                  <a:ext uri="{FF2B5EF4-FFF2-40B4-BE49-F238E27FC236}">
                    <a16:creationId xmlns:a16="http://schemas.microsoft.com/office/drawing/2014/main" id="{E13A56BE-F60F-0B80-5349-12E015394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9977" y="3484601"/>
                <a:ext cx="3333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4" name="Line 134">
                <a:extLst>
                  <a:ext uri="{FF2B5EF4-FFF2-40B4-BE49-F238E27FC236}">
                    <a16:creationId xmlns:a16="http://schemas.microsoft.com/office/drawing/2014/main" id="{074FC85B-7830-9544-DA76-85FC931F4C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0940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5" name="Line 135">
                <a:extLst>
                  <a:ext uri="{FF2B5EF4-FFF2-40B4-BE49-F238E27FC236}">
                    <a16:creationId xmlns:a16="http://schemas.microsoft.com/office/drawing/2014/main" id="{775A77BF-5D6F-5836-78AB-D286986E00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4452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6" name="Line 136">
                <a:extLst>
                  <a:ext uri="{FF2B5EF4-FFF2-40B4-BE49-F238E27FC236}">
                    <a16:creationId xmlns:a16="http://schemas.microsoft.com/office/drawing/2014/main" id="{88DD39F5-2558-891A-7B40-A3685D9FA7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7002" y="34846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7" name="Line 137">
                <a:extLst>
                  <a:ext uri="{FF2B5EF4-FFF2-40B4-BE49-F238E27FC236}">
                    <a16:creationId xmlns:a16="http://schemas.microsoft.com/office/drawing/2014/main" id="{0C2EA946-FA12-3191-2892-7EFDB8D5C3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30515" y="34846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8" name="Line 138">
                <a:extLst>
                  <a:ext uri="{FF2B5EF4-FFF2-40B4-BE49-F238E27FC236}">
                    <a16:creationId xmlns:a16="http://schemas.microsoft.com/office/drawing/2014/main" id="{B534328A-CF38-5EAC-741E-A2B1A5355D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11477" y="3484601"/>
                <a:ext cx="603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9" name="Line 139">
                <a:extLst>
                  <a:ext uri="{FF2B5EF4-FFF2-40B4-BE49-F238E27FC236}">
                    <a16:creationId xmlns:a16="http://schemas.microsoft.com/office/drawing/2014/main" id="{8D57B400-C440-9A9A-97FB-B014F7201D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90627" y="3471901"/>
                <a:ext cx="119063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0" name="Line 140">
                <a:extLst>
                  <a:ext uri="{FF2B5EF4-FFF2-40B4-BE49-F238E27FC236}">
                    <a16:creationId xmlns:a16="http://schemas.microsoft.com/office/drawing/2014/main" id="{12F0608D-0CB6-5E26-08EB-AB99DFA4D4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5727" y="34719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1" name="Line 141">
                <a:extLst>
                  <a:ext uri="{FF2B5EF4-FFF2-40B4-BE49-F238E27FC236}">
                    <a16:creationId xmlns:a16="http://schemas.microsoft.com/office/drawing/2014/main" id="{6CAD467B-AAC4-D8B9-3D89-79CA8B6BFE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36690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2" name="Line 142">
                <a:extLst>
                  <a:ext uri="{FF2B5EF4-FFF2-40B4-BE49-F238E27FC236}">
                    <a16:creationId xmlns:a16="http://schemas.microsoft.com/office/drawing/2014/main" id="{25AC2AB2-06E3-8A6D-E76D-4F3250AD1F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01790" y="34719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3" name="Line 143">
                <a:extLst>
                  <a:ext uri="{FF2B5EF4-FFF2-40B4-BE49-F238E27FC236}">
                    <a16:creationId xmlns:a16="http://schemas.microsoft.com/office/drawing/2014/main" id="{20E7F16E-3C4F-6F73-5D91-7A31B329A6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82752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4" name="Line 144">
                <a:extLst>
                  <a:ext uri="{FF2B5EF4-FFF2-40B4-BE49-F238E27FC236}">
                    <a16:creationId xmlns:a16="http://schemas.microsoft.com/office/drawing/2014/main" id="{265AC722-AA8B-3B61-D4F6-B7D77CCA5D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47852" y="34719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5" name="Line 145">
                <a:extLst>
                  <a:ext uri="{FF2B5EF4-FFF2-40B4-BE49-F238E27FC236}">
                    <a16:creationId xmlns:a16="http://schemas.microsoft.com/office/drawing/2014/main" id="{E04EBCEA-3C22-98F1-E004-7857123B9F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28815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6" name="Line 146">
                <a:extLst>
                  <a:ext uri="{FF2B5EF4-FFF2-40B4-BE49-F238E27FC236}">
                    <a16:creationId xmlns:a16="http://schemas.microsoft.com/office/drawing/2014/main" id="{B1B70AF4-74F3-DCC8-D7A8-FBBB9BD681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3915" y="3471901"/>
                <a:ext cx="3333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7" name="Line 147">
                <a:extLst>
                  <a:ext uri="{FF2B5EF4-FFF2-40B4-BE49-F238E27FC236}">
                    <a16:creationId xmlns:a16="http://schemas.microsoft.com/office/drawing/2014/main" id="{6742A415-B1A7-4B12-90FF-9B4B49B423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74877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8" name="Line 148">
                <a:extLst>
                  <a:ext uri="{FF2B5EF4-FFF2-40B4-BE49-F238E27FC236}">
                    <a16:creationId xmlns:a16="http://schemas.microsoft.com/office/drawing/2014/main" id="{31C48E4E-3700-2BC4-3D17-F5251B6901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9977" y="3471901"/>
                <a:ext cx="33338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9" name="Line 149">
                <a:extLst>
                  <a:ext uri="{FF2B5EF4-FFF2-40B4-BE49-F238E27FC236}">
                    <a16:creationId xmlns:a16="http://schemas.microsoft.com/office/drawing/2014/main" id="{0AEC0B93-C954-9563-0110-1B58AC3FD8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0940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0" name="Line 150">
                <a:extLst>
                  <a:ext uri="{FF2B5EF4-FFF2-40B4-BE49-F238E27FC236}">
                    <a16:creationId xmlns:a16="http://schemas.microsoft.com/office/drawing/2014/main" id="{C73A26EE-66F8-E8B2-EAD4-4C84EDDEE6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4452" y="34719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1" name="Line 151">
                <a:extLst>
                  <a:ext uri="{FF2B5EF4-FFF2-40B4-BE49-F238E27FC236}">
                    <a16:creationId xmlns:a16="http://schemas.microsoft.com/office/drawing/2014/main" id="{19DCC7A2-818F-5A6C-4E3A-6EFCC5BEF4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67002" y="3471901"/>
                <a:ext cx="11747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2" name="Line 152">
                <a:extLst>
                  <a:ext uri="{FF2B5EF4-FFF2-40B4-BE49-F238E27FC236}">
                    <a16:creationId xmlns:a16="http://schemas.microsoft.com/office/drawing/2014/main" id="{71499F2B-7EC8-55AA-DC64-B51F19881A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30515" y="3471901"/>
                <a:ext cx="349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3" name="Line 153">
                <a:extLst>
                  <a:ext uri="{FF2B5EF4-FFF2-40B4-BE49-F238E27FC236}">
                    <a16:creationId xmlns:a16="http://schemas.microsoft.com/office/drawing/2014/main" id="{17F03D36-771E-746C-2016-E703F493E9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11477" y="3471901"/>
                <a:ext cx="60325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015C2907-F9C8-BC0A-DC6B-1BBF9E837DD9}"/>
                </a:ext>
              </a:extLst>
            </p:cNvPr>
            <p:cNvSpPr txBox="1"/>
            <p:nvPr/>
          </p:nvSpPr>
          <p:spPr>
            <a:xfrm>
              <a:off x="9088635" y="2726382"/>
              <a:ext cx="461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/>
                <a:t>L1</a:t>
              </a:r>
              <a:endParaRPr kumimoji="1" lang="ja-JP" altLang="en-US" b="1" dirty="0"/>
            </a:p>
          </p:txBody>
        </p: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B1D4D65D-FA5D-77A3-610B-9A169AC5EE24}"/>
                </a:ext>
              </a:extLst>
            </p:cNvPr>
            <p:cNvSpPr txBox="1"/>
            <p:nvPr/>
          </p:nvSpPr>
          <p:spPr>
            <a:xfrm>
              <a:off x="8170266" y="3512023"/>
              <a:ext cx="461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/>
                <a:t>L4</a:t>
              </a:r>
              <a:endParaRPr kumimoji="1" lang="ja-JP" altLang="en-US" b="1" dirty="0"/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BC7CBD7E-81DC-84B5-95D7-B864688FB981}"/>
                </a:ext>
              </a:extLst>
            </p:cNvPr>
            <p:cNvSpPr txBox="1"/>
            <p:nvPr/>
          </p:nvSpPr>
          <p:spPr>
            <a:xfrm>
              <a:off x="7416553" y="2439560"/>
              <a:ext cx="461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/>
                <a:t>L2</a:t>
              </a:r>
              <a:endParaRPr kumimoji="1" lang="ja-JP" altLang="en-US" b="1" dirty="0"/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4ED987CD-615F-CCB0-CAC6-F954F166D515}"/>
                </a:ext>
              </a:extLst>
            </p:cNvPr>
            <p:cNvSpPr txBox="1"/>
            <p:nvPr/>
          </p:nvSpPr>
          <p:spPr>
            <a:xfrm>
              <a:off x="4811901" y="2933828"/>
              <a:ext cx="461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/>
                <a:t>L3</a:t>
              </a:r>
              <a:endParaRPr kumimoji="1" lang="ja-JP" altLang="en-US" b="1" dirty="0"/>
            </a:p>
          </p:txBody>
        </p:sp>
        <p:sp>
          <p:nvSpPr>
            <p:cNvPr id="176" name="テキスト ボックス 175">
              <a:extLst>
                <a:ext uri="{FF2B5EF4-FFF2-40B4-BE49-F238E27FC236}">
                  <a16:creationId xmlns:a16="http://schemas.microsoft.com/office/drawing/2014/main" id="{98B6A872-3690-F0AC-B54D-244DF6B8A265}"/>
                </a:ext>
              </a:extLst>
            </p:cNvPr>
            <p:cNvSpPr txBox="1"/>
            <p:nvPr/>
          </p:nvSpPr>
          <p:spPr>
            <a:xfrm>
              <a:off x="6290951" y="1718319"/>
              <a:ext cx="575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/>
                <a:t>C</a:t>
              </a:r>
              <a:r>
                <a:rPr lang="en-US" altLang="ja-JP" b="1" baseline="-25000" dirty="0"/>
                <a:t>DR</a:t>
              </a:r>
              <a:endParaRPr kumimoji="1" lang="ja-JP" altLang="en-US" b="1" baseline="-25000" dirty="0"/>
            </a:p>
          </p:txBody>
        </p:sp>
        <p:cxnSp>
          <p:nvCxnSpPr>
            <p:cNvPr id="177" name="直線矢印コネクタ 176">
              <a:extLst>
                <a:ext uri="{FF2B5EF4-FFF2-40B4-BE49-F238E27FC236}">
                  <a16:creationId xmlns:a16="http://schemas.microsoft.com/office/drawing/2014/main" id="{5D60CD8C-F698-B912-6E19-4C286C08D946}"/>
                </a:ext>
              </a:extLst>
            </p:cNvPr>
            <p:cNvCxnSpPr>
              <a:stCxn id="172" idx="1"/>
            </p:cNvCxnSpPr>
            <p:nvPr/>
          </p:nvCxnSpPr>
          <p:spPr>
            <a:xfrm flipH="1">
              <a:off x="8448872" y="2911048"/>
              <a:ext cx="639763" cy="2285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1C9C4C78-777F-F523-2649-8144887ADC74}"/>
              </a:ext>
            </a:extLst>
          </p:cNvPr>
          <p:cNvSpPr txBox="1"/>
          <p:nvPr/>
        </p:nvSpPr>
        <p:spPr>
          <a:xfrm>
            <a:off x="2558689" y="326238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e</a:t>
            </a:r>
            <a:r>
              <a:rPr kumimoji="1" lang="en-US" altLang="ja-JP" dirty="0"/>
              <a:t>+</a:t>
            </a:r>
            <a:endParaRPr kumimoji="1" lang="ja-JP" altLang="en-US" dirty="0"/>
          </a:p>
        </p:txBody>
      </p:sp>
      <p:sp>
        <p:nvSpPr>
          <p:cNvPr id="325" name="テキスト ボックス 324">
            <a:extLst>
              <a:ext uri="{FF2B5EF4-FFF2-40B4-BE49-F238E27FC236}">
                <a16:creationId xmlns:a16="http://schemas.microsoft.com/office/drawing/2014/main" id="{057BF442-419C-CDEF-F497-2DEE435AA77D}"/>
              </a:ext>
            </a:extLst>
          </p:cNvPr>
          <p:cNvSpPr txBox="1"/>
          <p:nvPr/>
        </p:nvSpPr>
        <p:spPr>
          <a:xfrm>
            <a:off x="7894072" y="327209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e-</a:t>
            </a:r>
            <a:endParaRPr kumimoji="1" lang="ja-JP" altLang="en-US" dirty="0"/>
          </a:p>
        </p:txBody>
      </p:sp>
      <p:sp>
        <p:nvSpPr>
          <p:cNvPr id="326" name="テキスト ボックス 325">
            <a:extLst>
              <a:ext uri="{FF2B5EF4-FFF2-40B4-BE49-F238E27FC236}">
                <a16:creationId xmlns:a16="http://schemas.microsoft.com/office/drawing/2014/main" id="{A56AA27D-F90D-0552-E847-2FC05116F03E}"/>
              </a:ext>
            </a:extLst>
          </p:cNvPr>
          <p:cNvSpPr txBox="1"/>
          <p:nvPr/>
        </p:nvSpPr>
        <p:spPr>
          <a:xfrm>
            <a:off x="5161374" y="3398454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IP</a:t>
            </a:r>
            <a:endParaRPr kumimoji="1" lang="ja-JP" altLang="en-US" dirty="0"/>
          </a:p>
        </p:txBody>
      </p: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C75BC2D3-9BE1-1364-CFEA-4FE613443CC6}"/>
              </a:ext>
            </a:extLst>
          </p:cNvPr>
          <p:cNvSpPr txBox="1"/>
          <p:nvPr/>
        </p:nvSpPr>
        <p:spPr>
          <a:xfrm>
            <a:off x="7555897" y="2467500"/>
            <a:ext cx="1752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e+ production </a:t>
            </a:r>
            <a:endParaRPr kumimoji="1" lang="ja-JP" altLang="en-US" dirty="0"/>
          </a:p>
        </p:txBody>
      </p:sp>
      <p:cxnSp>
        <p:nvCxnSpPr>
          <p:cNvPr id="329" name="直線矢印コネクタ 328">
            <a:extLst>
              <a:ext uri="{FF2B5EF4-FFF2-40B4-BE49-F238E27FC236}">
                <a16:creationId xmlns:a16="http://schemas.microsoft.com/office/drawing/2014/main" id="{E23D2ACF-E644-6385-7633-1429FB0FCA66}"/>
              </a:ext>
            </a:extLst>
          </p:cNvPr>
          <p:cNvCxnSpPr>
            <a:cxnSpLocks/>
            <a:endCxn id="247" idx="0"/>
          </p:cNvCxnSpPr>
          <p:nvPr/>
        </p:nvCxnSpPr>
        <p:spPr>
          <a:xfrm flipH="1">
            <a:off x="7149835" y="2756806"/>
            <a:ext cx="858537" cy="547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A8761CB4-9D70-1724-6B49-6DA21D973F17}"/>
              </a:ext>
            </a:extLst>
          </p:cNvPr>
          <p:cNvSpPr txBox="1"/>
          <p:nvPr/>
        </p:nvSpPr>
        <p:spPr>
          <a:xfrm>
            <a:off x="886694" y="4063140"/>
            <a:ext cx="9481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Each positron bunch (A) is injected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the same bucket of the bunch (B) which is collided with the electron bunch producing the bunch (A). 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Or,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An electron bunch produces positron bunch (A), collides with positron bunch (B).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Then, (A) should be injected in the same bucket of the ring as the bunch (B)</a:t>
            </a:r>
          </a:p>
        </p:txBody>
      </p: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id="{4B887B03-A389-AA5D-0870-0E7556747095}"/>
              </a:ext>
            </a:extLst>
          </p:cNvPr>
          <p:cNvSpPr txBox="1"/>
          <p:nvPr/>
        </p:nvSpPr>
        <p:spPr>
          <a:xfrm>
            <a:off x="902622" y="5764596"/>
            <a:ext cx="7436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Construction error will be corrected by 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“timing adjusting chicane” located at the end of e+ 5 GeV booster </a:t>
            </a:r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449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6B4806-1DDA-B74F-C343-A9FCD2FD2F09}"/>
              </a:ext>
            </a:extLst>
          </p:cNvPr>
          <p:cNvGrpSpPr/>
          <p:nvPr/>
        </p:nvGrpSpPr>
        <p:grpSpPr>
          <a:xfrm>
            <a:off x="10108575" y="3510611"/>
            <a:ext cx="1649912" cy="669554"/>
            <a:chOff x="8911606" y="2125433"/>
            <a:chExt cx="1649912" cy="669554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CF5CACCD-5057-EE2C-D213-439F5C7C1FDA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96" name="円弧 195">
                <a:extLst>
                  <a:ext uri="{FF2B5EF4-FFF2-40B4-BE49-F238E27FC236}">
                    <a16:creationId xmlns:a16="http://schemas.microsoft.com/office/drawing/2014/main" id="{68F5C57D-28B9-C3A6-3ED8-04D4358CCA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弧 196">
                <a:extLst>
                  <a:ext uri="{FF2B5EF4-FFF2-40B4-BE49-F238E27FC236}">
                    <a16:creationId xmlns:a16="http://schemas.microsoft.com/office/drawing/2014/main" id="{FECF8511-34A1-93AB-F526-C155E7DE7720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9" name="直線コネクタ 198">
                <a:extLst>
                  <a:ext uri="{FF2B5EF4-FFF2-40B4-BE49-F238E27FC236}">
                    <a16:creationId xmlns:a16="http://schemas.microsoft.com/office/drawing/2014/main" id="{A0B9FA4E-C8C9-F101-EB40-F921F1430DCD}"/>
                  </a:ext>
                </a:extLst>
              </p:cNvPr>
              <p:cNvCxnSpPr>
                <a:cxnSpLocks/>
                <a:stCxn id="197" idx="0"/>
                <a:endCxn id="196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B5CB80D5-D2EF-6DFA-6714-91262E96B2C1}"/>
                  </a:ext>
                </a:extLst>
              </p:cNvPr>
              <p:cNvCxnSpPr>
                <a:cxnSpLocks/>
                <a:endCxn id="196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8EB7D0E5-2E65-2836-544D-B4AE0B40C44D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209" name="円弧 208">
                <a:extLst>
                  <a:ext uri="{FF2B5EF4-FFF2-40B4-BE49-F238E27FC236}">
                    <a16:creationId xmlns:a16="http://schemas.microsoft.com/office/drawing/2014/main" id="{E1F28C17-03B1-0F14-AEA4-73C9BB00960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弧 209">
                <a:extLst>
                  <a:ext uri="{FF2B5EF4-FFF2-40B4-BE49-F238E27FC236}">
                    <a16:creationId xmlns:a16="http://schemas.microsoft.com/office/drawing/2014/main" id="{EB9781DD-C152-50FC-6438-57D9F01ECEE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BA368685-3121-AA96-BBF0-EA5D9D942026}"/>
                  </a:ext>
                </a:extLst>
              </p:cNvPr>
              <p:cNvCxnSpPr>
                <a:cxnSpLocks/>
                <a:stCxn id="210" idx="0"/>
                <a:endCxn id="209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6C49A885-41E5-D107-13E7-BCF38061A3B9}"/>
                  </a:ext>
                </a:extLst>
              </p:cNvPr>
              <p:cNvCxnSpPr>
                <a:cxnSpLocks/>
                <a:endCxn id="209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55F6613-698C-349B-A817-BC4BD7B5B30A}"/>
              </a:ext>
            </a:extLst>
          </p:cNvPr>
          <p:cNvGrpSpPr/>
          <p:nvPr/>
        </p:nvGrpSpPr>
        <p:grpSpPr>
          <a:xfrm flipH="1">
            <a:off x="560066" y="3604448"/>
            <a:ext cx="1649912" cy="669554"/>
            <a:chOff x="8911606" y="2125433"/>
            <a:chExt cx="1649912" cy="66955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A6BB965-A92C-33BC-6C3E-543FB22DCD73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9114123" y="2244285"/>
              <a:ext cx="1447395" cy="536690"/>
              <a:chOff x="817284" y="3892160"/>
              <a:chExt cx="3530227" cy="1309000"/>
            </a:xfrm>
          </p:grpSpPr>
          <p:sp>
            <p:nvSpPr>
              <p:cNvPr id="10" name="円弧 9">
                <a:extLst>
                  <a:ext uri="{FF2B5EF4-FFF2-40B4-BE49-F238E27FC236}">
                    <a16:creationId xmlns:a16="http://schemas.microsoft.com/office/drawing/2014/main" id="{CA5E318F-F32F-0FEA-D5B9-9DFEADE196E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67511" y="4092107"/>
                <a:ext cx="1080000" cy="108000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弧 10">
                <a:extLst>
                  <a:ext uri="{FF2B5EF4-FFF2-40B4-BE49-F238E27FC236}">
                    <a16:creationId xmlns:a16="http://schemas.microsoft.com/office/drawing/2014/main" id="{A335B84D-2963-1DE0-391C-E81F08B3950B}"/>
                  </a:ext>
                </a:extLst>
              </p:cNvPr>
              <p:cNvSpPr/>
              <p:nvPr/>
            </p:nvSpPr>
            <p:spPr>
              <a:xfrm>
                <a:off x="2058236" y="3892160"/>
                <a:ext cx="1188000" cy="108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4C3638E2-8471-E485-7161-4404EC3CE6B8}"/>
                  </a:ext>
                </a:extLst>
              </p:cNvPr>
              <p:cNvCxnSpPr>
                <a:cxnSpLocks/>
                <a:stCxn id="11" idx="0"/>
                <a:endCxn id="10" idx="0"/>
              </p:cNvCxnSpPr>
              <p:nvPr/>
            </p:nvCxnSpPr>
            <p:spPr>
              <a:xfrm flipV="1">
                <a:off x="3136915" y="4432160"/>
                <a:ext cx="168977" cy="312180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AD89033-C880-C308-B038-638019D158D7}"/>
                  </a:ext>
                </a:extLst>
              </p:cNvPr>
              <p:cNvCxnSpPr>
                <a:cxnSpLocks/>
                <a:endCxn id="10" idx="2"/>
              </p:cNvCxnSpPr>
              <p:nvPr/>
            </p:nvCxnSpPr>
            <p:spPr>
              <a:xfrm flipV="1">
                <a:off x="817284" y="5172064"/>
                <a:ext cx="2997065" cy="29096"/>
              </a:xfrm>
              <a:prstGeom prst="line">
                <a:avLst/>
              </a:prstGeom>
              <a:ln w="190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E43A0CE-4342-8F98-5E57-4DB3D39CA86B}"/>
                </a:ext>
              </a:extLst>
            </p:cNvPr>
            <p:cNvGrpSpPr>
              <a:grpSpLocks noChangeAspect="1"/>
            </p:cNvGrpSpPr>
            <p:nvPr/>
          </p:nvGrpSpPr>
          <p:grpSpPr>
            <a:xfrm rot="-300000">
              <a:off x="8911606" y="2125433"/>
              <a:ext cx="1557456" cy="669554"/>
              <a:chOff x="5988935" y="4173620"/>
              <a:chExt cx="4578496" cy="1968300"/>
            </a:xfrm>
          </p:grpSpPr>
          <p:sp>
            <p:nvSpPr>
              <p:cNvPr id="6" name="円弧 5">
                <a:extLst>
                  <a:ext uri="{FF2B5EF4-FFF2-40B4-BE49-F238E27FC236}">
                    <a16:creationId xmlns:a16="http://schemas.microsoft.com/office/drawing/2014/main" id="{2D312857-1186-1B07-5870-64065B1409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685911" y="4260400"/>
                <a:ext cx="1881520" cy="1881520"/>
              </a:xfrm>
              <a:prstGeom prst="arc">
                <a:avLst>
                  <a:gd name="adj1" fmla="val 12103941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弧 6">
                <a:extLst>
                  <a:ext uri="{FF2B5EF4-FFF2-40B4-BE49-F238E27FC236}">
                    <a16:creationId xmlns:a16="http://schemas.microsoft.com/office/drawing/2014/main" id="{D97DE7D4-1CE6-67AB-CE1A-181DE825DE55}"/>
                  </a:ext>
                </a:extLst>
              </p:cNvPr>
              <p:cNvSpPr/>
              <p:nvPr/>
            </p:nvSpPr>
            <p:spPr>
              <a:xfrm>
                <a:off x="6730823" y="4173620"/>
                <a:ext cx="1800000" cy="1800000"/>
              </a:xfrm>
              <a:prstGeom prst="arc">
                <a:avLst>
                  <a:gd name="adj1" fmla="val 1967128"/>
                  <a:gd name="adj2" fmla="val 5356469"/>
                </a:avLst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DDA6DEF2-E192-702C-9C16-B9A2A6C3F993}"/>
                  </a:ext>
                </a:extLst>
              </p:cNvPr>
              <p:cNvCxnSpPr>
                <a:cxnSpLocks/>
                <a:stCxn id="7" idx="0"/>
                <a:endCxn id="6" idx="0"/>
              </p:cNvCxnSpPr>
              <p:nvPr/>
            </p:nvCxnSpPr>
            <p:spPr>
              <a:xfrm flipV="1">
                <a:off x="8387457" y="4852824"/>
                <a:ext cx="365320" cy="708141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C1982788-338C-CC2E-EB64-9D202F888B20}"/>
                  </a:ext>
                </a:extLst>
              </p:cNvPr>
              <p:cNvCxnSpPr>
                <a:cxnSpLocks/>
                <a:endCxn id="6" idx="2"/>
              </p:cNvCxnSpPr>
              <p:nvPr/>
            </p:nvCxnSpPr>
            <p:spPr>
              <a:xfrm flipV="1">
                <a:off x="5988935" y="6141845"/>
                <a:ext cx="364964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D37F3A3-EDBF-9E61-1D6A-21CDDE1A3866}"/>
              </a:ext>
            </a:extLst>
          </p:cNvPr>
          <p:cNvGrpSpPr/>
          <p:nvPr/>
        </p:nvGrpSpPr>
        <p:grpSpPr>
          <a:xfrm>
            <a:off x="2198396" y="3112381"/>
            <a:ext cx="8214701" cy="1539986"/>
            <a:chOff x="2198396" y="1789403"/>
            <a:chExt cx="8214701" cy="1539986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C577E0B7-D676-690D-5FBB-A3B53E704B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84837" y="1789403"/>
              <a:ext cx="3489961" cy="1539986"/>
              <a:chOff x="1123945" y="1639549"/>
              <a:chExt cx="9475435" cy="4181155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CEE6CD1C-322B-A32B-3525-3F88C3D9FC5E}"/>
                  </a:ext>
                </a:extLst>
              </p:cNvPr>
              <p:cNvGrpSpPr/>
              <p:nvPr/>
            </p:nvGrpSpPr>
            <p:grpSpPr>
              <a:xfrm>
                <a:off x="3672372" y="1639549"/>
                <a:ext cx="4139883" cy="2536721"/>
                <a:chOff x="2358272" y="2092751"/>
                <a:chExt cx="2597926" cy="1443869"/>
              </a:xfrm>
            </p:grpSpPr>
            <p:sp>
              <p:nvSpPr>
                <p:cNvPr id="165" name="円弧 164">
                  <a:extLst>
                    <a:ext uri="{FF2B5EF4-FFF2-40B4-BE49-F238E27FC236}">
                      <a16:creationId xmlns:a16="http://schemas.microsoft.com/office/drawing/2014/main" id="{F6DAC2C1-53AD-E661-67EE-3FF09A65288A}"/>
                    </a:ext>
                  </a:extLst>
                </p:cNvPr>
                <p:cNvSpPr/>
                <p:nvPr/>
              </p:nvSpPr>
              <p:spPr>
                <a:xfrm rot="5400000">
                  <a:off x="3516198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円弧 165">
                  <a:extLst>
                    <a:ext uri="{FF2B5EF4-FFF2-40B4-BE49-F238E27FC236}">
                      <a16:creationId xmlns:a16="http://schemas.microsoft.com/office/drawing/2014/main" id="{C4A595C7-AEE4-5598-D5C5-0AC3A63E4983}"/>
                    </a:ext>
                  </a:extLst>
                </p:cNvPr>
                <p:cNvSpPr/>
                <p:nvPr/>
              </p:nvSpPr>
              <p:spPr>
                <a:xfrm rot="16200000" flipH="1">
                  <a:off x="2358272" y="2092751"/>
                  <a:ext cx="1440000" cy="1440000"/>
                </a:xfrm>
                <a:prstGeom prst="arc">
                  <a:avLst>
                    <a:gd name="adj1" fmla="val 10793620"/>
                    <a:gd name="adj2" fmla="val 0"/>
                  </a:avLst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67" name="直線コネクタ 166">
                  <a:extLst>
                    <a:ext uri="{FF2B5EF4-FFF2-40B4-BE49-F238E27FC236}">
                      <a16:creationId xmlns:a16="http://schemas.microsoft.com/office/drawing/2014/main" id="{3E4C59FE-264D-DDE6-A764-8342E520AA27}"/>
                    </a:ext>
                  </a:extLst>
                </p:cNvPr>
                <p:cNvCxnSpPr>
                  <a:stCxn id="166" idx="0"/>
                  <a:endCxn id="165" idx="0"/>
                </p:cNvCxnSpPr>
                <p:nvPr/>
              </p:nvCxnSpPr>
              <p:spPr>
                <a:xfrm>
                  <a:off x="3079608" y="2092752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直線コネクタ 167">
                  <a:extLst>
                    <a:ext uri="{FF2B5EF4-FFF2-40B4-BE49-F238E27FC236}">
                      <a16:creationId xmlns:a16="http://schemas.microsoft.com/office/drawing/2014/main" id="{D55DA13A-4ABC-AFBE-11C7-A27939B3E670}"/>
                    </a:ext>
                  </a:extLst>
                </p:cNvPr>
                <p:cNvCxnSpPr/>
                <p:nvPr/>
              </p:nvCxnSpPr>
              <p:spPr>
                <a:xfrm>
                  <a:off x="3090606" y="3536620"/>
                  <a:ext cx="1155254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C9E92CEB-838A-339C-89CA-A8A5A7F639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945" y="5446959"/>
                <a:ext cx="5866506" cy="355339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DD82F66B-0DDD-6BBB-DEB4-FF238A6EBD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92040" y="5405174"/>
                <a:ext cx="6007340" cy="41553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2F0D6A8A-427D-929F-C58F-C31B24680C0B}"/>
                  </a:ext>
                </a:extLst>
              </p:cNvPr>
              <p:cNvGrpSpPr/>
              <p:nvPr/>
            </p:nvGrpSpPr>
            <p:grpSpPr>
              <a:xfrm>
                <a:off x="5967060" y="4169472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2" name="直線コネクタ 171">
                  <a:extLst>
                    <a:ext uri="{FF2B5EF4-FFF2-40B4-BE49-F238E27FC236}">
                      <a16:creationId xmlns:a16="http://schemas.microsoft.com/office/drawing/2014/main" id="{B97E4306-BB01-0D02-68CD-E9A102AE72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線コネクタ 172">
                  <a:extLst>
                    <a:ext uri="{FF2B5EF4-FFF2-40B4-BE49-F238E27FC236}">
                      <a16:creationId xmlns:a16="http://schemas.microsoft.com/office/drawing/2014/main" id="{E0588E97-2BF4-D77B-2701-426E76C42C52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DCBC50A9-2194-4074-7896-0814BAFEB654}"/>
                  </a:ext>
                </a:extLst>
              </p:cNvPr>
              <p:cNvGrpSpPr/>
              <p:nvPr/>
            </p:nvGrpSpPr>
            <p:grpSpPr>
              <a:xfrm flipH="1">
                <a:off x="2647638" y="4183068"/>
                <a:ext cx="2857724" cy="1369679"/>
                <a:chOff x="5902875" y="4060652"/>
                <a:chExt cx="1793325" cy="779604"/>
              </a:xfrm>
            </p:grpSpPr>
            <p:cxnSp>
              <p:nvCxnSpPr>
                <p:cNvPr id="175" name="直線コネクタ 174">
                  <a:extLst>
                    <a:ext uri="{FF2B5EF4-FFF2-40B4-BE49-F238E27FC236}">
                      <a16:creationId xmlns:a16="http://schemas.microsoft.com/office/drawing/2014/main" id="{EDA2D584-7A5B-F303-B0E7-BD9444DD2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2875" y="4060652"/>
                  <a:ext cx="436590" cy="82723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直線コネクタ 175">
                  <a:extLst>
                    <a:ext uri="{FF2B5EF4-FFF2-40B4-BE49-F238E27FC236}">
                      <a16:creationId xmlns:a16="http://schemas.microsoft.com/office/drawing/2014/main" id="{4539AFCE-8507-C07C-5CFD-B4CE90819D4E}"/>
                    </a:ext>
                  </a:extLst>
                </p:cNvPr>
                <p:cNvCxnSpPr/>
                <p:nvPr/>
              </p:nvCxnSpPr>
              <p:spPr>
                <a:xfrm>
                  <a:off x="6339465" y="4143375"/>
                  <a:ext cx="1356735" cy="696881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DF6D47F4-3870-F2C9-2BA0-CE1EB9CB814A}"/>
                  </a:ext>
                </a:extLst>
              </p:cNvPr>
              <p:cNvGrpSpPr/>
              <p:nvPr/>
            </p:nvGrpSpPr>
            <p:grpSpPr>
              <a:xfrm>
                <a:off x="3643797" y="2392024"/>
                <a:ext cx="4139883" cy="3218616"/>
                <a:chOff x="3643797" y="2506324"/>
                <a:chExt cx="4139883" cy="3218616"/>
              </a:xfrm>
            </p:grpSpPr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F0A24E8-32BB-5578-99BE-5AAD55BB524A}"/>
                    </a:ext>
                  </a:extLst>
                </p:cNvPr>
                <p:cNvGrpSpPr/>
                <p:nvPr/>
              </p:nvGrpSpPr>
              <p:grpSpPr>
                <a:xfrm>
                  <a:off x="3643797" y="2506324"/>
                  <a:ext cx="4139883" cy="2536721"/>
                  <a:chOff x="2358272" y="2092751"/>
                  <a:chExt cx="2597926" cy="1443869"/>
                </a:xfrm>
              </p:grpSpPr>
              <p:sp>
                <p:nvSpPr>
                  <p:cNvPr id="188" name="円弧 187">
                    <a:extLst>
                      <a:ext uri="{FF2B5EF4-FFF2-40B4-BE49-F238E27FC236}">
                        <a16:creationId xmlns:a16="http://schemas.microsoft.com/office/drawing/2014/main" id="{52C1C48F-C360-6A2C-05ED-CC7307E8B1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516198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円弧 188">
                    <a:extLst>
                      <a:ext uri="{FF2B5EF4-FFF2-40B4-BE49-F238E27FC236}">
                        <a16:creationId xmlns:a16="http://schemas.microsoft.com/office/drawing/2014/main" id="{1BD9B535-A64C-555A-8126-9F899B727DB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358272" y="2092751"/>
                    <a:ext cx="1440000" cy="1440000"/>
                  </a:xfrm>
                  <a:prstGeom prst="arc">
                    <a:avLst>
                      <a:gd name="adj1" fmla="val 10793620"/>
                      <a:gd name="adj2" fmla="val 0"/>
                    </a:avLst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90" name="直線コネクタ 189">
                    <a:extLst>
                      <a:ext uri="{FF2B5EF4-FFF2-40B4-BE49-F238E27FC236}">
                        <a16:creationId xmlns:a16="http://schemas.microsoft.com/office/drawing/2014/main" id="{49903F32-2CFC-4F19-19D2-ED5DE9C071E1}"/>
                      </a:ext>
                    </a:extLst>
                  </p:cNvPr>
                  <p:cNvCxnSpPr>
                    <a:stCxn id="189" idx="0"/>
                    <a:endCxn id="188" idx="0"/>
                  </p:cNvCxnSpPr>
                  <p:nvPr/>
                </p:nvCxnSpPr>
                <p:spPr>
                  <a:xfrm>
                    <a:off x="3079608" y="2092752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直線コネクタ 190">
                    <a:extLst>
                      <a:ext uri="{FF2B5EF4-FFF2-40B4-BE49-F238E27FC236}">
                        <a16:creationId xmlns:a16="http://schemas.microsoft.com/office/drawing/2014/main" id="{749E0C6B-E8D6-1FB5-9063-0FB10E97A2B7}"/>
                      </a:ext>
                    </a:extLst>
                  </p:cNvPr>
                  <p:cNvCxnSpPr/>
                  <p:nvPr/>
                </p:nvCxnSpPr>
                <p:spPr>
                  <a:xfrm>
                    <a:off x="3090606" y="3536620"/>
                    <a:ext cx="1155254" cy="0"/>
                  </a:xfrm>
                  <a:prstGeom prst="line">
                    <a:avLst/>
                  </a:prstGeom>
                  <a:ln w="19050"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3E0406DE-9458-552B-5DFB-C2E4F941B543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6" name="直線コネクタ 185">
                    <a:extLst>
                      <a:ext uri="{FF2B5EF4-FFF2-40B4-BE49-F238E27FC236}">
                        <a16:creationId xmlns:a16="http://schemas.microsoft.com/office/drawing/2014/main" id="{3C1B646E-B6D7-D45B-27E2-3C18F3E216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直線コネクタ 186">
                    <a:extLst>
                      <a:ext uri="{FF2B5EF4-FFF2-40B4-BE49-F238E27FC236}">
                        <a16:creationId xmlns:a16="http://schemas.microsoft.com/office/drawing/2014/main" id="{B0ACF5E9-5111-85A4-17B2-8C518C370C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76A97AFB-0179-5B34-5E3C-A5BB7E47DD2C}"/>
                    </a:ext>
                  </a:extLst>
                </p:cNvPr>
                <p:cNvGrpSpPr/>
                <p:nvPr/>
              </p:nvGrpSpPr>
              <p:grpSpPr>
                <a:xfrm>
                  <a:off x="3952875" y="5049843"/>
                  <a:ext cx="1536116" cy="675097"/>
                  <a:chOff x="3952875" y="5049843"/>
                  <a:chExt cx="1536116" cy="675097"/>
                </a:xfrm>
              </p:grpSpPr>
              <p:cxnSp>
                <p:nvCxnSpPr>
                  <p:cNvPr id="184" name="直線コネクタ 183">
                    <a:extLst>
                      <a:ext uri="{FF2B5EF4-FFF2-40B4-BE49-F238E27FC236}">
                        <a16:creationId xmlns:a16="http://schemas.microsoft.com/office/drawing/2014/main" id="{EA2AA1AB-F70A-A437-14EF-1CDF3F8450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93270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直線コネクタ 184">
                    <a:extLst>
                      <a:ext uri="{FF2B5EF4-FFF2-40B4-BE49-F238E27FC236}">
                        <a16:creationId xmlns:a16="http://schemas.microsoft.com/office/drawing/2014/main" id="{95BBBEDE-EA4D-8839-201B-DE510E79ED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40395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9BAA5651-8E8E-481C-D959-6D70E3BFD4CE}"/>
                    </a:ext>
                  </a:extLst>
                </p:cNvPr>
                <p:cNvGrpSpPr/>
                <p:nvPr/>
              </p:nvGrpSpPr>
              <p:grpSpPr>
                <a:xfrm flipH="1">
                  <a:off x="5926921" y="5042617"/>
                  <a:ext cx="1523912" cy="675097"/>
                  <a:chOff x="3952875" y="5049843"/>
                  <a:chExt cx="1523912" cy="675097"/>
                </a:xfrm>
              </p:grpSpPr>
              <p:cxnSp>
                <p:nvCxnSpPr>
                  <p:cNvPr id="182" name="直線コネクタ 181">
                    <a:extLst>
                      <a:ext uri="{FF2B5EF4-FFF2-40B4-BE49-F238E27FC236}">
                        <a16:creationId xmlns:a16="http://schemas.microsoft.com/office/drawing/2014/main" id="{BD399392-695E-38D7-9065-AF0E990B9A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781066" y="5049843"/>
                    <a:ext cx="695721" cy="14533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直線コネクタ 182">
                    <a:extLst>
                      <a:ext uri="{FF2B5EF4-FFF2-40B4-BE49-F238E27FC236}">
                        <a16:creationId xmlns:a16="http://schemas.microsoft.com/office/drawing/2014/main" id="{0562EDC2-3902-CD94-F6DB-F2E77CE8A6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952875" y="5195178"/>
                    <a:ext cx="828191" cy="529762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C2F988A7-6F13-7014-58C0-A9DADA357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8691" y="2890892"/>
              <a:ext cx="2514406" cy="2647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5ABB75E3-B082-E54A-3954-86C4C584A21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8396" y="3009966"/>
              <a:ext cx="2028530" cy="1834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4C8B36A-D77F-B0E5-40BD-3A6D5595A025}"/>
              </a:ext>
            </a:extLst>
          </p:cNvPr>
          <p:cNvSpPr/>
          <p:nvPr/>
        </p:nvSpPr>
        <p:spPr>
          <a:xfrm rot="300000">
            <a:off x="3642523" y="4403915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32FBBC4-33F6-3B31-62E8-22C67D757B47}"/>
              </a:ext>
            </a:extLst>
          </p:cNvPr>
          <p:cNvSpPr/>
          <p:nvPr/>
        </p:nvSpPr>
        <p:spPr>
          <a:xfrm rot="300000">
            <a:off x="2020696" y="4245626"/>
            <a:ext cx="180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D7965F53-BE19-C912-EFA3-AAC856864078}"/>
              </a:ext>
            </a:extLst>
          </p:cNvPr>
          <p:cNvSpPr/>
          <p:nvPr/>
        </p:nvSpPr>
        <p:spPr>
          <a:xfrm rot="21300000" flipH="1">
            <a:off x="8186085" y="4338948"/>
            <a:ext cx="144000" cy="1495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E7399975-0032-8C1B-2E45-03600B57B314}"/>
              </a:ext>
            </a:extLst>
          </p:cNvPr>
          <p:cNvSpPr/>
          <p:nvPr/>
        </p:nvSpPr>
        <p:spPr>
          <a:xfrm rot="21300000" flipH="1">
            <a:off x="10096781" y="4158905"/>
            <a:ext cx="144000" cy="1495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451F03E3-7677-68A3-92C1-1D583554A8EE}"/>
              </a:ext>
            </a:extLst>
          </p:cNvPr>
          <p:cNvSpPr/>
          <p:nvPr/>
        </p:nvSpPr>
        <p:spPr>
          <a:xfrm>
            <a:off x="4443754" y="4465164"/>
            <a:ext cx="144000" cy="144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87878EED-2D75-635F-97C0-25A61D3B0F42}"/>
              </a:ext>
            </a:extLst>
          </p:cNvPr>
          <p:cNvSpPr/>
          <p:nvPr/>
        </p:nvSpPr>
        <p:spPr>
          <a:xfrm>
            <a:off x="3852808" y="4417082"/>
            <a:ext cx="144000" cy="144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7FDF0D05-64E3-5022-A616-ADD2CFBD5287}"/>
              </a:ext>
            </a:extLst>
          </p:cNvPr>
          <p:cNvSpPr/>
          <p:nvPr/>
        </p:nvSpPr>
        <p:spPr>
          <a:xfrm rot="-300000">
            <a:off x="7545020" y="4437932"/>
            <a:ext cx="468000" cy="8743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ひし形 133">
            <a:extLst>
              <a:ext uri="{FF2B5EF4-FFF2-40B4-BE49-F238E27FC236}">
                <a16:creationId xmlns:a16="http://schemas.microsoft.com/office/drawing/2014/main" id="{DE3C6078-AD62-96E1-2434-89351F748E4C}"/>
              </a:ext>
            </a:extLst>
          </p:cNvPr>
          <p:cNvSpPr/>
          <p:nvPr/>
        </p:nvSpPr>
        <p:spPr>
          <a:xfrm>
            <a:off x="5296541" y="4389948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ひし形 134">
            <a:extLst>
              <a:ext uri="{FF2B5EF4-FFF2-40B4-BE49-F238E27FC236}">
                <a16:creationId xmlns:a16="http://schemas.microsoft.com/office/drawing/2014/main" id="{B6BB1FA9-FFCA-0631-45CC-A1D3B24D84B7}"/>
              </a:ext>
            </a:extLst>
          </p:cNvPr>
          <p:cNvSpPr/>
          <p:nvPr/>
        </p:nvSpPr>
        <p:spPr>
          <a:xfrm>
            <a:off x="6241255" y="4381647"/>
            <a:ext cx="144000" cy="144000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ひし形 135">
            <a:extLst>
              <a:ext uri="{FF2B5EF4-FFF2-40B4-BE49-F238E27FC236}">
                <a16:creationId xmlns:a16="http://schemas.microsoft.com/office/drawing/2014/main" id="{AD3A426B-52F7-916E-35F7-99A6E17264BB}"/>
              </a:ext>
            </a:extLst>
          </p:cNvPr>
          <p:cNvSpPr/>
          <p:nvPr/>
        </p:nvSpPr>
        <p:spPr>
          <a:xfrm>
            <a:off x="4121537" y="4432978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ひし形 136">
            <a:extLst>
              <a:ext uri="{FF2B5EF4-FFF2-40B4-BE49-F238E27FC236}">
                <a16:creationId xmlns:a16="http://schemas.microsoft.com/office/drawing/2014/main" id="{85B46B91-A7B6-A6DB-6641-438BFC1075DD}"/>
              </a:ext>
            </a:extLst>
          </p:cNvPr>
          <p:cNvSpPr/>
          <p:nvPr/>
        </p:nvSpPr>
        <p:spPr>
          <a:xfrm>
            <a:off x="7306198" y="4424666"/>
            <a:ext cx="144000" cy="14400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D3973E93-64BA-3E47-DD92-1D67DA1053E9}"/>
              </a:ext>
            </a:extLst>
          </p:cNvPr>
          <p:cNvSpPr/>
          <p:nvPr/>
        </p:nvSpPr>
        <p:spPr>
          <a:xfrm>
            <a:off x="276695" y="3112381"/>
            <a:ext cx="1562393" cy="14470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E7D9F5EC-E573-4879-D914-35DCFCA846F3}"/>
              </a:ext>
            </a:extLst>
          </p:cNvPr>
          <p:cNvSpPr/>
          <p:nvPr/>
        </p:nvSpPr>
        <p:spPr>
          <a:xfrm>
            <a:off x="10362455" y="2939144"/>
            <a:ext cx="1743403" cy="16700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20A1794-AEE8-7E50-612E-5F1F0AC09C46}"/>
              </a:ext>
            </a:extLst>
          </p:cNvPr>
          <p:cNvSpPr txBox="1"/>
          <p:nvPr/>
        </p:nvSpPr>
        <p:spPr>
          <a:xfrm>
            <a:off x="4276882" y="1565765"/>
            <a:ext cx="2552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1" lang="en-US" altLang="ja-JP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urnaround</a:t>
            </a:r>
            <a:endParaRPr kumimoji="1" lang="ja-JP" altLang="en-US" sz="3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2A2058D7-30CC-1AAE-3620-7F3F6759BF6F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1724067" y="1888931"/>
            <a:ext cx="2552815" cy="1615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40FD9EB9-D8F4-52EB-CD1D-6AB75473E885}"/>
              </a:ext>
            </a:extLst>
          </p:cNvPr>
          <p:cNvCxnSpPr>
            <a:cxnSpLocks/>
          </p:cNvCxnSpPr>
          <p:nvPr/>
        </p:nvCxnSpPr>
        <p:spPr>
          <a:xfrm>
            <a:off x="6711905" y="1897060"/>
            <a:ext cx="3650550" cy="1615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260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4552A6-6281-4189-B7A7-3DE6186F1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3461"/>
          </a:xfrm>
        </p:spPr>
        <p:txBody>
          <a:bodyPr/>
          <a:lstStyle/>
          <a:p>
            <a:r>
              <a:rPr lang="ja-JP" altLang="ja-JP" sz="4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4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Longer Turnaround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DC873C-D114-44A6-8419-FC3132EA3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8586"/>
            <a:ext cx="10515600" cy="47831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altLang="ja-JP" sz="2000" b="1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Problems of the original design:</a:t>
            </a:r>
            <a:endParaRPr lang="ja-JP" altLang="ja-JP" sz="2000" b="1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Horizontal normalized Emittance growth 390nm (even larger number is in TDR, 480nm) is not acceptable for the new (250 GeV) design with lower horizontal emittance at collision.</a:t>
            </a:r>
            <a:endParaRPr lang="ja-JP" altLang="ja-JP" sz="18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Space between bending magnets is too tight. (0.7m)</a:t>
            </a:r>
          </a:p>
          <a:p>
            <a:pPr marL="0" indent="0" algn="just">
              <a:buNone/>
            </a:pPr>
            <a:r>
              <a:rPr lang="en-US" altLang="ja-JP" sz="1800" b="1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Old parameters:</a:t>
            </a:r>
          </a:p>
          <a:p>
            <a:pPr algn="just"/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Horizontal normalized Emittance growth 390nm</a:t>
            </a:r>
            <a:endParaRPr lang="ja-JP" altLang="ja-JP" sz="18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Total length 274.9 m</a:t>
            </a:r>
            <a:endParaRPr lang="ja-JP" altLang="ja-JP" sz="18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altLang="ja-JP" sz="1800" b="1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New parameters:</a:t>
            </a:r>
            <a:endParaRPr lang="ja-JP" altLang="ja-JP" sz="1800" b="1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just"/>
            <a:r>
              <a:rPr lang="en-US" altLang="ja-JP" sz="18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Horizontal normalized Emittance growth: 175nm</a:t>
            </a:r>
            <a:endParaRPr lang="ja-JP" altLang="ja-JP" sz="18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r>
              <a:rPr lang="en-US" altLang="ja-JP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length 353.18 m</a:t>
            </a:r>
            <a:endParaRPr kumimoji="1" lang="ja-JP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10D2B61-9340-4E02-BA19-1EE3D5E3AA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653" y="2830749"/>
            <a:ext cx="5623872" cy="330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989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1804</Words>
  <Application>Microsoft Office PowerPoint</Application>
  <PresentationFormat>ワイド画面</PresentationFormat>
  <Paragraphs>334</Paragraphs>
  <Slides>28</Slides>
  <Notes>28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4" baseType="lpstr">
      <vt:lpstr>游ゴシック</vt:lpstr>
      <vt:lpstr>游ゴシック Light</vt:lpstr>
      <vt:lpstr>游明朝</vt:lpstr>
      <vt:lpstr>Arial</vt:lpstr>
      <vt:lpstr>Times New Roman</vt:lpstr>
      <vt:lpstr>Office テーマ</vt:lpstr>
      <vt:lpstr>ILC Beam Line Changes from TDR </vt:lpstr>
      <vt:lpstr>PowerPoint プレゼンテーション</vt:lpstr>
      <vt:lpstr>PowerPoint プレゼンテーション</vt:lpstr>
      <vt:lpstr>Specify curved and flat regions</vt:lpstr>
      <vt:lpstr>Specify curved and flat regions (cont’d)</vt:lpstr>
      <vt:lpstr>Main Linac reserved space</vt:lpstr>
      <vt:lpstr>PowerPoint プレゼンテーション</vt:lpstr>
      <vt:lpstr>PowerPoint プレゼンテーション</vt:lpstr>
      <vt:lpstr> Longer Turnaround</vt:lpstr>
      <vt:lpstr>PowerPoint プレゼンテーション</vt:lpstr>
      <vt:lpstr>PowerPoint プレゼンテーション</vt:lpstr>
      <vt:lpstr>e- beamline for e+ production  (undulator, dogleg, e+ production target and photon dump)</vt:lpstr>
      <vt:lpstr>e- beamline for e+ production (cont’d)  (undulator, dogleg, e+ production target and photon dump)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e- and e+ source tuning dump (5 GeV) positions</vt:lpstr>
      <vt:lpstr>PowerPoint プレゼンテーション</vt:lpstr>
      <vt:lpstr>PowerPoint プレゼンテーション</vt:lpstr>
      <vt:lpstr>LTR/RTL Geometry</vt:lpstr>
      <vt:lpstr>e+ Damping Ring injection line</vt:lpstr>
      <vt:lpstr>Position of Damping Rings, LTR/RTL</vt:lpstr>
      <vt:lpstr>Position of Damping Rings, LTR/RTL (cnt’d)</vt:lpstr>
      <vt:lpstr>Damping Ring – lower horizontal emittance</vt:lpstr>
      <vt:lpstr>Main linac reference points (PM-8, PM+8)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久保 浄</dc:creator>
  <cp:lastModifiedBy>浄 久保</cp:lastModifiedBy>
  <cp:revision>180</cp:revision>
  <cp:lastPrinted>2024-07-04T07:28:37Z</cp:lastPrinted>
  <dcterms:created xsi:type="dcterms:W3CDTF">2021-11-26T04:21:13Z</dcterms:created>
  <dcterms:modified xsi:type="dcterms:W3CDTF">2024-07-09T22:58:25Z</dcterms:modified>
</cp:coreProperties>
</file>