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9" r:id="rId2"/>
    <p:sldId id="301" r:id="rId3"/>
    <p:sldId id="298" r:id="rId4"/>
    <p:sldId id="303" r:id="rId5"/>
    <p:sldId id="304" r:id="rId6"/>
    <p:sldId id="268" r:id="rId7"/>
    <p:sldId id="306" r:id="rId8"/>
    <p:sldId id="307" r:id="rId9"/>
    <p:sldId id="308" r:id="rId10"/>
    <p:sldId id="30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52"/>
    <p:restoredTop sz="94686"/>
  </p:normalViewPr>
  <p:slideViewPr>
    <p:cSldViewPr snapToObjects="1">
      <p:cViewPr varScale="1">
        <p:scale>
          <a:sx n="126" d="100"/>
          <a:sy n="126" d="100"/>
        </p:scale>
        <p:origin x="608" y="200"/>
      </p:cViewPr>
      <p:guideLst>
        <p:guide orient="horz" pos="432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7/11/24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7/11/24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F199F5AC-E194-CCF6-245E-BE30829ED1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1718-5652-6746-87EA-2129C5FBB0DE}" type="datetime1">
              <a:rPr lang="de-CH" smtClean="0"/>
              <a:t>11.07.24</a:t>
            </a:fld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D03F3E9E-D1DA-1AF5-587F-792A7ED01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3495" y="6378349"/>
            <a:ext cx="428501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A. Latina - Beam Dynamics Summary - LCWS 2024</a:t>
            </a:r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661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D329237-9A28-7F47-B6F4-ED5E1F4D6B14}" type="datetime1">
              <a:rPr lang="de-CH" smtClean="0"/>
              <a:t>11.07.24</a:t>
            </a:fld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90DAFBE9-8DD4-5060-9CE8-E7B421BA4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3495" y="6378349"/>
            <a:ext cx="428501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A. Latina - Beam Dynamics Summary - LCWS 2024</a:t>
            </a:r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E4D9939-E67D-404A-BFAF-D6865F994267}" type="datetime1">
              <a:rPr lang="de-CH" smtClean="0"/>
              <a:t>11.07.24</a:t>
            </a:fld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6CE91651-3115-2196-6EA2-AA8212B9C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3495" y="6378349"/>
            <a:ext cx="428501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A. Latina - Beam Dynamics Summary - LCWS 2024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922FD57-7E01-2947-A36A-572802D78600}" type="datetime1">
              <a:rPr lang="de-CH" smtClean="0"/>
              <a:t>11.07.24</a:t>
            </a:fld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5FC2EE1B-FB95-61FE-AE51-557F0D9EE5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3495" y="6378349"/>
            <a:ext cx="428501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A. Latina - Beam Dynamics Summary - LCWS 2024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60ADF95-1D50-A346-9F36-9D11B5959A20}" type="datetime1">
              <a:rPr lang="de-CH" smtClean="0"/>
              <a:t>11.07.24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29902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9262" y="2429902"/>
            <a:ext cx="36734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0B6D7F9-B89E-4E44-88DB-D2B03C1575BD}" type="datetime1">
              <a:rPr lang="de-CH" smtClean="0"/>
              <a:t>11.07.24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2CA310A-8036-D740-9C67-C96559B7989C}" type="datetime1">
              <a:rPr lang="de-CH" smtClean="0"/>
              <a:t>11.07.24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F864767-D034-6F4D-A79A-403E389348E4}" type="datetime1">
              <a:rPr lang="de-CH" smtClean="0"/>
              <a:t>11.07.24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5B03441-D3E1-7842-803A-ECC2015F2216}" type="datetime1">
              <a:rPr lang="de-CH" smtClean="0"/>
              <a:t>11.07.24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FAC2-1082-0349-931A-E17E3D1FD5EA}" type="datetime1">
              <a:rPr lang="de-CH" smtClean="0"/>
              <a:t>11.07.24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7B39-23DF-A840-A7BA-86E01E93D669}" type="datetime1">
              <a:rPr lang="de-CH" smtClean="0"/>
              <a:t>11.07.24</a:t>
            </a:fld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26347839-D75B-97DE-7A01-577B829364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pPr algn="ctr"/>
            <a:r>
              <a:rPr lang="en-US" dirty="0"/>
              <a:t>A. Latina – Beam Dynamics Summary – LCWS2024</a:t>
            </a:r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7E494-8AEE-344E-B8BB-A4B2E261658F}" type="datetime1">
              <a:rPr lang="de-CH" smtClean="0"/>
              <a:t>11.07.24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B46AD-AE35-A04A-BBC1-316D1F62DB10}" type="datetime1">
              <a:rPr lang="de-CH" smtClean="0"/>
              <a:t>11.07.24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11.07.24</a:t>
            </a:fld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2" name="Footer Placeholder 6">
            <a:extLst>
              <a:ext uri="{FF2B5EF4-FFF2-40B4-BE49-F238E27FC236}">
                <a16:creationId xmlns:a16="http://schemas.microsoft.com/office/drawing/2014/main" id="{A75D0FF9-EDF1-9E38-964A-D357D4CDE8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pPr algn="ctr"/>
            <a:r>
              <a:rPr lang="en-US" dirty="0"/>
              <a:t>A. Latina – Beam Dynamics Summary – LCWS2024</a:t>
            </a:r>
          </a:p>
        </p:txBody>
      </p:sp>
    </p:spTree>
    <p:extLst>
      <p:ext uri="{BB962C8B-B14F-4D97-AF65-F5344CB8AC3E}">
        <p14:creationId xmlns:p14="http://schemas.microsoft.com/office/powerpoint/2010/main" val="54051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11.07.24</a:t>
            </a:fld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A7F89722-D0FA-6A9E-A3CA-4636C2C6FA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pPr algn="ctr"/>
            <a:r>
              <a:rPr lang="en-US" dirty="0"/>
              <a:t>A. Latina – Beam Dynamics Summary – LCWS2024</a:t>
            </a:r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3C51-3C01-364C-8C1F-513415625717}" type="datetime1">
              <a:rPr lang="de-CH" smtClean="0"/>
              <a:t>11.07.24</a:t>
            </a:fld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A85BE7A8-EB05-0171-66C3-CA990327F8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pPr algn="ctr"/>
            <a:r>
              <a:rPr lang="en-US" dirty="0"/>
              <a:t>A. Latina – Beam Dynamics Summary – LCWS2024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5D28C-D9FB-D84E-8771-15AE52B73C25}" type="datetime1">
              <a:rPr lang="de-CH" smtClean="0"/>
              <a:t>11.07.24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5605"/>
            <a:ext cx="12192000" cy="63393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64800"/>
            <a:ext cx="4116387" cy="635849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23244-45B8-6B4F-9B08-B3ECCA62DD59}" type="datetime1">
              <a:rPr lang="de-CH" smtClean="0"/>
              <a:t>11.07.24</a:t>
            </a:fld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664B675C-2523-C7EA-6A27-11D8C74460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pPr algn="ctr"/>
            <a:r>
              <a:rPr lang="en-US" dirty="0"/>
              <a:t>A. Latina – Beam Dynamics Summary – LCWS2024</a:t>
            </a:r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11.07.24</a:t>
            </a:fld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11">
            <a:extLst>
              <a:ext uri="{FF2B5EF4-FFF2-40B4-BE49-F238E27FC236}">
                <a16:creationId xmlns:a16="http://schemas.microsoft.com/office/drawing/2014/main" id="{E35C6A76-719A-15DF-EF83-A10C587F3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3495" y="6378349"/>
            <a:ext cx="428501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A. Latina - Beam Dynamics Summary - LCWS 2024</a:t>
            </a:r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387345F-AAA5-C9F1-F752-61A1D4B85E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4"/>
          <a:srcRect l="3716" t="10966" r="3374" b="12623"/>
          <a:stretch/>
        </p:blipFill>
        <p:spPr>
          <a:xfrm>
            <a:off x="191344" y="6350257"/>
            <a:ext cx="1800200" cy="46311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fld id="{7EFCF37F-0624-3A4F-A6BC-24980A3E6108}" type="datetime1">
              <a:rPr lang="en-GB" smtClean="0"/>
              <a:pPr/>
              <a:t>11/07/2024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78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agenda.linearcollider.org/event/10134/" TargetMode="Externa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emf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Beam Dynamics Summary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49549"/>
            <a:ext cx="11376026" cy="803787"/>
          </a:xfrm>
        </p:spPr>
        <p:txBody>
          <a:bodyPr/>
          <a:lstStyle/>
          <a:p>
            <a:pPr algn="l"/>
            <a:r>
              <a:rPr lang="en-US" dirty="0"/>
              <a:t>Andrea Latina (CERN)</a:t>
            </a:r>
            <a:r>
              <a:rPr lang="en-US" b="0" dirty="0"/>
              <a:t>, Toshiyuki </a:t>
            </a:r>
            <a:r>
              <a:rPr lang="en-US" b="0" dirty="0" err="1"/>
              <a:t>Okugi</a:t>
            </a:r>
            <a:r>
              <a:rPr lang="en-US" b="0" dirty="0"/>
              <a:t> (KEK), Nicolay </a:t>
            </a:r>
            <a:r>
              <a:rPr lang="en-US" b="0" dirty="0" err="1"/>
              <a:t>Solyak</a:t>
            </a:r>
            <a:r>
              <a:rPr lang="en-US" b="0" dirty="0"/>
              <a:t> (FNAL)</a:t>
            </a:r>
          </a:p>
          <a:p>
            <a:pPr algn="l"/>
            <a:r>
              <a:rPr lang="en-US" b="0" dirty="0"/>
              <a:t>July 11, 2024</a:t>
            </a:r>
          </a:p>
        </p:txBody>
      </p:sp>
      <p:pic>
        <p:nvPicPr>
          <p:cNvPr id="1030" name="Picture 6" descr="International Workshop on Future Linear Colliders, LCWS2024">
            <a:hlinkClick r:id="rId2"/>
            <a:extLst>
              <a:ext uri="{FF2B5EF4-FFF2-40B4-BE49-F238E27FC236}">
                <a16:creationId xmlns:a16="http://schemas.microsoft.com/office/drawing/2014/main" id="{A67B2DDF-41FD-3BA7-1488-822D63C38D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399919"/>
            <a:ext cx="6882066" cy="2164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B84036-3A2B-9973-FC90-4A2262DD9C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075226"/>
            <a:ext cx="11376025" cy="1065742"/>
          </a:xfrm>
        </p:spPr>
        <p:txBody>
          <a:bodyPr/>
          <a:lstStyle/>
          <a:p>
            <a:r>
              <a:rPr lang="en-CH" dirty="0"/>
              <a:t>Thank you for your attention.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AB1CBD-C83F-65D2-332B-E20997117E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11.07.24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A1D22B-9961-BBAE-7583-15497DAEC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CCC80B0E-85A6-2B83-6A3C-51B669A71BAC}"/>
              </a:ext>
            </a:extLst>
          </p:cNvPr>
          <p:cNvSpPr txBox="1">
            <a:spLocks/>
          </p:cNvSpPr>
          <p:nvPr/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/>
              <a:t>A. Latina – Beam Dynamics Summary – LCWS2024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141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8241D-16E2-D941-B672-7CDCC213C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5E6953-692C-9842-9D66-643D806F5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11.07.24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C42575-8502-9C41-ACBF-DEB712BB5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878D41FF-4E8B-7A3E-AF42-207C03A49A41}"/>
              </a:ext>
            </a:extLst>
          </p:cNvPr>
          <p:cNvSpPr txBox="1">
            <a:spLocks/>
          </p:cNvSpPr>
          <p:nvPr/>
        </p:nvSpPr>
        <p:spPr>
          <a:xfrm>
            <a:off x="767408" y="1412776"/>
            <a:ext cx="9108430" cy="460851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800" dirty="0"/>
              <a:t>CLIC</a:t>
            </a:r>
          </a:p>
          <a:p>
            <a:pPr>
              <a:lnSpc>
                <a:spcPct val="100000"/>
              </a:lnSpc>
            </a:pPr>
            <a:r>
              <a:rPr lang="en-US" sz="1800" b="0" dirty="0"/>
              <a:t>  - 3 presentations</a:t>
            </a:r>
            <a:endParaRPr lang="en-US" sz="1800" dirty="0"/>
          </a:p>
          <a:p>
            <a:pPr>
              <a:lnSpc>
                <a:spcPct val="100000"/>
              </a:lnSpc>
            </a:pPr>
            <a:endParaRPr lang="en-US" sz="1800" dirty="0"/>
          </a:p>
          <a:p>
            <a:pPr>
              <a:lnSpc>
                <a:spcPct val="100000"/>
              </a:lnSpc>
            </a:pPr>
            <a:r>
              <a:rPr lang="en-US" sz="1800" dirty="0"/>
              <a:t>ILC</a:t>
            </a:r>
          </a:p>
          <a:p>
            <a:pPr>
              <a:lnSpc>
                <a:spcPct val="100000"/>
              </a:lnSpc>
            </a:pPr>
            <a:r>
              <a:rPr lang="en-US" sz="1800" b="0" dirty="0"/>
              <a:t>  - 1 presentation</a:t>
            </a:r>
            <a:endParaRPr lang="en-US" sz="1800" dirty="0"/>
          </a:p>
          <a:p>
            <a:pPr>
              <a:lnSpc>
                <a:spcPct val="100000"/>
              </a:lnSpc>
            </a:pPr>
            <a:endParaRPr lang="en-US" sz="1800" dirty="0"/>
          </a:p>
          <a:p>
            <a:pPr>
              <a:lnSpc>
                <a:spcPct val="100000"/>
              </a:lnSpc>
            </a:pPr>
            <a:r>
              <a:rPr lang="en-US" sz="1800" dirty="0"/>
              <a:t>C</a:t>
            </a:r>
            <a:r>
              <a:rPr lang="en-US" sz="1800" baseline="30000" dirty="0"/>
              <a:t>3</a:t>
            </a:r>
            <a:endParaRPr lang="en-US" sz="1800" dirty="0"/>
          </a:p>
          <a:p>
            <a:pPr>
              <a:lnSpc>
                <a:spcPct val="100000"/>
              </a:lnSpc>
            </a:pPr>
            <a:r>
              <a:rPr lang="en-US" sz="1800" b="0" dirty="0"/>
              <a:t>  - 2 presentations</a:t>
            </a:r>
            <a:endParaRPr lang="en-US" sz="1800" dirty="0"/>
          </a:p>
          <a:p>
            <a:pPr>
              <a:lnSpc>
                <a:spcPct val="100000"/>
              </a:lnSpc>
            </a:pPr>
            <a:endParaRPr lang="en-US" sz="1800" dirty="0"/>
          </a:p>
          <a:p>
            <a:pPr>
              <a:lnSpc>
                <a:spcPct val="100000"/>
              </a:lnSpc>
            </a:pPr>
            <a:r>
              <a:rPr lang="en-US" sz="1800" dirty="0"/>
              <a:t>Machine Learning at KEK</a:t>
            </a:r>
          </a:p>
          <a:p>
            <a:pPr>
              <a:lnSpc>
                <a:spcPct val="100000"/>
              </a:lnSpc>
            </a:pPr>
            <a:r>
              <a:rPr lang="en-US" sz="1800" b="0" dirty="0"/>
              <a:t>  - 1 presentation</a:t>
            </a:r>
          </a:p>
        </p:txBody>
      </p:sp>
      <p:pic>
        <p:nvPicPr>
          <p:cNvPr id="15" name="Picture 2" descr="Home | CLIC Detector and Physics">
            <a:extLst>
              <a:ext uri="{FF2B5EF4-FFF2-40B4-BE49-F238E27FC236}">
                <a16:creationId xmlns:a16="http://schemas.microsoft.com/office/drawing/2014/main" id="{FDD89D65-0BF6-FBF8-37CE-4211BA3704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120" y="390024"/>
            <a:ext cx="1034641" cy="1034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DB63373-17B0-AE78-69DC-1FE7DAC60CE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4133" b="31966"/>
          <a:stretch/>
        </p:blipFill>
        <p:spPr>
          <a:xfrm>
            <a:off x="8620088" y="404664"/>
            <a:ext cx="1724384" cy="94877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454FEE7-C2F5-C058-EBB5-ABD018FF8C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3386" y="374007"/>
            <a:ext cx="1025141" cy="1089660"/>
          </a:xfrm>
          <a:prstGeom prst="rect">
            <a:avLst/>
          </a:prstGeom>
        </p:spPr>
      </p:pic>
      <p:sp>
        <p:nvSpPr>
          <p:cNvPr id="18" name="Footer Placeholder 6">
            <a:extLst>
              <a:ext uri="{FF2B5EF4-FFF2-40B4-BE49-F238E27FC236}">
                <a16:creationId xmlns:a16="http://schemas.microsoft.com/office/drawing/2014/main" id="{7A11FF65-DFA7-1283-111B-75A8C7C923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pPr algn="ctr"/>
            <a:r>
              <a:rPr lang="en-US" dirty="0"/>
              <a:t>A. Latina – Beam Dynamics Summary – LCWS2024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DBF209C-9C33-F2DF-3210-D5EEF1A050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92344" y="1786448"/>
            <a:ext cx="2724178" cy="82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042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B259698-EFAE-128E-C462-85883CF478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1429" y="276387"/>
            <a:ext cx="5356910" cy="151801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4071B2F-A62C-FC45-8913-6EA2CAB89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 Updates /I</a:t>
            </a:r>
            <a:br>
              <a:rPr lang="en-US" dirty="0"/>
            </a:br>
            <a:r>
              <a:rPr lang="en-US" sz="1400" b="0" dirty="0"/>
              <a:t>(</a:t>
            </a:r>
            <a:r>
              <a:rPr lang="en-US" sz="1400" b="0" dirty="0" err="1"/>
              <a:t>Yongke</a:t>
            </a:r>
            <a:r>
              <a:rPr lang="en-US" sz="1400" b="0" dirty="0"/>
              <a:t> Zhao, CERN)</a:t>
            </a:r>
            <a:endParaRPr lang="en-GB" sz="1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6DF24C-388B-AB4B-AB9D-2B1C48014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11.07.24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5AF389-0D82-1945-A486-0B519AE42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8A7B326-16F3-C242-B7D3-A74FF838470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9" y="1556792"/>
            <a:ext cx="11376024" cy="4608512"/>
          </a:xfrm>
        </p:spPr>
        <p:txBody>
          <a:bodyPr/>
          <a:lstStyle/>
          <a:p>
            <a:r>
              <a:rPr lang="en-US" dirty="0"/>
              <a:t>Rings to Main </a:t>
            </a:r>
            <a:r>
              <a:rPr lang="en-US" dirty="0" err="1"/>
              <a:t>Linac</a:t>
            </a:r>
            <a:r>
              <a:rPr lang="en-US" dirty="0"/>
              <a:t>:</a:t>
            </a:r>
          </a:p>
          <a:p>
            <a:pPr marL="342900" indent="-342900">
              <a:buFontTx/>
              <a:buChar char="-"/>
            </a:pPr>
            <a:r>
              <a:rPr lang="en-US" dirty="0"/>
              <a:t>Optimization of BC2 for power consumption and cost</a:t>
            </a:r>
          </a:p>
          <a:p>
            <a:pPr marL="342900" indent="-342900">
              <a:buFontTx/>
              <a:buChar char="-"/>
            </a:pPr>
            <a:r>
              <a:rPr lang="en-US" dirty="0"/>
              <a:t>Consolidation of the tuning procedures</a:t>
            </a:r>
          </a:p>
          <a:p>
            <a:pPr marL="342900" indent="-342900">
              <a:buFontTx/>
              <a:buChar char="-"/>
            </a:pP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770EFC7-CD67-17A5-A9F3-C18CF3611C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5964" y="3717032"/>
            <a:ext cx="5346700" cy="25908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3CF615D-829C-6336-A126-C58C92B585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3673" y="2463924"/>
            <a:ext cx="4254500" cy="11811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6E333D7-EA93-FFD6-4D99-C6E8C874D3C2}"/>
              </a:ext>
            </a:extLst>
          </p:cNvPr>
          <p:cNvSpPr txBox="1"/>
          <p:nvPr/>
        </p:nvSpPr>
        <p:spPr>
          <a:xfrm>
            <a:off x="528320" y="5303520"/>
            <a:ext cx="5789657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Such an increase in performance allows for the redefinition of emittance growth budgets and, ultimately, the production of more integrated luminosity.</a:t>
            </a:r>
            <a:endParaRPr lang="en-CH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B807147-E83A-8B07-39E6-67EE113BDA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3827" y="2866132"/>
            <a:ext cx="5511800" cy="2146300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3D8538D-608A-4D81-DC2D-553A162E4330}"/>
              </a:ext>
            </a:extLst>
          </p:cNvPr>
          <p:cNvCxnSpPr/>
          <p:nvPr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ooter Placeholder 6">
            <a:extLst>
              <a:ext uri="{FF2B5EF4-FFF2-40B4-BE49-F238E27FC236}">
                <a16:creationId xmlns:a16="http://schemas.microsoft.com/office/drawing/2014/main" id="{389F9DD9-EC58-6A75-0901-F4A2A54DDF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pPr algn="ctr"/>
            <a:r>
              <a:rPr lang="en-US" dirty="0"/>
              <a:t>A. Latina – Beam Dynamics Summary – LCWS2024</a:t>
            </a:r>
          </a:p>
        </p:txBody>
      </p:sp>
    </p:spTree>
    <p:extLst>
      <p:ext uri="{BB962C8B-B14F-4D97-AF65-F5344CB8AC3E}">
        <p14:creationId xmlns:p14="http://schemas.microsoft.com/office/powerpoint/2010/main" val="3881062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CC091C16-10E3-995B-E497-D2478B62532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9546917" y="1552906"/>
            <a:ext cx="1949683" cy="210407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4071B2F-A62C-FC45-8913-6EA2CAB89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 Updates /II</a:t>
            </a:r>
            <a:br>
              <a:rPr lang="en-US" dirty="0"/>
            </a:br>
            <a:r>
              <a:rPr lang="en-US" sz="1400" b="0" dirty="0"/>
              <a:t>(Andrii </a:t>
            </a:r>
            <a:r>
              <a:rPr lang="en-US" sz="1400" b="0" dirty="0" err="1"/>
              <a:t>Pastushenko</a:t>
            </a:r>
            <a:r>
              <a:rPr lang="en-US" sz="1400" b="0" dirty="0"/>
              <a:t>, CERN)</a:t>
            </a:r>
            <a:endParaRPr lang="en-GB" sz="1400" b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6DF24C-388B-AB4B-AB9D-2B1C48014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11.07.24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5AF389-0D82-1945-A486-0B519AE42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8A7B326-16F3-C242-B7D3-A74FF838470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9" y="1772816"/>
            <a:ext cx="11376024" cy="460851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dirty="0"/>
              <a:t>Main </a:t>
            </a:r>
            <a:r>
              <a:rPr lang="en-US" sz="2000" dirty="0" err="1"/>
              <a:t>Linac</a:t>
            </a:r>
            <a:r>
              <a:rPr lang="en-US" sz="2000" dirty="0"/>
              <a:t>:</a:t>
            </a:r>
            <a:r>
              <a:rPr lang="en-US" sz="2000" b="0" dirty="0"/>
              <a:t> tight emittance growth budget: </a:t>
            </a:r>
            <a:r>
              <a:rPr lang="en-US" sz="2000" dirty="0"/>
              <a:t>5 nm</a:t>
            </a:r>
            <a:r>
              <a:rPr lang="en-US" sz="2000" b="0" dirty="0"/>
              <a:t> for </a:t>
            </a:r>
            <a:r>
              <a:rPr lang="en-US" sz="2000" dirty="0"/>
              <a:t>static imperfections</a:t>
            </a:r>
            <a:br>
              <a:rPr lang="en-US" sz="2000" dirty="0"/>
            </a:br>
            <a:r>
              <a:rPr lang="en-US" sz="2000" b="0" dirty="0"/>
              <a:t>and </a:t>
            </a:r>
            <a:r>
              <a:rPr lang="en-US" sz="2000" dirty="0"/>
              <a:t>5 nm</a:t>
            </a:r>
            <a:r>
              <a:rPr lang="en-US" sz="2000" b="0" dirty="0"/>
              <a:t> for </a:t>
            </a:r>
            <a:r>
              <a:rPr lang="en-US" sz="2000" dirty="0"/>
              <a:t>dynamic imperfections</a:t>
            </a:r>
          </a:p>
          <a:p>
            <a:pPr marL="342900" indent="-342900">
              <a:lnSpc>
                <a:spcPct val="100000"/>
              </a:lnSpc>
              <a:buFontTx/>
              <a:buChar char="-"/>
            </a:pPr>
            <a:r>
              <a:rPr lang="en-US" sz="2000" b="0" dirty="0"/>
              <a:t>New optimized </a:t>
            </a:r>
            <a:r>
              <a:rPr lang="en-US" sz="2000" dirty="0"/>
              <a:t>emittance tuning bumps</a:t>
            </a:r>
          </a:p>
          <a:p>
            <a:pPr marL="342900" indent="-342900">
              <a:lnSpc>
                <a:spcPct val="100000"/>
              </a:lnSpc>
              <a:buFontTx/>
              <a:buChar char="-"/>
            </a:pPr>
            <a:r>
              <a:rPr lang="en-US" sz="2000" dirty="0"/>
              <a:t>S</a:t>
            </a:r>
            <a:r>
              <a:rPr lang="en-UA" sz="2000"/>
              <a:t>earch for the optimal setup</a:t>
            </a:r>
            <a:r>
              <a:rPr lang="en-UA" sz="2000" b="0"/>
              <a:t> of the quads/girders </a:t>
            </a:r>
            <a:r>
              <a:rPr lang="en-US" sz="2000" dirty="0"/>
              <a:t>using</a:t>
            </a:r>
            <a:r>
              <a:rPr lang="en-UA" sz="2000" b="0"/>
              <a:t> Forward </a:t>
            </a:r>
            <a:br>
              <a:rPr lang="en-US" sz="2000" b="0" dirty="0"/>
            </a:br>
            <a:r>
              <a:rPr lang="en-UA" sz="2000" b="0"/>
              <a:t>Feature Selection (FFS)</a:t>
            </a:r>
            <a:r>
              <a:rPr lang="en-US" sz="2000" b="0" dirty="0"/>
              <a:t> in </a:t>
            </a:r>
            <a:r>
              <a:rPr lang="en-US" sz="2000" dirty="0" err="1"/>
              <a:t>Tensorflow</a:t>
            </a:r>
            <a:r>
              <a:rPr lang="en-US" sz="2000" b="0" dirty="0"/>
              <a:t>.</a:t>
            </a:r>
            <a:endParaRPr lang="en-UA" sz="2000" b="0"/>
          </a:p>
          <a:p>
            <a:pPr marL="342900" indent="-342900">
              <a:lnSpc>
                <a:spcPct val="100000"/>
              </a:lnSpc>
              <a:buFontTx/>
              <a:buChar char="-"/>
            </a:pPr>
            <a:endParaRPr lang="en-US" sz="2000" b="0" dirty="0"/>
          </a:p>
          <a:p>
            <a:pPr>
              <a:lnSpc>
                <a:spcPct val="100000"/>
              </a:lnSpc>
            </a:pPr>
            <a:endParaRPr lang="en-US" sz="2000" b="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E333D7-EA93-FFD6-4D99-C6E8C874D3C2}"/>
              </a:ext>
            </a:extLst>
          </p:cNvPr>
          <p:cNvSpPr txBox="1"/>
          <p:nvPr/>
        </p:nvSpPr>
        <p:spPr>
          <a:xfrm>
            <a:off x="335360" y="5960313"/>
            <a:ext cx="938410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b="1"/>
              <a:t>100% of the machines have emittance growth &lt; 0.5 nm</a:t>
            </a:r>
            <a:r>
              <a:rPr lang="en-US" b="1" dirty="0"/>
              <a:t>. </a:t>
            </a:r>
            <a:endParaRPr lang="en-UA" b="1" dirty="0"/>
          </a:p>
        </p:txBody>
      </p:sp>
      <p:pic>
        <p:nvPicPr>
          <p:cNvPr id="15" name="Picture 14" descr="A graph of a number of objects&#10;&#10;Description automatically generated">
            <a:extLst>
              <a:ext uri="{FF2B5EF4-FFF2-40B4-BE49-F238E27FC236}">
                <a16:creationId xmlns:a16="http://schemas.microsoft.com/office/drawing/2014/main" id="{8128E12B-75AC-E5F4-76D2-6E7E7193AE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1544" y="3771638"/>
            <a:ext cx="2932580" cy="2249650"/>
          </a:xfrm>
          <a:prstGeom prst="rect">
            <a:avLst/>
          </a:prstGeom>
        </p:spPr>
      </p:pic>
      <p:pic>
        <p:nvPicPr>
          <p:cNvPr id="14" name="Content Placeholder 6">
            <a:extLst>
              <a:ext uri="{FF2B5EF4-FFF2-40B4-BE49-F238E27FC236}">
                <a16:creationId xmlns:a16="http://schemas.microsoft.com/office/drawing/2014/main" id="{A219DC04-DB82-E585-96D3-978E63A2D2B7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759386" y="327096"/>
            <a:ext cx="5080480" cy="1085680"/>
          </a:xfrm>
          <a:prstGeom prst="rect">
            <a:avLst/>
          </a:prstGeom>
          <a:noFill/>
          <a:ln w="36720">
            <a:solidFill>
              <a:srgbClr val="3465A4"/>
            </a:solidFill>
            <a:prstDash val="solid"/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65FA679-BA60-C5D3-944E-196FB82502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56040" y="3700910"/>
            <a:ext cx="5839519" cy="2608410"/>
          </a:xfrm>
          <a:prstGeom prst="rect">
            <a:avLst/>
          </a:prstGeom>
        </p:spPr>
      </p:pic>
      <p:sp>
        <p:nvSpPr>
          <p:cNvPr id="19" name="Footer Placeholder 6">
            <a:extLst>
              <a:ext uri="{FF2B5EF4-FFF2-40B4-BE49-F238E27FC236}">
                <a16:creationId xmlns:a16="http://schemas.microsoft.com/office/drawing/2014/main" id="{1842D645-67B5-EDBA-9364-544DEA4C75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pPr algn="ctr"/>
            <a:r>
              <a:rPr lang="en-US" dirty="0"/>
              <a:t>A. Latina – Beam Dynamics Summary – LCWS2024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614CEA-BC6A-E8CB-9388-1CC3ED0EF919}"/>
              </a:ext>
            </a:extLst>
          </p:cNvPr>
          <p:cNvSpPr txBox="1"/>
          <p:nvPr/>
        </p:nvSpPr>
        <p:spPr>
          <a:xfrm>
            <a:off x="6528048" y="3554937"/>
            <a:ext cx="108683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000" dirty="0"/>
              <a:t>Wakefield monitors</a:t>
            </a:r>
          </a:p>
        </p:txBody>
      </p:sp>
    </p:spTree>
    <p:extLst>
      <p:ext uri="{BB962C8B-B14F-4D97-AF65-F5344CB8AC3E}">
        <p14:creationId xmlns:p14="http://schemas.microsoft.com/office/powerpoint/2010/main" val="21357373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071B2F-A62C-FC45-8913-6EA2CAB89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 Updates /III</a:t>
            </a:r>
            <a:br>
              <a:rPr lang="en-US" dirty="0"/>
            </a:br>
            <a:r>
              <a:rPr lang="en-US" sz="1400" b="0" dirty="0"/>
              <a:t>(Enrico </a:t>
            </a:r>
            <a:r>
              <a:rPr lang="en-US" sz="1400" b="0" dirty="0" err="1"/>
              <a:t>Manosperti</a:t>
            </a:r>
            <a:r>
              <a:rPr lang="en-US" sz="1400" b="0" dirty="0"/>
              <a:t>, CERN)</a:t>
            </a:r>
            <a:endParaRPr lang="en-GB" sz="1400" b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6DF24C-388B-AB4B-AB9D-2B1C48014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11.07.24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5AF389-0D82-1945-A486-0B519AE42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58A7B326-16F3-C242-B7D3-A74FF838470B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2000" b="0" dirty="0"/>
                  <a:t>Exploring the possibility of going to even </a:t>
                </a:r>
                <a:r>
                  <a:rPr lang="en-US" sz="2000" dirty="0"/>
                  <a:t>higher energies than 3 </a:t>
                </a:r>
                <a:r>
                  <a:rPr lang="en-US" sz="2000" dirty="0" err="1"/>
                  <a:t>TeV</a:t>
                </a:r>
                <a:r>
                  <a:rPr lang="en-US" sz="2000" b="0" dirty="0"/>
                  <a:t> in </a:t>
                </a:r>
                <a:r>
                  <a:rPr lang="en-US" sz="2000" b="0" dirty="0" err="1"/>
                  <a:t>c.o.m.</a:t>
                </a:r>
                <a:r>
                  <a:rPr lang="en-US" sz="2000" b="0" dirty="0"/>
                  <a:t> 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2000" b="0" dirty="0"/>
                  <a:t>Beam Delivery System at </a:t>
                </a:r>
                <a:r>
                  <a:rPr lang="en-US" sz="2000" dirty="0"/>
                  <a:t>7 </a:t>
                </a:r>
                <a:r>
                  <a:rPr lang="en-US" sz="2000" dirty="0" err="1"/>
                  <a:t>TeV</a:t>
                </a:r>
                <a:r>
                  <a:rPr lang="en-US" sz="2000" dirty="0"/>
                  <a:t> in the center of mass.</a:t>
                </a:r>
              </a:p>
              <a:p>
                <a:pPr>
                  <a:lnSpc>
                    <a:spcPct val="100000"/>
                  </a:lnSpc>
                </a:pPr>
                <a:endParaRPr lang="en-US" sz="2000" b="0" dirty="0"/>
              </a:p>
              <a:p>
                <a:pPr>
                  <a:lnSpc>
                    <a:spcPct val="100000"/>
                  </a:lnSpc>
                </a:pPr>
                <a:r>
                  <a:rPr lang="en-US" sz="2000" b="0" dirty="0"/>
                  <a:t>Optimization in four successive steps:</a:t>
                </a:r>
              </a:p>
              <a:p>
                <a:pPr marL="342900" indent="-342900">
                  <a:lnSpc>
                    <a:spcPct val="100000"/>
                  </a:lnSpc>
                  <a:buFontTx/>
                  <a:buChar char="-"/>
                </a:pPr>
                <a:r>
                  <a:rPr lang="en-US" sz="2000" b="0" dirty="0"/>
                  <a:t>Scaling the BDS for 3 </a:t>
                </a:r>
                <a:r>
                  <a:rPr lang="en-US" sz="2000" b="0" dirty="0" err="1"/>
                  <a:t>TeV</a:t>
                </a:r>
                <a:r>
                  <a:rPr lang="en-US" sz="2000" b="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ℒ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tot</m:t>
                        </m:r>
                      </m:sub>
                    </m:sSub>
                    <m:r>
                      <a:rPr lang="it-IT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=0.76⋅</m:t>
                    </m:r>
                    <m:sSup>
                      <m:sSupPr>
                        <m:ctrlPr>
                          <a:rPr lang="it-IT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it-IT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34</m:t>
                        </m:r>
                      </m:sup>
                    </m:sSup>
                    <m:r>
                      <m:rPr>
                        <m:sty m:val="p"/>
                      </m:rPr>
                      <a:rPr lang="it-IT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it-IT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it-IT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it-IT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</m:t>
                        </m:r>
                      </m:sup>
                    </m:sSup>
                    <m:sSup>
                      <m:sSupPr>
                        <m:ctrlPr>
                          <a:rPr lang="it-IT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it-IT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</m:t>
                        </m:r>
                      </m:e>
                      <m:sup>
                        <m:r>
                          <a:rPr lang="it-IT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it-IT" sz="2000" dirty="0"/>
              </a:p>
              <a:p>
                <a:pPr marL="342900" indent="-342900">
                  <a:lnSpc>
                    <a:spcPct val="100000"/>
                  </a:lnSpc>
                  <a:buFontTx/>
                  <a:buChar char="-"/>
                </a:pPr>
                <a:r>
                  <a:rPr lang="it-IT" sz="2000" b="0" dirty="0" err="1"/>
                  <a:t>Beam</a:t>
                </a:r>
                <a:r>
                  <a:rPr lang="it-IT" sz="2000" b="0" dirty="0"/>
                  <a:t> size </a:t>
                </a:r>
                <a:r>
                  <a:rPr lang="it-IT" sz="2000" b="0" dirty="0" err="1"/>
                  <a:t>optimization</a:t>
                </a:r>
                <a:endParaRPr lang="it-IT" sz="2000" b="0" dirty="0"/>
              </a:p>
              <a:p>
                <a:pPr marL="342900" indent="-342900">
                  <a:lnSpc>
                    <a:spcPct val="100000"/>
                  </a:lnSpc>
                  <a:buFontTx/>
                  <a:buChar char="-"/>
                </a:pPr>
                <a:r>
                  <a:rPr lang="it-IT" sz="2000" b="0" dirty="0"/>
                  <a:t>      </a:t>
                </a:r>
                <a:r>
                  <a:rPr lang="it-IT" sz="2000" b="0" dirty="0" err="1"/>
                  <a:t>scan</a:t>
                </a:r>
                <a:r>
                  <a:rPr lang="it-IT" sz="2000" b="0" dirty="0">
                    <a:ea typeface="Cambria Math" panose="02040503050406030204" pitchFamily="18" charset="0"/>
                  </a:rPr>
                  <a:t> </a:t>
                </a:r>
              </a:p>
              <a:p>
                <a:pPr marL="342900" indent="-342900">
                  <a:lnSpc>
                    <a:spcPct val="100000"/>
                  </a:lnSpc>
                  <a:buFontTx/>
                  <a:buChar char="-"/>
                </a:pPr>
                <a:r>
                  <a:rPr lang="it-IT" sz="2000" b="0" dirty="0" err="1"/>
                  <a:t>Dispersion</a:t>
                </a:r>
                <a:r>
                  <a:rPr lang="it-IT" sz="2000" b="0" dirty="0"/>
                  <a:t> </a:t>
                </a:r>
                <a:r>
                  <a:rPr lang="it-IT" sz="2000" b="0" dirty="0" err="1"/>
                  <a:t>optimization</a:t>
                </a:r>
                <a:endParaRPr lang="it-IT" sz="2000" b="0" dirty="0"/>
              </a:p>
              <a:p>
                <a:pPr marL="342900" indent="-342900">
                  <a:lnSpc>
                    <a:spcPct val="100000"/>
                  </a:lnSpc>
                  <a:buFontTx/>
                  <a:buChar char="-"/>
                </a:pPr>
                <a:endParaRPr lang="it-IT" sz="2000" dirty="0"/>
              </a:p>
              <a:p>
                <a:pPr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a:rPr lang="it-IT" sz="2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𝑡𝑜𝑡</m:t>
                          </m:r>
                        </m:sub>
                      </m:sSub>
                      <m:r>
                        <a:rPr lang="it-IT" sz="2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it-IT" sz="2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12.23±0.04</m:t>
                          </m:r>
                        </m:e>
                      </m:d>
                      <m:r>
                        <a:rPr lang="it-IT" sz="2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it-IT" sz="2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it-IT" sz="2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34</m:t>
                          </m:r>
                        </m:sup>
                      </m:sSup>
                      <m:r>
                        <a:rPr lang="it-IT" sz="2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sSup>
                        <m:sSupPr>
                          <m:ctrlPr>
                            <a:rPr lang="it-IT" sz="2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it-IT" sz="2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  <m:sSup>
                        <m:sSupPr>
                          <m:ctrlPr>
                            <a:rPr lang="it-IT" sz="2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it-IT" sz="2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sz="2600" b="0" dirty="0">
                  <a:ea typeface="Cambria Math" panose="02040503050406030204" pitchFamily="18" charset="0"/>
                </a:endParaRPr>
              </a:p>
              <a:p>
                <a:pPr>
                  <a:lnSpc>
                    <a:spcPct val="100000"/>
                  </a:lnSpc>
                </a:pPr>
                <a:endParaRPr lang="it-IT" sz="2000" dirty="0"/>
              </a:p>
              <a:p>
                <a:pPr marL="342900" indent="-342900">
                  <a:lnSpc>
                    <a:spcPct val="100000"/>
                  </a:lnSpc>
                  <a:buFontTx/>
                  <a:buChar char="-"/>
                </a:pPr>
                <a:r>
                  <a:rPr lang="it-IT" sz="2000" dirty="0"/>
                  <a:t>FFS </a:t>
                </a:r>
                <a:r>
                  <a:rPr lang="it-IT" sz="2000" dirty="0" err="1"/>
                  <a:t>final</a:t>
                </a:r>
                <a:r>
                  <a:rPr lang="it-IT" sz="2000" dirty="0"/>
                  <a:t> </a:t>
                </a:r>
                <a:r>
                  <a:rPr lang="it-IT" sz="2000" dirty="0" err="1"/>
                  <a:t>length</a:t>
                </a:r>
                <a:r>
                  <a:rPr lang="it-IT" sz="2000" dirty="0"/>
                  <a:t> = 921 m</a:t>
                </a:r>
              </a:p>
            </p:txBody>
          </p:sp>
        </mc:Choice>
        <mc:Fallback xmlns="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58A7B326-16F3-C242-B7D3-A74FF838470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blipFill>
                <a:blip r:embed="rId2"/>
                <a:stretch>
                  <a:fillRect l="-1339" t="-2198" b="-824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14A44C7F-1482-6FF1-1C29-B51D7B2544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392" y="3861048"/>
            <a:ext cx="485821" cy="456197"/>
          </a:xfrm>
          <a:prstGeom prst="rect">
            <a:avLst/>
          </a:prstGeom>
        </p:spPr>
      </p:pic>
      <p:pic>
        <p:nvPicPr>
          <p:cNvPr id="9" name="Picture 8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873D1431-CC52-01A6-0873-7598A36214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1237" y="2238526"/>
            <a:ext cx="4163264" cy="2630634"/>
          </a:xfrm>
          <a:prstGeom prst="rect">
            <a:avLst/>
          </a:prstGeom>
        </p:spPr>
      </p:pic>
      <p:sp>
        <p:nvSpPr>
          <p:cNvPr id="12" name="Footer Placeholder 6">
            <a:extLst>
              <a:ext uri="{FF2B5EF4-FFF2-40B4-BE49-F238E27FC236}">
                <a16:creationId xmlns:a16="http://schemas.microsoft.com/office/drawing/2014/main" id="{31E1CC0B-746D-0AE1-0AD5-F1A56F0A73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pPr algn="ctr"/>
            <a:r>
              <a:rPr lang="en-US" dirty="0"/>
              <a:t>A. Latina – Beam Dynamics Summary – LCWS2024</a:t>
            </a:r>
          </a:p>
        </p:txBody>
      </p:sp>
    </p:spTree>
    <p:extLst>
      <p:ext uri="{BB962C8B-B14F-4D97-AF65-F5344CB8AC3E}">
        <p14:creationId xmlns:p14="http://schemas.microsoft.com/office/powerpoint/2010/main" val="38414392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340768"/>
            <a:ext cx="9467849" cy="4608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Consolidation of the TDR Lattices</a:t>
            </a:r>
          </a:p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Reporting the activities of the ILC Beamline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elated to CFS (2019~)</a:t>
            </a:r>
          </a:p>
          <a:p>
            <a:pPr lvl="1"/>
            <a:r>
              <a:rPr kumimoji="1" lang="en-US" altLang="ja-JP" sz="1800" dirty="0">
                <a:latin typeface="Arial" panose="020B0604020202020204" pitchFamily="34" charset="0"/>
                <a:cs typeface="Arial" panose="020B0604020202020204" pitchFamily="34" charset="0"/>
              </a:rPr>
              <a:t>Y. </a:t>
            </a:r>
            <a:r>
              <a:rPr kumimoji="1" lang="en-US" altLang="ja-JP" sz="1800" dirty="0" err="1">
                <a:latin typeface="Arial" panose="020B0604020202020204" pitchFamily="34" charset="0"/>
                <a:cs typeface="Arial" panose="020B0604020202020204" pitchFamily="34" charset="0"/>
              </a:rPr>
              <a:t>Enomoto</a:t>
            </a:r>
            <a:r>
              <a:rPr lang="en-US" altLang="ja-JP" sz="1800" dirty="0">
                <a:latin typeface="Arial" panose="020B0604020202020204" pitchFamily="34" charset="0"/>
                <a:cs typeface="Arial" panose="020B0604020202020204" pitchFamily="34" charset="0"/>
              </a:rPr>
              <a:t>, H. </a:t>
            </a:r>
            <a:r>
              <a:rPr kumimoji="1" lang="en-US" altLang="ja-JP" sz="1800" dirty="0" err="1">
                <a:latin typeface="Arial" panose="020B0604020202020204" pitchFamily="34" charset="0"/>
                <a:cs typeface="Arial" panose="020B0604020202020204" pitchFamily="34" charset="0"/>
              </a:rPr>
              <a:t>Hayano</a:t>
            </a:r>
            <a:r>
              <a:rPr kumimoji="1" lang="en-US" altLang="ja-JP" sz="1800" dirty="0">
                <a:latin typeface="Arial" panose="020B0604020202020204" pitchFamily="34" charset="0"/>
                <a:cs typeface="Arial" panose="020B0604020202020204" pitchFamily="34" charset="0"/>
              </a:rPr>
              <a:t>, K. Kubo,</a:t>
            </a:r>
            <a:r>
              <a:rPr lang="en-US" altLang="ja-JP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1800" dirty="0">
                <a:latin typeface="Arial" panose="020B0604020202020204" pitchFamily="34" charset="0"/>
                <a:cs typeface="Arial" panose="020B0604020202020204" pitchFamily="34" charset="0"/>
              </a:rPr>
              <a:t>T. </a:t>
            </a:r>
            <a:r>
              <a:rPr kumimoji="1" lang="en-US" altLang="ja-JP" sz="1800" dirty="0" err="1">
                <a:latin typeface="Arial" panose="020B0604020202020204" pitchFamily="34" charset="0"/>
                <a:cs typeface="Arial" panose="020B0604020202020204" pitchFamily="34" charset="0"/>
              </a:rPr>
              <a:t>Okugi</a:t>
            </a:r>
            <a:r>
              <a:rPr kumimoji="1" lang="en-US" altLang="ja-JP" sz="1800" dirty="0">
                <a:latin typeface="Arial" panose="020B0604020202020204" pitchFamily="34" charset="0"/>
                <a:cs typeface="Arial" panose="020B0604020202020204" pitchFamily="34" charset="0"/>
              </a:rPr>
              <a:t>, T. </a:t>
            </a:r>
            <a:r>
              <a:rPr kumimoji="1" lang="en-US" altLang="ja-JP" sz="1800" dirty="0" err="1">
                <a:latin typeface="Arial" panose="020B0604020202020204" pitchFamily="34" charset="0"/>
                <a:cs typeface="Arial" panose="020B0604020202020204" pitchFamily="34" charset="0"/>
              </a:rPr>
              <a:t>Sanuki</a:t>
            </a:r>
            <a:r>
              <a:rPr kumimoji="1" lang="en-US" altLang="ja-JP" sz="1800" dirty="0">
                <a:latin typeface="Arial" panose="020B0604020202020204" pitchFamily="34" charset="0"/>
                <a:cs typeface="Arial" panose="020B0604020202020204" pitchFamily="34" charset="0"/>
              </a:rPr>
              <a:t>, N. </a:t>
            </a:r>
            <a:r>
              <a:rPr kumimoji="1" lang="en-US" altLang="ja-JP" sz="1800" dirty="0" err="1">
                <a:latin typeface="Arial" panose="020B0604020202020204" pitchFamily="34" charset="0"/>
                <a:cs typeface="Arial" panose="020B0604020202020204" pitchFamily="34" charset="0"/>
              </a:rPr>
              <a:t>Terunuma</a:t>
            </a:r>
            <a:r>
              <a:rPr kumimoji="1" lang="en-US" altLang="ja-JP" sz="1800" dirty="0">
                <a:latin typeface="Arial" panose="020B0604020202020204" pitchFamily="34" charset="0"/>
                <a:cs typeface="Arial" panose="020B0604020202020204" pitchFamily="34" charset="0"/>
              </a:rPr>
              <a:t>, K. </a:t>
            </a:r>
            <a:r>
              <a:rPr kumimoji="1" lang="en-US" altLang="ja-JP" sz="1800" dirty="0" err="1">
                <a:latin typeface="Arial" panose="020B0604020202020204" pitchFamily="34" charset="0"/>
                <a:cs typeface="Arial" panose="020B0604020202020204" pitchFamily="34" charset="0"/>
              </a:rPr>
              <a:t>Yokoya</a:t>
            </a:r>
            <a:endParaRPr kumimoji="1" lang="en-US" altLang="ja-JP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ja-JP" sz="18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800" b="0" dirty="0">
                <a:latin typeface="Arial" panose="020B0604020202020204" pitchFamily="34" charset="0"/>
                <a:cs typeface="Arial" panose="020B0604020202020204" pitchFamily="34" charset="0"/>
              </a:rPr>
              <a:t>Considerations of CFS &amp; beam dynamics </a:t>
            </a:r>
          </a:p>
          <a:p>
            <a:r>
              <a:rPr kumimoji="1" lang="en-US" altLang="ja-JP" sz="1800" b="0" dirty="0">
                <a:latin typeface="Arial" panose="020B0604020202020204" pitchFamily="34" charset="0"/>
                <a:cs typeface="Arial" panose="020B0604020202020204" pitchFamily="34" charset="0"/>
              </a:rPr>
              <a:t>Main </a:t>
            </a:r>
            <a:r>
              <a:rPr kumimoji="1" lang="en-US" altLang="ja-JP" sz="1800" b="0" dirty="0" err="1">
                <a:latin typeface="Arial" panose="020B0604020202020204" pitchFamily="34" charset="0"/>
                <a:cs typeface="Arial" panose="020B0604020202020204" pitchFamily="34" charset="0"/>
              </a:rPr>
              <a:t>Linac</a:t>
            </a:r>
            <a:r>
              <a:rPr kumimoji="1" lang="en-US" altLang="ja-JP" sz="1800" b="0" dirty="0">
                <a:latin typeface="Arial" panose="020B0604020202020204" pitchFamily="34" charset="0"/>
                <a:cs typeface="Arial" panose="020B0604020202020204" pitchFamily="34" charset="0"/>
              </a:rPr>
              <a:t> reserved space moved</a:t>
            </a:r>
          </a:p>
          <a:p>
            <a:r>
              <a:rPr kumimoji="1" lang="en-US" altLang="ja-JP" sz="1800" b="0" dirty="0">
                <a:latin typeface="Arial" panose="020B0604020202020204" pitchFamily="34" charset="0"/>
                <a:cs typeface="Arial" panose="020B0604020202020204" pitchFamily="34" charset="0"/>
              </a:rPr>
              <a:t>Longer turnarounds optimized for 250 GeV</a:t>
            </a:r>
          </a:p>
          <a:p>
            <a:r>
              <a:rPr kumimoji="1" lang="en-US" altLang="ja-JP" sz="1800" b="0" dirty="0">
                <a:latin typeface="Arial" panose="020B0604020202020204" pitchFamily="34" charset="0"/>
                <a:cs typeface="Arial" panose="020B0604020202020204" pitchFamily="34" charset="0"/>
              </a:rPr>
              <a:t>Added “timing adjusting” chicanes</a:t>
            </a:r>
          </a:p>
          <a:p>
            <a:r>
              <a:rPr kumimoji="1" lang="en-US" altLang="ja-JP" sz="1800" b="0" dirty="0">
                <a:latin typeface="Arial" panose="020B0604020202020204" pitchFamily="34" charset="0"/>
                <a:cs typeface="Arial" panose="020B0604020202020204" pitchFamily="34" charset="0"/>
              </a:rPr>
              <a:t>Undulator region</a:t>
            </a:r>
          </a:p>
          <a:p>
            <a:r>
              <a:rPr kumimoji="1" lang="en-US" altLang="ja-JP" sz="1800" b="0" dirty="0">
                <a:latin typeface="Arial" panose="020B0604020202020204" pitchFamily="34" charset="0"/>
                <a:cs typeface="Arial" panose="020B0604020202020204" pitchFamily="34" charset="0"/>
              </a:rPr>
              <a:t>Positron source beamline</a:t>
            </a:r>
          </a:p>
          <a:p>
            <a:r>
              <a:rPr kumimoji="1" lang="en-US" altLang="ja-JP" sz="1800" b="0" dirty="0">
                <a:latin typeface="Arial" panose="020B0604020202020204" pitchFamily="34" charset="0"/>
                <a:cs typeface="Arial" panose="020B0604020202020204" pitchFamily="34" charset="0"/>
              </a:rPr>
              <a:t>Electron source beamline</a:t>
            </a:r>
            <a:endParaRPr kumimoji="1" lang="ja-JP" altLang="en-US" sz="1800" b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kumimoji="1"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ILC Updates</a:t>
            </a:r>
            <a:br>
              <a:rPr lang="en-US" dirty="0"/>
            </a:br>
            <a:r>
              <a:rPr lang="en-US" sz="1400" b="0" dirty="0"/>
              <a:t>(Kiyoshi Kubo, KEK)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6F4ED-E0F5-F64C-AC79-4679EEF727CE}" type="datetime1">
              <a:rPr lang="de-CH" smtClean="0"/>
              <a:t>11.07.24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2" name="Picture 101">
            <a:extLst>
              <a:ext uri="{FF2B5EF4-FFF2-40B4-BE49-F238E27FC236}">
                <a16:creationId xmlns:a16="http://schemas.microsoft.com/office/drawing/2014/main" id="{83A20D5E-0274-5FCA-C40B-FCF3B9C54F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7239" y="2570038"/>
            <a:ext cx="6751133" cy="2755716"/>
          </a:xfrm>
          <a:prstGeom prst="rect">
            <a:avLst/>
          </a:prstGeom>
        </p:spPr>
      </p:pic>
      <p:sp>
        <p:nvSpPr>
          <p:cNvPr id="103" name="Footer Placeholder 6">
            <a:extLst>
              <a:ext uri="{FF2B5EF4-FFF2-40B4-BE49-F238E27FC236}">
                <a16:creationId xmlns:a16="http://schemas.microsoft.com/office/drawing/2014/main" id="{0636315E-8F77-135E-D110-36FEEC96BD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pPr algn="ctr"/>
            <a:r>
              <a:rPr lang="en-US" dirty="0"/>
              <a:t>A. Latina – Beam Dynamics Summary – LCWS2024</a:t>
            </a:r>
          </a:p>
        </p:txBody>
      </p:sp>
    </p:spTree>
    <p:extLst>
      <p:ext uri="{BB962C8B-B14F-4D97-AF65-F5344CB8AC3E}">
        <p14:creationId xmlns:p14="http://schemas.microsoft.com/office/powerpoint/2010/main" val="18116287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baseline="30000" dirty="0"/>
              <a:t>3</a:t>
            </a:r>
            <a:r>
              <a:rPr lang="en-US" dirty="0"/>
              <a:t> Luminosity optimization</a:t>
            </a:r>
            <a:br>
              <a:rPr lang="en-US" dirty="0"/>
            </a:br>
            <a:r>
              <a:rPr lang="en-US" sz="1400" b="0" dirty="0"/>
              <a:t>(Dimitris </a:t>
            </a:r>
            <a:r>
              <a:rPr lang="en-US" sz="1400" b="0" dirty="0" err="1"/>
              <a:t>Ntounis</a:t>
            </a:r>
            <a:r>
              <a:rPr lang="en-US" sz="1400" b="0" dirty="0"/>
              <a:t>, Stanford University &amp; SLAC)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6F4ED-E0F5-F64C-AC79-4679EEF727CE}" type="datetime1">
              <a:rPr lang="de-CH" smtClean="0"/>
              <a:t>11.07.24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A0E68D8-FF52-41D1-6448-65CBED191C77}"/>
              </a:ext>
            </a:extLst>
          </p:cNvPr>
          <p:cNvGrpSpPr/>
          <p:nvPr/>
        </p:nvGrpSpPr>
        <p:grpSpPr>
          <a:xfrm>
            <a:off x="407986" y="1128565"/>
            <a:ext cx="8352309" cy="2804491"/>
            <a:chOff x="3748316" y="1556792"/>
            <a:chExt cx="7892300" cy="2532606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ED98854E-9369-CDCA-A81B-7B66FF46C9C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48316" y="1814550"/>
              <a:ext cx="7772400" cy="2274848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5DFB6EC-82F9-873A-6F53-3C3191E0FEB6}"/>
                </a:ext>
              </a:extLst>
            </p:cNvPr>
            <p:cNvSpPr/>
            <p:nvPr/>
          </p:nvSpPr>
          <p:spPr>
            <a:xfrm>
              <a:off x="10200456" y="1556792"/>
              <a:ext cx="1440160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3B9F19D1-6402-502A-CF85-4A104F7239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4929" y="3399865"/>
            <a:ext cx="4375727" cy="290945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64A5E2C-958D-FC4F-88CA-9EC5927A11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986" y="4293096"/>
            <a:ext cx="6213554" cy="189975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E860D24-C3F7-247C-6146-F7DAC24DA47F}"/>
              </a:ext>
            </a:extLst>
          </p:cNvPr>
          <p:cNvSpPr txBox="1"/>
          <p:nvPr/>
        </p:nvSpPr>
        <p:spPr>
          <a:xfrm>
            <a:off x="551384" y="4108430"/>
            <a:ext cx="217527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b="1" dirty="0"/>
              <a:t>Surrogate model optimization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2FF1E13-4BC9-1AB2-5D4E-0B8DA207B2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88088" y="116632"/>
            <a:ext cx="5181142" cy="1393087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8A65752-23E0-DBB6-DC17-6C6FFD2DE207}"/>
              </a:ext>
            </a:extLst>
          </p:cNvPr>
          <p:cNvCxnSpPr/>
          <p:nvPr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6">
            <a:extLst>
              <a:ext uri="{FF2B5EF4-FFF2-40B4-BE49-F238E27FC236}">
                <a16:creationId xmlns:a16="http://schemas.microsoft.com/office/drawing/2014/main" id="{1D9FCF5D-58C4-D169-34F2-0966A05517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pPr algn="ctr"/>
            <a:r>
              <a:rPr lang="en-US" dirty="0"/>
              <a:t>A. Latina – Beam Dynamics Summary – LCWS2024</a:t>
            </a:r>
          </a:p>
        </p:txBody>
      </p:sp>
    </p:spTree>
    <p:extLst>
      <p:ext uri="{BB962C8B-B14F-4D97-AF65-F5344CB8AC3E}">
        <p14:creationId xmlns:p14="http://schemas.microsoft.com/office/powerpoint/2010/main" val="7802376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11160619" cy="46085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250 GeV beam dynamics studies</a:t>
            </a:r>
          </a:p>
          <a:p>
            <a:pPr marL="0" indent="0">
              <a:buNone/>
            </a:pPr>
            <a:r>
              <a:rPr kumimoji="1" lang="en-US" altLang="ja-JP" b="0" dirty="0">
                <a:latin typeface="Arial" panose="020B0604020202020204" pitchFamily="34" charset="0"/>
                <a:cs typeface="Arial" panose="020B0604020202020204" pitchFamily="34" charset="0"/>
              </a:rPr>
              <a:t>Studying the impact of long-range </a:t>
            </a:r>
            <a:r>
              <a:rPr kumimoji="1" lang="en-US" altLang="ja-JP" b="0" dirty="0" err="1">
                <a:latin typeface="Arial" panose="020B0604020202020204" pitchFamily="34" charset="0"/>
                <a:cs typeface="Arial" panose="020B0604020202020204" pitchFamily="34" charset="0"/>
              </a:rPr>
              <a:t>wakefields</a:t>
            </a:r>
            <a:r>
              <a:rPr kumimoji="1" lang="en-US" altLang="ja-JP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b="0" dirty="0">
                <a:latin typeface="Arial" panose="020B0604020202020204" pitchFamily="34" charset="0"/>
                <a:cs typeface="Arial" panose="020B0604020202020204" pitchFamily="34" charset="0"/>
              </a:rPr>
              <a:t>on the beam</a:t>
            </a:r>
          </a:p>
          <a:p>
            <a:pPr marL="0" indent="0">
              <a:buNone/>
            </a:pPr>
            <a:r>
              <a:rPr kumimoji="1" lang="en-US" b="0" dirty="0">
                <a:latin typeface="Arial" panose="020B0604020202020204" pitchFamily="34" charset="0"/>
                <a:cs typeface="Arial" panose="020B0604020202020204" pitchFamily="34" charset="0"/>
              </a:rPr>
              <a:t> emittance due to bunch-to-bunch random jitter</a:t>
            </a:r>
            <a:endParaRPr lang="en-US" b="0" dirty="0"/>
          </a:p>
          <a:p>
            <a:pPr>
              <a:buFontTx/>
              <a:buChar char="-"/>
            </a:pPr>
            <a:r>
              <a:rPr kumimoji="1" lang="en-US" altLang="ja-JP" b="0" dirty="0">
                <a:latin typeface="Arial" panose="020B0604020202020204" pitchFamily="34" charset="0"/>
                <a:cs typeface="Arial" panose="020B0604020202020204" pitchFamily="34" charset="0"/>
              </a:rPr>
              <a:t>Mitigation: damping</a:t>
            </a:r>
          </a:p>
          <a:p>
            <a:pPr>
              <a:buFontTx/>
              <a:buChar char="-"/>
            </a:pPr>
            <a:r>
              <a:rPr kumimoji="1" lang="en-US" altLang="ja-JP" b="0" dirty="0">
                <a:latin typeface="Arial" panose="020B0604020202020204" pitchFamily="34" charset="0"/>
                <a:cs typeface="Arial" panose="020B0604020202020204" pitchFamily="34" charset="0"/>
              </a:rPr>
              <a:t>Mitigation: detuning</a:t>
            </a:r>
          </a:p>
          <a:p>
            <a:pPr>
              <a:buFontTx/>
              <a:buChar char="-"/>
            </a:pPr>
            <a:endParaRPr lang="en-GB" dirty="0">
              <a:solidFill>
                <a:srgbClr val="8C1515"/>
              </a:solidFill>
              <a:effectLst/>
              <a:latin typeface="Helvetica" pitchFamily="2" charset="0"/>
            </a:endParaRPr>
          </a:p>
          <a:p>
            <a:pPr>
              <a:buFontTx/>
              <a:buChar char="-"/>
            </a:pPr>
            <a:endParaRPr lang="en-GB" dirty="0">
              <a:solidFill>
                <a:srgbClr val="8C1515"/>
              </a:solidFill>
              <a:latin typeface="Helvetica" pitchFamily="2" charset="0"/>
            </a:endParaRPr>
          </a:p>
          <a:p>
            <a:pPr>
              <a:buFontTx/>
              <a:buChar char="-"/>
            </a:pPr>
            <a:endParaRPr lang="en-GB" dirty="0">
              <a:solidFill>
                <a:srgbClr val="8C1515"/>
              </a:solidFill>
              <a:effectLst/>
              <a:latin typeface="Helvetica" pitchFamily="2" charset="0"/>
            </a:endParaRPr>
          </a:p>
          <a:p>
            <a:pPr>
              <a:buFontTx/>
              <a:buChar char="-"/>
            </a:pPr>
            <a:endParaRPr lang="en-GB" dirty="0">
              <a:solidFill>
                <a:srgbClr val="8C1515"/>
              </a:solidFill>
              <a:latin typeface="Helvetica" pitchFamily="2" charset="0"/>
            </a:endParaRPr>
          </a:p>
          <a:p>
            <a:pPr>
              <a:buFontTx/>
              <a:buChar char="-"/>
            </a:pPr>
            <a:endParaRPr lang="en-GB" dirty="0">
              <a:solidFill>
                <a:srgbClr val="8C1515"/>
              </a:solidFill>
              <a:effectLst/>
              <a:latin typeface="Helvetica" pitchFamily="2" charset="0"/>
            </a:endParaRPr>
          </a:p>
          <a:p>
            <a:pPr>
              <a:buFontTx/>
              <a:buChar char="-"/>
            </a:pPr>
            <a:endParaRPr lang="en-GB" dirty="0">
              <a:solidFill>
                <a:srgbClr val="8C1515"/>
              </a:solidFill>
              <a:latin typeface="Helvetica" pitchFamily="2" charset="0"/>
            </a:endParaRPr>
          </a:p>
          <a:p>
            <a:pPr>
              <a:buFontTx/>
              <a:buChar char="-"/>
            </a:pPr>
            <a:r>
              <a:rPr lang="en-GB" dirty="0">
                <a:solidFill>
                  <a:srgbClr val="8C1515"/>
                </a:solidFill>
                <a:effectLst/>
                <a:latin typeface="Helvetica" pitchFamily="2" charset="0"/>
              </a:rPr>
              <a:t>Identified frequency bands that need detuning</a:t>
            </a:r>
          </a:p>
          <a:p>
            <a:pPr>
              <a:buFontTx/>
              <a:buChar char="-"/>
            </a:pPr>
            <a:endParaRPr lang="en-US" b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baseline="30000" dirty="0"/>
              <a:t>3</a:t>
            </a:r>
            <a:r>
              <a:rPr lang="en-US" dirty="0"/>
              <a:t> Main </a:t>
            </a:r>
            <a:r>
              <a:rPr lang="en-US" dirty="0" err="1"/>
              <a:t>Linac</a:t>
            </a:r>
            <a:br>
              <a:rPr lang="en-US" dirty="0"/>
            </a:br>
            <a:r>
              <a:rPr lang="en-US" sz="1400" b="0" dirty="0"/>
              <a:t>(Wei-Hou Tan, SLAC)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6F4ED-E0F5-F64C-AC79-4679EEF727CE}" type="datetime1">
              <a:rPr lang="de-CH" smtClean="0"/>
              <a:t>11.07.24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C25D4B6-3003-094E-9E53-B97E0A5389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1137" y="96559"/>
            <a:ext cx="5839519" cy="202576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B52F251-73CD-2D2D-9107-733AB09BE1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5921" y="2030241"/>
            <a:ext cx="3232727" cy="202570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3D6BBB1-9212-AF55-55BD-614DFFB348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408" y="3717032"/>
            <a:ext cx="3359309" cy="178216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B6C610-9911-5712-1958-4A81023726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91744" y="2636912"/>
            <a:ext cx="3910265" cy="269808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46B4926-7D85-FB1E-0C2A-5195B5CE04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69477" y="4077072"/>
            <a:ext cx="3931179" cy="2146882"/>
          </a:xfrm>
          <a:prstGeom prst="rect">
            <a:avLst/>
          </a:prstGeom>
        </p:spPr>
      </p:pic>
      <p:sp>
        <p:nvSpPr>
          <p:cNvPr id="9" name="Footer Placeholder 6">
            <a:extLst>
              <a:ext uri="{FF2B5EF4-FFF2-40B4-BE49-F238E27FC236}">
                <a16:creationId xmlns:a16="http://schemas.microsoft.com/office/drawing/2014/main" id="{F7A9D490-2CEE-2773-213A-3F678EBFF5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pPr algn="ctr"/>
            <a:r>
              <a:rPr lang="en-US" dirty="0"/>
              <a:t>A. Latina – Beam Dynamics Summary – LCWS2024</a:t>
            </a:r>
          </a:p>
        </p:txBody>
      </p:sp>
    </p:spTree>
    <p:extLst>
      <p:ext uri="{BB962C8B-B14F-4D97-AF65-F5344CB8AC3E}">
        <p14:creationId xmlns:p14="http://schemas.microsoft.com/office/powerpoint/2010/main" val="38897798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11160619" cy="4608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0" dirty="0"/>
              <a:t>ATF2: Small beam</a:t>
            </a:r>
          </a:p>
          <a:p>
            <a:pPr marL="0" indent="0">
              <a:buNone/>
            </a:pPr>
            <a:r>
              <a:rPr lang="en-US" b="0" dirty="0"/>
              <a:t>FFS: Chromaticity correction using 5 </a:t>
            </a:r>
            <a:r>
              <a:rPr lang="en-US" b="0" dirty="0" err="1"/>
              <a:t>sextupole</a:t>
            </a:r>
            <a:r>
              <a:rPr lang="en-US" b="0" dirty="0"/>
              <a:t> magnets</a:t>
            </a:r>
          </a:p>
          <a:p>
            <a:pPr marL="0" indent="0">
              <a:buNone/>
            </a:pPr>
            <a:r>
              <a:rPr lang="en-US" b="0" dirty="0"/>
              <a:t>DR: optimization for smaller emittance</a:t>
            </a:r>
          </a:p>
          <a:p>
            <a:pPr marL="0" indent="0">
              <a:buNone/>
            </a:pPr>
            <a:r>
              <a:rPr lang="en-US" b="0" dirty="0"/>
              <a:t>ML: small emittance</a:t>
            </a:r>
          </a:p>
          <a:p>
            <a:pPr marL="0" indent="0">
              <a:buNone/>
            </a:pPr>
            <a:r>
              <a:rPr lang="en-US" b="0" dirty="0"/>
              <a:t>Measures in place for robust optimization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Machine Learning at KEK</a:t>
            </a:r>
            <a:br>
              <a:rPr lang="en-US" dirty="0"/>
            </a:br>
            <a:r>
              <a:rPr lang="en-US" sz="1400" b="0" dirty="0"/>
              <a:t>(Masakazu </a:t>
            </a:r>
            <a:r>
              <a:rPr lang="en-US" sz="1400" b="0"/>
              <a:t>Kurata, </a:t>
            </a:r>
            <a:r>
              <a:rPr lang="en-US" sz="1400" b="0" dirty="0"/>
              <a:t>KEK)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6F4ED-E0F5-F64C-AC79-4679EEF727CE}" type="datetime1">
              <a:rPr lang="de-CH" smtClean="0"/>
              <a:t>11.07.24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B921D25-55C7-3141-56CB-DFEF6A3661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1861" y="3837808"/>
            <a:ext cx="5308654" cy="159602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4ADD76E-98B8-64CE-2497-7B2434C02841}"/>
              </a:ext>
            </a:extLst>
          </p:cNvPr>
          <p:cNvSpPr txBox="1"/>
          <p:nvPr/>
        </p:nvSpPr>
        <p:spPr>
          <a:xfrm>
            <a:off x="6672064" y="5809819"/>
            <a:ext cx="111569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400" dirty="0"/>
              <a:t>Compact ERL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0FE1D02-CAE0-F944-359A-46337EF0C7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2064" y="283792"/>
            <a:ext cx="5308654" cy="2616941"/>
          </a:xfrm>
          <a:prstGeom prst="rect">
            <a:avLst/>
          </a:prstGeom>
        </p:spPr>
      </p:pic>
      <p:sp>
        <p:nvSpPr>
          <p:cNvPr id="18" name="Footer Placeholder 6">
            <a:extLst>
              <a:ext uri="{FF2B5EF4-FFF2-40B4-BE49-F238E27FC236}">
                <a16:creationId xmlns:a16="http://schemas.microsoft.com/office/drawing/2014/main" id="{4BC54354-D63B-3DE2-FF6F-98A35560B7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pPr algn="ctr"/>
            <a:r>
              <a:rPr lang="en-US" dirty="0"/>
              <a:t>A. Latina – Beam Dynamics Summary – LCWS2024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CE9C8CA-CCA3-B431-4B70-E7BC6B5E1A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360" y="3986650"/>
            <a:ext cx="5912757" cy="212903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6F8886C-06CA-6BD4-F361-D9FD96282654}"/>
              </a:ext>
            </a:extLst>
          </p:cNvPr>
          <p:cNvSpPr txBox="1"/>
          <p:nvPr/>
        </p:nvSpPr>
        <p:spPr>
          <a:xfrm>
            <a:off x="414470" y="3729380"/>
            <a:ext cx="865622" cy="2058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400" dirty="0"/>
              <a:t>Main Linac</a:t>
            </a:r>
          </a:p>
        </p:txBody>
      </p:sp>
    </p:spTree>
    <p:extLst>
      <p:ext uri="{BB962C8B-B14F-4D97-AF65-F5344CB8AC3E}">
        <p14:creationId xmlns:p14="http://schemas.microsoft.com/office/powerpoint/2010/main" val="14206803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4.pptx" id="{DFBC6625-1CCB-9E43-8DAE-BEFAD74E24A0}" vid="{9CD4E85F-30DA-2443-B3AE-B766ED3BC7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142</TotalTime>
  <Words>547</Words>
  <Application>Microsoft Macintosh PowerPoint</Application>
  <PresentationFormat>Widescreen</PresentationFormat>
  <Paragraphs>102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Cambria Math</vt:lpstr>
      <vt:lpstr>Helvetica</vt:lpstr>
      <vt:lpstr>Office Theme</vt:lpstr>
      <vt:lpstr>Beam Dynamics Summary</vt:lpstr>
      <vt:lpstr>Contents</vt:lpstr>
      <vt:lpstr>CLIC Updates /I (Yongke Zhao, CERN)</vt:lpstr>
      <vt:lpstr>CLIC Updates /II (Andrii Pastushenko, CERN)</vt:lpstr>
      <vt:lpstr>CLIC Updates /III (Enrico Manosperti, CERN)</vt:lpstr>
      <vt:lpstr>ILC Updates (Kiyoshi Kubo, KEK)</vt:lpstr>
      <vt:lpstr>C3 Luminosity optimization (Dimitris Ntounis, Stanford University &amp; SLAC)</vt:lpstr>
      <vt:lpstr>C3 Main Linac (Wei-Hou Tan, SLAC)</vt:lpstr>
      <vt:lpstr>Machine Learning at KEK (Masakazu Kurata, KEK)</vt:lpstr>
      <vt:lpstr>Thank you for your attention.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Andrea Latina</dc:creator>
  <cp:lastModifiedBy>Andrea Latina</cp:lastModifiedBy>
  <cp:revision>45</cp:revision>
  <cp:lastPrinted>2020-01-30T13:49:18Z</cp:lastPrinted>
  <dcterms:created xsi:type="dcterms:W3CDTF">2024-07-10T06:27:02Z</dcterms:created>
  <dcterms:modified xsi:type="dcterms:W3CDTF">2024-07-11T02:11:02Z</dcterms:modified>
</cp:coreProperties>
</file>