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5" r:id="rId1"/>
    <p:sldMasterId id="2147483973" r:id="rId2"/>
  </p:sldMasterIdLst>
  <p:notesMasterIdLst>
    <p:notesMasterId r:id="rId35"/>
  </p:notesMasterIdLst>
  <p:handoutMasterIdLst>
    <p:handoutMasterId r:id="rId36"/>
  </p:handoutMasterIdLst>
  <p:sldIdLst>
    <p:sldId id="365" r:id="rId3"/>
    <p:sldId id="1039" r:id="rId4"/>
    <p:sldId id="1040" r:id="rId5"/>
    <p:sldId id="1041" r:id="rId6"/>
    <p:sldId id="588" r:id="rId7"/>
    <p:sldId id="562" r:id="rId8"/>
    <p:sldId id="619" r:id="rId9"/>
    <p:sldId id="565" r:id="rId10"/>
    <p:sldId id="467" r:id="rId11"/>
    <p:sldId id="498" r:id="rId12"/>
    <p:sldId id="495" r:id="rId13"/>
    <p:sldId id="590" r:id="rId14"/>
    <p:sldId id="601" r:id="rId15"/>
    <p:sldId id="1037" r:id="rId16"/>
    <p:sldId id="604" r:id="rId17"/>
    <p:sldId id="1042" r:id="rId18"/>
    <p:sldId id="258" r:id="rId19"/>
    <p:sldId id="614" r:id="rId20"/>
    <p:sldId id="613" r:id="rId21"/>
    <p:sldId id="607" r:id="rId22"/>
    <p:sldId id="287" r:id="rId23"/>
    <p:sldId id="531" r:id="rId24"/>
    <p:sldId id="617" r:id="rId25"/>
    <p:sldId id="618" r:id="rId26"/>
    <p:sldId id="496" r:id="rId27"/>
    <p:sldId id="591" r:id="rId28"/>
    <p:sldId id="594" r:id="rId29"/>
    <p:sldId id="391" r:id="rId30"/>
    <p:sldId id="397" r:id="rId31"/>
    <p:sldId id="616" r:id="rId32"/>
    <p:sldId id="615" r:id="rId33"/>
    <p:sldId id="606" r:id="rId34"/>
  </p:sldIdLst>
  <p:sldSz cx="9144000" cy="6858000" type="screen4x3"/>
  <p:notesSz cx="6731000" cy="9856788"/>
  <p:custDataLst>
    <p:tags r:id="rId3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5613" indent="1588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2813" indent="1588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0013" indent="1588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7213" indent="1588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FF8AD8"/>
    <a:srgbClr val="FF5B05"/>
    <a:srgbClr val="FF9F16"/>
    <a:srgbClr val="FF6E2E"/>
    <a:srgbClr val="0000FF"/>
    <a:srgbClr val="008000"/>
    <a:srgbClr val="00CCFF"/>
    <a:srgbClr val="80008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87"/>
    <p:restoredTop sz="94726"/>
  </p:normalViewPr>
  <p:slideViewPr>
    <p:cSldViewPr>
      <p:cViewPr varScale="1">
        <p:scale>
          <a:sx n="120" d="100"/>
          <a:sy n="120" d="100"/>
        </p:scale>
        <p:origin x="36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2856" y="-104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>
                <a:latin typeface="Helvetica" charset="0"/>
              </a:defRPr>
            </a:lvl1pPr>
          </a:lstStyle>
          <a:p>
            <a:pPr>
              <a:defRPr/>
            </a:pPr>
            <a:fld id="{FC131969-F7D1-3E44-A540-719D0CA94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1230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defTabSz="911225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defTabSz="911225">
              <a:defRPr sz="1200" b="0">
                <a:latin typeface="Helvetica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 b="0">
                <a:latin typeface="Helvetica" charset="0"/>
              </a:defRPr>
            </a:lvl1pPr>
          </a:lstStyle>
          <a:p>
            <a:pPr>
              <a:defRPr/>
            </a:pPr>
            <a:fld id="{50266002-7337-9F4E-AB61-6691C2629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672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ＭＳ Ｐゴシック" pitchFamily="22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3C23-B53C-4D9D-8C90-C3690BFBF8F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0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5BA0AA-8783-4873-8453-6F0121701030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3264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560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74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rgbClr val="000000"/>
                </a:solidFill>
                <a:latin typeface="Times New Roman" charset="0"/>
              </a:endParaRPr>
            </a:p>
          </p:txBody>
        </p:sp>
        <p:grpSp>
          <p:nvGrpSpPr>
            <p:cNvPr id="6" name="Group 3077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  <p:sp>
            <p:nvSpPr>
              <p:cNvPr id="9" name="Rectangle 3080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b="0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>
              <a:solidFill>
                <a:srgbClr val="000000"/>
              </a:solidFill>
            </a:endParaRPr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>
              <a:solidFill>
                <a:srgbClr val="000000"/>
              </a:solidFill>
            </a:endParaRPr>
          </a:p>
        </p:txBody>
      </p:sp>
      <p:pic>
        <p:nvPicPr>
          <p:cNvPr id="19" name="Picture 23" descr="Logo CERN width=144,      height=1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0"/>
            <a:ext cx="1116012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A7422BB0-2A40-C94D-B9A9-0B4FEE8DA2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A699F-36A6-054A-9C09-9E1818603C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1659104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5DDA-B50D-4245-BCB1-996166AFD2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804799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357850" cy="6143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5182-C02F-C141-BF2F-EC68A9B1DB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473850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30514" y="1183966"/>
            <a:ext cx="4038600" cy="2602224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533400" y="3929066"/>
            <a:ext cx="4038600" cy="2602224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714876" y="1214422"/>
            <a:ext cx="4038600" cy="2602224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717762" y="3959522"/>
            <a:ext cx="4038600" cy="2602224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5694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4089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4200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B8D418E5-8D0E-459E-B519-2D73942A8F74}" type="datetime3">
              <a:rPr lang="en-US" smtClean="0"/>
              <a:pPr/>
              <a:t>9 July 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42136" y="6642000"/>
            <a:ext cx="5051795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dirty="0"/>
              <a:t>H. Ghasem, et al. - Nonlinear dynamics and vertical emittance tuning for CLIC damping ring</a:t>
            </a:r>
            <a:endParaRPr lang="en-GB" b="1" dirty="0"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37625" y="664200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C174E0CE-6D13-4026-B55D-809C8F3121B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295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008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718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4870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92907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BBD3D-0831-9444-BC35-A71AEB7864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865166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08/05/2020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 - FCC Week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7803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5308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08/05/2020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 - FCC Week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842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08/05/2020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 - FCC Week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533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08/05/2020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 - FCC Week 2018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429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08/05/2020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 - FCC Week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3724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08/05/2020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 - FCC Week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2979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08/05/2020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 - FCC Week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0929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1267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08/05/2020</a:t>
            </a:r>
            <a:endParaRPr lang="en-US" dirty="0"/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Y.Papaphilippou - FCC Week 2018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A2CEDCC2-E9EA-6147-86E7-944945F6A8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5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65925" y="-1"/>
            <a:ext cx="1678075" cy="16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324674" cy="9722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7426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05E4-041A-9B45-AD0B-31B26F48B6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3047233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Y.Papaphilippou - FCC Week 2018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B46CFB42-A69B-984A-AA27-A168DA1A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08/05/2020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2670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z="120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Y.Papaphilippou - FCC Week 2018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B46CFB42-A69B-984A-AA27-A168DA1A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z="120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08/05/2020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933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54906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77007"/>
      </p:ext>
    </p:extLst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762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F3E2F-6572-CD47-B209-E2DD8DF670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4001841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6399-DD79-3542-82DB-466F41C3E6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154908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BFB43-03CF-AB4C-85EA-2E0843623A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259838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D7BE8-9550-BF4F-B8A5-84C32FEFC3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360616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CEDAB-39A6-5F4C-A34F-5F2253AE74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2674725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 l="13901" t="13901" r="11969" b="11969"/>
          <a:stretch>
            <a:fillRect/>
          </a:stretch>
        </p:blipFill>
        <p:spPr bwMode="auto">
          <a:xfrm>
            <a:off x="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BF12-C965-0146-BB05-C6FB863A951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</p:spTree>
    <p:extLst>
      <p:ext uri="{BB962C8B-B14F-4D97-AF65-F5344CB8AC3E}">
        <p14:creationId xmlns:p14="http://schemas.microsoft.com/office/powerpoint/2010/main" val="61948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8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 cost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charset="0"/>
              </a:defRPr>
            </a:lvl1pPr>
          </a:lstStyle>
          <a:p>
            <a:pPr>
              <a:defRPr/>
            </a:pPr>
            <a:fld id="{A41F3C84-A9EB-D347-8E16-A30637A09D5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Y.P., 21-22/02/2012</a:t>
            </a:r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>
              <a:solidFill>
                <a:srgbClr val="000000"/>
              </a:solidFill>
            </a:endParaRPr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US" sz="1800" b="0">
              <a:solidFill>
                <a:srgbClr val="000000"/>
              </a:solidFill>
            </a:endParaRPr>
          </a:p>
        </p:txBody>
      </p:sp>
      <p:pic>
        <p:nvPicPr>
          <p:cNvPr id="1034" name="Picture 19" descr="Logo CERN width=144,      height=144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5725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371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67" r:id="rId14"/>
    <p:sldLayoutId id="2147483972" r:id="rId1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+mj-lt"/>
          <a:ea typeface="ＭＳ Ｐゴシック" pitchFamily="22" charset="-128"/>
          <a:cs typeface="ＭＳ Ｐゴシック" pitchFamily="2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pitchFamily="22" charset="-128"/>
          <a:cs typeface="ＭＳ Ｐゴシック" pitchFamily="22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22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22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22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2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781" y="8568"/>
            <a:ext cx="1698171" cy="7101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r>
              <a:rPr lang="de-CH"/>
              <a:t>08/05/2020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r>
              <a:rPr lang="en-US"/>
              <a:t>Y.Papaphilippou - FCC Week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989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  <p:sldLayoutId id="2147483986" r:id="rId13"/>
    <p:sldLayoutId id="2147483987" r:id="rId14"/>
    <p:sldLayoutId id="2147483988" r:id="rId15"/>
    <p:sldLayoutId id="2147483989" r:id="rId16"/>
    <p:sldLayoutId id="2147483990" r:id="rId17"/>
    <p:sldLayoutId id="2147483991" r:id="rId18"/>
    <p:sldLayoutId id="2147483992" r:id="rId1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8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png"/><Relationship Id="rId7" Type="http://schemas.openxmlformats.org/officeDocument/2006/relationships/image" Target="../media/image39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tiff"/><Relationship Id="rId2" Type="http://schemas.openxmlformats.org/officeDocument/2006/relationships/image" Target="../media/image75.tif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tiff"/><Relationship Id="rId2" Type="http://schemas.openxmlformats.org/officeDocument/2006/relationships/image" Target="../media/image78.tif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0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792" y="1700808"/>
            <a:ext cx="6291808" cy="2566392"/>
          </a:xfrm>
        </p:spPr>
        <p:txBody>
          <a:bodyPr>
            <a:normAutofit fontScale="90000"/>
          </a:bodyPr>
          <a:lstStyle/>
          <a:p>
            <a:r>
              <a:rPr lang="en-GB" b="1" i="0" u="none" strike="noStrike" dirty="0">
                <a:solidFill>
                  <a:srgbClr val="EFF5FF"/>
                </a:solidFill>
                <a:effectLst/>
                <a:highlight>
                  <a:srgbClr val="0D3374"/>
                </a:highlight>
                <a:latin typeface="Garamond" panose="02020404030301010803" pitchFamily="18" charset="0"/>
              </a:rPr>
              <a:t>State of the art in low-emittance storage rings and CLIC DR design</a:t>
            </a: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67200"/>
            <a:ext cx="9144000" cy="1970112"/>
          </a:xfrm>
        </p:spPr>
        <p:txBody>
          <a:bodyPr/>
          <a:lstStyle/>
          <a:p>
            <a:pPr algn="ctr"/>
            <a:r>
              <a:rPr lang="en-US" sz="3600" b="1" dirty="0"/>
              <a:t>Y. Papaphilippou (CERN)</a:t>
            </a:r>
          </a:p>
          <a:p>
            <a:pPr algn="ctr"/>
            <a:r>
              <a:rPr lang="en-US" sz="2400" dirty="0"/>
              <a:t>Thanks to F. Antoniou, M. Barnes, C. </a:t>
            </a:r>
            <a:r>
              <a:rPr lang="en-US" sz="2400" dirty="0" err="1"/>
              <a:t>Belver</a:t>
            </a:r>
            <a:r>
              <a:rPr lang="en-US" sz="2400" dirty="0"/>
              <a:t>, M. Carla, A. </a:t>
            </a:r>
            <a:r>
              <a:rPr lang="en-US" sz="2400" dirty="0" err="1"/>
              <a:t>Grudiev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0000"/>
                </a:solidFill>
              </a:rPr>
              <a:t>P. </a:t>
            </a:r>
            <a:r>
              <a:rPr lang="en-US" sz="2400" dirty="0" err="1">
                <a:solidFill>
                  <a:srgbClr val="000000"/>
                </a:solidFill>
              </a:rPr>
              <a:t>Ferracin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/>
              <a:t>S. </a:t>
            </a:r>
            <a:r>
              <a:rPr lang="en-US" sz="2400" dirty="0" err="1"/>
              <a:t>Papadopoulou</a:t>
            </a:r>
            <a:r>
              <a:rPr lang="en-US" sz="2400" dirty="0"/>
              <a:t>, D. </a:t>
            </a:r>
            <a:r>
              <a:rPr lang="en-US" sz="2400" dirty="0" err="1"/>
              <a:t>Schörling</a:t>
            </a:r>
            <a:r>
              <a:rPr lang="en-US" sz="2400" dirty="0"/>
              <a:t>, P. </a:t>
            </a:r>
            <a:r>
              <a:rPr lang="en-US" sz="2400" dirty="0" err="1"/>
              <a:t>Zisopoulos</a:t>
            </a:r>
            <a:r>
              <a:rPr lang="en-US" sz="2400" dirty="0"/>
              <a:t> (CERN), </a:t>
            </a:r>
            <a:r>
              <a:rPr lang="en-US" sz="2400" dirty="0">
                <a:solidFill>
                  <a:srgbClr val="000000"/>
                </a:solidFill>
              </a:rPr>
              <a:t>H. </a:t>
            </a:r>
            <a:r>
              <a:rPr lang="en-US" sz="2400" dirty="0" err="1">
                <a:solidFill>
                  <a:srgbClr val="000000"/>
                </a:solidFill>
              </a:rPr>
              <a:t>Ghasem</a:t>
            </a:r>
            <a:r>
              <a:rPr lang="en-US" sz="2400" dirty="0">
                <a:solidFill>
                  <a:srgbClr val="000000"/>
                </a:solidFill>
              </a:rPr>
              <a:t> (Diamond), L. Fajardo (LBNL), A. Bernard (KIT-ANKA), F. </a:t>
            </a:r>
            <a:r>
              <a:rPr lang="en-US" sz="2400" dirty="0" err="1">
                <a:solidFill>
                  <a:srgbClr val="000000"/>
                </a:solidFill>
              </a:rPr>
              <a:t>Torral</a:t>
            </a:r>
            <a:r>
              <a:rPr lang="en-US" sz="2400" dirty="0">
                <a:solidFill>
                  <a:srgbClr val="000000"/>
                </a:solidFill>
              </a:rPr>
              <a:t>, M. Dominguez (CIEMAT), J. </a:t>
            </a:r>
            <a:r>
              <a:rPr lang="en-US" sz="2400" dirty="0" err="1">
                <a:solidFill>
                  <a:srgbClr val="000000"/>
                </a:solidFill>
              </a:rPr>
              <a:t>Holma</a:t>
            </a:r>
            <a:r>
              <a:rPr lang="en-US" sz="2400" dirty="0">
                <a:solidFill>
                  <a:srgbClr val="000000"/>
                </a:solidFill>
              </a:rPr>
              <a:t>, M. Pont, F. Perez (ALBA), T. </a:t>
            </a:r>
            <a:r>
              <a:rPr lang="en-US" sz="2400" dirty="0" err="1">
                <a:solidFill>
                  <a:srgbClr val="000000"/>
                </a:solidFill>
              </a:rPr>
              <a:t>Mastorides</a:t>
            </a:r>
            <a:r>
              <a:rPr lang="en-US" sz="2400" dirty="0">
                <a:solidFill>
                  <a:srgbClr val="000000"/>
                </a:solidFill>
              </a:rPr>
              <a:t> (</a:t>
            </a:r>
            <a:r>
              <a:rPr lang="en-US" sz="2400" dirty="0" err="1">
                <a:solidFill>
                  <a:srgbClr val="000000"/>
                </a:solidFill>
              </a:rPr>
              <a:t>CalPoly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2103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20805"/>
            <a:ext cx="4205416" cy="270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2709" y="6334780"/>
            <a:ext cx="71612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The parameterization of the </a:t>
            </a:r>
            <a:r>
              <a:rPr lang="en-GB" sz="1400" b="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emittance</a:t>
            </a:r>
            <a:r>
              <a:rPr lang="en-GB" sz="14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 reduction factor F</a:t>
            </a:r>
            <a:r>
              <a:rPr lang="en-GB" sz="10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TME</a:t>
            </a:r>
            <a:r>
              <a:rPr lang="en-GB" sz="14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 with the bending radii ratio </a:t>
            </a:r>
            <a:r>
              <a:rPr lang="en-GB" sz="14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"/>
                <a:cs typeface=""/>
              </a:rPr>
              <a:t>r </a:t>
            </a:r>
            <a:r>
              <a:rPr lang="en-GB" sz="14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and the lengths ratio</a:t>
            </a:r>
            <a:r>
              <a:rPr lang="en-GB" sz="1400" b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en-GB" sz="14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"/>
                <a:cs typeface=""/>
              </a:rPr>
              <a:t>l,</a:t>
            </a:r>
            <a:r>
              <a:rPr lang="en-GB" sz="14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 always for </a:t>
            </a:r>
            <a:r>
              <a:rPr lang="en-GB" sz="1400" b="0" dirty="0">
                <a:solidFill>
                  <a:srgbClr val="968C8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"/>
                <a:cs typeface=""/>
              </a:rPr>
              <a:t>l</a:t>
            </a:r>
            <a:r>
              <a:rPr lang="en-GB" sz="1400" b="0" dirty="0">
                <a:solidFill>
                  <a:srgbClr val="968C8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&gt;0.1</a:t>
            </a:r>
            <a:r>
              <a:rPr lang="en-GB" sz="14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. </a:t>
            </a:r>
            <a:endParaRPr lang="el-GR" sz="1400" b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"/>
              <a:cs typeface="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29808" y="3352808"/>
            <a:ext cx="1742192" cy="380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200" b="0" dirty="0">
                <a:solidFill>
                  <a:srgbClr val="00B050"/>
                </a:solidFill>
                <a:latin typeface="Calibri" panose="020F0502020204030204"/>
              </a:rPr>
              <a:t>Step profile</a:t>
            </a:r>
            <a:endParaRPr lang="el-GR" sz="2200" b="0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8" y="3327863"/>
            <a:ext cx="2183253" cy="43088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0" dirty="0">
                <a:solidFill>
                  <a:srgbClr val="1D0FD3"/>
                </a:solidFill>
                <a:latin typeface="Calibri" panose="020F0502020204030204"/>
                <a:ea typeface=""/>
                <a:cs typeface=""/>
              </a:rPr>
              <a:t>Trapezium profile</a:t>
            </a:r>
            <a:endParaRPr lang="el-GR" sz="2200" b="0" dirty="0">
              <a:solidFill>
                <a:srgbClr val="1D0FD3"/>
              </a:solidFill>
              <a:latin typeface="Calibri" panose="020F0502020204030204"/>
              <a:ea typeface=""/>
              <a:cs typeface="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670" y="916915"/>
            <a:ext cx="13620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983" y="1751772"/>
            <a:ext cx="4010025" cy="626039"/>
          </a:xfrm>
          <a:prstGeom prst="rect">
            <a:avLst/>
          </a:prstGeom>
          <a:noFill/>
          <a:ln w="9525">
            <a:solidFill>
              <a:srgbClr val="1D0F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980" y="861035"/>
            <a:ext cx="2881184" cy="519036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6" y="3713138"/>
            <a:ext cx="3571875" cy="268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1" y="3736937"/>
            <a:ext cx="36671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6" y="6019807"/>
            <a:ext cx="1685763" cy="58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76210" y="5435034"/>
            <a:ext cx="1828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Emittance</a:t>
            </a:r>
            <a:r>
              <a:rPr lang="en-GB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 reduction factor</a:t>
            </a:r>
            <a:endParaRPr lang="el-GR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"/>
              <a:cs typeface="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6208" y="3267435"/>
            <a:ext cx="17115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Bending radii ratio</a:t>
            </a:r>
            <a:endParaRPr lang="el-GR" sz="1600" b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"/>
              <a:cs typeface="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207" y="4343403"/>
            <a:ext cx="1265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"/>
                <a:cs typeface=""/>
              </a:rPr>
              <a:t>Lengths ratio</a:t>
            </a:r>
            <a:endParaRPr lang="el-GR" sz="1600" b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"/>
              <a:cs typeface=""/>
            </a:endParaRP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9" y="4649330"/>
            <a:ext cx="694275" cy="53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6" y="3545903"/>
            <a:ext cx="695163" cy="568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60" y="6557570"/>
            <a:ext cx="978349" cy="30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" name="Straight Connector 47"/>
          <p:cNvCxnSpPr/>
          <p:nvPr/>
        </p:nvCxnSpPr>
        <p:spPr>
          <a:xfrm>
            <a:off x="0" y="3267432"/>
            <a:ext cx="182880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828800" y="3267432"/>
            <a:ext cx="0" cy="3590568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2663745" y="6172202"/>
            <a:ext cx="155661" cy="16258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l-GR" sz="1800" b="0">
              <a:solidFill>
                <a:prstClr val="white"/>
              </a:solidFill>
            </a:endParaRP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id="{DB3B578F-9F5A-1D46-85D2-A43A204FEC30}"/>
              </a:ext>
            </a:extLst>
          </p:cNvPr>
          <p:cNvSpPr txBox="1">
            <a:spLocks noChangeArrowheads="1"/>
          </p:cNvSpPr>
          <p:nvPr/>
        </p:nvSpPr>
        <p:spPr>
          <a:xfrm>
            <a:off x="794621" y="-105979"/>
            <a:ext cx="756084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GB" sz="3600" kern="0" dirty="0">
                <a:ea typeface="ＭＳ Ｐゴシック" pitchFamily="-112" charset="-128"/>
                <a:cs typeface="ＭＳ Ｐゴシック" pitchFamily="-112" charset="-128"/>
              </a:rPr>
              <a:t>Longitudinally variable bends</a:t>
            </a:r>
            <a:endParaRPr lang="en-US" sz="3600" kern="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649B35-6427-924A-9965-DA26B58165EE}"/>
              </a:ext>
            </a:extLst>
          </p:cNvPr>
          <p:cNvSpPr txBox="1"/>
          <p:nvPr/>
        </p:nvSpPr>
        <p:spPr>
          <a:xfrm>
            <a:off x="5962001" y="378173"/>
            <a:ext cx="2778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S. </a:t>
            </a:r>
            <a:r>
              <a:rPr lang="en-US" dirty="0" err="1">
                <a:solidFill>
                  <a:srgbClr val="00B0F0"/>
                </a:solidFill>
              </a:rPr>
              <a:t>Papadopoulou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4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A3EA93-3838-FC41-87E4-F187F2A3A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727" y="4040594"/>
            <a:ext cx="3780241" cy="27657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FA54C3-285D-D24D-B7DB-5A54550217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272" y="4077040"/>
            <a:ext cx="3898371" cy="2765735"/>
          </a:xfrm>
          <a:prstGeom prst="rect">
            <a:avLst/>
          </a:prstGeom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439" y="365675"/>
            <a:ext cx="4100450" cy="153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57821" y="3097493"/>
            <a:ext cx="7560840" cy="1015663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With the variable bends, lower emittances are reached, providing flexibility to reduce the number of TME cells, for reaching target emittance in a shorter ring.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57821" y="2242127"/>
            <a:ext cx="7903822" cy="776620"/>
            <a:chOff x="613258" y="742950"/>
            <a:chExt cx="7903822" cy="776620"/>
          </a:xfrm>
        </p:grpSpPr>
        <p:grpSp>
          <p:nvGrpSpPr>
            <p:cNvPr id="15" name="Group 14"/>
            <p:cNvGrpSpPr/>
            <p:nvPr/>
          </p:nvGrpSpPr>
          <p:grpSpPr>
            <a:xfrm>
              <a:off x="613258" y="818393"/>
              <a:ext cx="7903822" cy="628650"/>
              <a:chOff x="1112255" y="6197705"/>
              <a:chExt cx="7903822" cy="628650"/>
            </a:xfrm>
          </p:grpSpPr>
          <p:sp>
            <p:nvSpPr>
              <p:cNvPr id="17" name="Right Arrow 16"/>
              <p:cNvSpPr/>
              <p:nvPr/>
            </p:nvSpPr>
            <p:spPr>
              <a:xfrm>
                <a:off x="2370330" y="6326352"/>
                <a:ext cx="4805917" cy="350088"/>
              </a:xfrm>
              <a:prstGeom prst="rightArrow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l-GR" sz="1800" b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12255" y="6251471"/>
                <a:ext cx="1134505" cy="574884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32345" y="6197705"/>
                <a:ext cx="4019550" cy="628650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73002" y="6221517"/>
                <a:ext cx="1743075" cy="581025"/>
              </a:xfrm>
              <a:prstGeom prst="rect">
                <a:avLst/>
              </a:prstGeom>
            </p:spPr>
          </p:pic>
        </p:grpSp>
        <p:sp>
          <p:nvSpPr>
            <p:cNvPr id="16" name="Rectangle 15"/>
            <p:cNvSpPr/>
            <p:nvPr/>
          </p:nvSpPr>
          <p:spPr>
            <a:xfrm>
              <a:off x="6774005" y="742950"/>
              <a:ext cx="1743075" cy="776620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</p:grpSp>
      <p:sp>
        <p:nvSpPr>
          <p:cNvPr id="22" name="Rectangle 2">
            <a:extLst>
              <a:ext uri="{FF2B5EF4-FFF2-40B4-BE49-F238E27FC236}">
                <a16:creationId xmlns:a16="http://schemas.microsoft.com/office/drawing/2014/main" id="{A9CDC3F7-9A9D-6B43-863D-6FA21829CF46}"/>
              </a:ext>
            </a:extLst>
          </p:cNvPr>
          <p:cNvSpPr txBox="1">
            <a:spLocks noChangeArrowheads="1"/>
          </p:cNvSpPr>
          <p:nvPr/>
        </p:nvSpPr>
        <p:spPr>
          <a:xfrm>
            <a:off x="851136" y="-76834"/>
            <a:ext cx="756084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GB" sz="3600" kern="0" dirty="0">
                <a:ea typeface="ＭＳ Ｐゴシック" pitchFamily="-112" charset="-128"/>
                <a:cs typeface="ＭＳ Ｐゴシック" pitchFamily="-112" charset="-128"/>
              </a:rPr>
              <a:t>TME Cell optimisation</a:t>
            </a:r>
            <a:endParaRPr lang="en-US" sz="3600" kern="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6AFCDA-2589-2F42-8CDB-F11DDFDC5D17}"/>
              </a:ext>
            </a:extLst>
          </p:cNvPr>
          <p:cNvSpPr txBox="1"/>
          <p:nvPr/>
        </p:nvSpPr>
        <p:spPr>
          <a:xfrm>
            <a:off x="10992" y="476489"/>
            <a:ext cx="2778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S. </a:t>
            </a:r>
            <a:r>
              <a:rPr lang="en-US" dirty="0" err="1">
                <a:solidFill>
                  <a:srgbClr val="00B0F0"/>
                </a:solidFill>
              </a:rPr>
              <a:t>Papadopoulou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976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BFE4CC9-1A0E-D940-8F40-F61299A6CA30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260648"/>
            <a:ext cx="914400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GB" sz="5600" kern="0" dirty="0">
                <a:ea typeface="ＭＳ Ｐゴシック" pitchFamily="-112" charset="-128"/>
                <a:cs typeface="ＭＳ Ｐゴシック" pitchFamily="-112" charset="-128"/>
              </a:rPr>
              <a:t>CLIC DR Design parameters</a:t>
            </a:r>
            <a:endParaRPr lang="en-US" sz="5600" kern="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956398-A37A-294D-A3B3-CC841ED57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42380"/>
            <a:ext cx="8623445" cy="2520280"/>
          </a:xfrm>
          <a:prstGeom prst="rect">
            <a:avLst/>
          </a:prstGeom>
        </p:spPr>
      </p:pic>
      <p:sp>
        <p:nvSpPr>
          <p:cNvPr id="6" name="Content Placeholder 12">
            <a:extLst>
              <a:ext uri="{FF2B5EF4-FFF2-40B4-BE49-F238E27FC236}">
                <a16:creationId xmlns:a16="http://schemas.microsoft.com/office/drawing/2014/main" id="{ACE6F770-0025-DF4A-A7CE-C8EF8CD7A911}"/>
              </a:ext>
            </a:extLst>
          </p:cNvPr>
          <p:cNvSpPr txBox="1">
            <a:spLocks/>
          </p:cNvSpPr>
          <p:nvPr/>
        </p:nvSpPr>
        <p:spPr>
          <a:xfrm>
            <a:off x="0" y="3730187"/>
            <a:ext cx="9281728" cy="299727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b="0" kern="0" dirty="0"/>
              <a:t>Optimised lattice design achieves all target parameters for a mitigated IBS effect and a ring circumference that is reduced by </a:t>
            </a:r>
            <a:r>
              <a:rPr lang="en-GB" kern="0" dirty="0"/>
              <a:t>~13% </a:t>
            </a:r>
            <a:r>
              <a:rPr lang="en-GB" b="0" kern="0" dirty="0"/>
              <a:t>with respect to the old lattice</a:t>
            </a:r>
          </a:p>
          <a:p>
            <a:r>
              <a:rPr lang="en-GB" b="0" kern="0" dirty="0"/>
              <a:t>Remarkable </a:t>
            </a:r>
            <a:r>
              <a:rPr lang="en-GB" kern="0" dirty="0"/>
              <a:t>Dynamic </a:t>
            </a:r>
            <a:r>
              <a:rPr lang="el-GR" kern="0" dirty="0"/>
              <a:t>Α</a:t>
            </a:r>
            <a:r>
              <a:rPr lang="en-GB" kern="0" dirty="0" err="1"/>
              <a:t>perture</a:t>
            </a:r>
            <a:r>
              <a:rPr lang="en-GB" b="0" kern="0" dirty="0"/>
              <a:t>, allowing very comfortable on-axis injection</a:t>
            </a:r>
          </a:p>
          <a:p>
            <a:r>
              <a:rPr lang="en-GB" kern="0" dirty="0"/>
              <a:t>Significant margin </a:t>
            </a:r>
            <a:r>
              <a:rPr lang="en-GB" b="0" kern="0" dirty="0"/>
              <a:t>for the CLIC DR emittance target (500nm), for an eventual increase of the required bunch population, as lately proposed due to the CLIC re-baselining</a:t>
            </a:r>
          </a:p>
        </p:txBody>
      </p:sp>
    </p:spTree>
    <p:extLst>
      <p:ext uri="{BB962C8B-B14F-4D97-AF65-F5344CB8AC3E}">
        <p14:creationId xmlns:p14="http://schemas.microsoft.com/office/powerpoint/2010/main" val="4245635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5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7181850" cy="483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7438458" y="1738177"/>
            <a:ext cx="1619672" cy="2123658"/>
            <a:chOff x="7298110" y="1628800"/>
            <a:chExt cx="1619672" cy="2123658"/>
          </a:xfrm>
        </p:grpSpPr>
        <p:sp>
          <p:nvSpPr>
            <p:cNvPr id="4" name="TextBox 3"/>
            <p:cNvSpPr txBox="1"/>
            <p:nvPr/>
          </p:nvSpPr>
          <p:spPr>
            <a:xfrm>
              <a:off x="7298110" y="1628800"/>
              <a:ext cx="1619672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Theoretical</a:t>
              </a:r>
              <a:b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Emittance scaling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Times New Roman" panose="02020603050405020304" pitchFamily="18" charset="0"/>
                </a:rPr>
                <a:t>e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Times New Roman" panose="02020603050405020304" pitchFamily="18" charset="0"/>
                </a:rPr>
                <a:t>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/>
                </a:rPr>
                <a:t>  </a:t>
              </a: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/>
                </a:rPr>
                <a:t> </a:t>
              </a:r>
              <a:r>
                <a:rPr kumimoji="0" lang="en-US" sz="20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/>
                </a:rPr>
                <a:t>2 </a:t>
              </a:r>
              <a:r>
                <a: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/>
                </a:rPr>
                <a:t>C </a:t>
              </a:r>
              <a:r>
                <a:rPr kumimoji="0" lang="en-US" sz="20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Times New Roman" panose="02020603050405020304" pitchFamily="18" charset="0"/>
                  <a:sym typeface="Symbol"/>
                </a:rPr>
                <a:t>-3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K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/>
                </a:rPr>
                <a:t> 2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/>
                </a:rPr>
                <a:t>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/>
                </a:rPr>
                <a:t>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Times New Roman" panose="02020603050405020304" pitchFamily="18" charset="0"/>
                  <a:sym typeface="Symbol"/>
                </a:rPr>
                <a:t>-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/>
                </a:rPr>
                <a:t>1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Times New Roman" panose="02020603050405020304" pitchFamily="18" charset="0"/>
                  <a:sym typeface="Symbol"/>
                </a:rPr>
                <a:t>improvement 20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7385196" y="2487049"/>
            <a:ext cx="1412875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193760" imgH="431640" progId="Equation.3">
                    <p:embed/>
                  </p:oleObj>
                </mc:Choice>
                <mc:Fallback>
                  <p:oleObj name="Equation" r:id="rId4" imgW="1193760" imgH="431640" progId="Equation.3">
                    <p:embed/>
                    <p:pic>
                      <p:nvPicPr>
                        <p:cNvPr id="7" name="Object 6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385196" y="2487049"/>
                          <a:ext cx="1412875" cy="511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14" name="Straight Arrow Connector 13"/>
          <p:cNvCxnSpPr/>
          <p:nvPr/>
        </p:nvCxnSpPr>
        <p:spPr>
          <a:xfrm flipH="1">
            <a:off x="3685151" y="3190910"/>
            <a:ext cx="7431" cy="1321893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523356" y="3068960"/>
            <a:ext cx="0" cy="992522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696966" y="3565221"/>
            <a:ext cx="17909" cy="1225854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87317" y="3979355"/>
            <a:ext cx="0" cy="1089077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659316" y="4197140"/>
            <a:ext cx="27109" cy="1451185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086623" y="4296165"/>
            <a:ext cx="0" cy="699698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785198" y="4475616"/>
            <a:ext cx="0" cy="1185632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136603" y="2948031"/>
            <a:ext cx="0" cy="1357659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247333" y="2335396"/>
            <a:ext cx="0" cy="800780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992620" y="3379505"/>
            <a:ext cx="7880" cy="1363945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7521969" y="4255433"/>
            <a:ext cx="0" cy="641306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660154" y="4151007"/>
            <a:ext cx="12860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upgrade </a:t>
            </a:r>
            <a:b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projects</a:t>
            </a: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121227" y="4522066"/>
            <a:ext cx="152400" cy="153077"/>
          </a:xfrm>
          <a:prstGeom prst="ellipse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71599" y="4413938"/>
            <a:ext cx="12646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operational</a:t>
            </a: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1121227" y="4812400"/>
            <a:ext cx="152400" cy="153077"/>
          </a:xfrm>
          <a:prstGeom prst="ellipse">
            <a:avLst/>
          </a:prstGeom>
          <a:solidFill>
            <a:srgbClr val="9900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90472" y="4725340"/>
            <a:ext cx="1616468" cy="5410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commissioning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 construction</a:t>
            </a: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1121227" y="5314612"/>
            <a:ext cx="152400" cy="153077"/>
          </a:xfrm>
          <a:prstGeom prst="ellipse">
            <a:avLst/>
          </a:prstGeom>
          <a:solidFill>
            <a:srgbClr val="C0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71599" y="5206484"/>
            <a:ext cx="9509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planned</a:t>
            </a: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1121227" y="5651678"/>
            <a:ext cx="152400" cy="1530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71599" y="5543550"/>
            <a:ext cx="23019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 damping wigglers</a:t>
            </a: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19815" y="3068152"/>
            <a:ext cx="136026" cy="133745"/>
          </a:xfrm>
          <a:prstGeom prst="ellipse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3636188" y="4512803"/>
            <a:ext cx="136026" cy="133745"/>
          </a:xfrm>
          <a:prstGeom prst="ellipse">
            <a:avLst/>
          </a:prstGeom>
          <a:noFill/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9309" y="1842655"/>
            <a:ext cx="1593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“Bartolini plot”</a:t>
            </a:r>
            <a:endParaRPr kumimoji="0" lang="de-DE" sz="1800" b="0" i="1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68710" y="757084"/>
            <a:ext cx="8229600" cy="83574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/>
              <a:t>Emittance normalized to energy vs. circumference</a:t>
            </a:r>
          </a:p>
          <a:p>
            <a:pPr marL="0" indent="0">
              <a:buNone/>
            </a:pPr>
            <a:r>
              <a:rPr lang="en-US" altLang="de-DE" b="1" i="1">
                <a:latin typeface="Symbol" pitchFamily="18" charset="2"/>
                <a:sym typeface="Symbol" pitchFamily="18" charset="2"/>
              </a:rPr>
              <a:t>e</a:t>
            </a:r>
            <a:r>
              <a:rPr lang="en-US" altLang="de-DE" b="1" i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x</a:t>
            </a:r>
            <a:r>
              <a:rPr lang="en-US" altLang="de-DE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en-US" altLang="de-DE">
                <a:latin typeface="Times New Roman" pitchFamily="18" charset="0"/>
                <a:sym typeface="Symbol" pitchFamily="18" charset="2"/>
              </a:rPr>
              <a:t> (</a:t>
            </a:r>
            <a:r>
              <a:rPr lang="en-US" altLang="de-DE">
                <a:solidFill>
                  <a:srgbClr val="7030A0"/>
                </a:solidFill>
                <a:latin typeface="Times New Roman" pitchFamily="18" charset="0"/>
                <a:sym typeface="Symbol" pitchFamily="18" charset="2"/>
              </a:rPr>
              <a:t>Energy</a:t>
            </a:r>
            <a:r>
              <a:rPr lang="en-US" altLang="de-DE">
                <a:latin typeface="Times New Roman" pitchFamily="18" charset="0"/>
                <a:sym typeface="Symbol" pitchFamily="18" charset="2"/>
              </a:rPr>
              <a:t>)</a:t>
            </a:r>
            <a:r>
              <a:rPr lang="en-US" altLang="de-DE" b="1" baseline="30000">
                <a:solidFill>
                  <a:srgbClr val="7030A0"/>
                </a:solidFill>
                <a:latin typeface="Times New Roman" pitchFamily="18" charset="0"/>
                <a:sym typeface="Symbol" pitchFamily="18" charset="2"/>
              </a:rPr>
              <a:t>2 </a:t>
            </a:r>
            <a:r>
              <a:rPr lang="en-US" altLang="de-DE" b="1" i="1">
                <a:latin typeface="Times New Roman" pitchFamily="18" charset="0"/>
                <a:cs typeface="Arial" pitchFamily="34" charset="0"/>
                <a:sym typeface="Symbol" pitchFamily="18" charset="2"/>
              </a:rPr>
              <a:t>/ </a:t>
            </a:r>
            <a:r>
              <a:rPr lang="en-US" altLang="de-DE">
                <a:latin typeface="Times New Roman" pitchFamily="18" charset="0"/>
                <a:sym typeface="Symbol" pitchFamily="18" charset="2"/>
              </a:rPr>
              <a:t>(</a:t>
            </a:r>
            <a:r>
              <a:rPr lang="en-US" altLang="de-DE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Circumference</a:t>
            </a:r>
            <a:r>
              <a:rPr lang="en-US" altLang="de-DE">
                <a:latin typeface="Times New Roman" pitchFamily="18" charset="0"/>
                <a:sym typeface="Symbol" pitchFamily="18" charset="2"/>
              </a:rPr>
              <a:t>)</a:t>
            </a:r>
            <a:r>
              <a:rPr lang="en-US" altLang="de-DE" b="1" baseline="30000">
                <a:solidFill>
                  <a:schemeClr val="accent1"/>
                </a:solidFill>
                <a:latin typeface="Times New Roman" pitchFamily="18" charset="0"/>
                <a:sym typeface="Symbol" pitchFamily="18" charset="2"/>
              </a:rPr>
              <a:t>3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 rot="16200000">
            <a:off x="-1300073" y="3230888"/>
            <a:ext cx="31457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Emittance / (Energy/mc</a:t>
            </a:r>
            <a:r>
              <a:rPr kumimoji="0" lang="en-US" sz="20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lang="en-US" sz="20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[nm]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89701" y="3413751"/>
            <a:ext cx="3390900" cy="2519658"/>
          </a:xfrm>
          <a:prstGeom prst="line">
            <a:avLst/>
          </a:prstGeom>
          <a:ln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2EBF9A4-889E-FF44-AE77-349961711C29}"/>
              </a:ext>
            </a:extLst>
          </p:cNvPr>
          <p:cNvSpPr txBox="1"/>
          <p:nvPr/>
        </p:nvSpPr>
        <p:spPr>
          <a:xfrm>
            <a:off x="3211401" y="6406625"/>
            <a:ext cx="5963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A. </a:t>
            </a:r>
            <a:r>
              <a:rPr lang="en-US" dirty="0" err="1">
                <a:solidFill>
                  <a:srgbClr val="00B0F0"/>
                </a:solidFill>
              </a:rPr>
              <a:t>Streun</a:t>
            </a:r>
            <a:r>
              <a:rPr lang="en-US" dirty="0">
                <a:solidFill>
                  <a:srgbClr val="00B0F0"/>
                </a:solidFill>
              </a:rPr>
              <a:t>, Lattice review meeting, 2020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BE6FBB4-0B0F-5A4E-9039-51330E0FE396}"/>
              </a:ext>
            </a:extLst>
          </p:cNvPr>
          <p:cNvSpPr/>
          <p:nvPr/>
        </p:nvSpPr>
        <p:spPr bwMode="auto">
          <a:xfrm>
            <a:off x="4039691" y="4926181"/>
            <a:ext cx="151035" cy="14679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53CFCC0-A48D-684E-9511-2049FB2A983E}"/>
              </a:ext>
            </a:extLst>
          </p:cNvPr>
          <p:cNvSpPr txBox="1"/>
          <p:nvPr/>
        </p:nvSpPr>
        <p:spPr>
          <a:xfrm>
            <a:off x="3252018" y="511004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CLIC DR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A0391B0F-1968-DD4E-A743-16AB7EBF6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93" y="129969"/>
            <a:ext cx="8229600" cy="481764"/>
          </a:xfrm>
        </p:spPr>
        <p:txBody>
          <a:bodyPr/>
          <a:lstStyle/>
          <a:p>
            <a:r>
              <a:rPr lang="en-GB" sz="3600" dirty="0"/>
              <a:t>Emittance vs energy and circumference</a:t>
            </a:r>
            <a:endParaRPr lang="en-CH" sz="3600" dirty="0"/>
          </a:p>
        </p:txBody>
      </p:sp>
    </p:spTree>
    <p:extLst>
      <p:ext uri="{BB962C8B-B14F-4D97-AF65-F5344CB8AC3E}">
        <p14:creationId xmlns:p14="http://schemas.microsoft.com/office/powerpoint/2010/main" val="258382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6196E3A-0BBA-6F41-8C6C-3A9DB1B90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9044"/>
            <a:ext cx="9144000" cy="5599912"/>
          </a:xfrm>
          <a:prstGeom prst="rect">
            <a:avLst/>
          </a:prstGeom>
        </p:spPr>
      </p:pic>
      <p:sp>
        <p:nvSpPr>
          <p:cNvPr id="96" name="Title 1">
            <a:extLst>
              <a:ext uri="{FF2B5EF4-FFF2-40B4-BE49-F238E27FC236}">
                <a16:creationId xmlns:a16="http://schemas.microsoft.com/office/drawing/2014/main" id="{2D2F263E-6701-BA46-9D2F-A77A7CFADAC5}"/>
              </a:ext>
            </a:extLst>
          </p:cNvPr>
          <p:cNvSpPr txBox="1">
            <a:spLocks/>
          </p:cNvSpPr>
          <p:nvPr/>
        </p:nvSpPr>
        <p:spPr>
          <a:xfrm>
            <a:off x="0" y="52752"/>
            <a:ext cx="8664499" cy="89155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Bookman Old Style" pitchFamily="18" charset="0"/>
              </a:rPr>
              <a:t>Horizontal vs Vertical emittance</a:t>
            </a:r>
          </a:p>
        </p:txBody>
      </p:sp>
      <p:sp>
        <p:nvSpPr>
          <p:cNvPr id="98" name="Footer Placeholder 2">
            <a:extLst>
              <a:ext uri="{FF2B5EF4-FFF2-40B4-BE49-F238E27FC236}">
                <a16:creationId xmlns:a16="http://schemas.microsoft.com/office/drawing/2014/main" id="{B33D82B2-643F-F74E-928F-632DC41D73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>
                    <a:tint val="75000"/>
                  </a:schemeClr>
                </a:solidFill>
                <a:latin typeface="Book Antiqua" charset="0"/>
                <a:ea typeface="Book Antiqua" charset="0"/>
                <a:cs typeface="Book Antiqua" charset="0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Book Antiqua" charset="0"/>
              </a:rPr>
              <a:t>Y.Papaphilippou - FCC Week 2018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 Antiqua" charset="0"/>
            </a:endParaRPr>
          </a:p>
        </p:txBody>
      </p:sp>
      <p:sp>
        <p:nvSpPr>
          <p:cNvPr id="99" name="Slide Number Placeholder 3">
            <a:extLst>
              <a:ext uri="{FF2B5EF4-FFF2-40B4-BE49-F238E27FC236}">
                <a16:creationId xmlns:a16="http://schemas.microsoft.com/office/drawing/2014/main" id="{8383C9E4-B624-F44A-9318-730265038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>
                    <a:tint val="75000"/>
                  </a:schemeClr>
                </a:solidFill>
                <a:latin typeface="Book Antiqua" charset="0"/>
                <a:ea typeface="Book Antiqua" charset="0"/>
                <a:cs typeface="Book Antiqua" charset="0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Book Antiqua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 Antiqua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66C6A1-8E82-CA4C-AC12-2AAB5FC73CAD}"/>
              </a:ext>
            </a:extLst>
          </p:cNvPr>
          <p:cNvSpPr txBox="1"/>
          <p:nvPr/>
        </p:nvSpPr>
        <p:spPr>
          <a:xfrm>
            <a:off x="2656115" y="919214"/>
            <a:ext cx="1470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anose="02020404030301010803"/>
                <a:ea typeface="ＭＳ Ｐゴシック" charset="-128"/>
                <a:cs typeface="+mn-cs"/>
              </a:rPr>
              <a:t>Operation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8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Garamond" panose="02020404030301010803"/>
                <a:ea typeface="ＭＳ Ｐゴシック" charset="-128"/>
                <a:cs typeface="+mn-cs"/>
              </a:rPr>
              <a:t>Design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E941744-D6DA-B145-AE0A-142DFEF72A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>
                    <a:tint val="75000"/>
                  </a:schemeClr>
                </a:solidFill>
                <a:latin typeface="Book Antiqua" charset="0"/>
                <a:ea typeface="Book Antiqua" charset="0"/>
                <a:cs typeface="Book Antiqua" charset="0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Book Antiqua" charset="0"/>
              </a:rPr>
              <a:t>08/05/2020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594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74E0CE-6D13-4026-B55D-809C8F3121BF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611524"/>
              </p:ext>
            </p:extLst>
          </p:nvPr>
        </p:nvGraphicFramePr>
        <p:xfrm>
          <a:off x="874644" y="1351481"/>
          <a:ext cx="7356081" cy="11021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989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6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34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Error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</a:rPr>
                        <a:t>Unit </a:t>
                      </a:r>
                      <a:endParaRPr lang="en-GB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Value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4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Dipole/quadrupole/sextupole/BPM vertical misalignment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μm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40/16/70/70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4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Dipole/quadrupole/sextupole roll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μrad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70/50/100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4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BPM roll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μrad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4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BPM noise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nm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8379" y="2985356"/>
            <a:ext cx="496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mean value of the vertical emittance for 100 seeds is around 0.1 pm rad and for 95% of machine samples, the vertical emittance is below 0.5 pm rad.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75781"/>
            <a:ext cx="92230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2000" b="0" dirty="0">
                <a:solidFill>
                  <a:srgbClr val="0000CC"/>
                </a:solidFill>
                <a:latin typeface="Calibri"/>
                <a:ea typeface="+mn-ea"/>
                <a:cs typeface="+mn-cs"/>
              </a:rPr>
              <a:t>V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ertical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emittance in the CLIC DR including all errors, specified misalignment</a:t>
            </a:r>
            <a:r>
              <a:rPr lang="en-GB" sz="2000" b="0" dirty="0">
                <a:solidFill>
                  <a:srgbClr val="0000CC"/>
                </a:solidFill>
                <a:latin typeface="Calibri"/>
                <a:ea typeface="+mn-ea"/>
                <a:cs typeface="+mn-cs"/>
              </a:rPr>
              <a:t>s and </a:t>
            </a:r>
            <a:r>
              <a:rPr lang="en-GB" sz="2000" b="0" dirty="0">
                <a:solidFill>
                  <a:srgbClr val="0000CC"/>
                </a:solidFill>
                <a:latin typeface="Calibri"/>
              </a:rPr>
              <a:t>BPM offsets, rolls and noise jitter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(100 random seeds</a:t>
            </a:r>
            <a:r>
              <a:rPr lang="en-GB" sz="2000" b="0" dirty="0">
                <a:solidFill>
                  <a:srgbClr val="0000CC"/>
                </a:solidFill>
                <a:latin typeface="Calibri"/>
              </a:rPr>
              <a:t>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272" y="2592000"/>
            <a:ext cx="4405313" cy="338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1E15511A-D325-DB47-9781-CFFECA77446F}"/>
              </a:ext>
            </a:extLst>
          </p:cNvPr>
          <p:cNvSpPr txBox="1">
            <a:spLocks noChangeArrowheads="1"/>
          </p:cNvSpPr>
          <p:nvPr/>
        </p:nvSpPr>
        <p:spPr>
          <a:xfrm>
            <a:off x="-510497" y="-88279"/>
            <a:ext cx="914400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US" sz="4400" kern="0" dirty="0">
                <a:ea typeface="ＭＳ Ｐゴシック" pitchFamily="-112" charset="-128"/>
                <a:cs typeface="ＭＳ Ｐゴシック" pitchFamily="-112" charset="-128"/>
              </a:rPr>
              <a:t>Vertical emittance tuning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A943FE-56AF-974F-8746-3B488E19976C}"/>
              </a:ext>
            </a:extLst>
          </p:cNvPr>
          <p:cNvSpPr txBox="1"/>
          <p:nvPr/>
        </p:nvSpPr>
        <p:spPr>
          <a:xfrm>
            <a:off x="341197" y="6186469"/>
            <a:ext cx="1792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H. </a:t>
            </a:r>
            <a:r>
              <a:rPr lang="en-US" dirty="0" err="1">
                <a:solidFill>
                  <a:srgbClr val="00B0F0"/>
                </a:solidFill>
              </a:rPr>
              <a:t>Ghasem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402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685140E7-DDBD-5942-AF9C-5D5A0F75C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2743200"/>
            <a:ext cx="671892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eaLnBrk="1" hangingPunct="1"/>
            <a:r>
              <a:rPr lang="en-US" kern="0" dirty="0"/>
              <a:t>Low Emittance Rings technologies</a:t>
            </a:r>
          </a:p>
        </p:txBody>
      </p:sp>
    </p:spTree>
    <p:extLst>
      <p:ext uri="{BB962C8B-B14F-4D97-AF65-F5344CB8AC3E}">
        <p14:creationId xmlns:p14="http://schemas.microsoft.com/office/powerpoint/2010/main" val="3767083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-24071" y="962557"/>
            <a:ext cx="9144000" cy="237224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2100" b="1" dirty="0"/>
              <a:t>Fabricate</a:t>
            </a:r>
            <a:r>
              <a:rPr lang="en-US" sz="2100" dirty="0"/>
              <a:t> an innovative dipole magnet prototype with longitudinal varying dipole field, including a transverse gradient for the ELETTRA upgrade </a:t>
            </a:r>
            <a:endParaRPr dirty="0"/>
          </a:p>
          <a:p>
            <a:pPr>
              <a:lnSpc>
                <a:spcPct val="120000"/>
              </a:lnSpc>
              <a:defRPr/>
            </a:pPr>
            <a:r>
              <a:rPr lang="en-US" sz="2100" dirty="0"/>
              <a:t>Permanent magnet </a:t>
            </a:r>
            <a:r>
              <a:rPr lang="en-US" sz="2100" b="1" dirty="0"/>
              <a:t>concept</a:t>
            </a:r>
            <a:r>
              <a:rPr lang="en-US" sz="2100" dirty="0"/>
              <a:t> with trapezoidal bending radius, </a:t>
            </a:r>
            <a:r>
              <a:rPr lang="en-US" sz="2100" b="1" dirty="0"/>
              <a:t>2.3 T</a:t>
            </a:r>
            <a:r>
              <a:rPr lang="en-US" sz="2100" dirty="0"/>
              <a:t> peak field and ~</a:t>
            </a:r>
            <a:r>
              <a:rPr lang="en-US" sz="2100" b="1" dirty="0"/>
              <a:t>10 T/m</a:t>
            </a:r>
            <a:r>
              <a:rPr lang="en-US" sz="2100" dirty="0"/>
              <a:t> gradient, already established (CERN/CIEMAT) </a:t>
            </a:r>
            <a:endParaRPr dirty="0"/>
          </a:p>
          <a:p>
            <a:pPr>
              <a:lnSpc>
                <a:spcPct val="120000"/>
              </a:lnSpc>
              <a:defRPr/>
            </a:pPr>
            <a:r>
              <a:rPr lang="en-US" sz="2100" dirty="0"/>
              <a:t>Proved the </a:t>
            </a:r>
            <a:r>
              <a:rPr lang="en-US" sz="2100" b="1" dirty="0"/>
              <a:t>horizontal emittance reduction </a:t>
            </a:r>
            <a:r>
              <a:rPr lang="en-US" sz="2100" dirty="0"/>
              <a:t>to ultra-low levels of i.e. </a:t>
            </a:r>
            <a:r>
              <a:rPr lang="en-US" sz="2100" b="1" dirty="0"/>
              <a:t>~60 pm @ 2.86 GeV</a:t>
            </a:r>
            <a:r>
              <a:rPr lang="en-US" sz="2100" dirty="0"/>
              <a:t>, for the CLIC DR </a:t>
            </a:r>
          </a:p>
          <a:p>
            <a:pPr>
              <a:lnSpc>
                <a:spcPct val="120000"/>
              </a:lnSpc>
              <a:defRPr/>
            </a:pPr>
            <a:r>
              <a:rPr lang="en-US" sz="2100" dirty="0"/>
              <a:t>First </a:t>
            </a:r>
            <a:r>
              <a:rPr lang="en-US" sz="2100" b="1" dirty="0"/>
              <a:t>demonstrator</a:t>
            </a:r>
            <a:r>
              <a:rPr lang="en-US" sz="2100" dirty="0"/>
              <a:t> </a:t>
            </a:r>
            <a:r>
              <a:rPr lang="en-US" sz="2100" b="1" dirty="0"/>
              <a:t>constructed/qualified</a:t>
            </a:r>
            <a:r>
              <a:rPr lang="en-US" sz="2100" dirty="0"/>
              <a:t> by CIEMAT and new prototype under construction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B4523E-0E60-2F49-A1DB-8E66CE3DE81B}" type="slidenum">
              <a:rPr lang="en-GB"/>
              <a:t>17</a:t>
            </a:fld>
            <a:endParaRPr lang="en-GB"/>
          </a:p>
        </p:txBody>
      </p:sp>
      <p:pic>
        <p:nvPicPr>
          <p:cNvPr id="1025" name="Picture 1" descr="page8image88781523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1287" y="3315599"/>
            <a:ext cx="2134361" cy="1762706"/>
          </a:xfrm>
          <a:prstGeom prst="rect">
            <a:avLst/>
          </a:prstGeom>
          <a:noFill/>
        </p:spPr>
      </p:pic>
      <p:pic>
        <p:nvPicPr>
          <p:cNvPr id="409283422" name="Picture 40928342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966199" y="3307760"/>
            <a:ext cx="1986850" cy="19928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196148-8C2D-2292-512C-58966D8D0F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153" t="17454" r="13010" b="12000"/>
          <a:stretch/>
        </p:blipFill>
        <p:spPr bwMode="auto">
          <a:xfrm>
            <a:off x="2180897" y="5386394"/>
            <a:ext cx="1674186" cy="8120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9299E9-70D4-327F-45F5-E92475A192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93584" y="5129613"/>
            <a:ext cx="1129768" cy="11297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EC9F20-5DAC-BDD9-2161-2A945B8DE0B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783" t="9598" r="8376" b="9402"/>
          <a:stretch/>
        </p:blipFill>
        <p:spPr bwMode="auto">
          <a:xfrm>
            <a:off x="4247965" y="5300659"/>
            <a:ext cx="1551335" cy="9101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79FEFC-1867-EF01-74A2-9C2E213212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6842379" y="5693388"/>
            <a:ext cx="1888083" cy="27384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C92870E-572C-A8E2-6FA3-2FAFE087C91C}"/>
              </a:ext>
            </a:extLst>
          </p:cNvPr>
          <p:cNvSpPr/>
          <p:nvPr/>
        </p:nvSpPr>
        <p:spPr bwMode="auto">
          <a:xfrm>
            <a:off x="413539" y="6259378"/>
            <a:ext cx="171822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00" dirty="0">
                <a:solidFill>
                  <a:prstClr val="black"/>
                </a:solidFill>
                <a:latin typeface="Arial"/>
                <a:cs typeface="Arial"/>
              </a:rPr>
              <a:t>Y. Papaphilippou</a:t>
            </a:r>
            <a:endParaRPr sz="1800" dirty="0"/>
          </a:p>
          <a:p>
            <a:pPr>
              <a:defRPr/>
            </a:pPr>
            <a:r>
              <a:rPr lang="el-GR" sz="1500" dirty="0">
                <a:solidFill>
                  <a:prstClr val="black"/>
                </a:solidFill>
                <a:latin typeface="Arial"/>
                <a:cs typeface="Arial"/>
              </a:rPr>
              <a:t>(</a:t>
            </a:r>
            <a:r>
              <a:rPr lang="en-US" sz="1500" dirty="0">
                <a:solidFill>
                  <a:prstClr val="black"/>
                </a:solidFill>
                <a:latin typeface="Arial"/>
                <a:cs typeface="Arial"/>
              </a:rPr>
              <a:t>A. Poyet</a:t>
            </a:r>
            <a:r>
              <a:rPr lang="el-GR" sz="1500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sz="15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4ECE54-701C-6EAC-2FD0-5CEC21D9EBBD}"/>
              </a:ext>
            </a:extLst>
          </p:cNvPr>
          <p:cNvSpPr/>
          <p:nvPr/>
        </p:nvSpPr>
        <p:spPr bwMode="auto">
          <a:xfrm>
            <a:off x="2651320" y="6249742"/>
            <a:ext cx="148630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00" dirty="0">
                <a:solidFill>
                  <a:prstClr val="black"/>
                </a:solidFill>
                <a:latin typeface="Arial"/>
              </a:rPr>
              <a:t>M. Dominguez</a:t>
            </a:r>
            <a:endParaRPr lang="en-US" sz="1500" dirty="0"/>
          </a:p>
          <a:p>
            <a:pPr>
              <a:defRPr/>
            </a:pPr>
            <a:r>
              <a:rPr lang="en-US" sz="1500" dirty="0">
                <a:solidFill>
                  <a:prstClr val="black"/>
                </a:solidFill>
                <a:latin typeface="Arial"/>
                <a:cs typeface="Arial"/>
              </a:rPr>
              <a:t>F. Toral</a:t>
            </a:r>
            <a:endParaRPr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EF55C5-BD73-694F-B986-B65E5493CFD8}"/>
              </a:ext>
            </a:extLst>
          </p:cNvPr>
          <p:cNvSpPr/>
          <p:nvPr/>
        </p:nvSpPr>
        <p:spPr bwMode="auto">
          <a:xfrm>
            <a:off x="4367176" y="6249742"/>
            <a:ext cx="15728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00" dirty="0">
                <a:solidFill>
                  <a:prstClr val="black"/>
                </a:solidFill>
                <a:latin typeface="Arial"/>
                <a:cs typeface="Arial"/>
              </a:rPr>
              <a:t>E. </a:t>
            </a:r>
            <a:r>
              <a:rPr lang="en-US" sz="1500" dirty="0" err="1">
                <a:solidFill>
                  <a:prstClr val="black"/>
                </a:solidFill>
                <a:latin typeface="Arial"/>
                <a:cs typeface="Arial"/>
              </a:rPr>
              <a:t>Karantzoulis</a:t>
            </a:r>
            <a:endParaRPr lang="el-GR" sz="1500" dirty="0">
              <a:solidFill>
                <a:prstClr val="black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GB" sz="1500" dirty="0" err="1">
                <a:latin typeface="Arial" panose="020B0604020202020204" pitchFamily="34" charset="0"/>
                <a:cs typeface="Arial" panose="020B0604020202020204" pitchFamily="34" charset="0"/>
              </a:rPr>
              <a:t>Castronovo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F2C7E7-B5B7-E3B0-42BC-48C81927202B}"/>
              </a:ext>
            </a:extLst>
          </p:cNvPr>
          <p:cNvSpPr/>
          <p:nvPr/>
        </p:nvSpPr>
        <p:spPr bwMode="auto">
          <a:xfrm>
            <a:off x="7057137" y="6255436"/>
            <a:ext cx="16177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00">
                <a:solidFill>
                  <a:prstClr val="black"/>
                </a:solidFill>
                <a:latin typeface="Arial"/>
                <a:cs typeface="Arial"/>
              </a:rPr>
              <a:t>R. Geometrante</a:t>
            </a:r>
            <a:endParaRPr sz="150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FC438D1-BEA2-4AFB-1051-664644194E7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14244" y="136525"/>
            <a:ext cx="8532948" cy="92023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3600" dirty="0" err="1"/>
              <a:t>VAriable</a:t>
            </a:r>
            <a:r>
              <a:rPr lang="en-GB" sz="3600" dirty="0"/>
              <a:t> Dipole for the </a:t>
            </a:r>
            <a:r>
              <a:rPr lang="en-GB" sz="3600" dirty="0" err="1"/>
              <a:t>Elettra</a:t>
            </a:r>
            <a:r>
              <a:rPr lang="en-GB" sz="3600" dirty="0"/>
              <a:t> Ring – VADER @ IFAST</a:t>
            </a:r>
            <a:endParaRPr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5F25AAA-0804-87B1-4421-3FC69421D5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7613" y="3333498"/>
            <a:ext cx="3418876" cy="202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84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74E0CE-6D13-4026-B55D-809C8F3121BF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charset="-128"/>
              <a:cs typeface="+mn-cs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E15511A-D325-DB47-9781-CFFECA77446F}"/>
              </a:ext>
            </a:extLst>
          </p:cNvPr>
          <p:cNvSpPr txBox="1">
            <a:spLocks noChangeArrowheads="1"/>
          </p:cNvSpPr>
          <p:nvPr/>
        </p:nvSpPr>
        <p:spPr>
          <a:xfrm>
            <a:off x="-510497" y="-88279"/>
            <a:ext cx="914400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marL="0" marR="0" lvl="0" indent="0" algn="ctr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err="1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112" charset="-128"/>
                <a:cs typeface="ＭＳ Ｐゴシック" pitchFamily="-112" charset="-128"/>
              </a:rPr>
              <a:t>NbTi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112" charset="-128"/>
                <a:cs typeface="ＭＳ Ｐゴシック" pitchFamily="-112" charset="-128"/>
              </a:rPr>
              <a:t> Wiggler tests at ANKA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F809BA-E779-9746-81AC-68920A9E42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60"/>
          <a:stretch/>
        </p:blipFill>
        <p:spPr>
          <a:xfrm>
            <a:off x="0" y="1614446"/>
            <a:ext cx="9029525" cy="47444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6D79DB-77CA-A44F-88C8-E03A9BE098CB}"/>
              </a:ext>
            </a:extLst>
          </p:cNvPr>
          <p:cNvSpPr txBox="1"/>
          <p:nvPr/>
        </p:nvSpPr>
        <p:spPr>
          <a:xfrm>
            <a:off x="354923" y="578948"/>
            <a:ext cx="3902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A. Bernard, P.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Zisopoulos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5593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23" y="2377530"/>
            <a:ext cx="4115157" cy="22176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23" y="2371392"/>
            <a:ext cx="4115157" cy="221761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4923" y="1153539"/>
            <a:ext cx="4921539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sng" strike="noStrike" kern="1200" cap="sm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Additional restriction:</a:t>
            </a:r>
            <a:r>
              <a:rPr kumimoji="0" lang="en-GB" sz="1200" b="1" i="0" u="none" strike="noStrike" kern="1200" cap="sm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Keeping the working point (</a:t>
            </a:r>
            <a:r>
              <a: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WP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) below 80% of the magnet’s current limit for all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3.5 T ≤ </a:t>
            </a:r>
            <a:r>
              <a:rPr kumimoji="0" lang="en-GB" sz="12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kumimoji="0" lang="en-GB" sz="12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w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 ≤ 4 T 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4923" y="1987605"/>
            <a:ext cx="48232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Scenarios for achieving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3.5 T ≤ </a:t>
            </a:r>
            <a:r>
              <a:rPr kumimoji="0" lang="en-GB" sz="1200" b="1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kumimoji="0" lang="en-GB" sz="1200" b="1" i="1" u="none" strike="noStrike" kern="120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w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 ≤ 4 T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with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40 mm ≤ </a:t>
            </a:r>
            <a:r>
              <a:rPr kumimoji="0" lang="en-GB" sz="1200" b="1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λ</a:t>
            </a:r>
            <a:r>
              <a:rPr kumimoji="0" lang="en-GB" sz="1200" b="1" i="1" u="none" strike="noStrike" kern="120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w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 ≤ 55 mm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values: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23" y="2377530"/>
            <a:ext cx="4115157" cy="2217612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479800" y="3274572"/>
            <a:ext cx="660401" cy="2244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76798" y="2543235"/>
            <a:ext cx="1599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sm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Selected </a:t>
            </a:r>
            <a:r>
              <a:rPr kumimoji="0" lang="el-GR" sz="18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λ</a:t>
            </a:r>
            <a:r>
              <a:rPr kumimoji="0" lang="en-GB" sz="1800" b="1" i="1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w</a:t>
            </a:r>
            <a:r>
              <a:rPr kumimoji="0" lang="en-GB" sz="1800" b="1" i="0" u="none" strike="noStrike" kern="1200" cap="sm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for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sm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</a:t>
            </a:r>
            <a:r>
              <a:rPr kumimoji="0" lang="en-GB" sz="1800" b="1" i="0" u="none" strike="noStrike" kern="1200" cap="sm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Times New Roman" panose="02020603050405020304" pitchFamily="18" charset="0"/>
              </a:rPr>
              <a:t>3.5 T ≤ 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Times New Roman" panose="02020603050405020304" pitchFamily="18" charset="0"/>
              </a:rPr>
              <a:t>B</a:t>
            </a:r>
            <a:r>
              <a:rPr kumimoji="0" lang="en-GB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Times New Roman" panose="02020603050405020304" pitchFamily="18" charset="0"/>
              </a:rPr>
              <a:t>w</a:t>
            </a:r>
            <a:r>
              <a:rPr kumimoji="0" lang="en-GB" sz="1800" b="1" i="0" u="none" strike="noStrike" kern="1200" cap="sm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Times New Roman" panose="02020603050405020304" pitchFamily="18" charset="0"/>
              </a:rPr>
              <a:t> ≤ 4 T </a:t>
            </a:r>
            <a:endParaRPr kumimoji="0" lang="en-GB" sz="1800" b="1" i="0" u="none" strike="noStrike" kern="1200" cap="small" spc="0" normalizeH="0" baseline="-25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50504" y="548680"/>
            <a:ext cx="2527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Larger potential </a:t>
            </a:r>
            <a:r>
              <a:rPr kumimoji="0" lang="en-GB" sz="12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L</a:t>
            </a:r>
            <a:r>
              <a:rPr kumimoji="0" lang="en-GB" sz="12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w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reduction with </a:t>
            </a:r>
            <a:r>
              <a:rPr kumimoji="0" lang="el-GR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λ</a:t>
            </a:r>
            <a:r>
              <a:rPr kumimoji="0" lang="en-GB" sz="12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w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= 49.5 mm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2479" y="975286"/>
            <a:ext cx="2403638" cy="19315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7773" y="2906881"/>
            <a:ext cx="2418344" cy="1984629"/>
          </a:xfrm>
          <a:prstGeom prst="rect">
            <a:avLst/>
          </a:prstGeom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ACD20486-A9A3-564D-A6DB-BCB6A32903A5}"/>
              </a:ext>
            </a:extLst>
          </p:cNvPr>
          <p:cNvSpPr txBox="1">
            <a:spLocks noChangeArrowheads="1"/>
          </p:cNvSpPr>
          <p:nvPr/>
        </p:nvSpPr>
        <p:spPr>
          <a:xfrm>
            <a:off x="-510497" y="-88279"/>
            <a:ext cx="914400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marL="0" marR="0" lvl="0" indent="0" algn="ctr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112" charset="-128"/>
                <a:cs typeface="ＭＳ Ｐゴシック" pitchFamily="-112" charset="-128"/>
              </a:rPr>
              <a:t>Nb</a:t>
            </a:r>
            <a:r>
              <a:rPr kumimoji="0" lang="en-US" sz="4400" b="1" i="0" u="none" strike="noStrike" kern="0" cap="none" spc="0" normalizeH="0" baseline="-2500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112" charset="-128"/>
                <a:cs typeface="ＭＳ Ｐゴシック" pitchFamily="-112" charset="-128"/>
              </a:rPr>
              <a:t>3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112" charset="-128"/>
                <a:cs typeface="ＭＳ Ｐゴシック" pitchFamily="-112" charset="-128"/>
              </a:rPr>
              <a:t>Sn wiggler Design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E2C98F3-8D50-7348-B359-7CB0759BD4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2495" y="4695792"/>
            <a:ext cx="4382302" cy="2040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9EF65BD-201E-EE45-AB5B-F599C2D8CC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06" y="4703535"/>
            <a:ext cx="2893934" cy="20109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36C6C4-5E7C-984A-94EF-F3A09B53F65B}"/>
              </a:ext>
            </a:extLst>
          </p:cNvPr>
          <p:cNvSpPr txBox="1"/>
          <p:nvPr/>
        </p:nvSpPr>
        <p:spPr>
          <a:xfrm>
            <a:off x="354923" y="578948"/>
            <a:ext cx="1653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L. Fajardo</a:t>
            </a:r>
          </a:p>
        </p:txBody>
      </p:sp>
    </p:spTree>
    <p:extLst>
      <p:ext uri="{BB962C8B-B14F-4D97-AF65-F5344CB8AC3E}">
        <p14:creationId xmlns:p14="http://schemas.microsoft.com/office/powerpoint/2010/main" val="87041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B9D0BCC-09C9-8F49-B1EC-3E58D7280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55796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2200" y="1340768"/>
            <a:ext cx="132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2008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72EFC8-5641-E842-B6A1-C083441ABE69}"/>
              </a:ext>
            </a:extLst>
          </p:cNvPr>
          <p:cNvSpPr txBox="1"/>
          <p:nvPr/>
        </p:nvSpPr>
        <p:spPr>
          <a:xfrm>
            <a:off x="7020272" y="1245051"/>
            <a:ext cx="1470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Operation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8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Design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685140E7-DDBD-5942-AF9C-5D5A0F75C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704" y="179504"/>
            <a:ext cx="563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eaLnBrk="1" hangingPunct="1"/>
            <a:r>
              <a:rPr lang="en-US" kern="0"/>
              <a:t>Emittance targets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446986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0" y="542766"/>
            <a:ext cx="4601670" cy="137901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0" name="Rounded Rectangle 9"/>
          <p:cNvSpPr/>
          <p:nvPr/>
        </p:nvSpPr>
        <p:spPr>
          <a:xfrm>
            <a:off x="4601670" y="542766"/>
            <a:ext cx="4542329" cy="2467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extBox 1"/>
          <p:cNvSpPr txBox="1"/>
          <p:nvPr/>
        </p:nvSpPr>
        <p:spPr>
          <a:xfrm>
            <a:off x="70179" y="561301"/>
            <a:ext cx="4486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/>
              <a:t>Striplines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GB" sz="1600" dirty="0"/>
              <a:t>Field homogeneity: ± 0.01% over 1 mm radius.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GB" sz="1600" dirty="0"/>
              <a:t>Very low impedance: 0.05 </a:t>
            </a:r>
            <a:r>
              <a:rPr lang="el-GR" sz="1600" dirty="0"/>
              <a:t>Ω</a:t>
            </a:r>
            <a:r>
              <a:rPr lang="en-GB" sz="1600" dirty="0"/>
              <a:t>/n in longitudinal and 200 k</a:t>
            </a:r>
            <a:r>
              <a:rPr lang="el-GR" sz="1600" dirty="0"/>
              <a:t>Ω</a:t>
            </a:r>
            <a:r>
              <a:rPr lang="en-GB" sz="1600" dirty="0"/>
              <a:t>/m in transverse.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38019" y="542765"/>
            <a:ext cx="4233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/>
              <a:t>Inductive Adder</a:t>
            </a:r>
          </a:p>
          <a:p>
            <a:pPr marL="144462" indent="-257175" algn="just">
              <a:buFont typeface="Arial" panose="020B0604020202020204" pitchFamily="34" charset="0"/>
              <a:buChar char="•"/>
            </a:pPr>
            <a:r>
              <a:rPr lang="en-GB" sz="1600" dirty="0"/>
              <a:t>Flat-top repeatability: ± 0.01%</a:t>
            </a:r>
          </a:p>
          <a:p>
            <a:pPr marL="144462" indent="-257175" algn="just">
              <a:buFont typeface="Arial" panose="020B0604020202020204" pitchFamily="34" charset="0"/>
              <a:buChar char="•"/>
            </a:pPr>
            <a:r>
              <a:rPr lang="en-GB" sz="1600" dirty="0"/>
              <a:t>Flat-top stability: ± 0.02%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GB" sz="1600" dirty="0"/>
              <a:t>Rise/fall times ≤ 100 ns desired.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493" y="1507253"/>
            <a:ext cx="4465767" cy="1379016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88C70F67-85D6-D743-96B6-D003802F44AD}"/>
              </a:ext>
            </a:extLst>
          </p:cNvPr>
          <p:cNvSpPr txBox="1">
            <a:spLocks noChangeArrowheads="1"/>
          </p:cNvSpPr>
          <p:nvPr/>
        </p:nvSpPr>
        <p:spPr>
          <a:xfrm>
            <a:off x="-31823" y="-34012"/>
            <a:ext cx="9110901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US" sz="3200" kern="0" dirty="0">
                <a:ea typeface="ＭＳ Ｐゴシック" pitchFamily="-112" charset="-128"/>
                <a:cs typeface="ＭＳ Ｐゴシック" pitchFamily="-112" charset="-128"/>
              </a:rPr>
              <a:t>Kicker System challenges and tests at ALBA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758008-B9F6-E344-9B94-0AB213FF7C1D}"/>
              </a:ext>
            </a:extLst>
          </p:cNvPr>
          <p:cNvSpPr txBox="1"/>
          <p:nvPr/>
        </p:nvSpPr>
        <p:spPr>
          <a:xfrm>
            <a:off x="61323" y="5771801"/>
            <a:ext cx="350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M. Barnes, C. </a:t>
            </a:r>
            <a:r>
              <a:rPr lang="en-US" dirty="0" err="1">
                <a:solidFill>
                  <a:srgbClr val="00B0F0"/>
                </a:solidFill>
              </a:rPr>
              <a:t>Belver</a:t>
            </a:r>
            <a:r>
              <a:rPr lang="en-US" dirty="0">
                <a:solidFill>
                  <a:srgbClr val="00B0F0"/>
                </a:solidFill>
              </a:rPr>
              <a:t>, J. </a:t>
            </a:r>
            <a:r>
              <a:rPr lang="en-US" dirty="0" err="1">
                <a:solidFill>
                  <a:srgbClr val="00B0F0"/>
                </a:solidFill>
              </a:rPr>
              <a:t>Holma</a:t>
            </a:r>
            <a:r>
              <a:rPr lang="en-US" dirty="0">
                <a:solidFill>
                  <a:srgbClr val="00B0F0"/>
                </a:solidFill>
              </a:rPr>
              <a:t>, M. Carla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EE06F8-7CFA-75C3-43A7-B1B680FADC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228" y="4826758"/>
            <a:ext cx="3096033" cy="20312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1ECEFD-3F5B-2D19-45CC-DD0AD7A191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81" t="9767"/>
          <a:stretch/>
        </p:blipFill>
        <p:spPr>
          <a:xfrm>
            <a:off x="44739" y="1940317"/>
            <a:ext cx="4246125" cy="35100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5AC9AE-5FC7-5A66-2241-671751C8CC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436237"/>
            <a:ext cx="1826761" cy="338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62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CC11F-A119-4BF6-B67F-050FACAFE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839" y="-171400"/>
            <a:ext cx="8391051" cy="994172"/>
          </a:xfrm>
        </p:spPr>
        <p:txBody>
          <a:bodyPr/>
          <a:lstStyle/>
          <a:p>
            <a:r>
              <a:rPr lang="en-US" sz="3200" dirty="0"/>
              <a:t>Design of DR cavity for ultra-low R/Q of 14.3</a:t>
            </a:r>
            <a:r>
              <a:rPr lang="el-GR" sz="3200" dirty="0"/>
              <a:t>Ω</a:t>
            </a:r>
            <a:r>
              <a:rPr lang="en-US" sz="3200" dirty="0"/>
              <a:t> </a:t>
            </a:r>
            <a:endParaRPr lang="en-GB" sz="3200" dirty="0"/>
          </a:p>
        </p:txBody>
      </p:sp>
      <p:pic>
        <p:nvPicPr>
          <p:cNvPr id="22" name="Picture 2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6D232A8D-7EFF-F57C-2D68-4B6F7352E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49080"/>
            <a:ext cx="5090948" cy="179510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2710C1E-13F1-5814-8173-DB47F5A414F6}"/>
              </a:ext>
            </a:extLst>
          </p:cNvPr>
          <p:cNvSpPr txBox="1"/>
          <p:nvPr/>
        </p:nvSpPr>
        <p:spPr>
          <a:xfrm>
            <a:off x="0" y="6237312"/>
            <a:ext cx="400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A. </a:t>
            </a:r>
            <a:r>
              <a:rPr lang="en-US" dirty="0" err="1">
                <a:solidFill>
                  <a:srgbClr val="00B0F0"/>
                </a:solidFill>
              </a:rPr>
              <a:t>Grudiev</a:t>
            </a:r>
            <a:r>
              <a:rPr lang="en-US" dirty="0">
                <a:solidFill>
                  <a:srgbClr val="00B0F0"/>
                </a:solidFill>
              </a:rPr>
              <a:t>, T. </a:t>
            </a:r>
            <a:r>
              <a:rPr lang="en-US" dirty="0" err="1">
                <a:solidFill>
                  <a:srgbClr val="00B0F0"/>
                </a:solidFill>
              </a:rPr>
              <a:t>Mastorides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39FBBE15-B04A-B079-73C2-019700502A18}"/>
              </a:ext>
            </a:extLst>
          </p:cNvPr>
          <p:cNvSpPr txBox="1">
            <a:spLocks/>
          </p:cNvSpPr>
          <p:nvPr/>
        </p:nvSpPr>
        <p:spPr>
          <a:xfrm>
            <a:off x="107504" y="792893"/>
            <a:ext cx="9030851" cy="29848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 cavity aperture to reduce loss factor =&gt; reduce R/Q per cavity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 cavity length to reduce transit time factor =&gt; reduce R/Q per cavity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Optimize cavity wall shape to minimize H-field to reach largest stored energy per cavity under the H-field limit of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 kA/m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(100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private communication, W.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Venturini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2021) =&gt; reduce number of cavities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R/Q per cavity x N of cavities must be below Total R/Q: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14.3 </a:t>
            </a:r>
            <a:r>
              <a:rPr kumimoji="0" lang="el-GR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Ω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Novel cavity: Barrel Cell Cavity (BCC) geometry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design of the DRs demonstrates significant reduction of the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consumptio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 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A3AAD4-341E-36D0-369E-3CC906C08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2707" y="3393178"/>
            <a:ext cx="3909533" cy="298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528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7893496" cy="455712"/>
          </a:xfrm>
        </p:spPr>
        <p:txBody>
          <a:bodyPr/>
          <a:lstStyle/>
          <a:p>
            <a:r>
              <a:rPr lang="en-US" sz="5400" dirty="0"/>
              <a:t>Summary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4"/>
          </p:nvPr>
        </p:nvSpPr>
        <p:spPr>
          <a:xfrm>
            <a:off x="107504" y="644352"/>
            <a:ext cx="8914456" cy="6097016"/>
          </a:xfrm>
          <a:noFill/>
          <a:effectLst/>
        </p:spPr>
        <p:txBody>
          <a:bodyPr>
            <a:normAutofit fontScale="92500" lnSpcReduction="20000"/>
          </a:bodyPr>
          <a:lstStyle/>
          <a:p>
            <a:r>
              <a:rPr lang="en-US" sz="3200" b="1" dirty="0"/>
              <a:t>Extreme low emittance @ high intensity </a:t>
            </a:r>
            <a:r>
              <a:rPr lang="en-US" sz="3200" dirty="0"/>
              <a:t>beam generation and transfer drives several beam dynamics challenges</a:t>
            </a:r>
          </a:p>
          <a:p>
            <a:pPr lvl="1"/>
            <a:r>
              <a:rPr lang="en-US" sz="3100" dirty="0"/>
              <a:t>Lattice design, coherent and incoherent collective effects, instabilities, low emittance tuning, ions, space-charge, e-cloud, impedance budget, feedback specs</a:t>
            </a:r>
          </a:p>
          <a:p>
            <a:r>
              <a:rPr lang="en-US" sz="3200" dirty="0"/>
              <a:t>All drive associated technologies </a:t>
            </a:r>
          </a:p>
          <a:p>
            <a:pPr lvl="1"/>
            <a:r>
              <a:rPr lang="en-US" sz="2900" b="1" dirty="0"/>
              <a:t>Magnet design</a:t>
            </a:r>
          </a:p>
          <a:p>
            <a:pPr lvl="1"/>
            <a:r>
              <a:rPr lang="en-US" sz="3000" b="1" dirty="0"/>
              <a:t>Beam transfer </a:t>
            </a:r>
            <a:r>
              <a:rPr lang="en-US" sz="3000" dirty="0"/>
              <a:t>system (stripline, pulser)</a:t>
            </a:r>
          </a:p>
          <a:p>
            <a:pPr lvl="1"/>
            <a:r>
              <a:rPr lang="en-US" sz="3000" b="1" dirty="0"/>
              <a:t>RF system</a:t>
            </a:r>
            <a:r>
              <a:rPr lang="en-US" sz="3000" dirty="0"/>
              <a:t>, including LLRF</a:t>
            </a:r>
          </a:p>
          <a:p>
            <a:pPr lvl="1"/>
            <a:r>
              <a:rPr lang="en-US" sz="3000" b="1" dirty="0"/>
              <a:t>Vacuum system</a:t>
            </a:r>
          </a:p>
          <a:p>
            <a:pPr lvl="1"/>
            <a:r>
              <a:rPr lang="en-US" sz="3000" b="1" dirty="0"/>
              <a:t>Alignment</a:t>
            </a:r>
          </a:p>
          <a:p>
            <a:pPr lvl="1"/>
            <a:r>
              <a:rPr lang="en-US" sz="3000" dirty="0"/>
              <a:t>Associated </a:t>
            </a:r>
            <a:r>
              <a:rPr lang="en-US" sz="3000" b="1" dirty="0"/>
              <a:t>instrumentation</a:t>
            </a:r>
          </a:p>
          <a:p>
            <a:r>
              <a:rPr lang="en-US" sz="2900" dirty="0"/>
              <a:t>Continue collaboration with low emittance rings community for </a:t>
            </a:r>
            <a:r>
              <a:rPr lang="en-US" sz="2900" b="1" dirty="0"/>
              <a:t>R&amp;D</a:t>
            </a:r>
            <a:r>
              <a:rPr lang="en-US" sz="2900" dirty="0"/>
              <a:t> and </a:t>
            </a:r>
            <a:r>
              <a:rPr lang="en-US" sz="2900" b="1" dirty="0"/>
              <a:t>experimental tests</a:t>
            </a:r>
          </a:p>
          <a:p>
            <a:pPr lvl="1"/>
            <a:endParaRPr lang="en-US" sz="3000" dirty="0"/>
          </a:p>
          <a:p>
            <a:pPr lvl="1"/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8839509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7893496" cy="455712"/>
          </a:xfrm>
        </p:spPr>
        <p:txBody>
          <a:bodyPr/>
          <a:lstStyle/>
          <a:p>
            <a:r>
              <a:rPr lang="en-US" sz="75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82669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7893496" cy="455712"/>
          </a:xfrm>
        </p:spPr>
        <p:txBody>
          <a:bodyPr/>
          <a:lstStyle/>
          <a:p>
            <a:r>
              <a:rPr lang="en-US" sz="7500" dirty="0"/>
              <a:t>Reserve</a:t>
            </a:r>
          </a:p>
        </p:txBody>
      </p:sp>
    </p:spTree>
    <p:extLst>
      <p:ext uri="{BB962C8B-B14F-4D97-AF65-F5344CB8AC3E}">
        <p14:creationId xmlns:p14="http://schemas.microsoft.com/office/powerpoint/2010/main" val="3720170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342" y="3562691"/>
            <a:ext cx="4069799" cy="29930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62691"/>
            <a:ext cx="4147713" cy="29905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26387" y="1099939"/>
            <a:ext cx="1912633" cy="1323439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When increasing the wigglers’ peak field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B</a:t>
            </a:r>
            <a:r>
              <a:rPr kumimoji="0" lang="en-GB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"/>
                <a:cs typeface=""/>
              </a:rPr>
              <a:t>w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, the emittance and the IBS effect are lowered 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[3]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292439" y="1082999"/>
            <a:ext cx="1828800" cy="156966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Removing some wiggler FODO cells from the existing straight section (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N</a:t>
            </a:r>
            <a:r>
              <a:rPr kumimoji="0" lang="en-GB" sz="1600" b="1" i="0" u="none" strike="noStrike" kern="1200" cap="none" spc="0" normalizeH="0" baseline="-25000" noProof="0" dirty="0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"/>
                <a:cs typeface=""/>
              </a:rPr>
              <a:t>FODO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=13 per section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) is possible.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28760" y="2900283"/>
            <a:ext cx="295074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N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"/>
                <a:cs typeface=""/>
              </a:rPr>
              <a:t>FODO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=10 per straight section 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6472" y="1099939"/>
            <a:ext cx="1367176" cy="1323439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Results obtained after optimization of the arc TME cell.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83609" y="1104265"/>
            <a:ext cx="2479688" cy="1569660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Based on technological restrictions, a new working point for the damp. wiggler is proposed to be at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"/>
                <a:cs typeface=""/>
              </a:rPr>
              <a:t>3.5T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 (prev. 2.5T), with 49mm period length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6848363" y="1705240"/>
            <a:ext cx="408819" cy="3251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13" name="Plus 12"/>
          <p:cNvSpPr/>
          <p:nvPr/>
        </p:nvSpPr>
        <p:spPr>
          <a:xfrm>
            <a:off x="3779867" y="1656951"/>
            <a:ext cx="473526" cy="42175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14" name="Plus 13"/>
          <p:cNvSpPr/>
          <p:nvPr/>
        </p:nvSpPr>
        <p:spPr>
          <a:xfrm>
            <a:off x="1304178" y="1647056"/>
            <a:ext cx="473526" cy="42175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229608" y="3312230"/>
            <a:ext cx="1742192" cy="380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-10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Step profile</a:t>
            </a:r>
            <a:endParaRPr kumimoji="0" lang="el-GR" sz="2200" b="0" i="0" u="none" strike="noStrike" kern="1200" cap="none" spc="-10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88616" y="3289759"/>
            <a:ext cx="2183253" cy="43088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1D0FD3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Trapezium profile</a:t>
            </a:r>
            <a:endParaRPr kumimoji="0" lang="el-GR" sz="2200" b="0" i="0" u="none" strike="noStrike" kern="1200" cap="none" spc="0" normalizeH="0" baseline="0" noProof="0" dirty="0">
              <a:ln>
                <a:noFill/>
              </a:ln>
              <a:solidFill>
                <a:srgbClr val="1D0FD3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59432" y="5791200"/>
            <a:ext cx="533400" cy="228600"/>
          </a:xfrm>
          <a:prstGeom prst="ellipse">
            <a:avLst/>
          </a:prstGeom>
          <a:solidFill>
            <a:schemeClr val="accent1">
              <a:lumMod val="75000"/>
              <a:alpha val="368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186882" y="5811192"/>
            <a:ext cx="533400" cy="228600"/>
          </a:xfrm>
          <a:prstGeom prst="ellipse">
            <a:avLst/>
          </a:prstGeom>
          <a:solidFill>
            <a:schemeClr val="accent1">
              <a:lumMod val="75000"/>
              <a:alpha val="368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66805" y="6553204"/>
            <a:ext cx="70934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"/>
                <a:cs typeface=""/>
              </a:rPr>
              <a:t>Parametrization of the steady state emittance and the IBS effect with the wiggler’s peak field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rPr>
              <a:t>B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"/>
                <a:cs typeface=""/>
              </a:rPr>
              <a:t>w</a:t>
            </a:r>
            <a:endParaRPr kumimoji="0" lang="el-G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460" y="556441"/>
            <a:ext cx="3180079" cy="568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">
            <a:extLst>
              <a:ext uri="{FF2B5EF4-FFF2-40B4-BE49-F238E27FC236}">
                <a16:creationId xmlns:a16="http://schemas.microsoft.com/office/drawing/2014/main" id="{A4210362-8758-2542-A890-03DAA8BBE2C1}"/>
              </a:ext>
            </a:extLst>
          </p:cNvPr>
          <p:cNvSpPr txBox="1">
            <a:spLocks noChangeArrowheads="1"/>
          </p:cNvSpPr>
          <p:nvPr/>
        </p:nvSpPr>
        <p:spPr>
          <a:xfrm>
            <a:off x="851136" y="-76834"/>
            <a:ext cx="756084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marL="0" marR="0" lvl="0" indent="0" algn="ctr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112" charset="-128"/>
                <a:cs typeface="ＭＳ Ｐゴシック" pitchFamily="-112" charset="-128"/>
              </a:rPr>
              <a:t>Optimisation of Wiggler FODO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Garamond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46209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17809" y="5744737"/>
            <a:ext cx="27175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Dispersion suppressor;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Length= 8.56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ψ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π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0.85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ψ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π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0.748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3228" y="5744737"/>
            <a:ext cx="2750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Dispersion suppressor;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Length=8.57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ψ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π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0.85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ψ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π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=0.757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650966" y="475358"/>
          <a:ext cx="3438931" cy="386791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21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7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b="1" dirty="0">
                          <a:effectLst/>
                          <a:latin typeface="+mn-lt"/>
                        </a:rPr>
                        <a:t>Parameters</a:t>
                      </a:r>
                      <a:endParaRPr lang="en-GB" sz="1300" b="1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b="1" dirty="0">
                          <a:effectLst/>
                          <a:latin typeface="+mn-lt"/>
                        </a:rPr>
                        <a:t>Value</a:t>
                      </a:r>
                      <a:endParaRPr lang="en-GB" sz="1300" b="1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Energy [GeV]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2.86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Circumference [m]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359.44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  <a:ea typeface="Calibri" panose="020F0502020204030204" pitchFamily="34" charset="0"/>
                          <a:cs typeface="B Nazanin"/>
                        </a:rPr>
                        <a:t>No. of Dipole/wiggler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  <a:ea typeface="Calibri" panose="020F0502020204030204" pitchFamily="34" charset="0"/>
                          <a:cs typeface="B Nazanin"/>
                        </a:rPr>
                        <a:t>90/40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Hor./Ver. Tune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45.27/13.33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Nat./nor. emittance [pm/nm]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79.00/442.18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Nat. chromaticity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-134.42/-41.63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1</a:t>
                      </a:r>
                      <a:r>
                        <a:rPr lang="en-GB" sz="1300" baseline="30000" dirty="0">
                          <a:effectLst/>
                          <a:latin typeface="+mn-lt"/>
                        </a:rPr>
                        <a:t>st</a:t>
                      </a:r>
                      <a:r>
                        <a:rPr lang="en-GB" sz="1300" dirty="0">
                          <a:effectLst/>
                          <a:latin typeface="+mn-lt"/>
                        </a:rPr>
                        <a:t> order mom. compaction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1.17E-4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>
                          <a:effectLst/>
                          <a:latin typeface="+mn-lt"/>
                        </a:rPr>
                        <a:t>Energy spread</a:t>
                      </a:r>
                      <a:endParaRPr lang="en-GB" sz="130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1.28E-3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Energy loss per turn [MeV]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5.79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Damping time [</a:t>
                      </a:r>
                      <a:r>
                        <a:rPr lang="en-GB" sz="1300" dirty="0" err="1">
                          <a:effectLst/>
                          <a:latin typeface="+mn-lt"/>
                        </a:rPr>
                        <a:t>ms</a:t>
                      </a:r>
                      <a:r>
                        <a:rPr lang="en-GB" sz="1300" dirty="0">
                          <a:effectLst/>
                          <a:latin typeface="+mn-lt"/>
                        </a:rPr>
                        <a:t>/</a:t>
                      </a:r>
                      <a:r>
                        <a:rPr lang="en-GB" sz="1300" dirty="0" err="1">
                          <a:effectLst/>
                          <a:latin typeface="+mn-lt"/>
                        </a:rPr>
                        <a:t>ms</a:t>
                      </a:r>
                      <a:r>
                        <a:rPr lang="en-GB" sz="1300" dirty="0">
                          <a:effectLst/>
                          <a:latin typeface="+mn-lt"/>
                        </a:rPr>
                        <a:t>/</a:t>
                      </a:r>
                      <a:r>
                        <a:rPr lang="en-GB" sz="1300" dirty="0" err="1">
                          <a:effectLst/>
                          <a:latin typeface="+mn-lt"/>
                        </a:rPr>
                        <a:t>ms</a:t>
                      </a:r>
                      <a:r>
                        <a:rPr lang="en-GB" sz="1300" dirty="0">
                          <a:effectLst/>
                          <a:latin typeface="+mn-lt"/>
                        </a:rPr>
                        <a:t>]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1.17/1.19/0.60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Radio frequency [GHz] 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>
                          <a:effectLst/>
                          <a:latin typeface="+mn-lt"/>
                        </a:rPr>
                        <a:t>2</a:t>
                      </a:r>
                      <a:endParaRPr lang="en-GB" sz="130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RF voltage  [MV]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>
                          <a:effectLst/>
                          <a:latin typeface="+mn-lt"/>
                        </a:rPr>
                        <a:t>6.5</a:t>
                      </a:r>
                      <a:endParaRPr lang="en-GB" sz="130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Bunch length/charge [mm/</a:t>
                      </a:r>
                      <a:r>
                        <a:rPr lang="en-US" sz="1300" dirty="0" err="1">
                          <a:effectLst/>
                          <a:latin typeface="+mn-lt"/>
                        </a:rPr>
                        <a:t>nC</a:t>
                      </a:r>
                      <a:r>
                        <a:rPr lang="en-US" sz="1300" dirty="0">
                          <a:effectLst/>
                          <a:latin typeface="+mn-lt"/>
                        </a:rPr>
                        <a:t>]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1.26/0.91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Number of particles per bunch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1300">
                          <a:effectLst/>
                          <a:latin typeface="+mn-lt"/>
                        </a:rPr>
                        <a:t>5.7E10</a:t>
                      </a:r>
                      <a:endParaRPr lang="en-GB" sz="130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Natural emittance+ IBS </a:t>
                      </a:r>
                      <a:r>
                        <a:rPr lang="en-GB" sz="1300" dirty="0">
                          <a:effectLst/>
                          <a:latin typeface="+mn-lt"/>
                        </a:rPr>
                        <a:t>[pm]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110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>
                          <a:effectLst/>
                          <a:latin typeface="+mn-lt"/>
                        </a:rPr>
                        <a:t>Energy spread + IBS</a:t>
                      </a:r>
                      <a:endParaRPr lang="en-GB" sz="130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1.33E-3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56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Bunch length + IBS [mm]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dirty="0">
                          <a:effectLst/>
                          <a:latin typeface="+mn-lt"/>
                        </a:rPr>
                        <a:t>1.31</a:t>
                      </a:r>
                      <a:endParaRPr lang="en-GB" sz="1300" dirty="0">
                        <a:effectLst/>
                        <a:latin typeface="+mn-lt"/>
                        <a:ea typeface="Calibri" panose="020F0502020204030204" pitchFamily="34" charset="0"/>
                        <a:cs typeface="B Nazanin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pic>
        <p:nvPicPr>
          <p:cNvPr id="13" name="Picture 12" descr="C:\Users\hghasem\Downloads\Trapezium design\SBEND or RBEND\Final\sbend\new profile\L=0.29_m\2\n-4\Elegant\Optics\TME\tm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344"/>
            <a:ext cx="2843530" cy="2267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C:\Users\hghasem\Downloads\Trapezium design\SBEND or RBEND\Final\sbend\new profile\L=0.29_m\2\n-4\Elegant\Optics\FODO\fodo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000" y="535344"/>
            <a:ext cx="2843530" cy="2267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C:\Users\hghasem\Downloads\Trapezium design\SBEND or RBEND\Final\sbend\new profile\L=0.29_m\2\n-4\Elegant\Optics\DISP-1\disp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4000"/>
            <a:ext cx="2843530" cy="2267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C:\Users\hghasem\Downloads\Trapezium design\SBEND or RBEND\Final\sbend\new profile\L=0.29_m\2\n-4\Elegant\Optics\DISP-2\disp2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000" y="3564000"/>
            <a:ext cx="2843530" cy="2267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C:\Users\hghasem\Downloads\Trapezium design\SBEND or RBEND\Final\sbend\new profile\L=0.29_m\2\n-4\Elegant\Parameters\HRing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5" b="6717"/>
          <a:stretch/>
        </p:blipFill>
        <p:spPr bwMode="auto">
          <a:xfrm>
            <a:off x="5877839" y="4512620"/>
            <a:ext cx="2996192" cy="207818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458430" y="2592000"/>
            <a:ext cx="27219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TME cell;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Length= 2.45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ψ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π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0.442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ψ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π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0.1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17809" y="2592000"/>
            <a:ext cx="3005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FODO cell;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Length= 5.969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ψ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π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0.238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ψ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π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0.096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Wiggler (l=2 m, B=3.5 T, L</a:t>
            </a:r>
            <a:r>
              <a:rPr kumimoji="0" lang="el-GR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λ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=49 mm)</a:t>
            </a: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580CA66A-2721-5842-ACA1-5EEC5D754F4F}"/>
              </a:ext>
            </a:extLst>
          </p:cNvPr>
          <p:cNvSpPr txBox="1">
            <a:spLocks noChangeArrowheads="1"/>
          </p:cNvSpPr>
          <p:nvPr/>
        </p:nvSpPr>
        <p:spPr>
          <a:xfrm>
            <a:off x="-1454191" y="-170433"/>
            <a:ext cx="914400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GB" sz="5600" kern="0" dirty="0">
                <a:ea typeface="ＭＳ Ｐゴシック" pitchFamily="-112" charset="-128"/>
                <a:cs typeface="ＭＳ Ｐゴシック" pitchFamily="-112" charset="-128"/>
              </a:rPr>
              <a:t>CLIC DR Optics</a:t>
            </a:r>
            <a:endParaRPr lang="en-US" sz="5600" kern="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24A331-4203-0A4D-AF60-BDA081AB1D79}"/>
              </a:ext>
            </a:extLst>
          </p:cNvPr>
          <p:cNvSpPr txBox="1"/>
          <p:nvPr/>
        </p:nvSpPr>
        <p:spPr>
          <a:xfrm>
            <a:off x="4221101" y="6344901"/>
            <a:ext cx="1792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H. </a:t>
            </a:r>
            <a:r>
              <a:rPr lang="en-US" dirty="0" err="1">
                <a:solidFill>
                  <a:srgbClr val="00B0F0"/>
                </a:solidFill>
              </a:rPr>
              <a:t>Ghasem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0302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6" y="3579227"/>
            <a:ext cx="3065835" cy="2471707"/>
          </a:xfrm>
          <a:prstGeom prst="rect">
            <a:avLst/>
          </a:prstGeom>
        </p:spPr>
      </p:pic>
      <p:pic>
        <p:nvPicPr>
          <p:cNvPr id="13" name="Picture 12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6" y="1158821"/>
            <a:ext cx="3065835" cy="2471707"/>
          </a:xfrm>
          <a:prstGeom prst="rect">
            <a:avLst/>
          </a:prstGeom>
        </p:spPr>
      </p:pic>
      <p:pic>
        <p:nvPicPr>
          <p:cNvPr id="14" name="Picture 13"/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491" y="1158821"/>
            <a:ext cx="3065835" cy="2471707"/>
          </a:xfrm>
          <a:prstGeom prst="rect">
            <a:avLst/>
          </a:prstGeom>
        </p:spPr>
      </p:pic>
      <p:pic>
        <p:nvPicPr>
          <p:cNvPr id="15" name="Picture 14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491" y="3579227"/>
            <a:ext cx="3065835" cy="2471707"/>
          </a:xfrm>
          <a:prstGeom prst="rect">
            <a:avLst/>
          </a:prstGeom>
        </p:spPr>
      </p:pic>
      <p:pic>
        <p:nvPicPr>
          <p:cNvPr id="16" name="Picture 15" descr="C:\Users\hghasem\Downloads\Trapezium design\SBEND or RBEND\Final\sbend\new profile\L=0.29_m\2\n-4\Elegant\DA\Dynamic-Aperture.png"/>
          <p:cNvPicPr preferRelativeResize="0"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2" r="8489"/>
          <a:stretch/>
        </p:blipFill>
        <p:spPr bwMode="auto">
          <a:xfrm>
            <a:off x="5701086" y="563774"/>
            <a:ext cx="3300800" cy="297801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1030479" y="913300"/>
            <a:ext cx="1095598" cy="307777"/>
          </a:xfrm>
          <a:prstGeom prst="rect">
            <a:avLst/>
          </a:prstGeom>
          <a:solidFill>
            <a:srgbClr val="FEF8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P/P=0.3%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21249" y="913300"/>
            <a:ext cx="1113266" cy="307777"/>
          </a:xfrm>
          <a:prstGeom prst="rect">
            <a:avLst/>
          </a:prstGeom>
          <a:solidFill>
            <a:srgbClr val="FEF8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P/P=-0.3%</a:t>
            </a:r>
          </a:p>
        </p:txBody>
      </p:sp>
      <p:pic>
        <p:nvPicPr>
          <p:cNvPr id="20" name="Picture 19" descr="C:\Users\hghasem\Downloads\Trapezium design\SBEND or RBEND\Final\sbend\new profile\L=0.29_m\2\n-4\Elegant\DA+Multipole\DA-multipole-proton.pn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9"/>
          <a:stretch/>
        </p:blipFill>
        <p:spPr bwMode="auto">
          <a:xfrm>
            <a:off x="5438938" y="3514484"/>
            <a:ext cx="3852000" cy="260847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5879399" y="6090689"/>
            <a:ext cx="3188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injected positron beam specification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ε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=65 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μ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 and 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ε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=10 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μ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m, 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=0.3%)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DEDBF397-7305-5043-9EC6-154A81865B72}"/>
              </a:ext>
            </a:extLst>
          </p:cNvPr>
          <p:cNvSpPr txBox="1">
            <a:spLocks noChangeArrowheads="1"/>
          </p:cNvSpPr>
          <p:nvPr/>
        </p:nvSpPr>
        <p:spPr>
          <a:xfrm>
            <a:off x="533974" y="-27384"/>
            <a:ext cx="7487816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GB" sz="4400" kern="0" dirty="0">
                <a:ea typeface="ＭＳ Ｐゴシック" pitchFamily="-112" charset="-128"/>
                <a:cs typeface="ＭＳ Ｐゴシック" pitchFamily="-112" charset="-128"/>
              </a:rPr>
              <a:t>Dynamic aperture with errors</a:t>
            </a:r>
            <a:endParaRPr lang="en-US" sz="4400" kern="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B67F43-457F-F84E-B4C1-B823E924EA38}"/>
              </a:ext>
            </a:extLst>
          </p:cNvPr>
          <p:cNvSpPr txBox="1"/>
          <p:nvPr/>
        </p:nvSpPr>
        <p:spPr>
          <a:xfrm>
            <a:off x="341197" y="6186469"/>
            <a:ext cx="1792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H. </a:t>
            </a:r>
            <a:r>
              <a:rPr lang="en-US" dirty="0" err="1">
                <a:solidFill>
                  <a:srgbClr val="00B0F0"/>
                </a:solidFill>
              </a:rPr>
              <a:t>Ghasem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4052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36" y="132541"/>
            <a:ext cx="8867328" cy="561974"/>
          </a:xfrm>
        </p:spPr>
        <p:txBody>
          <a:bodyPr/>
          <a:lstStyle/>
          <a:p>
            <a:pPr algn="ctr"/>
            <a:r>
              <a:rPr lang="en-GB" sz="2400" dirty="0"/>
              <a:t>Low Emittance Lattice Design in Synchrotron Light Sources by Using Complex Bends – </a:t>
            </a:r>
            <a:r>
              <a:rPr lang="en-GB" sz="2400" dirty="0" err="1"/>
              <a:t>Guimei</a:t>
            </a:r>
            <a:r>
              <a:rPr lang="en-GB" sz="2400" dirty="0"/>
              <a:t> Wang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811" y="6420462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44382F1-C4A3-964E-BC70-CEE02D930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8835" y="999864"/>
            <a:ext cx="4408877" cy="299727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 bending element consisting of dipole poles, interleaved with strong focusing and defocusing quadrupole poles, QF-D-B-D-QD-D-B-D (</a:t>
            </a:r>
            <a:r>
              <a:rPr lang="en-GB" b="1" dirty="0"/>
              <a:t>CB</a:t>
            </a:r>
            <a:r>
              <a:rPr lang="en-GB" dirty="0"/>
              <a:t>) </a:t>
            </a:r>
          </a:p>
          <a:p>
            <a:r>
              <a:rPr lang="en-GB" dirty="0"/>
              <a:t>Integration in the NSLSII lattice for 30-fold emittance reduction</a:t>
            </a:r>
          </a:p>
          <a:p>
            <a:r>
              <a:rPr lang="en-GB" dirty="0"/>
              <a:t>DA increase with octupoles (3 families)</a:t>
            </a:r>
            <a:endParaRPr lang="en-US" dirty="0"/>
          </a:p>
          <a:p>
            <a:endParaRPr lang="en-GB" dirty="0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F51C982-5E67-B949-B71B-7898E0A05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7" y="990533"/>
            <a:ext cx="2670448" cy="789378"/>
          </a:xfrm>
          <a:prstGeom prst="rect">
            <a:avLst/>
          </a:prstGeom>
        </p:spPr>
      </p:pic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64B17B9D-7522-3A4F-9AA5-6418D37186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6669"/>
          <a:stretch/>
        </p:blipFill>
        <p:spPr>
          <a:xfrm>
            <a:off x="892759" y="1747524"/>
            <a:ext cx="2979852" cy="1993017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B223340F-312F-D849-8E6E-9D27E32D1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356" y="4769031"/>
            <a:ext cx="3366120" cy="1491319"/>
          </a:xfrm>
          <a:prstGeom prst="rect">
            <a:avLst/>
          </a:prstGeom>
        </p:spPr>
      </p:pic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D5BCEEB0-8255-AD47-AB11-9D31BCC22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1091" y="4194352"/>
            <a:ext cx="2908259" cy="2153956"/>
          </a:xfrm>
          <a:prstGeom prst="rect">
            <a:avLst/>
          </a:prstGeom>
        </p:spPr>
      </p:pic>
      <p:pic>
        <p:nvPicPr>
          <p:cNvPr id="22" name="Picture 21" descr="Chart, histogram&#10;&#10;Description automatically generated">
            <a:extLst>
              <a:ext uri="{FF2B5EF4-FFF2-40B4-BE49-F238E27FC236}">
                <a16:creationId xmlns:a16="http://schemas.microsoft.com/office/drawing/2014/main" id="{A877EA64-7D3B-E14F-BCF6-645BF896C1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5594" y="4266765"/>
            <a:ext cx="2751288" cy="2082056"/>
          </a:xfrm>
          <a:prstGeom prst="rect">
            <a:avLst/>
          </a:prstGeom>
        </p:spPr>
      </p:pic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FC71B92D-F549-7143-BDC9-C44B42D032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199" t="33433" b="12330"/>
          <a:stretch/>
        </p:blipFill>
        <p:spPr>
          <a:xfrm>
            <a:off x="1147996" y="3783835"/>
            <a:ext cx="2101818" cy="90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4913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36" y="132541"/>
            <a:ext cx="9005664" cy="561974"/>
          </a:xfrm>
        </p:spPr>
        <p:txBody>
          <a:bodyPr/>
          <a:lstStyle/>
          <a:p>
            <a:pPr algn="ctr"/>
            <a:r>
              <a:rPr lang="en-GB" sz="4000" dirty="0" err="1"/>
              <a:t>Elettra</a:t>
            </a:r>
            <a:r>
              <a:rPr lang="en-GB" sz="4000" dirty="0"/>
              <a:t> 2.0 - Emanuel </a:t>
            </a:r>
            <a:r>
              <a:rPr lang="en-GB" sz="4000" dirty="0" err="1"/>
              <a:t>Karantzoulis</a:t>
            </a:r>
            <a:r>
              <a:rPr lang="en-GB" sz="4000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811" y="6420462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32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1662811" y="6588737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FCC-ee Optics Design Meeting - 06/11/2020</a:t>
            </a:r>
            <a:endParaRPr lang="en-GB" dirty="0"/>
          </a:p>
        </p:txBody>
      </p:sp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B065936-785B-7745-8656-1D78B7E8F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277" y="948367"/>
            <a:ext cx="7443446" cy="541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60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E67FC7-F6D2-E04D-AFCC-89CBB41EE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5579603"/>
          </a:xfrm>
          <a:prstGeom prst="rect">
            <a:avLst/>
          </a:prstGeom>
        </p:spPr>
      </p:pic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179504"/>
            <a:ext cx="5638800" cy="685800"/>
          </a:xfrm>
        </p:spPr>
        <p:txBody>
          <a:bodyPr/>
          <a:lstStyle/>
          <a:p>
            <a:pPr eaLnBrk="1" hangingPunct="1"/>
            <a:r>
              <a:rPr lang="en-US" sz="5400" dirty="0"/>
              <a:t>Emittance targets</a:t>
            </a:r>
          </a:p>
        </p:txBody>
      </p:sp>
      <p:sp>
        <p:nvSpPr>
          <p:cNvPr id="6" name="Rectangle 5"/>
          <p:cNvSpPr/>
          <p:nvPr/>
        </p:nvSpPr>
        <p:spPr>
          <a:xfrm>
            <a:off x="6629400" y="5181600"/>
            <a:ext cx="1219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CEC97A-C1EA-104B-9383-CFD998DBB2A1}"/>
              </a:ext>
            </a:extLst>
          </p:cNvPr>
          <p:cNvSpPr txBox="1"/>
          <p:nvPr/>
        </p:nvSpPr>
        <p:spPr>
          <a:xfrm>
            <a:off x="2362200" y="1340768"/>
            <a:ext cx="14414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2020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964B0A-B416-D24A-A90F-9B358CB6120D}"/>
              </a:ext>
            </a:extLst>
          </p:cNvPr>
          <p:cNvSpPr txBox="1"/>
          <p:nvPr/>
        </p:nvSpPr>
        <p:spPr>
          <a:xfrm>
            <a:off x="7020272" y="1245051"/>
            <a:ext cx="1470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Operation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8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31407825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74E0CE-6D13-4026-B55D-809C8F3121BF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E15511A-D325-DB47-9781-CFFECA77446F}"/>
              </a:ext>
            </a:extLst>
          </p:cNvPr>
          <p:cNvSpPr txBox="1">
            <a:spLocks noChangeArrowheads="1"/>
          </p:cNvSpPr>
          <p:nvPr/>
        </p:nvSpPr>
        <p:spPr>
          <a:xfrm>
            <a:off x="-510497" y="-88279"/>
            <a:ext cx="914400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US" sz="4400" kern="0" dirty="0" err="1">
                <a:ea typeface="ＭＳ Ｐゴシック" pitchFamily="-112" charset="-128"/>
                <a:cs typeface="ＭＳ Ｐゴシック" pitchFamily="-112" charset="-128"/>
              </a:rPr>
              <a:t>NbTi</a:t>
            </a:r>
            <a:r>
              <a:rPr lang="en-US" sz="4400" kern="0" dirty="0">
                <a:ea typeface="ＭＳ Ｐゴシック" pitchFamily="-112" charset="-128"/>
                <a:cs typeface="ＭＳ Ｐゴシック" pitchFamily="-112" charset="-128"/>
              </a:rPr>
              <a:t> Wiggler tests at ANKA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6D79DB-77CA-A44F-88C8-E03A9BE098CB}"/>
              </a:ext>
            </a:extLst>
          </p:cNvPr>
          <p:cNvSpPr txBox="1"/>
          <p:nvPr/>
        </p:nvSpPr>
        <p:spPr>
          <a:xfrm>
            <a:off x="354923" y="578948"/>
            <a:ext cx="2158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P. </a:t>
            </a:r>
            <a:r>
              <a:rPr lang="en-US" dirty="0" err="1">
                <a:solidFill>
                  <a:srgbClr val="00B0F0"/>
                </a:solidFill>
              </a:rPr>
              <a:t>Zisopoulos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39C1FE-0555-3248-B6A5-C38228B9B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40613"/>
            <a:ext cx="8712968" cy="31562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EA7191-4A21-B74D-B4A7-9506F1484E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025" t="4990" r="1464"/>
          <a:stretch/>
        </p:blipFill>
        <p:spPr>
          <a:xfrm>
            <a:off x="5184068" y="3501008"/>
            <a:ext cx="3204356" cy="33569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027F72-4FD3-BB4A-BCB0-F980B76F0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702" y="4110097"/>
            <a:ext cx="4358177" cy="261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293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74E0CE-6D13-4026-B55D-809C8F3121BF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E15511A-D325-DB47-9781-CFFECA77446F}"/>
              </a:ext>
            </a:extLst>
          </p:cNvPr>
          <p:cNvSpPr txBox="1">
            <a:spLocks noChangeArrowheads="1"/>
          </p:cNvSpPr>
          <p:nvPr/>
        </p:nvSpPr>
        <p:spPr>
          <a:xfrm>
            <a:off x="-510497" y="-88279"/>
            <a:ext cx="914400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US" sz="4400" kern="0" dirty="0" err="1">
                <a:ea typeface="ＭＳ Ｐゴシック" pitchFamily="-112" charset="-128"/>
                <a:cs typeface="ＭＳ Ｐゴシック" pitchFamily="-112" charset="-128"/>
              </a:rPr>
              <a:t>NbTi</a:t>
            </a:r>
            <a:r>
              <a:rPr lang="en-US" sz="4400" kern="0" dirty="0">
                <a:ea typeface="ＭＳ Ｐゴシック" pitchFamily="-112" charset="-128"/>
                <a:cs typeface="ＭＳ Ｐゴシック" pitchFamily="-112" charset="-128"/>
              </a:rPr>
              <a:t> Wiggler tests at ANKA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6D79DB-77CA-A44F-88C8-E03A9BE098CB}"/>
              </a:ext>
            </a:extLst>
          </p:cNvPr>
          <p:cNvSpPr txBox="1"/>
          <p:nvPr/>
        </p:nvSpPr>
        <p:spPr>
          <a:xfrm>
            <a:off x="222027" y="529717"/>
            <a:ext cx="2158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P. </a:t>
            </a:r>
            <a:r>
              <a:rPr lang="en-US" dirty="0" err="1">
                <a:solidFill>
                  <a:srgbClr val="00B0F0"/>
                </a:solidFill>
              </a:rPr>
              <a:t>Zisopoulos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707282-8A41-DD47-BD4A-53B3BFD7C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972" t="869" b="678"/>
          <a:stretch/>
        </p:blipFill>
        <p:spPr>
          <a:xfrm>
            <a:off x="5724128" y="2852936"/>
            <a:ext cx="3122615" cy="39753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4046D0-E0BB-FC47-934C-CA8F63D56B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84" t="26866" r="73314" b="51552"/>
          <a:stretch/>
        </p:blipFill>
        <p:spPr>
          <a:xfrm>
            <a:off x="5902144" y="1461383"/>
            <a:ext cx="2967567" cy="1381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E83C86A-2235-6548-9619-8E2CA480A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480" y="990804"/>
            <a:ext cx="4408900" cy="584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36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0" descr="Kicker_system_with_IA_highlighted_and_stripline_kicker_13_9_11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89" y="1824550"/>
            <a:ext cx="6117752" cy="1638835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24553" y="3959104"/>
          <a:ext cx="5749626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2247">
                  <a:extLst>
                    <a:ext uri="{9D8B030D-6E8A-4147-A177-3AD203B41FA5}">
                      <a16:colId xmlns:a16="http://schemas.microsoft.com/office/drawing/2014/main" val="1586593412"/>
                    </a:ext>
                  </a:extLst>
                </a:gridCol>
                <a:gridCol w="819389">
                  <a:extLst>
                    <a:ext uri="{9D8B030D-6E8A-4147-A177-3AD203B41FA5}">
                      <a16:colId xmlns:a16="http://schemas.microsoft.com/office/drawing/2014/main" val="2206490802"/>
                    </a:ext>
                  </a:extLst>
                </a:gridCol>
                <a:gridCol w="2138601">
                  <a:extLst>
                    <a:ext uri="{9D8B030D-6E8A-4147-A177-3AD203B41FA5}">
                      <a16:colId xmlns:a16="http://schemas.microsoft.com/office/drawing/2014/main" val="322542908"/>
                    </a:ext>
                  </a:extLst>
                </a:gridCol>
                <a:gridCol w="819389">
                  <a:extLst>
                    <a:ext uri="{9D8B030D-6E8A-4147-A177-3AD203B41FA5}">
                      <a16:colId xmlns:a16="http://schemas.microsoft.com/office/drawing/2014/main" val="2013544234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r>
                        <a:rPr lang="en-GB" sz="1400" dirty="0"/>
                        <a:t>Striplines parameters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Values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Inductive adder parameters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Values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97827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400" dirty="0"/>
                        <a:t>Beam energy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2.86</a:t>
                      </a:r>
                      <a:r>
                        <a:rPr lang="en-GB" sz="1400" baseline="0" dirty="0"/>
                        <a:t> GeV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Pulse</a:t>
                      </a:r>
                      <a:r>
                        <a:rPr lang="en-GB" sz="1400" baseline="0" dirty="0"/>
                        <a:t> rise and fall time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100 ns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8091448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400" dirty="0"/>
                        <a:t>Deflection angle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1.5 </a:t>
                      </a:r>
                      <a:r>
                        <a:rPr lang="en-GB" sz="1400" dirty="0" err="1"/>
                        <a:t>mrad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Pulse flat-top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900 ns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4486137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400" dirty="0"/>
                        <a:t>Aperture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 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Extraction stability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± 0.02%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746302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400" dirty="0"/>
                        <a:t>Effective</a:t>
                      </a:r>
                      <a:r>
                        <a:rPr lang="en-GB" sz="1400" baseline="0" dirty="0"/>
                        <a:t> length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1.7 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Repetition rate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50 Hz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4307118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400" dirty="0"/>
                        <a:t>Extraction inhomogeneity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± 0.01%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58891283"/>
                  </a:ext>
                </a:extLst>
              </a:tr>
            </a:tbl>
          </a:graphicData>
        </a:graphic>
      </p:graphicFrame>
      <p:sp>
        <p:nvSpPr>
          <p:cNvPr id="33" name="TextBox 10"/>
          <p:cNvSpPr txBox="1"/>
          <p:nvPr/>
        </p:nvSpPr>
        <p:spPr>
          <a:xfrm>
            <a:off x="251520" y="973791"/>
            <a:ext cx="8643096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</a:rPr>
              <a:t>Previous studies demonstrated that the stripline kicker is the most suitable technology.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285F259-A121-244C-BDCC-FC3400BB87E0}"/>
              </a:ext>
            </a:extLst>
          </p:cNvPr>
          <p:cNvSpPr txBox="1">
            <a:spLocks noChangeArrowheads="1"/>
          </p:cNvSpPr>
          <p:nvPr/>
        </p:nvSpPr>
        <p:spPr>
          <a:xfrm>
            <a:off x="-510497" y="-88279"/>
            <a:ext cx="914400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US" sz="4400" kern="0" dirty="0">
                <a:ea typeface="ＭＳ Ｐゴシック" pitchFamily="-112" charset="-128"/>
                <a:cs typeface="ＭＳ Ｐゴシック" pitchFamily="-112" charset="-128"/>
              </a:rPr>
              <a:t>Extraction Kicker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0244FF-16D1-694F-9FCD-18884B900645}"/>
              </a:ext>
            </a:extLst>
          </p:cNvPr>
          <p:cNvSpPr txBox="1"/>
          <p:nvPr/>
        </p:nvSpPr>
        <p:spPr>
          <a:xfrm>
            <a:off x="107504" y="6183702"/>
            <a:ext cx="4596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M. Barnes, C. </a:t>
            </a:r>
            <a:r>
              <a:rPr lang="en-US" dirty="0" err="1">
                <a:solidFill>
                  <a:srgbClr val="00B0F0"/>
                </a:solidFill>
              </a:rPr>
              <a:t>Belver</a:t>
            </a:r>
            <a:r>
              <a:rPr lang="en-US" dirty="0">
                <a:solidFill>
                  <a:srgbClr val="00B0F0"/>
                </a:solidFill>
              </a:rPr>
              <a:t>, J. </a:t>
            </a:r>
            <a:r>
              <a:rPr lang="en-US" dirty="0" err="1">
                <a:solidFill>
                  <a:srgbClr val="00B0F0"/>
                </a:solidFill>
              </a:rPr>
              <a:t>Holma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19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02432"/>
            <a:ext cx="9144000" cy="629897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GB" sz="2000" dirty="0">
                <a:latin typeface="Palatino"/>
                <a:ea typeface="ＭＳ Ｐゴシック" charset="0"/>
                <a:cs typeface="Palatino"/>
              </a:rPr>
              <a:t>Reach </a:t>
            </a: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horizontal emittances </a:t>
            </a:r>
            <a:r>
              <a:rPr lang="en-GB" sz="2000" dirty="0">
                <a:latin typeface="Palatino"/>
                <a:ea typeface="ＭＳ Ｐゴシック" charset="0"/>
                <a:cs typeface="Palatino"/>
              </a:rPr>
              <a:t>&lt;100pm, with </a:t>
            </a: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vertical emittance </a:t>
            </a:r>
            <a:r>
              <a:rPr lang="en-GB" sz="2000" dirty="0">
                <a:latin typeface="Palatino"/>
                <a:ea typeface="ＭＳ Ｐゴシック" charset="0"/>
                <a:cs typeface="Palatino"/>
              </a:rPr>
              <a:t>of a few pm, ideas for round beams to reach </a:t>
            </a: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~10 </a:t>
            </a: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pm </a:t>
            </a:r>
            <a:r>
              <a:rPr lang="en-US" sz="2000" dirty="0">
                <a:latin typeface="Palatino"/>
                <a:ea typeface="ＭＳ Ｐゴシック" charset="0"/>
                <a:cs typeface="Palatino"/>
              </a:rPr>
              <a:t>in both planes</a:t>
            </a:r>
          </a:p>
          <a:p>
            <a:pPr marL="742950" lvl="1" indent="-342900">
              <a:lnSpc>
                <a:spcPct val="120000"/>
              </a:lnSpc>
            </a:pPr>
            <a:r>
              <a:rPr lang="en-US" sz="1600" dirty="0">
                <a:latin typeface="Palatino"/>
                <a:ea typeface="ＭＳ Ｐゴシック" charset="0"/>
                <a:cs typeface="Palatino"/>
              </a:rPr>
              <a:t>Lattice design with Multi-Bend Achromats (series of TME cells), damping wigglers, innovative </a:t>
            </a:r>
            <a:r>
              <a:rPr lang="en-US" sz="1600" dirty="0" err="1">
                <a:latin typeface="Palatino"/>
                <a:ea typeface="ＭＳ Ｐゴシック" charset="0"/>
                <a:cs typeface="Palatino"/>
              </a:rPr>
              <a:t>bedning</a:t>
            </a:r>
            <a:r>
              <a:rPr lang="en-US" sz="1600" dirty="0">
                <a:latin typeface="Palatino"/>
                <a:ea typeface="ＭＳ Ｐゴシック" charset="0"/>
                <a:cs typeface="Palatino"/>
              </a:rPr>
              <a:t> magnets (longitudinal gradient, anti-bends, complex bends…)</a:t>
            </a:r>
          </a:p>
          <a:p>
            <a:pPr marL="342900" indent="-342900">
              <a:lnSpc>
                <a:spcPct val="120000"/>
              </a:lnSpc>
            </a:pP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Longitudinal emittance</a:t>
            </a:r>
            <a:r>
              <a:rPr lang="en-US" sz="2000" dirty="0">
                <a:latin typeface="Palatino"/>
                <a:ea typeface="ＭＳ Ｐゴシック" charset="0"/>
                <a:cs typeface="Palatino"/>
              </a:rPr>
              <a:t> free for most rings, usually enlarged for increasing lifetime, unless interest for short bunches (low-alpha operation, crab cavities) for users or downstream systems (LC DRs)</a:t>
            </a:r>
          </a:p>
          <a:p>
            <a:pPr marL="342900" indent="-342900">
              <a:lnSpc>
                <a:spcPct val="120000"/>
              </a:lnSpc>
            </a:pPr>
            <a:r>
              <a:rPr lang="en-US" sz="2000" dirty="0">
                <a:latin typeface="Palatino"/>
                <a:ea typeface="ＭＳ Ｐゴシック" charset="0"/>
                <a:cs typeface="Palatino"/>
              </a:rPr>
              <a:t>Bunch </a:t>
            </a: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charge</a:t>
            </a:r>
            <a:r>
              <a:rPr lang="en-US" sz="2000" dirty="0">
                <a:latin typeface="Palatino"/>
                <a:ea typeface="ＭＳ Ｐゴシック" charset="0"/>
                <a:cs typeface="Palatino"/>
              </a:rPr>
              <a:t> of </a:t>
            </a: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~10</a:t>
            </a:r>
            <a:r>
              <a:rPr lang="en-US" sz="2000" b="1" baseline="30000" dirty="0">
                <a:latin typeface="Palatino"/>
                <a:ea typeface="ＭＳ Ｐゴシック" charset="0"/>
                <a:cs typeface="Palatino"/>
              </a:rPr>
              <a:t>9</a:t>
            </a: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-10</a:t>
            </a:r>
            <a:r>
              <a:rPr lang="en-US" sz="2000" b="1" baseline="30000" dirty="0">
                <a:latin typeface="Palatino"/>
                <a:ea typeface="ＭＳ Ｐゴシック" charset="0"/>
                <a:cs typeface="Palatino"/>
              </a:rPr>
              <a:t>10</a:t>
            </a: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 </a:t>
            </a:r>
            <a:r>
              <a:rPr lang="en-US" sz="2000" dirty="0">
                <a:latin typeface="Palatino"/>
                <a:ea typeface="ＭＳ Ｐゴシック" charset="0"/>
                <a:cs typeface="Palatino"/>
              </a:rPr>
              <a:t>with structure depending on the application (</a:t>
            </a: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100-500 MHz</a:t>
            </a:r>
            <a:r>
              <a:rPr lang="en-US" sz="2000" dirty="0">
                <a:latin typeface="Palatino"/>
                <a:ea typeface="ＭＳ Ｐゴシック" charset="0"/>
                <a:cs typeface="Palatino"/>
              </a:rPr>
              <a:t> in light sources, </a:t>
            </a: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1-2 GHz </a:t>
            </a:r>
            <a:r>
              <a:rPr lang="en-US" sz="2000" dirty="0">
                <a:latin typeface="Palatino"/>
                <a:ea typeface="ＭＳ Ｐゴシック" charset="0"/>
                <a:cs typeface="Palatino"/>
              </a:rPr>
              <a:t>for damping rings)</a:t>
            </a:r>
            <a:endParaRPr lang="en-GB" sz="2000" baseline="30000" dirty="0">
              <a:latin typeface="Palatino"/>
              <a:ea typeface="ＭＳ Ｐゴシック" charset="0"/>
              <a:cs typeface="Palatino"/>
            </a:endParaRPr>
          </a:p>
          <a:p>
            <a:pPr marL="342900" indent="-342900">
              <a:lnSpc>
                <a:spcPct val="120000"/>
              </a:lnSpc>
            </a:pP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Energy</a:t>
            </a:r>
            <a:r>
              <a:rPr lang="en-GB" sz="2000" dirty="0">
                <a:latin typeface="Palatino"/>
                <a:ea typeface="ＭＳ Ｐゴシック" charset="0"/>
                <a:cs typeface="Palatino"/>
              </a:rPr>
              <a:t>: A </a:t>
            </a: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few GeV </a:t>
            </a:r>
            <a:r>
              <a:rPr lang="en-GB" sz="2000" dirty="0">
                <a:latin typeface="Palatino"/>
                <a:ea typeface="ＭＳ Ｐゴシック" charset="0"/>
                <a:cs typeface="Palatino"/>
              </a:rPr>
              <a:t>depending on </a:t>
            </a: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users’ </a:t>
            </a:r>
            <a:r>
              <a:rPr lang="en-GB" sz="2000" dirty="0">
                <a:latin typeface="Palatino"/>
                <a:ea typeface="ＭＳ Ｐゴシック" charset="0"/>
                <a:cs typeface="Palatino"/>
              </a:rPr>
              <a:t>or </a:t>
            </a: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design</a:t>
            </a:r>
            <a:r>
              <a:rPr lang="en-GB" sz="2000" dirty="0">
                <a:latin typeface="Palatino"/>
                <a:ea typeface="ＭＳ Ｐゴシック" charset="0"/>
                <a:cs typeface="Palatino"/>
              </a:rPr>
              <a:t> requirements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600" dirty="0">
                <a:latin typeface="Palatino"/>
                <a:ea typeface="ＭＳ Ｐゴシック" charset="0"/>
                <a:cs typeface="Palatino"/>
              </a:rPr>
              <a:t>Exception e+/e- future circular colliders, i.e. </a:t>
            </a:r>
            <a:r>
              <a:rPr lang="en-GB" sz="1600" b="1" dirty="0">
                <a:latin typeface="Palatino"/>
                <a:ea typeface="ＭＳ Ｐゴシック" charset="0"/>
                <a:cs typeface="Palatino"/>
              </a:rPr>
              <a:t>45-180 GeV</a:t>
            </a:r>
            <a:endParaRPr lang="en-GB" sz="1600" dirty="0">
              <a:latin typeface="Palatino"/>
              <a:ea typeface="ＭＳ Ｐゴシック" charset="0"/>
              <a:cs typeface="Palatino"/>
            </a:endParaRPr>
          </a:p>
          <a:p>
            <a:pPr marL="742950" lvl="1" indent="-342900">
              <a:lnSpc>
                <a:spcPct val="120000"/>
              </a:lnSpc>
            </a:pPr>
            <a:r>
              <a:rPr lang="en-GB" sz="1600" dirty="0">
                <a:latin typeface="Palatino"/>
                <a:ea typeface="ＭＳ Ｐゴシック" charset="0"/>
                <a:cs typeface="Palatino"/>
              </a:rPr>
              <a:t>Geometrical horizontal emittance scales as </a:t>
            </a:r>
            <a:r>
              <a:rPr lang="el-GR" sz="1600" b="1" dirty="0">
                <a:latin typeface="Palatino"/>
                <a:ea typeface="ＭＳ Ｐゴシック" charset="0"/>
                <a:cs typeface="Palatino"/>
              </a:rPr>
              <a:t>γ</a:t>
            </a:r>
            <a:r>
              <a:rPr lang="el-GR" sz="1600" b="1" baseline="30000" dirty="0">
                <a:latin typeface="Palatino"/>
                <a:ea typeface="ＭＳ Ｐゴシック" charset="0"/>
                <a:cs typeface="Palatino"/>
              </a:rPr>
              <a:t>2</a:t>
            </a:r>
            <a:r>
              <a:rPr lang="el-GR" sz="1600" b="1" dirty="0">
                <a:latin typeface="Palatino"/>
                <a:ea typeface="ＭＳ Ｐゴシック" charset="0"/>
                <a:cs typeface="Palatino"/>
              </a:rPr>
              <a:t>, </a:t>
            </a:r>
            <a:r>
              <a:rPr lang="en-US" sz="1600" dirty="0">
                <a:latin typeface="Palatino"/>
                <a:ea typeface="ＭＳ Ｐゴシック" charset="0"/>
                <a:cs typeface="Palatino"/>
              </a:rPr>
              <a:t>whereas (almost) all </a:t>
            </a:r>
            <a:r>
              <a:rPr lang="en-US" sz="1600" b="1" dirty="0">
                <a:latin typeface="Palatino"/>
                <a:ea typeface="ＭＳ Ｐゴシック" charset="0"/>
                <a:cs typeface="Palatino"/>
              </a:rPr>
              <a:t>collective effects  mitigated </a:t>
            </a:r>
            <a:r>
              <a:rPr lang="en-US" sz="1600" dirty="0">
                <a:latin typeface="Palatino"/>
                <a:ea typeface="ＭＳ Ｐゴシック" charset="0"/>
                <a:cs typeface="Palatino"/>
              </a:rPr>
              <a:t>at</a:t>
            </a:r>
            <a:r>
              <a:rPr lang="en-US" sz="1600" b="1" dirty="0">
                <a:latin typeface="Palatino"/>
                <a:ea typeface="ＭＳ Ｐゴシック" charset="0"/>
                <a:cs typeface="Palatino"/>
              </a:rPr>
              <a:t> higher </a:t>
            </a:r>
            <a:r>
              <a:rPr lang="en-US" sz="1600" dirty="0">
                <a:latin typeface="Palatino"/>
                <a:ea typeface="ＭＳ Ｐゴシック" charset="0"/>
                <a:cs typeface="Palatino"/>
              </a:rPr>
              <a:t>energies</a:t>
            </a:r>
            <a:endParaRPr lang="en-GB" sz="1600" baseline="30000" dirty="0">
              <a:latin typeface="Palatino"/>
              <a:ea typeface="ＭＳ Ｐゴシック" charset="0"/>
              <a:cs typeface="Palatino"/>
            </a:endParaRPr>
          </a:p>
          <a:p>
            <a:pPr marL="342900" indent="-342900">
              <a:lnSpc>
                <a:spcPct val="120000"/>
              </a:lnSpc>
            </a:pP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Circumference</a:t>
            </a:r>
            <a:r>
              <a:rPr lang="en-GB" sz="2000" dirty="0">
                <a:latin typeface="Palatino"/>
                <a:ea typeface="ＭＳ Ｐゴシック" charset="0"/>
                <a:cs typeface="Palatino"/>
              </a:rPr>
              <a:t>: Typically a few </a:t>
            </a: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100-1000 </a:t>
            </a: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m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600" dirty="0">
                <a:latin typeface="Palatino"/>
                <a:ea typeface="ＭＳ Ｐゴシック" charset="0"/>
                <a:cs typeface="Palatino"/>
              </a:rPr>
              <a:t>Exception e+/e- future ring colliders 10s of km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600" dirty="0">
                <a:latin typeface="Palatino"/>
                <a:ea typeface="ＭＳ Ｐゴシック" charset="0"/>
                <a:cs typeface="Palatino"/>
              </a:rPr>
              <a:t>Driven by the low horizontal emittance requirements ~ </a:t>
            </a:r>
            <a:r>
              <a:rPr lang="el-GR" sz="1600" b="1" dirty="0">
                <a:latin typeface="Palatino"/>
                <a:ea typeface="ＭＳ Ｐゴシック" charset="0"/>
                <a:cs typeface="Palatino"/>
              </a:rPr>
              <a:t>θ</a:t>
            </a:r>
            <a:r>
              <a:rPr lang="el-GR" sz="1600" b="1" baseline="30000" dirty="0">
                <a:latin typeface="Palatino"/>
                <a:ea typeface="ＭＳ Ｐゴシック" charset="0"/>
                <a:cs typeface="Palatino"/>
              </a:rPr>
              <a:t>3</a:t>
            </a:r>
            <a:r>
              <a:rPr lang="el-GR" sz="1600" b="1" dirty="0">
                <a:latin typeface="Palatino"/>
                <a:ea typeface="ＭＳ Ｐゴシック" charset="0"/>
                <a:cs typeface="Palatino"/>
              </a:rPr>
              <a:t> </a:t>
            </a:r>
            <a:r>
              <a:rPr lang="en-US" sz="16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</a:t>
            </a:r>
            <a:r>
              <a:rPr lang="el-GR" sz="1600" b="1" dirty="0">
                <a:latin typeface="Palatino"/>
                <a:ea typeface="ＭＳ Ｐゴシック" charset="0"/>
                <a:cs typeface="Palatino"/>
              </a:rPr>
              <a:t> </a:t>
            </a:r>
            <a:r>
              <a:rPr lang="en-US" sz="1600" b="1" dirty="0">
                <a:latin typeface="Palatino"/>
                <a:ea typeface="ＭＳ Ｐゴシック" charset="0"/>
                <a:cs typeface="Palatino"/>
              </a:rPr>
              <a:t>C</a:t>
            </a:r>
            <a:r>
              <a:rPr lang="en-US" sz="1600" b="1" baseline="30000" dirty="0">
                <a:latin typeface="Palatino"/>
                <a:ea typeface="ＭＳ Ｐゴシック" charset="0"/>
                <a:cs typeface="Palatino"/>
              </a:rPr>
              <a:t>-3</a:t>
            </a:r>
            <a:endParaRPr lang="en-GB" sz="1600" b="1" baseline="30000" dirty="0">
              <a:latin typeface="Palatino"/>
              <a:ea typeface="ＭＳ Ｐゴシック" charset="0"/>
              <a:cs typeface="Palatino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12F5C35-4016-574E-9E76-38CAD7745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116632"/>
            <a:ext cx="79208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eaLnBrk="1" hangingPunct="1"/>
            <a:r>
              <a:rPr lang="en-US" sz="4800" kern="0" dirty="0"/>
              <a:t>Design targets and guidelines</a:t>
            </a:r>
          </a:p>
        </p:txBody>
      </p:sp>
    </p:spTree>
    <p:extLst>
      <p:ext uri="{BB962C8B-B14F-4D97-AF65-F5344CB8AC3E}">
        <p14:creationId xmlns:p14="http://schemas.microsoft.com/office/powerpoint/2010/main" val="1542427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20000"/>
              </a:lnSpc>
            </a:pPr>
            <a:r>
              <a:rPr lang="en-GB" sz="2000" b="1" dirty="0">
                <a:latin typeface="Palatino"/>
                <a:ea typeface="ＭＳ Ｐゴシック" charset="0"/>
                <a:cs typeface="Palatino"/>
              </a:rPr>
              <a:t>High-bunch brightness </a:t>
            </a:r>
            <a:r>
              <a:rPr lang="en-GB" sz="2000" dirty="0">
                <a:latin typeface="Palatino"/>
                <a:ea typeface="ＭＳ Ｐゴシック" charset="0"/>
                <a:cs typeface="Palatino"/>
              </a:rPr>
              <a:t>in all three dimensions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Intrabeam Scattering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 effect reduced by choice of ring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energy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,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lattice design, wiggler technology, alignment tolerances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Electron cloud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in e</a:t>
            </a:r>
            <a:r>
              <a:rPr lang="en-GB" sz="1800" baseline="30000" dirty="0">
                <a:latin typeface="Palatino"/>
                <a:ea typeface="ＭＳ Ｐゴシック" charset="0"/>
                <a:cs typeface="Palatino"/>
              </a:rPr>
              <a:t>+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rings mitigated by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chamber coatings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and efficient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photon absorption</a:t>
            </a:r>
            <a:endParaRPr lang="en-GB" sz="1800" dirty="0">
              <a:latin typeface="Palatino"/>
              <a:ea typeface="ＭＳ Ｐゴシック" charset="0"/>
              <a:cs typeface="Palatino"/>
            </a:endParaRPr>
          </a:p>
          <a:p>
            <a:pPr marL="742950" lvl="1" indent="-342900">
              <a:lnSpc>
                <a:spcPct val="120000"/>
              </a:lnSpc>
            </a:pP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Fast Ion Instability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in the e</a:t>
            </a:r>
            <a:r>
              <a:rPr lang="en-GB" sz="1800" baseline="30000" dirty="0">
                <a:latin typeface="Palatino"/>
                <a:ea typeface="ＭＳ Ｐゴシック" charset="0"/>
                <a:cs typeface="Palatino"/>
              </a:rPr>
              <a:t>-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rings reduced by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low vacuum pressure and train gaps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Space charge vertical tune-shift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limited by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energy choice, reduced circumference, bunch length increase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Other </a:t>
            </a: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collective instabilities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controlled</a:t>
            </a:r>
            <a:r>
              <a:rPr lang="en-GB" sz="1800" dirty="0">
                <a:solidFill>
                  <a:srgbClr val="000000"/>
                </a:solidFill>
                <a:latin typeface="Palatino"/>
                <a:ea typeface="ＭＳ Ｐゴシック" charset="0"/>
                <a:cs typeface="Palatino"/>
              </a:rPr>
              <a:t> by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low –impedance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requirements on machine components</a:t>
            </a:r>
          </a:p>
          <a:p>
            <a:pPr marL="342900" indent="-342900">
              <a:lnSpc>
                <a:spcPct val="120000"/>
              </a:lnSpc>
            </a:pP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Repetition rate </a:t>
            </a:r>
            <a:r>
              <a:rPr lang="en-US" sz="2000" dirty="0">
                <a:latin typeface="Palatino"/>
                <a:ea typeface="ＭＳ Ｐゴシック" charset="0"/>
                <a:cs typeface="Palatino"/>
              </a:rPr>
              <a:t>and </a:t>
            </a:r>
            <a:r>
              <a:rPr lang="en-US" sz="2000" b="1" dirty="0">
                <a:latin typeface="Palatino"/>
                <a:ea typeface="ＭＳ Ｐゴシック" charset="0"/>
                <a:cs typeface="Palatino"/>
              </a:rPr>
              <a:t>bunch structure</a:t>
            </a:r>
          </a:p>
          <a:p>
            <a:pPr marL="742950" lvl="1" indent="-342900">
              <a:lnSpc>
                <a:spcPct val="120000"/>
              </a:lnSpc>
            </a:pPr>
            <a:r>
              <a:rPr lang="en-US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Fast damping times 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achieved with </a:t>
            </a:r>
            <a:r>
              <a:rPr lang="en-US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SC wigglers</a:t>
            </a:r>
          </a:p>
          <a:p>
            <a:pPr marL="742950" lvl="1" indent="-342900">
              <a:lnSpc>
                <a:spcPct val="120000"/>
              </a:lnSpc>
            </a:pPr>
            <a:r>
              <a:rPr lang="en-US" sz="1800" dirty="0">
                <a:latin typeface="Palatino"/>
                <a:ea typeface="ＭＳ Ｐゴシック" charset="0"/>
                <a:cs typeface="Palatino"/>
              </a:rPr>
              <a:t>RF </a:t>
            </a:r>
            <a:r>
              <a:rPr lang="en-US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frequency 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drives requirements of </a:t>
            </a:r>
            <a:r>
              <a:rPr lang="en-US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power source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, </a:t>
            </a:r>
            <a:r>
              <a:rPr lang="en-US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high peak 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and average current, transient beam loading</a:t>
            </a:r>
          </a:p>
          <a:p>
            <a:pPr marL="342900" indent="-342900">
              <a:lnSpc>
                <a:spcPct val="120000"/>
              </a:lnSpc>
            </a:pPr>
            <a:r>
              <a:rPr lang="en-US" sz="2200" b="1" dirty="0">
                <a:latin typeface="Palatino"/>
                <a:ea typeface="ＭＳ Ｐゴシック" charset="0"/>
                <a:cs typeface="Palatino"/>
              </a:rPr>
              <a:t>Injection (</a:t>
            </a:r>
            <a:r>
              <a:rPr lang="en-US" sz="2200" dirty="0">
                <a:latin typeface="Palatino"/>
                <a:ea typeface="ＭＳ Ｐゴシック" charset="0"/>
                <a:cs typeface="Palatino"/>
              </a:rPr>
              <a:t>Dynamic aperture) </a:t>
            </a:r>
            <a:r>
              <a:rPr lang="en-US" sz="2200" b="1" dirty="0">
                <a:latin typeface="Palatino"/>
                <a:ea typeface="ＭＳ Ｐゴシック" charset="0"/>
                <a:cs typeface="Palatino"/>
              </a:rPr>
              <a:t> </a:t>
            </a:r>
            <a:r>
              <a:rPr lang="en-US" sz="2200" dirty="0">
                <a:latin typeface="Palatino"/>
                <a:ea typeface="ＭＳ Ｐゴシック" charset="0"/>
                <a:cs typeface="Palatino"/>
              </a:rPr>
              <a:t>and</a:t>
            </a:r>
            <a:r>
              <a:rPr lang="en-US" sz="2200" b="1" dirty="0">
                <a:latin typeface="Palatino"/>
                <a:ea typeface="ＭＳ Ｐゴシック" charset="0"/>
                <a:cs typeface="Palatino"/>
              </a:rPr>
              <a:t> extraction (</a:t>
            </a:r>
            <a:r>
              <a:rPr lang="en-US" sz="2200" dirty="0">
                <a:latin typeface="Palatino"/>
                <a:ea typeface="ＭＳ Ｐゴシック" charset="0"/>
                <a:cs typeface="Palatino"/>
              </a:rPr>
              <a:t>emittance stability) </a:t>
            </a:r>
          </a:p>
          <a:p>
            <a:pPr marL="742950" lvl="1" indent="-342900">
              <a:lnSpc>
                <a:spcPct val="120000"/>
              </a:lnSpc>
            </a:pPr>
            <a:r>
              <a:rPr lang="en-US" sz="1800" dirty="0">
                <a:latin typeface="Palatino"/>
                <a:ea typeface="ＭＳ Ｐゴシック" charset="0"/>
                <a:cs typeface="Palatino"/>
              </a:rPr>
              <a:t>Driving </a:t>
            </a:r>
            <a:r>
              <a:rPr lang="en-US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septum/kicker technology </a:t>
            </a:r>
            <a:r>
              <a:rPr lang="en-US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(thickness, rise time,  jitter tolerance)</a:t>
            </a:r>
            <a:endParaRPr lang="en-US" sz="1800" dirty="0">
              <a:solidFill>
                <a:srgbClr val="008000"/>
              </a:solidFill>
              <a:latin typeface="Palatino"/>
              <a:ea typeface="ＭＳ Ｐゴシック" charset="0"/>
              <a:cs typeface="Palatino"/>
            </a:endParaRPr>
          </a:p>
        </p:txBody>
      </p:sp>
      <p:sp>
        <p:nvSpPr>
          <p:cNvPr id="22566" name="Title 8"/>
          <p:cNvSpPr>
            <a:spLocks noGrp="1"/>
          </p:cNvSpPr>
          <p:nvPr>
            <p:ph type="title"/>
          </p:nvPr>
        </p:nvSpPr>
        <p:spPr>
          <a:xfrm>
            <a:off x="539552" y="228600"/>
            <a:ext cx="8064896" cy="824136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Garamond"/>
                <a:ea typeface="ＭＳ Ｐゴシック" charset="0"/>
                <a:cs typeface="Garamond"/>
              </a:rPr>
              <a:t>Low emittance ring challenges </a:t>
            </a:r>
            <a:r>
              <a:rPr lang="en-GB" dirty="0">
                <a:solidFill>
                  <a:schemeClr val="tx1"/>
                </a:solidFill>
                <a:latin typeface="Garamond"/>
                <a:ea typeface="ＭＳ Ｐゴシック" charset="0"/>
                <a:cs typeface="Garamond"/>
              </a:rPr>
              <a:t>and </a:t>
            </a:r>
            <a:r>
              <a:rPr lang="en-GB" dirty="0">
                <a:solidFill>
                  <a:srgbClr val="008000"/>
                </a:solidFill>
                <a:latin typeface="Garamond"/>
                <a:ea typeface="ＭＳ Ｐゴシック" charset="0"/>
                <a:cs typeface="Garamond"/>
              </a:rPr>
              <a:t>mitigations</a:t>
            </a:r>
            <a:endParaRPr lang="en-US" dirty="0">
              <a:latin typeface="Garamond"/>
              <a:ea typeface="ＭＳ Ｐゴシック" charset="0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007184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" y="6366"/>
            <a:ext cx="8517632" cy="767606"/>
          </a:xfrm>
        </p:spPr>
        <p:txBody>
          <a:bodyPr/>
          <a:lstStyle/>
          <a:p>
            <a:r>
              <a:rPr lang="en-US" sz="4000" dirty="0"/>
              <a:t>Example: The CLIC DR CDR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4780" y="914400"/>
            <a:ext cx="3579220" cy="5943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Performance parameters </a:t>
            </a:r>
            <a:r>
              <a:rPr lang="en-US" dirty="0"/>
              <a:t>of the CLIC DR for the </a:t>
            </a:r>
            <a:r>
              <a:rPr lang="en-US" b="1" dirty="0">
                <a:solidFill>
                  <a:srgbClr val="C00000"/>
                </a:solidFill>
              </a:rPr>
              <a:t>1 GHz </a:t>
            </a:r>
            <a:r>
              <a:rPr lang="en-US" dirty="0"/>
              <a:t>and </a:t>
            </a:r>
            <a:r>
              <a:rPr lang="en-US" b="1" dirty="0">
                <a:solidFill>
                  <a:srgbClr val="C00000"/>
                </a:solidFill>
              </a:rPr>
              <a:t>2 GHz </a:t>
            </a:r>
            <a:r>
              <a:rPr lang="en-US" dirty="0"/>
              <a:t>options in comparison to the V06</a:t>
            </a:r>
            <a:endParaRPr lang="en-US" b="1" dirty="0"/>
          </a:p>
          <a:p>
            <a:pPr lvl="1"/>
            <a:r>
              <a:rPr lang="en-US" dirty="0">
                <a:solidFill>
                  <a:srgbClr val="92D050"/>
                </a:solidFill>
              </a:rPr>
              <a:t>Increased energy </a:t>
            </a:r>
            <a:r>
              <a:rPr lang="en-US" dirty="0"/>
              <a:t>(2.424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2.86 </a:t>
            </a:r>
            <a:r>
              <a:rPr lang="en-US" dirty="0" err="1"/>
              <a:t>GeV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Reduce the </a:t>
            </a:r>
            <a:r>
              <a:rPr lang="en-US" dirty="0">
                <a:solidFill>
                  <a:srgbClr val="FF0000"/>
                </a:solidFill>
              </a:rPr>
              <a:t>circumference</a:t>
            </a:r>
            <a:r>
              <a:rPr lang="en-US" dirty="0"/>
              <a:t> by  15%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Ultra-low </a:t>
            </a:r>
            <a:r>
              <a:rPr lang="en-US" dirty="0" err="1">
                <a:solidFill>
                  <a:srgbClr val="0070C0"/>
                </a:solidFill>
              </a:rPr>
              <a:t>emittances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in all 3 planes 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Reduced IBS effect </a:t>
            </a:r>
            <a:r>
              <a:rPr lang="en-US" dirty="0"/>
              <a:t>(from 3 to 1.5)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Reduced space charge tune shift   </a:t>
            </a:r>
            <a:r>
              <a:rPr lang="en-US" dirty="0"/>
              <a:t>(-0.2 </a:t>
            </a:r>
            <a:r>
              <a:rPr lang="en-US" dirty="0">
                <a:sym typeface="Wingdings" pitchFamily="2" charset="2"/>
              </a:rPr>
              <a:t> -0.1)</a:t>
            </a:r>
          </a:p>
          <a:p>
            <a:pPr lvl="1"/>
            <a:r>
              <a:rPr lang="en-US" dirty="0">
                <a:sym typeface="Wingdings" pitchFamily="2" charset="2"/>
              </a:rPr>
              <a:t>Lower RF stable phase (70</a:t>
            </a:r>
            <a:r>
              <a:rPr lang="en-US" baseline="30000" dirty="0">
                <a:sym typeface="Wingdings" pitchFamily="2" charset="2"/>
              </a:rPr>
              <a:t>o</a:t>
            </a:r>
            <a:r>
              <a:rPr lang="en-US" dirty="0">
                <a:sym typeface="Wingdings" pitchFamily="2" charset="2"/>
              </a:rPr>
              <a:t>51</a:t>
            </a:r>
            <a:r>
              <a:rPr lang="en-US" baseline="30000" dirty="0">
                <a:sym typeface="Wingdings" pitchFamily="2" charset="2"/>
              </a:rPr>
              <a:t>o</a:t>
            </a:r>
            <a:r>
              <a:rPr lang="en-US" dirty="0">
                <a:sym typeface="Wingdings" pitchFamily="2" charset="2"/>
              </a:rPr>
              <a:t> (62</a:t>
            </a:r>
            <a:r>
              <a:rPr lang="en-US" baseline="30000" dirty="0">
                <a:sym typeface="Wingdings" pitchFamily="2" charset="2"/>
              </a:rPr>
              <a:t>o</a:t>
            </a:r>
            <a:r>
              <a:rPr lang="en-US" dirty="0">
                <a:sym typeface="Wingdings" pitchFamily="2" charset="2"/>
              </a:rPr>
              <a:t>))</a:t>
            </a:r>
          </a:p>
        </p:txBody>
      </p:sp>
      <p:pic>
        <p:nvPicPr>
          <p:cNvPr id="7" name="Content Placeholder 11" descr="tab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14400"/>
            <a:ext cx="5387975" cy="5715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863805" y="888272"/>
            <a:ext cx="1631995" cy="5741127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69818" y="5943600"/>
            <a:ext cx="5334000" cy="22860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69818" y="5521236"/>
            <a:ext cx="5334000" cy="398417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78527" y="1336764"/>
            <a:ext cx="5334000" cy="228600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78527" y="1565364"/>
            <a:ext cx="53340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7020272" y="6453336"/>
            <a:ext cx="1954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0" eaLnBrk="1" hangingPunct="1"/>
            <a:r>
              <a:rPr lang="en-US" i="0" dirty="0">
                <a:solidFill>
                  <a:srgbClr val="00B0F0"/>
                </a:solidFill>
                <a:ea typeface="ＭＳ Ｐゴシック" charset="-128"/>
              </a:rPr>
              <a:t>F. Antoniou</a:t>
            </a:r>
          </a:p>
        </p:txBody>
      </p:sp>
    </p:spTree>
    <p:extLst>
      <p:ext uri="{BB962C8B-B14F-4D97-AF65-F5344CB8AC3E}">
        <p14:creationId xmlns:p14="http://schemas.microsoft.com/office/powerpoint/2010/main" val="108163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09328" y="116632"/>
            <a:ext cx="7560840" cy="595313"/>
          </a:xfrm>
        </p:spPr>
        <p:txBody>
          <a:bodyPr/>
          <a:lstStyle/>
          <a:p>
            <a:pPr defTabSz="912813"/>
            <a:r>
              <a:rPr lang="en-GB" sz="3600" dirty="0">
                <a:ea typeface="ＭＳ Ｐゴシック" pitchFamily="-112" charset="-128"/>
                <a:cs typeface="ＭＳ Ｐゴシック" pitchFamily="-112" charset="-128"/>
              </a:rPr>
              <a:t>Improving CLIC DR design</a:t>
            </a:r>
            <a:endParaRPr lang="en-US" sz="36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711945"/>
            <a:ext cx="9108504" cy="6146055"/>
          </a:xfrm>
        </p:spPr>
        <p:txBody>
          <a:bodyPr>
            <a:normAutofit/>
          </a:bodyPr>
          <a:lstStyle/>
          <a:p>
            <a:pPr defTabSz="912813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Reviewed DR based on</a:t>
            </a: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recent design developments</a:t>
            </a: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and collaboration effort in the </a:t>
            </a: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low emittance rings </a:t>
            </a: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community (both beam dynamics and technology)</a:t>
            </a:r>
          </a:p>
          <a:p>
            <a:pPr lvl="1" defTabSz="912813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New </a:t>
            </a: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DR arc cell </a:t>
            </a: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(</a:t>
            </a: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longitudinally varying bends</a:t>
            </a: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) and </a:t>
            </a: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SC wigglers</a:t>
            </a: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for circumference reduction (collective effects)</a:t>
            </a:r>
          </a:p>
          <a:p>
            <a:pPr lvl="1" defTabSz="912813"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RF frequency choice </a:t>
            </a: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and </a:t>
            </a: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LLRF</a:t>
            </a: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technical development (power reduction)</a:t>
            </a:r>
          </a:p>
          <a:p>
            <a:pPr lvl="1" defTabSz="912813"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Stripline kicker </a:t>
            </a: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+ </a:t>
            </a:r>
            <a:r>
              <a:rPr lang="en-US" b="1" dirty="0" err="1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pulser</a:t>
            </a: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 tests</a:t>
            </a:r>
          </a:p>
          <a:p>
            <a:pPr lvl="1" defTabSz="912813">
              <a:lnSpc>
                <a:spcPct val="120000"/>
              </a:lnSpc>
            </a:pPr>
            <a:r>
              <a:rPr lang="en-US" b="1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SC wiggler tests </a:t>
            </a:r>
            <a:r>
              <a:rPr lang="en-US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and developments</a:t>
            </a:r>
          </a:p>
          <a:p>
            <a:pPr lvl="3" defTabSz="912813">
              <a:lnSpc>
                <a:spcPct val="120000"/>
              </a:lnSpc>
            </a:pPr>
            <a:endParaRPr lang="en-US" dirty="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pPr lvl="3" defTabSz="912813">
              <a:lnSpc>
                <a:spcPct val="120000"/>
              </a:lnSpc>
            </a:pPr>
            <a:endParaRPr lang="en-US" dirty="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pPr lvl="3" defTabSz="912813">
              <a:lnSpc>
                <a:spcPct val="120000"/>
              </a:lnSpc>
            </a:pPr>
            <a:endParaRPr lang="en-US" dirty="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pPr lvl="3" defTabSz="912813">
              <a:lnSpc>
                <a:spcPct val="120000"/>
              </a:lnSpc>
            </a:pPr>
            <a:endParaRPr lang="en-US" dirty="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812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74E0CE-6D13-4026-B55D-809C8F3121BF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764704"/>
            <a:ext cx="7942329" cy="4608512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D6DE86DF-2E0F-B649-AFBF-B5449DEA62EA}"/>
              </a:ext>
            </a:extLst>
          </p:cNvPr>
          <p:cNvSpPr txBox="1">
            <a:spLocks noChangeArrowheads="1"/>
          </p:cNvSpPr>
          <p:nvPr/>
        </p:nvSpPr>
        <p:spPr>
          <a:xfrm>
            <a:off x="850472" y="28732"/>
            <a:ext cx="756084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GB" sz="5200" kern="0" dirty="0">
                <a:ea typeface="ＭＳ Ｐゴシック" pitchFamily="-112" charset="-128"/>
                <a:cs typeface="ＭＳ Ｐゴシック" pitchFamily="-112" charset="-128"/>
              </a:rPr>
              <a:t>CLIC DR layout</a:t>
            </a:r>
            <a:endParaRPr lang="en-US" sz="5200" kern="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97EA1814-FAD8-714E-8674-F351EB086CAE}"/>
              </a:ext>
            </a:extLst>
          </p:cNvPr>
          <p:cNvSpPr txBox="1">
            <a:spLocks noChangeArrowheads="1"/>
          </p:cNvSpPr>
          <p:nvPr/>
        </p:nvSpPr>
        <p:spPr>
          <a:xfrm>
            <a:off x="76640" y="5301208"/>
            <a:ext cx="910850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2813"/>
            <a:r>
              <a:rPr lang="en-US" kern="0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Racetrack shape </a:t>
            </a:r>
            <a:r>
              <a:rPr lang="en-US" b="0" kern="0" dirty="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with TME arc cells and FODO straight sections filled with high field super conducting damping wigglers</a:t>
            </a:r>
          </a:p>
          <a:p>
            <a:pPr lvl="3" defTabSz="912813"/>
            <a:endParaRPr lang="en-US" b="0" kern="0" dirty="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9902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93651" y="1811690"/>
          <a:ext cx="5047159" cy="980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7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9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12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GB" sz="1500" b="0" dirty="0">
                          <a:solidFill>
                            <a:schemeClr val="bg1"/>
                          </a:solidFill>
                          <a:effectLst/>
                        </a:rPr>
                        <a:t>Parameters, Symbol [Unit]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bg1"/>
                          </a:solidFill>
                          <a:effectLst/>
                        </a:rPr>
                        <a:t>uniform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2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effectLst/>
                        </a:rPr>
                        <a:t>Circumference, C [m]</a:t>
                      </a:r>
                      <a:endParaRPr lang="el-GR" sz="15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427.5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2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baseline="0" dirty="0">
                          <a:effectLst/>
                        </a:rPr>
                        <a:t>Norm. </a:t>
                      </a:r>
                      <a:r>
                        <a:rPr lang="en-GB" sz="1500" b="0" baseline="0" dirty="0" err="1">
                          <a:effectLst/>
                        </a:rPr>
                        <a:t>horiz</a:t>
                      </a:r>
                      <a:r>
                        <a:rPr lang="en-GB" sz="1500" b="0" baseline="0" dirty="0">
                          <a:effectLst/>
                        </a:rPr>
                        <a:t>. emittance , </a:t>
                      </a:r>
                      <a:r>
                        <a:rPr lang="en-GB" sz="1500" b="0" baseline="0" dirty="0" err="1">
                          <a:solidFill>
                            <a:schemeClr val="tx2"/>
                          </a:solidFill>
                          <a:effectLst/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GB" sz="1500" b="0" kern="1200" baseline="0" dirty="0" err="1">
                          <a:solidFill>
                            <a:schemeClr val="dk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e</a:t>
                      </a:r>
                      <a:r>
                        <a:rPr lang="en-GB" sz="1500" b="0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GB" sz="1500" b="0" dirty="0">
                          <a:effectLst/>
                        </a:rPr>
                        <a:t> [nm-rad] *</a:t>
                      </a:r>
                      <a:endParaRPr lang="el-GR" sz="1500" b="0" baseline="-250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effectLst/>
                        </a:rPr>
                        <a:t>657</a:t>
                      </a:r>
                      <a:endParaRPr lang="el-GR" sz="15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087832" y="1342077"/>
            <a:ext cx="36359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AD84C6">
                    <a:lumMod val="75000"/>
                  </a:srgbClr>
                </a:solidFill>
                <a:latin typeface="Calibri" panose="020F0502020204030204"/>
                <a:ea typeface=""/>
                <a:cs typeface=""/>
              </a:rPr>
              <a:t>CDR design of the main CLIC DRs</a:t>
            </a:r>
            <a:endParaRPr lang="el-GR" sz="2000" dirty="0">
              <a:solidFill>
                <a:srgbClr val="AD84C6">
                  <a:lumMod val="75000"/>
                </a:srgbClr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9577" y="3620272"/>
            <a:ext cx="516874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Reduce the number of arc TME cells with longitudinally variable bends</a:t>
            </a:r>
            <a:endParaRPr lang="el-GR" sz="1800" b="0" baseline="-2500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9577" y="4354638"/>
            <a:ext cx="42209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Reduce the number of wiggler using higher wiggler field</a:t>
            </a:r>
            <a:endParaRPr lang="el-GR" sz="1800" b="0" baseline="-2500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88024" y="4626674"/>
            <a:ext cx="435597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500 nm (700 nm) </a:t>
            </a:r>
            <a:r>
              <a:rPr lang="en-GB" sz="1800" b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required output emittance</a:t>
            </a:r>
            <a:endParaRPr lang="el-GR" sz="1800" b="0" baseline="-2500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267182" y="2301792"/>
            <a:ext cx="3071973" cy="1201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698751" y="2712377"/>
            <a:ext cx="388884" cy="1795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2024" y="6390693"/>
            <a:ext cx="9448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*</a:t>
            </a:r>
            <a:r>
              <a:rPr lang="en-GB" sz="1400" b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The emittance is calculated using the </a:t>
            </a:r>
            <a:r>
              <a:rPr lang="en-GB" sz="1400" b="0" dirty="0" err="1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Bjorken-Mtingwa</a:t>
            </a:r>
            <a:r>
              <a:rPr lang="en-GB" sz="1400" b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formalism through MADX.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Using the </a:t>
            </a:r>
            <a:r>
              <a:rPr lang="en-GB" sz="1400" b="0" dirty="0" err="1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Piwinski</a:t>
            </a:r>
            <a:r>
              <a:rPr lang="en-GB" sz="1400" b="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form., the original design (with the uniform dipoles) reaches the target horizontal emittance.</a:t>
            </a:r>
            <a:endParaRPr lang="el-GR" sz="1400" b="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8F02BC4-D700-6D4A-A606-6AFA51057502}"/>
              </a:ext>
            </a:extLst>
          </p:cNvPr>
          <p:cNvSpPr txBox="1">
            <a:spLocks noChangeArrowheads="1"/>
          </p:cNvSpPr>
          <p:nvPr/>
        </p:nvSpPr>
        <p:spPr>
          <a:xfrm>
            <a:off x="830057" y="119346"/>
            <a:ext cx="7560840" cy="5953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+mj-lt"/>
                <a:ea typeface="ＭＳ Ｐゴシック" pitchFamily="22" charset="-128"/>
                <a:cs typeface="ＭＳ Ｐゴシック" pitchFamily="22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bg2"/>
                </a:solidFill>
                <a:latin typeface="Garamond" pitchFamily="18" charset="0"/>
                <a:ea typeface="ＭＳ Ｐゴシック" pitchFamily="22" charset="-128"/>
                <a:cs typeface="ＭＳ Ｐゴシック" pitchFamily="22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Garamond" pitchFamily="18" charset="0"/>
              </a:defRPr>
            </a:lvl9pPr>
          </a:lstStyle>
          <a:p>
            <a:pPr defTabSz="912813"/>
            <a:r>
              <a:rPr lang="en-GB" sz="3600" kern="0" dirty="0">
                <a:ea typeface="ＭＳ Ｐゴシック" pitchFamily="-112" charset="-128"/>
                <a:cs typeface="ＭＳ Ｐゴシック" pitchFamily="-112" charset="-128"/>
              </a:rPr>
              <a:t>Revising CLIC DR design</a:t>
            </a:r>
            <a:endParaRPr lang="en-US" sz="3600" kern="0" dirty="0"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34703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2PSBATCH" val="latex --interaction=nonstopmode $(base).tex; dvips -D $(res) -E -o $(base).ps $(base).dvi"/>
  <p:tag name="TEXPOINTINIT" val=""/>
  <p:tag name="USEAMSFONTS" val="True"/>
  <p:tag name="EMBEDFONTS" val="Fals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EXTERNALEDITCOMMAND" val="notepad %"/>
  <p:tag name="GHOSTSCRIPTCOMMAND" val="gswin32c"/>
  <p:tag name="DEFAULTBITMAP" val="bmpmono"/>
  <p:tag name="DEFAULTBLEND" val="False"/>
  <p:tag name="DEFAULTTRANSPARENT" val="False"/>
  <p:tag name="DEFAULTWORKAROUNDTRANSPARENCYBUG" val="Tru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121546</TotalTime>
  <Words>2087</Words>
  <Application>Microsoft Macintosh PowerPoint</Application>
  <PresentationFormat>On-screen Show (4:3)</PresentationFormat>
  <Paragraphs>295</Paragraphs>
  <Slides>32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9" baseType="lpstr">
      <vt:lpstr>ＭＳ Ｐゴシック</vt:lpstr>
      <vt:lpstr>Arial</vt:lpstr>
      <vt:lpstr>Arial Black</vt:lpstr>
      <vt:lpstr>Book Antiqua</vt:lpstr>
      <vt:lpstr>Bookman Old Style</vt:lpstr>
      <vt:lpstr>Calibri</vt:lpstr>
      <vt:lpstr>Courier New</vt:lpstr>
      <vt:lpstr>Garamond</vt:lpstr>
      <vt:lpstr>Helvetica</vt:lpstr>
      <vt:lpstr>Optima</vt:lpstr>
      <vt:lpstr>Palatino</vt:lpstr>
      <vt:lpstr>Symbol</vt:lpstr>
      <vt:lpstr>Times New Roman</vt:lpstr>
      <vt:lpstr>Wingdings</vt:lpstr>
      <vt:lpstr>1_Pixel</vt:lpstr>
      <vt:lpstr>CERNCorporate4-3</vt:lpstr>
      <vt:lpstr>Equation</vt:lpstr>
      <vt:lpstr>State of the art in low-emittance storage rings and CLIC DR design</vt:lpstr>
      <vt:lpstr>PowerPoint Presentation</vt:lpstr>
      <vt:lpstr>Emittance targets</vt:lpstr>
      <vt:lpstr>PowerPoint Presentation</vt:lpstr>
      <vt:lpstr>Low emittance ring challenges and mitigations</vt:lpstr>
      <vt:lpstr>Example: The CLIC DR CDR design</vt:lpstr>
      <vt:lpstr>Improving CLIC DR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Emittance vs energy and circumference</vt:lpstr>
      <vt:lpstr>PowerPoint Presentation</vt:lpstr>
      <vt:lpstr>PowerPoint Presentation</vt:lpstr>
      <vt:lpstr>PowerPoint Presentation</vt:lpstr>
      <vt:lpstr>VAriable Dipole for the Elettra Ring – VADER @ IFAST</vt:lpstr>
      <vt:lpstr>PowerPoint Presentation</vt:lpstr>
      <vt:lpstr>PowerPoint Presentation</vt:lpstr>
      <vt:lpstr>PowerPoint Presentation</vt:lpstr>
      <vt:lpstr>Design of DR cavity for ultra-low R/Q of 14.3Ω </vt:lpstr>
      <vt:lpstr>Summary</vt:lpstr>
      <vt:lpstr>Thank You</vt:lpstr>
      <vt:lpstr>Reserve</vt:lpstr>
      <vt:lpstr>PowerPoint Presentation</vt:lpstr>
      <vt:lpstr>PowerPoint Presentation</vt:lpstr>
      <vt:lpstr>PowerPoint Presentation</vt:lpstr>
      <vt:lpstr>Low Emittance Lattice Design in Synchrotron Light Sources by Using Complex Bends – Guimei Wang</vt:lpstr>
      <vt:lpstr>Elettra 2.0 - Emanuel Karantzoulis </vt:lpstr>
      <vt:lpstr>PowerPoint Presentation</vt:lpstr>
      <vt:lpstr>PowerPoint Presentation</vt:lpstr>
      <vt:lpstr>PowerPoint Presentation</vt:lpstr>
    </vt:vector>
  </TitlesOfParts>
  <Company>SNS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Yannis Papaphilippou</cp:lastModifiedBy>
  <cp:revision>3428</cp:revision>
  <cp:lastPrinted>2010-10-20T12:40:42Z</cp:lastPrinted>
  <dcterms:created xsi:type="dcterms:W3CDTF">2010-12-08T17:11:38Z</dcterms:created>
  <dcterms:modified xsi:type="dcterms:W3CDTF">2024-07-10T07:55:03Z</dcterms:modified>
</cp:coreProperties>
</file>