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9"/>
  </p:notesMasterIdLst>
  <p:handoutMasterIdLst>
    <p:handoutMasterId r:id="rId20"/>
  </p:handoutMasterIdLst>
  <p:sldIdLst>
    <p:sldId id="268" r:id="rId2"/>
    <p:sldId id="293" r:id="rId3"/>
    <p:sldId id="294" r:id="rId4"/>
    <p:sldId id="297" r:id="rId5"/>
    <p:sldId id="295" r:id="rId6"/>
    <p:sldId id="284" r:id="rId7"/>
    <p:sldId id="285" r:id="rId8"/>
    <p:sldId id="300" r:id="rId9"/>
    <p:sldId id="298" r:id="rId10"/>
    <p:sldId id="301" r:id="rId11"/>
    <p:sldId id="299" r:id="rId12"/>
    <p:sldId id="289" r:id="rId13"/>
    <p:sldId id="273" r:id="rId14"/>
    <p:sldId id="286" r:id="rId15"/>
    <p:sldId id="290" r:id="rId16"/>
    <p:sldId id="291" r:id="rId17"/>
    <p:sldId id="292" r:id="rId18"/>
  </p:sldIdLst>
  <p:sldSz cx="9144000" cy="6858000" type="screen4x3"/>
  <p:notesSz cx="6794500" cy="9931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913" userDrawn="1">
          <p15:clr>
            <a:srgbClr val="A4A3A4"/>
          </p15:clr>
        </p15:guide>
        <p15:guide id="2" pos="249" userDrawn="1">
          <p15:clr>
            <a:srgbClr val="A4A3A4"/>
          </p15:clr>
        </p15:guide>
      </p15:sldGuideLst>
    </p:ext>
    <p:ext uri="{2D200454-40CA-4A62-9FC3-DE9A4176ACB9}">
      <p15:notesGuideLst xmlns:p15="http://schemas.microsoft.com/office/powerpoint/2012/main">
        <p15:guide id="1" orient="horz" pos="3128" userDrawn="1">
          <p15:clr>
            <a:srgbClr val="A4A3A4"/>
          </p15:clr>
        </p15:guide>
        <p15:guide id="2" pos="214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028" autoAdjust="0"/>
    <p:restoredTop sz="94660"/>
  </p:normalViewPr>
  <p:slideViewPr>
    <p:cSldViewPr showGuides="1">
      <p:cViewPr varScale="1">
        <p:scale>
          <a:sx n="164" d="100"/>
          <a:sy n="164" d="100"/>
        </p:scale>
        <p:origin x="1596" y="100"/>
      </p:cViewPr>
      <p:guideLst>
        <p:guide orient="horz" pos="913"/>
        <p:guide pos="249"/>
      </p:guideLst>
    </p:cSldViewPr>
  </p:slideViewPr>
  <p:notesTextViewPr>
    <p:cViewPr>
      <p:scale>
        <a:sx n="3" d="2"/>
        <a:sy n="3" d="2"/>
      </p:scale>
      <p:origin x="0" y="0"/>
    </p:cViewPr>
  </p:notesTextViewPr>
  <p:sorterViewPr>
    <p:cViewPr>
      <p:scale>
        <a:sx n="100" d="100"/>
        <a:sy n="100" d="100"/>
      </p:scale>
      <p:origin x="0" y="0"/>
    </p:cViewPr>
  </p:sorterViewPr>
  <p:notesViewPr>
    <p:cSldViewPr showGuides="1">
      <p:cViewPr>
        <p:scale>
          <a:sx n="100" d="100"/>
          <a:sy n="100" d="100"/>
        </p:scale>
        <p:origin x="5388" y="672"/>
      </p:cViewPr>
      <p:guideLst>
        <p:guide orient="horz" pos="3128"/>
        <p:guide pos="214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4283" cy="498295"/>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48645" y="0"/>
            <a:ext cx="2944283" cy="498295"/>
          </a:xfrm>
          <a:prstGeom prst="rect">
            <a:avLst/>
          </a:prstGeom>
        </p:spPr>
        <p:txBody>
          <a:bodyPr vert="horz" lIns="91440" tIns="45720" rIns="91440" bIns="45720" rtlCol="0"/>
          <a:lstStyle>
            <a:lvl1pPr algn="r">
              <a:defRPr sz="1200"/>
            </a:lvl1pPr>
          </a:lstStyle>
          <a:p>
            <a:fld id="{FC75E6C4-5F43-4FF9-96D4-21B8157BE639}" type="datetimeFigureOut">
              <a:rPr lang="de-DE" smtClean="0"/>
              <a:t>09.07.2024</a:t>
            </a:fld>
            <a:endParaRPr lang="de-DE"/>
          </a:p>
        </p:txBody>
      </p:sp>
      <p:sp>
        <p:nvSpPr>
          <p:cNvPr id="4" name="Fußzeilenplatzhalter 3"/>
          <p:cNvSpPr>
            <a:spLocks noGrp="1"/>
          </p:cNvSpPr>
          <p:nvPr>
            <p:ph type="ftr" sz="quarter" idx="2"/>
          </p:nvPr>
        </p:nvSpPr>
        <p:spPr>
          <a:xfrm>
            <a:off x="0" y="9433107"/>
            <a:ext cx="2944283" cy="498294"/>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48645" y="9433107"/>
            <a:ext cx="2944283" cy="498294"/>
          </a:xfrm>
          <a:prstGeom prst="rect">
            <a:avLst/>
          </a:prstGeom>
        </p:spPr>
        <p:txBody>
          <a:bodyPr vert="horz" lIns="91440" tIns="45720" rIns="91440" bIns="45720" rtlCol="0" anchor="b"/>
          <a:lstStyle>
            <a:lvl1pPr algn="r">
              <a:defRPr sz="1200"/>
            </a:lvl1pPr>
          </a:lstStyle>
          <a:p>
            <a:fld id="{53E8B182-0F75-451D-B88B-ABD1C205B431}" type="slidenum">
              <a:rPr lang="de-DE" smtClean="0"/>
              <a:t>‹#›</a:t>
            </a:fld>
            <a:endParaRPr lang="de-DE"/>
          </a:p>
        </p:txBody>
      </p:sp>
    </p:spTree>
    <p:extLst>
      <p:ext uri="{BB962C8B-B14F-4D97-AF65-F5344CB8AC3E}">
        <p14:creationId xmlns:p14="http://schemas.microsoft.com/office/powerpoint/2010/main" val="3918096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4283" cy="498295"/>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48645" y="0"/>
            <a:ext cx="2944283" cy="498295"/>
          </a:xfrm>
          <a:prstGeom prst="rect">
            <a:avLst/>
          </a:prstGeom>
        </p:spPr>
        <p:txBody>
          <a:bodyPr vert="horz" lIns="91440" tIns="45720" rIns="91440" bIns="45720" rtlCol="0"/>
          <a:lstStyle>
            <a:lvl1pPr algn="r">
              <a:defRPr sz="1200"/>
            </a:lvl1pPr>
          </a:lstStyle>
          <a:p>
            <a:fld id="{801BD367-6A7A-405A-BFB1-15817186491F}" type="datetimeFigureOut">
              <a:rPr lang="de-DE" smtClean="0"/>
              <a:t>05.07.2024</a:t>
            </a:fld>
            <a:endParaRPr lang="de-DE"/>
          </a:p>
        </p:txBody>
      </p:sp>
      <p:sp>
        <p:nvSpPr>
          <p:cNvPr id="4" name="Folienbildplatzhalter 3"/>
          <p:cNvSpPr>
            <a:spLocks noGrp="1" noRot="1" noChangeAspect="1"/>
          </p:cNvSpPr>
          <p:nvPr>
            <p:ph type="sldImg" idx="2"/>
          </p:nvPr>
        </p:nvSpPr>
        <p:spPr>
          <a:xfrm>
            <a:off x="1163638" y="1241425"/>
            <a:ext cx="4467225" cy="3351213"/>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79450" y="4779486"/>
            <a:ext cx="5435600" cy="4487692"/>
          </a:xfrm>
          <a:prstGeom prst="rect">
            <a:avLst/>
          </a:prstGeom>
        </p:spPr>
        <p:txBody>
          <a:bodyPr vert="horz" lIns="91440" tIns="45720" rIns="91440" bIns="45720" rtlCol="0"/>
          <a:lstStyle/>
          <a:p>
            <a:pPr lvl="0"/>
            <a:r>
              <a:rPr lang="de-DE" dirty="0"/>
              <a:t>Formatvorlagen des Textmasters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6" name="Fußzeilenplatzhalter 5"/>
          <p:cNvSpPr>
            <a:spLocks noGrp="1"/>
          </p:cNvSpPr>
          <p:nvPr>
            <p:ph type="ftr" sz="quarter" idx="4"/>
          </p:nvPr>
        </p:nvSpPr>
        <p:spPr>
          <a:xfrm>
            <a:off x="0" y="9433107"/>
            <a:ext cx="2944283" cy="498294"/>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48645" y="9433107"/>
            <a:ext cx="2944283" cy="498294"/>
          </a:xfrm>
          <a:prstGeom prst="rect">
            <a:avLst/>
          </a:prstGeom>
        </p:spPr>
        <p:txBody>
          <a:bodyPr vert="horz" lIns="91440" tIns="45720" rIns="91440" bIns="45720" rtlCol="0" anchor="b"/>
          <a:lstStyle>
            <a:lvl1pPr algn="r">
              <a:defRPr sz="1200"/>
            </a:lvl1pPr>
          </a:lstStyle>
          <a:p>
            <a:fld id="{BE7B5255-5329-45F9-87F3-A2F9FB4734DF}" type="slidenum">
              <a:rPr lang="de-DE" smtClean="0"/>
              <a:t>‹#›</a:t>
            </a:fld>
            <a:endParaRPr lang="de-DE"/>
          </a:p>
        </p:txBody>
      </p:sp>
    </p:spTree>
    <p:extLst>
      <p:ext uri="{BB962C8B-B14F-4D97-AF65-F5344CB8AC3E}">
        <p14:creationId xmlns:p14="http://schemas.microsoft.com/office/powerpoint/2010/main" val="1927676706"/>
      </p:ext>
    </p:extLst>
  </p:cSld>
  <p:clrMap bg1="lt1" tx1="dk1" bg2="lt2" tx2="dk2" accent1="accent1" accent2="accent2" accent3="accent3" accent4="accent4" accent5="accent5" accent6="accent6" hlink="hlink" folHlink="folHlink"/>
  <p:notesStyle>
    <a:lvl1pPr marL="177800" indent="-177800" algn="l" defTabSz="914400" rtl="0" eaLnBrk="1" latinLnBrk="0" hangingPunct="1">
      <a:buFont typeface="Arial" panose="020B0604020202020204" pitchFamily="34" charset="0"/>
      <a:buChar char="•"/>
      <a:defRPr sz="1200" kern="1200">
        <a:solidFill>
          <a:schemeClr val="tx1"/>
        </a:solidFill>
        <a:latin typeface="+mn-lt"/>
        <a:ea typeface="+mn-ea"/>
        <a:cs typeface="+mn-cs"/>
      </a:defRPr>
    </a:lvl1pPr>
    <a:lvl2pPr marL="355600" indent="-177800" algn="l" defTabSz="914400" rtl="0" eaLnBrk="1" latinLnBrk="0" hangingPunct="1">
      <a:buFont typeface="Arial" panose="020B0604020202020204" pitchFamily="34" charset="0"/>
      <a:buChar char="•"/>
      <a:defRPr sz="1200" kern="1200">
        <a:solidFill>
          <a:schemeClr val="tx1"/>
        </a:solidFill>
        <a:latin typeface="+mn-lt"/>
        <a:ea typeface="+mn-ea"/>
        <a:cs typeface="+mn-cs"/>
      </a:defRPr>
    </a:lvl2pPr>
    <a:lvl3pPr marL="542925" indent="-187325" algn="l" defTabSz="914400" rtl="0" eaLnBrk="1" latinLnBrk="0" hangingPunct="1">
      <a:buFont typeface="Arial" panose="020B0604020202020204" pitchFamily="34" charset="0"/>
      <a:buChar char="•"/>
      <a:tabLst/>
      <a:defRPr sz="1200" kern="1200">
        <a:solidFill>
          <a:schemeClr val="tx1"/>
        </a:solidFill>
        <a:latin typeface="+mn-lt"/>
        <a:ea typeface="+mn-ea"/>
        <a:cs typeface="+mn-cs"/>
      </a:defRPr>
    </a:lvl3pPr>
    <a:lvl4pPr marL="720725" indent="-177800" algn="l" defTabSz="914400" rtl="0" eaLnBrk="1" latinLnBrk="0" hangingPunct="1">
      <a:buFont typeface="Arial" panose="020B0604020202020204" pitchFamily="34" charset="0"/>
      <a:buChar char="•"/>
      <a:defRPr sz="1200" kern="1200">
        <a:solidFill>
          <a:schemeClr val="tx1"/>
        </a:solidFill>
        <a:latin typeface="+mn-lt"/>
        <a:ea typeface="+mn-ea"/>
        <a:cs typeface="+mn-cs"/>
      </a:defRPr>
    </a:lvl4pPr>
    <a:lvl5pPr marL="898525" indent="-177800" algn="l" defTabSz="914400" rtl="0" eaLnBrk="1" latinLnBrk="0" hangingPunct="1">
      <a:buFont typeface="Arial" panose="020B0604020202020204" pitchFamily="34" charset="0"/>
      <a:buChar char="•"/>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2" name="Title 1"/>
          <p:cNvSpPr>
            <a:spLocks noGrp="1"/>
          </p:cNvSpPr>
          <p:nvPr>
            <p:ph type="ctrTitle"/>
          </p:nvPr>
        </p:nvSpPr>
        <p:spPr>
          <a:xfrm>
            <a:off x="395288" y="349611"/>
            <a:ext cx="8353425" cy="1855254"/>
          </a:xfrm>
        </p:spPr>
        <p:txBody>
          <a:bodyPr anchor="t"/>
          <a:lstStyle>
            <a:lvl1pPr algn="l">
              <a:lnSpc>
                <a:spcPct val="100000"/>
              </a:lnSpc>
              <a:defRPr sz="6000"/>
            </a:lvl1pPr>
          </a:lstStyle>
          <a:p>
            <a:r>
              <a:rPr lang="en-US" noProof="0"/>
              <a:t>Click to edit Master title style</a:t>
            </a:r>
            <a:endParaRPr lang="en-US" noProof="0" dirty="0"/>
          </a:p>
        </p:txBody>
      </p:sp>
      <p:sp>
        <p:nvSpPr>
          <p:cNvPr id="3" name="Subtitle 2"/>
          <p:cNvSpPr>
            <a:spLocks noGrp="1"/>
          </p:cNvSpPr>
          <p:nvPr>
            <p:ph type="subTitle" idx="1"/>
          </p:nvPr>
        </p:nvSpPr>
        <p:spPr>
          <a:xfrm>
            <a:off x="395287" y="2335013"/>
            <a:ext cx="8353425" cy="1525787"/>
          </a:xfrm>
        </p:spPr>
        <p:txBody>
          <a:bodyPr/>
          <a:lstStyle>
            <a:lvl1pPr marL="0" indent="0" algn="l">
              <a:buNone/>
              <a:defRPr sz="1800" b="1">
                <a:solidFill>
                  <a:schemeClr val="accent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endParaRPr lang="en-US" noProof="0" dirty="0"/>
          </a:p>
        </p:txBody>
      </p:sp>
      <p:sp>
        <p:nvSpPr>
          <p:cNvPr id="12" name="Textplatzhalter 11"/>
          <p:cNvSpPr>
            <a:spLocks noGrp="1"/>
          </p:cNvSpPr>
          <p:nvPr>
            <p:ph type="body" sz="quarter" idx="10"/>
          </p:nvPr>
        </p:nvSpPr>
        <p:spPr>
          <a:xfrm>
            <a:off x="400043" y="4096779"/>
            <a:ext cx="8348669" cy="700373"/>
          </a:xfrm>
        </p:spPr>
        <p:txBody>
          <a:bodyPr/>
          <a:lstStyle>
            <a:lvl1pPr marL="0" indent="0">
              <a:spcAft>
                <a:spcPts val="0"/>
              </a:spcAft>
              <a:buNone/>
              <a:defRPr sz="1800"/>
            </a:lvl1pPr>
          </a:lstStyle>
          <a:p>
            <a:pPr lvl="0"/>
            <a:r>
              <a:rPr lang="en-US" noProof="0"/>
              <a:t>Edit Master text styles</a:t>
            </a:r>
          </a:p>
        </p:txBody>
      </p:sp>
      <p:pic>
        <p:nvPicPr>
          <p:cNvPr id="9" name="Grafik 8" descr="Logo Helmholtz">
            <a:extLst>
              <a:ext uri="{FF2B5EF4-FFF2-40B4-BE49-F238E27FC236}">
                <a16:creationId xmlns:a16="http://schemas.microsoft.com/office/drawing/2014/main" id="{4133ED5D-E09D-4AF2-82CF-F29F318F523B}"/>
              </a:ext>
              <a:ext uri="{C183D7F6-B498-43B3-948B-1728B52AA6E4}">
                <adec:decorative xmlns:adec="http://schemas.microsoft.com/office/drawing/2017/decorative" val="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5287" y="6258632"/>
            <a:ext cx="1188244" cy="161813"/>
          </a:xfrm>
          <a:prstGeom prst="rect">
            <a:avLst/>
          </a:prstGeom>
        </p:spPr>
      </p:pic>
      <p:pic>
        <p:nvPicPr>
          <p:cNvPr id="8" name="Grafik 7" descr="Logo DESY"/>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849215" y="5585299"/>
            <a:ext cx="899498" cy="900000"/>
          </a:xfrm>
          <a:prstGeom prst="rect">
            <a:avLst/>
          </a:prstGeom>
        </p:spPr>
      </p:pic>
    </p:spTree>
    <p:extLst>
      <p:ext uri="{BB962C8B-B14F-4D97-AF65-F5344CB8AC3E}">
        <p14:creationId xmlns:p14="http://schemas.microsoft.com/office/powerpoint/2010/main" val="8394195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US" noProof="0" dirty="0"/>
          </a:p>
        </p:txBody>
      </p:sp>
      <p:sp>
        <p:nvSpPr>
          <p:cNvPr id="6" name="Textplatzhalter 7"/>
          <p:cNvSpPr>
            <a:spLocks noGrp="1"/>
          </p:cNvSpPr>
          <p:nvPr>
            <p:ph type="body" sz="quarter" idx="13"/>
          </p:nvPr>
        </p:nvSpPr>
        <p:spPr>
          <a:xfrm>
            <a:off x="395287" y="817500"/>
            <a:ext cx="8364699" cy="379252"/>
          </a:xfrm>
        </p:spPr>
        <p:txBody>
          <a:bodyPr/>
          <a:lstStyle>
            <a:lvl1pPr marL="0" indent="0">
              <a:spcAft>
                <a:spcPts val="0"/>
              </a:spcAft>
              <a:buNone/>
              <a:defRPr b="1">
                <a:solidFill>
                  <a:schemeClr val="accent2"/>
                </a:solidFill>
              </a:defRPr>
            </a:lvl1pPr>
            <a:lvl2pPr marL="266700" indent="0">
              <a:buNone/>
              <a:defRPr/>
            </a:lvl2pPr>
          </a:lstStyle>
          <a:p>
            <a:pPr lvl="0"/>
            <a:r>
              <a:rPr lang="en-US" noProof="0"/>
              <a:t>Edit Master text styles</a:t>
            </a:r>
          </a:p>
        </p:txBody>
      </p:sp>
      <p:sp>
        <p:nvSpPr>
          <p:cNvPr id="4" name="Footer Placeholder 3"/>
          <p:cNvSpPr>
            <a:spLocks noGrp="1"/>
          </p:cNvSpPr>
          <p:nvPr>
            <p:ph type="ftr" sz="quarter" idx="11"/>
          </p:nvPr>
        </p:nvSpPr>
        <p:spPr/>
        <p:txBody>
          <a:bodyPr/>
          <a:lstStyle/>
          <a:p>
            <a:r>
              <a:rPr lang="en-US" noProof="0"/>
              <a:t>| Mechanical Design of a Pulsed Solenoid as Capture | Grigory Yakopov, 26 Jan 2024</a:t>
            </a:r>
            <a:endParaRPr lang="en-US" noProof="0" dirty="0"/>
          </a:p>
        </p:txBody>
      </p:sp>
    </p:spTree>
    <p:extLst>
      <p:ext uri="{BB962C8B-B14F-4D97-AF65-F5344CB8AC3E}">
        <p14:creationId xmlns:p14="http://schemas.microsoft.com/office/powerpoint/2010/main" val="34722976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noProof="0"/>
              <a:t>| Mechanical Design of a Pulsed Solenoid as Capture | Grigory Yakopov, 26 Jan 2024</a:t>
            </a:r>
            <a:endParaRPr lang="en-US" noProof="0" dirty="0"/>
          </a:p>
        </p:txBody>
      </p:sp>
    </p:spTree>
    <p:extLst>
      <p:ext uri="{BB962C8B-B14F-4D97-AF65-F5344CB8AC3E}">
        <p14:creationId xmlns:p14="http://schemas.microsoft.com/office/powerpoint/2010/main" val="37598946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Contact">
    <p:spTree>
      <p:nvGrpSpPr>
        <p:cNvPr id="1" name=""/>
        <p:cNvGrpSpPr/>
        <p:nvPr/>
      </p:nvGrpSpPr>
      <p:grpSpPr>
        <a:xfrm>
          <a:off x="0" y="0"/>
          <a:ext cx="0" cy="0"/>
          <a:chOff x="0" y="0"/>
          <a:chExt cx="0" cy="0"/>
        </a:xfrm>
      </p:grpSpPr>
      <p:sp>
        <p:nvSpPr>
          <p:cNvPr id="5" name="Rechteck 4">
            <a:extLst>
              <a:ext uri="{FF2B5EF4-FFF2-40B4-BE49-F238E27FC236}">
                <a16:creationId xmlns:a16="http://schemas.microsoft.com/office/drawing/2014/main" id="{2E82049A-6019-4056-8638-0E7938261DF0}"/>
              </a:ext>
            </a:extLst>
          </p:cNvPr>
          <p:cNvSpPr/>
          <p:nvPr userDrawn="1"/>
        </p:nvSpPr>
        <p:spPr>
          <a:xfrm>
            <a:off x="395288" y="3980131"/>
            <a:ext cx="4572000" cy="373107"/>
          </a:xfrm>
          <a:prstGeom prst="rect">
            <a:avLst/>
          </a:prstGeom>
        </p:spPr>
        <p:txBody>
          <a:bodyPr lIns="0" tIns="0" rIns="0" bIns="0">
            <a:noAutofit/>
          </a:bodyPr>
          <a:lstStyle/>
          <a:p>
            <a:pPr>
              <a:lnSpc>
                <a:spcPct val="110000"/>
              </a:lnSpc>
            </a:pPr>
            <a:r>
              <a:rPr lang="de-DE" b="1" dirty="0"/>
              <a:t>Contact</a:t>
            </a:r>
          </a:p>
        </p:txBody>
      </p:sp>
      <p:sp>
        <p:nvSpPr>
          <p:cNvPr id="6" name="Rechteck 5">
            <a:extLst>
              <a:ext uri="{FF2B5EF4-FFF2-40B4-BE49-F238E27FC236}">
                <a16:creationId xmlns:a16="http://schemas.microsoft.com/office/drawing/2014/main" id="{8E7668B4-E772-45DD-8F6B-23E9883B6073}"/>
              </a:ext>
            </a:extLst>
          </p:cNvPr>
          <p:cNvSpPr/>
          <p:nvPr userDrawn="1"/>
        </p:nvSpPr>
        <p:spPr>
          <a:xfrm>
            <a:off x="395288" y="4516739"/>
            <a:ext cx="2700548" cy="1899935"/>
          </a:xfrm>
          <a:prstGeom prst="rect">
            <a:avLst/>
          </a:prstGeom>
        </p:spPr>
        <p:txBody>
          <a:bodyPr lIns="0" tIns="0" rIns="0" bIns="0">
            <a:noAutofit/>
          </a:bodyPr>
          <a:lstStyle/>
          <a:p>
            <a:pPr>
              <a:lnSpc>
                <a:spcPct val="120000"/>
              </a:lnSpc>
              <a:tabLst/>
            </a:pPr>
            <a:r>
              <a:rPr lang="de-DE" dirty="0"/>
              <a:t>Deutsches Elektronen-</a:t>
            </a:r>
          </a:p>
          <a:p>
            <a:pPr>
              <a:lnSpc>
                <a:spcPct val="120000"/>
              </a:lnSpc>
              <a:tabLst/>
            </a:pPr>
            <a:r>
              <a:rPr lang="de-DE" dirty="0"/>
              <a:t>Synchrotron DESY</a:t>
            </a:r>
          </a:p>
          <a:p>
            <a:pPr>
              <a:lnSpc>
                <a:spcPct val="120000"/>
              </a:lnSpc>
            </a:pPr>
            <a:endParaRPr lang="de-DE" dirty="0"/>
          </a:p>
          <a:p>
            <a:pPr>
              <a:lnSpc>
                <a:spcPct val="120000"/>
              </a:lnSpc>
            </a:pPr>
            <a:r>
              <a:rPr lang="de-DE" dirty="0"/>
              <a:t>www.desy.de</a:t>
            </a:r>
          </a:p>
        </p:txBody>
      </p:sp>
      <p:sp>
        <p:nvSpPr>
          <p:cNvPr id="7" name="Textplatzhalter 7">
            <a:extLst>
              <a:ext uri="{FF2B5EF4-FFF2-40B4-BE49-F238E27FC236}">
                <a16:creationId xmlns:a16="http://schemas.microsoft.com/office/drawing/2014/main" id="{1383398B-695A-4C6B-980D-9B67FB512D7F}"/>
              </a:ext>
            </a:extLst>
          </p:cNvPr>
          <p:cNvSpPr>
            <a:spLocks noGrp="1"/>
          </p:cNvSpPr>
          <p:nvPr>
            <p:ph type="body" sz="quarter" idx="10"/>
          </p:nvPr>
        </p:nvSpPr>
        <p:spPr>
          <a:xfrm>
            <a:off x="3599891" y="4516739"/>
            <a:ext cx="5148821" cy="1899936"/>
          </a:xfrm>
        </p:spPr>
        <p:txBody>
          <a:bodyPr/>
          <a:lstStyle>
            <a:lvl1pPr marL="0" indent="0">
              <a:lnSpc>
                <a:spcPct val="120000"/>
              </a:lnSpc>
              <a:spcAft>
                <a:spcPts val="0"/>
              </a:spcAft>
              <a:buNone/>
              <a:defRPr/>
            </a:lvl1pPr>
            <a:lvl2pPr marL="361950" indent="0">
              <a:buNone/>
              <a:defRPr/>
            </a:lvl2pPr>
          </a:lstStyle>
          <a:p>
            <a:pPr lvl="0"/>
            <a:r>
              <a:rPr lang="en-US"/>
              <a:t>Edit Master text styles</a:t>
            </a:r>
          </a:p>
        </p:txBody>
      </p:sp>
    </p:spTree>
    <p:extLst>
      <p:ext uri="{BB962C8B-B14F-4D97-AF65-F5344CB8AC3E}">
        <p14:creationId xmlns:p14="http://schemas.microsoft.com/office/powerpoint/2010/main" val="31105009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with Picture)">
    <p:spTree>
      <p:nvGrpSpPr>
        <p:cNvPr id="1" name=""/>
        <p:cNvGrpSpPr/>
        <p:nvPr/>
      </p:nvGrpSpPr>
      <p:grpSpPr>
        <a:xfrm>
          <a:off x="0" y="0"/>
          <a:ext cx="0" cy="0"/>
          <a:chOff x="0" y="0"/>
          <a:chExt cx="0" cy="0"/>
        </a:xfrm>
      </p:grpSpPr>
      <p:sp>
        <p:nvSpPr>
          <p:cNvPr id="9" name="Bildplatzhalter 6"/>
          <p:cNvSpPr>
            <a:spLocks noGrp="1"/>
          </p:cNvSpPr>
          <p:nvPr>
            <p:ph type="pic" sz="quarter" idx="14"/>
          </p:nvPr>
        </p:nvSpPr>
        <p:spPr>
          <a:xfrm>
            <a:off x="1" y="0"/>
            <a:ext cx="9143998" cy="3429001"/>
          </a:xfrm>
          <a:solidFill>
            <a:schemeClr val="tx2"/>
          </a:solidFill>
        </p:spPr>
        <p:txBody>
          <a:bodyPr anchor="ctr"/>
          <a:lstStyle>
            <a:lvl1pPr marL="0" indent="0" algn="ctr">
              <a:buNone/>
              <a:defRPr/>
            </a:lvl1pPr>
          </a:lstStyle>
          <a:p>
            <a:r>
              <a:rPr lang="en-US" noProof="0"/>
              <a:t>Click icon to add picture</a:t>
            </a:r>
          </a:p>
        </p:txBody>
      </p:sp>
      <p:sp>
        <p:nvSpPr>
          <p:cNvPr id="2" name="Title 1"/>
          <p:cNvSpPr>
            <a:spLocks noGrp="1"/>
          </p:cNvSpPr>
          <p:nvPr>
            <p:ph type="ctrTitle"/>
          </p:nvPr>
        </p:nvSpPr>
        <p:spPr>
          <a:xfrm>
            <a:off x="395288" y="349611"/>
            <a:ext cx="8353425" cy="1099777"/>
          </a:xfrm>
        </p:spPr>
        <p:txBody>
          <a:bodyPr anchor="t"/>
          <a:lstStyle>
            <a:lvl1pPr algn="l">
              <a:lnSpc>
                <a:spcPct val="100000"/>
              </a:lnSpc>
              <a:defRPr sz="6000">
                <a:solidFill>
                  <a:schemeClr val="bg1"/>
                </a:solidFill>
              </a:defRPr>
            </a:lvl1pPr>
          </a:lstStyle>
          <a:p>
            <a:r>
              <a:rPr lang="en-US" noProof="0"/>
              <a:t>Click to edit Master title style</a:t>
            </a:r>
            <a:endParaRPr lang="en-US" noProof="0" dirty="0"/>
          </a:p>
        </p:txBody>
      </p:sp>
      <p:sp>
        <p:nvSpPr>
          <p:cNvPr id="3" name="Subtitle 2"/>
          <p:cNvSpPr>
            <a:spLocks noGrp="1"/>
          </p:cNvSpPr>
          <p:nvPr>
            <p:ph type="subTitle" idx="1"/>
          </p:nvPr>
        </p:nvSpPr>
        <p:spPr>
          <a:xfrm>
            <a:off x="395287" y="2335013"/>
            <a:ext cx="8353425" cy="889339"/>
          </a:xfrm>
        </p:spPr>
        <p:txBody>
          <a:bodyPr/>
          <a:lstStyle>
            <a:lvl1pPr marL="0" indent="0" algn="l">
              <a:buNone/>
              <a:defRPr sz="1800" b="1">
                <a:solidFill>
                  <a:schemeClr val="accent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endParaRPr lang="en-US" noProof="0" dirty="0"/>
          </a:p>
        </p:txBody>
      </p:sp>
      <p:sp>
        <p:nvSpPr>
          <p:cNvPr id="12" name="Textplatzhalter 11"/>
          <p:cNvSpPr>
            <a:spLocks noGrp="1"/>
          </p:cNvSpPr>
          <p:nvPr>
            <p:ph type="body" sz="quarter" idx="10"/>
          </p:nvPr>
        </p:nvSpPr>
        <p:spPr>
          <a:xfrm>
            <a:off x="400043" y="4096779"/>
            <a:ext cx="8348669" cy="700373"/>
          </a:xfrm>
        </p:spPr>
        <p:txBody>
          <a:bodyPr/>
          <a:lstStyle>
            <a:lvl1pPr marL="0" indent="0">
              <a:spcAft>
                <a:spcPts val="0"/>
              </a:spcAft>
              <a:buNone/>
              <a:defRPr sz="1800"/>
            </a:lvl1pPr>
          </a:lstStyle>
          <a:p>
            <a:pPr lvl="0"/>
            <a:r>
              <a:rPr lang="en-US" noProof="0"/>
              <a:t>Edit Master text styles</a:t>
            </a:r>
          </a:p>
        </p:txBody>
      </p:sp>
      <p:pic>
        <p:nvPicPr>
          <p:cNvPr id="8" name="Grafik 7" descr="Logo Helmholtz">
            <a:extLst>
              <a:ext uri="{FF2B5EF4-FFF2-40B4-BE49-F238E27FC236}">
                <a16:creationId xmlns:a16="http://schemas.microsoft.com/office/drawing/2014/main" id="{63777721-5FF6-4F79-892C-F4233F57CAE3}"/>
              </a:ext>
              <a:ext uri="{C183D7F6-B498-43B3-948B-1728B52AA6E4}">
                <adec:decorative xmlns:adec="http://schemas.microsoft.com/office/drawing/2017/decorative" val="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5287" y="6258632"/>
            <a:ext cx="1188244" cy="161813"/>
          </a:xfrm>
          <a:prstGeom prst="rect">
            <a:avLst/>
          </a:prstGeom>
        </p:spPr>
      </p:pic>
      <p:pic>
        <p:nvPicPr>
          <p:cNvPr id="11" name="Grafik 10" descr="Logo DESY">
            <a:extLst>
              <a:ext uri="{FF2B5EF4-FFF2-40B4-BE49-F238E27FC236}">
                <a16:creationId xmlns:a16="http://schemas.microsoft.com/office/drawing/2014/main" id="{AD71804E-76B6-4901-BC63-91145FE90091}"/>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849215" y="5585299"/>
            <a:ext cx="899498" cy="900000"/>
          </a:xfrm>
          <a:prstGeom prst="rect">
            <a:avLst/>
          </a:prstGeom>
        </p:spPr>
      </p:pic>
    </p:spTree>
    <p:extLst>
      <p:ext uri="{BB962C8B-B14F-4D97-AF65-F5344CB8AC3E}">
        <p14:creationId xmlns:p14="http://schemas.microsoft.com/office/powerpoint/2010/main" val="8608561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Divider cyan">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95288" y="349610"/>
            <a:ext cx="8353425" cy="3511190"/>
          </a:xfrm>
        </p:spPr>
        <p:txBody>
          <a:bodyPr anchor="t"/>
          <a:lstStyle>
            <a:lvl1pPr algn="l">
              <a:lnSpc>
                <a:spcPct val="100000"/>
              </a:lnSpc>
              <a:defRPr sz="6000">
                <a:solidFill>
                  <a:schemeClr val="bg1"/>
                </a:solidFill>
              </a:defRPr>
            </a:lvl1pPr>
          </a:lstStyle>
          <a:p>
            <a:r>
              <a:rPr lang="en-US" noProof="0"/>
              <a:t>Click to edit Master title style</a:t>
            </a:r>
            <a:endParaRPr lang="en-US" noProof="0" dirty="0"/>
          </a:p>
        </p:txBody>
      </p:sp>
    </p:spTree>
    <p:extLst>
      <p:ext uri="{BB962C8B-B14F-4D97-AF65-F5344CB8AC3E}">
        <p14:creationId xmlns:p14="http://schemas.microsoft.com/office/powerpoint/2010/main" val="14575798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Divider white">
    <p:spTree>
      <p:nvGrpSpPr>
        <p:cNvPr id="1" name=""/>
        <p:cNvGrpSpPr/>
        <p:nvPr/>
      </p:nvGrpSpPr>
      <p:grpSpPr>
        <a:xfrm>
          <a:off x="0" y="0"/>
          <a:ext cx="0" cy="0"/>
          <a:chOff x="0" y="0"/>
          <a:chExt cx="0" cy="0"/>
        </a:xfrm>
      </p:grpSpPr>
      <p:sp>
        <p:nvSpPr>
          <p:cNvPr id="2" name="Title 1"/>
          <p:cNvSpPr>
            <a:spLocks noGrp="1"/>
          </p:cNvSpPr>
          <p:nvPr>
            <p:ph type="ctrTitle"/>
          </p:nvPr>
        </p:nvSpPr>
        <p:spPr>
          <a:xfrm>
            <a:off x="395288" y="349610"/>
            <a:ext cx="8353425" cy="3511190"/>
          </a:xfrm>
        </p:spPr>
        <p:txBody>
          <a:bodyPr anchor="t"/>
          <a:lstStyle>
            <a:lvl1pPr algn="l">
              <a:lnSpc>
                <a:spcPct val="100000"/>
              </a:lnSpc>
              <a:defRPr sz="6000">
                <a:solidFill>
                  <a:schemeClr val="accent1"/>
                </a:solidFill>
              </a:defRPr>
            </a:lvl1pPr>
          </a:lstStyle>
          <a:p>
            <a:r>
              <a:rPr lang="en-US" noProof="0"/>
              <a:t>Click to edit Master title style</a:t>
            </a:r>
            <a:endParaRPr lang="en-US" noProof="0" dirty="0"/>
          </a:p>
        </p:txBody>
      </p:sp>
    </p:spTree>
    <p:extLst>
      <p:ext uri="{BB962C8B-B14F-4D97-AF65-F5344CB8AC3E}">
        <p14:creationId xmlns:p14="http://schemas.microsoft.com/office/powerpoint/2010/main" val="32271513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US" noProof="0" dirty="0"/>
          </a:p>
        </p:txBody>
      </p:sp>
      <p:sp>
        <p:nvSpPr>
          <p:cNvPr id="8" name="Textplatzhalter 7"/>
          <p:cNvSpPr>
            <a:spLocks noGrp="1"/>
          </p:cNvSpPr>
          <p:nvPr>
            <p:ph type="body" sz="quarter" idx="13"/>
          </p:nvPr>
        </p:nvSpPr>
        <p:spPr>
          <a:xfrm>
            <a:off x="395287" y="817500"/>
            <a:ext cx="8364699" cy="379252"/>
          </a:xfrm>
        </p:spPr>
        <p:txBody>
          <a:bodyPr/>
          <a:lstStyle>
            <a:lvl1pPr marL="0" indent="0">
              <a:spcAft>
                <a:spcPts val="0"/>
              </a:spcAft>
              <a:buNone/>
              <a:defRPr b="1">
                <a:solidFill>
                  <a:schemeClr val="accent2"/>
                </a:solidFill>
              </a:defRPr>
            </a:lvl1pPr>
            <a:lvl2pPr marL="266700" indent="0">
              <a:buNone/>
              <a:defRPr/>
            </a:lvl2pPr>
          </a:lstStyle>
          <a:p>
            <a:pPr lvl="0"/>
            <a:r>
              <a:rPr lang="en-US" noProof="0"/>
              <a:t>Edit Master text styles</a:t>
            </a:r>
          </a:p>
        </p:txBody>
      </p:sp>
      <p:sp>
        <p:nvSpPr>
          <p:cNvPr id="3" name="Content Placeholder 2"/>
          <p:cNvSpPr>
            <a:spLocks noGrp="1"/>
          </p:cNvSpPr>
          <p:nvPr>
            <p:ph idx="1"/>
          </p:nvPr>
        </p:nvSpPr>
        <p:spPr/>
        <p:txBody>
          <a:bodyPr/>
          <a:lstStyle/>
          <a:p>
            <a:pPr lvl="0"/>
            <a:r>
              <a:rPr lang="en-US" noProof="0"/>
              <a:t>Edit Master text styles</a:t>
            </a:r>
          </a:p>
        </p:txBody>
      </p:sp>
      <p:sp>
        <p:nvSpPr>
          <p:cNvPr id="5" name="Footer Placeholder 4"/>
          <p:cNvSpPr>
            <a:spLocks noGrp="1"/>
          </p:cNvSpPr>
          <p:nvPr>
            <p:ph type="ftr" sz="quarter" idx="11"/>
          </p:nvPr>
        </p:nvSpPr>
        <p:spPr/>
        <p:txBody>
          <a:bodyPr/>
          <a:lstStyle/>
          <a:p>
            <a:r>
              <a:rPr lang="en-US" noProof="0"/>
              <a:t>| Mechanical Design of a Pulsed Solenoid as Capture | Grigory Yakopov, 26 Jan 2024</a:t>
            </a:r>
            <a:endParaRPr lang="en-US" noProof="0" dirty="0"/>
          </a:p>
        </p:txBody>
      </p:sp>
    </p:spTree>
    <p:extLst>
      <p:ext uri="{BB962C8B-B14F-4D97-AF65-F5344CB8AC3E}">
        <p14:creationId xmlns:p14="http://schemas.microsoft.com/office/powerpoint/2010/main" val="17334084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US" noProof="0" dirty="0"/>
          </a:p>
        </p:txBody>
      </p:sp>
      <p:sp>
        <p:nvSpPr>
          <p:cNvPr id="8" name="Textplatzhalter 7"/>
          <p:cNvSpPr>
            <a:spLocks noGrp="1"/>
          </p:cNvSpPr>
          <p:nvPr>
            <p:ph type="body" sz="quarter" idx="13"/>
          </p:nvPr>
        </p:nvSpPr>
        <p:spPr>
          <a:xfrm>
            <a:off x="395287" y="817500"/>
            <a:ext cx="8364699" cy="379252"/>
          </a:xfrm>
        </p:spPr>
        <p:txBody>
          <a:bodyPr/>
          <a:lstStyle>
            <a:lvl1pPr marL="0" indent="0">
              <a:spcAft>
                <a:spcPts val="0"/>
              </a:spcAft>
              <a:buNone/>
              <a:defRPr b="1">
                <a:solidFill>
                  <a:schemeClr val="accent2"/>
                </a:solidFill>
              </a:defRPr>
            </a:lvl1pPr>
            <a:lvl2pPr marL="266700" indent="0">
              <a:buNone/>
              <a:defRPr/>
            </a:lvl2pPr>
          </a:lstStyle>
          <a:p>
            <a:pPr lvl="0"/>
            <a:r>
              <a:rPr lang="en-US" noProof="0"/>
              <a:t>Edit Master text styles</a:t>
            </a:r>
          </a:p>
        </p:txBody>
      </p:sp>
      <p:sp>
        <p:nvSpPr>
          <p:cNvPr id="3" name="Content Placeholder 2"/>
          <p:cNvSpPr>
            <a:spLocks noGrp="1"/>
          </p:cNvSpPr>
          <p:nvPr>
            <p:ph idx="1"/>
          </p:nvPr>
        </p:nvSpPr>
        <p:spPr>
          <a:xfrm>
            <a:off x="395288" y="1406426"/>
            <a:ext cx="4105276" cy="5010249"/>
          </a:xfrm>
        </p:spPr>
        <p:txBody>
          <a:bodyPr/>
          <a:lstStyle/>
          <a:p>
            <a:pPr lvl="0"/>
            <a:r>
              <a:rPr lang="en-US" noProof="0"/>
              <a:t>Edit Master text styles</a:t>
            </a:r>
          </a:p>
        </p:txBody>
      </p:sp>
      <p:sp>
        <p:nvSpPr>
          <p:cNvPr id="6" name="Content Placeholder 2"/>
          <p:cNvSpPr>
            <a:spLocks noGrp="1"/>
          </p:cNvSpPr>
          <p:nvPr>
            <p:ph idx="14"/>
          </p:nvPr>
        </p:nvSpPr>
        <p:spPr>
          <a:xfrm>
            <a:off x="4643438" y="1406426"/>
            <a:ext cx="4116548" cy="5010249"/>
          </a:xfrm>
        </p:spPr>
        <p:txBody>
          <a:bodyPr/>
          <a:lstStyle/>
          <a:p>
            <a:pPr lvl="0"/>
            <a:r>
              <a:rPr lang="en-US" noProof="0"/>
              <a:t>Edit Master text styles</a:t>
            </a:r>
          </a:p>
        </p:txBody>
      </p:sp>
      <p:sp>
        <p:nvSpPr>
          <p:cNvPr id="5" name="Footer Placeholder 4"/>
          <p:cNvSpPr>
            <a:spLocks noGrp="1"/>
          </p:cNvSpPr>
          <p:nvPr>
            <p:ph type="ftr" sz="quarter" idx="11"/>
          </p:nvPr>
        </p:nvSpPr>
        <p:spPr/>
        <p:txBody>
          <a:bodyPr/>
          <a:lstStyle/>
          <a:p>
            <a:r>
              <a:rPr lang="en-US" noProof="0"/>
              <a:t>| Mechanical Design of a Pulsed Solenoid as Capture | Grigory Yakopov, 26 Jan 2024</a:t>
            </a:r>
            <a:endParaRPr lang="en-US" noProof="0" dirty="0"/>
          </a:p>
        </p:txBody>
      </p:sp>
    </p:spTree>
    <p:extLst>
      <p:ext uri="{BB962C8B-B14F-4D97-AF65-F5344CB8AC3E}">
        <p14:creationId xmlns:p14="http://schemas.microsoft.com/office/powerpoint/2010/main" val="35487154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Text and 2 Pictur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US" noProof="0" dirty="0"/>
          </a:p>
        </p:txBody>
      </p:sp>
      <p:sp>
        <p:nvSpPr>
          <p:cNvPr id="8" name="Textplatzhalter 7"/>
          <p:cNvSpPr>
            <a:spLocks noGrp="1"/>
          </p:cNvSpPr>
          <p:nvPr>
            <p:ph type="body" sz="quarter" idx="13"/>
          </p:nvPr>
        </p:nvSpPr>
        <p:spPr>
          <a:xfrm>
            <a:off x="395287" y="817500"/>
            <a:ext cx="8364699" cy="379252"/>
          </a:xfrm>
        </p:spPr>
        <p:txBody>
          <a:bodyPr/>
          <a:lstStyle>
            <a:lvl1pPr marL="0" indent="0">
              <a:spcAft>
                <a:spcPts val="0"/>
              </a:spcAft>
              <a:buNone/>
              <a:defRPr b="1">
                <a:solidFill>
                  <a:schemeClr val="accent2"/>
                </a:solidFill>
              </a:defRPr>
            </a:lvl1pPr>
            <a:lvl2pPr marL="266700" indent="0">
              <a:buNone/>
              <a:defRPr/>
            </a:lvl2pPr>
          </a:lstStyle>
          <a:p>
            <a:pPr lvl="0"/>
            <a:r>
              <a:rPr lang="en-US" noProof="0"/>
              <a:t>Edit Master text styles</a:t>
            </a:r>
          </a:p>
        </p:txBody>
      </p:sp>
      <p:sp>
        <p:nvSpPr>
          <p:cNvPr id="7" name="Textplatzhalter 6"/>
          <p:cNvSpPr>
            <a:spLocks noGrp="1"/>
          </p:cNvSpPr>
          <p:nvPr>
            <p:ph type="body" sz="quarter" idx="15"/>
          </p:nvPr>
        </p:nvSpPr>
        <p:spPr>
          <a:xfrm>
            <a:off x="395289" y="1406427"/>
            <a:ext cx="4105276" cy="2454374"/>
          </a:xfrm>
        </p:spPr>
        <p:txBody>
          <a:bodyPr/>
          <a:lstStyle/>
          <a:p>
            <a:pPr lvl="0"/>
            <a:r>
              <a:rPr lang="en-US" noProof="0"/>
              <a:t>Edit Master text styles</a:t>
            </a:r>
          </a:p>
        </p:txBody>
      </p:sp>
      <p:sp>
        <p:nvSpPr>
          <p:cNvPr id="9" name="Textplatzhalter 6"/>
          <p:cNvSpPr>
            <a:spLocks noGrp="1"/>
          </p:cNvSpPr>
          <p:nvPr>
            <p:ph type="body" sz="quarter" idx="16"/>
          </p:nvPr>
        </p:nvSpPr>
        <p:spPr>
          <a:xfrm>
            <a:off x="395289" y="3963533"/>
            <a:ext cx="4105276" cy="2454374"/>
          </a:xfrm>
        </p:spPr>
        <p:txBody>
          <a:bodyPr/>
          <a:lstStyle/>
          <a:p>
            <a:pPr lvl="0"/>
            <a:r>
              <a:rPr lang="en-US" noProof="0"/>
              <a:t>Edit Master text styles</a:t>
            </a:r>
          </a:p>
        </p:txBody>
      </p:sp>
      <p:sp>
        <p:nvSpPr>
          <p:cNvPr id="10" name="Bildplatzhalter 6"/>
          <p:cNvSpPr>
            <a:spLocks noGrp="1"/>
          </p:cNvSpPr>
          <p:nvPr>
            <p:ph type="pic" sz="quarter" idx="14"/>
          </p:nvPr>
        </p:nvSpPr>
        <p:spPr>
          <a:xfrm>
            <a:off x="4643438" y="1449389"/>
            <a:ext cx="4105274" cy="2411412"/>
          </a:xfrm>
          <a:solidFill>
            <a:schemeClr val="bg1">
              <a:lumMod val="95000"/>
            </a:schemeClr>
          </a:solidFill>
        </p:spPr>
        <p:txBody>
          <a:bodyPr anchor="ctr"/>
          <a:lstStyle>
            <a:lvl1pPr marL="0" indent="0" algn="ctr">
              <a:buNone/>
              <a:defRPr/>
            </a:lvl1pPr>
          </a:lstStyle>
          <a:p>
            <a:r>
              <a:rPr lang="en-US" noProof="0"/>
              <a:t>Click icon to add picture</a:t>
            </a:r>
          </a:p>
        </p:txBody>
      </p:sp>
      <p:sp>
        <p:nvSpPr>
          <p:cNvPr id="11" name="Bildplatzhalter 6"/>
          <p:cNvSpPr>
            <a:spLocks noGrp="1"/>
          </p:cNvSpPr>
          <p:nvPr>
            <p:ph type="pic" sz="quarter" idx="17"/>
          </p:nvPr>
        </p:nvSpPr>
        <p:spPr>
          <a:xfrm>
            <a:off x="4643439" y="4005263"/>
            <a:ext cx="4105274" cy="2412644"/>
          </a:xfrm>
          <a:solidFill>
            <a:schemeClr val="bg1">
              <a:lumMod val="95000"/>
            </a:schemeClr>
          </a:solidFill>
        </p:spPr>
        <p:txBody>
          <a:bodyPr anchor="ctr"/>
          <a:lstStyle>
            <a:lvl1pPr marL="0" indent="0" algn="ctr">
              <a:buNone/>
              <a:defRPr/>
            </a:lvl1pPr>
          </a:lstStyle>
          <a:p>
            <a:r>
              <a:rPr lang="en-US" noProof="0"/>
              <a:t>Click icon to add picture</a:t>
            </a:r>
          </a:p>
        </p:txBody>
      </p:sp>
      <p:sp>
        <p:nvSpPr>
          <p:cNvPr id="5" name="Footer Placeholder 4"/>
          <p:cNvSpPr>
            <a:spLocks noGrp="1"/>
          </p:cNvSpPr>
          <p:nvPr>
            <p:ph type="ftr" sz="quarter" idx="11"/>
          </p:nvPr>
        </p:nvSpPr>
        <p:spPr/>
        <p:txBody>
          <a:bodyPr/>
          <a:lstStyle/>
          <a:p>
            <a:r>
              <a:rPr lang="en-US" noProof="0"/>
              <a:t>| Mechanical Design of a Pulsed Solenoid as Capture | Grigory Yakopov, 26 Jan 2024</a:t>
            </a:r>
            <a:endParaRPr lang="en-US" noProof="0" dirty="0"/>
          </a:p>
        </p:txBody>
      </p:sp>
    </p:spTree>
    <p:extLst>
      <p:ext uri="{BB962C8B-B14F-4D97-AF65-F5344CB8AC3E}">
        <p14:creationId xmlns:p14="http://schemas.microsoft.com/office/powerpoint/2010/main" val="4711603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Text and 2 Objec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US" noProof="0" dirty="0"/>
          </a:p>
        </p:txBody>
      </p:sp>
      <p:sp>
        <p:nvSpPr>
          <p:cNvPr id="8" name="Textplatzhalter 7"/>
          <p:cNvSpPr>
            <a:spLocks noGrp="1"/>
          </p:cNvSpPr>
          <p:nvPr>
            <p:ph type="body" sz="quarter" idx="13"/>
          </p:nvPr>
        </p:nvSpPr>
        <p:spPr>
          <a:xfrm>
            <a:off x="395287" y="817500"/>
            <a:ext cx="8364699" cy="379252"/>
          </a:xfrm>
        </p:spPr>
        <p:txBody>
          <a:bodyPr/>
          <a:lstStyle>
            <a:lvl1pPr marL="0" indent="0">
              <a:spcAft>
                <a:spcPts val="0"/>
              </a:spcAft>
              <a:buNone/>
              <a:defRPr b="1">
                <a:solidFill>
                  <a:schemeClr val="accent2"/>
                </a:solidFill>
              </a:defRPr>
            </a:lvl1pPr>
            <a:lvl2pPr marL="266700" indent="0">
              <a:buNone/>
              <a:defRPr/>
            </a:lvl2pPr>
          </a:lstStyle>
          <a:p>
            <a:pPr lvl="0"/>
            <a:r>
              <a:rPr lang="en-US" noProof="0"/>
              <a:t>Edit Master text styles</a:t>
            </a:r>
          </a:p>
        </p:txBody>
      </p:sp>
      <p:sp>
        <p:nvSpPr>
          <p:cNvPr id="7" name="Textplatzhalter 6"/>
          <p:cNvSpPr>
            <a:spLocks noGrp="1"/>
          </p:cNvSpPr>
          <p:nvPr>
            <p:ph type="body" sz="quarter" idx="15"/>
          </p:nvPr>
        </p:nvSpPr>
        <p:spPr>
          <a:xfrm>
            <a:off x="395289" y="1406427"/>
            <a:ext cx="4105276" cy="2454374"/>
          </a:xfrm>
        </p:spPr>
        <p:txBody>
          <a:bodyPr/>
          <a:lstStyle/>
          <a:p>
            <a:pPr lvl="0"/>
            <a:r>
              <a:rPr lang="en-US" noProof="0"/>
              <a:t>Edit Master text styles</a:t>
            </a:r>
          </a:p>
        </p:txBody>
      </p:sp>
      <p:sp>
        <p:nvSpPr>
          <p:cNvPr id="9" name="Textplatzhalter 6"/>
          <p:cNvSpPr>
            <a:spLocks noGrp="1"/>
          </p:cNvSpPr>
          <p:nvPr>
            <p:ph type="body" sz="quarter" idx="16"/>
          </p:nvPr>
        </p:nvSpPr>
        <p:spPr>
          <a:xfrm>
            <a:off x="395289" y="3963533"/>
            <a:ext cx="4105276" cy="2454374"/>
          </a:xfrm>
        </p:spPr>
        <p:txBody>
          <a:bodyPr/>
          <a:lstStyle/>
          <a:p>
            <a:pPr lvl="0"/>
            <a:r>
              <a:rPr lang="en-US" noProof="0"/>
              <a:t>Edit Master text styles</a:t>
            </a:r>
          </a:p>
        </p:txBody>
      </p:sp>
      <p:sp>
        <p:nvSpPr>
          <p:cNvPr id="12" name="Inhaltsplatzhalter 10">
            <a:extLst>
              <a:ext uri="{FF2B5EF4-FFF2-40B4-BE49-F238E27FC236}">
                <a16:creationId xmlns:a16="http://schemas.microsoft.com/office/drawing/2014/main" id="{3940162A-D75D-4335-9E40-1D7B2D50CB14}"/>
              </a:ext>
            </a:extLst>
          </p:cNvPr>
          <p:cNvSpPr>
            <a:spLocks noGrp="1"/>
          </p:cNvSpPr>
          <p:nvPr>
            <p:ph sz="quarter" idx="18" hasCustomPrompt="1"/>
          </p:nvPr>
        </p:nvSpPr>
        <p:spPr>
          <a:xfrm>
            <a:off x="4643438" y="1449389"/>
            <a:ext cx="4105274" cy="2411411"/>
          </a:xfrm>
          <a:solidFill>
            <a:schemeClr val="bg1">
              <a:lumMod val="95000"/>
            </a:schemeClr>
          </a:solidFill>
        </p:spPr>
        <p:txBody>
          <a:bodyPr lIns="72000" tIns="36000" rIns="72000" bIns="36000"/>
          <a:lstStyle>
            <a:lvl1pPr marL="0" indent="0">
              <a:buNone/>
              <a:defRPr/>
            </a:lvl1pPr>
          </a:lstStyle>
          <a:p>
            <a:r>
              <a:rPr lang="de-DE" dirty="0" err="1"/>
              <a:t>Object</a:t>
            </a:r>
            <a:endParaRPr lang="de-DE" dirty="0"/>
          </a:p>
        </p:txBody>
      </p:sp>
      <p:sp>
        <p:nvSpPr>
          <p:cNvPr id="13" name="Inhaltsplatzhalter 11">
            <a:extLst>
              <a:ext uri="{FF2B5EF4-FFF2-40B4-BE49-F238E27FC236}">
                <a16:creationId xmlns:a16="http://schemas.microsoft.com/office/drawing/2014/main" id="{383D9EF4-C943-4128-A189-76FB47C215CE}"/>
              </a:ext>
            </a:extLst>
          </p:cNvPr>
          <p:cNvSpPr>
            <a:spLocks noGrp="1"/>
          </p:cNvSpPr>
          <p:nvPr>
            <p:ph sz="quarter" idx="19" hasCustomPrompt="1"/>
          </p:nvPr>
        </p:nvSpPr>
        <p:spPr>
          <a:xfrm>
            <a:off x="4643438" y="4005263"/>
            <a:ext cx="4105274" cy="2412644"/>
          </a:xfrm>
          <a:solidFill>
            <a:schemeClr val="bg1">
              <a:lumMod val="95000"/>
            </a:schemeClr>
          </a:solidFill>
        </p:spPr>
        <p:txBody>
          <a:bodyPr lIns="72000" tIns="36000" rIns="72000" bIns="36000"/>
          <a:lstStyle>
            <a:lvl1pPr marL="0" indent="0">
              <a:buNone/>
              <a:defRPr/>
            </a:lvl1pPr>
          </a:lstStyle>
          <a:p>
            <a:r>
              <a:rPr lang="de-DE" dirty="0" err="1"/>
              <a:t>Object</a:t>
            </a:r>
            <a:r>
              <a:rPr lang="de-DE" dirty="0"/>
              <a:t> </a:t>
            </a:r>
          </a:p>
        </p:txBody>
      </p:sp>
      <p:sp>
        <p:nvSpPr>
          <p:cNvPr id="5" name="Footer Placeholder 4"/>
          <p:cNvSpPr>
            <a:spLocks noGrp="1"/>
          </p:cNvSpPr>
          <p:nvPr>
            <p:ph type="ftr" sz="quarter" idx="11"/>
          </p:nvPr>
        </p:nvSpPr>
        <p:spPr/>
        <p:txBody>
          <a:bodyPr/>
          <a:lstStyle/>
          <a:p>
            <a:r>
              <a:rPr lang="en-US" noProof="0"/>
              <a:t>| Mechanical Design of a Pulsed Solenoid as Capture | Grigory Yakopov, 26 Jan 2024</a:t>
            </a:r>
            <a:endParaRPr lang="en-US" noProof="0" dirty="0"/>
          </a:p>
        </p:txBody>
      </p:sp>
    </p:spTree>
    <p:extLst>
      <p:ext uri="{BB962C8B-B14F-4D97-AF65-F5344CB8AC3E}">
        <p14:creationId xmlns:p14="http://schemas.microsoft.com/office/powerpoint/2010/main" val="8608048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Pictur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US" noProof="0" dirty="0"/>
          </a:p>
        </p:txBody>
      </p:sp>
      <p:sp>
        <p:nvSpPr>
          <p:cNvPr id="8" name="Textplatzhalter 7"/>
          <p:cNvSpPr>
            <a:spLocks noGrp="1"/>
          </p:cNvSpPr>
          <p:nvPr>
            <p:ph type="body" sz="quarter" idx="13"/>
          </p:nvPr>
        </p:nvSpPr>
        <p:spPr>
          <a:xfrm>
            <a:off x="395287" y="817500"/>
            <a:ext cx="8364699" cy="379252"/>
          </a:xfrm>
        </p:spPr>
        <p:txBody>
          <a:bodyPr/>
          <a:lstStyle>
            <a:lvl1pPr marL="0" indent="0">
              <a:spcAft>
                <a:spcPts val="0"/>
              </a:spcAft>
              <a:buNone/>
              <a:defRPr b="1">
                <a:solidFill>
                  <a:schemeClr val="accent2"/>
                </a:solidFill>
              </a:defRPr>
            </a:lvl1pPr>
            <a:lvl2pPr marL="266700" indent="0">
              <a:buNone/>
              <a:defRPr/>
            </a:lvl2pPr>
          </a:lstStyle>
          <a:p>
            <a:pPr lvl="0"/>
            <a:r>
              <a:rPr lang="en-US" noProof="0"/>
              <a:t>Edit Master text styles</a:t>
            </a:r>
          </a:p>
        </p:txBody>
      </p:sp>
      <p:sp>
        <p:nvSpPr>
          <p:cNvPr id="7" name="Bildplatzhalter 6"/>
          <p:cNvSpPr>
            <a:spLocks noGrp="1"/>
          </p:cNvSpPr>
          <p:nvPr>
            <p:ph type="pic" sz="quarter" idx="14"/>
          </p:nvPr>
        </p:nvSpPr>
        <p:spPr>
          <a:xfrm>
            <a:off x="395288" y="1449388"/>
            <a:ext cx="8353424" cy="4967287"/>
          </a:xfrm>
          <a:solidFill>
            <a:schemeClr val="bg1">
              <a:lumMod val="95000"/>
            </a:schemeClr>
          </a:solidFill>
        </p:spPr>
        <p:txBody>
          <a:bodyPr anchor="ctr"/>
          <a:lstStyle>
            <a:lvl1pPr marL="0" indent="0" algn="ctr">
              <a:buNone/>
              <a:defRPr/>
            </a:lvl1pPr>
          </a:lstStyle>
          <a:p>
            <a:r>
              <a:rPr lang="en-US" noProof="0"/>
              <a:t>Click icon to add picture</a:t>
            </a:r>
          </a:p>
        </p:txBody>
      </p:sp>
      <p:sp>
        <p:nvSpPr>
          <p:cNvPr id="5" name="Footer Placeholder 4"/>
          <p:cNvSpPr>
            <a:spLocks noGrp="1"/>
          </p:cNvSpPr>
          <p:nvPr>
            <p:ph type="ftr" sz="quarter" idx="11"/>
          </p:nvPr>
        </p:nvSpPr>
        <p:spPr/>
        <p:txBody>
          <a:bodyPr/>
          <a:lstStyle/>
          <a:p>
            <a:r>
              <a:rPr lang="en-US" noProof="0"/>
              <a:t>| Mechanical Design of a Pulsed Solenoid as Capture | Grigory Yakopov, 26 Jan 2024</a:t>
            </a:r>
            <a:endParaRPr lang="en-US" noProof="0" dirty="0"/>
          </a:p>
        </p:txBody>
      </p:sp>
    </p:spTree>
    <p:extLst>
      <p:ext uri="{BB962C8B-B14F-4D97-AF65-F5344CB8AC3E}">
        <p14:creationId xmlns:p14="http://schemas.microsoft.com/office/powerpoint/2010/main" val="38969432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95287" y="349611"/>
            <a:ext cx="8353425" cy="451098"/>
          </a:xfrm>
          <a:prstGeom prst="rect">
            <a:avLst/>
          </a:prstGeom>
        </p:spPr>
        <p:txBody>
          <a:bodyPr vert="horz" lIns="0" tIns="0" rIns="0" bIns="0" rtlCol="0" anchor="t" anchorCtr="0">
            <a:noAutofit/>
          </a:bodyPr>
          <a:lstStyle/>
          <a:p>
            <a:endParaRPr lang="en-US" noProof="0" dirty="0"/>
          </a:p>
        </p:txBody>
      </p:sp>
      <p:sp>
        <p:nvSpPr>
          <p:cNvPr id="3" name="Text Placeholder 2"/>
          <p:cNvSpPr>
            <a:spLocks noGrp="1"/>
          </p:cNvSpPr>
          <p:nvPr>
            <p:ph type="body" idx="1"/>
          </p:nvPr>
        </p:nvSpPr>
        <p:spPr>
          <a:xfrm>
            <a:off x="395287" y="1406426"/>
            <a:ext cx="8353425" cy="5010249"/>
          </a:xfrm>
          <a:prstGeom prst="rect">
            <a:avLst/>
          </a:prstGeom>
        </p:spPr>
        <p:txBody>
          <a:bodyPr vert="horz" lIns="0" tIns="0" rIns="0" bIns="0" rtlCol="0" anchor="t" anchorCtr="0">
            <a:noAutofit/>
          </a:bodyPr>
          <a:lstStyle/>
          <a:p>
            <a:pPr lvl="0"/>
            <a:endParaRPr lang="en-US" noProof="0" dirty="0"/>
          </a:p>
        </p:txBody>
      </p:sp>
      <p:sp>
        <p:nvSpPr>
          <p:cNvPr id="7" name="Textfeld 6">
            <a:extLst>
              <a:ext uri="{FF2B5EF4-FFF2-40B4-BE49-F238E27FC236}">
                <a16:creationId xmlns:a16="http://schemas.microsoft.com/office/drawing/2014/main" id="{BA95E08D-4E32-4B4E-8FC1-57AB7C3104C8}"/>
              </a:ext>
            </a:extLst>
          </p:cNvPr>
          <p:cNvSpPr txBox="1"/>
          <p:nvPr userDrawn="1"/>
        </p:nvSpPr>
        <p:spPr>
          <a:xfrm>
            <a:off x="403112" y="6580800"/>
            <a:ext cx="436304" cy="186841"/>
          </a:xfrm>
          <a:prstGeom prst="rect">
            <a:avLst/>
          </a:prstGeom>
        </p:spPr>
        <p:txBody>
          <a:bodyPr vert="horz" lIns="0" tIns="0" rIns="0" bIns="0" rtlCol="0" anchor="t" anchorCtr="0">
            <a:noAutofit/>
          </a:bodyPr>
          <a:lstStyle>
            <a:defPPr>
              <a:defRPr lang="en-US"/>
            </a:defPPr>
            <a:lvl1pPr>
              <a:defRPr sz="1000"/>
            </a:lvl1pPr>
          </a:lstStyle>
          <a:p>
            <a:pPr lvl="0"/>
            <a:r>
              <a:rPr lang="de-DE" b="1" dirty="0">
                <a:solidFill>
                  <a:schemeClr val="accent1"/>
                </a:solidFill>
              </a:rPr>
              <a:t>DESY</a:t>
            </a:r>
            <a:r>
              <a:rPr lang="de-DE" b="1" dirty="0">
                <a:solidFill>
                  <a:schemeClr val="accent2"/>
                </a:solidFill>
              </a:rPr>
              <a:t>.</a:t>
            </a:r>
          </a:p>
        </p:txBody>
      </p:sp>
      <p:sp>
        <p:nvSpPr>
          <p:cNvPr id="14" name="Textfeld 13"/>
          <p:cNvSpPr txBox="1"/>
          <p:nvPr userDrawn="1"/>
        </p:nvSpPr>
        <p:spPr>
          <a:xfrm>
            <a:off x="8136396" y="6580800"/>
            <a:ext cx="612316" cy="186841"/>
          </a:xfrm>
          <a:prstGeom prst="rect">
            <a:avLst/>
          </a:prstGeom>
          <a:noFill/>
        </p:spPr>
        <p:txBody>
          <a:bodyPr wrap="square" lIns="0" tIns="0" rIns="0" bIns="0" rtlCol="0">
            <a:noAutofit/>
          </a:bodyPr>
          <a:lstStyle/>
          <a:p>
            <a:pPr algn="r"/>
            <a:r>
              <a:rPr lang="en-US" sz="1000" b="1" noProof="0" dirty="0"/>
              <a:t>Page </a:t>
            </a:r>
            <a:fld id="{0427E4B2-AC28-443E-BE04-5CD55098A90B}" type="slidenum">
              <a:rPr lang="en-US" sz="1000" b="1" noProof="0" smtClean="0"/>
              <a:pPr algn="r"/>
              <a:t>‹#›</a:t>
            </a:fld>
            <a:endParaRPr lang="en-US" sz="1000" b="1" noProof="0" dirty="0"/>
          </a:p>
        </p:txBody>
      </p:sp>
      <p:sp>
        <p:nvSpPr>
          <p:cNvPr id="5" name="Footer Placeholder 4"/>
          <p:cNvSpPr>
            <a:spLocks noGrp="1"/>
          </p:cNvSpPr>
          <p:nvPr>
            <p:ph type="ftr" sz="quarter" idx="3"/>
          </p:nvPr>
        </p:nvSpPr>
        <p:spPr>
          <a:xfrm>
            <a:off x="839415" y="6580800"/>
            <a:ext cx="7224973" cy="186841"/>
          </a:xfrm>
          <a:prstGeom prst="rect">
            <a:avLst/>
          </a:prstGeom>
        </p:spPr>
        <p:txBody>
          <a:bodyPr vert="horz" lIns="0" tIns="0" rIns="0" bIns="0" rtlCol="0" anchor="t" anchorCtr="0">
            <a:noAutofit/>
          </a:bodyPr>
          <a:lstStyle>
            <a:lvl1pPr algn="l">
              <a:defRPr sz="1000">
                <a:solidFill>
                  <a:schemeClr val="tx1"/>
                </a:solidFill>
              </a:defRPr>
            </a:lvl1pPr>
          </a:lstStyle>
          <a:p>
            <a:r>
              <a:rPr lang="en-US"/>
              <a:t>| Mechanical Design of a Pulsed Solenoid as Capture | Grigory Yakopov, 26 Jan 2024</a:t>
            </a:r>
            <a:endParaRPr lang="en-US" dirty="0"/>
          </a:p>
        </p:txBody>
      </p:sp>
    </p:spTree>
    <p:extLst>
      <p:ext uri="{BB962C8B-B14F-4D97-AF65-F5344CB8AC3E}">
        <p14:creationId xmlns:p14="http://schemas.microsoft.com/office/powerpoint/2010/main" val="2845299319"/>
      </p:ext>
    </p:extLst>
  </p:cSld>
  <p:clrMap bg1="lt1" tx1="dk1" bg2="lt2" tx2="dk2" accent1="accent1" accent2="accent2" accent3="accent3" accent4="accent4" accent5="accent5" accent6="accent6" hlink="hlink" folHlink="folHlink"/>
  <p:sldLayoutIdLst>
    <p:sldLayoutId id="2147483661" r:id="rId1"/>
    <p:sldLayoutId id="2147483671" r:id="rId2"/>
    <p:sldLayoutId id="2147483672" r:id="rId3"/>
    <p:sldLayoutId id="2147483674" r:id="rId4"/>
    <p:sldLayoutId id="2147483662" r:id="rId5"/>
    <p:sldLayoutId id="2147483668" r:id="rId6"/>
    <p:sldLayoutId id="2147483670" r:id="rId7"/>
    <p:sldLayoutId id="2147483673" r:id="rId8"/>
    <p:sldLayoutId id="2147483669" r:id="rId9"/>
    <p:sldLayoutId id="2147483666" r:id="rId10"/>
    <p:sldLayoutId id="2147483667" r:id="rId11"/>
    <p:sldLayoutId id="2147483675" r:id="rId12"/>
  </p:sldLayoutIdLst>
  <p:hf sldNum="0" hdr="0" dt="0"/>
  <p:txStyles>
    <p:titleStyle>
      <a:lvl1pPr algn="l" defTabSz="914400" rtl="0" eaLnBrk="1" latinLnBrk="0" hangingPunct="1">
        <a:lnSpc>
          <a:spcPct val="90000"/>
        </a:lnSpc>
        <a:spcBef>
          <a:spcPct val="0"/>
        </a:spcBef>
        <a:buNone/>
        <a:defRPr sz="3000" b="1" kern="1200">
          <a:solidFill>
            <a:schemeClr val="accent1"/>
          </a:solidFill>
          <a:latin typeface="+mj-lt"/>
          <a:ea typeface="+mj-ea"/>
          <a:cs typeface="+mj-cs"/>
        </a:defRPr>
      </a:lvl1pPr>
    </p:titleStyle>
    <p:bodyStyle>
      <a:lvl1pPr marL="361950" indent="-361950" algn="l" defTabSz="914400" rtl="0" eaLnBrk="1" latinLnBrk="0" hangingPunct="1">
        <a:lnSpc>
          <a:spcPct val="110000"/>
        </a:lnSpc>
        <a:spcBef>
          <a:spcPts val="0"/>
        </a:spcBef>
        <a:spcAft>
          <a:spcPts val="1200"/>
        </a:spcAft>
        <a:buFont typeface="Arial" panose="020B0604020202020204" pitchFamily="34" charset="0"/>
        <a:buChar char="•"/>
        <a:tabLst>
          <a:tab pos="361950" algn="l"/>
        </a:tabLst>
        <a:defRPr sz="1800" kern="1200">
          <a:solidFill>
            <a:schemeClr val="tx1"/>
          </a:solidFill>
          <a:latin typeface="+mn-lt"/>
          <a:ea typeface="+mn-ea"/>
          <a:cs typeface="+mn-cs"/>
        </a:defRPr>
      </a:lvl1pPr>
      <a:lvl2pPr marL="628650" indent="-266700" algn="l" defTabSz="914400" rtl="0" eaLnBrk="1" latinLnBrk="0" hangingPunct="1">
        <a:lnSpc>
          <a:spcPct val="100000"/>
        </a:lnSpc>
        <a:spcBef>
          <a:spcPts val="0"/>
        </a:spcBef>
        <a:spcAft>
          <a:spcPts val="800"/>
        </a:spcAft>
        <a:buFont typeface="Arial" panose="020B0604020202020204" pitchFamily="34" charset="0"/>
        <a:buChar char="•"/>
        <a:defRPr sz="1600" kern="1200">
          <a:solidFill>
            <a:schemeClr val="tx1"/>
          </a:solidFill>
          <a:latin typeface="+mn-lt"/>
          <a:ea typeface="+mn-ea"/>
          <a:cs typeface="+mn-cs"/>
        </a:defRPr>
      </a:lvl2pPr>
      <a:lvl3pPr marL="895350" indent="-266700" algn="l" defTabSz="914400" rtl="0" eaLnBrk="1" latinLnBrk="0" hangingPunct="1">
        <a:lnSpc>
          <a:spcPct val="100000"/>
        </a:lnSpc>
        <a:spcBef>
          <a:spcPts val="0"/>
        </a:spcBef>
        <a:spcAft>
          <a:spcPts val="800"/>
        </a:spcAft>
        <a:buFont typeface="Arial" panose="020B0604020202020204" pitchFamily="34" charset="0"/>
        <a:buChar char="•"/>
        <a:defRPr sz="1600" kern="1200">
          <a:solidFill>
            <a:schemeClr val="tx1"/>
          </a:solidFill>
          <a:latin typeface="+mn-lt"/>
          <a:ea typeface="+mn-ea"/>
          <a:cs typeface="+mn-cs"/>
        </a:defRPr>
      </a:lvl3pPr>
      <a:lvl4pPr marL="1162050" indent="-266700" algn="l" defTabSz="914400" rtl="0" eaLnBrk="1" latinLnBrk="0" hangingPunct="1">
        <a:lnSpc>
          <a:spcPct val="100000"/>
        </a:lnSpc>
        <a:spcBef>
          <a:spcPts val="0"/>
        </a:spcBef>
        <a:spcAft>
          <a:spcPts val="800"/>
        </a:spcAft>
        <a:buFont typeface="Arial" panose="020B0604020202020204" pitchFamily="34" charset="0"/>
        <a:buChar char="•"/>
        <a:defRPr sz="1600" kern="1200">
          <a:solidFill>
            <a:schemeClr val="tx1"/>
          </a:solidFill>
          <a:latin typeface="+mn-lt"/>
          <a:ea typeface="+mn-ea"/>
          <a:cs typeface="+mn-cs"/>
        </a:defRPr>
      </a:lvl4pPr>
      <a:lvl5pPr marL="1438275" indent="-276225" algn="l" defTabSz="914400" rtl="0" eaLnBrk="1" latinLnBrk="0" hangingPunct="1">
        <a:lnSpc>
          <a:spcPct val="100000"/>
        </a:lnSpc>
        <a:spcBef>
          <a:spcPts val="0"/>
        </a:spcBef>
        <a:spcAft>
          <a:spcPts val="800"/>
        </a:spcAft>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913" userDrawn="1">
          <p15:clr>
            <a:srgbClr val="F26B43"/>
          </p15:clr>
        </p15:guide>
        <p15:guide id="2" pos="2925" userDrawn="1">
          <p15:clr>
            <a:srgbClr val="F26B43"/>
          </p15:clr>
        </p15:guide>
        <p15:guide id="3" pos="2835" userDrawn="1">
          <p15:clr>
            <a:srgbClr val="F26B43"/>
          </p15:clr>
        </p15:guide>
        <p15:guide id="4" pos="5511" userDrawn="1">
          <p15:clr>
            <a:srgbClr val="F26B43"/>
          </p15:clr>
        </p15:guide>
        <p15:guide id="5" pos="249" userDrawn="1">
          <p15:clr>
            <a:srgbClr val="F26B43"/>
          </p15:clr>
        </p15:guide>
        <p15:guide id="6" orient="horz" pos="4042" userDrawn="1">
          <p15:clr>
            <a:srgbClr val="F26B43"/>
          </p15:clr>
        </p15:guide>
        <p15:guide id="7" orient="horz" pos="2432" userDrawn="1">
          <p15:clr>
            <a:srgbClr val="F26B43"/>
          </p15:clr>
        </p15:guide>
        <p15:guide id="8" orient="horz" pos="2523"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hyperlink" Target="mailto:grigory.yakopov@desy.de" TargetMode="Externa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6.xml"/><Relationship Id="rId1" Type="http://schemas.openxmlformats.org/officeDocument/2006/relationships/themeOverride" Target="../theme/themeOverride1.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6.xml"/><Relationship Id="rId1" Type="http://schemas.openxmlformats.org/officeDocument/2006/relationships/themeOverride" Target="../theme/themeOverride2.xml"/><Relationship Id="rId5" Type="http://schemas.openxmlformats.org/officeDocument/2006/relationships/image" Target="../media/image13.jpeg"/><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Bildplatzhalter 6"/>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a:stretch/>
        </p:blipFill>
        <p:spPr>
          <a:xfrm>
            <a:off x="1" y="1714"/>
            <a:ext cx="9143998" cy="3425573"/>
          </a:xfrm>
        </p:spPr>
      </p:pic>
      <p:sp>
        <p:nvSpPr>
          <p:cNvPr id="2" name="Titel 1"/>
          <p:cNvSpPr>
            <a:spLocks noGrp="1"/>
          </p:cNvSpPr>
          <p:nvPr>
            <p:ph type="ctrTitle"/>
          </p:nvPr>
        </p:nvSpPr>
        <p:spPr>
          <a:xfrm>
            <a:off x="251520" y="167185"/>
            <a:ext cx="8425185" cy="3094630"/>
          </a:xfrm>
        </p:spPr>
        <p:txBody>
          <a:bodyPr/>
          <a:lstStyle/>
          <a:p>
            <a:pPr lvl="0">
              <a:lnSpc>
                <a:spcPct val="110000"/>
              </a:lnSpc>
              <a:spcBef>
                <a:spcPts val="0"/>
              </a:spcBef>
              <a:spcAft>
                <a:spcPts val="1200"/>
              </a:spcAft>
              <a:tabLst>
                <a:tab pos="361950" algn="l"/>
              </a:tabLst>
            </a:pPr>
            <a:r>
              <a:rPr lang="en-US" sz="4400" dirty="0"/>
              <a:t>Mechanical design studies of the pulsed solenoid for positron sources</a:t>
            </a:r>
            <a:br>
              <a:rPr lang="en-US" sz="4400" dirty="0"/>
            </a:br>
            <a:r>
              <a:rPr lang="en-US" sz="1800" b="0" dirty="0">
                <a:solidFill>
                  <a:srgbClr val="EB6E0F"/>
                </a:solidFill>
                <a:ea typeface="+mn-ea"/>
                <a:cs typeface="+mn-cs"/>
              </a:rPr>
              <a:t>	</a:t>
            </a:r>
            <a:br>
              <a:rPr lang="en-US" sz="1800" b="0" dirty="0">
                <a:solidFill>
                  <a:srgbClr val="EB6E0F"/>
                </a:solidFill>
                <a:ea typeface="+mn-ea"/>
                <a:cs typeface="+mn-cs"/>
              </a:rPr>
            </a:br>
            <a:r>
              <a:rPr lang="en-US" sz="1800" b="0" dirty="0">
                <a:solidFill>
                  <a:srgbClr val="EB6E0F"/>
                </a:solidFill>
                <a:ea typeface="+mn-ea"/>
                <a:cs typeface="+mn-cs"/>
              </a:rPr>
              <a:t>Possible methods for manufacture</a:t>
            </a:r>
            <a:endParaRPr lang="en-US" sz="4400" dirty="0"/>
          </a:p>
        </p:txBody>
      </p:sp>
      <p:sp>
        <p:nvSpPr>
          <p:cNvPr id="4" name="Textplatzhalter 3"/>
          <p:cNvSpPr>
            <a:spLocks noGrp="1"/>
          </p:cNvSpPr>
          <p:nvPr>
            <p:ph type="body" sz="quarter" idx="10"/>
          </p:nvPr>
        </p:nvSpPr>
        <p:spPr>
          <a:xfrm>
            <a:off x="400043" y="4096779"/>
            <a:ext cx="8348669" cy="1132421"/>
          </a:xfrm>
        </p:spPr>
        <p:txBody>
          <a:bodyPr/>
          <a:lstStyle/>
          <a:p>
            <a:r>
              <a:rPr lang="en-US" dirty="0" err="1"/>
              <a:t>G.Moortgat</a:t>
            </a:r>
            <a:r>
              <a:rPr lang="en-US" dirty="0"/>
              <a:t>-Pick, </a:t>
            </a:r>
            <a:r>
              <a:rPr lang="en-US" dirty="0" err="1"/>
              <a:t>P.Sievers</a:t>
            </a:r>
            <a:r>
              <a:rPr lang="en-US" dirty="0"/>
              <a:t>, </a:t>
            </a:r>
            <a:r>
              <a:rPr lang="en-US" dirty="0" err="1"/>
              <a:t>S.Riemann</a:t>
            </a:r>
            <a:r>
              <a:rPr lang="en-US" dirty="0"/>
              <a:t>, </a:t>
            </a:r>
            <a:r>
              <a:rPr lang="en-US" dirty="0" err="1"/>
              <a:t>S.Doebert</a:t>
            </a:r>
            <a:r>
              <a:rPr lang="en-US" dirty="0"/>
              <a:t>, </a:t>
            </a:r>
            <a:r>
              <a:rPr lang="en-US" u="sng" dirty="0" err="1"/>
              <a:t>G.Yakopov</a:t>
            </a:r>
            <a:endParaRPr lang="en-US" u="sng" dirty="0"/>
          </a:p>
          <a:p>
            <a:endParaRPr lang="en-US" dirty="0"/>
          </a:p>
          <a:p>
            <a:pPr algn="just"/>
            <a:r>
              <a:rPr lang="en-US" dirty="0"/>
              <a:t>Tokyo</a:t>
            </a:r>
          </a:p>
        </p:txBody>
      </p:sp>
      <p:sp>
        <p:nvSpPr>
          <p:cNvPr id="3" name="Rectangle 2">
            <a:extLst>
              <a:ext uri="{FF2B5EF4-FFF2-40B4-BE49-F238E27FC236}">
                <a16:creationId xmlns:a16="http://schemas.microsoft.com/office/drawing/2014/main" id="{BF671A18-36C7-4048-9E3C-FEA2ED5B946F}"/>
              </a:ext>
            </a:extLst>
          </p:cNvPr>
          <p:cNvSpPr/>
          <p:nvPr/>
        </p:nvSpPr>
        <p:spPr>
          <a:xfrm>
            <a:off x="6084168" y="4612486"/>
            <a:ext cx="1364476" cy="369332"/>
          </a:xfrm>
          <a:prstGeom prst="rect">
            <a:avLst/>
          </a:prstGeom>
        </p:spPr>
        <p:txBody>
          <a:bodyPr wrap="none">
            <a:spAutoFit/>
          </a:bodyPr>
          <a:lstStyle/>
          <a:p>
            <a:r>
              <a:rPr lang="de-DE" dirty="0"/>
              <a:t>LCWS2024</a:t>
            </a:r>
          </a:p>
        </p:txBody>
      </p:sp>
    </p:spTree>
    <p:extLst>
      <p:ext uri="{BB962C8B-B14F-4D97-AF65-F5344CB8AC3E}">
        <p14:creationId xmlns:p14="http://schemas.microsoft.com/office/powerpoint/2010/main" val="8629679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9665224-C0AF-473B-AAEC-24938064F28F}"/>
              </a:ext>
            </a:extLst>
          </p:cNvPr>
          <p:cNvSpPr>
            <a:spLocks noGrp="1"/>
          </p:cNvSpPr>
          <p:nvPr>
            <p:ph type="body" sz="quarter" idx="13"/>
          </p:nvPr>
        </p:nvSpPr>
        <p:spPr>
          <a:xfrm>
            <a:off x="389650" y="453577"/>
            <a:ext cx="8364699" cy="379252"/>
          </a:xfrm>
        </p:spPr>
        <p:txBody>
          <a:bodyPr/>
          <a:lstStyle/>
          <a:p>
            <a:r>
              <a:rPr lang="en-US" dirty="0"/>
              <a:t>Focal plane parallel to the target plane</a:t>
            </a:r>
            <a:endParaRPr lang="de-DE" dirty="0"/>
          </a:p>
        </p:txBody>
      </p:sp>
      <p:sp>
        <p:nvSpPr>
          <p:cNvPr id="7" name="Footer Placeholder 5">
            <a:extLst>
              <a:ext uri="{FF2B5EF4-FFF2-40B4-BE49-F238E27FC236}">
                <a16:creationId xmlns:a16="http://schemas.microsoft.com/office/drawing/2014/main" id="{EA1120F5-2165-468D-A649-F87A382A80C6}"/>
              </a:ext>
            </a:extLst>
          </p:cNvPr>
          <p:cNvSpPr>
            <a:spLocks noGrp="1"/>
          </p:cNvSpPr>
          <p:nvPr>
            <p:ph type="ftr" sz="quarter" idx="11"/>
          </p:nvPr>
        </p:nvSpPr>
        <p:spPr>
          <a:xfrm>
            <a:off x="839415" y="6580800"/>
            <a:ext cx="7224973" cy="186841"/>
          </a:xfrm>
        </p:spPr>
        <p:txBody>
          <a:bodyPr/>
          <a:lstStyle/>
          <a:p>
            <a:r>
              <a:rPr lang="en-US" dirty="0"/>
              <a:t>Mechanical design studies of the pulsed solenoid for positron sources </a:t>
            </a:r>
            <a:r>
              <a:rPr lang="en-US" noProof="0" dirty="0"/>
              <a:t>| Grigory Yakopov, Tokyo</a:t>
            </a:r>
          </a:p>
        </p:txBody>
      </p:sp>
      <p:pic>
        <p:nvPicPr>
          <p:cNvPr id="9" name="Picture 8">
            <a:extLst>
              <a:ext uri="{FF2B5EF4-FFF2-40B4-BE49-F238E27FC236}">
                <a16:creationId xmlns:a16="http://schemas.microsoft.com/office/drawing/2014/main" id="{99FF57CA-F94A-4D31-9D3C-5AC34A7FB618}"/>
              </a:ext>
            </a:extLst>
          </p:cNvPr>
          <p:cNvPicPr>
            <a:picLocks noChangeAspect="1"/>
          </p:cNvPicPr>
          <p:nvPr/>
        </p:nvPicPr>
        <p:blipFill>
          <a:blip r:embed="rId2"/>
          <a:stretch>
            <a:fillRect/>
          </a:stretch>
        </p:blipFill>
        <p:spPr>
          <a:xfrm>
            <a:off x="4788024" y="1772816"/>
            <a:ext cx="3649146" cy="3867997"/>
          </a:xfrm>
          <a:prstGeom prst="rect">
            <a:avLst/>
          </a:prstGeom>
        </p:spPr>
      </p:pic>
      <p:pic>
        <p:nvPicPr>
          <p:cNvPr id="10" name="Picture 9">
            <a:extLst>
              <a:ext uri="{FF2B5EF4-FFF2-40B4-BE49-F238E27FC236}">
                <a16:creationId xmlns:a16="http://schemas.microsoft.com/office/drawing/2014/main" id="{BFE1D914-B7F5-4CD9-84AC-73602DC986BF}"/>
              </a:ext>
            </a:extLst>
          </p:cNvPr>
          <p:cNvPicPr>
            <a:picLocks noChangeAspect="1"/>
          </p:cNvPicPr>
          <p:nvPr/>
        </p:nvPicPr>
        <p:blipFill>
          <a:blip r:embed="rId3"/>
          <a:stretch>
            <a:fillRect/>
          </a:stretch>
        </p:blipFill>
        <p:spPr>
          <a:xfrm>
            <a:off x="755576" y="1772816"/>
            <a:ext cx="3890084" cy="3867997"/>
          </a:xfrm>
          <a:prstGeom prst="rect">
            <a:avLst/>
          </a:prstGeom>
        </p:spPr>
      </p:pic>
    </p:spTree>
    <p:extLst>
      <p:ext uri="{BB962C8B-B14F-4D97-AF65-F5344CB8AC3E}">
        <p14:creationId xmlns:p14="http://schemas.microsoft.com/office/powerpoint/2010/main" val="3660612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D1A59FE2-896C-4497-AB96-DBCE00BBA8C6}"/>
              </a:ext>
            </a:extLst>
          </p:cNvPr>
          <p:cNvPicPr>
            <a:picLocks noChangeAspect="1"/>
          </p:cNvPicPr>
          <p:nvPr/>
        </p:nvPicPr>
        <p:blipFill>
          <a:blip r:embed="rId2"/>
          <a:stretch>
            <a:fillRect/>
          </a:stretch>
        </p:blipFill>
        <p:spPr>
          <a:xfrm>
            <a:off x="107504" y="1616980"/>
            <a:ext cx="4553626" cy="4135684"/>
          </a:xfrm>
          <a:prstGeom prst="rect">
            <a:avLst/>
          </a:prstGeom>
        </p:spPr>
      </p:pic>
      <p:pic>
        <p:nvPicPr>
          <p:cNvPr id="8" name="Picture 7">
            <a:extLst>
              <a:ext uri="{FF2B5EF4-FFF2-40B4-BE49-F238E27FC236}">
                <a16:creationId xmlns:a16="http://schemas.microsoft.com/office/drawing/2014/main" id="{6CEFCE5E-9899-4318-B1A7-CA0C62F9967E}"/>
              </a:ext>
            </a:extLst>
          </p:cNvPr>
          <p:cNvPicPr>
            <a:picLocks noChangeAspect="1"/>
          </p:cNvPicPr>
          <p:nvPr/>
        </p:nvPicPr>
        <p:blipFill>
          <a:blip r:embed="rId3"/>
          <a:stretch>
            <a:fillRect/>
          </a:stretch>
        </p:blipFill>
        <p:spPr>
          <a:xfrm>
            <a:off x="4716016" y="1617276"/>
            <a:ext cx="3770924" cy="4147207"/>
          </a:xfrm>
          <a:prstGeom prst="rect">
            <a:avLst/>
          </a:prstGeom>
        </p:spPr>
      </p:pic>
      <p:sp>
        <p:nvSpPr>
          <p:cNvPr id="9" name="Text Placeholder 8">
            <a:extLst>
              <a:ext uri="{FF2B5EF4-FFF2-40B4-BE49-F238E27FC236}">
                <a16:creationId xmlns:a16="http://schemas.microsoft.com/office/drawing/2014/main" id="{7AF7C832-269E-4BBA-A519-EABA08250D7B}"/>
              </a:ext>
            </a:extLst>
          </p:cNvPr>
          <p:cNvSpPr>
            <a:spLocks noGrp="1"/>
          </p:cNvSpPr>
          <p:nvPr>
            <p:ph type="body" sz="quarter" idx="13"/>
          </p:nvPr>
        </p:nvSpPr>
        <p:spPr>
          <a:xfrm>
            <a:off x="478861" y="476672"/>
            <a:ext cx="8364537" cy="379412"/>
          </a:xfrm>
          <a:prstGeom prst="rect">
            <a:avLst/>
          </a:prstGeom>
        </p:spPr>
        <p:txBody>
          <a:bodyPr wrap="none">
            <a:spAutoFit/>
          </a:bodyPr>
          <a:lstStyle/>
          <a:p>
            <a:pPr lvl="0" defTabSz="914400">
              <a:lnSpc>
                <a:spcPct val="110000"/>
              </a:lnSpc>
              <a:tabLst>
                <a:tab pos="361950" algn="l"/>
              </a:tabLst>
            </a:pPr>
            <a:r>
              <a:rPr lang="en-US" b="1" dirty="0">
                <a:solidFill>
                  <a:srgbClr val="EB6E0F"/>
                </a:solidFill>
              </a:rPr>
              <a:t>As a result, the prototypes proposed today looks like this:</a:t>
            </a:r>
          </a:p>
        </p:txBody>
      </p:sp>
      <p:sp>
        <p:nvSpPr>
          <p:cNvPr id="10" name="Footer Placeholder 5">
            <a:extLst>
              <a:ext uri="{FF2B5EF4-FFF2-40B4-BE49-F238E27FC236}">
                <a16:creationId xmlns:a16="http://schemas.microsoft.com/office/drawing/2014/main" id="{C185A0C0-3765-42C5-B2C6-25BDC81149FE}"/>
              </a:ext>
            </a:extLst>
          </p:cNvPr>
          <p:cNvSpPr>
            <a:spLocks noGrp="1"/>
          </p:cNvSpPr>
          <p:nvPr>
            <p:ph type="ftr" sz="quarter" idx="11"/>
          </p:nvPr>
        </p:nvSpPr>
        <p:spPr>
          <a:xfrm>
            <a:off x="839415" y="6580800"/>
            <a:ext cx="7224973" cy="186841"/>
          </a:xfrm>
        </p:spPr>
        <p:txBody>
          <a:bodyPr/>
          <a:lstStyle/>
          <a:p>
            <a:r>
              <a:rPr lang="en-US" dirty="0"/>
              <a:t>Mechanical design studies of the pulsed solenoid for positron sources </a:t>
            </a:r>
            <a:r>
              <a:rPr lang="en-US" noProof="0" dirty="0"/>
              <a:t>| Grigory Yakopov, Tokyo</a:t>
            </a:r>
          </a:p>
        </p:txBody>
      </p:sp>
    </p:spTree>
    <p:extLst>
      <p:ext uri="{BB962C8B-B14F-4D97-AF65-F5344CB8AC3E}">
        <p14:creationId xmlns:p14="http://schemas.microsoft.com/office/powerpoint/2010/main" val="22147681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026E149-741B-48C8-B530-A733D99D8574}"/>
              </a:ext>
            </a:extLst>
          </p:cNvPr>
          <p:cNvSpPr>
            <a:spLocks noGrp="1"/>
          </p:cNvSpPr>
          <p:nvPr>
            <p:ph type="body" sz="quarter" idx="13"/>
          </p:nvPr>
        </p:nvSpPr>
        <p:spPr>
          <a:xfrm>
            <a:off x="683568" y="764704"/>
            <a:ext cx="2952328" cy="309341"/>
          </a:xfrm>
        </p:spPr>
        <p:txBody>
          <a:bodyPr/>
          <a:lstStyle/>
          <a:p>
            <a:r>
              <a:rPr lang="en-US" dirty="0"/>
              <a:t>Conclusions and plans</a:t>
            </a:r>
            <a:r>
              <a:rPr lang="ru-RU" dirty="0"/>
              <a:t>:</a:t>
            </a:r>
            <a:endParaRPr lang="de-DE" dirty="0"/>
          </a:p>
        </p:txBody>
      </p:sp>
      <p:sp>
        <p:nvSpPr>
          <p:cNvPr id="2" name="Rectangle 1">
            <a:extLst>
              <a:ext uri="{FF2B5EF4-FFF2-40B4-BE49-F238E27FC236}">
                <a16:creationId xmlns:a16="http://schemas.microsoft.com/office/drawing/2014/main" id="{AD6DB557-3323-4924-A4E5-5358A1D4DAE4}"/>
              </a:ext>
            </a:extLst>
          </p:cNvPr>
          <p:cNvSpPr/>
          <p:nvPr/>
        </p:nvSpPr>
        <p:spPr>
          <a:xfrm>
            <a:off x="611560" y="2456586"/>
            <a:ext cx="7992888" cy="4247317"/>
          </a:xfrm>
          <a:prstGeom prst="rect">
            <a:avLst/>
          </a:prstGeom>
        </p:spPr>
        <p:txBody>
          <a:bodyPr wrap="square">
            <a:spAutoFit/>
          </a:bodyPr>
          <a:lstStyle/>
          <a:p>
            <a:pPr marL="285750" indent="-285750">
              <a:buFont typeface="Arial" panose="020B0604020202020204" pitchFamily="34" charset="0"/>
              <a:buChar char="•"/>
            </a:pPr>
            <a:r>
              <a:rPr lang="en-US" dirty="0"/>
              <a:t>Turning the turns of the coil by an angle equal to the cone angle of the solenoid, which will reduce the coil's "looseness" and smooth the magnetic field gradient along the axis. </a:t>
            </a:r>
          </a:p>
          <a:p>
            <a:pPr marL="285750" indent="-285750">
              <a:buFont typeface="Arial" panose="020B0604020202020204" pitchFamily="34" charset="0"/>
              <a:buChar char="•"/>
            </a:pPr>
            <a:r>
              <a:rPr lang="en-US" dirty="0"/>
              <a:t>3D printed inter-turn transitions, allowing the turns to be placed in a plane parallel to the target plane. </a:t>
            </a:r>
          </a:p>
          <a:p>
            <a:pPr marL="285750" indent="-285750">
              <a:buFont typeface="Arial" panose="020B0604020202020204" pitchFamily="34" charset="0"/>
              <a:buChar char="•"/>
            </a:pPr>
            <a:r>
              <a:rPr lang="en-US" dirty="0"/>
              <a:t>Two methods of fixing the solenoid turns are proposed, which are estimated to increase the operational lifespan by an order of magnitude</a:t>
            </a:r>
          </a:p>
          <a:p>
            <a:pPr marL="285750" indent="-285750">
              <a:buFont typeface="Arial" panose="020B0604020202020204" pitchFamily="34" charset="0"/>
              <a:buChar char="•"/>
            </a:pPr>
            <a:endParaRPr lang="en-US" dirty="0"/>
          </a:p>
          <a:p>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Everything mentioned above requires magnetic and stress simulations, which are part of our future </a:t>
            </a:r>
            <a:r>
              <a:rPr lang="en-US" dirty="0">
                <a:solidFill>
                  <a:schemeClr val="accent2"/>
                </a:solidFill>
              </a:rPr>
              <a:t>plans</a:t>
            </a:r>
            <a:r>
              <a:rPr lang="en-US" dirty="0"/>
              <a:t>.</a:t>
            </a:r>
            <a:endParaRPr lang="de-DE"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endParaRPr lang="en-US" dirty="0"/>
          </a:p>
        </p:txBody>
      </p:sp>
      <p:sp>
        <p:nvSpPr>
          <p:cNvPr id="5" name="Footer Placeholder 5">
            <a:extLst>
              <a:ext uri="{FF2B5EF4-FFF2-40B4-BE49-F238E27FC236}">
                <a16:creationId xmlns:a16="http://schemas.microsoft.com/office/drawing/2014/main" id="{4B51344C-83DF-4326-9025-A45B3EFDF335}"/>
              </a:ext>
            </a:extLst>
          </p:cNvPr>
          <p:cNvSpPr>
            <a:spLocks noGrp="1"/>
          </p:cNvSpPr>
          <p:nvPr>
            <p:ph type="ftr" sz="quarter" idx="11"/>
          </p:nvPr>
        </p:nvSpPr>
        <p:spPr>
          <a:xfrm>
            <a:off x="839415" y="6580800"/>
            <a:ext cx="7224973" cy="186841"/>
          </a:xfrm>
        </p:spPr>
        <p:txBody>
          <a:bodyPr/>
          <a:lstStyle/>
          <a:p>
            <a:r>
              <a:rPr lang="en-US" dirty="0"/>
              <a:t>Mechanical design studies of the pulsed solenoid for positron sources </a:t>
            </a:r>
            <a:r>
              <a:rPr lang="en-US" noProof="0" dirty="0"/>
              <a:t>| Grigory Yakopov, Tokyo</a:t>
            </a:r>
          </a:p>
        </p:txBody>
      </p:sp>
      <p:sp>
        <p:nvSpPr>
          <p:cNvPr id="9" name="Rectangle 8">
            <a:extLst>
              <a:ext uri="{FF2B5EF4-FFF2-40B4-BE49-F238E27FC236}">
                <a16:creationId xmlns:a16="http://schemas.microsoft.com/office/drawing/2014/main" id="{E92C07C3-CE88-479F-9052-D0D14B82E99A}"/>
              </a:ext>
            </a:extLst>
          </p:cNvPr>
          <p:cNvSpPr/>
          <p:nvPr/>
        </p:nvSpPr>
        <p:spPr>
          <a:xfrm>
            <a:off x="700905" y="1461175"/>
            <a:ext cx="7992888" cy="646331"/>
          </a:xfrm>
          <a:prstGeom prst="rect">
            <a:avLst/>
          </a:prstGeom>
        </p:spPr>
        <p:txBody>
          <a:bodyPr wrap="square">
            <a:spAutoFit/>
          </a:bodyPr>
          <a:lstStyle/>
          <a:p>
            <a:r>
              <a:rPr lang="en-US" dirty="0"/>
              <a:t>The following ideas have been proposed, requiring further analysis: </a:t>
            </a:r>
          </a:p>
          <a:p>
            <a:endParaRPr lang="en-US" dirty="0"/>
          </a:p>
        </p:txBody>
      </p:sp>
    </p:spTree>
    <p:extLst>
      <p:ext uri="{BB962C8B-B14F-4D97-AF65-F5344CB8AC3E}">
        <p14:creationId xmlns:p14="http://schemas.microsoft.com/office/powerpoint/2010/main" val="16644906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50AD6CCA-2661-4C25-9614-623803F9256C}"/>
              </a:ext>
            </a:extLst>
          </p:cNvPr>
          <p:cNvSpPr>
            <a:spLocks noGrp="1"/>
          </p:cNvSpPr>
          <p:nvPr>
            <p:ph type="body" sz="quarter" idx="10"/>
          </p:nvPr>
        </p:nvSpPr>
        <p:spPr/>
        <p:txBody>
          <a:bodyPr/>
          <a:lstStyle/>
          <a:p>
            <a:r>
              <a:rPr lang="de-DE" dirty="0"/>
              <a:t>Grigory </a:t>
            </a:r>
            <a:r>
              <a:rPr lang="de-DE" dirty="0" err="1"/>
              <a:t>Yakopov</a:t>
            </a:r>
            <a:endParaRPr lang="de-DE" dirty="0"/>
          </a:p>
          <a:p>
            <a:r>
              <a:rPr lang="de-DE" dirty="0"/>
              <a:t>FTX  </a:t>
            </a:r>
          </a:p>
          <a:p>
            <a:r>
              <a:rPr lang="de-DE" dirty="0" err="1"/>
              <a:t>office</a:t>
            </a:r>
            <a:r>
              <a:rPr lang="de-DE" dirty="0"/>
              <a:t>: 01e/O2.515</a:t>
            </a:r>
          </a:p>
          <a:p>
            <a:r>
              <a:rPr lang="de-DE" dirty="0">
                <a:hlinkClick r:id="rId2"/>
              </a:rPr>
              <a:t>grigory.yakopov@desy.de</a:t>
            </a:r>
            <a:endParaRPr lang="de-DE" dirty="0"/>
          </a:p>
          <a:p>
            <a:r>
              <a:rPr lang="de-DE" dirty="0"/>
              <a:t>Phone: +49 40 8998 70110</a:t>
            </a:r>
          </a:p>
        </p:txBody>
      </p:sp>
      <p:sp>
        <p:nvSpPr>
          <p:cNvPr id="4" name="Titel 1">
            <a:extLst>
              <a:ext uri="{FF2B5EF4-FFF2-40B4-BE49-F238E27FC236}">
                <a16:creationId xmlns:a16="http://schemas.microsoft.com/office/drawing/2014/main" id="{349C50CE-8BA7-4E85-B6C6-25D289717114}"/>
              </a:ext>
            </a:extLst>
          </p:cNvPr>
          <p:cNvSpPr txBox="1">
            <a:spLocks/>
          </p:cNvSpPr>
          <p:nvPr/>
        </p:nvSpPr>
        <p:spPr>
          <a:xfrm>
            <a:off x="395536" y="1412776"/>
            <a:ext cx="8568952" cy="720080"/>
          </a:xfrm>
          <a:prstGeom prst="rect">
            <a:avLst/>
          </a:prstGeom>
        </p:spPr>
        <p:txBody>
          <a:bodyPr/>
          <a:lstStyle>
            <a:lvl1pPr algn="l" defTabSz="914400" rtl="0" eaLnBrk="1" latinLnBrk="0" hangingPunct="1">
              <a:lnSpc>
                <a:spcPct val="90000"/>
              </a:lnSpc>
              <a:spcBef>
                <a:spcPct val="0"/>
              </a:spcBef>
              <a:buNone/>
              <a:defRPr sz="3000" b="1" kern="1200">
                <a:solidFill>
                  <a:schemeClr val="accent1"/>
                </a:solidFill>
                <a:latin typeface="+mj-lt"/>
                <a:ea typeface="+mj-ea"/>
                <a:cs typeface="+mj-cs"/>
              </a:defRPr>
            </a:lvl1pPr>
          </a:lstStyle>
          <a:p>
            <a:r>
              <a:rPr lang="de-DE" sz="4800" dirty="0" err="1"/>
              <a:t>Thanks</a:t>
            </a:r>
            <a:r>
              <a:rPr lang="de-DE" sz="4800" dirty="0"/>
              <a:t> </a:t>
            </a:r>
            <a:r>
              <a:rPr lang="de-DE" sz="4800" dirty="0" err="1"/>
              <a:t>for</a:t>
            </a:r>
            <a:r>
              <a:rPr lang="de-DE" sz="4800" dirty="0"/>
              <a:t> </a:t>
            </a:r>
            <a:r>
              <a:rPr lang="de-DE" sz="4800" dirty="0" err="1"/>
              <a:t>your</a:t>
            </a:r>
            <a:r>
              <a:rPr lang="de-DE" sz="4800" dirty="0"/>
              <a:t> </a:t>
            </a:r>
            <a:r>
              <a:rPr lang="de-DE" sz="4800" dirty="0" err="1"/>
              <a:t>attention</a:t>
            </a:r>
            <a:r>
              <a:rPr lang="de-DE" sz="4800" dirty="0"/>
              <a:t>!</a:t>
            </a:r>
          </a:p>
        </p:txBody>
      </p:sp>
    </p:spTree>
    <p:extLst>
      <p:ext uri="{BB962C8B-B14F-4D97-AF65-F5344CB8AC3E}">
        <p14:creationId xmlns:p14="http://schemas.microsoft.com/office/powerpoint/2010/main" val="15506334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108722-36C5-4D0F-ABC0-CEE111550917}"/>
              </a:ext>
            </a:extLst>
          </p:cNvPr>
          <p:cNvSpPr>
            <a:spLocks noGrp="1"/>
          </p:cNvSpPr>
          <p:nvPr>
            <p:ph type="title"/>
          </p:nvPr>
        </p:nvSpPr>
        <p:spPr/>
        <p:txBody>
          <a:bodyPr/>
          <a:lstStyle/>
          <a:p>
            <a:r>
              <a:rPr lang="de-DE" dirty="0"/>
              <a:t>BACKUP </a:t>
            </a:r>
            <a:r>
              <a:rPr lang="de-DE" dirty="0" err="1"/>
              <a:t>Slides</a:t>
            </a:r>
            <a:br>
              <a:rPr lang="de-DE" dirty="0"/>
            </a:br>
            <a:endParaRPr lang="de-DE" dirty="0"/>
          </a:p>
        </p:txBody>
      </p:sp>
      <p:sp>
        <p:nvSpPr>
          <p:cNvPr id="7" name="Rectangle 6">
            <a:extLst>
              <a:ext uri="{FF2B5EF4-FFF2-40B4-BE49-F238E27FC236}">
                <a16:creationId xmlns:a16="http://schemas.microsoft.com/office/drawing/2014/main" id="{D9BEA318-1094-445F-BAAF-CEECBA625826}"/>
              </a:ext>
            </a:extLst>
          </p:cNvPr>
          <p:cNvSpPr/>
          <p:nvPr/>
        </p:nvSpPr>
        <p:spPr>
          <a:xfrm>
            <a:off x="539552" y="1431826"/>
            <a:ext cx="7920880" cy="3139321"/>
          </a:xfrm>
          <a:prstGeom prst="rect">
            <a:avLst/>
          </a:prstGeom>
        </p:spPr>
        <p:txBody>
          <a:bodyPr wrap="square">
            <a:spAutoFit/>
          </a:bodyPr>
          <a:lstStyle/>
          <a:p>
            <a:r>
              <a:rPr lang="en-US" dirty="0"/>
              <a:t>The problem of the mechanics of such a pulsed device is the result of the action of electrodynamic forces in the elements of the magnet, primarily in its conductive units. Pulsed mechanical action during operation of the magnet should not lead to unacceptable mechanical stress in its elements. Usually this problem can be solved by applying external mechanical connections.</a:t>
            </a:r>
          </a:p>
          <a:p>
            <a:endParaRPr lang="en-US" dirty="0"/>
          </a:p>
          <a:p>
            <a:r>
              <a:rPr lang="en-US" dirty="0"/>
              <a:t>In relation to PS, the problem of mechanical fastening of winding turns is exacerbated due to the impossibility of using organic insulation under conditions of intense flows of ionizing radiation. Here it is possible to use, in essence, only ceramic insulation, and in limited quantities.</a:t>
            </a:r>
            <a:endParaRPr lang="de-DE" dirty="0"/>
          </a:p>
        </p:txBody>
      </p:sp>
      <p:sp>
        <p:nvSpPr>
          <p:cNvPr id="5" name="Footer Placeholder 5">
            <a:extLst>
              <a:ext uri="{FF2B5EF4-FFF2-40B4-BE49-F238E27FC236}">
                <a16:creationId xmlns:a16="http://schemas.microsoft.com/office/drawing/2014/main" id="{413AF7E1-2CAE-43DD-8431-1DBFA65688B1}"/>
              </a:ext>
            </a:extLst>
          </p:cNvPr>
          <p:cNvSpPr>
            <a:spLocks noGrp="1"/>
          </p:cNvSpPr>
          <p:nvPr>
            <p:ph type="ftr" sz="quarter" idx="11"/>
          </p:nvPr>
        </p:nvSpPr>
        <p:spPr>
          <a:xfrm>
            <a:off x="839415" y="6580800"/>
            <a:ext cx="7224973" cy="186841"/>
          </a:xfrm>
        </p:spPr>
        <p:txBody>
          <a:bodyPr/>
          <a:lstStyle/>
          <a:p>
            <a:r>
              <a:rPr lang="en-US" dirty="0"/>
              <a:t>Mechanical design studies of the pulsed solenoid for positron sources </a:t>
            </a:r>
            <a:r>
              <a:rPr lang="en-US" noProof="0" dirty="0"/>
              <a:t>| Grigory Yakopov, Tokyo</a:t>
            </a:r>
          </a:p>
        </p:txBody>
      </p:sp>
    </p:spTree>
    <p:extLst>
      <p:ext uri="{BB962C8B-B14F-4D97-AF65-F5344CB8AC3E}">
        <p14:creationId xmlns:p14="http://schemas.microsoft.com/office/powerpoint/2010/main" val="16906855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847F98-2CE3-4108-BB44-D64D557CF731}"/>
              </a:ext>
            </a:extLst>
          </p:cNvPr>
          <p:cNvSpPr>
            <a:spLocks noGrp="1"/>
          </p:cNvSpPr>
          <p:nvPr>
            <p:ph type="title"/>
          </p:nvPr>
        </p:nvSpPr>
        <p:spPr/>
        <p:txBody>
          <a:bodyPr/>
          <a:lstStyle/>
          <a:p>
            <a:endParaRPr lang="de-DE"/>
          </a:p>
        </p:txBody>
      </p:sp>
      <p:sp>
        <p:nvSpPr>
          <p:cNvPr id="3" name="Text Placeholder 2">
            <a:extLst>
              <a:ext uri="{FF2B5EF4-FFF2-40B4-BE49-F238E27FC236}">
                <a16:creationId xmlns:a16="http://schemas.microsoft.com/office/drawing/2014/main" id="{DE663068-44CE-41A2-9986-8B243FFAD0CB}"/>
              </a:ext>
            </a:extLst>
          </p:cNvPr>
          <p:cNvSpPr>
            <a:spLocks noGrp="1"/>
          </p:cNvSpPr>
          <p:nvPr>
            <p:ph type="body" sz="quarter" idx="13"/>
          </p:nvPr>
        </p:nvSpPr>
        <p:spPr/>
        <p:txBody>
          <a:bodyPr/>
          <a:lstStyle/>
          <a:p>
            <a:endParaRPr lang="de-DE" dirty="0"/>
          </a:p>
        </p:txBody>
      </p:sp>
      <p:pic>
        <p:nvPicPr>
          <p:cNvPr id="7" name="Picture 6">
            <a:extLst>
              <a:ext uri="{FF2B5EF4-FFF2-40B4-BE49-F238E27FC236}">
                <a16:creationId xmlns:a16="http://schemas.microsoft.com/office/drawing/2014/main" id="{E8B4D8C1-7C59-427F-A0DE-BDA402C54889}"/>
              </a:ext>
            </a:extLst>
          </p:cNvPr>
          <p:cNvPicPr>
            <a:picLocks noChangeAspect="1"/>
          </p:cNvPicPr>
          <p:nvPr/>
        </p:nvPicPr>
        <p:blipFill>
          <a:blip r:embed="rId2"/>
          <a:stretch>
            <a:fillRect/>
          </a:stretch>
        </p:blipFill>
        <p:spPr>
          <a:xfrm>
            <a:off x="1619672" y="1620912"/>
            <a:ext cx="5734570" cy="3888432"/>
          </a:xfrm>
          <a:prstGeom prst="rect">
            <a:avLst/>
          </a:prstGeom>
        </p:spPr>
      </p:pic>
      <p:sp>
        <p:nvSpPr>
          <p:cNvPr id="8" name="Footer Placeholder 5">
            <a:extLst>
              <a:ext uri="{FF2B5EF4-FFF2-40B4-BE49-F238E27FC236}">
                <a16:creationId xmlns:a16="http://schemas.microsoft.com/office/drawing/2014/main" id="{B170FECA-23D1-4C19-832B-B0840BF1B7E0}"/>
              </a:ext>
            </a:extLst>
          </p:cNvPr>
          <p:cNvSpPr>
            <a:spLocks noGrp="1"/>
          </p:cNvSpPr>
          <p:nvPr>
            <p:ph type="ftr" sz="quarter" idx="11"/>
          </p:nvPr>
        </p:nvSpPr>
        <p:spPr>
          <a:xfrm>
            <a:off x="839415" y="6580800"/>
            <a:ext cx="7224973" cy="186841"/>
          </a:xfrm>
        </p:spPr>
        <p:txBody>
          <a:bodyPr/>
          <a:lstStyle/>
          <a:p>
            <a:r>
              <a:rPr lang="en-US" dirty="0"/>
              <a:t>Mechanical design studies of the pulsed solenoid for positron sources </a:t>
            </a:r>
            <a:r>
              <a:rPr lang="en-US" noProof="0" dirty="0"/>
              <a:t>| Grigory Yakopov, Tokyo</a:t>
            </a:r>
          </a:p>
        </p:txBody>
      </p:sp>
    </p:spTree>
    <p:extLst>
      <p:ext uri="{BB962C8B-B14F-4D97-AF65-F5344CB8AC3E}">
        <p14:creationId xmlns:p14="http://schemas.microsoft.com/office/powerpoint/2010/main" val="26877803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4D7352D0-8649-4410-BA95-2F99FBF66BD3}"/>
              </a:ext>
            </a:extLst>
          </p:cNvPr>
          <p:cNvSpPr>
            <a:spLocks noGrp="1"/>
          </p:cNvSpPr>
          <p:nvPr>
            <p:ph type="body" sz="quarter" idx="13"/>
          </p:nvPr>
        </p:nvSpPr>
        <p:spPr/>
        <p:txBody>
          <a:bodyPr/>
          <a:lstStyle/>
          <a:p>
            <a:r>
              <a:rPr lang="en-US" dirty="0"/>
              <a:t>Powering of the Cu-Conductor.</a:t>
            </a:r>
            <a:endParaRPr lang="de-DE" dirty="0"/>
          </a:p>
          <a:p>
            <a:endParaRPr lang="de-DE" dirty="0"/>
          </a:p>
        </p:txBody>
      </p:sp>
      <p:sp>
        <p:nvSpPr>
          <p:cNvPr id="4" name="Content Placeholder 3">
            <a:extLst>
              <a:ext uri="{FF2B5EF4-FFF2-40B4-BE49-F238E27FC236}">
                <a16:creationId xmlns:a16="http://schemas.microsoft.com/office/drawing/2014/main" id="{ABE4E2C8-073E-485B-9A91-605C9FEF5DEF}"/>
              </a:ext>
            </a:extLst>
          </p:cNvPr>
          <p:cNvSpPr>
            <a:spLocks noGrp="1"/>
          </p:cNvSpPr>
          <p:nvPr>
            <p:ph idx="1"/>
          </p:nvPr>
        </p:nvSpPr>
        <p:spPr>
          <a:xfrm>
            <a:off x="395288" y="1406426"/>
            <a:ext cx="8364698" cy="5010249"/>
          </a:xfrm>
        </p:spPr>
        <p:txBody>
          <a:bodyPr/>
          <a:lstStyle/>
          <a:p>
            <a:r>
              <a:rPr lang="en-US" dirty="0"/>
              <a:t>length l=1 m, </a:t>
            </a:r>
            <a:endParaRPr lang="de-DE" dirty="0"/>
          </a:p>
          <a:p>
            <a:r>
              <a:rPr lang="en-US" dirty="0"/>
              <a:t>pulsed with half sine pulses of 4 </a:t>
            </a:r>
            <a:r>
              <a:rPr lang="en-US" dirty="0" err="1"/>
              <a:t>ms</a:t>
            </a:r>
            <a:r>
              <a:rPr lang="en-US" dirty="0"/>
              <a:t>, 50 kA peak at 5 Hz. </a:t>
            </a:r>
            <a:endParaRPr lang="de-DE" dirty="0"/>
          </a:p>
          <a:p>
            <a:r>
              <a:rPr lang="en-US" dirty="0"/>
              <a:t>Av. Ohmic resistance: 2.38 10^-4 </a:t>
            </a:r>
            <a:r>
              <a:rPr lang="ru-RU" dirty="0"/>
              <a:t>Ω</a:t>
            </a:r>
            <a:r>
              <a:rPr lang="en-US" dirty="0"/>
              <a:t>. </a:t>
            </a:r>
          </a:p>
          <a:p>
            <a:r>
              <a:rPr lang="en-US" dirty="0"/>
              <a:t>Av. </a:t>
            </a:r>
            <a:r>
              <a:rPr lang="en-US" dirty="0" err="1"/>
              <a:t>d.c.Voltage</a:t>
            </a:r>
            <a:r>
              <a:rPr lang="en-US" dirty="0"/>
              <a:t>: 12. V. </a:t>
            </a:r>
            <a:endParaRPr lang="de-DE" dirty="0"/>
          </a:p>
          <a:p>
            <a:r>
              <a:rPr lang="en-US" dirty="0"/>
              <a:t>Av. Pulsed power: 5.95 kW. </a:t>
            </a:r>
            <a:endParaRPr lang="de-DE" dirty="0"/>
          </a:p>
          <a:p>
            <a:r>
              <a:rPr lang="en-US" dirty="0"/>
              <a:t>PEDD(el): 1.86 J/g pulse, well below the accepted limit of 10 J/g. </a:t>
            </a:r>
            <a:endParaRPr lang="de-DE" dirty="0"/>
          </a:p>
          <a:p>
            <a:r>
              <a:rPr lang="ru-RU" dirty="0"/>
              <a:t>Δ</a:t>
            </a:r>
            <a:r>
              <a:rPr lang="en-US" dirty="0"/>
              <a:t>T=4.66 K/pulse.</a:t>
            </a:r>
            <a:endParaRPr lang="de-DE" dirty="0"/>
          </a:p>
          <a:p>
            <a:r>
              <a:rPr lang="en-US" dirty="0"/>
              <a:t>Av. Power density: 83 W/cm^3. </a:t>
            </a:r>
          </a:p>
          <a:p>
            <a:endParaRPr lang="en-US" dirty="0"/>
          </a:p>
          <a:p>
            <a:r>
              <a:rPr lang="en-US" dirty="0"/>
              <a:t>*Use high quality, oxygen free Copper with high electrical conductivity: σ=5.85 10^5 (1/</a:t>
            </a:r>
            <a:r>
              <a:rPr lang="en-US" dirty="0" err="1"/>
              <a:t>Ωm</a:t>
            </a:r>
            <a:r>
              <a:rPr lang="en-US" dirty="0"/>
              <a:t>).</a:t>
            </a:r>
            <a:endParaRPr lang="de-DE" dirty="0"/>
          </a:p>
          <a:p>
            <a:endParaRPr lang="de-DE" dirty="0"/>
          </a:p>
          <a:p>
            <a:pPr marL="0" indent="0">
              <a:buNone/>
            </a:pPr>
            <a:endParaRPr lang="de-DE" dirty="0"/>
          </a:p>
        </p:txBody>
      </p:sp>
      <p:sp>
        <p:nvSpPr>
          <p:cNvPr id="5" name="Footer Placeholder 5">
            <a:extLst>
              <a:ext uri="{FF2B5EF4-FFF2-40B4-BE49-F238E27FC236}">
                <a16:creationId xmlns:a16="http://schemas.microsoft.com/office/drawing/2014/main" id="{A7010954-E378-4C55-9848-4AE34F46DBC7}"/>
              </a:ext>
            </a:extLst>
          </p:cNvPr>
          <p:cNvSpPr>
            <a:spLocks noGrp="1"/>
          </p:cNvSpPr>
          <p:nvPr>
            <p:ph type="ftr" sz="quarter" idx="11"/>
          </p:nvPr>
        </p:nvSpPr>
        <p:spPr>
          <a:xfrm>
            <a:off x="839415" y="6580800"/>
            <a:ext cx="7224973" cy="186841"/>
          </a:xfrm>
        </p:spPr>
        <p:txBody>
          <a:bodyPr/>
          <a:lstStyle/>
          <a:p>
            <a:r>
              <a:rPr lang="en-US" dirty="0"/>
              <a:t>Mechanical design studies of the pulsed solenoid for positron sources </a:t>
            </a:r>
            <a:r>
              <a:rPr lang="en-US" noProof="0" dirty="0"/>
              <a:t>| Grigory Yakopov, Tokyo</a:t>
            </a:r>
          </a:p>
        </p:txBody>
      </p:sp>
    </p:spTree>
    <p:extLst>
      <p:ext uri="{BB962C8B-B14F-4D97-AF65-F5344CB8AC3E}">
        <p14:creationId xmlns:p14="http://schemas.microsoft.com/office/powerpoint/2010/main" val="27260411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9BA57E03-B74B-4425-8068-D365B6EDEAEE}"/>
              </a:ext>
            </a:extLst>
          </p:cNvPr>
          <p:cNvSpPr>
            <a:spLocks noGrp="1"/>
          </p:cNvSpPr>
          <p:nvPr>
            <p:ph type="body" sz="quarter" idx="13"/>
          </p:nvPr>
        </p:nvSpPr>
        <p:spPr/>
        <p:txBody>
          <a:bodyPr/>
          <a:lstStyle/>
          <a:p>
            <a:r>
              <a:rPr lang="en-US" dirty="0"/>
              <a:t>Cooling of the Conductor.</a:t>
            </a:r>
            <a:endParaRPr lang="de-DE" dirty="0"/>
          </a:p>
          <a:p>
            <a:endParaRPr lang="de-DE" dirty="0"/>
          </a:p>
        </p:txBody>
      </p:sp>
      <p:sp>
        <p:nvSpPr>
          <p:cNvPr id="4" name="Content Placeholder 3">
            <a:extLst>
              <a:ext uri="{FF2B5EF4-FFF2-40B4-BE49-F238E27FC236}">
                <a16:creationId xmlns:a16="http://schemas.microsoft.com/office/drawing/2014/main" id="{9CC20697-7DE9-4F43-BE4B-EF77709DF721}"/>
              </a:ext>
            </a:extLst>
          </p:cNvPr>
          <p:cNvSpPr>
            <a:spLocks noGrp="1"/>
          </p:cNvSpPr>
          <p:nvPr>
            <p:ph idx="1"/>
          </p:nvPr>
        </p:nvSpPr>
        <p:spPr>
          <a:xfrm>
            <a:off x="395288" y="1406427"/>
            <a:ext cx="8353424" cy="3318718"/>
          </a:xfrm>
        </p:spPr>
        <p:txBody>
          <a:bodyPr/>
          <a:lstStyle/>
          <a:p>
            <a:r>
              <a:rPr lang="en-US" dirty="0"/>
              <a:t>Water flow with a velocity of 6 m/s through the conductor gives a mass flow of 0.17 l/s.</a:t>
            </a:r>
            <a:endParaRPr lang="de-DE" dirty="0"/>
          </a:p>
          <a:p>
            <a:r>
              <a:rPr lang="en-US" dirty="0"/>
              <a:t>• Pressure drop ΔP=6 Bar/meter.</a:t>
            </a:r>
            <a:endParaRPr lang="de-DE" dirty="0"/>
          </a:p>
          <a:p>
            <a:r>
              <a:rPr lang="en-US" dirty="0"/>
              <a:t>• ΔT in water over the conductor length of 1 m: 8.35 K. </a:t>
            </a:r>
          </a:p>
          <a:p>
            <a:r>
              <a:rPr lang="en-US" dirty="0"/>
              <a:t>Water inlet at 20 </a:t>
            </a:r>
            <a:r>
              <a:rPr lang="en-US" dirty="0" err="1"/>
              <a:t>oC.</a:t>
            </a:r>
            <a:endParaRPr lang="de-DE" dirty="0"/>
          </a:p>
          <a:p>
            <a:r>
              <a:rPr lang="en-US" dirty="0"/>
              <a:t>Peak temperature rise in the coil above the water temperature just after a pulse, during steady state cycling: 18.3 K.</a:t>
            </a:r>
            <a:endParaRPr lang="de-DE" dirty="0"/>
          </a:p>
          <a:p>
            <a:r>
              <a:rPr lang="en-US" dirty="0"/>
              <a:t>Peak temperature in the conductor: at the inlet 38.3 </a:t>
            </a:r>
            <a:r>
              <a:rPr lang="en-US" dirty="0" err="1"/>
              <a:t>oC</a:t>
            </a:r>
            <a:r>
              <a:rPr lang="en-US" dirty="0"/>
              <a:t>, at the outlet 46.7 </a:t>
            </a:r>
            <a:r>
              <a:rPr lang="en-US" dirty="0" err="1"/>
              <a:t>oC.</a:t>
            </a:r>
            <a:endParaRPr lang="de-DE" dirty="0"/>
          </a:p>
          <a:p>
            <a:pPr marL="0" indent="0">
              <a:buNone/>
            </a:pPr>
            <a:endParaRPr lang="de-DE" dirty="0"/>
          </a:p>
        </p:txBody>
      </p:sp>
      <p:sp>
        <p:nvSpPr>
          <p:cNvPr id="5" name="Footer Placeholder 5">
            <a:extLst>
              <a:ext uri="{FF2B5EF4-FFF2-40B4-BE49-F238E27FC236}">
                <a16:creationId xmlns:a16="http://schemas.microsoft.com/office/drawing/2014/main" id="{0FB41532-F486-460E-809F-E7887D100CF8}"/>
              </a:ext>
            </a:extLst>
          </p:cNvPr>
          <p:cNvSpPr>
            <a:spLocks noGrp="1"/>
          </p:cNvSpPr>
          <p:nvPr>
            <p:ph type="ftr" sz="quarter" idx="11"/>
          </p:nvPr>
        </p:nvSpPr>
        <p:spPr>
          <a:xfrm>
            <a:off x="839415" y="6580800"/>
            <a:ext cx="7224973" cy="186841"/>
          </a:xfrm>
        </p:spPr>
        <p:txBody>
          <a:bodyPr/>
          <a:lstStyle/>
          <a:p>
            <a:r>
              <a:rPr lang="en-US" dirty="0"/>
              <a:t>Mechanical design studies of the pulsed solenoid for positron sources </a:t>
            </a:r>
            <a:r>
              <a:rPr lang="en-US" noProof="0" dirty="0"/>
              <a:t>| Grigory Yakopov, Tokyo</a:t>
            </a:r>
          </a:p>
        </p:txBody>
      </p:sp>
    </p:spTree>
    <p:extLst>
      <p:ext uri="{BB962C8B-B14F-4D97-AF65-F5344CB8AC3E}">
        <p14:creationId xmlns:p14="http://schemas.microsoft.com/office/powerpoint/2010/main" val="33487720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9E5DBB9B-8302-4BAC-B86F-60B129464F8F}"/>
              </a:ext>
            </a:extLst>
          </p:cNvPr>
          <p:cNvSpPr>
            <a:spLocks noGrp="1"/>
          </p:cNvSpPr>
          <p:nvPr>
            <p:ph type="ftr" sz="quarter" idx="11"/>
          </p:nvPr>
        </p:nvSpPr>
        <p:spPr/>
        <p:txBody>
          <a:bodyPr/>
          <a:lstStyle/>
          <a:p>
            <a:r>
              <a:rPr lang="en-US" dirty="0"/>
              <a:t>Mechanical design studies of the pulsed solenoid for positron sources </a:t>
            </a:r>
            <a:r>
              <a:rPr lang="en-US" noProof="0" dirty="0"/>
              <a:t>| Grigory Yakopov, Tokyo</a:t>
            </a:r>
          </a:p>
        </p:txBody>
      </p:sp>
      <p:pic>
        <p:nvPicPr>
          <p:cNvPr id="7" name="Picture 2" descr="On the physics potential of ILC and CLIC - CERN Document Server">
            <a:extLst>
              <a:ext uri="{FF2B5EF4-FFF2-40B4-BE49-F238E27FC236}">
                <a16:creationId xmlns:a16="http://schemas.microsoft.com/office/drawing/2014/main" id="{84B39F57-1164-4A47-898F-197DE9195A4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1" y="858060"/>
            <a:ext cx="7611699" cy="346226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a:extLst>
              <a:ext uri="{FF2B5EF4-FFF2-40B4-BE49-F238E27FC236}">
                <a16:creationId xmlns:a16="http://schemas.microsoft.com/office/drawing/2014/main" id="{2F49A290-10AF-4327-9B20-690756C09EB8}"/>
              </a:ext>
            </a:extLst>
          </p:cNvPr>
          <p:cNvSpPr/>
          <p:nvPr/>
        </p:nvSpPr>
        <p:spPr>
          <a:xfrm>
            <a:off x="3707904" y="4149080"/>
            <a:ext cx="4572000" cy="1477328"/>
          </a:xfrm>
          <a:prstGeom prst="rect">
            <a:avLst/>
          </a:prstGeom>
        </p:spPr>
        <p:txBody>
          <a:bodyPr>
            <a:spAutoFit/>
          </a:bodyPr>
          <a:lstStyle/>
          <a:p>
            <a:r>
              <a:rPr lang="en-US" dirty="0"/>
              <a:t>Polarized positrons for ILC are generated with a helical superconducting undulator by interaction of high-energy circularly polarized gamma photons with a titanium target. </a:t>
            </a:r>
            <a:endParaRPr lang="de-DE" dirty="0"/>
          </a:p>
        </p:txBody>
      </p:sp>
      <p:pic>
        <p:nvPicPr>
          <p:cNvPr id="2" name="Picture 1">
            <a:extLst>
              <a:ext uri="{FF2B5EF4-FFF2-40B4-BE49-F238E27FC236}">
                <a16:creationId xmlns:a16="http://schemas.microsoft.com/office/drawing/2014/main" id="{DDD6741C-9C91-4D1E-B145-1B7E4B6512F0}"/>
              </a:ext>
            </a:extLst>
          </p:cNvPr>
          <p:cNvPicPr>
            <a:picLocks noChangeAspect="1"/>
          </p:cNvPicPr>
          <p:nvPr/>
        </p:nvPicPr>
        <p:blipFill>
          <a:blip r:embed="rId3"/>
          <a:stretch>
            <a:fillRect/>
          </a:stretch>
        </p:blipFill>
        <p:spPr>
          <a:xfrm>
            <a:off x="0" y="3152213"/>
            <a:ext cx="9144000" cy="553573"/>
          </a:xfrm>
          <a:prstGeom prst="rect">
            <a:avLst/>
          </a:prstGeom>
        </p:spPr>
      </p:pic>
    </p:spTree>
    <p:extLst>
      <p:ext uri="{BB962C8B-B14F-4D97-AF65-F5344CB8AC3E}">
        <p14:creationId xmlns:p14="http://schemas.microsoft.com/office/powerpoint/2010/main" val="11475214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E6C5232B-A760-49A8-AA6B-C81BE11717ED}"/>
              </a:ext>
            </a:extLst>
          </p:cNvPr>
          <p:cNvPicPr>
            <a:picLocks noChangeAspect="1"/>
          </p:cNvPicPr>
          <p:nvPr/>
        </p:nvPicPr>
        <p:blipFill>
          <a:blip r:embed="rId2"/>
          <a:stretch>
            <a:fillRect/>
          </a:stretch>
        </p:blipFill>
        <p:spPr>
          <a:xfrm>
            <a:off x="611560" y="260648"/>
            <a:ext cx="7632848" cy="2815050"/>
          </a:xfrm>
          <a:prstGeom prst="rect">
            <a:avLst/>
          </a:prstGeom>
        </p:spPr>
      </p:pic>
      <p:sp>
        <p:nvSpPr>
          <p:cNvPr id="8" name="Rectangle 7">
            <a:extLst>
              <a:ext uri="{FF2B5EF4-FFF2-40B4-BE49-F238E27FC236}">
                <a16:creationId xmlns:a16="http://schemas.microsoft.com/office/drawing/2014/main" id="{1C07B7B7-794E-4199-81EF-46F4ECDD59FB}"/>
              </a:ext>
            </a:extLst>
          </p:cNvPr>
          <p:cNvSpPr/>
          <p:nvPr/>
        </p:nvSpPr>
        <p:spPr>
          <a:xfrm>
            <a:off x="808287" y="296571"/>
            <a:ext cx="4699506" cy="307777"/>
          </a:xfrm>
          <a:prstGeom prst="rect">
            <a:avLst/>
          </a:prstGeom>
        </p:spPr>
        <p:txBody>
          <a:bodyPr wrap="square">
            <a:spAutoFit/>
          </a:bodyPr>
          <a:lstStyle/>
          <a:p>
            <a:r>
              <a:rPr lang="en-US" sz="1400" dirty="0"/>
              <a:t>The target is produced in the form of a rotating wheel.</a:t>
            </a:r>
          </a:p>
        </p:txBody>
      </p:sp>
      <p:pic>
        <p:nvPicPr>
          <p:cNvPr id="9" name="Picture 8">
            <a:extLst>
              <a:ext uri="{FF2B5EF4-FFF2-40B4-BE49-F238E27FC236}">
                <a16:creationId xmlns:a16="http://schemas.microsoft.com/office/drawing/2014/main" id="{036988A2-C872-4963-8AB4-94BC48F9230E}"/>
              </a:ext>
            </a:extLst>
          </p:cNvPr>
          <p:cNvPicPr>
            <a:picLocks noChangeAspect="1"/>
          </p:cNvPicPr>
          <p:nvPr/>
        </p:nvPicPr>
        <p:blipFill>
          <a:blip r:embed="rId3"/>
          <a:stretch>
            <a:fillRect/>
          </a:stretch>
        </p:blipFill>
        <p:spPr>
          <a:xfrm>
            <a:off x="5521222" y="3676912"/>
            <a:ext cx="3123558" cy="2474506"/>
          </a:xfrm>
          <a:prstGeom prst="rect">
            <a:avLst/>
          </a:prstGeom>
        </p:spPr>
      </p:pic>
      <p:sp>
        <p:nvSpPr>
          <p:cNvPr id="10" name="Rectangle 9">
            <a:extLst>
              <a:ext uri="{FF2B5EF4-FFF2-40B4-BE49-F238E27FC236}">
                <a16:creationId xmlns:a16="http://schemas.microsoft.com/office/drawing/2014/main" id="{E0AFAED5-2B3B-4185-900B-07EE9D34900F}"/>
              </a:ext>
            </a:extLst>
          </p:cNvPr>
          <p:cNvSpPr/>
          <p:nvPr/>
        </p:nvSpPr>
        <p:spPr>
          <a:xfrm>
            <a:off x="971600" y="4437112"/>
            <a:ext cx="3816424" cy="1200329"/>
          </a:xfrm>
          <a:prstGeom prst="rect">
            <a:avLst/>
          </a:prstGeom>
        </p:spPr>
        <p:txBody>
          <a:bodyPr wrap="square">
            <a:spAutoFit/>
          </a:bodyPr>
          <a:lstStyle/>
          <a:p>
            <a:r>
              <a:rPr lang="en-US" dirty="0"/>
              <a:t>A pulsed solenoid is used to match the emittance of the positron bunch with the acceptance of the accelerating-focusing channel.</a:t>
            </a:r>
          </a:p>
        </p:txBody>
      </p:sp>
      <p:sp>
        <p:nvSpPr>
          <p:cNvPr id="12" name="Footer Placeholder 5">
            <a:extLst>
              <a:ext uri="{FF2B5EF4-FFF2-40B4-BE49-F238E27FC236}">
                <a16:creationId xmlns:a16="http://schemas.microsoft.com/office/drawing/2014/main" id="{126963A4-17EB-4CC9-931B-30EFD50C9E4C}"/>
              </a:ext>
            </a:extLst>
          </p:cNvPr>
          <p:cNvSpPr>
            <a:spLocks noGrp="1"/>
          </p:cNvSpPr>
          <p:nvPr>
            <p:ph type="ftr" sz="quarter" idx="11"/>
          </p:nvPr>
        </p:nvSpPr>
        <p:spPr>
          <a:xfrm>
            <a:off x="839415" y="6580800"/>
            <a:ext cx="7224973" cy="186841"/>
          </a:xfrm>
        </p:spPr>
        <p:txBody>
          <a:bodyPr/>
          <a:lstStyle/>
          <a:p>
            <a:r>
              <a:rPr lang="en-US" dirty="0"/>
              <a:t>Mechanical design studies of the pulsed solenoid for positron sources </a:t>
            </a:r>
            <a:r>
              <a:rPr lang="en-US" noProof="0" dirty="0"/>
              <a:t>| Grigory Yakopov, Tokyo</a:t>
            </a:r>
          </a:p>
        </p:txBody>
      </p:sp>
    </p:spTree>
    <p:extLst>
      <p:ext uri="{BB962C8B-B14F-4D97-AF65-F5344CB8AC3E}">
        <p14:creationId xmlns:p14="http://schemas.microsoft.com/office/powerpoint/2010/main" val="32184921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E0D35EEA-9FF3-40E4-BCE2-4157DF4BD455}"/>
              </a:ext>
            </a:extLst>
          </p:cNvPr>
          <p:cNvPicPr>
            <a:picLocks noChangeAspect="1"/>
          </p:cNvPicPr>
          <p:nvPr/>
        </p:nvPicPr>
        <p:blipFill>
          <a:blip r:embed="rId3"/>
          <a:stretch>
            <a:fillRect/>
          </a:stretch>
        </p:blipFill>
        <p:spPr>
          <a:xfrm>
            <a:off x="4718848" y="882442"/>
            <a:ext cx="4029864" cy="5616624"/>
          </a:xfrm>
          <a:prstGeom prst="rect">
            <a:avLst/>
          </a:prstGeom>
        </p:spPr>
      </p:pic>
      <p:sp>
        <p:nvSpPr>
          <p:cNvPr id="8" name="Footer Placeholder 5">
            <a:extLst>
              <a:ext uri="{FF2B5EF4-FFF2-40B4-BE49-F238E27FC236}">
                <a16:creationId xmlns:a16="http://schemas.microsoft.com/office/drawing/2014/main" id="{73B585CA-215F-4599-9BCE-C956FD74D851}"/>
              </a:ext>
            </a:extLst>
          </p:cNvPr>
          <p:cNvSpPr>
            <a:spLocks noGrp="1"/>
          </p:cNvSpPr>
          <p:nvPr>
            <p:ph type="ftr" sz="quarter" idx="11"/>
          </p:nvPr>
        </p:nvSpPr>
        <p:spPr/>
        <p:txBody>
          <a:bodyPr/>
          <a:lstStyle/>
          <a:p>
            <a:r>
              <a:rPr lang="en-US" dirty="0"/>
              <a:t>Mechanical design studies of the pulsed solenoid for positron sources </a:t>
            </a:r>
            <a:r>
              <a:rPr lang="en-US" noProof="0" dirty="0"/>
              <a:t>| Grigory Yakopov, Tokyo</a:t>
            </a:r>
          </a:p>
        </p:txBody>
      </p:sp>
      <p:sp>
        <p:nvSpPr>
          <p:cNvPr id="9" name="Rectangle 8">
            <a:extLst>
              <a:ext uri="{FF2B5EF4-FFF2-40B4-BE49-F238E27FC236}">
                <a16:creationId xmlns:a16="http://schemas.microsoft.com/office/drawing/2014/main" id="{24D51FCA-E59B-4168-A3E2-B2CA1F812C01}"/>
              </a:ext>
            </a:extLst>
          </p:cNvPr>
          <p:cNvSpPr/>
          <p:nvPr/>
        </p:nvSpPr>
        <p:spPr>
          <a:xfrm>
            <a:off x="395287" y="2420888"/>
            <a:ext cx="4824785" cy="2092881"/>
          </a:xfrm>
          <a:prstGeom prst="rect">
            <a:avLst/>
          </a:prstGeom>
        </p:spPr>
        <p:txBody>
          <a:bodyPr wrap="square">
            <a:spAutoFit/>
          </a:bodyPr>
          <a:lstStyle/>
          <a:p>
            <a:r>
              <a:rPr lang="en-US" sz="1600" dirty="0">
                <a:solidFill>
                  <a:srgbClr val="000000"/>
                </a:solidFill>
                <a:latin typeface="AAAAAC+Calibri"/>
              </a:rPr>
              <a:t>Diameter of wheel: 120 cm, 2000 rpm</a:t>
            </a:r>
          </a:p>
          <a:p>
            <a:r>
              <a:rPr lang="en-US" sz="1600" dirty="0">
                <a:solidFill>
                  <a:srgbClr val="000000"/>
                </a:solidFill>
                <a:latin typeface="AAAAAC+Calibri"/>
              </a:rPr>
              <a:t>Tangential velocity at r=50 cm: 100 m/s</a:t>
            </a:r>
          </a:p>
          <a:p>
            <a:r>
              <a:rPr lang="en-US" sz="1600" dirty="0">
                <a:solidFill>
                  <a:srgbClr val="000000"/>
                </a:solidFill>
                <a:latin typeface="AAAAAC+Calibri"/>
              </a:rPr>
              <a:t>The mass of the wheel 50 kg (without shaft)</a:t>
            </a:r>
          </a:p>
          <a:p>
            <a:r>
              <a:rPr lang="en-US" sz="1600" dirty="0" err="1">
                <a:solidFill>
                  <a:srgbClr val="000000"/>
                </a:solidFill>
                <a:latin typeface="AAAAAC+Calibri"/>
              </a:rPr>
              <a:t>Ti</a:t>
            </a:r>
            <a:r>
              <a:rPr lang="en-US" sz="1600" dirty="0">
                <a:solidFill>
                  <a:srgbClr val="000000"/>
                </a:solidFill>
                <a:latin typeface="AAAAAC+Calibri"/>
              </a:rPr>
              <a:t>-alloy target 7mm thickness</a:t>
            </a:r>
          </a:p>
          <a:p>
            <a:r>
              <a:rPr lang="en-US" sz="1600" dirty="0">
                <a:solidFill>
                  <a:srgbClr val="000000"/>
                </a:solidFill>
                <a:latin typeface="AAAAAC+Calibri"/>
              </a:rPr>
              <a:t>The repetition rate of the beam pulses is 5 Hz</a:t>
            </a:r>
          </a:p>
          <a:p>
            <a:r>
              <a:rPr lang="en-US" sz="1600" dirty="0">
                <a:solidFill>
                  <a:srgbClr val="000000"/>
                </a:solidFill>
                <a:latin typeface="AAAAAC+Calibri"/>
              </a:rPr>
              <a:t>Heat input around the wheel is about 2 kW</a:t>
            </a:r>
          </a:p>
          <a:p>
            <a:r>
              <a:rPr lang="en-US" sz="1600" dirty="0">
                <a:solidFill>
                  <a:srgbClr val="000000"/>
                </a:solidFill>
                <a:latin typeface="AAAAAC+Calibri"/>
              </a:rPr>
              <a:t>Thermal radiation cooling from both sides of the target</a:t>
            </a:r>
          </a:p>
          <a:p>
            <a:endParaRPr lang="de-DE" dirty="0"/>
          </a:p>
        </p:txBody>
      </p:sp>
      <p:sp>
        <p:nvSpPr>
          <p:cNvPr id="11" name="Text Placeholder 2">
            <a:extLst>
              <a:ext uri="{FF2B5EF4-FFF2-40B4-BE49-F238E27FC236}">
                <a16:creationId xmlns:a16="http://schemas.microsoft.com/office/drawing/2014/main" id="{72CEE99D-B75C-43BF-BB67-ECEC79C263D3}"/>
              </a:ext>
            </a:extLst>
          </p:cNvPr>
          <p:cNvSpPr>
            <a:spLocks noGrp="1"/>
          </p:cNvSpPr>
          <p:nvPr>
            <p:ph type="body" sz="quarter" idx="13"/>
          </p:nvPr>
        </p:nvSpPr>
        <p:spPr>
          <a:xfrm>
            <a:off x="323528" y="311347"/>
            <a:ext cx="8364699" cy="667284"/>
          </a:xfrm>
        </p:spPr>
        <p:txBody>
          <a:bodyPr/>
          <a:lstStyle/>
          <a:p>
            <a:r>
              <a:rPr lang="en-US" dirty="0"/>
              <a:t>Cross-section of the vacuum chamber with rotation target wheel, magnetic bearing system, and pulsed solenoid</a:t>
            </a:r>
            <a:endParaRPr lang="de-DE" dirty="0"/>
          </a:p>
        </p:txBody>
      </p:sp>
    </p:spTree>
    <p:extLst>
      <p:ext uri="{BB962C8B-B14F-4D97-AF65-F5344CB8AC3E}">
        <p14:creationId xmlns:p14="http://schemas.microsoft.com/office/powerpoint/2010/main" val="494721824"/>
      </p:ext>
    </p:extLst>
  </p:cSld>
  <p:clrMapOvr>
    <a:overrideClrMapping bg1="lt1" tx1="dk1" bg2="lt2" tx2="dk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4B0C40A4-7ECD-4F46-8AF8-0D30B08E777F}"/>
              </a:ext>
            </a:extLst>
          </p:cNvPr>
          <p:cNvPicPr>
            <a:picLocks noChangeAspect="1"/>
          </p:cNvPicPr>
          <p:nvPr/>
        </p:nvPicPr>
        <p:blipFill>
          <a:blip r:embed="rId2"/>
          <a:stretch>
            <a:fillRect/>
          </a:stretch>
        </p:blipFill>
        <p:spPr>
          <a:xfrm>
            <a:off x="4427984" y="1628800"/>
            <a:ext cx="4438878" cy="3286574"/>
          </a:xfrm>
          <a:prstGeom prst="rect">
            <a:avLst/>
          </a:prstGeom>
        </p:spPr>
      </p:pic>
      <p:sp>
        <p:nvSpPr>
          <p:cNvPr id="8" name="Rectangle 7">
            <a:extLst>
              <a:ext uri="{FF2B5EF4-FFF2-40B4-BE49-F238E27FC236}">
                <a16:creationId xmlns:a16="http://schemas.microsoft.com/office/drawing/2014/main" id="{FF754F4E-5964-44E4-87F0-5D81E53ABCAE}"/>
              </a:ext>
            </a:extLst>
          </p:cNvPr>
          <p:cNvSpPr/>
          <p:nvPr/>
        </p:nvSpPr>
        <p:spPr>
          <a:xfrm>
            <a:off x="323528" y="2060848"/>
            <a:ext cx="3888432" cy="2585323"/>
          </a:xfrm>
          <a:prstGeom prst="rect">
            <a:avLst/>
          </a:prstGeom>
        </p:spPr>
        <p:txBody>
          <a:bodyPr wrap="square">
            <a:spAutoFit/>
          </a:bodyPr>
          <a:lstStyle/>
          <a:p>
            <a:r>
              <a:rPr lang="en-US" dirty="0"/>
              <a:t>The concept of the solenoid has already been developed and presented in the relevant papers </a:t>
            </a:r>
          </a:p>
          <a:p>
            <a:r>
              <a:rPr lang="en-US" dirty="0"/>
              <a:t>[G. Moortgat-Pick, C. </a:t>
            </a:r>
            <a:r>
              <a:rPr lang="en-US" dirty="0" err="1"/>
              <a:t>Tenholt</a:t>
            </a:r>
            <a:r>
              <a:rPr lang="en-US" dirty="0"/>
              <a:t>, S. Riemann, G. </a:t>
            </a:r>
            <a:r>
              <a:rPr lang="en-US" dirty="0" err="1"/>
              <a:t>Loisch</a:t>
            </a:r>
            <a:r>
              <a:rPr lang="en-US" dirty="0"/>
              <a:t>]. </a:t>
            </a:r>
          </a:p>
          <a:p>
            <a:r>
              <a:rPr lang="en-US" dirty="0"/>
              <a:t>From a mechanical point of view, the solenoid should have a conical shape with the corresponding geometrical dimensions.</a:t>
            </a:r>
          </a:p>
        </p:txBody>
      </p:sp>
      <p:sp>
        <p:nvSpPr>
          <p:cNvPr id="5" name="Footer Placeholder 5">
            <a:extLst>
              <a:ext uri="{FF2B5EF4-FFF2-40B4-BE49-F238E27FC236}">
                <a16:creationId xmlns:a16="http://schemas.microsoft.com/office/drawing/2014/main" id="{F791D548-E980-4957-BD48-F7857D691A51}"/>
              </a:ext>
            </a:extLst>
          </p:cNvPr>
          <p:cNvSpPr>
            <a:spLocks noGrp="1"/>
          </p:cNvSpPr>
          <p:nvPr>
            <p:ph type="ftr" sz="quarter" idx="11"/>
          </p:nvPr>
        </p:nvSpPr>
        <p:spPr>
          <a:xfrm>
            <a:off x="839415" y="6580800"/>
            <a:ext cx="7224973" cy="186841"/>
          </a:xfrm>
        </p:spPr>
        <p:txBody>
          <a:bodyPr/>
          <a:lstStyle/>
          <a:p>
            <a:r>
              <a:rPr lang="en-US" dirty="0"/>
              <a:t>Mechanical design studies of the pulsed solenoid for positron sources </a:t>
            </a:r>
            <a:r>
              <a:rPr lang="en-US" noProof="0" dirty="0"/>
              <a:t>| Grigory Yakopov, Tokyo</a:t>
            </a:r>
          </a:p>
        </p:txBody>
      </p:sp>
      <p:sp>
        <p:nvSpPr>
          <p:cNvPr id="9" name="Text Placeholder 2">
            <a:extLst>
              <a:ext uri="{FF2B5EF4-FFF2-40B4-BE49-F238E27FC236}">
                <a16:creationId xmlns:a16="http://schemas.microsoft.com/office/drawing/2014/main" id="{F0F6B50B-6D56-4058-8420-CCA02B993A5A}"/>
              </a:ext>
            </a:extLst>
          </p:cNvPr>
          <p:cNvSpPr>
            <a:spLocks noGrp="1"/>
          </p:cNvSpPr>
          <p:nvPr>
            <p:ph type="body" sz="quarter" idx="13"/>
          </p:nvPr>
        </p:nvSpPr>
        <p:spPr>
          <a:xfrm>
            <a:off x="323528" y="311347"/>
            <a:ext cx="8364699" cy="667284"/>
          </a:xfrm>
        </p:spPr>
        <p:txBody>
          <a:bodyPr/>
          <a:lstStyle/>
          <a:p>
            <a:r>
              <a:rPr lang="en-US" dirty="0"/>
              <a:t>Basic concept of the pulsed solenoid</a:t>
            </a:r>
            <a:endParaRPr lang="de-DE" dirty="0"/>
          </a:p>
        </p:txBody>
      </p:sp>
    </p:spTree>
    <p:extLst>
      <p:ext uri="{BB962C8B-B14F-4D97-AF65-F5344CB8AC3E}">
        <p14:creationId xmlns:p14="http://schemas.microsoft.com/office/powerpoint/2010/main" val="14627910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C7F746AD-6EF8-43FE-9126-FD9EDEBD1895}"/>
              </a:ext>
            </a:extLst>
          </p:cNvPr>
          <p:cNvSpPr>
            <a:spLocks noGrp="1"/>
          </p:cNvSpPr>
          <p:nvPr>
            <p:ph idx="1"/>
          </p:nvPr>
        </p:nvSpPr>
        <p:spPr>
          <a:xfrm>
            <a:off x="395536" y="2607787"/>
            <a:ext cx="4105276" cy="1642425"/>
          </a:xfrm>
        </p:spPr>
        <p:txBody>
          <a:bodyPr/>
          <a:lstStyle/>
          <a:p>
            <a:pPr marL="0" indent="0">
              <a:buNone/>
            </a:pPr>
            <a:r>
              <a:rPr lang="en-US" dirty="0"/>
              <a:t>The solenoid will be made of a copper conductor with a cross-section of 9x9 mm and have a channel with a diameter of 6 mm for cooling. It must be equipped with current and water leads.</a:t>
            </a:r>
          </a:p>
          <a:p>
            <a:endParaRPr lang="de-DE" dirty="0"/>
          </a:p>
        </p:txBody>
      </p:sp>
      <p:pic>
        <p:nvPicPr>
          <p:cNvPr id="7" name="Picture 6">
            <a:extLst>
              <a:ext uri="{FF2B5EF4-FFF2-40B4-BE49-F238E27FC236}">
                <a16:creationId xmlns:a16="http://schemas.microsoft.com/office/drawing/2014/main" id="{F6271974-9F03-45D9-9C59-FC69164B1D60}"/>
              </a:ext>
            </a:extLst>
          </p:cNvPr>
          <p:cNvPicPr>
            <a:picLocks noChangeAspect="1"/>
          </p:cNvPicPr>
          <p:nvPr/>
        </p:nvPicPr>
        <p:blipFill>
          <a:blip r:embed="rId2"/>
          <a:stretch>
            <a:fillRect/>
          </a:stretch>
        </p:blipFill>
        <p:spPr>
          <a:xfrm rot="5400000">
            <a:off x="4345789" y="1819008"/>
            <a:ext cx="5033309" cy="2996711"/>
          </a:xfrm>
          <a:prstGeom prst="rect">
            <a:avLst/>
          </a:prstGeom>
        </p:spPr>
      </p:pic>
      <p:sp>
        <p:nvSpPr>
          <p:cNvPr id="5" name="Footer Placeholder 5">
            <a:extLst>
              <a:ext uri="{FF2B5EF4-FFF2-40B4-BE49-F238E27FC236}">
                <a16:creationId xmlns:a16="http://schemas.microsoft.com/office/drawing/2014/main" id="{094013CD-53B2-496E-AD7C-924241EC615F}"/>
              </a:ext>
            </a:extLst>
          </p:cNvPr>
          <p:cNvSpPr>
            <a:spLocks noGrp="1"/>
          </p:cNvSpPr>
          <p:nvPr>
            <p:ph type="ftr" sz="quarter" idx="11"/>
          </p:nvPr>
        </p:nvSpPr>
        <p:spPr>
          <a:xfrm>
            <a:off x="839415" y="6580800"/>
            <a:ext cx="7224973" cy="186841"/>
          </a:xfrm>
        </p:spPr>
        <p:txBody>
          <a:bodyPr/>
          <a:lstStyle/>
          <a:p>
            <a:r>
              <a:rPr lang="en-US" dirty="0"/>
              <a:t>Mechanical design studies of the pulsed solenoid for positron sources </a:t>
            </a:r>
            <a:r>
              <a:rPr lang="en-US" noProof="0" dirty="0"/>
              <a:t>| Grigory Yakopov, Tokyo</a:t>
            </a:r>
          </a:p>
        </p:txBody>
      </p:sp>
      <p:sp>
        <p:nvSpPr>
          <p:cNvPr id="8" name="Text Placeholder 2">
            <a:extLst>
              <a:ext uri="{FF2B5EF4-FFF2-40B4-BE49-F238E27FC236}">
                <a16:creationId xmlns:a16="http://schemas.microsoft.com/office/drawing/2014/main" id="{0C2AD25F-F861-45E9-8048-2649CC2737EB}"/>
              </a:ext>
            </a:extLst>
          </p:cNvPr>
          <p:cNvSpPr>
            <a:spLocks noGrp="1"/>
          </p:cNvSpPr>
          <p:nvPr>
            <p:ph type="body" sz="quarter" idx="13"/>
          </p:nvPr>
        </p:nvSpPr>
        <p:spPr>
          <a:xfrm>
            <a:off x="323528" y="311347"/>
            <a:ext cx="8364699" cy="667284"/>
          </a:xfrm>
        </p:spPr>
        <p:txBody>
          <a:bodyPr/>
          <a:lstStyle/>
          <a:p>
            <a:r>
              <a:rPr lang="en-US" dirty="0"/>
              <a:t>R</a:t>
            </a:r>
            <a:r>
              <a:rPr lang="de-DE" dirty="0" err="1"/>
              <a:t>equirements</a:t>
            </a:r>
            <a:endParaRPr lang="de-DE" dirty="0"/>
          </a:p>
        </p:txBody>
      </p:sp>
    </p:spTree>
    <p:extLst>
      <p:ext uri="{BB962C8B-B14F-4D97-AF65-F5344CB8AC3E}">
        <p14:creationId xmlns:p14="http://schemas.microsoft.com/office/powerpoint/2010/main" val="9725022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026E149-741B-48C8-B530-A733D99D8574}"/>
              </a:ext>
            </a:extLst>
          </p:cNvPr>
          <p:cNvSpPr>
            <a:spLocks noGrp="1"/>
          </p:cNvSpPr>
          <p:nvPr>
            <p:ph type="body" sz="quarter" idx="13"/>
          </p:nvPr>
        </p:nvSpPr>
        <p:spPr>
          <a:xfrm>
            <a:off x="323528" y="311347"/>
            <a:ext cx="8364699" cy="667284"/>
          </a:xfrm>
        </p:spPr>
        <p:txBody>
          <a:bodyPr/>
          <a:lstStyle/>
          <a:p>
            <a:r>
              <a:rPr lang="en-US" dirty="0"/>
              <a:t>Three possible approaches for manufacturing the solenoid coil</a:t>
            </a:r>
            <a:endParaRPr lang="de-DE" dirty="0"/>
          </a:p>
        </p:txBody>
      </p:sp>
      <p:sp>
        <p:nvSpPr>
          <p:cNvPr id="14" name="Footer Placeholder 5">
            <a:extLst>
              <a:ext uri="{FF2B5EF4-FFF2-40B4-BE49-F238E27FC236}">
                <a16:creationId xmlns:a16="http://schemas.microsoft.com/office/drawing/2014/main" id="{10ED1C6D-33C2-4B26-ADF7-9F6667FA3894}"/>
              </a:ext>
            </a:extLst>
          </p:cNvPr>
          <p:cNvSpPr>
            <a:spLocks noGrp="1"/>
          </p:cNvSpPr>
          <p:nvPr>
            <p:ph type="ftr" sz="quarter" idx="11"/>
          </p:nvPr>
        </p:nvSpPr>
        <p:spPr/>
        <p:txBody>
          <a:bodyPr/>
          <a:lstStyle/>
          <a:p>
            <a:r>
              <a:rPr lang="en-US" dirty="0"/>
              <a:t>Mechanical design studies of the pulsed solenoid for positron sources </a:t>
            </a:r>
            <a:r>
              <a:rPr lang="en-US" noProof="0" dirty="0"/>
              <a:t>| Grigory Yakopov, Tokyo</a:t>
            </a:r>
          </a:p>
        </p:txBody>
      </p:sp>
      <p:sp>
        <p:nvSpPr>
          <p:cNvPr id="7" name="Rectangle 6">
            <a:extLst>
              <a:ext uri="{FF2B5EF4-FFF2-40B4-BE49-F238E27FC236}">
                <a16:creationId xmlns:a16="http://schemas.microsoft.com/office/drawing/2014/main" id="{6567257A-10C7-401D-AD2B-351770757094}"/>
              </a:ext>
            </a:extLst>
          </p:cNvPr>
          <p:cNvSpPr/>
          <p:nvPr/>
        </p:nvSpPr>
        <p:spPr>
          <a:xfrm>
            <a:off x="677723" y="4567732"/>
            <a:ext cx="4572000" cy="678134"/>
          </a:xfrm>
          <a:prstGeom prst="rect">
            <a:avLst/>
          </a:prstGeom>
        </p:spPr>
        <p:txBody>
          <a:bodyPr>
            <a:spAutoFit/>
          </a:bodyPr>
          <a:lstStyle/>
          <a:p>
            <a:pPr marL="285750" lvl="0" indent="-285750" defTabSz="914400">
              <a:lnSpc>
                <a:spcPct val="110000"/>
              </a:lnSpc>
              <a:spcAft>
                <a:spcPts val="1200"/>
              </a:spcAft>
              <a:buFont typeface="Arial" panose="020B0604020202020204" pitchFamily="34" charset="0"/>
              <a:buChar char="•"/>
              <a:tabLst>
                <a:tab pos="361950" algn="l"/>
              </a:tabLst>
            </a:pPr>
            <a:r>
              <a:rPr lang="en-US" dirty="0">
                <a:solidFill>
                  <a:prstClr val="black"/>
                </a:solidFill>
              </a:rPr>
              <a:t> </a:t>
            </a:r>
            <a:r>
              <a:rPr lang="en-US" dirty="0">
                <a:solidFill>
                  <a:srgbClr val="EB6E0F"/>
                </a:solidFill>
              </a:rPr>
              <a:t>3D printing</a:t>
            </a:r>
            <a:r>
              <a:rPr lang="en-US" dirty="0">
                <a:solidFill>
                  <a:prstClr val="black"/>
                </a:solidFill>
              </a:rPr>
              <a:t> with copper </a:t>
            </a:r>
            <a:r>
              <a:rPr lang="ru-RU" dirty="0">
                <a:solidFill>
                  <a:prstClr val="black"/>
                </a:solidFill>
              </a:rPr>
              <a:t>(</a:t>
            </a:r>
            <a:r>
              <a:rPr lang="en-US" dirty="0">
                <a:solidFill>
                  <a:prstClr val="black"/>
                </a:solidFill>
              </a:rPr>
              <a:t>proposed by Martin Lemke</a:t>
            </a:r>
            <a:r>
              <a:rPr lang="ru-RU" dirty="0">
                <a:solidFill>
                  <a:prstClr val="black"/>
                </a:solidFill>
              </a:rPr>
              <a:t>)</a:t>
            </a:r>
            <a:endParaRPr lang="en-US" dirty="0">
              <a:solidFill>
                <a:prstClr val="black"/>
              </a:solidFill>
            </a:endParaRPr>
          </a:p>
        </p:txBody>
      </p:sp>
      <p:pic>
        <p:nvPicPr>
          <p:cNvPr id="8" name="Picture 7">
            <a:extLst>
              <a:ext uri="{FF2B5EF4-FFF2-40B4-BE49-F238E27FC236}">
                <a16:creationId xmlns:a16="http://schemas.microsoft.com/office/drawing/2014/main" id="{F82AAC04-5429-4A2D-9B7C-49F6832EA5EF}"/>
              </a:ext>
            </a:extLst>
          </p:cNvPr>
          <p:cNvPicPr>
            <a:picLocks noChangeAspect="1"/>
          </p:cNvPicPr>
          <p:nvPr/>
        </p:nvPicPr>
        <p:blipFill>
          <a:blip r:embed="rId3"/>
          <a:stretch>
            <a:fillRect/>
          </a:stretch>
        </p:blipFill>
        <p:spPr>
          <a:xfrm>
            <a:off x="6444207" y="995634"/>
            <a:ext cx="2347565" cy="1566266"/>
          </a:xfrm>
          <a:prstGeom prst="rect">
            <a:avLst/>
          </a:prstGeom>
        </p:spPr>
      </p:pic>
      <p:pic>
        <p:nvPicPr>
          <p:cNvPr id="9" name="Picture 2" descr="Copper Extrusion In Kolkata, West Bengal At Best Price | Copper Extrusion  Manufacturers, Suppliers In Calcutta">
            <a:extLst>
              <a:ext uri="{FF2B5EF4-FFF2-40B4-BE49-F238E27FC236}">
                <a16:creationId xmlns:a16="http://schemas.microsoft.com/office/drawing/2014/main" id="{0A075090-1369-4842-B653-28D0CF90D96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39871" y="2616339"/>
            <a:ext cx="2351901" cy="176392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4" descr="Kupfer für den industriellen 3D-Druck | EOS GmbH">
            <a:extLst>
              <a:ext uri="{FF2B5EF4-FFF2-40B4-BE49-F238E27FC236}">
                <a16:creationId xmlns:a16="http://schemas.microsoft.com/office/drawing/2014/main" id="{DB9B2D3F-69B8-441D-9ED1-85DBECD829D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39871" y="4380265"/>
            <a:ext cx="2356237" cy="1571233"/>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a:extLst>
              <a:ext uri="{FF2B5EF4-FFF2-40B4-BE49-F238E27FC236}">
                <a16:creationId xmlns:a16="http://schemas.microsoft.com/office/drawing/2014/main" id="{47381105-9F00-424C-861B-35E972665144}"/>
              </a:ext>
            </a:extLst>
          </p:cNvPr>
          <p:cNvSpPr/>
          <p:nvPr/>
        </p:nvSpPr>
        <p:spPr>
          <a:xfrm>
            <a:off x="688494" y="1277372"/>
            <a:ext cx="4572000" cy="1287532"/>
          </a:xfrm>
          <a:prstGeom prst="rect">
            <a:avLst/>
          </a:prstGeom>
        </p:spPr>
        <p:txBody>
          <a:bodyPr>
            <a:spAutoFit/>
          </a:bodyPr>
          <a:lstStyle/>
          <a:p>
            <a:pPr marL="285750" lvl="0" indent="-285750" defTabSz="914400">
              <a:lnSpc>
                <a:spcPct val="110000"/>
              </a:lnSpc>
              <a:spcAft>
                <a:spcPts val="1200"/>
              </a:spcAft>
              <a:buFont typeface="Arial" panose="020B0604020202020204" pitchFamily="34" charset="0"/>
              <a:buChar char="•"/>
              <a:tabLst>
                <a:tab pos="361950" algn="l"/>
              </a:tabLst>
            </a:pPr>
            <a:r>
              <a:rPr lang="en-US" dirty="0">
                <a:solidFill>
                  <a:prstClr val="black"/>
                </a:solidFill>
              </a:rPr>
              <a:t>Using a </a:t>
            </a:r>
            <a:r>
              <a:rPr lang="en-US" dirty="0">
                <a:solidFill>
                  <a:srgbClr val="EB6E0F"/>
                </a:solidFill>
              </a:rPr>
              <a:t>standard</a:t>
            </a:r>
            <a:r>
              <a:rPr lang="en-US" dirty="0">
                <a:solidFill>
                  <a:prstClr val="black"/>
                </a:solidFill>
              </a:rPr>
              <a:t> conductor from the optics used in the accelerator (cross-section 9x9mm with a hole diameter of 6mm).</a:t>
            </a:r>
          </a:p>
        </p:txBody>
      </p:sp>
      <p:sp>
        <p:nvSpPr>
          <p:cNvPr id="12" name="Rectangle 11">
            <a:extLst>
              <a:ext uri="{FF2B5EF4-FFF2-40B4-BE49-F238E27FC236}">
                <a16:creationId xmlns:a16="http://schemas.microsoft.com/office/drawing/2014/main" id="{99948B12-D970-47BA-9A67-AC07813E0856}"/>
              </a:ext>
            </a:extLst>
          </p:cNvPr>
          <p:cNvSpPr/>
          <p:nvPr/>
        </p:nvSpPr>
        <p:spPr>
          <a:xfrm>
            <a:off x="683568" y="2950223"/>
            <a:ext cx="4572000" cy="982833"/>
          </a:xfrm>
          <a:prstGeom prst="rect">
            <a:avLst/>
          </a:prstGeom>
        </p:spPr>
        <p:txBody>
          <a:bodyPr>
            <a:spAutoFit/>
          </a:bodyPr>
          <a:lstStyle/>
          <a:p>
            <a:pPr marL="285750" lvl="0" indent="-285750" defTabSz="914400">
              <a:lnSpc>
                <a:spcPct val="110000"/>
              </a:lnSpc>
              <a:spcAft>
                <a:spcPts val="1200"/>
              </a:spcAft>
              <a:buFont typeface="Arial" panose="020B0604020202020204" pitchFamily="34" charset="0"/>
              <a:buChar char="•"/>
              <a:tabLst>
                <a:tab pos="361950" algn="l"/>
              </a:tabLst>
            </a:pPr>
            <a:r>
              <a:rPr lang="en-US" dirty="0">
                <a:solidFill>
                  <a:prstClr val="black"/>
                </a:solidFill>
              </a:rPr>
              <a:t>Manufacturing a special conductor of the required cross-section using the </a:t>
            </a:r>
            <a:r>
              <a:rPr lang="en-US" dirty="0">
                <a:solidFill>
                  <a:srgbClr val="EB6E0F"/>
                </a:solidFill>
              </a:rPr>
              <a:t>extrusion</a:t>
            </a:r>
            <a:r>
              <a:rPr lang="en-US" dirty="0">
                <a:solidFill>
                  <a:prstClr val="black"/>
                </a:solidFill>
              </a:rPr>
              <a:t> method of copper.</a:t>
            </a:r>
          </a:p>
        </p:txBody>
      </p:sp>
    </p:spTree>
    <p:extLst>
      <p:ext uri="{BB962C8B-B14F-4D97-AF65-F5344CB8AC3E}">
        <p14:creationId xmlns:p14="http://schemas.microsoft.com/office/powerpoint/2010/main" val="795234295"/>
      </p:ext>
    </p:extLst>
  </p:cSld>
  <p:clrMapOvr>
    <a:overrideClrMapping bg1="lt1" tx1="dk1" bg2="lt2" tx2="dk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A2D7B05-1388-40DC-A939-D3473A819E8F}"/>
              </a:ext>
            </a:extLst>
          </p:cNvPr>
          <p:cNvSpPr>
            <a:spLocks noGrp="1"/>
          </p:cNvSpPr>
          <p:nvPr>
            <p:ph type="body" sz="quarter" idx="13"/>
          </p:nvPr>
        </p:nvSpPr>
        <p:spPr>
          <a:xfrm>
            <a:off x="467544" y="404664"/>
            <a:ext cx="8364699" cy="379252"/>
          </a:xfrm>
        </p:spPr>
        <p:txBody>
          <a:bodyPr/>
          <a:lstStyle/>
          <a:p>
            <a:r>
              <a:rPr lang="en-US" dirty="0"/>
              <a:t>Coil turns turned at the angle of the solenoid cone</a:t>
            </a:r>
            <a:endParaRPr lang="de-DE" dirty="0"/>
          </a:p>
        </p:txBody>
      </p:sp>
      <p:sp>
        <p:nvSpPr>
          <p:cNvPr id="7" name="Footer Placeholder 5">
            <a:extLst>
              <a:ext uri="{FF2B5EF4-FFF2-40B4-BE49-F238E27FC236}">
                <a16:creationId xmlns:a16="http://schemas.microsoft.com/office/drawing/2014/main" id="{4B57C6B1-E348-4951-8193-AACEBE7395F8}"/>
              </a:ext>
            </a:extLst>
          </p:cNvPr>
          <p:cNvSpPr>
            <a:spLocks noGrp="1"/>
          </p:cNvSpPr>
          <p:nvPr>
            <p:ph type="ftr" sz="quarter" idx="11"/>
          </p:nvPr>
        </p:nvSpPr>
        <p:spPr>
          <a:xfrm>
            <a:off x="839415" y="6580800"/>
            <a:ext cx="7224973" cy="186841"/>
          </a:xfrm>
        </p:spPr>
        <p:txBody>
          <a:bodyPr/>
          <a:lstStyle/>
          <a:p>
            <a:r>
              <a:rPr lang="en-US" dirty="0"/>
              <a:t>Mechanical design studies of the pulsed solenoid for positron sources </a:t>
            </a:r>
            <a:r>
              <a:rPr lang="en-US" noProof="0" dirty="0"/>
              <a:t>| Grigory Yakopov, Tokyo</a:t>
            </a:r>
          </a:p>
        </p:txBody>
      </p:sp>
      <p:pic>
        <p:nvPicPr>
          <p:cNvPr id="8" name="Picture 7">
            <a:extLst>
              <a:ext uri="{FF2B5EF4-FFF2-40B4-BE49-F238E27FC236}">
                <a16:creationId xmlns:a16="http://schemas.microsoft.com/office/drawing/2014/main" id="{7F8FCE6D-CBB0-47E9-87FD-993755734A07}"/>
              </a:ext>
            </a:extLst>
          </p:cNvPr>
          <p:cNvPicPr>
            <a:picLocks noChangeAspect="1"/>
          </p:cNvPicPr>
          <p:nvPr/>
        </p:nvPicPr>
        <p:blipFill>
          <a:blip r:embed="rId2"/>
          <a:stretch>
            <a:fillRect/>
          </a:stretch>
        </p:blipFill>
        <p:spPr>
          <a:xfrm>
            <a:off x="4788024" y="1268760"/>
            <a:ext cx="3520588" cy="3500599"/>
          </a:xfrm>
          <a:prstGeom prst="rect">
            <a:avLst/>
          </a:prstGeom>
        </p:spPr>
      </p:pic>
      <p:pic>
        <p:nvPicPr>
          <p:cNvPr id="9" name="Picture 8">
            <a:extLst>
              <a:ext uri="{FF2B5EF4-FFF2-40B4-BE49-F238E27FC236}">
                <a16:creationId xmlns:a16="http://schemas.microsoft.com/office/drawing/2014/main" id="{A5988C4E-DB8E-41E0-A057-19ACB6BE1991}"/>
              </a:ext>
            </a:extLst>
          </p:cNvPr>
          <p:cNvPicPr>
            <a:picLocks noChangeAspect="1"/>
          </p:cNvPicPr>
          <p:nvPr/>
        </p:nvPicPr>
        <p:blipFill>
          <a:blip r:embed="rId3"/>
          <a:stretch>
            <a:fillRect/>
          </a:stretch>
        </p:blipFill>
        <p:spPr>
          <a:xfrm>
            <a:off x="1043608" y="1268760"/>
            <a:ext cx="3447770" cy="3502144"/>
          </a:xfrm>
          <a:prstGeom prst="rect">
            <a:avLst/>
          </a:prstGeom>
        </p:spPr>
      </p:pic>
    </p:spTree>
    <p:extLst>
      <p:ext uri="{BB962C8B-B14F-4D97-AF65-F5344CB8AC3E}">
        <p14:creationId xmlns:p14="http://schemas.microsoft.com/office/powerpoint/2010/main" val="1580399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5">
            <a:extLst>
              <a:ext uri="{FF2B5EF4-FFF2-40B4-BE49-F238E27FC236}">
                <a16:creationId xmlns:a16="http://schemas.microsoft.com/office/drawing/2014/main" id="{25E223B0-53CE-4F25-86B6-6821F9A4B054}"/>
              </a:ext>
            </a:extLst>
          </p:cNvPr>
          <p:cNvSpPr>
            <a:spLocks noGrp="1"/>
          </p:cNvSpPr>
          <p:nvPr>
            <p:ph type="ftr" sz="quarter" idx="11"/>
          </p:nvPr>
        </p:nvSpPr>
        <p:spPr>
          <a:xfrm>
            <a:off x="839415" y="6580800"/>
            <a:ext cx="7224973" cy="186841"/>
          </a:xfrm>
        </p:spPr>
        <p:txBody>
          <a:bodyPr/>
          <a:lstStyle/>
          <a:p>
            <a:r>
              <a:rPr lang="en-US" dirty="0"/>
              <a:t>Mechanical design studies of the pulsed solenoid for positron sources </a:t>
            </a:r>
            <a:r>
              <a:rPr lang="en-US" noProof="0" dirty="0"/>
              <a:t>| Grigory Yakopov, Tokyo</a:t>
            </a:r>
          </a:p>
        </p:txBody>
      </p:sp>
      <p:pic>
        <p:nvPicPr>
          <p:cNvPr id="8" name="Picture 7">
            <a:extLst>
              <a:ext uri="{FF2B5EF4-FFF2-40B4-BE49-F238E27FC236}">
                <a16:creationId xmlns:a16="http://schemas.microsoft.com/office/drawing/2014/main" id="{EA2FC53C-B02B-4C36-9DF1-A2D885A09C2E}"/>
              </a:ext>
            </a:extLst>
          </p:cNvPr>
          <p:cNvPicPr>
            <a:picLocks noChangeAspect="1"/>
          </p:cNvPicPr>
          <p:nvPr/>
        </p:nvPicPr>
        <p:blipFill>
          <a:blip r:embed="rId2"/>
          <a:stretch>
            <a:fillRect/>
          </a:stretch>
        </p:blipFill>
        <p:spPr>
          <a:xfrm>
            <a:off x="683568" y="1124744"/>
            <a:ext cx="4088623" cy="5135856"/>
          </a:xfrm>
          <a:prstGeom prst="rect">
            <a:avLst/>
          </a:prstGeom>
        </p:spPr>
      </p:pic>
      <p:pic>
        <p:nvPicPr>
          <p:cNvPr id="9" name="Picture 8">
            <a:extLst>
              <a:ext uri="{FF2B5EF4-FFF2-40B4-BE49-F238E27FC236}">
                <a16:creationId xmlns:a16="http://schemas.microsoft.com/office/drawing/2014/main" id="{1D738DD9-AFD0-4820-98EB-2AC7845C9059}"/>
              </a:ext>
            </a:extLst>
          </p:cNvPr>
          <p:cNvPicPr>
            <a:picLocks noChangeAspect="1"/>
          </p:cNvPicPr>
          <p:nvPr/>
        </p:nvPicPr>
        <p:blipFill>
          <a:blip r:embed="rId3"/>
          <a:stretch>
            <a:fillRect/>
          </a:stretch>
        </p:blipFill>
        <p:spPr>
          <a:xfrm>
            <a:off x="5323130" y="1104116"/>
            <a:ext cx="3074323" cy="5205204"/>
          </a:xfrm>
          <a:prstGeom prst="rect">
            <a:avLst/>
          </a:prstGeom>
        </p:spPr>
      </p:pic>
      <p:sp>
        <p:nvSpPr>
          <p:cNvPr id="10" name="Text Placeholder 2">
            <a:extLst>
              <a:ext uri="{FF2B5EF4-FFF2-40B4-BE49-F238E27FC236}">
                <a16:creationId xmlns:a16="http://schemas.microsoft.com/office/drawing/2014/main" id="{70EA781E-1140-4FF5-99DF-508440A581B7}"/>
              </a:ext>
            </a:extLst>
          </p:cNvPr>
          <p:cNvSpPr>
            <a:spLocks noGrp="1"/>
          </p:cNvSpPr>
          <p:nvPr>
            <p:ph type="body" sz="quarter" idx="13"/>
          </p:nvPr>
        </p:nvSpPr>
        <p:spPr>
          <a:xfrm>
            <a:off x="467544" y="404664"/>
            <a:ext cx="8364699" cy="379252"/>
          </a:xfrm>
        </p:spPr>
        <p:txBody>
          <a:bodyPr/>
          <a:lstStyle/>
          <a:p>
            <a:r>
              <a:rPr lang="en-US" dirty="0"/>
              <a:t>Design presented at </a:t>
            </a:r>
            <a:r>
              <a:rPr lang="en-US" dirty="0" err="1"/>
              <a:t>FutureColider@DESY</a:t>
            </a:r>
            <a:r>
              <a:rPr lang="en-US" dirty="0"/>
              <a:t> conference in January 2024 </a:t>
            </a:r>
            <a:endParaRPr lang="de-DE" dirty="0"/>
          </a:p>
        </p:txBody>
      </p:sp>
    </p:spTree>
    <p:extLst>
      <p:ext uri="{BB962C8B-B14F-4D97-AF65-F5344CB8AC3E}">
        <p14:creationId xmlns:p14="http://schemas.microsoft.com/office/powerpoint/2010/main" val="940192585"/>
      </p:ext>
    </p:extLst>
  </p:cSld>
  <p:clrMapOvr>
    <a:masterClrMapping/>
  </p:clrMapOvr>
</p:sld>
</file>

<file path=ppt/theme/theme1.xml><?xml version="1.0" encoding="utf-8"?>
<a:theme xmlns:a="http://schemas.openxmlformats.org/drawingml/2006/main" name="DESY">
  <a:themeElements>
    <a:clrScheme name="Benutzerdefiniert 30">
      <a:dk1>
        <a:sysClr val="windowText" lastClr="000000"/>
      </a:dk1>
      <a:lt1>
        <a:sysClr val="window" lastClr="FFFFFF"/>
      </a:lt1>
      <a:dk2>
        <a:srgbClr val="898D8D"/>
      </a:dk2>
      <a:lt2>
        <a:srgbClr val="B2B4B2"/>
      </a:lt2>
      <a:accent1>
        <a:srgbClr val="007BC8"/>
      </a:accent1>
      <a:accent2>
        <a:srgbClr val="EB6E0F"/>
      </a:accent2>
      <a:accent3>
        <a:srgbClr val="004B7D"/>
      </a:accent3>
      <a:accent4>
        <a:srgbClr val="898D8D"/>
      </a:accent4>
      <a:accent5>
        <a:srgbClr val="B2B4B2"/>
      </a:accent5>
      <a:accent6>
        <a:srgbClr val="375E77"/>
      </a:accent6>
      <a:hlink>
        <a:srgbClr val="000000"/>
      </a:hlink>
      <a:folHlink>
        <a:srgbClr val="000000"/>
      </a:folHlink>
    </a:clrScheme>
    <a:fontScheme name="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solidFill>
        <a:ln w="9525">
          <a:solidFill>
            <a:schemeClr val="tx1"/>
          </a:solidFill>
        </a:ln>
      </a:spPr>
      <a:bodyPr rtlCol="0" anchor="ctr"/>
      <a:lstStyle>
        <a:defPPr algn="ctr">
          <a:defRPr sz="1600"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9525">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defRPr sz="1600" dirty="0" err="1" smtClean="0"/>
        </a:defPPr>
      </a:lstStyle>
    </a:txDef>
  </a:objectDefaults>
  <a:extraClrSchemeLst/>
  <a:custClrLst>
    <a:custClr>
      <a:srgbClr val="8B6EC9"/>
    </a:custClr>
    <a:custClr>
      <a:srgbClr val="E35D50"/>
    </a:custClr>
    <a:custClr>
      <a:srgbClr val="5BC5F1"/>
    </a:custClr>
    <a:custClr>
      <a:srgbClr val="00AA92"/>
    </a:custClr>
  </a:custClrLst>
  <a:extLst>
    <a:ext uri="{05A4C25C-085E-4340-85A3-A5531E510DB2}">
      <thm15:themeFamily xmlns:thm15="http://schemas.microsoft.com/office/thememl/2012/main" name="DESY_PowerPoint_4x3_en_2022" id="{E93C1CD5-99D2-3B42-B995-9E4C048B1E4C}" vid="{CEEBB94D-8691-4B44-8E2B-F7E1F01EF89A}"/>
    </a:ext>
  </a:extLst>
</a:theme>
</file>

<file path=ppt/theme/theme2.xml><?xml version="1.0" encoding="utf-8"?>
<a:theme xmlns:a="http://schemas.openxmlformats.org/drawingml/2006/main" name="Office">
  <a:themeElements>
    <a:clrScheme name="Benutzerdefiniert 30">
      <a:dk1>
        <a:sysClr val="windowText" lastClr="000000"/>
      </a:dk1>
      <a:lt1>
        <a:sysClr val="window" lastClr="FFFFFF"/>
      </a:lt1>
      <a:dk2>
        <a:srgbClr val="898D8D"/>
      </a:dk2>
      <a:lt2>
        <a:srgbClr val="B2B4B2"/>
      </a:lt2>
      <a:accent1>
        <a:srgbClr val="007BC8"/>
      </a:accent1>
      <a:accent2>
        <a:srgbClr val="EB6E0F"/>
      </a:accent2>
      <a:accent3>
        <a:srgbClr val="004B7D"/>
      </a:accent3>
      <a:accent4>
        <a:srgbClr val="898D8D"/>
      </a:accent4>
      <a:accent5>
        <a:srgbClr val="B2B4B2"/>
      </a:accent5>
      <a:accent6>
        <a:srgbClr val="375E77"/>
      </a:accent6>
      <a:hlink>
        <a:srgbClr val="000000"/>
      </a:hlink>
      <a:folHlink>
        <a:srgbClr val="000000"/>
      </a:folHlink>
    </a:clrScheme>
    <a:fontScheme name="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Benutzerdefiniert 30">
      <a:dk1>
        <a:sysClr val="windowText" lastClr="000000"/>
      </a:dk1>
      <a:lt1>
        <a:sysClr val="window" lastClr="FFFFFF"/>
      </a:lt1>
      <a:dk2>
        <a:srgbClr val="898D8D"/>
      </a:dk2>
      <a:lt2>
        <a:srgbClr val="B2B4B2"/>
      </a:lt2>
      <a:accent1>
        <a:srgbClr val="007BC8"/>
      </a:accent1>
      <a:accent2>
        <a:srgbClr val="EB6E0F"/>
      </a:accent2>
      <a:accent3>
        <a:srgbClr val="004B7D"/>
      </a:accent3>
      <a:accent4>
        <a:srgbClr val="898D8D"/>
      </a:accent4>
      <a:accent5>
        <a:srgbClr val="B2B4B2"/>
      </a:accent5>
      <a:accent6>
        <a:srgbClr val="375E77"/>
      </a:accent6>
      <a:hlink>
        <a:srgbClr val="000000"/>
      </a:hlink>
      <a:folHlink>
        <a:srgbClr val="000000"/>
      </a:folHlink>
    </a:clrScheme>
    <a:fontScheme name="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Benutzerdefiniert 30">
    <a:dk1>
      <a:sysClr val="windowText" lastClr="000000"/>
    </a:dk1>
    <a:lt1>
      <a:sysClr val="window" lastClr="FFFFFF"/>
    </a:lt1>
    <a:dk2>
      <a:srgbClr val="898D8D"/>
    </a:dk2>
    <a:lt2>
      <a:srgbClr val="B2B4B2"/>
    </a:lt2>
    <a:accent1>
      <a:srgbClr val="007BC8"/>
    </a:accent1>
    <a:accent2>
      <a:srgbClr val="EB6E0F"/>
    </a:accent2>
    <a:accent3>
      <a:srgbClr val="004B7D"/>
    </a:accent3>
    <a:accent4>
      <a:srgbClr val="898D8D"/>
    </a:accent4>
    <a:accent5>
      <a:srgbClr val="B2B4B2"/>
    </a:accent5>
    <a:accent6>
      <a:srgbClr val="375E77"/>
    </a:accent6>
    <a:hlink>
      <a:srgbClr val="000000"/>
    </a:hlink>
    <a:folHlink>
      <a:srgbClr val="000000"/>
    </a:folHlink>
  </a:clrScheme>
</a:themeOverride>
</file>

<file path=ppt/theme/themeOverride2.xml><?xml version="1.0" encoding="utf-8"?>
<a:themeOverride xmlns:a="http://schemas.openxmlformats.org/drawingml/2006/main">
  <a:clrScheme name="Benutzerdefiniert 30">
    <a:dk1>
      <a:sysClr val="windowText" lastClr="000000"/>
    </a:dk1>
    <a:lt1>
      <a:sysClr val="window" lastClr="FFFFFF"/>
    </a:lt1>
    <a:dk2>
      <a:srgbClr val="898D8D"/>
    </a:dk2>
    <a:lt2>
      <a:srgbClr val="B2B4B2"/>
    </a:lt2>
    <a:accent1>
      <a:srgbClr val="007BC8"/>
    </a:accent1>
    <a:accent2>
      <a:srgbClr val="EB6E0F"/>
    </a:accent2>
    <a:accent3>
      <a:srgbClr val="004B7D"/>
    </a:accent3>
    <a:accent4>
      <a:srgbClr val="898D8D"/>
    </a:accent4>
    <a:accent5>
      <a:srgbClr val="B2B4B2"/>
    </a:accent5>
    <a:accent6>
      <a:srgbClr val="375E77"/>
    </a:accent6>
    <a:hlink>
      <a:srgbClr val="000000"/>
    </a:hlink>
    <a:folHlink>
      <a:srgbClr val="000000"/>
    </a:folHlink>
  </a:clrScheme>
</a:themeOverride>
</file>

<file path=docProps/app.xml><?xml version="1.0" encoding="utf-8"?>
<Properties xmlns="http://schemas.openxmlformats.org/officeDocument/2006/extended-properties" xmlns:vt="http://schemas.openxmlformats.org/officeDocument/2006/docPropsVTypes">
  <Template/>
  <TotalTime>0</TotalTime>
  <Words>1070</Words>
  <Application>Microsoft Office PowerPoint</Application>
  <PresentationFormat>On-screen Show (4:3)</PresentationFormat>
  <Paragraphs>83</Paragraphs>
  <Slides>17</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17</vt:i4>
      </vt:variant>
    </vt:vector>
  </HeadingPairs>
  <TitlesOfParts>
    <vt:vector size="20" baseType="lpstr">
      <vt:lpstr>AAAAAC+Calibri</vt:lpstr>
      <vt:lpstr>Arial</vt:lpstr>
      <vt:lpstr>DESY</vt:lpstr>
      <vt:lpstr>Mechanical design studies of the pulsed solenoid for positron sources   Possible methods for manufacture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BACKUP Slides </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Mechanical Design of a Pulsed Solenoid as Capture Device for Positron</dc:title>
  <dc:creator>Yakopov, Grigory</dc:creator>
  <cp:lastModifiedBy>Yakopov, Grigory</cp:lastModifiedBy>
  <cp:revision>87</cp:revision>
  <cp:lastPrinted>2024-01-25T21:13:27Z</cp:lastPrinted>
  <dcterms:created xsi:type="dcterms:W3CDTF">2024-01-20T21:51:00Z</dcterms:created>
  <dcterms:modified xsi:type="dcterms:W3CDTF">2024-07-09T21:41:10Z</dcterms:modified>
</cp:coreProperties>
</file>