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441" r:id="rId3"/>
    <p:sldId id="448" r:id="rId4"/>
    <p:sldId id="446" r:id="rId5"/>
    <p:sldId id="447" r:id="rId6"/>
    <p:sldId id="436" r:id="rId7"/>
    <p:sldId id="449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  <p:cmAuthor id="2" name="山本 康史" initials="山本" lastIdx="1" clrIdx="1">
    <p:extLst>
      <p:ext uri="{19B8F6BF-5375-455C-9EA6-DF929625EA0E}">
        <p15:presenceInfo xmlns:p15="http://schemas.microsoft.com/office/powerpoint/2012/main" userId="761d810f7ffa07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4472C4"/>
    <a:srgbClr val="FF9933"/>
    <a:srgbClr val="D60093"/>
    <a:srgbClr val="9966FF"/>
    <a:srgbClr val="99FF66"/>
    <a:srgbClr val="FF9966"/>
    <a:srgbClr val="FF99CC"/>
    <a:srgbClr val="FF00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3" autoAdjust="0"/>
    <p:restoredTop sz="94660"/>
  </p:normalViewPr>
  <p:slideViewPr>
    <p:cSldViewPr snapToGrid="0">
      <p:cViewPr varScale="1">
        <p:scale>
          <a:sx n="83" d="100"/>
          <a:sy n="83" d="100"/>
        </p:scale>
        <p:origin x="55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29/Aug/2023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38th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979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3272" y="2281096"/>
            <a:ext cx="9305456" cy="1533852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Recent progress of SRF 5-year plan in FY2023-2027 (Kirk)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29/Aug/2023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38th Meeting of SRF Group in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947464"/>
            <a:ext cx="121920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K. 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Monaco, R.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Geng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List, D.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Burrows, Kirk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29/Aug/2023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38th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Recent progress of SRF 5-year plan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0" y="720566"/>
            <a:ext cx="12192001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Japan (KEK)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License agreement with DESY is under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discussed with H. Weise which institutes are included in ITN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Leaders for each sub-group were assigned at KEK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 material procurement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vendor cannot produce any MG material for cavity production from this FY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should consider to change the strategy, KEK and FNAL will negotiate strongly with a vendor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Procurement for dust-free gate valve and shortest connecting bellows beampipe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Negotiation on HPGS with KHK and local government is continuing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started the discussion with oversea vendors for cavity production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some vendors related to power coupler started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some vendors related to SCQ started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verseas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JLAB sent the proposal for ITN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Europe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Enrico went back to CEA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discussed cavity production, radiation simulation, magnetic shield, etc.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DESY is preparing for new license agreement with KEK</a:t>
            </a:r>
          </a:p>
        </p:txBody>
      </p:sp>
    </p:spTree>
    <p:extLst>
      <p:ext uri="{BB962C8B-B14F-4D97-AF65-F5344CB8AC3E}">
        <p14:creationId xmlns:p14="http://schemas.microsoft.com/office/powerpoint/2010/main" val="2454812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29/Aug/2023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38th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Leaders for each sub-group at KEK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表 6">
            <a:extLst>
              <a:ext uri="{FF2B5EF4-FFF2-40B4-BE49-F238E27FC236}">
                <a16:creationId xmlns:a16="http://schemas.microsoft.com/office/drawing/2014/main" id="{516CC833-D505-016E-ABAA-F24FDE1C9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707933"/>
              </p:ext>
            </p:extLst>
          </p:nvPr>
        </p:nvGraphicFramePr>
        <p:xfrm>
          <a:off x="2032000" y="1191260"/>
          <a:ext cx="8128000" cy="4475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68741108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1403072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Sub-group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Leader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2714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T.B.D.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4602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 tuner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Mathieu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Omet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228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coupler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1027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shield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Ryuichi Ueki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432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SCQ magnet (+BPM)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Yasushi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Arimoto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(Hitoshi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Hayano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4436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Clean work/Vacuum work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T.B.D.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743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Cryomodule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465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Infrastructure at COI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Shinichiro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Michizono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7168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Toshihiro Matsumoto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2158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Cryogenics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Hirotaka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Nakai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/Kota Nakanishi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6075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fabrication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Takayuki Saeki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2282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307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29/Aug/2023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38th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9253179-8C9F-1105-5720-2A843EE5D28F}"/>
              </a:ext>
            </a:extLst>
          </p:cNvPr>
          <p:cNvSpPr txBox="1"/>
          <p:nvPr/>
        </p:nvSpPr>
        <p:spPr>
          <a:xfrm>
            <a:off x="15253" y="68358"/>
            <a:ext cx="316511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MG </a:t>
            </a:r>
            <a:r>
              <a:rPr kumimoji="1" lang="en-US" altLang="ja-JP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disk</a:t>
            </a:r>
            <a:r>
              <a:rPr kumimoji="1"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material</a:t>
            </a:r>
          </a:p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(updated!)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5217E309-3EDE-45AD-EAB4-93E36E7AD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381115"/>
              </p:ext>
            </p:extLst>
          </p:nvPr>
        </p:nvGraphicFramePr>
        <p:xfrm>
          <a:off x="3415005" y="0"/>
          <a:ext cx="8542353" cy="6846800"/>
        </p:xfrm>
        <a:graphic>
          <a:graphicData uri="http://schemas.openxmlformats.org/drawingml/2006/table">
            <a:tbl>
              <a:tblPr/>
              <a:tblGrid>
                <a:gridCol w="1866122">
                  <a:extLst>
                    <a:ext uri="{9D8B030D-6E8A-4147-A177-3AD203B41FA5}">
                      <a16:colId xmlns:a16="http://schemas.microsoft.com/office/drawing/2014/main" val="3124008642"/>
                    </a:ext>
                  </a:extLst>
                </a:gridCol>
                <a:gridCol w="886408">
                  <a:extLst>
                    <a:ext uri="{9D8B030D-6E8A-4147-A177-3AD203B41FA5}">
                      <a16:colId xmlns:a16="http://schemas.microsoft.com/office/drawing/2014/main" val="3688885287"/>
                    </a:ext>
                  </a:extLst>
                </a:gridCol>
                <a:gridCol w="905069">
                  <a:extLst>
                    <a:ext uri="{9D8B030D-6E8A-4147-A177-3AD203B41FA5}">
                      <a16:colId xmlns:a16="http://schemas.microsoft.com/office/drawing/2014/main" val="1564880979"/>
                    </a:ext>
                  </a:extLst>
                </a:gridCol>
                <a:gridCol w="886408">
                  <a:extLst>
                    <a:ext uri="{9D8B030D-6E8A-4147-A177-3AD203B41FA5}">
                      <a16:colId xmlns:a16="http://schemas.microsoft.com/office/drawing/2014/main" val="682303487"/>
                    </a:ext>
                  </a:extLst>
                </a:gridCol>
                <a:gridCol w="3998346">
                  <a:extLst>
                    <a:ext uri="{9D8B030D-6E8A-4147-A177-3AD203B41FA5}">
                      <a16:colId xmlns:a16="http://schemas.microsoft.com/office/drawing/2014/main" val="1259246960"/>
                    </a:ext>
                  </a:extLst>
                </a:gridCol>
              </a:tblGrid>
              <a:tr h="239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Billet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length [mm]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# of disks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necessary disk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Purpose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976748"/>
                  </a:ext>
                </a:extLst>
              </a:tr>
              <a:tr h="165898">
                <a:tc rowSpan="7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1st batch (slicing done)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Korea 1-cell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673859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CFF MG 1-cell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156965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DESY (they are interested in inspecton on this MG disks)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446377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EU 1-cell (one cavity)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443086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KEK-9 for welding test related to HPGS (iris)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537130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KEK-9 for welding test related to HPGS (CET)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550659"/>
                  </a:ext>
                </a:extLst>
              </a:tr>
              <a:tr h="2399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KEK-9 for welding test related to HPGS (equator) 1.7mm as mill ends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597343"/>
                  </a:ext>
                </a:extLst>
              </a:tr>
              <a:tr h="165898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270L</a:t>
                      </a:r>
                      <a:b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</a:b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(currently stored in KEK, </a:t>
                      </a:r>
                      <a:b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</a:b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slicing will be done in FY2023)</a:t>
                      </a:r>
                      <a:b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</a:b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Eddy current scan @DESY as free of charge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CFF 9-cell 2024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708631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EU 9-cell 2024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84041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EU-training disks(RI=4, ZANON=4)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591432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US 1-cell (unknown number)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182846"/>
                  </a:ext>
                </a:extLst>
              </a:tr>
              <a:tr h="2399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Supporting back data related HPGS documentation for safety check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936806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for delivery inspection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420092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US 9-cell 2024 (HPGS)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935550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reserve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386220"/>
                  </a:ext>
                </a:extLst>
              </a:tr>
              <a:tr h="165898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200L</a:t>
                      </a:r>
                      <a:b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</a:b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(currently stored in KEK)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CFF 9-cell 2025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109317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CFF 9-cell 2025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879038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US 9-cell 2024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299699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reserve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0989124"/>
                  </a:ext>
                </a:extLst>
              </a:tr>
              <a:tr h="165898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270L</a:t>
                      </a:r>
                      <a:b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</a:b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(currently stored in KEK)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Oversea vendor from Japan 9-cell 2025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648903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Oversea vendor from Japan 9-cell 2025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477865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EU 9-cell 2025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432072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for delivery inspection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458248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reserve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445885"/>
                  </a:ext>
                </a:extLst>
              </a:tr>
              <a:tr h="165898">
                <a:tc rowSpan="15"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1200L</a:t>
                      </a:r>
                      <a:b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</a:b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(delivery deadline will be the end of CY2024)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(not sliced)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Crab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384301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CFF 9-cell 2026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14867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CFF 9-cell 2026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3754914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US 9-cell 2026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628938"/>
                  </a:ext>
                </a:extLst>
              </a:tr>
              <a:tr h="1546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reserve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465998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EU 9-cell 2026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764251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EU 9-cell 2026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431105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for delivery inspection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89502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reserve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445744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EU 9-cell 2026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398471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US 9-cell 2026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979586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reserve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403629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US 9-cell 2026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226456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US 9-cell 2026 (HPGS)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260019"/>
                  </a:ext>
                </a:extLst>
              </a:tr>
              <a:tr h="1658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reserve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584900"/>
                  </a:ext>
                </a:extLst>
              </a:tr>
            </a:tbl>
          </a:graphicData>
        </a:graphic>
      </p:graphicFrame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16740E61-4369-4D52-8C54-9D7B3F99DD22}"/>
              </a:ext>
            </a:extLst>
          </p:cNvPr>
          <p:cNvSpPr txBox="1"/>
          <p:nvPr/>
        </p:nvSpPr>
        <p:spPr>
          <a:xfrm>
            <a:off x="9665241" y="2801482"/>
            <a:ext cx="2190750" cy="3302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united</a:t>
            </a:r>
            <a:r>
              <a:rPr kumimoji="1" lang="en-US" altLang="ja-JP" sz="1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one 9-cell cavity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右大かっこ 9">
            <a:extLst>
              <a:ext uri="{FF2B5EF4-FFF2-40B4-BE49-F238E27FC236}">
                <a16:creationId xmlns:a16="http://schemas.microsoft.com/office/drawing/2014/main" id="{2BE920DA-8935-4A48-BB38-12856B4F1422}"/>
              </a:ext>
            </a:extLst>
          </p:cNvPr>
          <p:cNvSpPr/>
          <p:nvPr/>
        </p:nvSpPr>
        <p:spPr>
          <a:xfrm>
            <a:off x="9352447" y="2602135"/>
            <a:ext cx="286075" cy="691571"/>
          </a:xfrm>
          <a:prstGeom prst="rightBracket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乗算記号 10">
            <a:extLst>
              <a:ext uri="{FF2B5EF4-FFF2-40B4-BE49-F238E27FC236}">
                <a16:creationId xmlns:a16="http://schemas.microsoft.com/office/drawing/2014/main" id="{0633255D-B859-DCF3-DCB6-AE33A3B53D12}"/>
              </a:ext>
            </a:extLst>
          </p:cNvPr>
          <p:cNvSpPr/>
          <p:nvPr/>
        </p:nvSpPr>
        <p:spPr>
          <a:xfrm>
            <a:off x="2855166" y="4246443"/>
            <a:ext cx="9582539" cy="2771192"/>
          </a:xfrm>
          <a:prstGeom prst="mathMultiply">
            <a:avLst/>
          </a:prstGeom>
          <a:solidFill>
            <a:srgbClr val="4472C4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/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04F4DF43-766D-97CF-F1BF-ADACD3F68A14}"/>
              </a:ext>
            </a:extLst>
          </p:cNvPr>
          <p:cNvSpPr/>
          <p:nvPr/>
        </p:nvSpPr>
        <p:spPr>
          <a:xfrm>
            <a:off x="15253" y="3980873"/>
            <a:ext cx="3291365" cy="1378419"/>
          </a:xfrm>
          <a:prstGeom prst="wedgeRoundRectCallout">
            <a:avLst>
              <a:gd name="adj1" fmla="val 59633"/>
              <a:gd name="adj2" fmla="val 4017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vendor 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stops this production!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KEK 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FNAL will negotiate with a vendor before TTC meeting in Dec.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602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29/Aug/2023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38th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0352CA1-7AB5-6271-B69E-67579F2FD3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518449"/>
              </p:ext>
            </p:extLst>
          </p:nvPr>
        </p:nvGraphicFramePr>
        <p:xfrm>
          <a:off x="609604" y="0"/>
          <a:ext cx="10972791" cy="6858004"/>
        </p:xfrm>
        <a:graphic>
          <a:graphicData uri="http://schemas.openxmlformats.org/drawingml/2006/table">
            <a:tbl>
              <a:tblPr/>
              <a:tblGrid>
                <a:gridCol w="838757">
                  <a:extLst>
                    <a:ext uri="{9D8B030D-6E8A-4147-A177-3AD203B41FA5}">
                      <a16:colId xmlns:a16="http://schemas.microsoft.com/office/drawing/2014/main" val="1473171785"/>
                    </a:ext>
                  </a:extLst>
                </a:gridCol>
                <a:gridCol w="1631554">
                  <a:extLst>
                    <a:ext uri="{9D8B030D-6E8A-4147-A177-3AD203B41FA5}">
                      <a16:colId xmlns:a16="http://schemas.microsoft.com/office/drawing/2014/main" val="2124292332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20074224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2436232106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1119909617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29134242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2785384290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3696130727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3667476149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308383322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2995183045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1048995417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3968372071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964652167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363482859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820733731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1711927931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3413026272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2009681176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1943662620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1121570048"/>
                    </a:ext>
                  </a:extLst>
                </a:gridCol>
                <a:gridCol w="425124">
                  <a:extLst>
                    <a:ext uri="{9D8B030D-6E8A-4147-A177-3AD203B41FA5}">
                      <a16:colId xmlns:a16="http://schemas.microsoft.com/office/drawing/2014/main" val="3261928398"/>
                    </a:ext>
                  </a:extLst>
                </a:gridCol>
              </a:tblGrid>
              <a:tr h="242968">
                <a:tc gridSpan="22"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Production Schedule of Cavity and Ancillaries for 5-year Plan (FY starts from April in Japan)</a:t>
                      </a: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351892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JFY2023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JFY2024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JFY2025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JFY2026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JFY2027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871859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CY2023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CY2024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CY2025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CY2026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CY2027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ja-JP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2605141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070529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Asia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FG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028382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MG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126221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FG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5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978271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MG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64281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906578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Power coupler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802974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Frequency tuner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4422873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SCQ magnet+BPM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666327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Magnetic shield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207332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665" marR="3665" marT="36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6463017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Cavity string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8538041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production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561906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assembly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14899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test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704590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4095511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Cryogenics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032481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HLRF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307543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Rail of cavity string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08665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assembly area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345032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test area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479742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954975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Americas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FG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235895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MG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090253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FG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1446582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MG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5489861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Europe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FG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87152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MG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978522"/>
                  </a:ext>
                </a:extLst>
              </a:tr>
              <a:tr h="2037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FG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027975"/>
                  </a:ext>
                </a:extLst>
              </a:tr>
              <a:tr h="2116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MG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(training)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665" marR="3665" marT="3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643621"/>
                  </a:ext>
                </a:extLst>
              </a:tr>
            </a:tbl>
          </a:graphicData>
        </a:graphic>
      </p:graphicFrame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C086FEBF-1CB9-4DF3-366F-4DB0014D7EA7}"/>
              </a:ext>
            </a:extLst>
          </p:cNvPr>
          <p:cNvSpPr/>
          <p:nvPr/>
        </p:nvSpPr>
        <p:spPr>
          <a:xfrm>
            <a:off x="7637065" y="2024742"/>
            <a:ext cx="3429042" cy="663119"/>
          </a:xfrm>
          <a:prstGeom prst="wedgeRoundRectCallout">
            <a:avLst>
              <a:gd name="adj1" fmla="val -45214"/>
              <a:gd name="adj2" fmla="val -92315"/>
              <a:gd name="adj3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necessary to reconsider the cavity production using MG material.</a:t>
            </a:r>
            <a:endParaRPr kumimoji="1" lang="ja-JP" altLang="en-US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C61CC0A-1B41-1685-F5DD-E254B9A1EAD1}"/>
              </a:ext>
            </a:extLst>
          </p:cNvPr>
          <p:cNvSpPr txBox="1"/>
          <p:nvPr/>
        </p:nvSpPr>
        <p:spPr>
          <a:xfrm>
            <a:off x="7342909" y="984723"/>
            <a:ext cx="4553527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number of production never changes!</a:t>
            </a:r>
            <a:endParaRPr kumimoji="1" lang="ja-JP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163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29/Aug/2023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38th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Procurement of vacuum parts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60CA87E-A83D-D63F-9081-0ABB1ED91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0383" y="4012002"/>
            <a:ext cx="2615656" cy="257929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3A8FEA1-9A0E-24A7-5E8B-A51BF80070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504" y="1452707"/>
            <a:ext cx="5163415" cy="2344957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C562E04B-3A95-3911-B022-CE1633F144F8}"/>
              </a:ext>
            </a:extLst>
          </p:cNvPr>
          <p:cNvCxnSpPr/>
          <p:nvPr/>
        </p:nvCxnSpPr>
        <p:spPr>
          <a:xfrm>
            <a:off x="8803074" y="3455688"/>
            <a:ext cx="885092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0E77E79-5D19-2853-AA7C-5C0F0C17F570}"/>
              </a:ext>
            </a:extLst>
          </p:cNvPr>
          <p:cNvSpPr txBox="1"/>
          <p:nvPr/>
        </p:nvSpPr>
        <p:spPr>
          <a:xfrm>
            <a:off x="8730094" y="3468782"/>
            <a:ext cx="103105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79.3 mm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D51E498-1511-33F0-6108-2FDB891E6D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149" y="1788269"/>
            <a:ext cx="2377646" cy="4046571"/>
          </a:xfrm>
          <a:prstGeom prst="rect">
            <a:avLst/>
          </a:prstGeom>
        </p:spPr>
      </p:pic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AA60DF21-52BA-5F05-2C14-EC38BA48D2BA}"/>
              </a:ext>
            </a:extLst>
          </p:cNvPr>
          <p:cNvSpPr/>
          <p:nvPr/>
        </p:nvSpPr>
        <p:spPr>
          <a:xfrm>
            <a:off x="1144113" y="1023160"/>
            <a:ext cx="2504251" cy="513626"/>
          </a:xfrm>
          <a:prstGeom prst="wedgeRoundRectCallout">
            <a:avLst>
              <a:gd name="adj1" fmla="val 7997"/>
              <a:gd name="adj2" fmla="val 11930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Dust-free gate valve</a:t>
            </a:r>
            <a:endParaRPr kumimoji="1" lang="ja-JP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F6B61CB8-A663-2924-1CCC-417840CE515F}"/>
              </a:ext>
            </a:extLst>
          </p:cNvPr>
          <p:cNvSpPr/>
          <p:nvPr/>
        </p:nvSpPr>
        <p:spPr>
          <a:xfrm>
            <a:off x="7327858" y="767274"/>
            <a:ext cx="3248974" cy="513626"/>
          </a:xfrm>
          <a:prstGeom prst="wedgeRoundRectCallout">
            <a:avLst>
              <a:gd name="adj1" fmla="val 9134"/>
              <a:gd name="adj2" fmla="val 13368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Shortest bellows beampipe</a:t>
            </a:r>
            <a:endParaRPr kumimoji="1" lang="ja-JP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79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29/Aug/2023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38th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802709"/>
              </p:ext>
            </p:extLst>
          </p:nvPr>
        </p:nvGraphicFramePr>
        <p:xfrm>
          <a:off x="0" y="962114"/>
          <a:ext cx="12191998" cy="204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5455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8977743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29/Aug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Recent progress of SRF 5-year plan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64612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12/Sep or 26/Sep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25380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13/Oct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Advisory board review for MEXT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8657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16~17/Oct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Visit to CERN to discuss ITN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2751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5~8/Dec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 Meeting 2023 @FNAL, US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780410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Meeting/Conference schedule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43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98665</TotalTime>
  <Words>1501</Words>
  <Application>Microsoft Office PowerPoint</Application>
  <PresentationFormat>ワイド画面</PresentationFormat>
  <Paragraphs>794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游ゴシック</vt:lpstr>
      <vt:lpstr>游ゴシック Light</vt:lpstr>
      <vt:lpstr>Arial</vt:lpstr>
      <vt:lpstr>Times New Roman</vt:lpstr>
      <vt:lpstr>Wingdings</vt:lpstr>
      <vt:lpstr>Office テーマ</vt:lpstr>
      <vt:lpstr>38th Meeting of SRF 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YAMAMOTO Yasuchika</cp:lastModifiedBy>
  <cp:revision>2605</cp:revision>
  <cp:lastPrinted>2020-11-23T15:37:09Z</cp:lastPrinted>
  <dcterms:created xsi:type="dcterms:W3CDTF">2020-09-27T07:10:37Z</dcterms:created>
  <dcterms:modified xsi:type="dcterms:W3CDTF">2023-08-29T13:34:25Z</dcterms:modified>
</cp:coreProperties>
</file>