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4223" r:id="rId2"/>
    <p:sldId id="4227" r:id="rId3"/>
    <p:sldId id="4228" r:id="rId4"/>
    <p:sldId id="4226" r:id="rId5"/>
    <p:sldId id="422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14"/>
    <a:srgbClr val="3227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77" autoAdjust="0"/>
    <p:restoredTop sz="96327" autoAdjust="0"/>
  </p:normalViewPr>
  <p:slideViewPr>
    <p:cSldViewPr showGuides="1">
      <p:cViewPr varScale="1">
        <p:scale>
          <a:sx n="119" d="100"/>
          <a:sy n="119" d="100"/>
        </p:scale>
        <p:origin x="1088" y="184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03.10.23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03.10.23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2224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925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250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rgbClr val="322782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71599" y="6580800"/>
            <a:ext cx="9948937" cy="186841"/>
          </a:xfrm>
        </p:spPr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rgbClr val="E10014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dirty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0895CF-12A0-A917-F96C-A0177475D8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6" t="2858" r="13476" b="38376"/>
          <a:stretch/>
        </p:blipFill>
        <p:spPr>
          <a:xfrm>
            <a:off x="407368" y="6302725"/>
            <a:ext cx="432048" cy="46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EAJADE CFS/MDI Mini-Workshop  |  29 Sep 23 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EAJADE CFS/MDI Mini-Workshop  |  29 Sep 23 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ico.desy.de/event/3998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desy.de/event/40403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ico.desy.de/event/40176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EAJADE WSFA 2023  |  25-27 Sep 23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338F82-ED46-C8F6-4297-65C9B4B95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003" y="8257"/>
            <a:ext cx="9949994" cy="60932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12D4AEF-278C-B230-25A8-97514C5F4802}"/>
              </a:ext>
            </a:extLst>
          </p:cNvPr>
          <p:cNvSpPr txBox="1"/>
          <p:nvPr/>
        </p:nvSpPr>
        <p:spPr>
          <a:xfrm>
            <a:off x="8256240" y="1844824"/>
            <a:ext cx="60995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https://indico.desy.de/event/39980/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009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D39FBE-1FC9-97C8-DD4C-B2423D63E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EAJADE General Meeting KEK  |  28 Sep 23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5B2EC4-F60B-1CF6-6AA0-63BAF392F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662" y="836712"/>
            <a:ext cx="9776676" cy="44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621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D39FBE-1FC9-97C8-DD4C-B2423D63E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EAJADE General Meeting KEK  |  28 Sep 23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B70CEE-5C70-21B8-5268-50802CC02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-8068"/>
            <a:ext cx="374833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59AB24-9AA9-4D01-DFED-9B81A7B7CAD9}"/>
              </a:ext>
            </a:extLst>
          </p:cNvPr>
          <p:cNvSpPr txBox="1"/>
          <p:nvPr/>
        </p:nvSpPr>
        <p:spPr>
          <a:xfrm>
            <a:off x="6600056" y="1916832"/>
            <a:ext cx="60995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Agenda:</a:t>
            </a:r>
          </a:p>
          <a:p>
            <a:r>
              <a:rPr lang="en-GB" dirty="0">
                <a:hlinkClick r:id="rId3"/>
              </a:rPr>
              <a:t>https://indico.desy.de/event/40403/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158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22782"/>
                </a:solidFill>
              </a:rPr>
              <a:t>CFS/MDI Mini-Workshop 29 September 2023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EAJADE CFS/MDI Mini-Workshop  |  29 Sep 23 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A673FFB-0E14-AD45-9EA0-EB7BD96AD1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>
                <a:solidFill>
                  <a:srgbClr val="E10014"/>
                </a:solidFill>
              </a:rPr>
              <a:t>Reviving</a:t>
            </a:r>
            <a:r>
              <a:rPr lang="de-DE" dirty="0">
                <a:solidFill>
                  <a:srgbClr val="E10014"/>
                </a:solidFill>
              </a:rPr>
              <a:t> </a:t>
            </a:r>
            <a:r>
              <a:rPr lang="de-DE" dirty="0" err="1">
                <a:solidFill>
                  <a:srgbClr val="E10014"/>
                </a:solidFill>
              </a:rPr>
              <a:t>former</a:t>
            </a:r>
            <a:r>
              <a:rPr lang="de-DE" dirty="0">
                <a:solidFill>
                  <a:srgbClr val="E10014"/>
                </a:solidFill>
              </a:rPr>
              <a:t> E-JADE mini-workshops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2E30C16F-B8A9-9EEC-4030-0C26F8DAC5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69" y="1219425"/>
            <a:ext cx="11490859" cy="4359498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62752A87-EA0C-0DE9-7481-2960F3AA5A93}"/>
              </a:ext>
            </a:extLst>
          </p:cNvPr>
          <p:cNvSpPr txBox="1"/>
          <p:nvPr/>
        </p:nvSpPr>
        <p:spPr>
          <a:xfrm>
            <a:off x="8616280" y="349611"/>
            <a:ext cx="3341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hlinkClick r:id="rId4"/>
              </a:rPr>
              <a:t>https://</a:t>
            </a:r>
            <a:r>
              <a:rPr lang="en-GB" sz="1600" dirty="0" err="1">
                <a:hlinkClick r:id="rId4"/>
              </a:rPr>
              <a:t>indico.desy.de</a:t>
            </a:r>
            <a:r>
              <a:rPr lang="en-GB" sz="1600" dirty="0">
                <a:hlinkClick r:id="rId4"/>
              </a:rPr>
              <a:t>/event/40176/</a:t>
            </a:r>
            <a:endParaRPr lang="en-DE" sz="1600" dirty="0" err="1"/>
          </a:p>
        </p:txBody>
      </p:sp>
    </p:spTree>
    <p:extLst>
      <p:ext uri="{BB962C8B-B14F-4D97-AF65-F5344CB8AC3E}">
        <p14:creationId xmlns:p14="http://schemas.microsoft.com/office/powerpoint/2010/main" val="52638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22782"/>
                </a:solidFill>
              </a:rPr>
              <a:t>CFS/MDI Mini-Workshop 29 September 2023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EAJADE CFS/MDI Mini-Workshop  |  29 Sep 23 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A673FFB-0E14-AD45-9EA0-EB7BD96AD1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>
                <a:solidFill>
                  <a:srgbClr val="E10014"/>
                </a:solidFill>
              </a:rPr>
              <a:t>Reviving</a:t>
            </a:r>
            <a:r>
              <a:rPr lang="de-DE" dirty="0">
                <a:solidFill>
                  <a:srgbClr val="E10014"/>
                </a:solidFill>
              </a:rPr>
              <a:t> </a:t>
            </a:r>
            <a:r>
              <a:rPr lang="de-DE" dirty="0" err="1">
                <a:solidFill>
                  <a:srgbClr val="E10014"/>
                </a:solidFill>
              </a:rPr>
              <a:t>former</a:t>
            </a:r>
            <a:r>
              <a:rPr lang="de-DE" dirty="0">
                <a:solidFill>
                  <a:srgbClr val="E10014"/>
                </a:solidFill>
              </a:rPr>
              <a:t> E-JADE mini-workshops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A4C703-79C3-2436-994B-A338E91F27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92"/>
          <a:stretch/>
        </p:blipFill>
        <p:spPr>
          <a:xfrm>
            <a:off x="407987" y="1223165"/>
            <a:ext cx="3918259" cy="5554098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6F044682-C66D-D875-43B6-2F1E077C5AEB}"/>
              </a:ext>
            </a:extLst>
          </p:cNvPr>
          <p:cNvGrpSpPr/>
          <p:nvPr/>
        </p:nvGrpSpPr>
        <p:grpSpPr>
          <a:xfrm>
            <a:off x="3647728" y="800709"/>
            <a:ext cx="8398093" cy="1938992"/>
            <a:chOff x="3647728" y="800709"/>
            <a:chExt cx="8398093" cy="193899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74F0B03-A06F-6CD3-940F-6B3A2B6A86C8}"/>
                </a:ext>
              </a:extLst>
            </p:cNvPr>
            <p:cNvSpPr txBox="1"/>
            <p:nvPr/>
          </p:nvSpPr>
          <p:spPr>
            <a:xfrm>
              <a:off x="4943872" y="800709"/>
              <a:ext cx="7101949" cy="17081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DE" sz="1500" dirty="0">
                  <a:latin typeface="DesySans Office" panose="020B0503040000020003" pitchFamily="34" charset="0"/>
                </a:rPr>
                <a:t>Creating reference schedule based on past work (site development, magnet construction, accelerator assembly time line, detector installation)</a:t>
              </a:r>
            </a:p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</a:rPr>
                <a:t>Large uncertainty in all schedules, ball was dropped in 2019</a:t>
              </a:r>
            </a:p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</a:rPr>
                <a:t>Local planning, legal procedures, environmental assessment, land purchase will require 4-6 years between green light and construction start.</a:t>
              </a:r>
            </a:p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GB" sz="1500" dirty="0">
                  <a:latin typeface="DesySans Office" panose="020B0503040000020003" pitchFamily="34" charset="0"/>
                </a:rPr>
                <a:t>D</a:t>
              </a:r>
              <a:r>
                <a:rPr lang="en-DE" sz="1500" dirty="0">
                  <a:latin typeface="DesySans Office" panose="020B0503040000020003" pitchFamily="34" charset="0"/>
                </a:rPr>
                <a:t>etect. assembly start only after AH is ready (8-10 years after green light. </a:t>
              </a:r>
            </a:p>
            <a:p>
              <a:r>
                <a:rPr lang="en-DE" sz="1500" dirty="0">
                  <a:latin typeface="DesySans Office" panose="020B0503040000020003" pitchFamily="34" charset="0"/>
                  <a:sym typeface="Wingdings" pitchFamily="2" charset="2"/>
                </a:rPr>
                <a:t> </a:t>
              </a:r>
              <a:r>
                <a:rPr lang="en-GB" sz="1500" dirty="0">
                  <a:latin typeface="DesySans Office" panose="020B0503040000020003" pitchFamily="34" charset="0"/>
                  <a:sym typeface="Wingdings" pitchFamily="2" charset="2"/>
                </a:rPr>
                <a:t>R</a:t>
              </a:r>
              <a:r>
                <a:rPr lang="en-DE" sz="1500" dirty="0">
                  <a:latin typeface="DesySans Office" panose="020B0503040000020003" pitchFamily="34" charset="0"/>
                  <a:sym typeface="Wingdings" pitchFamily="2" charset="2"/>
                </a:rPr>
                <a:t>eference schedule by the end of this fiscal year!</a:t>
              </a:r>
              <a:endParaRPr lang="en-DE" sz="1500" dirty="0">
                <a:latin typeface="DesySans Office" panose="020B0503040000020003" pitchFamily="34" charset="0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0BB105A-CE44-6453-7EEE-8C0348B24BCF}"/>
                </a:ext>
              </a:extLst>
            </p:cNvPr>
            <p:cNvCxnSpPr/>
            <p:nvPr/>
          </p:nvCxnSpPr>
          <p:spPr>
            <a:xfrm flipV="1">
              <a:off x="3647728" y="1770205"/>
              <a:ext cx="1152128" cy="969496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D0F98D0-EC8A-DE23-674B-EA166680C955}"/>
              </a:ext>
            </a:extLst>
          </p:cNvPr>
          <p:cNvGrpSpPr/>
          <p:nvPr/>
        </p:nvGrpSpPr>
        <p:grpSpPr>
          <a:xfrm>
            <a:off x="3647728" y="2564904"/>
            <a:ext cx="8398093" cy="1069812"/>
            <a:chOff x="3647728" y="2564904"/>
            <a:chExt cx="8398093" cy="106981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09CA33-D024-2CF0-7081-4D6106D413F0}"/>
                </a:ext>
              </a:extLst>
            </p:cNvPr>
            <p:cNvSpPr txBox="1"/>
            <p:nvPr/>
          </p:nvSpPr>
          <p:spPr>
            <a:xfrm>
              <a:off x="4943872" y="2564904"/>
              <a:ext cx="7101949" cy="7848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</a:rPr>
                <a:t>Suggesting new access tunnel for the BDS, (espec. beam dump region)</a:t>
              </a:r>
            </a:p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</a:rPr>
                <a:t>Optimisation of access tunnels in 3D CAD system – IP has been shifted by 5 km since fewer residents affected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F85A489-594B-6113-76E1-17ECB92765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7728" y="2984289"/>
              <a:ext cx="1152128" cy="11181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F9113741-B5FB-65AD-8E9E-B9D65B0CA8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7728" y="3103513"/>
              <a:ext cx="1152128" cy="53120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8DA763B-C06D-127B-7B91-0F57DCA51AC5}"/>
              </a:ext>
            </a:extLst>
          </p:cNvPr>
          <p:cNvGrpSpPr/>
          <p:nvPr/>
        </p:nvGrpSpPr>
        <p:grpSpPr>
          <a:xfrm>
            <a:off x="3647728" y="3429000"/>
            <a:ext cx="8398092" cy="1060295"/>
            <a:chOff x="3647728" y="3429000"/>
            <a:chExt cx="8398092" cy="106029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1D6EAF5-9414-63AA-137F-52FF74148242}"/>
                </a:ext>
              </a:extLst>
            </p:cNvPr>
            <p:cNvSpPr txBox="1"/>
            <p:nvPr/>
          </p:nvSpPr>
          <p:spPr>
            <a:xfrm>
              <a:off x="4943871" y="3429000"/>
              <a:ext cx="7101949" cy="5539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</a:rPr>
                <a:t>Magnet winding as THE bottleneck. Discussing new sharing between on- and off-site work (smaller modules etc.)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E48E59C-2CA5-5911-B614-0A259FD136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7728" y="3793395"/>
              <a:ext cx="1152128" cy="69590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29252D-4ADB-FE61-49F3-2E7DF0DABD96}"/>
              </a:ext>
            </a:extLst>
          </p:cNvPr>
          <p:cNvGrpSpPr/>
          <p:nvPr/>
        </p:nvGrpSpPr>
        <p:grpSpPr>
          <a:xfrm>
            <a:off x="3647728" y="6242246"/>
            <a:ext cx="8403028" cy="338554"/>
            <a:chOff x="3647728" y="6242246"/>
            <a:chExt cx="8403028" cy="33855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8D384B-A0AC-8AB6-F7A0-5F7C026EF632}"/>
                </a:ext>
              </a:extLst>
            </p:cNvPr>
            <p:cNvSpPr txBox="1"/>
            <p:nvPr/>
          </p:nvSpPr>
          <p:spPr>
            <a:xfrm>
              <a:off x="4948807" y="6242246"/>
              <a:ext cx="7101949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DE" sz="1600" dirty="0">
                  <a:sym typeface="Wingdings" pitchFamily="2" charset="2"/>
                </a:rPr>
                <a:t> </a:t>
              </a:r>
              <a:r>
                <a:rPr lang="en-DE" sz="1600" dirty="0"/>
                <a:t>T</a:t>
              </a:r>
              <a:r>
                <a:rPr lang="en-GB" sz="1600" dirty="0"/>
                <a:t>h</a:t>
              </a:r>
              <a:r>
                <a:rPr lang="en-DE" sz="1600" dirty="0"/>
                <a:t>ere is lots to be done!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EC0E4D7-FB08-BCCE-BF72-7ED4C5F72B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7728" y="6408044"/>
              <a:ext cx="1152128" cy="15954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43B2328-43C8-2761-978D-840ABA3F1AC4}"/>
              </a:ext>
            </a:extLst>
          </p:cNvPr>
          <p:cNvGrpSpPr/>
          <p:nvPr/>
        </p:nvGrpSpPr>
        <p:grpSpPr>
          <a:xfrm>
            <a:off x="3647728" y="4077072"/>
            <a:ext cx="8398092" cy="1205445"/>
            <a:chOff x="3647728" y="3388862"/>
            <a:chExt cx="8398092" cy="120544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34FC099-2EA5-F7A6-252A-7A40557DF6BC}"/>
                </a:ext>
              </a:extLst>
            </p:cNvPr>
            <p:cNvSpPr txBox="1"/>
            <p:nvPr/>
          </p:nvSpPr>
          <p:spPr>
            <a:xfrm>
              <a:off x="4943871" y="3388862"/>
              <a:ext cx="7101949" cy="10156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</a:rPr>
                <a:t>TPC background from Beamstrahlung comparable per BX in ILC and FCC (and  Beamstrahlung dominates over ee</a:t>
              </a:r>
              <a:r>
                <a:rPr lang="en-DE" sz="1500" dirty="0">
                  <a:latin typeface="DesySans Office" panose="020B0503040000020003" pitchFamily="34" charset="0"/>
                  <a:sym typeface="Wingdings" pitchFamily="2" charset="2"/>
                </a:rPr>
                <a:t>qq)</a:t>
              </a:r>
            </a:p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  <a:sym typeface="Wingdings" pitchFamily="2" charset="2"/>
                </a:rPr>
                <a:t>But BX frequency 4.5k times higher at FCC</a:t>
              </a:r>
            </a:p>
            <a:p>
              <a:r>
                <a:rPr lang="en-DE" sz="1500" dirty="0">
                  <a:latin typeface="DesySans Office" panose="020B0503040000020003" pitchFamily="34" charset="0"/>
                  <a:sym typeface="Wingdings" pitchFamily="2" charset="2"/>
                </a:rPr>
                <a:t> Can a TPC work at FCC?</a:t>
              </a:r>
              <a:endParaRPr lang="en-DE" sz="1500" dirty="0">
                <a:latin typeface="DesySans Office" panose="020B0503040000020003" pitchFamily="34" charset="0"/>
              </a:endParaRP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2F990F2-2E6A-5C1F-F590-3317ED3261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7728" y="3993235"/>
              <a:ext cx="1152128" cy="601072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8324562-BB94-BC31-A966-D42C32849246}"/>
              </a:ext>
            </a:extLst>
          </p:cNvPr>
          <p:cNvGrpSpPr/>
          <p:nvPr/>
        </p:nvGrpSpPr>
        <p:grpSpPr>
          <a:xfrm>
            <a:off x="3647728" y="5157192"/>
            <a:ext cx="8398092" cy="1031051"/>
            <a:chOff x="3647728" y="3507558"/>
            <a:chExt cx="8398092" cy="103105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5B848F8-B533-7FB6-62F4-41A0E65136AB}"/>
                </a:ext>
              </a:extLst>
            </p:cNvPr>
            <p:cNvSpPr txBox="1"/>
            <p:nvPr/>
          </p:nvSpPr>
          <p:spPr>
            <a:xfrm>
              <a:off x="4943871" y="3507558"/>
              <a:ext cx="7101949" cy="10310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</a:rPr>
                <a:t>Boost leads to reduced muon momentum resolution (factor 2.2), mitigate via extended forward barrel region. </a:t>
              </a:r>
            </a:p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</a:rPr>
                <a:t>Understanding F/B asymmetry and Bhabha / lumi requires more studies</a:t>
              </a:r>
            </a:p>
            <a:p>
              <a:pPr marL="187325" indent="-187325">
                <a:buFont typeface="Arial" panose="020B0604020202020204" pitchFamily="34" charset="0"/>
                <a:buChar char="•"/>
              </a:pPr>
              <a:r>
                <a:rPr lang="en-DE" sz="1500" dirty="0">
                  <a:latin typeface="DesySans Office" panose="020B0503040000020003" pitchFamily="34" charset="0"/>
                </a:rPr>
                <a:t>Beam strahlung effects + others require asymmetric bunch</a:t>
              </a:r>
              <a:r>
                <a:rPr lang="en-DE" sz="1600" dirty="0"/>
                <a:t> charge+length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F2358E1-8710-45DD-1C0A-F2AB4415DD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7728" y="3986226"/>
              <a:ext cx="1152128" cy="5224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6297090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46414</TotalTime>
  <Words>329</Words>
  <Application>Microsoft Macintosh PowerPoint</Application>
  <PresentationFormat>Widescreen</PresentationFormat>
  <Paragraphs>32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DesySans Office</vt:lpstr>
      <vt:lpstr>DESY</vt:lpstr>
      <vt:lpstr>PowerPoint Presentation</vt:lpstr>
      <vt:lpstr>PowerPoint Presentation</vt:lpstr>
      <vt:lpstr>PowerPoint Presentation</vt:lpstr>
      <vt:lpstr>CFS/MDI Mini-Workshop 29 September 2023</vt:lpstr>
      <vt:lpstr>CFS/MDI Mini-Workshop 29 September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Thomas Schörner-Sadenius</dc:creator>
  <cp:lastModifiedBy>Steinar Stapnes</cp:lastModifiedBy>
  <cp:revision>564</cp:revision>
  <cp:lastPrinted>2023-03-21T11:59:21Z</cp:lastPrinted>
  <dcterms:created xsi:type="dcterms:W3CDTF">2018-04-12T09:21:51Z</dcterms:created>
  <dcterms:modified xsi:type="dcterms:W3CDTF">2023-10-03T18:09:08Z</dcterms:modified>
</cp:coreProperties>
</file>