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3"/>
  </p:notesMasterIdLst>
  <p:handoutMasterIdLst>
    <p:handoutMasterId r:id="rId4"/>
  </p:handoutMasterIdLst>
  <p:sldIdLst>
    <p:sldId id="415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F2F2F"/>
    <a:srgbClr val="0033A0"/>
    <a:srgbClr val="303030"/>
    <a:srgbClr val="0155C0"/>
    <a:srgbClr val="CBFFB4"/>
    <a:srgbClr val="B5F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89728"/>
  </p:normalViewPr>
  <p:slideViewPr>
    <p:cSldViewPr snapToObjects="1">
      <p:cViewPr varScale="1">
        <p:scale>
          <a:sx n="110" d="100"/>
          <a:sy n="110" d="100"/>
        </p:scale>
        <p:origin x="1304" y="1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Objects="1" showGuides="1">
      <p:cViewPr varScale="1">
        <p:scale>
          <a:sx n="97" d="100"/>
          <a:sy n="97" d="100"/>
        </p:scale>
        <p:origin x="514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9ECC00-9D05-CC45-8759-E5CD2E5561FA}" type="doc">
      <dgm:prSet loTypeId="urn:microsoft.com/office/officeart/2005/8/layout/chart3" loCatId="" qsTypeId="urn:microsoft.com/office/officeart/2005/8/quickstyle/3d3" qsCatId="3D" csTypeId="urn:microsoft.com/office/officeart/2005/8/colors/colorful4" csCatId="colorful" phldr="1"/>
      <dgm:spPr/>
    </dgm:pt>
    <dgm:pt modelId="{4A56B608-7773-C140-8BA3-74F71665AA87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</dgm:t>
    </dgm:pt>
    <dgm:pt modelId="{F7D326A8-0D5A-004B-87E1-1B443A07C5F5}" type="parTrans" cxnId="{E3E0FD6C-31C0-6642-9838-B50C8FC716CA}">
      <dgm:prSet/>
      <dgm:spPr/>
      <dgm:t>
        <a:bodyPr/>
        <a:lstStyle/>
        <a:p>
          <a:endParaRPr lang="en-US"/>
        </a:p>
      </dgm:t>
    </dgm:pt>
    <dgm:pt modelId="{9BD6224C-6576-CB48-9C84-B0671D7DC134}" type="sibTrans" cxnId="{E3E0FD6C-31C0-6642-9838-B50C8FC716CA}">
      <dgm:prSet/>
      <dgm:spPr/>
      <dgm:t>
        <a:bodyPr/>
        <a:lstStyle/>
        <a:p>
          <a:endParaRPr lang="en-US"/>
        </a:p>
      </dgm:t>
    </dgm:pt>
    <dgm:pt modelId="{0C1E769B-FCDF-344C-96B7-33600D59ED92}">
      <dgm:prSet phldrT="[Text]" custT="1"/>
      <dgm:spPr>
        <a:solidFill>
          <a:srgbClr val="FFC000"/>
        </a:solidFill>
      </dgm:spPr>
      <dgm:t>
        <a:bodyPr/>
        <a:lstStyle/>
        <a:p>
          <a:endParaRPr lang="en-US" sz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Agreement signed 7.7.2023</a:t>
          </a:r>
        </a:p>
      </dgm:t>
    </dgm:pt>
    <dgm:pt modelId="{EA7DA9F0-39D8-EA4A-98B4-4EC17A727E2C}" type="parTrans" cxnId="{15BFE27A-2A9E-8F44-BCD5-A1C127C9B2FF}">
      <dgm:prSet/>
      <dgm:spPr/>
      <dgm:t>
        <a:bodyPr/>
        <a:lstStyle/>
        <a:p>
          <a:endParaRPr lang="en-US"/>
        </a:p>
      </dgm:t>
    </dgm:pt>
    <dgm:pt modelId="{722CB0F9-E6EA-6346-88FB-F4402FC835A4}" type="sibTrans" cxnId="{15BFE27A-2A9E-8F44-BCD5-A1C127C9B2FF}">
      <dgm:prSet/>
      <dgm:spPr/>
      <dgm:t>
        <a:bodyPr/>
        <a:lstStyle/>
        <a:p>
          <a:endParaRPr lang="en-US"/>
        </a:p>
      </dgm:t>
    </dgm:pt>
    <dgm:pt modelId="{B9BFFA88-24B2-AA42-9D80-55C4AC81AFB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gm:t>
    </dgm:pt>
    <dgm:pt modelId="{C242709A-8D4A-7E45-9AD1-32696FE1AFA2}" type="parTrans" cxnId="{8F2F9B13-EB6B-A946-94DC-EB81645E2363}">
      <dgm:prSet/>
      <dgm:spPr/>
      <dgm:t>
        <a:bodyPr/>
        <a:lstStyle/>
        <a:p>
          <a:endParaRPr lang="en-US"/>
        </a:p>
      </dgm:t>
    </dgm:pt>
    <dgm:pt modelId="{1DDA4593-7F84-5D42-AE46-799DF2A6272F}" type="sibTrans" cxnId="{8F2F9B13-EB6B-A946-94DC-EB81645E2363}">
      <dgm:prSet/>
      <dgm:spPr/>
      <dgm:t>
        <a:bodyPr/>
        <a:lstStyle/>
        <a:p>
          <a:endParaRPr lang="en-US"/>
        </a:p>
      </dgm:t>
    </dgm:pt>
    <dgm:pt modelId="{28C1B229-02D3-0E4D-9919-C965FBE1A08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r>
            <a:rPr lang="en-US" sz="1200" b="1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gm:t>
    </dgm:pt>
    <dgm:pt modelId="{CFB39C94-7B1A-324B-81AA-5F681543A926}" type="parTrans" cxnId="{DAA45FAB-07D6-0F4B-855C-FE79829DD3D0}">
      <dgm:prSet/>
      <dgm:spPr/>
      <dgm:t>
        <a:bodyPr/>
        <a:lstStyle/>
        <a:p>
          <a:endParaRPr lang="en-US"/>
        </a:p>
      </dgm:t>
    </dgm:pt>
    <dgm:pt modelId="{B6B43D2E-C1C1-D148-B2B0-E72A87289ACC}" type="sibTrans" cxnId="{DAA45FAB-07D6-0F4B-855C-FE79829DD3D0}">
      <dgm:prSet/>
      <dgm:spPr/>
      <dgm:t>
        <a:bodyPr/>
        <a:lstStyle/>
        <a:p>
          <a:endParaRPr lang="en-US"/>
        </a:p>
      </dgm:t>
    </dgm:pt>
    <dgm:pt modelId="{200B7A50-A81B-8D42-BC35-F40B82ACA0FA}" type="pres">
      <dgm:prSet presAssocID="{1C9ECC00-9D05-CC45-8759-E5CD2E5561FA}" presName="compositeShape" presStyleCnt="0">
        <dgm:presLayoutVars>
          <dgm:chMax val="7"/>
          <dgm:dir/>
          <dgm:resizeHandles val="exact"/>
        </dgm:presLayoutVars>
      </dgm:prSet>
      <dgm:spPr/>
    </dgm:pt>
    <dgm:pt modelId="{332A541A-5269-BD4D-BB96-28DDCFCDD18B}" type="pres">
      <dgm:prSet presAssocID="{1C9ECC00-9D05-CC45-8759-E5CD2E5561FA}" presName="wedge1" presStyleLbl="node1" presStyleIdx="0" presStyleCnt="4" custLinFactNeighborX="-4496" custLinFactNeighborY="4022"/>
      <dgm:spPr/>
    </dgm:pt>
    <dgm:pt modelId="{8129BB5D-3C97-2F48-92D1-560B130EEC1B}" type="pres">
      <dgm:prSet presAssocID="{1C9ECC00-9D05-CC45-8759-E5CD2E5561FA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26162E4-01BC-1C40-8317-97D812D29AD4}" type="pres">
      <dgm:prSet presAssocID="{1C9ECC00-9D05-CC45-8759-E5CD2E5561FA}" presName="wedge2" presStyleLbl="node1" presStyleIdx="1" presStyleCnt="4"/>
      <dgm:spPr/>
    </dgm:pt>
    <dgm:pt modelId="{DD62BAB7-1E9B-3D4D-83FD-9089C2F16787}" type="pres">
      <dgm:prSet presAssocID="{1C9ECC00-9D05-CC45-8759-E5CD2E5561FA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FB7C38D-3E3A-F349-A61D-4EAD3EB886CE}" type="pres">
      <dgm:prSet presAssocID="{1C9ECC00-9D05-CC45-8759-E5CD2E5561FA}" presName="wedge3" presStyleLbl="node1" presStyleIdx="2" presStyleCnt="4"/>
      <dgm:spPr/>
    </dgm:pt>
    <dgm:pt modelId="{C117433B-9961-2547-BC51-F4FDEDF9E5D6}" type="pres">
      <dgm:prSet presAssocID="{1C9ECC00-9D05-CC45-8759-E5CD2E5561FA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73E4FF7-F5C2-6747-A48B-6EB32979DD48}" type="pres">
      <dgm:prSet presAssocID="{1C9ECC00-9D05-CC45-8759-E5CD2E5561FA}" presName="wedge4" presStyleLbl="node1" presStyleIdx="3" presStyleCnt="4"/>
      <dgm:spPr/>
    </dgm:pt>
    <dgm:pt modelId="{B80256C8-A8A8-5340-8C71-5BF2A81A9378}" type="pres">
      <dgm:prSet presAssocID="{1C9ECC00-9D05-CC45-8759-E5CD2E5561FA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58DF3908-3D6F-D54D-95B8-7EA71C81CAB6}" type="presOf" srcId="{28C1B229-02D3-0E4D-9919-C965FBE1A082}" destId="{473E4FF7-F5C2-6747-A48B-6EB32979DD48}" srcOrd="0" destOrd="0" presId="urn:microsoft.com/office/officeart/2005/8/layout/chart3"/>
    <dgm:cxn modelId="{E6E32D0E-CCF2-5B46-B80A-F15EA26E3ED9}" type="presOf" srcId="{0C1E769B-FCDF-344C-96B7-33600D59ED92}" destId="{926162E4-01BC-1C40-8317-97D812D29AD4}" srcOrd="0" destOrd="0" presId="urn:microsoft.com/office/officeart/2005/8/layout/chart3"/>
    <dgm:cxn modelId="{8F2F9B13-EB6B-A946-94DC-EB81645E2363}" srcId="{1C9ECC00-9D05-CC45-8759-E5CD2E5561FA}" destId="{B9BFFA88-24B2-AA42-9D80-55C4AC81AFB2}" srcOrd="2" destOrd="0" parTransId="{C242709A-8D4A-7E45-9AD1-32696FE1AFA2}" sibTransId="{1DDA4593-7F84-5D42-AE46-799DF2A6272F}"/>
    <dgm:cxn modelId="{5226EB38-9B64-B340-AEFB-9C5ABBAE4015}" type="presOf" srcId="{B9BFFA88-24B2-AA42-9D80-55C4AC81AFB2}" destId="{FFB7C38D-3E3A-F349-A61D-4EAD3EB886CE}" srcOrd="0" destOrd="0" presId="urn:microsoft.com/office/officeart/2005/8/layout/chart3"/>
    <dgm:cxn modelId="{369AAD40-2B46-EE4D-BBFD-5BA88E308AC1}" type="presOf" srcId="{4A56B608-7773-C140-8BA3-74F71665AA87}" destId="{332A541A-5269-BD4D-BB96-28DDCFCDD18B}" srcOrd="0" destOrd="0" presId="urn:microsoft.com/office/officeart/2005/8/layout/chart3"/>
    <dgm:cxn modelId="{B95FFD67-39B6-A549-95AB-A6CB87F1FECF}" type="presOf" srcId="{0C1E769B-FCDF-344C-96B7-33600D59ED92}" destId="{DD62BAB7-1E9B-3D4D-83FD-9089C2F16787}" srcOrd="1" destOrd="0" presId="urn:microsoft.com/office/officeart/2005/8/layout/chart3"/>
    <dgm:cxn modelId="{E3E0FD6C-31C0-6642-9838-B50C8FC716CA}" srcId="{1C9ECC00-9D05-CC45-8759-E5CD2E5561FA}" destId="{4A56B608-7773-C140-8BA3-74F71665AA87}" srcOrd="0" destOrd="0" parTransId="{F7D326A8-0D5A-004B-87E1-1B443A07C5F5}" sibTransId="{9BD6224C-6576-CB48-9C84-B0671D7DC134}"/>
    <dgm:cxn modelId="{0F0B1478-D771-8F45-9243-E24FCF6F5CEF}" type="presOf" srcId="{1C9ECC00-9D05-CC45-8759-E5CD2E5561FA}" destId="{200B7A50-A81B-8D42-BC35-F40B82ACA0FA}" srcOrd="0" destOrd="0" presId="urn:microsoft.com/office/officeart/2005/8/layout/chart3"/>
    <dgm:cxn modelId="{15BFE27A-2A9E-8F44-BCD5-A1C127C9B2FF}" srcId="{1C9ECC00-9D05-CC45-8759-E5CD2E5561FA}" destId="{0C1E769B-FCDF-344C-96B7-33600D59ED92}" srcOrd="1" destOrd="0" parTransId="{EA7DA9F0-39D8-EA4A-98B4-4EC17A727E2C}" sibTransId="{722CB0F9-E6EA-6346-88FB-F4402FC835A4}"/>
    <dgm:cxn modelId="{DAA45FAB-07D6-0F4B-855C-FE79829DD3D0}" srcId="{1C9ECC00-9D05-CC45-8759-E5CD2E5561FA}" destId="{28C1B229-02D3-0E4D-9919-C965FBE1A082}" srcOrd="3" destOrd="0" parTransId="{CFB39C94-7B1A-324B-81AA-5F681543A926}" sibTransId="{B6B43D2E-C1C1-D148-B2B0-E72A87289ACC}"/>
    <dgm:cxn modelId="{FB0B32DD-0827-114D-B359-44CB033FB10C}" type="presOf" srcId="{4A56B608-7773-C140-8BA3-74F71665AA87}" destId="{8129BB5D-3C97-2F48-92D1-560B130EEC1B}" srcOrd="1" destOrd="0" presId="urn:microsoft.com/office/officeart/2005/8/layout/chart3"/>
    <dgm:cxn modelId="{C6E835E2-EAB7-7C4C-BE80-4E13FE0C264C}" type="presOf" srcId="{28C1B229-02D3-0E4D-9919-C965FBE1A082}" destId="{B80256C8-A8A8-5340-8C71-5BF2A81A9378}" srcOrd="1" destOrd="0" presId="urn:microsoft.com/office/officeart/2005/8/layout/chart3"/>
    <dgm:cxn modelId="{9EB78EE6-7A0F-A842-BC49-9EE66E34E7CE}" type="presOf" srcId="{B9BFFA88-24B2-AA42-9D80-55C4AC81AFB2}" destId="{C117433B-9961-2547-BC51-F4FDEDF9E5D6}" srcOrd="1" destOrd="0" presId="urn:microsoft.com/office/officeart/2005/8/layout/chart3"/>
    <dgm:cxn modelId="{C64A4800-3311-A54E-8219-23479CDC4056}" type="presParOf" srcId="{200B7A50-A81B-8D42-BC35-F40B82ACA0FA}" destId="{332A541A-5269-BD4D-BB96-28DDCFCDD18B}" srcOrd="0" destOrd="0" presId="urn:microsoft.com/office/officeart/2005/8/layout/chart3"/>
    <dgm:cxn modelId="{B7912702-F537-8F4F-BB7B-E3706536CE6C}" type="presParOf" srcId="{200B7A50-A81B-8D42-BC35-F40B82ACA0FA}" destId="{8129BB5D-3C97-2F48-92D1-560B130EEC1B}" srcOrd="1" destOrd="0" presId="urn:microsoft.com/office/officeart/2005/8/layout/chart3"/>
    <dgm:cxn modelId="{D03E3C5E-C310-5441-9800-A16B66607630}" type="presParOf" srcId="{200B7A50-A81B-8D42-BC35-F40B82ACA0FA}" destId="{926162E4-01BC-1C40-8317-97D812D29AD4}" srcOrd="2" destOrd="0" presId="urn:microsoft.com/office/officeart/2005/8/layout/chart3"/>
    <dgm:cxn modelId="{DA69FAE2-2F5B-284A-AE69-4896AD9B37CC}" type="presParOf" srcId="{200B7A50-A81B-8D42-BC35-F40B82ACA0FA}" destId="{DD62BAB7-1E9B-3D4D-83FD-9089C2F16787}" srcOrd="3" destOrd="0" presId="urn:microsoft.com/office/officeart/2005/8/layout/chart3"/>
    <dgm:cxn modelId="{256C019A-E910-C64B-9898-A9C0A73730B3}" type="presParOf" srcId="{200B7A50-A81B-8D42-BC35-F40B82ACA0FA}" destId="{FFB7C38D-3E3A-F349-A61D-4EAD3EB886CE}" srcOrd="4" destOrd="0" presId="urn:microsoft.com/office/officeart/2005/8/layout/chart3"/>
    <dgm:cxn modelId="{C4BE8301-A04B-5A48-ABF4-AB453FBDB61F}" type="presParOf" srcId="{200B7A50-A81B-8D42-BC35-F40B82ACA0FA}" destId="{C117433B-9961-2547-BC51-F4FDEDF9E5D6}" srcOrd="5" destOrd="0" presId="urn:microsoft.com/office/officeart/2005/8/layout/chart3"/>
    <dgm:cxn modelId="{DBD8AB32-CCAC-C94F-8A9D-13AF1C429D58}" type="presParOf" srcId="{200B7A50-A81B-8D42-BC35-F40B82ACA0FA}" destId="{473E4FF7-F5C2-6747-A48B-6EB32979DD48}" srcOrd="6" destOrd="0" presId="urn:microsoft.com/office/officeart/2005/8/layout/chart3"/>
    <dgm:cxn modelId="{8659B26C-B3E6-6A4B-A43B-21CEA3B8A345}" type="presParOf" srcId="{200B7A50-A81B-8D42-BC35-F40B82ACA0FA}" destId="{B80256C8-A8A8-5340-8C71-5BF2A81A9378}" srcOrd="7" destOrd="0" presId="urn:microsoft.com/office/officeart/2005/8/layout/chart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A541A-5269-BD4D-BB96-28DDCFCDD18B}">
      <dsp:nvSpPr>
        <dsp:cNvPr id="0" name=""/>
        <dsp:cNvSpPr/>
      </dsp:nvSpPr>
      <dsp:spPr>
        <a:xfrm>
          <a:off x="1571452" y="520651"/>
          <a:ext cx="4551680" cy="4551680"/>
        </a:xfrm>
        <a:prstGeom prst="pie">
          <a:avLst>
            <a:gd name="adj1" fmla="val 16200000"/>
            <a:gd name="adj2" fmla="val 0"/>
          </a:avLst>
        </a:prstGeom>
        <a:solidFill>
          <a:schemeClr val="accent4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Personnel with interest and skills in European labs/Univ., local infrastructure. </a:t>
          </a:r>
        </a:p>
      </dsp:txBody>
      <dsp:txXfrm>
        <a:off x="3899311" y="1362712"/>
        <a:ext cx="1679786" cy="1354666"/>
      </dsp:txXfrm>
    </dsp:sp>
    <dsp:sp modelId="{926162E4-01BC-1C40-8317-97D812D29AD4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0"/>
            <a:gd name="adj2" fmla="val 5400000"/>
          </a:avLst>
        </a:prstGeom>
        <a:solidFill>
          <a:srgbClr val="FFC00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 dirty="0">
            <a:solidFill>
              <a:schemeClr val="tx1"/>
            </a:solidFill>
            <a:latin typeface="Avenir Book" panose="02000503020000020003" pitchFamily="2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Material funds as estimated (major/core part from KEK), in some cases complemented by local funding.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Agreement signed 7.7.2023</a:t>
          </a:r>
        </a:p>
      </dsp:txBody>
      <dsp:txXfrm>
        <a:off x="3941395" y="2886523"/>
        <a:ext cx="1679786" cy="1354666"/>
      </dsp:txXfrm>
    </dsp:sp>
    <dsp:sp modelId="{FFB7C38D-3E3A-F349-A61D-4EAD3EB886CE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5400000"/>
            <a:gd name="adj2" fmla="val 108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EAJADE, MC exchange project supporting Higgs factory personnel exchange to Japan and the US.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Started 1.3.2023</a:t>
          </a:r>
        </a:p>
      </dsp:txBody>
      <dsp:txXfrm>
        <a:off x="2099048" y="2886523"/>
        <a:ext cx="1679786" cy="1354666"/>
      </dsp:txXfrm>
    </dsp:sp>
    <dsp:sp modelId="{473E4FF7-F5C2-6747-A48B-6EB32979DD48}">
      <dsp:nvSpPr>
        <dsp:cNvPr id="0" name=""/>
        <dsp:cNvSpPr/>
      </dsp:nvSpPr>
      <dsp:spPr>
        <a:xfrm>
          <a:off x="1584274" y="529403"/>
          <a:ext cx="4551680" cy="4551680"/>
        </a:xfrm>
        <a:prstGeom prst="pie">
          <a:avLst>
            <a:gd name="adj1" fmla="val 10800000"/>
            <a:gd name="adj2" fmla="val 16200000"/>
          </a:avLst>
        </a:prstGeom>
        <a:solidFill>
          <a:srgbClr val="92D050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Avenir Book" panose="02000503020000020003" pitchFamily="2" charset="0"/>
            </a:rPr>
            <a:t>CERN LC, project office (within existing LC resources at CERN).</a:t>
          </a:r>
          <a:r>
            <a:rPr lang="en-US" sz="1200" b="1" kern="1200" dirty="0">
              <a:solidFill>
                <a:schemeClr val="tx1"/>
              </a:solidFill>
              <a:latin typeface="Avenir Book" panose="02000503020000020003" pitchFamily="2" charset="0"/>
            </a:rPr>
            <a:t>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  <a:latin typeface="Avenir Book" panose="02000503020000020003" pitchFamily="2" charset="0"/>
            </a:rPr>
            <a:t>LC budget line in MTP until end 2028</a:t>
          </a:r>
        </a:p>
      </dsp:txBody>
      <dsp:txXfrm>
        <a:off x="2099048" y="1369297"/>
        <a:ext cx="1679786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94176B-65A6-B941-951F-D0F1CFA2525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5299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2EA9-2EB2-D41B-0A9C-CAA2D630F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650F2C-65EE-E162-E80A-326377498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7B6D0-6A89-1246-C24E-15D4EC325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78261-3940-A829-47E3-6B7B0B5E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F802FC-C791-F1E5-9921-EB53F4B8F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081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5A117-9936-5273-FD44-3BBD719A4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5B4F58-44CC-74B0-68D9-1CDF960BD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25D80-CAA3-953C-899F-CA9B74378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3BF61-702C-932A-E0FC-07564A3F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73B1C3-E1E4-FC87-4E43-3992DFA86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909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A8D588-A82E-44E5-F18B-297CF3188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1F8FCC-CA64-8F34-8D89-BCFD4142A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86A2A-51F4-2E05-6AF7-49C559317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B0A95-4305-D805-4005-2ADF90DDC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D4E0-2125-B093-4C20-DD6A084A5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971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34208-7621-3694-05BC-05E577939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BB1F9-6D70-A244-7480-115AB6221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D8B73-820B-9471-790D-29F84C70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B8FF-18F9-B10A-FA4C-C19A404F7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B19B5-B5B9-43C0-CB8F-C096C9D8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33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38EEB-AAF8-95A4-6CC0-C9B0A04E9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E405D-D54E-B5F9-92AC-087B48C90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04110-65F3-ED38-07C4-D80225A0A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8CE8F-D84E-E14F-BB5C-0AA72120A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F8B60-4E96-3A6F-EBEF-9FC001F34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4047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44B16-0D06-9374-67E0-FF34B6C54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6941-773E-88D5-05FA-78E5D86CB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B642-C7EB-27F2-E5D5-7862A3915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0B76C-230F-CB01-A83F-EFBC56C36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7054-4048-3FC1-41B7-9476DD17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D52806-A13F-A0B1-D654-9687AE059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4244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B909-0CA3-130C-1E04-3BF5037D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23314-612D-F46F-BEF9-B891E992A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FCBA7-31F7-0151-E1BC-D613ADA3A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1400E-37AB-32C4-EBD5-F945993736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B12456-63B2-8422-DD6B-0039FC6812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A52F07-9610-22AC-2146-C7602809C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58E3B4-105C-9983-4505-115B9A5D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E3DE6B-F4A5-C6C9-9939-73D8B6EB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348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6EA0C-641A-15BA-FECD-782E97754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407795-ECA2-7475-EB88-1B14B3EE3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7728B3-A3FB-5BE8-753D-7E12283C7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5245-0B6D-26EA-9BF4-0469EDDF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492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3D7CDF-E564-065F-2231-C33D8F67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CCD898-B784-F88F-33DC-4587AF77C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E155C-D232-B878-C3BF-951E119AE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2272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63A53-E1B2-859D-C1CA-481BBA165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59981-93B8-B9B4-0F98-B2395C999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A5D63B-B6AB-DE23-88AF-98DBA5C9B6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A5269-1D7A-5CCD-6F92-F3DF798CD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2CD1A-8792-10C2-B467-9153123D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5501C-FBEB-7B90-116E-748D7E296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2972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13BE4-AD24-CAD1-ED83-D9B6DBD86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2E271-3B0C-51D2-0CB3-8FF2D67092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5B7F8-1125-25AD-9E01-F8BC4FB9C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01672F-7257-F17D-5E54-857F9DDBB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27/09/23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1D7EB-141A-7536-35FD-8E945EC75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Steinar Stapnes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04F5B5-80A9-C5E4-C66E-3BAD9DBC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279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E5F82E-A88E-1CBF-EC7E-9572D164A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C436B-7F79-8762-F16A-438DF3873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EE464-BB3C-D512-83C0-28787970A6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27/09/23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2A51B-55B8-1F25-2395-32A824EC8E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Steinar Stapnes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A789F-F640-52AB-06BA-A2AAF6BA9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85C8-9A38-DB47-B803-499E7784EBD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865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genda.linearcollider.org/event/9762/contributions/50949/attachments/38269/60112/20220715.EAJADE.ILC-EU.pdf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0DE947D-BEE0-C1E8-FBAB-26113C0B01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251800"/>
              </p:ext>
            </p:extLst>
          </p:nvPr>
        </p:nvGraphicFramePr>
        <p:xfrm>
          <a:off x="5976730" y="1034669"/>
          <a:ext cx="791205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CE841B-0CD3-9130-3289-F1C029EE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ED214FC2-D180-45CB-BFDC-9AC7B2DC4DE3}" type="slidenum">
              <a:rPr kumimoji="1" lang="ja-JP" alt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C2CB1F-F3C9-8739-5452-29687A869CB3}"/>
              </a:ext>
            </a:extLst>
          </p:cNvPr>
          <p:cNvSpPr txBox="1"/>
          <p:nvPr/>
        </p:nvSpPr>
        <p:spPr>
          <a:xfrm>
            <a:off x="191344" y="822297"/>
            <a:ext cx="74106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European ITN studies are distributed on five main activity areas: </a:t>
            </a: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A1 with three SC RF related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SRF: Cavities and </a:t>
            </a:r>
            <a:r>
              <a:rPr lang="en-GB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 (INFN, CEA, DESY, IJCLAB?)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Crab-cavities (STFC, CERN?)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Linac elements: ML quads and cold BPMs (CIEMAT, IFIC)</a:t>
            </a: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A2 Sources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 magnet (</a:t>
            </a:r>
            <a:r>
              <a:rPr lang="en-GB" sz="16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Uni.H</a:t>
            </a: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DESY, CERN)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Wheel/target (the same and UK groups)</a:t>
            </a: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A3 Damping Ring including kickers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Emittance Ring lab(s) (UK?)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A4 ATF activities for final focus and nanobeams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On-going/restarted (Oxford, DESY, IJCLAB, CEA, CERN, IFIC)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MDI here ? </a:t>
            </a: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A5 Implementation including Project Office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Dump, CE, </a:t>
            </a:r>
            <a:r>
              <a:rPr lang="en-GB" sz="1600" dirty="0" err="1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</a:t>
            </a:r>
            <a:r>
              <a:rPr lang="en-GB" sz="16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earlier efforts at CERN, possible follow up being considered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Sustainability, Life Cycle Assessment (CERN, DESY, CEA, UK groups?)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EAJADE started (EU funding) SHOW groups?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4BF26D-E51A-8296-BC7A-195344653AE8}"/>
              </a:ext>
            </a:extLst>
          </p:cNvPr>
          <p:cNvSpPr txBox="1">
            <a:spLocks/>
          </p:cNvSpPr>
          <p:nvPr/>
        </p:nvSpPr>
        <p:spPr>
          <a:xfrm>
            <a:off x="335360" y="188643"/>
            <a:ext cx="6696744" cy="5756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European ITN activities –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4B154F-2414-08D8-4E79-93CBE79BDA0C}"/>
              </a:ext>
            </a:extLst>
          </p:cNvPr>
          <p:cNvSpPr txBox="1"/>
          <p:nvPr/>
        </p:nvSpPr>
        <p:spPr>
          <a:xfrm>
            <a:off x="8165167" y="6492874"/>
            <a:ext cx="3273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EAJADE: Information at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LINK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1746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14094</TotalTime>
  <Words>253</Words>
  <Application>Microsoft Macintosh PowerPoint</Application>
  <PresentationFormat>Widescreen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Book</vt:lpstr>
      <vt:lpstr>Calibri</vt:lpstr>
      <vt:lpstr>Calibri Light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Steinar Stapnes</dc:creator>
  <cp:lastModifiedBy>Steinar Stapnes</cp:lastModifiedBy>
  <cp:revision>127</cp:revision>
  <cp:lastPrinted>2020-01-30T13:49:18Z</cp:lastPrinted>
  <dcterms:created xsi:type="dcterms:W3CDTF">2023-01-21T14:55:59Z</dcterms:created>
  <dcterms:modified xsi:type="dcterms:W3CDTF">2023-10-03T17:24:58Z</dcterms:modified>
</cp:coreProperties>
</file>