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7" r:id="rId2"/>
    <p:sldId id="263" r:id="rId3"/>
    <p:sldId id="264" r:id="rId4"/>
    <p:sldId id="266" r:id="rId5"/>
    <p:sldId id="267" r:id="rId6"/>
    <p:sldId id="268" r:id="rId7"/>
    <p:sldId id="269" r:id="rId8"/>
    <p:sldId id="270" r:id="rId9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7766" autoAdjust="0"/>
    <p:restoredTop sz="94660"/>
  </p:normalViewPr>
  <p:slideViewPr>
    <p:cSldViewPr snapToGrid="0">
      <p:cViewPr varScale="1">
        <p:scale>
          <a:sx n="93" d="100"/>
          <a:sy n="93" d="100"/>
        </p:scale>
        <p:origin x="86" y="8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C26D4BF-359E-4252-8D39-874397563618}" type="datetimeFigureOut">
              <a:rPr kumimoji="1" lang="ja-JP" altLang="en-US" smtClean="0"/>
              <a:t>2023/10/3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835414-D061-4E07-AAAD-75D5E275028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46234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9B8FE36-922C-4D27-AC04-606E53A6824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7C55BE21-AF65-4877-869F-EC21573CE10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7CC0DF39-894D-4B6D-9A68-80C3C0BB7B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2023/10/03 WG2 K.Yokoya</a:t>
            </a:r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14527B0-A1C3-464C-A6E9-F0E467A583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FBEBCFA-6BB4-4E64-903A-3F9A0EA3BD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F600D-D68D-48CE-B1F1-70B796E325E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405328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C6059C6-2E6C-4ADD-93D9-835199DA03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35BBE318-36D9-46D9-9110-6BC5903C2DC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704929A8-0DAB-4AAD-A844-52A25A5F4F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2023/10/03 WG2 K.Yokoya</a:t>
            </a:r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55B1492E-E3D2-468A-8140-485C7C4BDD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FD8B6984-93C9-49F2-8AF7-E4665CF532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F600D-D68D-48CE-B1F1-70B796E325E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463052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C5195311-6BFA-4465-92E9-70DDFEB9B53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55648BCF-0520-4D82-B5F8-615C3571B8A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73CD70D3-E075-4751-A924-753647A10B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2023/10/03 WG2 K.Yokoya</a:t>
            </a:r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EB08C49-B27A-418E-AA41-6D13AD2C78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13C3CB56-6273-4641-B1D7-4D75A97A8E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F600D-D68D-48CE-B1F1-70B796E325E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862444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2890772-2839-4BF9-BE8D-1596D3D7CC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050A1AAA-C368-43EA-A67E-BAED6BF82E5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CCAFDBCE-A47B-47ED-BCEA-A927FBBD7A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2023/10/03 WG2 K.Yokoya</a:t>
            </a:r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F474CEE-A805-4925-BB16-6D7AEF2FA9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525A686F-55F1-4602-B579-7323A4BEB4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F600D-D68D-48CE-B1F1-70B796E325E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383443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E1718A6-7BEC-43D9-A9DD-24300D762F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9DE864C5-9CB5-48E4-AFE6-831B193F661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2EB4995-D68F-4365-BACD-41A43CB0ED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2023/10/03 WG2 K.Yokoya</a:t>
            </a:r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CC7C4AE-4AC7-4A0F-843A-85EE0E3005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C7B6EF1-9C0E-481A-A6CD-0E30FD6905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F600D-D68D-48CE-B1F1-70B796E325E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105630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C132114-8C72-4E40-8C90-FA970D4CD1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C5A6EFCE-4F86-4E5F-B68D-9BB2EFFDF07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E7369663-BD8D-47C7-B84B-3339638A7B2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B80FA3E1-0341-4102-B6ED-CE63510270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2023/10/03 WG2 K.Yokoya</a:t>
            </a:r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2FDF5D85-B759-46AF-953B-CF87D01D29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B7E5DF28-6BE7-4995-90C1-6FD1769AA4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F600D-D68D-48CE-B1F1-70B796E325E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858752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A1BE438-BFEF-4B15-BA85-A96F488D68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C846977D-C040-4224-BF2C-E2854124332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9FB79537-E82D-4DBC-9A54-903BE096EF6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1A865778-A4A0-4865-B081-4D0B38EFDD4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5516E1EB-7323-48AF-9B02-5D54E56C8A4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9AC9FE9E-58CA-4AFB-B204-A10D88B60F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2023/10/03 WG2 K.Yokoya</a:t>
            </a:r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72943B4C-B73D-4003-B706-DC9478CFB5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9CE82A1B-BE18-477F-B29B-D2C961D1F9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F600D-D68D-48CE-B1F1-70B796E325E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43545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CE54558-8F1C-4041-9FAB-E76B435C50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8D0CAFDD-1E2C-47AE-9419-CE426ED361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2023/10/03 WG2 K.Yokoya</a:t>
            </a:r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016D7D26-88DA-4BE8-A32F-976F745326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7FAD5711-75B1-41ED-AE1D-2E8F3214A6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F600D-D68D-48CE-B1F1-70B796E325E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644980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E86B34CD-5E55-4A22-971A-857AA26E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2023/10/03 WG2 K.Yokoya</a:t>
            </a:r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65264114-FCB7-454E-AC83-7EA9085DCC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B69027A4-34B6-4344-ADCB-38D2F2B223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F600D-D68D-48CE-B1F1-70B796E325E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114054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CAA691E-778D-4987-95A0-7C8D61DF26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2EF707AD-EBAB-441A-8DA5-146EE95492D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3B14F4B2-D3AD-4B27-AC79-F84E25A51E7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582EBE98-2B95-4BC8-BAEE-D19C1C0FDE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2023/10/03 WG2 K.Yokoya</a:t>
            </a:r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55C4CEBA-D15F-4838-AE38-F751F6D0A1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ABF568E9-E4A2-4BBD-A557-13FCD08378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F600D-D68D-48CE-B1F1-70B796E325E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645704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7D63E8B-F5CB-408F-8AF1-26CF81C710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D615E71A-6A4C-4D02-A1F0-D4C2D217FAA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kumimoji="1" lang="ja-JP" altLang="en-US"/>
              <a:t>アイコンをクリックして図を追加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F2D2945B-09CD-4DA8-BDE1-2D285AAC1E9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529F6C7F-CC53-4881-A33D-6C5830890E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2023/10/03 WG2 K.Yokoya</a:t>
            </a:r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A7C87671-3611-4D32-A3F5-759B489099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B4BD6D18-8601-49FF-9544-6FB84E237F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F600D-D68D-48CE-B1F1-70B796E325E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641030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AE485544-F478-41F2-B742-EF12D1C019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4687E947-B6BC-4943-8DE9-0603587BEF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dirty="0"/>
              <a:t>マスター テキストの書式設定</a:t>
            </a:r>
          </a:p>
          <a:p>
            <a:pPr lvl="1"/>
            <a:r>
              <a:rPr kumimoji="1" lang="ja-JP" altLang="en-US" dirty="0"/>
              <a:t>第 </a:t>
            </a:r>
            <a:r>
              <a:rPr kumimoji="1" lang="en-US" altLang="ja-JP" dirty="0"/>
              <a:t>2 </a:t>
            </a:r>
            <a:r>
              <a:rPr kumimoji="1" lang="ja-JP" altLang="en-US" dirty="0"/>
              <a:t>レベル</a:t>
            </a:r>
          </a:p>
          <a:p>
            <a:pPr lvl="2"/>
            <a:r>
              <a:rPr kumimoji="1" lang="ja-JP" altLang="en-US" dirty="0"/>
              <a:t>第 </a:t>
            </a:r>
            <a:r>
              <a:rPr kumimoji="1" lang="en-US" altLang="ja-JP" dirty="0"/>
              <a:t>3 </a:t>
            </a:r>
            <a:r>
              <a:rPr kumimoji="1" lang="ja-JP" altLang="en-US" dirty="0"/>
              <a:t>レベル</a:t>
            </a:r>
          </a:p>
          <a:p>
            <a:pPr lvl="3"/>
            <a:r>
              <a:rPr kumimoji="1" lang="ja-JP" altLang="en-US" dirty="0"/>
              <a:t>第 </a:t>
            </a:r>
            <a:r>
              <a:rPr kumimoji="1" lang="en-US" altLang="ja-JP" dirty="0"/>
              <a:t>4 </a:t>
            </a:r>
            <a:r>
              <a:rPr kumimoji="1" lang="ja-JP" altLang="en-US" dirty="0"/>
              <a:t>レベル</a:t>
            </a:r>
          </a:p>
          <a:p>
            <a:pPr lvl="4"/>
            <a:r>
              <a:rPr kumimoji="1" lang="ja-JP" altLang="en-US" dirty="0"/>
              <a:t>第 </a:t>
            </a:r>
            <a:r>
              <a:rPr kumimoji="1" lang="en-US" altLang="ja-JP" dirty="0"/>
              <a:t>5 </a:t>
            </a:r>
            <a:r>
              <a:rPr kumimoji="1" lang="ja-JP" altLang="en-US" dirty="0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3A6F545-1B9C-4597-8774-13B6B6EEEE7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kumimoji="1" lang="en-US" altLang="ja-JP"/>
              <a:t>2023/10/03 WG2 K.Yokoya</a:t>
            </a:r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E642FCAC-8910-4EAE-90EE-47CCD2F7926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2C81344-117E-4602-A0C1-9923C2C482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AF600D-D68D-48CE-B1F1-70B796E325E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187143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" panose="05000000000000000000" pitchFamily="2" charset="2"/>
        <a:buChar char="Ø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ü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s://agenda.linearcollider.org/event/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agenda.linearcollider.org/event/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99591162-45BD-4EDE-9AF8-0924B966BC0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4127" y="1415872"/>
            <a:ext cx="8269793" cy="4795586"/>
          </a:xfrm>
        </p:spPr>
        <p:txBody>
          <a:bodyPr>
            <a:normAutofit lnSpcReduction="10000"/>
          </a:bodyPr>
          <a:lstStyle/>
          <a:p>
            <a:r>
              <a:rPr lang="en-US" altLang="ja-JP" kern="100" dirty="0">
                <a:latin typeface="+mn-ea"/>
                <a:cs typeface="Times New Roman" panose="02020603050405020304" pitchFamily="18" charset="0"/>
              </a:rPr>
              <a:t>Sep</a:t>
            </a:r>
            <a:r>
              <a:rPr lang="en-US" altLang="ja-JP" sz="2800" kern="100" dirty="0">
                <a:latin typeface="+mn-ea"/>
                <a:cs typeface="Times New Roman" panose="02020603050405020304" pitchFamily="18" charset="0"/>
              </a:rPr>
              <a:t>.</a:t>
            </a:r>
            <a:r>
              <a:rPr lang="en-US" altLang="ja-JP" kern="100" dirty="0">
                <a:latin typeface="+mn-ea"/>
                <a:cs typeface="Times New Roman" panose="02020603050405020304" pitchFamily="18" charset="0"/>
              </a:rPr>
              <a:t>11</a:t>
            </a:r>
            <a:r>
              <a:rPr lang="en-US" altLang="ja-JP" sz="2800" kern="100" dirty="0">
                <a:latin typeface="+mn-ea"/>
                <a:cs typeface="Times New Roman" panose="02020603050405020304" pitchFamily="18" charset="0"/>
              </a:rPr>
              <a:t> 39th</a:t>
            </a:r>
            <a:r>
              <a:rPr lang="en-US" altLang="ja-JP" sz="2800" kern="100" dirty="0">
                <a:effectLst/>
                <a:latin typeface="+mn-ea"/>
                <a:cs typeface="Times New Roman" panose="02020603050405020304" pitchFamily="18" charset="0"/>
              </a:rPr>
              <a:t> Regular meeting</a:t>
            </a:r>
          </a:p>
          <a:p>
            <a:pPr lvl="1"/>
            <a:r>
              <a:rPr lang="en-US" altLang="ja-JP" sz="1800" kern="100" dirty="0">
                <a:latin typeface="+mn-ea"/>
                <a:cs typeface="Times New Roman" panose="02020603050405020304" pitchFamily="18" charset="0"/>
              </a:rPr>
              <a:t>Spencer Gessner, Sabine Riemann, Andriy Ushakov, </a:t>
            </a:r>
            <a:r>
              <a:rPr lang="en-US" altLang="ja-JP" sz="1800" kern="100" dirty="0" err="1">
                <a:latin typeface="+mn-ea"/>
                <a:cs typeface="Times New Roman" panose="02020603050405020304" pitchFamily="18" charset="0"/>
              </a:rPr>
              <a:t>Gudi</a:t>
            </a:r>
            <a:r>
              <a:rPr lang="en-US" altLang="ja-JP" sz="1800" kern="100" dirty="0">
                <a:latin typeface="+mn-ea"/>
                <a:cs typeface="Times New Roman" panose="02020603050405020304" pitchFamily="18" charset="0"/>
              </a:rPr>
              <a:t> Moortgat, Joe </a:t>
            </a:r>
            <a:r>
              <a:rPr lang="en-US" altLang="ja-JP" sz="1800" kern="100" dirty="0" err="1">
                <a:latin typeface="+mn-ea"/>
                <a:cs typeface="Times New Roman" panose="02020603050405020304" pitchFamily="18" charset="0"/>
              </a:rPr>
              <a:t>Grames</a:t>
            </a:r>
            <a:r>
              <a:rPr lang="en-US" altLang="ja-JP" sz="1800" kern="100" dirty="0">
                <a:latin typeface="+mn-ea"/>
                <a:cs typeface="Times New Roman" panose="02020603050405020304" pitchFamily="18" charset="0"/>
              </a:rPr>
              <a:t>, Yoshinori </a:t>
            </a:r>
            <a:r>
              <a:rPr lang="en-US" altLang="ja-JP" sz="1800" kern="100" dirty="0" err="1">
                <a:latin typeface="+mn-ea"/>
                <a:cs typeface="Times New Roman" panose="02020603050405020304" pitchFamily="18" charset="0"/>
              </a:rPr>
              <a:t>Enomoto</a:t>
            </a:r>
            <a:r>
              <a:rPr lang="en-US" altLang="ja-JP" sz="1800" kern="100" dirty="0">
                <a:latin typeface="+mn-ea"/>
                <a:cs typeface="Times New Roman" panose="02020603050405020304" pitchFamily="18" charset="0"/>
              </a:rPr>
              <a:t>,  Phil Burrows, Peter Sievers, </a:t>
            </a:r>
            <a:r>
              <a:rPr lang="en-US" altLang="ja-JP" sz="1800" kern="100" dirty="0" err="1">
                <a:latin typeface="+mn-ea"/>
                <a:cs typeface="Times New Roman" panose="02020603050405020304" pitchFamily="18" charset="0"/>
              </a:rPr>
              <a:t>Silviu</a:t>
            </a:r>
            <a:r>
              <a:rPr lang="en-US" altLang="ja-JP" sz="1800" kern="100" dirty="0">
                <a:latin typeface="+mn-ea"/>
                <a:cs typeface="Times New Roman" panose="02020603050405020304" pitchFamily="18" charset="0"/>
              </a:rPr>
              <a:t> </a:t>
            </a:r>
            <a:r>
              <a:rPr lang="en-US" altLang="ja-JP" sz="1800" kern="100" dirty="0" err="1">
                <a:latin typeface="+mn-ea"/>
                <a:cs typeface="Times New Roman" panose="02020603050405020304" pitchFamily="18" charset="0"/>
              </a:rPr>
              <a:t>Covrig</a:t>
            </a:r>
            <a:r>
              <a:rPr lang="en-US" altLang="ja-JP" sz="1800" kern="100" dirty="0">
                <a:latin typeface="+mn-ea"/>
                <a:cs typeface="Times New Roman" panose="02020603050405020304" pitchFamily="18" charset="0"/>
              </a:rPr>
              <a:t> </a:t>
            </a:r>
            <a:r>
              <a:rPr lang="en-US" altLang="ja-JP" sz="1800" kern="100" dirty="0" err="1">
                <a:latin typeface="+mn-ea"/>
                <a:cs typeface="Times New Roman" panose="02020603050405020304" pitchFamily="18" charset="0"/>
              </a:rPr>
              <a:t>Dusa</a:t>
            </a:r>
            <a:r>
              <a:rPr lang="en-US" altLang="ja-JP" sz="1800" kern="100" dirty="0">
                <a:latin typeface="+mn-ea"/>
                <a:cs typeface="Times New Roman" panose="02020603050405020304" pitchFamily="18" charset="0"/>
              </a:rPr>
              <a:t>, Carlo-Hernandez-Garcia, Steffen </a:t>
            </a:r>
            <a:r>
              <a:rPr lang="en-US" altLang="ja-JP" sz="1800" kern="100" dirty="0" err="1">
                <a:latin typeface="+mn-ea"/>
                <a:cs typeface="Times New Roman" panose="02020603050405020304" pitchFamily="18" charset="0"/>
              </a:rPr>
              <a:t>Doebert</a:t>
            </a:r>
            <a:r>
              <a:rPr lang="en-US" altLang="ja-JP" sz="1800" kern="100" dirty="0">
                <a:latin typeface="+mn-ea"/>
                <a:cs typeface="Times New Roman" panose="02020603050405020304" pitchFamily="18" charset="0"/>
              </a:rPr>
              <a:t>, Hitoshi </a:t>
            </a:r>
            <a:r>
              <a:rPr lang="en-US" altLang="ja-JP" sz="1800" kern="100" dirty="0" err="1">
                <a:latin typeface="+mn-ea"/>
                <a:cs typeface="Times New Roman" panose="02020603050405020304" pitchFamily="18" charset="0"/>
              </a:rPr>
              <a:t>Hayano</a:t>
            </a:r>
            <a:r>
              <a:rPr lang="en-US" altLang="ja-JP" sz="1800" kern="100" dirty="0">
                <a:latin typeface="+mn-ea"/>
                <a:cs typeface="Times New Roman" panose="02020603050405020304" pitchFamily="18" charset="0"/>
              </a:rPr>
              <a:t>, </a:t>
            </a:r>
            <a:r>
              <a:rPr lang="en-US" altLang="ja-JP" sz="1800" kern="100" dirty="0" err="1">
                <a:latin typeface="+mn-ea"/>
                <a:cs typeface="Times New Roman" panose="02020603050405020304" pitchFamily="18" charset="0"/>
              </a:rPr>
              <a:t>Tsunehiko</a:t>
            </a:r>
            <a:r>
              <a:rPr lang="en-US" altLang="ja-JP" sz="1800" kern="100" dirty="0">
                <a:latin typeface="+mn-ea"/>
                <a:cs typeface="Times New Roman" panose="02020603050405020304" pitchFamily="18" charset="0"/>
              </a:rPr>
              <a:t> Omori, Shinichiro </a:t>
            </a:r>
            <a:r>
              <a:rPr lang="en-US" altLang="ja-JP" sz="1800" kern="100" dirty="0" err="1">
                <a:latin typeface="+mn-ea"/>
                <a:cs typeface="Times New Roman" panose="02020603050405020304" pitchFamily="18" charset="0"/>
              </a:rPr>
              <a:t>Michizono</a:t>
            </a:r>
            <a:r>
              <a:rPr lang="en-US" altLang="ja-JP" sz="1800" kern="100" dirty="0">
                <a:latin typeface="+mn-ea"/>
                <a:cs typeface="Times New Roman" panose="02020603050405020304" pitchFamily="18" charset="0"/>
              </a:rPr>
              <a:t>, Kaoru Yokoya</a:t>
            </a:r>
          </a:p>
          <a:p>
            <a:pPr lvl="1"/>
            <a:r>
              <a:rPr lang="en-US" altLang="ja-JP" sz="2400" kern="100" dirty="0">
                <a:latin typeface="+mn-ea"/>
                <a:cs typeface="Times New Roman" panose="02020603050405020304" pitchFamily="18" charset="0"/>
              </a:rPr>
              <a:t>Indico </a:t>
            </a:r>
            <a:r>
              <a:rPr lang="en-US" altLang="ja-JP" kern="100" dirty="0">
                <a:latin typeface="+mn-ea"/>
                <a:cs typeface="Times New Roman" panose="02020603050405020304" pitchFamily="18" charset="0"/>
                <a:hlinkClick r:id="rId2"/>
              </a:rPr>
              <a:t>https://agenda.linearcollider.org/event/10148/</a:t>
            </a:r>
            <a:endParaRPr lang="en-US" altLang="ja-JP" sz="2400" kern="100" dirty="0">
              <a:latin typeface="+mn-ea"/>
              <a:cs typeface="Times New Roman" panose="02020603050405020304" pitchFamily="18" charset="0"/>
            </a:endParaRPr>
          </a:p>
          <a:p>
            <a:r>
              <a:rPr lang="en-US" altLang="ja-JP" kern="100" dirty="0">
                <a:effectLst/>
                <a:latin typeface="+mn-ea"/>
                <a:cs typeface="Times New Roman" panose="02020603050405020304" pitchFamily="18" charset="0"/>
              </a:rPr>
              <a:t>Topics</a:t>
            </a:r>
          </a:p>
          <a:p>
            <a:pPr lvl="1"/>
            <a:r>
              <a:rPr lang="en-US" altLang="ja-JP" kern="100" dirty="0">
                <a:effectLst/>
                <a:latin typeface="+mn-ea"/>
                <a:cs typeface="Times New Roman" panose="02020603050405020304" pitchFamily="18" charset="0"/>
              </a:rPr>
              <a:t>Announcement of  ITN Information Meeting on Oct.16-17</a:t>
            </a:r>
          </a:p>
          <a:p>
            <a:pPr lvl="2"/>
            <a:r>
              <a:rPr lang="en-US" altLang="ja-JP" kern="100" dirty="0">
                <a:effectLst/>
                <a:latin typeface="+mn-ea"/>
                <a:cs typeface="Times New Roman" panose="02020603050405020304" pitchFamily="18" charset="0"/>
              </a:rPr>
              <a:t>Shinichiro </a:t>
            </a:r>
            <a:r>
              <a:rPr lang="en-US" altLang="ja-JP" kern="100" dirty="0" err="1">
                <a:effectLst/>
                <a:latin typeface="+mn-ea"/>
                <a:cs typeface="Times New Roman" panose="02020603050405020304" pitchFamily="18" charset="0"/>
              </a:rPr>
              <a:t>Michizono</a:t>
            </a:r>
            <a:endParaRPr lang="en-US" altLang="ja-JP" kern="100" dirty="0">
              <a:effectLst/>
              <a:latin typeface="+mn-ea"/>
              <a:cs typeface="Times New Roman" panose="02020603050405020304" pitchFamily="18" charset="0"/>
            </a:endParaRPr>
          </a:p>
          <a:p>
            <a:pPr lvl="1"/>
            <a:r>
              <a:rPr lang="en-US" altLang="ja-JP" kern="100" dirty="0">
                <a:effectLst/>
                <a:latin typeface="+mn-ea"/>
                <a:cs typeface="Times New Roman" panose="02020603050405020304" pitchFamily="18" charset="0"/>
              </a:rPr>
              <a:t>Japan-US Cooperation Program</a:t>
            </a:r>
          </a:p>
          <a:p>
            <a:pPr lvl="2"/>
            <a:r>
              <a:rPr lang="en-US" altLang="ja-JP" b="0" i="0" dirty="0">
                <a:solidFill>
                  <a:srgbClr val="777777"/>
                </a:solidFill>
                <a:effectLst/>
                <a:latin typeface="Roboto" panose="02000000000000000000" pitchFamily="2" charset="0"/>
              </a:rPr>
              <a:t>Spencer Gessner, Joseph </a:t>
            </a:r>
            <a:r>
              <a:rPr lang="en-US" altLang="ja-JP" b="0" i="0" dirty="0" err="1">
                <a:solidFill>
                  <a:srgbClr val="777777"/>
                </a:solidFill>
                <a:effectLst/>
                <a:latin typeface="Roboto" panose="02000000000000000000" pitchFamily="2" charset="0"/>
              </a:rPr>
              <a:t>Grames</a:t>
            </a:r>
            <a:r>
              <a:rPr lang="en-US" altLang="ja-JP" dirty="0">
                <a:solidFill>
                  <a:srgbClr val="777777"/>
                </a:solidFill>
                <a:latin typeface="Roboto" panose="02000000000000000000" pitchFamily="2" charset="0"/>
              </a:rPr>
              <a:t>, Yoshinori </a:t>
            </a:r>
            <a:r>
              <a:rPr lang="en-US" altLang="ja-JP" dirty="0" err="1">
                <a:solidFill>
                  <a:srgbClr val="777777"/>
                </a:solidFill>
                <a:latin typeface="Roboto" panose="02000000000000000000" pitchFamily="2" charset="0"/>
              </a:rPr>
              <a:t>Enomoto</a:t>
            </a:r>
            <a:endParaRPr lang="en-US" altLang="ja-JP" b="0" i="0" dirty="0">
              <a:solidFill>
                <a:srgbClr val="777777"/>
              </a:solidFill>
              <a:effectLst/>
              <a:latin typeface="Roboto" panose="02000000000000000000" pitchFamily="2" charset="0"/>
            </a:endParaRPr>
          </a:p>
          <a:p>
            <a:pPr lvl="2"/>
            <a:r>
              <a:rPr lang="en-US" altLang="ja-JP" kern="100" dirty="0">
                <a:effectLst/>
                <a:latin typeface="+mn-ea"/>
                <a:cs typeface="Times New Roman" panose="02020603050405020304" pitchFamily="18" charset="0"/>
              </a:rPr>
              <a:t>US_Japan_Adv_Sources.pdf</a:t>
            </a:r>
          </a:p>
        </p:txBody>
      </p:sp>
      <p:sp>
        <p:nvSpPr>
          <p:cNvPr id="4" name="タイトル 1">
            <a:extLst>
              <a:ext uri="{FF2B5EF4-FFF2-40B4-BE49-F238E27FC236}">
                <a16:creationId xmlns:a16="http://schemas.microsoft.com/office/drawing/2014/main" id="{0C0074D9-CEB9-42AA-83A0-22761129A4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4127" y="283870"/>
            <a:ext cx="7886700" cy="987109"/>
          </a:xfrm>
          <a:solidFill>
            <a:schemeClr val="accent5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algn="ctr"/>
            <a:r>
              <a:rPr kumimoji="1" lang="en-US" altLang="ja-JP" sz="3600" dirty="0">
                <a:ea typeface="ＭＳ Ｐゴシック" panose="020B0600070205080204" pitchFamily="50" charset="-128"/>
              </a:rPr>
              <a:t>Sources Subgroup Summary</a:t>
            </a:r>
            <a:r>
              <a:rPr kumimoji="1" lang="en-US" altLang="ja-JP" sz="2400" dirty="0">
                <a:ea typeface="ＭＳ Ｐゴシック" panose="020B0600070205080204" pitchFamily="50" charset="-128"/>
              </a:rPr>
              <a:t> </a:t>
            </a:r>
            <a:br>
              <a:rPr kumimoji="1" lang="en-US" altLang="ja-JP" sz="2400" dirty="0">
                <a:ea typeface="ＭＳ Ｐゴシック" panose="020B0600070205080204" pitchFamily="50" charset="-128"/>
              </a:rPr>
            </a:br>
            <a:r>
              <a:rPr kumimoji="1" lang="en-US" altLang="ja-JP" sz="2400" dirty="0">
                <a:ea typeface="ＭＳ Ｐゴシック" panose="020B0600070205080204" pitchFamily="50" charset="-128"/>
              </a:rPr>
              <a:t>IDT-WG2, Oct.3, 2023, K. Yokoya</a:t>
            </a:r>
            <a:endParaRPr kumimoji="1" lang="ja-JP" altLang="en-US" sz="2400" dirty="0">
              <a:ea typeface="ＭＳ Ｐゴシック" panose="020B0600070205080204" pitchFamily="50" charset="-128"/>
            </a:endParaRPr>
          </a:p>
        </p:txBody>
      </p:sp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9DC8F334-0723-4336-A8F3-BD33D5F75C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2023/10/03 WG2 K.Yokoya</a:t>
            </a:r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7679DF0-1348-96FD-CDD3-B2C6599F14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F600D-D68D-48CE-B1F1-70B796E325E5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997576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2E6B2C7-7E29-0F62-92BA-18F0E04F7D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7"/>
            <a:ext cx="8167878" cy="818830"/>
          </a:xfr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20000"/>
                <a:lumOff val="80000"/>
              </a:schemeClr>
            </a:solidFill>
          </a:ln>
        </p:spPr>
        <p:txBody>
          <a:bodyPr>
            <a:noAutofit/>
          </a:bodyPr>
          <a:lstStyle/>
          <a:p>
            <a:r>
              <a:rPr kumimoji="1" lang="en-US" altLang="ja-JP" sz="3200" dirty="0"/>
              <a:t>U.S.-Japan Cooperation Program:</a:t>
            </a:r>
            <a:br>
              <a:rPr kumimoji="1" lang="en-US" altLang="ja-JP" sz="3200" dirty="0"/>
            </a:br>
            <a:r>
              <a:rPr kumimoji="1" lang="en-US" altLang="ja-JP" sz="2800" dirty="0"/>
              <a:t>Advanced Electron and Positron Source Concepts</a:t>
            </a:r>
            <a:endParaRPr kumimoji="1" lang="ja-JP" altLang="en-US" sz="2800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9FB841BE-BB6D-AB69-A3F6-BF42ED46DAC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799146"/>
            <a:ext cx="7886700" cy="4346281"/>
          </a:xfrm>
        </p:spPr>
        <p:txBody>
          <a:bodyPr>
            <a:normAutofit fontScale="70000" lnSpcReduction="20000"/>
          </a:bodyPr>
          <a:lstStyle/>
          <a:p>
            <a:r>
              <a:rPr kumimoji="1" lang="en-US" altLang="ja-JP" dirty="0"/>
              <a:t>US-Japan program on high energy physics</a:t>
            </a:r>
          </a:p>
          <a:p>
            <a:pPr lvl="1"/>
            <a:r>
              <a:rPr lang="en-US" altLang="ja-JP" dirty="0"/>
              <a:t>Funded by DOE Office of Science and KEK</a:t>
            </a:r>
          </a:p>
          <a:p>
            <a:r>
              <a:rPr kumimoji="1" lang="en-US" altLang="ja-JP" dirty="0"/>
              <a:t>Advanced Electron and Positron Source Collaboration</a:t>
            </a:r>
          </a:p>
          <a:p>
            <a:pPr lvl="1"/>
            <a:r>
              <a:rPr kumimoji="1" lang="en-US" altLang="ja-JP" dirty="0" err="1"/>
              <a:t>JLab</a:t>
            </a:r>
            <a:r>
              <a:rPr kumimoji="1" lang="en-US" altLang="ja-JP" dirty="0"/>
              <a:t>, SLAC, KEK</a:t>
            </a:r>
          </a:p>
          <a:p>
            <a:r>
              <a:rPr lang="fr-FR" altLang="ja-JP" dirty="0"/>
              <a:t>Our proposal: 6 R&amp;D topics , 3 years</a:t>
            </a:r>
          </a:p>
          <a:p>
            <a:pPr lvl="1"/>
            <a:r>
              <a:rPr lang="fr-FR" altLang="ja-JP" dirty="0"/>
              <a:t>400 kV Polarized Electron Source</a:t>
            </a:r>
          </a:p>
          <a:p>
            <a:pPr lvl="1"/>
            <a:r>
              <a:rPr lang="fr-FR" altLang="ja-JP" dirty="0"/>
              <a:t>Solid Target Fatigue Studies (KEK)</a:t>
            </a:r>
          </a:p>
          <a:p>
            <a:pPr lvl="1"/>
            <a:r>
              <a:rPr lang="fr-FR" altLang="ja-JP" dirty="0"/>
              <a:t>Positron Target Concepts</a:t>
            </a:r>
          </a:p>
          <a:p>
            <a:pPr lvl="1"/>
            <a:r>
              <a:rPr lang="fr-FR" altLang="ja-JP" strike="sngStrike" dirty="0"/>
              <a:t>Positron Capture Section</a:t>
            </a:r>
          </a:p>
          <a:p>
            <a:pPr lvl="1"/>
            <a:r>
              <a:rPr lang="fr-FR" altLang="ja-JP" dirty="0"/>
              <a:t>Beam Dynamics</a:t>
            </a:r>
          </a:p>
          <a:p>
            <a:pPr lvl="1"/>
            <a:r>
              <a:rPr lang="fr-FR" altLang="ja-JP" strike="sngStrike" dirty="0"/>
              <a:t>Accelerating Structures</a:t>
            </a:r>
          </a:p>
          <a:p>
            <a:r>
              <a:rPr lang="fr-FR" altLang="ja-JP" dirty="0"/>
              <a:t>However, awarded </a:t>
            </a:r>
            <a:r>
              <a:rPr lang="fr-FR" altLang="ja-JP"/>
              <a:t>1 year (Aug.2023 </a:t>
            </a:r>
            <a:r>
              <a:rPr lang="fr-FR" altLang="ja-JP">
                <a:sym typeface="Wingdings" panose="05000000000000000000" pitchFamily="2" charset="2"/>
              </a:rPr>
              <a:t> Jul.2024)</a:t>
            </a:r>
            <a:r>
              <a:rPr lang="fr-FR" altLang="ja-JP"/>
              <a:t>. </a:t>
            </a:r>
            <a:r>
              <a:rPr lang="fr-FR" altLang="ja-JP" dirty="0"/>
              <a:t>Funding does not include labor. </a:t>
            </a:r>
            <a:endParaRPr lang="fr-FR" altLang="ja-JP" b="1" dirty="0"/>
          </a:p>
          <a:p>
            <a:r>
              <a:rPr lang="fr-FR" altLang="ja-JP" dirty="0"/>
              <a:t>Reviewers </a:t>
            </a:r>
            <a:r>
              <a:rPr lang="en-US" altLang="ja-JP" dirty="0"/>
              <a:t>encouraged us to reapply for 2024 cycle with a “more focused” proposal.</a:t>
            </a:r>
            <a:endParaRPr kumimoji="1" lang="en-US" altLang="ja-JP" dirty="0"/>
          </a:p>
          <a:p>
            <a:endParaRPr kumimoji="1" lang="en-US" altLang="ja-JP" dirty="0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3130888-93CF-A960-EA61-26DE6FB50C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2023/10/03 WG2 K.Yokoya</a:t>
            </a:r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942543AE-A4F1-29DD-B806-D1D1D2AD01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F600D-D68D-48CE-B1F1-70B796E325E5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124458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F496A0A-A9FF-5015-D394-F203140785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76931" y="311577"/>
            <a:ext cx="3498507" cy="722268"/>
          </a:xfrm>
          <a:solidFill>
            <a:schemeClr val="accent5">
              <a:lumMod val="20000"/>
              <a:lumOff val="80000"/>
            </a:schemeClr>
          </a:solidFill>
        </p:spPr>
        <p:txBody>
          <a:bodyPr>
            <a:noAutofit/>
          </a:bodyPr>
          <a:lstStyle/>
          <a:p>
            <a:r>
              <a:rPr kumimoji="1" lang="en-US" altLang="ja-JP" sz="2400" dirty="0"/>
              <a:t>Topic1: 400 kV Polarized Electron Source</a:t>
            </a:r>
            <a:endParaRPr kumimoji="1" lang="ja-JP" altLang="en-US" sz="2400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1EBE4E8B-40D4-B5BC-3249-991BFFCC96E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267511"/>
            <a:ext cx="3646788" cy="1906116"/>
          </a:xfrm>
        </p:spPr>
        <p:txBody>
          <a:bodyPr>
            <a:normAutofit fontScale="92500" lnSpcReduction="10000"/>
          </a:bodyPr>
          <a:lstStyle/>
          <a:p>
            <a:r>
              <a:rPr kumimoji="1" lang="en-US" altLang="ja-JP" sz="2000" dirty="0"/>
              <a:t>400 kV insulator to meet requirements for 300 kV operation.</a:t>
            </a:r>
          </a:p>
          <a:p>
            <a:r>
              <a:rPr kumimoji="1" lang="en-US" altLang="ja-JP" sz="2000" dirty="0"/>
              <a:t>Carlos Hernandez-Garcia (JLAB) and Masahiro Yamamoto (KEK) with Kyocera</a:t>
            </a:r>
            <a:endParaRPr kumimoji="1" lang="ja-JP" altLang="en-US" sz="2000" dirty="0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DB2AA985-99EB-B5C1-86A3-F9BFAF4532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2023/10/03 WG2 K.Yokoya</a:t>
            </a:r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04086A1A-74A2-22BC-B6FC-10315D9DDD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F600D-D68D-48CE-B1F1-70B796E325E5}" type="slidenum">
              <a:rPr kumimoji="1" lang="ja-JP" altLang="en-US" smtClean="0"/>
              <a:t>3</a:t>
            </a:fld>
            <a:endParaRPr kumimoji="1" lang="ja-JP" altLang="en-US"/>
          </a:p>
        </p:txBody>
      </p:sp>
      <p:sp>
        <p:nvSpPr>
          <p:cNvPr id="6" name="タイトル 1">
            <a:extLst>
              <a:ext uri="{FF2B5EF4-FFF2-40B4-BE49-F238E27FC236}">
                <a16:creationId xmlns:a16="http://schemas.microsoft.com/office/drawing/2014/main" id="{7623C2DB-291E-B1C5-7ECE-B8D6DF06681C}"/>
              </a:ext>
            </a:extLst>
          </p:cNvPr>
          <p:cNvSpPr txBox="1">
            <a:spLocks/>
          </p:cNvSpPr>
          <p:nvPr/>
        </p:nvSpPr>
        <p:spPr>
          <a:xfrm>
            <a:off x="4479836" y="311577"/>
            <a:ext cx="3498507" cy="722268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ja-JP" sz="2400" dirty="0"/>
              <a:t>Topic2: Solid Target Fatigue Studies</a:t>
            </a:r>
            <a:endParaRPr lang="ja-JP" altLang="en-US" sz="2400" dirty="0"/>
          </a:p>
        </p:txBody>
      </p:sp>
      <p:sp>
        <p:nvSpPr>
          <p:cNvPr id="7" name="コンテンツ プレースホルダー 2">
            <a:extLst>
              <a:ext uri="{FF2B5EF4-FFF2-40B4-BE49-F238E27FC236}">
                <a16:creationId xmlns:a16="http://schemas.microsoft.com/office/drawing/2014/main" id="{A59DB63E-5DDB-C6DD-D80A-B02AA986D6EC}"/>
              </a:ext>
            </a:extLst>
          </p:cNvPr>
          <p:cNvSpPr txBox="1">
            <a:spLocks/>
          </p:cNvSpPr>
          <p:nvPr/>
        </p:nvSpPr>
        <p:spPr>
          <a:xfrm>
            <a:off x="4479836" y="1255151"/>
            <a:ext cx="3646788" cy="19061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Wingdings" panose="05000000000000000000" pitchFamily="2" charset="2"/>
              <a:buChar char="Ø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ü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sz="2000" dirty="0"/>
              <a:t>W-Cu connection samples from KEK, test at KEK/</a:t>
            </a:r>
            <a:r>
              <a:rPr lang="en-US" altLang="ja-JP" sz="2000" dirty="0" err="1"/>
              <a:t>JLab</a:t>
            </a:r>
            <a:endParaRPr lang="en-US" altLang="ja-JP" sz="2000" dirty="0"/>
          </a:p>
          <a:p>
            <a:r>
              <a:rPr lang="en-US" altLang="ja-JP" sz="2000" dirty="0"/>
              <a:t>strain-stress and thermal-stress tests at KEK</a:t>
            </a:r>
            <a:endParaRPr lang="ja-JP" altLang="en-US" sz="2000" dirty="0"/>
          </a:p>
        </p:txBody>
      </p:sp>
      <p:sp>
        <p:nvSpPr>
          <p:cNvPr id="8" name="タイトル 1">
            <a:extLst>
              <a:ext uri="{FF2B5EF4-FFF2-40B4-BE49-F238E27FC236}">
                <a16:creationId xmlns:a16="http://schemas.microsoft.com/office/drawing/2014/main" id="{BA5370CA-2CD6-79A2-EFF6-EBD01BAC98F2}"/>
              </a:ext>
            </a:extLst>
          </p:cNvPr>
          <p:cNvSpPr txBox="1">
            <a:spLocks/>
          </p:cNvSpPr>
          <p:nvPr/>
        </p:nvSpPr>
        <p:spPr>
          <a:xfrm>
            <a:off x="929331" y="3396643"/>
            <a:ext cx="3498507" cy="722268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ja-JP" sz="2400" dirty="0"/>
              <a:t>Topic3: Positron Source Beam Dynamics</a:t>
            </a:r>
            <a:endParaRPr lang="ja-JP" altLang="en-US" sz="2400" dirty="0"/>
          </a:p>
        </p:txBody>
      </p:sp>
      <p:sp>
        <p:nvSpPr>
          <p:cNvPr id="9" name="コンテンツ プレースホルダー 2">
            <a:extLst>
              <a:ext uri="{FF2B5EF4-FFF2-40B4-BE49-F238E27FC236}">
                <a16:creationId xmlns:a16="http://schemas.microsoft.com/office/drawing/2014/main" id="{8EA0935F-C89A-5CD0-AB08-799C73371317}"/>
              </a:ext>
            </a:extLst>
          </p:cNvPr>
          <p:cNvSpPr txBox="1">
            <a:spLocks/>
          </p:cNvSpPr>
          <p:nvPr/>
        </p:nvSpPr>
        <p:spPr>
          <a:xfrm>
            <a:off x="781050" y="4352577"/>
            <a:ext cx="3646788" cy="1906116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Wingdings" panose="05000000000000000000" pitchFamily="2" charset="2"/>
              <a:buChar char="Ø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ü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sz="2000" dirty="0"/>
              <a:t>Start-to-end simulations (CST, GPT, Elegant, </a:t>
            </a:r>
            <a:r>
              <a:rPr lang="en-US" altLang="ja-JP" sz="2000" dirty="0" err="1"/>
              <a:t>etc</a:t>
            </a:r>
            <a:r>
              <a:rPr lang="en-US" altLang="ja-JP" sz="2000" dirty="0"/>
              <a:t>)</a:t>
            </a:r>
          </a:p>
          <a:p>
            <a:r>
              <a:rPr lang="en-US" altLang="ja-JP" sz="2000" dirty="0"/>
              <a:t>Andriy Ushakov (JLAB)</a:t>
            </a:r>
          </a:p>
          <a:p>
            <a:r>
              <a:rPr lang="en-US" altLang="ja-JP" sz="2000" dirty="0"/>
              <a:t>Compare with </a:t>
            </a:r>
            <a:r>
              <a:rPr lang="en-US" altLang="ja-JP" sz="2000" dirty="0" err="1"/>
              <a:t>SuperKEKB</a:t>
            </a:r>
            <a:r>
              <a:rPr lang="en-US" altLang="ja-JP" sz="2000" dirty="0"/>
              <a:t> results</a:t>
            </a:r>
          </a:p>
          <a:p>
            <a:r>
              <a:rPr lang="en-US" altLang="ja-JP" sz="2000" dirty="0"/>
              <a:t>Optimize JLAB positron source</a:t>
            </a:r>
            <a:endParaRPr lang="ja-JP" altLang="en-US" sz="2000" dirty="0"/>
          </a:p>
        </p:txBody>
      </p:sp>
      <p:sp>
        <p:nvSpPr>
          <p:cNvPr id="10" name="タイトル 1">
            <a:extLst>
              <a:ext uri="{FF2B5EF4-FFF2-40B4-BE49-F238E27FC236}">
                <a16:creationId xmlns:a16="http://schemas.microsoft.com/office/drawing/2014/main" id="{AD33D82E-1024-4D7A-E22B-B3F93AF96753}"/>
              </a:ext>
            </a:extLst>
          </p:cNvPr>
          <p:cNvSpPr txBox="1">
            <a:spLocks/>
          </p:cNvSpPr>
          <p:nvPr/>
        </p:nvSpPr>
        <p:spPr>
          <a:xfrm>
            <a:off x="4632236" y="3404875"/>
            <a:ext cx="3498507" cy="722268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ja-JP" sz="2400" dirty="0"/>
              <a:t>Topic4: Liquid Xenon Target Modeling</a:t>
            </a:r>
            <a:endParaRPr lang="ja-JP" altLang="en-US" sz="2400" dirty="0"/>
          </a:p>
        </p:txBody>
      </p:sp>
      <p:sp>
        <p:nvSpPr>
          <p:cNvPr id="11" name="コンテンツ プレースホルダー 2">
            <a:extLst>
              <a:ext uri="{FF2B5EF4-FFF2-40B4-BE49-F238E27FC236}">
                <a16:creationId xmlns:a16="http://schemas.microsoft.com/office/drawing/2014/main" id="{0D4AFA08-4810-0A34-C6ED-FC1351BDBA3D}"/>
              </a:ext>
            </a:extLst>
          </p:cNvPr>
          <p:cNvSpPr txBox="1">
            <a:spLocks/>
          </p:cNvSpPr>
          <p:nvPr/>
        </p:nvSpPr>
        <p:spPr>
          <a:xfrm>
            <a:off x="4632236" y="4348449"/>
            <a:ext cx="3646788" cy="19061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Wingdings" panose="05000000000000000000" pitchFamily="2" charset="2"/>
              <a:buChar char="Ø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ü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sz="2000" dirty="0"/>
              <a:t>New concept for positron target with </a:t>
            </a:r>
            <a:r>
              <a:rPr lang="en-US" altLang="ja-JP" sz="2000" dirty="0" err="1"/>
              <a:t>Lxe</a:t>
            </a:r>
            <a:r>
              <a:rPr lang="en-US" altLang="ja-JP" sz="2000" dirty="0"/>
              <a:t>. D </a:t>
            </a:r>
            <a:r>
              <a:rPr lang="en-US" altLang="ja-JP" sz="2000" dirty="0" err="1"/>
              <a:t>ense</a:t>
            </a:r>
            <a:r>
              <a:rPr lang="en-US" altLang="ja-JP" sz="2000" dirty="0"/>
              <a:t>, high Z, non-toxic</a:t>
            </a:r>
          </a:p>
          <a:p>
            <a:r>
              <a:rPr lang="en-US" altLang="ja-JP" sz="2000" dirty="0" err="1"/>
              <a:t>Silviu</a:t>
            </a:r>
            <a:r>
              <a:rPr lang="en-US" altLang="ja-JP" sz="2000" dirty="0"/>
              <a:t> </a:t>
            </a:r>
            <a:r>
              <a:rPr lang="en-US" altLang="ja-JP" sz="2000" dirty="0" err="1"/>
              <a:t>Covrig</a:t>
            </a:r>
            <a:r>
              <a:rPr lang="en-US" altLang="ja-JP" sz="2000" dirty="0"/>
              <a:t> </a:t>
            </a:r>
            <a:r>
              <a:rPr lang="en-US" altLang="ja-JP" sz="2000" dirty="0" err="1"/>
              <a:t>Dusa</a:t>
            </a:r>
            <a:r>
              <a:rPr lang="en-US" altLang="ja-JP" sz="2000" dirty="0"/>
              <a:t> (JLAB)</a:t>
            </a:r>
            <a:endParaRPr lang="ja-JP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3541600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99591162-45BD-4EDE-9AF8-0924B966BC0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5083" y="846733"/>
            <a:ext cx="8416495" cy="4795586"/>
          </a:xfrm>
        </p:spPr>
        <p:txBody>
          <a:bodyPr>
            <a:normAutofit/>
          </a:bodyPr>
          <a:lstStyle/>
          <a:p>
            <a:r>
              <a:rPr lang="en-US" altLang="ja-JP" kern="100" dirty="0">
                <a:latin typeface="+mn-ea"/>
                <a:cs typeface="Times New Roman" panose="02020603050405020304" pitchFamily="18" charset="0"/>
              </a:rPr>
              <a:t>Sep</a:t>
            </a:r>
            <a:r>
              <a:rPr lang="en-US" altLang="ja-JP" sz="2800" kern="100" dirty="0">
                <a:latin typeface="+mn-ea"/>
                <a:cs typeface="Times New Roman" panose="02020603050405020304" pitchFamily="18" charset="0"/>
              </a:rPr>
              <a:t>.25 40th</a:t>
            </a:r>
            <a:r>
              <a:rPr lang="en-US" altLang="ja-JP" sz="2800" kern="100" dirty="0">
                <a:effectLst/>
                <a:latin typeface="+mn-ea"/>
                <a:cs typeface="Times New Roman" panose="02020603050405020304" pitchFamily="18" charset="0"/>
              </a:rPr>
              <a:t> Regular meeting</a:t>
            </a:r>
          </a:p>
          <a:p>
            <a:pPr lvl="1"/>
            <a:r>
              <a:rPr lang="en-US" altLang="ja-JP" sz="1800" kern="100" dirty="0">
                <a:latin typeface="+mn-ea"/>
                <a:cs typeface="Times New Roman" panose="02020603050405020304" pitchFamily="18" charset="0"/>
              </a:rPr>
              <a:t>Niclas Hamann, Sabine Riemann, Andriy Ushakov, </a:t>
            </a:r>
            <a:r>
              <a:rPr lang="en-US" altLang="ja-JP" sz="1800" kern="100" dirty="0" err="1">
                <a:latin typeface="+mn-ea"/>
                <a:cs typeface="Times New Roman" panose="02020603050405020304" pitchFamily="18" charset="0"/>
              </a:rPr>
              <a:t>Gudi</a:t>
            </a:r>
            <a:r>
              <a:rPr lang="en-US" altLang="ja-JP" sz="1800" kern="100" dirty="0">
                <a:latin typeface="+mn-ea"/>
                <a:cs typeface="Times New Roman" panose="02020603050405020304" pitchFamily="18" charset="0"/>
              </a:rPr>
              <a:t> Moortgat, Yoshinori </a:t>
            </a:r>
            <a:r>
              <a:rPr lang="en-US" altLang="ja-JP" sz="1800" kern="100" dirty="0" err="1">
                <a:latin typeface="+mn-ea"/>
                <a:cs typeface="Times New Roman" panose="02020603050405020304" pitchFamily="18" charset="0"/>
              </a:rPr>
              <a:t>Enomoto</a:t>
            </a:r>
            <a:r>
              <a:rPr lang="en-US" altLang="ja-JP" sz="1800" kern="100" dirty="0">
                <a:latin typeface="+mn-ea"/>
                <a:cs typeface="Times New Roman" panose="02020603050405020304" pitchFamily="18" charset="0"/>
              </a:rPr>
              <a:t>, Peter Sievers, Steffen </a:t>
            </a:r>
            <a:r>
              <a:rPr lang="en-US" altLang="ja-JP" sz="1800" kern="100" dirty="0" err="1">
                <a:latin typeface="+mn-ea"/>
                <a:cs typeface="Times New Roman" panose="02020603050405020304" pitchFamily="18" charset="0"/>
              </a:rPr>
              <a:t>Doebert</a:t>
            </a:r>
            <a:r>
              <a:rPr lang="en-US" altLang="ja-JP" sz="1800" kern="100" dirty="0">
                <a:latin typeface="+mn-ea"/>
                <a:cs typeface="Times New Roman" panose="02020603050405020304" pitchFamily="18" charset="0"/>
              </a:rPr>
              <a:t>, </a:t>
            </a:r>
            <a:r>
              <a:rPr lang="en-US" altLang="ja-JP" sz="1800" kern="100" dirty="0" err="1">
                <a:latin typeface="+mn-ea"/>
                <a:cs typeface="Times New Roman" panose="02020603050405020304" pitchFamily="18" charset="0"/>
              </a:rPr>
              <a:t>Tsunehiko</a:t>
            </a:r>
            <a:r>
              <a:rPr lang="en-US" altLang="ja-JP" sz="1800" kern="100" dirty="0">
                <a:latin typeface="+mn-ea"/>
                <a:cs typeface="Times New Roman" panose="02020603050405020304" pitchFamily="18" charset="0"/>
              </a:rPr>
              <a:t> Omori, Kaoru Yokoya</a:t>
            </a:r>
          </a:p>
          <a:p>
            <a:pPr lvl="1"/>
            <a:r>
              <a:rPr lang="en-US" altLang="ja-JP" sz="2400" kern="100" dirty="0">
                <a:latin typeface="+mn-ea"/>
                <a:cs typeface="Times New Roman" panose="02020603050405020304" pitchFamily="18" charset="0"/>
              </a:rPr>
              <a:t>Indico </a:t>
            </a:r>
            <a:r>
              <a:rPr lang="en-US" altLang="ja-JP" kern="100" dirty="0">
                <a:latin typeface="+mn-ea"/>
                <a:cs typeface="Times New Roman" panose="02020603050405020304" pitchFamily="18" charset="0"/>
                <a:hlinkClick r:id="rId2"/>
              </a:rPr>
              <a:t>https://agenda.linearcollider.org/event/10164/</a:t>
            </a:r>
            <a:endParaRPr lang="en-US" altLang="ja-JP" sz="2400" kern="100" dirty="0">
              <a:latin typeface="+mn-ea"/>
              <a:cs typeface="Times New Roman" panose="02020603050405020304" pitchFamily="18" charset="0"/>
            </a:endParaRPr>
          </a:p>
          <a:p>
            <a:r>
              <a:rPr lang="en-US" altLang="ja-JP" kern="100" dirty="0">
                <a:effectLst/>
                <a:latin typeface="+mn-ea"/>
                <a:cs typeface="Times New Roman" panose="02020603050405020304" pitchFamily="18" charset="0"/>
              </a:rPr>
              <a:t>Topics</a:t>
            </a:r>
          </a:p>
          <a:p>
            <a:pPr lvl="1"/>
            <a:r>
              <a:rPr lang="en-US" altLang="ja-JP" kern="100" dirty="0">
                <a:effectLst/>
                <a:latin typeface="+mn-ea"/>
                <a:cs typeface="Times New Roman" panose="02020603050405020304" pitchFamily="18" charset="0"/>
              </a:rPr>
              <a:t>Recent progress on the plasma lens for the undulator scheme</a:t>
            </a:r>
          </a:p>
          <a:p>
            <a:pPr lvl="2"/>
            <a:r>
              <a:rPr lang="en-US" altLang="ja-JP" sz="2000" kern="100" dirty="0">
                <a:latin typeface="+mn-ea"/>
                <a:cs typeface="Times New Roman" panose="02020603050405020304" pitchFamily="18" charset="0"/>
              </a:rPr>
              <a:t>Niclas Hamann (DESY)</a:t>
            </a:r>
          </a:p>
          <a:p>
            <a:pPr lvl="2"/>
            <a:r>
              <a:rPr lang="en-US" altLang="ja-JP" sz="1600" kern="100" dirty="0">
                <a:effectLst/>
                <a:latin typeface="+mn-ea"/>
                <a:cs typeface="Times New Roman" panose="02020603050405020304" pitchFamily="18" charset="0"/>
              </a:rPr>
              <a:t>Niclas </a:t>
            </a:r>
            <a:r>
              <a:rPr lang="en-US" altLang="ja-JP" sz="1600" kern="100" dirty="0" err="1">
                <a:effectLst/>
                <a:latin typeface="+mn-ea"/>
                <a:cs typeface="Times New Roman" panose="02020603050405020304" pitchFamily="18" charset="0"/>
              </a:rPr>
              <a:t>Hamann_Group</a:t>
            </a:r>
            <a:r>
              <a:rPr lang="en-US" altLang="ja-JP" sz="1600" kern="100" dirty="0">
                <a:effectLst/>
                <a:latin typeface="+mn-ea"/>
                <a:cs typeface="Times New Roman" panose="02020603050405020304" pitchFamily="18" charset="0"/>
              </a:rPr>
              <a:t> Source </a:t>
            </a:r>
            <a:r>
              <a:rPr lang="en-US" altLang="ja-JP" sz="1600" kern="100" dirty="0" err="1">
                <a:effectLst/>
                <a:latin typeface="+mn-ea"/>
                <a:cs typeface="Times New Roman" panose="02020603050405020304" pitchFamily="18" charset="0"/>
              </a:rPr>
              <a:t>Meeting_Current</a:t>
            </a:r>
            <a:r>
              <a:rPr lang="en-US" altLang="ja-JP" sz="1600" kern="100" dirty="0">
                <a:effectLst/>
                <a:latin typeface="+mn-ea"/>
                <a:cs typeface="Times New Roman" panose="02020603050405020304" pitchFamily="18" charset="0"/>
              </a:rPr>
              <a:t> status of the prototype plasma lens as an optical matchin</a:t>
            </a:r>
            <a:r>
              <a:rPr lang="en-US" altLang="ja-JP" sz="1600" kern="100" dirty="0">
                <a:latin typeface="+mn-ea"/>
                <a:cs typeface="Times New Roman" panose="02020603050405020304" pitchFamily="18" charset="0"/>
              </a:rPr>
              <a:t>.pdf</a:t>
            </a:r>
          </a:p>
          <a:p>
            <a:pPr lvl="2"/>
            <a:r>
              <a:rPr lang="en-US" altLang="ja-JP" kern="100" dirty="0">
                <a:effectLst/>
                <a:latin typeface="+mn-ea"/>
                <a:cs typeface="Times New Roman" panose="02020603050405020304" pitchFamily="18" charset="0"/>
              </a:rPr>
              <a:t>Detail: </a:t>
            </a:r>
            <a:r>
              <a:rPr lang="en-US" altLang="ja-JP" kern="100" dirty="0" err="1">
                <a:effectLst/>
                <a:latin typeface="+mn-ea"/>
                <a:cs typeface="Times New Roman" panose="02020603050405020304" pitchFamily="18" charset="0"/>
              </a:rPr>
              <a:t>arXiv</a:t>
            </a:r>
            <a:r>
              <a:rPr lang="en-US" altLang="ja-JP" kern="100" dirty="0">
                <a:effectLst/>
                <a:latin typeface="+mn-ea"/>
                <a:cs typeface="Times New Roman" panose="02020603050405020304" pitchFamily="18" charset="0"/>
              </a:rPr>
              <a:t> 2308.15500</a:t>
            </a:r>
          </a:p>
        </p:txBody>
      </p:sp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9DC8F334-0723-4336-A8F3-BD33D5F75C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2023/10/03 WG2 K.Yokoya</a:t>
            </a:r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7679DF0-1348-96FD-CDD3-B2C6599F14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F600D-D68D-48CE-B1F1-70B796E325E5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237045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図 10">
            <a:extLst>
              <a:ext uri="{FF2B5EF4-FFF2-40B4-BE49-F238E27FC236}">
                <a16:creationId xmlns:a16="http://schemas.microsoft.com/office/drawing/2014/main" id="{E8147752-1EE7-6B9A-330B-E16D1006D2D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42176" y="2486404"/>
            <a:ext cx="2259647" cy="1425263"/>
          </a:xfrm>
          <a:prstGeom prst="rect">
            <a:avLst/>
          </a:prstGeom>
        </p:spPr>
      </p:pic>
      <p:pic>
        <p:nvPicPr>
          <p:cNvPr id="9" name="図 8">
            <a:extLst>
              <a:ext uri="{FF2B5EF4-FFF2-40B4-BE49-F238E27FC236}">
                <a16:creationId xmlns:a16="http://schemas.microsoft.com/office/drawing/2014/main" id="{62C1E7EF-25B6-1DE7-02B5-70334B6C36E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0099" y="1617438"/>
            <a:ext cx="3426894" cy="2015233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タイトル 1">
            <a:extLst>
              <a:ext uri="{FF2B5EF4-FFF2-40B4-BE49-F238E27FC236}">
                <a16:creationId xmlns:a16="http://schemas.microsoft.com/office/drawing/2014/main" id="{558DB371-057E-2EDD-287A-168F4277F5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2993" y="303493"/>
            <a:ext cx="7817709" cy="1064188"/>
          </a:xfrm>
          <a:solidFill>
            <a:schemeClr val="accent5">
              <a:lumMod val="20000"/>
              <a:lumOff val="80000"/>
            </a:schemeClr>
          </a:solidFill>
        </p:spPr>
        <p:txBody>
          <a:bodyPr>
            <a:noAutofit/>
          </a:bodyPr>
          <a:lstStyle/>
          <a:p>
            <a:r>
              <a:rPr kumimoji="1" lang="en-US" altLang="ja-JP" sz="2800" dirty="0"/>
              <a:t>Current status</a:t>
            </a:r>
            <a:r>
              <a:rPr lang="en-US" altLang="ja-JP" sz="2800" dirty="0"/>
              <a:t> </a:t>
            </a:r>
            <a:r>
              <a:rPr kumimoji="1" lang="en-US" altLang="ja-JP" sz="2800" dirty="0"/>
              <a:t>of the prototype plasma lens as an optical matching device for the ILC e+ source</a:t>
            </a:r>
            <a:endParaRPr kumimoji="1" lang="ja-JP" altLang="en-US" sz="2800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A1EBFE6E-9187-51A6-1BB2-B8F4419F63D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5172" y="1699562"/>
            <a:ext cx="4110679" cy="2042901"/>
          </a:xfrm>
        </p:spPr>
        <p:txBody>
          <a:bodyPr>
            <a:normAutofit fontScale="92500" lnSpcReduction="20000"/>
          </a:bodyPr>
          <a:lstStyle/>
          <a:p>
            <a:r>
              <a:rPr kumimoji="1" lang="en-US" altLang="ja-JP" sz="1800" dirty="0"/>
              <a:t>Current limited to ~9kA to avoid electrode erosion</a:t>
            </a:r>
          </a:p>
          <a:p>
            <a:r>
              <a:rPr lang="en-US" altLang="ja-JP" sz="1800" dirty="0"/>
              <a:t>Optimized the shape of the lens by p</a:t>
            </a:r>
            <a:r>
              <a:rPr kumimoji="1" lang="en-US" altLang="ja-JP" sz="1800" dirty="0"/>
              <a:t>article tracking simulation with ASTRA</a:t>
            </a:r>
          </a:p>
          <a:p>
            <a:r>
              <a:rPr lang="en-US" altLang="ja-JP" sz="1800" dirty="0"/>
              <a:t>Yield 43% at 9kA</a:t>
            </a:r>
          </a:p>
          <a:p>
            <a:r>
              <a:rPr kumimoji="1" lang="en-US" altLang="ja-JP" sz="1800" dirty="0"/>
              <a:t>Down scale for prototype (max. current ~350 A)</a:t>
            </a:r>
            <a:endParaRPr kumimoji="1" lang="ja-JP" altLang="en-US" sz="1800" dirty="0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5AD1A81-D2EE-1A45-57A0-14644E3FAF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2023/10/03 WG2 K.Yokoya</a:t>
            </a:r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F3AE1BF9-D97A-9F2E-6F96-F60111229D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F600D-D68D-48CE-B1F1-70B796E325E5}" type="slidenum">
              <a:rPr kumimoji="1" lang="ja-JP" altLang="en-US" smtClean="0"/>
              <a:t>5</a:t>
            </a:fld>
            <a:endParaRPr kumimoji="1" lang="ja-JP" altLang="en-US"/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27364D13-144C-1DA4-F977-FB085A836C09}"/>
              </a:ext>
            </a:extLst>
          </p:cNvPr>
          <p:cNvSpPr txBox="1"/>
          <p:nvPr/>
        </p:nvSpPr>
        <p:spPr>
          <a:xfrm>
            <a:off x="1477633" y="1369906"/>
            <a:ext cx="77245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200" dirty="0"/>
              <a:t>N. Hamann, M. </a:t>
            </a:r>
            <a:r>
              <a:rPr kumimoji="1" lang="en-US" altLang="ja-JP" sz="1200" dirty="0" err="1"/>
              <a:t>Formela</a:t>
            </a:r>
            <a:r>
              <a:rPr kumimoji="1" lang="en-US" altLang="ja-JP" sz="1200" dirty="0"/>
              <a:t> (</a:t>
            </a:r>
            <a:r>
              <a:rPr kumimoji="1" lang="en-US" altLang="ja-JP" sz="1200" dirty="0" err="1"/>
              <a:t>U.Hamburg</a:t>
            </a:r>
            <a:r>
              <a:rPr kumimoji="1" lang="en-US" altLang="ja-JP" sz="1200" dirty="0"/>
              <a:t>), G. </a:t>
            </a:r>
            <a:r>
              <a:rPr kumimoji="1" lang="en-US" altLang="ja-JP" sz="1200" dirty="0" err="1"/>
              <a:t>Loisch</a:t>
            </a:r>
            <a:r>
              <a:rPr kumimoji="1" lang="en-US" altLang="ja-JP" sz="1200" dirty="0"/>
              <a:t>, K. Ludwig, J. </a:t>
            </a:r>
            <a:r>
              <a:rPr kumimoji="1" lang="en-US" altLang="ja-JP" sz="1200" dirty="0" err="1"/>
              <a:t>Osterhoff</a:t>
            </a:r>
            <a:r>
              <a:rPr kumimoji="1" lang="en-US" altLang="ja-JP" sz="1200" dirty="0"/>
              <a:t> (DESY), G. Moortgat-Pick</a:t>
            </a:r>
            <a:endParaRPr kumimoji="1" lang="ja-JP" altLang="en-US" sz="1200" dirty="0"/>
          </a:p>
        </p:txBody>
      </p:sp>
      <p:graphicFrame>
        <p:nvGraphicFramePr>
          <p:cNvPr id="13" name="表 13">
            <a:extLst>
              <a:ext uri="{FF2B5EF4-FFF2-40B4-BE49-F238E27FC236}">
                <a16:creationId xmlns:a16="http://schemas.microsoft.com/office/drawing/2014/main" id="{B5127287-2F0E-DAAA-D8E6-F910A2BA5C5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68557578"/>
              </p:ext>
            </p:extLst>
          </p:nvPr>
        </p:nvGraphicFramePr>
        <p:xfrm>
          <a:off x="307957" y="4112746"/>
          <a:ext cx="3330050" cy="1940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61352">
                  <a:extLst>
                    <a:ext uri="{9D8B030D-6E8A-4147-A177-3AD203B41FA5}">
                      <a16:colId xmlns:a16="http://schemas.microsoft.com/office/drawing/2014/main" val="2265756555"/>
                    </a:ext>
                  </a:extLst>
                </a:gridCol>
                <a:gridCol w="844609">
                  <a:extLst>
                    <a:ext uri="{9D8B030D-6E8A-4147-A177-3AD203B41FA5}">
                      <a16:colId xmlns:a16="http://schemas.microsoft.com/office/drawing/2014/main" val="2993441479"/>
                    </a:ext>
                  </a:extLst>
                </a:gridCol>
                <a:gridCol w="924089">
                  <a:extLst>
                    <a:ext uri="{9D8B030D-6E8A-4147-A177-3AD203B41FA5}">
                      <a16:colId xmlns:a16="http://schemas.microsoft.com/office/drawing/2014/main" val="60771419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ILC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prototype</a:t>
                      </a:r>
                      <a:endParaRPr kumimoji="1" lang="ja-JP" alt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7934933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Total electric current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9 kA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350 A</a:t>
                      </a:r>
                      <a:endParaRPr kumimoji="1" lang="ja-JP" alt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4736255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Plasma lens length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60 mm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11.8 mm</a:t>
                      </a:r>
                      <a:endParaRPr kumimoji="1" lang="ja-JP" alt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4187232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Opening radius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4.3 mm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0.85 mm</a:t>
                      </a:r>
                      <a:endParaRPr kumimoji="1" lang="ja-JP" alt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194856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Ending radius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25.5 mm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5.03 mm</a:t>
                      </a:r>
                      <a:endParaRPr kumimoji="1" lang="ja-JP" alt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30396790"/>
                  </a:ext>
                </a:extLst>
              </a:tr>
            </a:tbl>
          </a:graphicData>
        </a:graphic>
      </p:graphicFrame>
      <p:pic>
        <p:nvPicPr>
          <p:cNvPr id="15" name="図 14">
            <a:extLst>
              <a:ext uri="{FF2B5EF4-FFF2-40B4-BE49-F238E27FC236}">
                <a16:creationId xmlns:a16="http://schemas.microsoft.com/office/drawing/2014/main" id="{C5432F63-9AB0-273F-0E1F-ED29964D58C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85976" y="4045508"/>
            <a:ext cx="4557807" cy="23593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62631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0C58230-2A9E-8ED2-937B-0B681116F2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4058680" cy="541035"/>
          </a:xfrm>
          <a:solidFill>
            <a:schemeClr val="accent5">
              <a:lumMod val="20000"/>
              <a:lumOff val="80000"/>
            </a:schemeClr>
          </a:solidFill>
        </p:spPr>
        <p:txBody>
          <a:bodyPr>
            <a:noAutofit/>
          </a:bodyPr>
          <a:lstStyle/>
          <a:p>
            <a:r>
              <a:rPr kumimoji="1" lang="en-US" altLang="ja-JP" sz="3200" dirty="0"/>
              <a:t>Prototype fabricated</a:t>
            </a:r>
            <a:endParaRPr kumimoji="1" lang="ja-JP" altLang="en-US" sz="3200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3885B58B-F6EB-9628-DEEA-D58A4B004D6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4509" y="1150122"/>
            <a:ext cx="4248150" cy="1848451"/>
          </a:xfrm>
        </p:spPr>
        <p:txBody>
          <a:bodyPr/>
          <a:lstStyle/>
          <a:p>
            <a:r>
              <a:rPr kumimoji="1" lang="en-US" altLang="ja-JP" dirty="0"/>
              <a:t>Electrodes : copper</a:t>
            </a:r>
          </a:p>
          <a:p>
            <a:r>
              <a:rPr lang="en-US" altLang="ja-JP" dirty="0"/>
              <a:t>Plasma lens: sapphire block (20 x 20 x 12 mm)</a:t>
            </a:r>
            <a:endParaRPr kumimoji="1" lang="ja-JP" altLang="en-US" dirty="0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A5E88FF8-05A8-AB58-E9E8-1848B96940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2023/10/03 WG2 K.Yokoya</a:t>
            </a:r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A03886BD-6E74-18A9-16C1-57458C3640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F600D-D68D-48CE-B1F1-70B796E325E5}" type="slidenum">
              <a:rPr kumimoji="1" lang="ja-JP" altLang="en-US" smtClean="0"/>
              <a:t>6</a:t>
            </a:fld>
            <a:endParaRPr kumimoji="1" lang="ja-JP" altLang="en-US"/>
          </a:p>
        </p:txBody>
      </p:sp>
      <p:pic>
        <p:nvPicPr>
          <p:cNvPr id="9" name="図 8">
            <a:extLst>
              <a:ext uri="{FF2B5EF4-FFF2-40B4-BE49-F238E27FC236}">
                <a16:creationId xmlns:a16="http://schemas.microsoft.com/office/drawing/2014/main" id="{3435C266-B5A5-45D9-AF3B-DC48D55B84F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58978" y="252198"/>
            <a:ext cx="3429998" cy="3487829"/>
          </a:xfrm>
          <a:prstGeom prst="rect">
            <a:avLst/>
          </a:prstGeom>
        </p:spPr>
      </p:pic>
      <p:pic>
        <p:nvPicPr>
          <p:cNvPr id="11" name="図 10">
            <a:extLst>
              <a:ext uri="{FF2B5EF4-FFF2-40B4-BE49-F238E27FC236}">
                <a16:creationId xmlns:a16="http://schemas.microsoft.com/office/drawing/2014/main" id="{2AA971BC-3EAB-5866-3D8B-3BC7581723C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7026" y="3255563"/>
            <a:ext cx="2695420" cy="2764775"/>
          </a:xfrm>
          <a:prstGeom prst="rect">
            <a:avLst/>
          </a:prstGeom>
        </p:spPr>
      </p:pic>
      <p:pic>
        <p:nvPicPr>
          <p:cNvPr id="13" name="図 12">
            <a:extLst>
              <a:ext uri="{FF2B5EF4-FFF2-40B4-BE49-F238E27FC236}">
                <a16:creationId xmlns:a16="http://schemas.microsoft.com/office/drawing/2014/main" id="{60A1CFAD-9EF2-5139-EA5A-7D577E53A1A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17835" y="3919977"/>
            <a:ext cx="2940115" cy="25728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726400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A2714DF-5456-265B-8B71-EE2C716576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7"/>
            <a:ext cx="3159847" cy="581539"/>
          </a:xfrm>
          <a:solidFill>
            <a:schemeClr val="accent5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r>
              <a:rPr lang="en-US" altLang="ja-JP" dirty="0"/>
              <a:t>First test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0B3FB92-7F57-51FD-5E75-2BE514737C5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7179" y="1095633"/>
            <a:ext cx="3685660" cy="1013253"/>
          </a:xfrm>
        </p:spPr>
        <p:txBody>
          <a:bodyPr>
            <a:normAutofit fontScale="70000" lnSpcReduction="20000"/>
          </a:bodyPr>
          <a:lstStyle/>
          <a:p>
            <a:r>
              <a:rPr kumimoji="1" lang="en-US" altLang="ja-JP" dirty="0"/>
              <a:t>First test successful</a:t>
            </a:r>
          </a:p>
          <a:p>
            <a:pPr lvl="1"/>
            <a:r>
              <a:rPr lang="en-US" altLang="ja-JP" dirty="0"/>
              <a:t>Plasma created</a:t>
            </a:r>
          </a:p>
          <a:p>
            <a:pPr lvl="1"/>
            <a:r>
              <a:rPr lang="en-US" altLang="ja-JP" dirty="0"/>
              <a:t>B</a:t>
            </a:r>
            <a:r>
              <a:rPr kumimoji="1" lang="en-US" altLang="ja-JP" dirty="0"/>
              <a:t>ut pinching and unstable, yet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FB139C1-11A6-17C0-FFEA-F0C11FB0E5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2023/10/03 WG2 K.Yokoya</a:t>
            </a:r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ADAA66B4-3AD2-8681-C258-7961B7D40C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F600D-D68D-48CE-B1F1-70B796E325E5}" type="slidenum">
              <a:rPr kumimoji="1" lang="ja-JP" altLang="en-US" smtClean="0"/>
              <a:t>7</a:t>
            </a:fld>
            <a:endParaRPr kumimoji="1" lang="ja-JP" altLang="en-US"/>
          </a:p>
        </p:txBody>
      </p:sp>
      <p:pic>
        <p:nvPicPr>
          <p:cNvPr id="9" name="図 8">
            <a:extLst>
              <a:ext uri="{FF2B5EF4-FFF2-40B4-BE49-F238E27FC236}">
                <a16:creationId xmlns:a16="http://schemas.microsoft.com/office/drawing/2014/main" id="{18FE9D4C-921E-204E-6E0D-AB65422F6C5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22214" y="479519"/>
            <a:ext cx="4229145" cy="3178082"/>
          </a:xfrm>
          <a:prstGeom prst="rect">
            <a:avLst/>
          </a:prstGeom>
        </p:spPr>
      </p:pic>
      <p:pic>
        <p:nvPicPr>
          <p:cNvPr id="11" name="図 10">
            <a:extLst>
              <a:ext uri="{FF2B5EF4-FFF2-40B4-BE49-F238E27FC236}">
                <a16:creationId xmlns:a16="http://schemas.microsoft.com/office/drawing/2014/main" id="{62B9D4E1-F97A-50E2-E84F-A48AE6171BB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9294" y="2068560"/>
            <a:ext cx="2701429" cy="1808595"/>
          </a:xfrm>
          <a:prstGeom prst="rect">
            <a:avLst/>
          </a:prstGeom>
        </p:spPr>
      </p:pic>
      <p:sp>
        <p:nvSpPr>
          <p:cNvPr id="12" name="コンテンツ プレースホルダー 2">
            <a:extLst>
              <a:ext uri="{FF2B5EF4-FFF2-40B4-BE49-F238E27FC236}">
                <a16:creationId xmlns:a16="http://schemas.microsoft.com/office/drawing/2014/main" id="{823430F9-E94A-E62F-1243-2096ED612720}"/>
              </a:ext>
            </a:extLst>
          </p:cNvPr>
          <p:cNvSpPr txBox="1">
            <a:spLocks/>
          </p:cNvSpPr>
          <p:nvPr/>
        </p:nvSpPr>
        <p:spPr>
          <a:xfrm>
            <a:off x="797662" y="4031931"/>
            <a:ext cx="7893258" cy="1730435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Wingdings" panose="05000000000000000000" pitchFamily="2" charset="2"/>
              <a:buChar char="Ø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ü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dirty="0"/>
              <a:t>Next step: High temporal resolution imaging of gas discharge </a:t>
            </a:r>
            <a:r>
              <a:rPr lang="da-DK" altLang="ja-JP" dirty="0"/>
              <a:t>at ADVANCE LAB at DESY</a:t>
            </a:r>
            <a:endParaRPr lang="en-US" altLang="ja-JP" dirty="0"/>
          </a:p>
          <a:p>
            <a:pPr lvl="1"/>
            <a:r>
              <a:rPr lang="en-US" altLang="ja-JP" dirty="0"/>
              <a:t>Investigation of the exact time and circumstances of the pinching</a:t>
            </a:r>
          </a:p>
          <a:p>
            <a:pPr lvl="1"/>
            <a:r>
              <a:rPr lang="en-US" altLang="ja-JP" dirty="0"/>
              <a:t>Put more constraints on plasma lens geometry to stabilize the plasma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73768425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3ADB876-2093-30E2-92B3-CCC1CFD39D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7"/>
            <a:ext cx="4783609" cy="631652"/>
          </a:xfrm>
          <a:solidFill>
            <a:schemeClr val="accent5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r>
              <a:rPr kumimoji="1" lang="en-US" altLang="ja-JP" sz="3200" dirty="0"/>
              <a:t>Conclusion and Outlook</a:t>
            </a:r>
            <a:endParaRPr kumimoji="1" lang="ja-JP" altLang="en-US" sz="3200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9C158B43-2C50-604D-A49B-CCC6EF4191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253331"/>
            <a:ext cx="7886700" cy="4351338"/>
          </a:xfrm>
        </p:spPr>
        <p:txBody>
          <a:bodyPr>
            <a:normAutofit lnSpcReduction="10000"/>
          </a:bodyPr>
          <a:lstStyle/>
          <a:p>
            <a:r>
              <a:rPr kumimoji="1" lang="en-US" altLang="ja-JP" dirty="0"/>
              <a:t>Ongoing BMBF grant for prototyping of plasma lenses for the ILC e+ source</a:t>
            </a:r>
          </a:p>
          <a:p>
            <a:r>
              <a:rPr kumimoji="1" lang="en-US" altLang="ja-JP" dirty="0"/>
              <a:t>Grant application for full scale plasma lens has been submitted</a:t>
            </a:r>
          </a:p>
          <a:p>
            <a:r>
              <a:rPr kumimoji="1" lang="en-US" altLang="ja-JP" dirty="0"/>
              <a:t>First prototype tests successful</a:t>
            </a:r>
          </a:p>
          <a:p>
            <a:pPr lvl="1"/>
            <a:r>
              <a:rPr kumimoji="1" lang="en-US" altLang="ja-JP" dirty="0"/>
              <a:t>High temporal resolution imaging at ADVANCE LAB at DESY. In the next few weeks</a:t>
            </a:r>
          </a:p>
          <a:p>
            <a:r>
              <a:rPr kumimoji="1" lang="en-US" altLang="ja-JP" dirty="0"/>
              <a:t>Development of own particle tracking code</a:t>
            </a:r>
            <a:endParaRPr lang="en-US" altLang="ja-JP" dirty="0"/>
          </a:p>
          <a:p>
            <a:pPr lvl="1"/>
            <a:r>
              <a:rPr kumimoji="1" lang="en-US" altLang="ja-JP" dirty="0"/>
              <a:t>Confirmation of ASTRA results</a:t>
            </a:r>
          </a:p>
          <a:p>
            <a:pPr lvl="1"/>
            <a:r>
              <a:rPr kumimoji="1" lang="en-US" altLang="ja-JP" dirty="0"/>
              <a:t>New possibilities (custom magnetic field, custom shape of plasma lens)</a:t>
            </a:r>
            <a:endParaRPr kumimoji="1" lang="ja-JP" altLang="en-US" dirty="0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74B2C238-59F2-E910-8AB2-333F60BBFB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2023/10/03 WG2 K.Yokoya</a:t>
            </a:r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CFD17B96-0C0C-4A8F-2FA0-C40F9CBDBC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F600D-D68D-48CE-B1F1-70B796E325E5}" type="slidenum">
              <a:rPr kumimoji="1" lang="ja-JP" altLang="en-US" smtClean="0"/>
              <a:t>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9594416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PTtemplate.pptx" id="{68146737-3B26-4DAA-806E-DBD010D6862E}" vid="{242A8082-7276-4E23-9135-6A91634C2717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PPTtemplate</Template>
  <TotalTime>1332</TotalTime>
  <Words>712</Words>
  <Application>Microsoft Office PowerPoint</Application>
  <PresentationFormat>画面に合わせる (4:3)</PresentationFormat>
  <Paragraphs>100</Paragraphs>
  <Slides>8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8</vt:i4>
      </vt:variant>
    </vt:vector>
  </HeadingPairs>
  <TitlesOfParts>
    <vt:vector size="14" baseType="lpstr">
      <vt:lpstr>游ゴシック</vt:lpstr>
      <vt:lpstr>游ゴシック Light</vt:lpstr>
      <vt:lpstr>Arial</vt:lpstr>
      <vt:lpstr>Roboto</vt:lpstr>
      <vt:lpstr>Wingdings</vt:lpstr>
      <vt:lpstr>Office テーマ</vt:lpstr>
      <vt:lpstr>Sources Subgroup Summary  IDT-WG2, Oct.3, 2023, K. Yokoya</vt:lpstr>
      <vt:lpstr>U.S.-Japan Cooperation Program: Advanced Electron and Positron Source Concepts</vt:lpstr>
      <vt:lpstr>Topic1: 400 kV Polarized Electron Source</vt:lpstr>
      <vt:lpstr>PowerPoint プレゼンテーション</vt:lpstr>
      <vt:lpstr>Current status of the prototype plasma lens as an optical matching device for the ILC e+ source</vt:lpstr>
      <vt:lpstr>Prototype fabricated</vt:lpstr>
      <vt:lpstr>First test</vt:lpstr>
      <vt:lpstr>Conclusion and Outlook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Yokoya Kaoru</dc:creator>
  <cp:lastModifiedBy>Kaoru Yokoya</cp:lastModifiedBy>
  <cp:revision>68</cp:revision>
  <dcterms:created xsi:type="dcterms:W3CDTF">2022-01-11T02:03:43Z</dcterms:created>
  <dcterms:modified xsi:type="dcterms:W3CDTF">2023-10-03T01:46:27Z</dcterms:modified>
</cp:coreProperties>
</file>