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56" r:id="rId5"/>
    <p:sldId id="352" r:id="rId6"/>
    <p:sldId id="355" r:id="rId7"/>
    <p:sldId id="356" r:id="rId8"/>
    <p:sldId id="33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FA5947-F57A-4A01-80AF-CB4751EC1F0D}" v="3" dt="2023-10-12T08:27:24.2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76" y="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osh, Peter (STFC,DL,AST)" userId="e92e805f-5c75-43b3-ba50-cd74b1e05943" providerId="ADAL" clId="{96FA5947-F57A-4A01-80AF-CB4751EC1F0D}"/>
    <pc:docChg chg="undo custSel addSld modSld">
      <pc:chgData name="McIntosh, Peter (STFC,DL,AST)" userId="e92e805f-5c75-43b3-ba50-cd74b1e05943" providerId="ADAL" clId="{96FA5947-F57A-4A01-80AF-CB4751EC1F0D}" dt="2023-10-12T08:27:24.234" v="232" actId="20577"/>
      <pc:docMkLst>
        <pc:docMk/>
      </pc:docMkLst>
      <pc:sldChg chg="modSp mod">
        <pc:chgData name="McIntosh, Peter (STFC,DL,AST)" userId="e92e805f-5c75-43b3-ba50-cd74b1e05943" providerId="ADAL" clId="{96FA5947-F57A-4A01-80AF-CB4751EC1F0D}" dt="2023-10-12T08:03:55.923" v="227" actId="20577"/>
        <pc:sldMkLst>
          <pc:docMk/>
          <pc:sldMk cId="2841162139" sldId="256"/>
        </pc:sldMkLst>
        <pc:spChg chg="mod">
          <ac:chgData name="McIntosh, Peter (STFC,DL,AST)" userId="e92e805f-5c75-43b3-ba50-cd74b1e05943" providerId="ADAL" clId="{96FA5947-F57A-4A01-80AF-CB4751EC1F0D}" dt="2023-10-12T08:03:55.923" v="227" actId="20577"/>
          <ac:spMkLst>
            <pc:docMk/>
            <pc:sldMk cId="2841162139" sldId="256"/>
            <ac:spMk id="2" creationId="{00000000-0000-0000-0000-000000000000}"/>
          </ac:spMkLst>
        </pc:spChg>
        <pc:spChg chg="mod">
          <ac:chgData name="McIntosh, Peter (STFC,DL,AST)" userId="e92e805f-5c75-43b3-ba50-cd74b1e05943" providerId="ADAL" clId="{96FA5947-F57A-4A01-80AF-CB4751EC1F0D}" dt="2023-10-12T08:03:50.370" v="225" actId="20577"/>
          <ac:spMkLst>
            <pc:docMk/>
            <pc:sldMk cId="2841162139" sldId="256"/>
            <ac:spMk id="3" creationId="{00000000-0000-0000-0000-000000000000}"/>
          </ac:spMkLst>
        </pc:spChg>
      </pc:sldChg>
      <pc:sldChg chg="modSp mod">
        <pc:chgData name="McIntosh, Peter (STFC,DL,AST)" userId="e92e805f-5c75-43b3-ba50-cd74b1e05943" providerId="ADAL" clId="{96FA5947-F57A-4A01-80AF-CB4751EC1F0D}" dt="2023-10-12T08:27:24.234" v="232" actId="20577"/>
        <pc:sldMkLst>
          <pc:docMk/>
          <pc:sldMk cId="4147418313" sldId="352"/>
        </pc:sldMkLst>
        <pc:spChg chg="mod">
          <ac:chgData name="McIntosh, Peter (STFC,DL,AST)" userId="e92e805f-5c75-43b3-ba50-cd74b1e05943" providerId="ADAL" clId="{96FA5947-F57A-4A01-80AF-CB4751EC1F0D}" dt="2023-10-12T07:56:53.539" v="38" actId="20577"/>
          <ac:spMkLst>
            <pc:docMk/>
            <pc:sldMk cId="4147418313" sldId="352"/>
            <ac:spMk id="2" creationId="{00000000-0000-0000-0000-000000000000}"/>
          </ac:spMkLst>
        </pc:spChg>
        <pc:spChg chg="mod">
          <ac:chgData name="McIntosh, Peter (STFC,DL,AST)" userId="e92e805f-5c75-43b3-ba50-cd74b1e05943" providerId="ADAL" clId="{96FA5947-F57A-4A01-80AF-CB4751EC1F0D}" dt="2023-10-12T08:27:24.234" v="232" actId="20577"/>
          <ac:spMkLst>
            <pc:docMk/>
            <pc:sldMk cId="4147418313" sldId="352"/>
            <ac:spMk id="8" creationId="{C94CD7F2-7CF9-4A60-059D-E0FBAC76C759}"/>
          </ac:spMkLst>
        </pc:spChg>
        <pc:graphicFrameChg chg="mod modGraphic">
          <ac:chgData name="McIntosh, Peter (STFC,DL,AST)" userId="e92e805f-5c75-43b3-ba50-cd74b1e05943" providerId="ADAL" clId="{96FA5947-F57A-4A01-80AF-CB4751EC1F0D}" dt="2023-10-12T08:04:16.904" v="228" actId="20577"/>
          <ac:graphicFrameMkLst>
            <pc:docMk/>
            <pc:sldMk cId="4147418313" sldId="352"/>
            <ac:graphicFrameMk id="5" creationId="{00000000-0000-0000-0000-000000000000}"/>
          </ac:graphicFrameMkLst>
        </pc:graphicFrameChg>
      </pc:sldChg>
      <pc:sldChg chg="modSp mod">
        <pc:chgData name="McIntosh, Peter (STFC,DL,AST)" userId="e92e805f-5c75-43b3-ba50-cd74b1e05943" providerId="ADAL" clId="{96FA5947-F57A-4A01-80AF-CB4751EC1F0D}" dt="2023-10-12T08:00:30.966" v="41" actId="20578"/>
        <pc:sldMkLst>
          <pc:docMk/>
          <pc:sldMk cId="3450291659" sldId="355"/>
        </pc:sldMkLst>
        <pc:spChg chg="mod">
          <ac:chgData name="McIntosh, Peter (STFC,DL,AST)" userId="e92e805f-5c75-43b3-ba50-cd74b1e05943" providerId="ADAL" clId="{96FA5947-F57A-4A01-80AF-CB4751EC1F0D}" dt="2023-10-12T07:56:57.387" v="40" actId="20577"/>
          <ac:spMkLst>
            <pc:docMk/>
            <pc:sldMk cId="3450291659" sldId="355"/>
            <ac:spMk id="2" creationId="{00000000-0000-0000-0000-000000000000}"/>
          </ac:spMkLst>
        </pc:spChg>
        <pc:spChg chg="mod">
          <ac:chgData name="McIntosh, Peter (STFC,DL,AST)" userId="e92e805f-5c75-43b3-ba50-cd74b1e05943" providerId="ADAL" clId="{96FA5947-F57A-4A01-80AF-CB4751EC1F0D}" dt="2023-10-12T08:00:30.966" v="41" actId="20578"/>
          <ac:spMkLst>
            <pc:docMk/>
            <pc:sldMk cId="3450291659" sldId="355"/>
            <ac:spMk id="7" creationId="{00000000-0000-0000-0000-000000000000}"/>
          </ac:spMkLst>
        </pc:spChg>
      </pc:sldChg>
      <pc:sldChg chg="modSp new mod">
        <pc:chgData name="McIntosh, Peter (STFC,DL,AST)" userId="e92e805f-5c75-43b3-ba50-cd74b1e05943" providerId="ADAL" clId="{96FA5947-F57A-4A01-80AF-CB4751EC1F0D}" dt="2023-10-12T08:03:27.983" v="221" actId="20577"/>
        <pc:sldMkLst>
          <pc:docMk/>
          <pc:sldMk cId="3337446443" sldId="356"/>
        </pc:sldMkLst>
        <pc:spChg chg="mod">
          <ac:chgData name="McIntosh, Peter (STFC,DL,AST)" userId="e92e805f-5c75-43b3-ba50-cd74b1e05943" providerId="ADAL" clId="{96FA5947-F57A-4A01-80AF-CB4751EC1F0D}" dt="2023-10-12T08:01:08.625" v="154" actId="20577"/>
          <ac:spMkLst>
            <pc:docMk/>
            <pc:sldMk cId="3337446443" sldId="356"/>
            <ac:spMk id="2" creationId="{64F2732C-1C27-56CE-3064-DCC9F437E565}"/>
          </ac:spMkLst>
        </pc:spChg>
        <pc:spChg chg="mod">
          <ac:chgData name="McIntosh, Peter (STFC,DL,AST)" userId="e92e805f-5c75-43b3-ba50-cd74b1e05943" providerId="ADAL" clId="{96FA5947-F57A-4A01-80AF-CB4751EC1F0D}" dt="2023-10-12T08:03:27.983" v="221" actId="20577"/>
          <ac:spMkLst>
            <pc:docMk/>
            <pc:sldMk cId="3337446443" sldId="356"/>
            <ac:spMk id="3" creationId="{FA00248E-850E-96C1-D301-883D908EBB0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12/10/2023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12/10/2023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12/10/2023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1019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WG2 SRF: WP3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Design Review #6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89" y="3785616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Peter McIntosh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13</a:t>
            </a:r>
            <a:r>
              <a:rPr lang="en-GB" sz="3000" baseline="30000" dirty="0">
                <a:solidFill>
                  <a:srgbClr val="0070C0"/>
                </a:solidFill>
              </a:rPr>
              <a:t>th </a:t>
            </a:r>
            <a:r>
              <a:rPr lang="en-GB" sz="3000" dirty="0">
                <a:solidFill>
                  <a:srgbClr val="0070C0"/>
                </a:solidFill>
              </a:rPr>
              <a:t>Oct 2023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WP3 Design Review #6 (BST)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6349"/>
              </p:ext>
            </p:extLst>
          </p:nvPr>
        </p:nvGraphicFramePr>
        <p:xfrm>
          <a:off x="838200" y="1950358"/>
          <a:ext cx="10597835" cy="3330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730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4686238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3940874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1209993">
                  <a:extLst>
                    <a:ext uri="{9D8B030D-6E8A-4147-A177-3AD203B41FA5}">
                      <a16:colId xmlns:a16="http://schemas.microsoft.com/office/drawing/2014/main" val="3627803698"/>
                    </a:ext>
                  </a:extLst>
                </a:gridCol>
              </a:tblGrid>
              <a:tr h="278232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Friday 13</a:t>
                      </a:r>
                      <a:r>
                        <a:rPr lang="en-GB" sz="1800" b="1" baseline="30000" dirty="0"/>
                        <a:t>th</a:t>
                      </a:r>
                      <a:r>
                        <a:rPr lang="en-GB" sz="1800" b="1" dirty="0"/>
                        <a:t> October 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62493836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r>
                        <a:rPr lang="en-GB" sz="1800" dirty="0"/>
                        <a:t>14:00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Welcome and Introduction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404840">
                <a:tc>
                  <a:txBody>
                    <a:bodyPr/>
                    <a:lstStyle/>
                    <a:p>
                      <a:r>
                        <a:rPr lang="en-GB" sz="1800" dirty="0"/>
                        <a:t>14:05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KEK Nb Procurement status                                    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A Yamamoto (KEK)/K </a:t>
                      </a:r>
                      <a:r>
                        <a:rPr lang="en-GB" sz="1800" b="0" dirty="0" err="1">
                          <a:solidFill>
                            <a:schemeClr val="accent5"/>
                          </a:solidFill>
                        </a:rPr>
                        <a:t>Yasuchka</a:t>
                      </a: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 (KEK)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20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17975712"/>
                  </a:ext>
                </a:extLst>
              </a:tr>
              <a:tr h="278232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Cavity Design Updates</a:t>
                      </a: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6194004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RF Dipole (RFD)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solidFill>
                            <a:schemeClr val="accent5"/>
                          </a:solidFill>
                        </a:rPr>
                        <a:t>Suba De Silva/Jean Delayen (ODU/JLab)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092707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r>
                        <a:rPr lang="en-GB" sz="1800" dirty="0"/>
                        <a:t>14:45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Quasi-waveguide </a:t>
                      </a:r>
                      <a:r>
                        <a:rPr lang="en-GB" sz="1800" dirty="0" err="1"/>
                        <a:t>Multicell</a:t>
                      </a:r>
                      <a:r>
                        <a:rPr lang="en-GB" sz="1800" dirty="0"/>
                        <a:t> Resonator (</a:t>
                      </a:r>
                      <a:r>
                        <a:rPr lang="en-GB" sz="1800" dirty="0" err="1"/>
                        <a:t>QMiR</a:t>
                      </a:r>
                      <a:r>
                        <a:rPr lang="en-GB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Andrei Lunin (FNAL)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r>
                        <a:rPr lang="en-GB" sz="1800" dirty="0"/>
                        <a:t>15:05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Collaborative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20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10469214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r>
                        <a:rPr lang="en-GB" sz="1800" dirty="0"/>
                        <a:t>15:25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Next steps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P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09733809"/>
                  </a:ext>
                </a:extLst>
              </a:tr>
              <a:tr h="2782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Meeting close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68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94CD7F2-7CF9-4A60-059D-E0FBAC76C759}"/>
              </a:ext>
            </a:extLst>
          </p:cNvPr>
          <p:cNvSpPr txBox="1"/>
          <p:nvPr/>
        </p:nvSpPr>
        <p:spPr>
          <a:xfrm>
            <a:off x="4124960" y="630820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https://agenda.linearcollider.org/event/10190/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Scope Design Review #6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/>
          </a:bodyPr>
          <a:lstStyle/>
          <a:p>
            <a:r>
              <a:rPr lang="en-GB" dirty="0"/>
              <a:t>Hear about progress for Nb material procurement: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Clarify timescales expected and alignment needed for CC design readiness.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Any issues still to resolve?</a:t>
            </a:r>
          </a:p>
          <a:p>
            <a:r>
              <a:rPr lang="en-GB" dirty="0"/>
              <a:t>Review the RF and </a:t>
            </a:r>
            <a:r>
              <a:rPr lang="en-GB" dirty="0" err="1"/>
              <a:t>QMiR</a:t>
            </a:r>
            <a:r>
              <a:rPr lang="en-GB" dirty="0"/>
              <a:t> CC developments following April down-selection: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Determine how much work still to do before prototype manufacture can start.</a:t>
            </a:r>
          </a:p>
          <a:p>
            <a:r>
              <a:rPr lang="en-GB" dirty="0"/>
              <a:t>Review possible areas for contribution from the Elliptical, DQW and WoW teams.</a:t>
            </a:r>
          </a:p>
          <a:p>
            <a:r>
              <a:rPr lang="en-GB" dirty="0"/>
              <a:t>Identify next stage development and determine future meetings.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29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732C-1C27-56CE-3064-DCC9F437E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Collaborative Areas Identified from DR#5 (July)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248E-850E-96C1-D301-883D908EB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RFD:</a:t>
            </a:r>
          </a:p>
          <a:p>
            <a:pPr lvl="1"/>
            <a:r>
              <a:rPr lang="en-GB" dirty="0"/>
              <a:t>EM design verification </a:t>
            </a:r>
          </a:p>
          <a:p>
            <a:pPr lvl="1"/>
            <a:r>
              <a:rPr lang="en-GB" dirty="0"/>
              <a:t>RF properties </a:t>
            </a:r>
          </a:p>
          <a:p>
            <a:pPr lvl="1"/>
            <a:r>
              <a:rPr lang="en-GB" dirty="0"/>
              <a:t>HOM impedances </a:t>
            </a:r>
          </a:p>
          <a:p>
            <a:pPr lvl="1"/>
            <a:r>
              <a:rPr lang="en-GB" dirty="0"/>
              <a:t>Wakefield analysis (longitudinal, transverse) for short bunch length </a:t>
            </a:r>
          </a:p>
          <a:p>
            <a:pPr lvl="1"/>
            <a:r>
              <a:rPr lang="en-GB" dirty="0"/>
              <a:t>Full cavity </a:t>
            </a:r>
            <a:r>
              <a:rPr lang="en-GB" dirty="0" err="1"/>
              <a:t>multipacting</a:t>
            </a:r>
            <a:r>
              <a:rPr lang="en-GB" dirty="0"/>
              <a:t> analysis </a:t>
            </a:r>
          </a:p>
          <a:p>
            <a:pPr lvl="1"/>
            <a:r>
              <a:rPr lang="en-GB" dirty="0"/>
              <a:t>Engineering design and analysis </a:t>
            </a:r>
          </a:p>
          <a:p>
            <a:pPr lvl="1"/>
            <a:r>
              <a:rPr lang="en-GB" dirty="0"/>
              <a:t>Fabrication </a:t>
            </a:r>
          </a:p>
          <a:p>
            <a:pPr lvl="1"/>
            <a:r>
              <a:rPr lang="en-GB" dirty="0"/>
              <a:t>Tuner concept development</a:t>
            </a:r>
          </a:p>
          <a:p>
            <a:r>
              <a:rPr lang="en-GB" dirty="0" err="1"/>
              <a:t>QMiR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Statistical HOM analysis </a:t>
            </a:r>
          </a:p>
          <a:p>
            <a:pPr lvl="1"/>
            <a:r>
              <a:rPr lang="en-GB" dirty="0" err="1"/>
              <a:t>Multipacting</a:t>
            </a:r>
            <a:r>
              <a:rPr lang="en-GB" dirty="0"/>
              <a:t> simulation </a:t>
            </a:r>
          </a:p>
          <a:p>
            <a:pPr lvl="1"/>
            <a:r>
              <a:rPr lang="en-GB" dirty="0"/>
              <a:t>Cavity Electro-Mechanical cross-simulations </a:t>
            </a:r>
          </a:p>
          <a:p>
            <a:pPr lvl="1"/>
            <a:r>
              <a:rPr lang="en-GB" dirty="0"/>
              <a:t>Frequency tuner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624B1-541E-CE2A-E5A1-746614A7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46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MANY THANKS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2121F2-0F83-4A91-982F-3775784CD7F1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3305b838-c34c-4bc5-a224-1b5d53e55c3e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FB6612C-36C4-4024-90AB-1DF4025868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2E73A6-C43D-42FE-8EC8-12530FCAB8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6818</TotalTime>
  <Words>274</Words>
  <Application>Microsoft Office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WG2 SRF: WP3 Crab Cavities Design Review #6 </vt:lpstr>
      <vt:lpstr>Agenda for WP3 Design Review #6 (BST)</vt:lpstr>
      <vt:lpstr>Scope Design Review #6</vt:lpstr>
      <vt:lpstr>Collaborative Areas Identified from DR#5 (July)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329</cp:revision>
  <dcterms:created xsi:type="dcterms:W3CDTF">2021-02-20T08:35:06Z</dcterms:created>
  <dcterms:modified xsi:type="dcterms:W3CDTF">2023-10-12T08:27:29Z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