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  <p:sldMasterId id="2147484138" r:id="rId2"/>
  </p:sldMasterIdLst>
  <p:notesMasterIdLst>
    <p:notesMasterId r:id="rId13"/>
  </p:notesMasterIdLst>
  <p:handoutMasterIdLst>
    <p:handoutMasterId r:id="rId14"/>
  </p:handoutMasterIdLst>
  <p:sldIdLst>
    <p:sldId id="294" r:id="rId3"/>
    <p:sldId id="296" r:id="rId4"/>
    <p:sldId id="943" r:id="rId5"/>
    <p:sldId id="327" r:id="rId6"/>
    <p:sldId id="978" r:id="rId7"/>
    <p:sldId id="979" r:id="rId8"/>
    <p:sldId id="980" r:id="rId9"/>
    <p:sldId id="972" r:id="rId10"/>
    <p:sldId id="976" r:id="rId11"/>
    <p:sldId id="959" r:id="rId12"/>
  </p:sldIdLst>
  <p:sldSz cx="9144000" cy="6858000" type="screen4x3"/>
  <p:notesSz cx="6985000" cy="92837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4E"/>
    <a:srgbClr val="0000FF"/>
    <a:srgbClr val="99D6EA"/>
    <a:srgbClr val="003087"/>
    <a:srgbClr val="080286"/>
    <a:srgbClr val="0F2D62"/>
    <a:srgbClr val="4E4E4E"/>
    <a:srgbClr val="404040"/>
    <a:srgbClr val="004C97"/>
    <a:srgbClr val="636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4" autoAdjust="0"/>
    <p:restoredTop sz="96840" autoAdjust="0"/>
  </p:normalViewPr>
  <p:slideViewPr>
    <p:cSldViewPr snapToGrid="0" snapToObjects="1" showGuides="1">
      <p:cViewPr varScale="1">
        <p:scale>
          <a:sx n="106" d="100"/>
          <a:sy n="106" d="100"/>
        </p:scale>
        <p:origin x="1800" y="108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3" cy="464185"/>
          </a:xfrm>
          <a:prstGeom prst="rect">
            <a:avLst/>
          </a:prstGeom>
        </p:spPr>
        <p:txBody>
          <a:bodyPr vert="horz" lIns="92956" tIns="46478" rIns="92956" bIns="464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1"/>
            <a:ext cx="3026833" cy="464185"/>
          </a:xfrm>
          <a:prstGeom prst="rect">
            <a:avLst/>
          </a:prstGeom>
        </p:spPr>
        <p:txBody>
          <a:bodyPr vert="horz" wrap="square" lIns="92956" tIns="46478" rIns="92956" bIns="46478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10/13/2023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6" tIns="46478" rIns="92956" bIns="464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wrap="square" lIns="92956" tIns="46478" rIns="92956" bIns="46478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3" cy="464185"/>
          </a:xfrm>
          <a:prstGeom prst="rect">
            <a:avLst/>
          </a:prstGeom>
        </p:spPr>
        <p:txBody>
          <a:bodyPr vert="horz" lIns="92956" tIns="46478" rIns="92956" bIns="464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1"/>
            <a:ext cx="3026833" cy="464185"/>
          </a:xfrm>
          <a:prstGeom prst="rect">
            <a:avLst/>
          </a:prstGeom>
        </p:spPr>
        <p:txBody>
          <a:bodyPr vert="horz" wrap="square" lIns="92956" tIns="46478" rIns="92956" bIns="46478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10/13/2023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6" tIns="46478" rIns="92956" bIns="464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6" tIns="46478" rIns="92956" bIns="46478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6" tIns="46478" rIns="92956" bIns="464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wrap="square" lIns="92956" tIns="46478" rIns="92956" bIns="46478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406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997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465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8923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27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481092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71847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770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280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031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68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35" r:id="rId8"/>
    <p:sldLayoutId id="2147484136" r:id="rId9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1436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0" r:id="rId2"/>
    <p:sldLayoutId id="2147484141" r:id="rId3"/>
    <p:sldLayoutId id="2147484142" r:id="rId4"/>
    <p:sldLayoutId id="2147484143" r:id="rId5"/>
    <p:sldLayoutId id="2147484144" r:id="rId6"/>
    <p:sldLayoutId id="2147484145" r:id="rId7"/>
    <p:sldLayoutId id="2147484146" r:id="rId8"/>
    <p:sldLayoutId id="2147484147" r:id="rId9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1430" y="2521523"/>
            <a:ext cx="9166860" cy="1312488"/>
          </a:xfrm>
          <a:solidFill>
            <a:schemeClr val="accent1"/>
          </a:solidFill>
        </p:spPr>
        <p:txBody>
          <a:bodyPr anchor="t">
            <a:noAutofit/>
          </a:bodyPr>
          <a:lstStyle/>
          <a:p>
            <a:pPr indent="344488"/>
            <a:r>
              <a:rPr lang="en-US" sz="3600" b="1" dirty="0">
                <a:latin typeface="Helvetica" panose="020B0604020202020204" pitchFamily="34" charset="0"/>
                <a:cs typeface="Helvetica" panose="020B0604020202020204" pitchFamily="34" charset="0"/>
              </a:rPr>
              <a:t>QMiR Crab Cavity for ILC</a:t>
            </a:r>
          </a:p>
          <a:p>
            <a:pPr indent="344488"/>
            <a:endParaRPr lang="en-US" sz="28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7616" y="3135271"/>
            <a:ext cx="4379704" cy="698740"/>
          </a:xfrm>
        </p:spPr>
        <p:txBody>
          <a:bodyPr/>
          <a:lstStyle/>
          <a:p>
            <a:r>
              <a:rPr lang="en-US" sz="1600" dirty="0"/>
              <a:t> Andrei Lunin, Vyacheslav Yakovlev</a:t>
            </a:r>
          </a:p>
          <a:p>
            <a:r>
              <a:rPr lang="en-GB" sz="1600" dirty="0"/>
              <a:t> </a:t>
            </a:r>
            <a:r>
              <a:rPr lang="en-US" sz="1600" dirty="0"/>
              <a:t>October 13, 2023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8787C3-1D27-4F25-BA58-9E190ACD70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3166" y="3834011"/>
            <a:ext cx="3293100" cy="23427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0143F15-247C-4DFB-B862-784E976BA3C2}"/>
              </a:ext>
            </a:extLst>
          </p:cNvPr>
          <p:cNvSpPr txBox="1"/>
          <p:nvPr/>
        </p:nvSpPr>
        <p:spPr>
          <a:xfrm>
            <a:off x="377616" y="4389545"/>
            <a:ext cx="389186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SweetSquarePro-Bold"/>
              </a:rPr>
              <a:t>WP3 Crab Cavity Design Meeting  #6</a:t>
            </a:r>
            <a:endParaRPr lang="en-US" sz="3200" dirty="0"/>
          </a:p>
          <a:p>
            <a:pPr algn="ctr"/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B6661D-CA3F-79FB-05AC-0E8757562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16" y="6126460"/>
            <a:ext cx="2298128" cy="3796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896DFA-593C-CB44-58D0-6DACE09D00C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033"/>
          <a:stretch/>
        </p:blipFill>
        <p:spPr>
          <a:xfrm>
            <a:off x="4197242" y="6126460"/>
            <a:ext cx="672001" cy="52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6C121C-1F73-414E-87D8-23BEE9E6B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4B4522-4AFA-4C45-BCC8-7A97AA9D6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E9A15-5485-4166-BEF2-20C562ADA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24C55E70-6937-498B-9299-ABD42C536E99}"/>
              </a:ext>
            </a:extLst>
          </p:cNvPr>
          <p:cNvSpPr txBox="1">
            <a:spLocks/>
          </p:cNvSpPr>
          <p:nvPr/>
        </p:nvSpPr>
        <p:spPr>
          <a:xfrm>
            <a:off x="81366" y="63933"/>
            <a:ext cx="8920008" cy="427877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600" dirty="0"/>
              <a:t>Progress in Production of QMiR/CC Prototype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06D10E-8226-4D17-BF89-9497A05CECE3}"/>
              </a:ext>
            </a:extLst>
          </p:cNvPr>
          <p:cNvSpPr txBox="1"/>
          <p:nvPr/>
        </p:nvSpPr>
        <p:spPr>
          <a:xfrm>
            <a:off x="222250" y="551051"/>
            <a:ext cx="8768114" cy="5893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b="1" dirty="0"/>
              <a:t>Cavity Mechanical Design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Validation of mechanical concepts completed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Final mechanical drawings are ready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Some parts may still require minor changes for better welding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Series of meetings with ANL (paused until P5 report)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	- cavity fabrication plan, QA inspections,  chemistry, etc.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1" dirty="0"/>
              <a:t>Production and prototyping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/>
              <a:t>Procurement of Nb material is completed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/>
              <a:t>Cavity frequency tuning plan is ready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Close cooperation with ANL on the next steps:</a:t>
            </a:r>
          </a:p>
          <a:p>
            <a:pPr marL="742950" lvl="1" indent="-285750">
              <a:spcAft>
                <a:spcPts val="0"/>
              </a:spcAft>
              <a:buFontTx/>
              <a:buChar char="─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Niobium QA (RRR, inclusions, … )</a:t>
            </a:r>
            <a:endParaRPr lang="en-US" sz="1800" dirty="0"/>
          </a:p>
          <a:p>
            <a:pPr marL="742950" lvl="1" indent="-285750">
              <a:spcAft>
                <a:spcPts val="0"/>
              </a:spcAft>
              <a:buFontTx/>
              <a:buChar char="─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EDM wire cut drawings for niobium</a:t>
            </a:r>
            <a:endParaRPr lang="en-US" sz="1800" dirty="0"/>
          </a:p>
          <a:p>
            <a:pPr marL="742950" lvl="1" indent="-285750">
              <a:spcAft>
                <a:spcPts val="600"/>
              </a:spcAft>
              <a:buFontTx/>
              <a:buChar char="─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a machining and EB welding fabrication plan</a:t>
            </a:r>
            <a:endParaRPr lang="en-US" sz="1800" dirty="0">
              <a:latin typeface="+mn-lt"/>
              <a:cs typeface="Helvetica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b="1" dirty="0"/>
              <a:t>Fermilab is open for collaboration</a:t>
            </a:r>
          </a:p>
          <a:p>
            <a:r>
              <a:rPr lang="en-US" sz="1800" dirty="0"/>
              <a:t>	- loss/kick factor simulations with GdfidL</a:t>
            </a:r>
          </a:p>
          <a:p>
            <a:r>
              <a:rPr lang="en-US" sz="1800" dirty="0"/>
              <a:t>	- multipactor analysis</a:t>
            </a:r>
          </a:p>
          <a:p>
            <a:r>
              <a:rPr lang="en-US" sz="1800" dirty="0"/>
              <a:t>	- HOM analysis</a:t>
            </a:r>
          </a:p>
        </p:txBody>
      </p:sp>
    </p:spTree>
    <p:extLst>
      <p:ext uri="{BB962C8B-B14F-4D97-AF65-F5344CB8AC3E}">
        <p14:creationId xmlns:p14="http://schemas.microsoft.com/office/powerpoint/2010/main" val="1907836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14229" y="37813"/>
            <a:ext cx="8686800" cy="427877"/>
          </a:xfrm>
        </p:spPr>
        <p:txBody>
          <a:bodyPr/>
          <a:lstStyle/>
          <a:p>
            <a:r>
              <a:rPr lang="en-US" dirty="0"/>
              <a:t>Requirements for QMiR 2.6 GHz Crab Cavity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1051868" cy="241300"/>
          </a:xfrm>
        </p:spPr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145055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F6109AF-224E-C97C-5429-8345D2CAF07A}"/>
              </a:ext>
            </a:extLst>
          </p:cNvPr>
          <p:cNvGrpSpPr/>
          <p:nvPr/>
        </p:nvGrpSpPr>
        <p:grpSpPr>
          <a:xfrm>
            <a:off x="292267" y="905951"/>
            <a:ext cx="5743306" cy="5046098"/>
            <a:chOff x="214229" y="494796"/>
            <a:chExt cx="5743306" cy="504609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C22003B-F391-BFCD-AD24-F7049073A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29" y="494796"/>
              <a:ext cx="5309120" cy="502735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0D7D57E-E524-6477-6A56-67D707FBD251}"/>
                </a:ext>
              </a:extLst>
            </p:cNvPr>
            <p:cNvSpPr txBox="1"/>
            <p:nvPr/>
          </p:nvSpPr>
          <p:spPr>
            <a:xfrm>
              <a:off x="5575814" y="2627266"/>
              <a:ext cx="3747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√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A8544E2-BE35-B542-BF7F-D3B7B8080131}"/>
                </a:ext>
              </a:extLst>
            </p:cNvPr>
            <p:cNvSpPr txBox="1"/>
            <p:nvPr/>
          </p:nvSpPr>
          <p:spPr>
            <a:xfrm>
              <a:off x="5582781" y="2905058"/>
              <a:ext cx="3747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√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6DB17F9-848C-8399-2679-D818C0A1A5C4}"/>
                </a:ext>
              </a:extLst>
            </p:cNvPr>
            <p:cNvSpPr txBox="1"/>
            <p:nvPr/>
          </p:nvSpPr>
          <p:spPr>
            <a:xfrm>
              <a:off x="5582781" y="3856997"/>
              <a:ext cx="3747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√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6602FC1-9887-CC27-C2C9-0D0F004A6CAE}"/>
                </a:ext>
              </a:extLst>
            </p:cNvPr>
            <p:cNvSpPr txBox="1"/>
            <p:nvPr/>
          </p:nvSpPr>
          <p:spPr>
            <a:xfrm>
              <a:off x="5582781" y="3614389"/>
              <a:ext cx="3747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√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8F4D53F-5ED1-68CD-B781-89E22DCBF1CF}"/>
                </a:ext>
              </a:extLst>
            </p:cNvPr>
            <p:cNvSpPr txBox="1"/>
            <p:nvPr/>
          </p:nvSpPr>
          <p:spPr>
            <a:xfrm>
              <a:off x="5566735" y="4330285"/>
              <a:ext cx="3747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√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D0E92A7-25D9-AB58-BF0C-1EA4CF66A7F2}"/>
                </a:ext>
              </a:extLst>
            </p:cNvPr>
            <p:cNvSpPr txBox="1"/>
            <p:nvPr/>
          </p:nvSpPr>
          <p:spPr>
            <a:xfrm>
              <a:off x="5575814" y="4959732"/>
              <a:ext cx="3747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√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0304132-B686-9447-7500-23B7B96DC99A}"/>
                </a:ext>
              </a:extLst>
            </p:cNvPr>
            <p:cNvSpPr txBox="1"/>
            <p:nvPr/>
          </p:nvSpPr>
          <p:spPr>
            <a:xfrm>
              <a:off x="5575814" y="5202340"/>
              <a:ext cx="3747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√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D1BEAC2-E8F4-A071-93B4-41DFD6625BA9}"/>
                </a:ext>
              </a:extLst>
            </p:cNvPr>
            <p:cNvSpPr txBox="1"/>
            <p:nvPr/>
          </p:nvSpPr>
          <p:spPr>
            <a:xfrm>
              <a:off x="5582781" y="2202280"/>
              <a:ext cx="3747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√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046AE64-0171-FC63-18A0-0F7A74B2854D}"/>
                </a:ext>
              </a:extLst>
            </p:cNvPr>
            <p:cNvSpPr txBox="1"/>
            <p:nvPr/>
          </p:nvSpPr>
          <p:spPr>
            <a:xfrm>
              <a:off x="5557656" y="1993214"/>
              <a:ext cx="3747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√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76519516-A707-08F4-44AB-6547BBBFE1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656" r="20915" b="11384"/>
          <a:stretch/>
        </p:blipFill>
        <p:spPr>
          <a:xfrm>
            <a:off x="6437676" y="5008239"/>
            <a:ext cx="1659076" cy="1125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A71CD99-A34D-D852-55F1-5B36A04D5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342" y="3251279"/>
            <a:ext cx="1849410" cy="1684737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F06C69F5-5057-628D-9AA8-A609E484A1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529952"/>
              </p:ext>
            </p:extLst>
          </p:nvPr>
        </p:nvGraphicFramePr>
        <p:xfrm>
          <a:off x="6341200" y="723861"/>
          <a:ext cx="2018738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56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074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Freq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2600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400" b="1" dirty="0"/>
                        <a:t>V</a:t>
                      </a:r>
                      <a:r>
                        <a:rPr lang="en-US" sz="1400" b="1" baseline="-25000" dirty="0"/>
                        <a:t>kick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0.92 MV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400" b="1" dirty="0"/>
                        <a:t>(R/Q)</a:t>
                      </a:r>
                      <a:r>
                        <a:rPr lang="en-US" sz="1400" b="1" baseline="-250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225 </a:t>
                      </a:r>
                      <a:r>
                        <a:rPr lang="el-GR" sz="1400" b="1" dirty="0">
                          <a:latin typeface="Calibri"/>
                        </a:rPr>
                        <a:t>Ω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400" b="1" dirty="0"/>
                        <a:t>G-factor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160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400" b="1" dirty="0"/>
                        <a:t>Bp, 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70 mT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193329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400" b="1" dirty="0"/>
                        <a:t>Ep, 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35 MV/m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319154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400" b="1" dirty="0"/>
                        <a:t>W</a:t>
                      </a:r>
                      <a:r>
                        <a:rPr lang="en-US" sz="1400" b="1" baseline="-25000" dirty="0"/>
                        <a:t>STORED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0.24</a:t>
                      </a:r>
                      <a:r>
                        <a:rPr lang="en-US" sz="1400" b="1" baseline="0" dirty="0"/>
                        <a:t> J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400" b="1" baseline="0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500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914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8187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BAC9C7-D2E8-42B9-B25A-2E5728661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84A894-2F4E-4299-9456-7F3C575F6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4AD2C-556D-4FB6-B667-53446EE7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9B3F17-1F6D-4A3D-836B-A426FC7EE1BC}"/>
              </a:ext>
            </a:extLst>
          </p:cNvPr>
          <p:cNvSpPr txBox="1"/>
          <p:nvPr/>
        </p:nvSpPr>
        <p:spPr>
          <a:xfrm>
            <a:off x="259744" y="127266"/>
            <a:ext cx="837711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b="1" dirty="0">
                <a:latin typeface="Helvetica" panose="020B0604020202020204" pitchFamily="34" charset="0"/>
                <a:cs typeface="Helvetica" panose="020B0604020202020204" pitchFamily="34" charset="0"/>
              </a:rPr>
              <a:t>Finalized Mechanical Design of QMiR (Y. Orlov)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BBEE9D-9D1C-08E9-98E7-22B660C83277}"/>
              </a:ext>
            </a:extLst>
          </p:cNvPr>
          <p:cNvSpPr txBox="1"/>
          <p:nvPr/>
        </p:nvSpPr>
        <p:spPr>
          <a:xfrm>
            <a:off x="429419" y="4012856"/>
            <a:ext cx="85222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The cavity body divided into several shorter parts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Nb thickness is 4 mm (reduced to 3 mm for welds)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NbTi Transition Rings for welding the LHe-vessel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NbTi End Flanges with Al diamond seal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9636E8-0ECF-FAA6-9597-A8F794EA70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782" y="930180"/>
            <a:ext cx="4462370" cy="25303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4F6713-1DF0-BC64-266D-F5E6BF1D1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78510"/>
            <a:ext cx="4462371" cy="177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55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EE52862-89F6-308A-1D57-97D73759F0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442" y="2527958"/>
            <a:ext cx="8122718" cy="360555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BAC9C7-D2E8-42B9-B25A-2E5728661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84A894-2F4E-4299-9456-7F3C575F6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4AD2C-556D-4FB6-B667-53446EE7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9B3F17-1F6D-4A3D-836B-A426FC7EE1BC}"/>
              </a:ext>
            </a:extLst>
          </p:cNvPr>
          <p:cNvSpPr txBox="1"/>
          <p:nvPr/>
        </p:nvSpPr>
        <p:spPr>
          <a:xfrm>
            <a:off x="222250" y="156163"/>
            <a:ext cx="6011573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b="1" dirty="0">
                <a:latin typeface="Helvetica" panose="020B0604020202020204" pitchFamily="34" charset="0"/>
                <a:cs typeface="Helvetica" panose="020B0604020202020204" pitchFamily="34" charset="0"/>
              </a:rPr>
              <a:t>QMiR Parts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8D2493C-D563-99B5-93F0-0175C0182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85" y="751236"/>
            <a:ext cx="5340600" cy="13351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008FA7-E768-95A8-293E-0E28B1CC08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3968" y="751236"/>
            <a:ext cx="1501128" cy="1268395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5DD1ADD-42AC-00E8-F53E-E5064B790D09}"/>
              </a:ext>
            </a:extLst>
          </p:cNvPr>
          <p:cNvCxnSpPr/>
          <p:nvPr/>
        </p:nvCxnSpPr>
        <p:spPr>
          <a:xfrm flipV="1">
            <a:off x="3794109" y="2695194"/>
            <a:ext cx="1844702" cy="318052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0D52F12-8BAF-2C1A-6186-D9BD797834B6}"/>
              </a:ext>
            </a:extLst>
          </p:cNvPr>
          <p:cNvCxnSpPr>
            <a:cxnSpLocks/>
          </p:cNvCxnSpPr>
          <p:nvPr/>
        </p:nvCxnSpPr>
        <p:spPr>
          <a:xfrm flipV="1">
            <a:off x="547734" y="2230615"/>
            <a:ext cx="4974901" cy="46959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AAA910A-FEA2-1EC6-4CA1-328EA798BE76}"/>
              </a:ext>
            </a:extLst>
          </p:cNvPr>
          <p:cNvCxnSpPr>
            <a:cxnSpLocks/>
          </p:cNvCxnSpPr>
          <p:nvPr/>
        </p:nvCxnSpPr>
        <p:spPr>
          <a:xfrm flipV="1">
            <a:off x="1720951" y="3474655"/>
            <a:ext cx="528785" cy="112807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640C974-D2A0-B4FB-13EA-D74B2EA01571}"/>
              </a:ext>
            </a:extLst>
          </p:cNvPr>
          <p:cNvCxnSpPr>
            <a:cxnSpLocks/>
          </p:cNvCxnSpPr>
          <p:nvPr/>
        </p:nvCxnSpPr>
        <p:spPr>
          <a:xfrm flipV="1">
            <a:off x="2848803" y="3122325"/>
            <a:ext cx="922295" cy="19194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EE20193-340D-6DC6-E39E-894C8523C40C}"/>
              </a:ext>
            </a:extLst>
          </p:cNvPr>
          <p:cNvCxnSpPr>
            <a:cxnSpLocks/>
          </p:cNvCxnSpPr>
          <p:nvPr/>
        </p:nvCxnSpPr>
        <p:spPr>
          <a:xfrm flipV="1">
            <a:off x="1700566" y="3531058"/>
            <a:ext cx="0" cy="597656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3D56D01-A5F1-1473-BF38-B8C08790466D}"/>
              </a:ext>
            </a:extLst>
          </p:cNvPr>
          <p:cNvCxnSpPr>
            <a:cxnSpLocks/>
          </p:cNvCxnSpPr>
          <p:nvPr/>
        </p:nvCxnSpPr>
        <p:spPr>
          <a:xfrm flipV="1">
            <a:off x="2249736" y="3429000"/>
            <a:ext cx="0" cy="569444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89BFFDA-EEBE-0F0F-A35F-3609EFED5E3D}"/>
              </a:ext>
            </a:extLst>
          </p:cNvPr>
          <p:cNvCxnSpPr>
            <a:cxnSpLocks/>
          </p:cNvCxnSpPr>
          <p:nvPr/>
        </p:nvCxnSpPr>
        <p:spPr>
          <a:xfrm flipV="1">
            <a:off x="2854831" y="3122325"/>
            <a:ext cx="0" cy="817367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C75D036-F981-CB7A-D2A7-85483A915067}"/>
              </a:ext>
            </a:extLst>
          </p:cNvPr>
          <p:cNvCxnSpPr>
            <a:cxnSpLocks/>
          </p:cNvCxnSpPr>
          <p:nvPr/>
        </p:nvCxnSpPr>
        <p:spPr>
          <a:xfrm flipV="1">
            <a:off x="3771098" y="2970143"/>
            <a:ext cx="0" cy="721626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C708769-BBFB-D6EB-5885-1F68EA96571D}"/>
              </a:ext>
            </a:extLst>
          </p:cNvPr>
          <p:cNvCxnSpPr>
            <a:cxnSpLocks/>
          </p:cNvCxnSpPr>
          <p:nvPr/>
        </p:nvCxnSpPr>
        <p:spPr>
          <a:xfrm flipV="1">
            <a:off x="5638811" y="2615979"/>
            <a:ext cx="0" cy="333941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7977984B-E9B3-40A4-A89D-3DF3490719B2}"/>
              </a:ext>
            </a:extLst>
          </p:cNvPr>
          <p:cNvSpPr/>
          <p:nvPr/>
        </p:nvSpPr>
        <p:spPr>
          <a:xfrm>
            <a:off x="3333723" y="1911286"/>
            <a:ext cx="8747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600 mm </a:t>
            </a:r>
            <a:endParaRPr lang="en-US" sz="1200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D3A1323-5444-E80C-7618-EC13AC0E1D61}"/>
              </a:ext>
            </a:extLst>
          </p:cNvPr>
          <p:cNvCxnSpPr>
            <a:cxnSpLocks/>
          </p:cNvCxnSpPr>
          <p:nvPr/>
        </p:nvCxnSpPr>
        <p:spPr>
          <a:xfrm flipV="1">
            <a:off x="5964117" y="993913"/>
            <a:ext cx="0" cy="917373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BF3B4D91-160B-C159-38B3-89BCDF341562}"/>
              </a:ext>
            </a:extLst>
          </p:cNvPr>
          <p:cNvSpPr/>
          <p:nvPr/>
        </p:nvSpPr>
        <p:spPr>
          <a:xfrm rot="16200000">
            <a:off x="5241393" y="1257537"/>
            <a:ext cx="10133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Ø</a:t>
            </a:r>
            <a:r>
              <a:rPr lang="en-US" sz="1200" b="1" dirty="0"/>
              <a:t>113.5 mm </a:t>
            </a:r>
            <a:endParaRPr lang="en-US" sz="120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4961C58-F044-C58D-85CC-103C1BDB5B86}"/>
              </a:ext>
            </a:extLst>
          </p:cNvPr>
          <p:cNvSpPr/>
          <p:nvPr/>
        </p:nvSpPr>
        <p:spPr>
          <a:xfrm rot="21074739">
            <a:off x="4065545" y="2497748"/>
            <a:ext cx="10655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2 x 250 mm </a:t>
            </a:r>
            <a:endParaRPr lang="en-US" sz="1200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B77526E-4D82-2E58-2F5C-D5A276FC04EE}"/>
              </a:ext>
            </a:extLst>
          </p:cNvPr>
          <p:cNvSpPr/>
          <p:nvPr/>
        </p:nvSpPr>
        <p:spPr>
          <a:xfrm rot="20980826">
            <a:off x="2816933" y="2761407"/>
            <a:ext cx="10335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2 x 103 mm</a:t>
            </a:r>
            <a:endParaRPr lang="en-US" sz="12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2DBCB0C-35FE-C22F-2643-A572806AD0DA}"/>
              </a:ext>
            </a:extLst>
          </p:cNvPr>
          <p:cNvSpPr/>
          <p:nvPr/>
        </p:nvSpPr>
        <p:spPr>
          <a:xfrm rot="21074739">
            <a:off x="1510140" y="3108730"/>
            <a:ext cx="9156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2 x 71 mm</a:t>
            </a:r>
            <a:endParaRPr lang="en-US" sz="120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7AF50FD-7234-DD1D-0409-9718CF2A172D}"/>
              </a:ext>
            </a:extLst>
          </p:cNvPr>
          <p:cNvSpPr/>
          <p:nvPr/>
        </p:nvSpPr>
        <p:spPr>
          <a:xfrm>
            <a:off x="1985343" y="5331512"/>
            <a:ext cx="660514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7030A0"/>
                </a:solidFill>
              </a:rPr>
              <a:t>NbTi</a:t>
            </a:r>
            <a:endParaRPr lang="en-US" sz="1800" dirty="0">
              <a:solidFill>
                <a:srgbClr val="7030A0"/>
              </a:solidFill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4F7BA08-F926-9BF8-A227-3B1608D3E2DB}"/>
              </a:ext>
            </a:extLst>
          </p:cNvPr>
          <p:cNvCxnSpPr>
            <a:cxnSpLocks/>
          </p:cNvCxnSpPr>
          <p:nvPr/>
        </p:nvCxnSpPr>
        <p:spPr>
          <a:xfrm flipV="1">
            <a:off x="2645857" y="5198651"/>
            <a:ext cx="2876778" cy="317527"/>
          </a:xfrm>
          <a:prstGeom prst="straightConnector1">
            <a:avLst/>
          </a:prstGeom>
          <a:ln w="9525">
            <a:solidFill>
              <a:srgbClr val="7030A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34D353A-12E7-09B6-4801-AEFDBA5D52CE}"/>
              </a:ext>
            </a:extLst>
          </p:cNvPr>
          <p:cNvCxnSpPr>
            <a:cxnSpLocks/>
          </p:cNvCxnSpPr>
          <p:nvPr/>
        </p:nvCxnSpPr>
        <p:spPr>
          <a:xfrm flipV="1">
            <a:off x="2603265" y="4615894"/>
            <a:ext cx="2368305" cy="720954"/>
          </a:xfrm>
          <a:prstGeom prst="straightConnector1">
            <a:avLst/>
          </a:prstGeom>
          <a:ln w="9525">
            <a:solidFill>
              <a:srgbClr val="7030A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5AF1BC9-BD8B-ECA8-68A5-7AFEDCA1EE8A}"/>
              </a:ext>
            </a:extLst>
          </p:cNvPr>
          <p:cNvCxnSpPr>
            <a:cxnSpLocks/>
            <a:stCxn id="68" idx="0"/>
          </p:cNvCxnSpPr>
          <p:nvPr/>
        </p:nvCxnSpPr>
        <p:spPr>
          <a:xfrm flipV="1">
            <a:off x="2315600" y="4577499"/>
            <a:ext cx="372849" cy="754013"/>
          </a:xfrm>
          <a:prstGeom prst="straightConnector1">
            <a:avLst/>
          </a:prstGeom>
          <a:ln w="9525">
            <a:solidFill>
              <a:srgbClr val="7030A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A72EA19-8918-1D13-A8AF-1A99CDD05FC8}"/>
              </a:ext>
            </a:extLst>
          </p:cNvPr>
          <p:cNvCxnSpPr>
            <a:cxnSpLocks/>
          </p:cNvCxnSpPr>
          <p:nvPr/>
        </p:nvCxnSpPr>
        <p:spPr>
          <a:xfrm flipH="1" flipV="1">
            <a:off x="1362437" y="4884394"/>
            <a:ext cx="813075" cy="452454"/>
          </a:xfrm>
          <a:prstGeom prst="straightConnector1">
            <a:avLst/>
          </a:prstGeom>
          <a:ln w="9525">
            <a:solidFill>
              <a:srgbClr val="7030A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125B2A49-94B5-B82B-6D62-393C4EBE5C9B}"/>
              </a:ext>
            </a:extLst>
          </p:cNvPr>
          <p:cNvSpPr/>
          <p:nvPr/>
        </p:nvSpPr>
        <p:spPr>
          <a:xfrm rot="20957967">
            <a:off x="4067628" y="3616601"/>
            <a:ext cx="1348173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Nb (4mm)</a:t>
            </a:r>
            <a:endParaRPr lang="en-US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490077F-F878-6049-D756-9832934895D8}"/>
              </a:ext>
            </a:extLst>
          </p:cNvPr>
          <p:cNvSpPr txBox="1"/>
          <p:nvPr/>
        </p:nvSpPr>
        <p:spPr>
          <a:xfrm>
            <a:off x="222250" y="5833705"/>
            <a:ext cx="8522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All parts are milled from solid Nb ingots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E0529B5-2927-2BFE-B76F-7E0C388AF450}"/>
              </a:ext>
            </a:extLst>
          </p:cNvPr>
          <p:cNvCxnSpPr>
            <a:cxnSpLocks/>
          </p:cNvCxnSpPr>
          <p:nvPr/>
        </p:nvCxnSpPr>
        <p:spPr>
          <a:xfrm flipV="1">
            <a:off x="6233823" y="3221866"/>
            <a:ext cx="0" cy="545567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46DB89F-F434-E034-01D2-EFE8780C8210}"/>
              </a:ext>
            </a:extLst>
          </p:cNvPr>
          <p:cNvSpPr/>
          <p:nvPr/>
        </p:nvSpPr>
        <p:spPr>
          <a:xfrm rot="16200000">
            <a:off x="5612135" y="2451218"/>
            <a:ext cx="10133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Ø</a:t>
            </a:r>
            <a:r>
              <a:rPr lang="en-US" sz="1200" b="1" dirty="0"/>
              <a:t>65 mm </a:t>
            </a:r>
            <a:endParaRPr lang="en-US" sz="1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E01505B-10E0-F264-D86F-6CD889175E3C}"/>
              </a:ext>
            </a:extLst>
          </p:cNvPr>
          <p:cNvCxnSpPr>
            <a:cxnSpLocks/>
          </p:cNvCxnSpPr>
          <p:nvPr/>
        </p:nvCxnSpPr>
        <p:spPr>
          <a:xfrm flipV="1">
            <a:off x="6231142" y="2671714"/>
            <a:ext cx="0" cy="545567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743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33700DB-6AB8-1E4A-C800-35EE7E656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687" y="555276"/>
            <a:ext cx="4446957" cy="224809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BAC9C7-D2E8-42B9-B25A-2E5728661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84A894-2F4E-4299-9456-7F3C575F6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4AD2C-556D-4FB6-B667-53446EE7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9B3F17-1F6D-4A3D-836B-A426FC7EE1BC}"/>
              </a:ext>
            </a:extLst>
          </p:cNvPr>
          <p:cNvSpPr txBox="1"/>
          <p:nvPr/>
        </p:nvSpPr>
        <p:spPr>
          <a:xfrm>
            <a:off x="67643" y="-4392"/>
            <a:ext cx="837460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b="1" dirty="0">
                <a:latin typeface="Helvetica" panose="020B0604020202020204" pitchFamily="34" charset="0"/>
                <a:cs typeface="Helvetica" panose="020B0604020202020204" pitchFamily="34" charset="0"/>
              </a:rPr>
              <a:t>Cavity EP-cleaning and Final Frequency Tuning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F33D590-F8D4-B6A0-1D91-AFF59E3D8095}"/>
              </a:ext>
            </a:extLst>
          </p:cNvPr>
          <p:cNvSpPr/>
          <p:nvPr/>
        </p:nvSpPr>
        <p:spPr>
          <a:xfrm>
            <a:off x="6873937" y="2763036"/>
            <a:ext cx="1376696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/>
              <a:t>epd [mm]</a:t>
            </a:r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1AF2BF-3537-50E0-E847-37496656F623}"/>
              </a:ext>
            </a:extLst>
          </p:cNvPr>
          <p:cNvSpPr txBox="1"/>
          <p:nvPr/>
        </p:nvSpPr>
        <p:spPr>
          <a:xfrm>
            <a:off x="273157" y="4952062"/>
            <a:ext cx="837460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Nominal frequency @RT before cooldown, F0_RT 	≈ 2.6/1.00143 = 2596.3 MHz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Expected frequency sensitivity of EP, df/d(epd) 		≈ -24 MHz/mm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 maximum Nb removal of +150 </a:t>
            </a:r>
            <a:r>
              <a:rPr lang="el-GR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μ</a:t>
            </a:r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m, df 			≈ - 3.6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Desirable cavity frequency before EP: 				≈ 2599 (+1) MHz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6BD82DD-9445-98CC-1542-FBC63D1A6D18}"/>
              </a:ext>
            </a:extLst>
          </p:cNvPr>
          <p:cNvSpPr/>
          <p:nvPr/>
        </p:nvSpPr>
        <p:spPr>
          <a:xfrm>
            <a:off x="5134130" y="535086"/>
            <a:ext cx="2428155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Frequency Change [MHz]</a:t>
            </a:r>
            <a:endParaRPr lang="en-US" sz="16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ED12A02-F795-5863-F62B-7BAAF8591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157" y="689540"/>
            <a:ext cx="3385714" cy="137619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7B3C7D5-EF5D-5BB7-5168-56357399283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8000"/>
          </a:blip>
          <a:stretch>
            <a:fillRect/>
          </a:stretch>
        </p:blipFill>
        <p:spPr>
          <a:xfrm>
            <a:off x="330414" y="753386"/>
            <a:ext cx="3274669" cy="1331054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CD852D4-8639-51B8-141D-211ABE6E27EE}"/>
              </a:ext>
            </a:extLst>
          </p:cNvPr>
          <p:cNvCxnSpPr>
            <a:cxnSpLocks/>
          </p:cNvCxnSpPr>
          <p:nvPr/>
        </p:nvCxnSpPr>
        <p:spPr>
          <a:xfrm>
            <a:off x="273157" y="1206393"/>
            <a:ext cx="419678" cy="0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12082B3-6366-291E-4256-BF4A756ED3B6}"/>
              </a:ext>
            </a:extLst>
          </p:cNvPr>
          <p:cNvCxnSpPr>
            <a:cxnSpLocks/>
          </p:cNvCxnSpPr>
          <p:nvPr/>
        </p:nvCxnSpPr>
        <p:spPr>
          <a:xfrm flipH="1">
            <a:off x="736827" y="1206393"/>
            <a:ext cx="261266" cy="0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795ECC6F-5CD2-1644-2C80-D0272298CCB1}"/>
              </a:ext>
            </a:extLst>
          </p:cNvPr>
          <p:cNvSpPr/>
          <p:nvPr/>
        </p:nvSpPr>
        <p:spPr>
          <a:xfrm>
            <a:off x="180497" y="910685"/>
            <a:ext cx="5123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+epd</a:t>
            </a:r>
            <a:endParaRPr lang="en-US" sz="1200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1AA4DE2-717F-028F-CB05-80506B417E11}"/>
              </a:ext>
            </a:extLst>
          </p:cNvPr>
          <p:cNvCxnSpPr>
            <a:cxnSpLocks/>
          </p:cNvCxnSpPr>
          <p:nvPr/>
        </p:nvCxnSpPr>
        <p:spPr>
          <a:xfrm>
            <a:off x="710128" y="2250009"/>
            <a:ext cx="2800852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80D7286A-9317-4457-3C00-652C8147FF9C}"/>
              </a:ext>
            </a:extLst>
          </p:cNvPr>
          <p:cNvSpPr/>
          <p:nvPr/>
        </p:nvSpPr>
        <p:spPr>
          <a:xfrm>
            <a:off x="1656230" y="1962100"/>
            <a:ext cx="9895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+mn-lt"/>
              </a:rPr>
              <a:t>□</a:t>
            </a:r>
            <a:r>
              <a:rPr lang="en-US" sz="1200" dirty="0">
                <a:latin typeface="+mn-lt"/>
              </a:rPr>
              <a:t> </a:t>
            </a:r>
            <a:r>
              <a:rPr lang="en-US" sz="1200" b="1" dirty="0">
                <a:latin typeface="+mn-lt"/>
              </a:rPr>
              <a:t>54.1 mm</a:t>
            </a:r>
            <a:endParaRPr lang="en-US" sz="1200" dirty="0">
              <a:latin typeface="+mn-l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1F5E7B9-BC64-218B-E24E-FA0CECAA8FCB}"/>
              </a:ext>
            </a:extLst>
          </p:cNvPr>
          <p:cNvCxnSpPr>
            <a:cxnSpLocks/>
          </p:cNvCxnSpPr>
          <p:nvPr/>
        </p:nvCxnSpPr>
        <p:spPr>
          <a:xfrm flipV="1">
            <a:off x="781524" y="1888760"/>
            <a:ext cx="2638464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45477A65-F7F0-1C01-5288-93EA3867F15A}"/>
              </a:ext>
            </a:extLst>
          </p:cNvPr>
          <p:cNvSpPr/>
          <p:nvPr/>
        </p:nvSpPr>
        <p:spPr>
          <a:xfrm>
            <a:off x="1656231" y="1612735"/>
            <a:ext cx="10794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+mn-lt"/>
              </a:rPr>
              <a:t>□</a:t>
            </a:r>
            <a:r>
              <a:rPr lang="en-US" sz="1200" b="1" dirty="0">
                <a:latin typeface="+mn-lt"/>
              </a:rPr>
              <a:t> </a:t>
            </a:r>
            <a:r>
              <a:rPr lang="en-US" sz="1200" b="1" dirty="0"/>
              <a:t>54.1-2*epd</a:t>
            </a:r>
            <a:endParaRPr lang="en-US" sz="1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8E109C7-3B4F-0C49-8618-FAD33964F0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156" y="3086974"/>
            <a:ext cx="6018769" cy="180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4C0B1E0-DC0D-33CF-68E7-AC7D5C356D3A}"/>
              </a:ext>
            </a:extLst>
          </p:cNvPr>
          <p:cNvSpPr/>
          <p:nvPr/>
        </p:nvSpPr>
        <p:spPr>
          <a:xfrm>
            <a:off x="2232646" y="2774512"/>
            <a:ext cx="2428155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Manual Frequency Tuning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42367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BAC9C7-D2E8-42B9-B25A-2E5728661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84A894-2F4E-4299-9456-7F3C575F6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4AD2C-556D-4FB6-B667-53446EE7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9B3F17-1F6D-4A3D-836B-A426FC7EE1BC}"/>
              </a:ext>
            </a:extLst>
          </p:cNvPr>
          <p:cNvSpPr txBox="1"/>
          <p:nvPr/>
        </p:nvSpPr>
        <p:spPr>
          <a:xfrm>
            <a:off x="67643" y="-4392"/>
            <a:ext cx="837460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b="1" dirty="0">
                <a:latin typeface="Helvetica" panose="020B0604020202020204" pitchFamily="34" charset="0"/>
                <a:cs typeface="Helvetica" panose="020B0604020202020204" pitchFamily="34" charset="0"/>
              </a:rPr>
              <a:t>Central Part Frequency Tuning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F33D590-F8D4-B6A0-1D91-AFF59E3D8095}"/>
              </a:ext>
            </a:extLst>
          </p:cNvPr>
          <p:cNvSpPr/>
          <p:nvPr/>
        </p:nvSpPr>
        <p:spPr>
          <a:xfrm>
            <a:off x="5177124" y="1173978"/>
            <a:ext cx="372065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/>
              <a:t>F0_RT_WG = 2596.3 MHz</a:t>
            </a:r>
          </a:p>
          <a:p>
            <a:r>
              <a:rPr lang="en-US" sz="1400" b="1" dirty="0"/>
              <a:t>F0_RT_NOWG = 2600.1 MHz</a:t>
            </a:r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1AF2BF-3537-50E0-E847-37496656F623}"/>
              </a:ext>
            </a:extLst>
          </p:cNvPr>
          <p:cNvSpPr txBox="1"/>
          <p:nvPr/>
        </p:nvSpPr>
        <p:spPr>
          <a:xfrm>
            <a:off x="523170" y="5045912"/>
            <a:ext cx="83746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Expected frequency sensitivity due to EBW shrinkage: 		≈ -26.6 MHz/mm</a:t>
            </a:r>
            <a:endParaRPr lang="en-US" sz="800" b="1" dirty="0">
              <a:solidFill>
                <a:srgbClr val="C00000"/>
              </a:solidFill>
              <a:latin typeface="Aptos" panose="020B00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Expected frequency shift due to WG-coupling:				≈ -3.8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dirty="0">
              <a:solidFill>
                <a:srgbClr val="C00000"/>
              </a:solidFill>
              <a:latin typeface="Aptos" panose="020B00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Misalignment of cylindrical parts (Ø56) (&lt; ±0.2 mm) leveled by the EBW seam.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6BD82DD-9445-98CC-1542-FBC63D1A6D18}"/>
              </a:ext>
            </a:extLst>
          </p:cNvPr>
          <p:cNvSpPr/>
          <p:nvPr/>
        </p:nvSpPr>
        <p:spPr>
          <a:xfrm>
            <a:off x="5177124" y="741521"/>
            <a:ext cx="2023673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Frequency w/o WG </a:t>
            </a:r>
            <a:endParaRPr lang="en-US" sz="1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4C0B1E0-DC0D-33CF-68E7-AC7D5C356D3A}"/>
              </a:ext>
            </a:extLst>
          </p:cNvPr>
          <p:cNvSpPr/>
          <p:nvPr/>
        </p:nvSpPr>
        <p:spPr>
          <a:xfrm>
            <a:off x="1367227" y="2576864"/>
            <a:ext cx="3126337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EBW-shrinkage sensitivity</a:t>
            </a: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7E0B9C-D229-0E67-2B80-20B32DDE8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742" y="738557"/>
            <a:ext cx="3605606" cy="13940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BACF6B-7FE6-48C7-5499-2C09AEF7C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012" y="2612043"/>
            <a:ext cx="3280953" cy="17714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509BCAC-5ED8-594A-8869-2CCA900EE386}"/>
              </a:ext>
            </a:extLst>
          </p:cNvPr>
          <p:cNvSpPr/>
          <p:nvPr/>
        </p:nvSpPr>
        <p:spPr>
          <a:xfrm>
            <a:off x="5918147" y="2370292"/>
            <a:ext cx="2428155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Frequency Change [MHz]</a:t>
            </a:r>
            <a:endParaRPr lang="en-US" sz="16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FE8A548-DE9C-9551-0033-93B46EDFC4CF}"/>
              </a:ext>
            </a:extLst>
          </p:cNvPr>
          <p:cNvGrpSpPr/>
          <p:nvPr/>
        </p:nvGrpSpPr>
        <p:grpSpPr>
          <a:xfrm>
            <a:off x="375312" y="2915418"/>
            <a:ext cx="3335060" cy="1620448"/>
            <a:chOff x="375312" y="2743449"/>
            <a:chExt cx="3335060" cy="162044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36533CA-E13F-8DF6-C5E1-DA74DE02E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9420" y="2743449"/>
              <a:ext cx="3280952" cy="1620448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7F14731-DBF2-1EB9-C5BD-7E4C598E2FCA}"/>
                </a:ext>
              </a:extLst>
            </p:cNvPr>
            <p:cNvCxnSpPr>
              <a:cxnSpLocks/>
            </p:cNvCxnSpPr>
            <p:nvPr/>
          </p:nvCxnSpPr>
          <p:spPr>
            <a:xfrm>
              <a:off x="756717" y="3351278"/>
              <a:ext cx="0" cy="318788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72A358D-4FE1-0A67-70A3-1C34F326C6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6717" y="3697422"/>
              <a:ext cx="0" cy="28996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E752654-61BA-5D5B-DF14-653BBB678521}"/>
                </a:ext>
              </a:extLst>
            </p:cNvPr>
            <p:cNvSpPr/>
            <p:nvPr/>
          </p:nvSpPr>
          <p:spPr>
            <a:xfrm>
              <a:off x="375312" y="3233673"/>
              <a:ext cx="51233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dH</a:t>
              </a:r>
              <a:endParaRPr lang="en-US" sz="1200" dirty="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1C15466-13B7-2FC1-D19D-634EA449D6A0}"/>
              </a:ext>
            </a:extLst>
          </p:cNvPr>
          <p:cNvSpPr/>
          <p:nvPr/>
        </p:nvSpPr>
        <p:spPr>
          <a:xfrm>
            <a:off x="7535852" y="3865491"/>
            <a:ext cx="90640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/>
              <a:t>dH [mm]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5468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BAC9C7-D2E8-42B9-B25A-2E5728661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84A894-2F4E-4299-9456-7F3C575F6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4AD2C-556D-4FB6-B667-53446EE7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9B3F17-1F6D-4A3D-836B-A426FC7EE1BC}"/>
              </a:ext>
            </a:extLst>
          </p:cNvPr>
          <p:cNvSpPr txBox="1"/>
          <p:nvPr/>
        </p:nvSpPr>
        <p:spPr>
          <a:xfrm>
            <a:off x="67643" y="-4392"/>
            <a:ext cx="837460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b="1" dirty="0">
                <a:latin typeface="Helvetica" panose="020B0604020202020204" pitchFamily="34" charset="0"/>
                <a:cs typeface="Helvetica" panose="020B0604020202020204" pitchFamily="34" charset="0"/>
              </a:rPr>
              <a:t>Summary of Cavity Tuning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1AF2BF-3537-50E0-E847-37496656F623}"/>
              </a:ext>
            </a:extLst>
          </p:cNvPr>
          <p:cNvSpPr txBox="1"/>
          <p:nvPr/>
        </p:nvSpPr>
        <p:spPr>
          <a:xfrm>
            <a:off x="523171" y="5045912"/>
            <a:ext cx="801372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Final cavity frequency @2K  after cooldown is preferable to have a positive frequency error, less than the tuner range of ~ 1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dirty="0">
              <a:solidFill>
                <a:srgbClr val="C00000"/>
              </a:solidFill>
              <a:latin typeface="Aptos" panose="020B00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Frequency check is required after each step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5BCE43E-AF88-1D85-65C2-C5EC615CD6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104566"/>
              </p:ext>
            </p:extLst>
          </p:nvPr>
        </p:nvGraphicFramePr>
        <p:xfrm>
          <a:off x="636586" y="1008694"/>
          <a:ext cx="7742915" cy="3505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13068">
                  <a:extLst>
                    <a:ext uri="{9D8B030D-6E8A-4147-A177-3AD203B41FA5}">
                      <a16:colId xmlns:a16="http://schemas.microsoft.com/office/drawing/2014/main" val="535797794"/>
                    </a:ext>
                  </a:extLst>
                </a:gridCol>
                <a:gridCol w="2100833">
                  <a:extLst>
                    <a:ext uri="{9D8B030D-6E8A-4147-A177-3AD203B41FA5}">
                      <a16:colId xmlns:a16="http://schemas.microsoft.com/office/drawing/2014/main" val="428278335"/>
                    </a:ext>
                  </a:extLst>
                </a:gridCol>
                <a:gridCol w="2329014">
                  <a:extLst>
                    <a:ext uri="{9D8B030D-6E8A-4147-A177-3AD203B41FA5}">
                      <a16:colId xmlns:a16="http://schemas.microsoft.com/office/drawing/2014/main" val="34412400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Production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 Frequency,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922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Machined Central Part (CP)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2625.4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dH = +1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4144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Before CP EBW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2618.8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dH = +0.5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7303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Welded 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dH = 0 ±0.1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329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 Welded CP + BP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2602.9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freq. tune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7218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5. Full cavity (CP+BP+WG)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2599.1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Final bead pull and freq. tune control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198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6. Full cavity after EP (@RT)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2596.4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EP ≈ &lt; -100 </a:t>
                      </a:r>
                      <a:r>
                        <a:rPr lang="el-GR" dirty="0"/>
                        <a:t>μ</a:t>
                      </a:r>
                      <a:r>
                        <a:rPr lang="en-US" dirty="0"/>
                        <a:t>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491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7. Cavity @2K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2600.1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dF_err = &lt; (+1)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830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518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8E5777-1A7C-B901-A6C7-6EFCBA77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87DD1-F048-A2F1-51BC-AE4E8B0E2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BA8ACE-A53F-7498-850F-3BFD8489D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E0EB0A-69FD-8774-3201-0FB31393AA42}"/>
              </a:ext>
            </a:extLst>
          </p:cNvPr>
          <p:cNvSpPr txBox="1"/>
          <p:nvPr/>
        </p:nvSpPr>
        <p:spPr>
          <a:xfrm>
            <a:off x="259744" y="85508"/>
            <a:ext cx="837460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b="1" dirty="0">
                <a:latin typeface="Helvetica" panose="020B0604020202020204" pitchFamily="34" charset="0"/>
                <a:cs typeface="Helvetica" panose="020B0604020202020204" pitchFamily="34" charset="0"/>
              </a:rPr>
              <a:t>Nb Material Procurement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A41AE5-B3E2-534C-C9B5-B41493BE6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1091" y="1092175"/>
            <a:ext cx="1710659" cy="23368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847475-9632-DF4A-93F4-0E2DAD2A1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1" y="628572"/>
            <a:ext cx="4394798" cy="2913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0249F3-13EC-59CD-136E-DB288444CD03}"/>
              </a:ext>
            </a:extLst>
          </p:cNvPr>
          <p:cNvSpPr txBox="1"/>
          <p:nvPr/>
        </p:nvSpPr>
        <p:spPr>
          <a:xfrm>
            <a:off x="329798" y="3983072"/>
            <a:ext cx="866200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Purchase Order placed  on 09/21/23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CBMM is working on the logistics now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Estimated delivery time is 4-6 weeks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Next: Preparation for cutting samples </a:t>
            </a:r>
            <a:r>
              <a:rPr lang="ru-RU" b="1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wired EDM</a:t>
            </a:r>
            <a:r>
              <a:rPr lang="ru-RU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en-US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Next:  RRR test and EB-welding test</a:t>
            </a:r>
          </a:p>
        </p:txBody>
      </p:sp>
      <p:pic>
        <p:nvPicPr>
          <p:cNvPr id="1026" name="Picture 6">
            <a:extLst>
              <a:ext uri="{FF2B5EF4-FFF2-40B4-BE49-F238E27FC236}">
                <a16:creationId xmlns:a16="http://schemas.microsoft.com/office/drawing/2014/main" id="{AD506C58-D19B-F8D5-052D-AFE6AB693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374" y="1196076"/>
            <a:ext cx="2423392" cy="226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04C4E44-9FF6-65FD-4D55-01560318491B}"/>
              </a:ext>
            </a:extLst>
          </p:cNvPr>
          <p:cNvCxnSpPr>
            <a:cxnSpLocks/>
          </p:cNvCxnSpPr>
          <p:nvPr/>
        </p:nvCxnSpPr>
        <p:spPr>
          <a:xfrm flipV="1">
            <a:off x="5209775" y="1562532"/>
            <a:ext cx="1468957" cy="1534134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DA0E1A3-0D20-4A11-A550-FA8E2ED9ADD0}"/>
              </a:ext>
            </a:extLst>
          </p:cNvPr>
          <p:cNvSpPr/>
          <p:nvPr/>
        </p:nvSpPr>
        <p:spPr>
          <a:xfrm>
            <a:off x="4617049" y="3118522"/>
            <a:ext cx="10133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Ø</a:t>
            </a:r>
            <a:r>
              <a:rPr lang="en-US" sz="1600" b="1" dirty="0"/>
              <a:t>350 mm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41982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BAC9C7-D2E8-42B9-B25A-2E5728661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10/13/23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84A894-2F4E-4299-9456-7F3C575F6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Lunin | QMIR Crab Cavity for ILC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4AD2C-556D-4FB6-B667-53446EE7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9B3F17-1F6D-4A3D-836B-A426FC7EE1BC}"/>
              </a:ext>
            </a:extLst>
          </p:cNvPr>
          <p:cNvSpPr txBox="1"/>
          <p:nvPr/>
        </p:nvSpPr>
        <p:spPr>
          <a:xfrm>
            <a:off x="222250" y="17491"/>
            <a:ext cx="6011573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b="1" dirty="0">
                <a:latin typeface="Helvetica" panose="020B0604020202020204" pitchFamily="34" charset="0"/>
                <a:cs typeface="Helvetica" panose="020B0604020202020204" pitchFamily="34" charset="0"/>
              </a:rPr>
              <a:t>QMiR Raw Materials Needed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7AF50FD-7234-DD1D-0409-9718CF2A172D}"/>
              </a:ext>
            </a:extLst>
          </p:cNvPr>
          <p:cNvSpPr/>
          <p:nvPr/>
        </p:nvSpPr>
        <p:spPr>
          <a:xfrm>
            <a:off x="3204902" y="595540"/>
            <a:ext cx="2105766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High-RRR Nb Ingots</a:t>
            </a:r>
            <a:endParaRPr lang="en-US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BFCE21-796B-AD48-A120-5942FACA0AE3}"/>
              </a:ext>
            </a:extLst>
          </p:cNvPr>
          <p:cNvCxnSpPr>
            <a:cxnSpLocks/>
          </p:cNvCxnSpPr>
          <p:nvPr/>
        </p:nvCxnSpPr>
        <p:spPr>
          <a:xfrm flipV="1">
            <a:off x="897163" y="1859121"/>
            <a:ext cx="0" cy="76834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07EAA78-3165-3D6E-01B6-E84F4C5DAF3F}"/>
              </a:ext>
            </a:extLst>
          </p:cNvPr>
          <p:cNvSpPr txBox="1"/>
          <p:nvPr/>
        </p:nvSpPr>
        <p:spPr>
          <a:xfrm>
            <a:off x="107531" y="2058011"/>
            <a:ext cx="866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□ 65 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631AE8-DF03-86C0-6567-64083455660A}"/>
              </a:ext>
            </a:extLst>
          </p:cNvPr>
          <p:cNvSpPr txBox="1"/>
          <p:nvPr/>
        </p:nvSpPr>
        <p:spPr>
          <a:xfrm>
            <a:off x="736827" y="1120654"/>
            <a:ext cx="2242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 x Center part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1605D17-A3EC-834A-9757-309F7DC470D1}"/>
              </a:ext>
            </a:extLst>
          </p:cNvPr>
          <p:cNvCxnSpPr>
            <a:cxnSpLocks/>
          </p:cNvCxnSpPr>
          <p:nvPr/>
        </p:nvCxnSpPr>
        <p:spPr>
          <a:xfrm>
            <a:off x="1247865" y="2892405"/>
            <a:ext cx="179920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85295F9-AECF-6C0B-8EC2-3D6B230510B8}"/>
              </a:ext>
            </a:extLst>
          </p:cNvPr>
          <p:cNvSpPr txBox="1"/>
          <p:nvPr/>
        </p:nvSpPr>
        <p:spPr>
          <a:xfrm>
            <a:off x="1536348" y="2919242"/>
            <a:ext cx="910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260 mm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980F0562-40C7-28D0-6026-18A266971EE3}"/>
              </a:ext>
            </a:extLst>
          </p:cNvPr>
          <p:cNvSpPr/>
          <p:nvPr/>
        </p:nvSpPr>
        <p:spPr>
          <a:xfrm rot="16200000">
            <a:off x="4640533" y="1589386"/>
            <a:ext cx="595385" cy="1552803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A8B013F-A233-CB03-08A2-3EEAC370CF75}"/>
              </a:ext>
            </a:extLst>
          </p:cNvPr>
          <p:cNvCxnSpPr>
            <a:cxnSpLocks/>
          </p:cNvCxnSpPr>
          <p:nvPr/>
        </p:nvCxnSpPr>
        <p:spPr>
          <a:xfrm flipV="1">
            <a:off x="4061765" y="2058011"/>
            <a:ext cx="0" cy="633851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3513188-508D-DA50-CCE2-381EC5E2635F}"/>
              </a:ext>
            </a:extLst>
          </p:cNvPr>
          <p:cNvSpPr txBox="1"/>
          <p:nvPr/>
        </p:nvSpPr>
        <p:spPr>
          <a:xfrm>
            <a:off x="3245293" y="2211898"/>
            <a:ext cx="866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Ø</a:t>
            </a:r>
            <a:r>
              <a:rPr lang="en-US" sz="1400" b="1" dirty="0"/>
              <a:t>65 mm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E9A850-27B9-7211-717B-2E208339F95D}"/>
              </a:ext>
            </a:extLst>
          </p:cNvPr>
          <p:cNvSpPr txBox="1"/>
          <p:nvPr/>
        </p:nvSpPr>
        <p:spPr>
          <a:xfrm>
            <a:off x="3225997" y="1180867"/>
            <a:ext cx="2915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 x Cylinder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9C9D272-8302-2061-EF38-BFFFA46AF2CC}"/>
              </a:ext>
            </a:extLst>
          </p:cNvPr>
          <p:cNvCxnSpPr>
            <a:cxnSpLocks/>
          </p:cNvCxnSpPr>
          <p:nvPr/>
        </p:nvCxnSpPr>
        <p:spPr>
          <a:xfrm>
            <a:off x="4199242" y="2866376"/>
            <a:ext cx="1463891" cy="7453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174CD78-EBD6-1BB9-9727-2077E489D169}"/>
              </a:ext>
            </a:extLst>
          </p:cNvPr>
          <p:cNvSpPr txBox="1"/>
          <p:nvPr/>
        </p:nvSpPr>
        <p:spPr>
          <a:xfrm>
            <a:off x="4501087" y="2926855"/>
            <a:ext cx="910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360 mm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1052219-D9B0-CC6D-AD55-49E15B74DC8A}"/>
              </a:ext>
            </a:extLst>
          </p:cNvPr>
          <p:cNvCxnSpPr>
            <a:cxnSpLocks/>
          </p:cNvCxnSpPr>
          <p:nvPr/>
        </p:nvCxnSpPr>
        <p:spPr>
          <a:xfrm flipV="1">
            <a:off x="8367525" y="2384156"/>
            <a:ext cx="0" cy="331834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23715D5-E087-769B-300E-46958C9A3997}"/>
              </a:ext>
            </a:extLst>
          </p:cNvPr>
          <p:cNvSpPr txBox="1"/>
          <p:nvPr/>
        </p:nvSpPr>
        <p:spPr>
          <a:xfrm>
            <a:off x="6387883" y="1080889"/>
            <a:ext cx="2215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 x </a:t>
            </a:r>
            <a:r>
              <a:rPr lang="en-US"/>
              <a:t>WG Part</a:t>
            </a:r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DC042BC-44CA-DEE9-2465-C6B4D1017D5A}"/>
              </a:ext>
            </a:extLst>
          </p:cNvPr>
          <p:cNvCxnSpPr>
            <a:cxnSpLocks/>
          </p:cNvCxnSpPr>
          <p:nvPr/>
        </p:nvCxnSpPr>
        <p:spPr>
          <a:xfrm>
            <a:off x="6914948" y="2837846"/>
            <a:ext cx="1283394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831D37D-D861-23CC-6413-35E165D3A6F0}"/>
              </a:ext>
            </a:extLst>
          </p:cNvPr>
          <p:cNvSpPr txBox="1"/>
          <p:nvPr/>
        </p:nvSpPr>
        <p:spPr>
          <a:xfrm>
            <a:off x="7054974" y="2866376"/>
            <a:ext cx="10493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□ 80 mm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75365B9-4D2D-2222-638E-4079D3C45F1D}"/>
              </a:ext>
            </a:extLst>
          </p:cNvPr>
          <p:cNvSpPr/>
          <p:nvPr/>
        </p:nvSpPr>
        <p:spPr>
          <a:xfrm>
            <a:off x="3725212" y="3649150"/>
            <a:ext cx="147521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7030A0"/>
                </a:solidFill>
              </a:rPr>
              <a:t>Nb-Ti Ingots</a:t>
            </a:r>
            <a:endParaRPr lang="en-US" sz="1800" dirty="0">
              <a:solidFill>
                <a:srgbClr val="7030A0"/>
              </a:solidFill>
            </a:endParaRPr>
          </a:p>
        </p:txBody>
      </p:sp>
      <p:sp>
        <p:nvSpPr>
          <p:cNvPr id="88" name="Cylinder 87">
            <a:extLst>
              <a:ext uri="{FF2B5EF4-FFF2-40B4-BE49-F238E27FC236}">
                <a16:creationId xmlns:a16="http://schemas.microsoft.com/office/drawing/2014/main" id="{E1A9EF38-1679-3E49-5F7B-3E20AF0E5B03}"/>
              </a:ext>
            </a:extLst>
          </p:cNvPr>
          <p:cNvSpPr/>
          <p:nvPr/>
        </p:nvSpPr>
        <p:spPr>
          <a:xfrm rot="16200000">
            <a:off x="962058" y="4701484"/>
            <a:ext cx="1246983" cy="675369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D1563D15-3C28-B7BC-9342-3BA059147B3A}"/>
              </a:ext>
            </a:extLst>
          </p:cNvPr>
          <p:cNvCxnSpPr>
            <a:cxnSpLocks/>
          </p:cNvCxnSpPr>
          <p:nvPr/>
        </p:nvCxnSpPr>
        <p:spPr>
          <a:xfrm flipV="1">
            <a:off x="1056275" y="4447214"/>
            <a:ext cx="0" cy="1215446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89C56F8D-88C7-4253-B873-0891B70E389E}"/>
              </a:ext>
            </a:extLst>
          </p:cNvPr>
          <p:cNvSpPr txBox="1"/>
          <p:nvPr/>
        </p:nvSpPr>
        <p:spPr>
          <a:xfrm>
            <a:off x="691949" y="3843793"/>
            <a:ext cx="1940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3 x Flange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3DC1EC03-299A-BF6F-C625-5AAB7AA41B72}"/>
              </a:ext>
            </a:extLst>
          </p:cNvPr>
          <p:cNvCxnSpPr>
            <a:cxnSpLocks/>
          </p:cNvCxnSpPr>
          <p:nvPr/>
        </p:nvCxnSpPr>
        <p:spPr>
          <a:xfrm>
            <a:off x="1247866" y="5864668"/>
            <a:ext cx="675368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5A881A0B-9F4F-7334-B006-6271CF4E8F02}"/>
              </a:ext>
            </a:extLst>
          </p:cNvPr>
          <p:cNvSpPr txBox="1"/>
          <p:nvPr/>
        </p:nvSpPr>
        <p:spPr>
          <a:xfrm>
            <a:off x="1207072" y="5943711"/>
            <a:ext cx="910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20 mm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7894916-6754-32F8-88D5-B90A36D5955C}"/>
              </a:ext>
            </a:extLst>
          </p:cNvPr>
          <p:cNvSpPr txBox="1"/>
          <p:nvPr/>
        </p:nvSpPr>
        <p:spPr>
          <a:xfrm>
            <a:off x="285569" y="4885279"/>
            <a:ext cx="866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Ø</a:t>
            </a:r>
            <a:r>
              <a:rPr lang="en-US" sz="1400" b="1" dirty="0"/>
              <a:t>150</a:t>
            </a:r>
            <a:endParaRPr lang="en-US" sz="1400" dirty="0"/>
          </a:p>
        </p:txBody>
      </p:sp>
      <p:sp>
        <p:nvSpPr>
          <p:cNvPr id="96" name="Cylinder 95">
            <a:extLst>
              <a:ext uri="{FF2B5EF4-FFF2-40B4-BE49-F238E27FC236}">
                <a16:creationId xmlns:a16="http://schemas.microsoft.com/office/drawing/2014/main" id="{C52338E5-56AE-6D62-434B-A4A38C269393}"/>
              </a:ext>
            </a:extLst>
          </p:cNvPr>
          <p:cNvSpPr/>
          <p:nvPr/>
        </p:nvSpPr>
        <p:spPr>
          <a:xfrm rot="16200000">
            <a:off x="4417463" y="4906795"/>
            <a:ext cx="768339" cy="410579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297A6868-B428-51CE-86AD-3EE19B9F5543}"/>
              </a:ext>
            </a:extLst>
          </p:cNvPr>
          <p:cNvCxnSpPr>
            <a:cxnSpLocks/>
          </p:cNvCxnSpPr>
          <p:nvPr/>
        </p:nvCxnSpPr>
        <p:spPr>
          <a:xfrm flipV="1">
            <a:off x="4437072" y="4748589"/>
            <a:ext cx="4128" cy="747665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E447493-3B5B-F834-35E7-B65FCA71A11B}"/>
              </a:ext>
            </a:extLst>
          </p:cNvPr>
          <p:cNvCxnSpPr>
            <a:cxnSpLocks/>
          </p:cNvCxnSpPr>
          <p:nvPr/>
        </p:nvCxnSpPr>
        <p:spPr>
          <a:xfrm>
            <a:off x="4632791" y="5782331"/>
            <a:ext cx="337684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44FB87AB-04B3-7C4F-AAF5-81BD19C246A2}"/>
              </a:ext>
            </a:extLst>
          </p:cNvPr>
          <p:cNvSpPr txBox="1"/>
          <p:nvPr/>
        </p:nvSpPr>
        <p:spPr>
          <a:xfrm>
            <a:off x="4437072" y="5877333"/>
            <a:ext cx="910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20 mm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ADDB662-29BB-E6AE-5BD9-8E76FEEE7F7B}"/>
              </a:ext>
            </a:extLst>
          </p:cNvPr>
          <p:cNvSpPr txBox="1"/>
          <p:nvPr/>
        </p:nvSpPr>
        <p:spPr>
          <a:xfrm>
            <a:off x="3620312" y="4957127"/>
            <a:ext cx="866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Ø</a:t>
            </a:r>
            <a:r>
              <a:rPr lang="en-US" sz="1400" b="1" dirty="0"/>
              <a:t>100</a:t>
            </a:r>
            <a:endParaRPr lang="en-US" sz="1400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E3DEAF0-ADE6-871C-9FEE-21ED829C6BC9}"/>
              </a:ext>
            </a:extLst>
          </p:cNvPr>
          <p:cNvSpPr txBox="1"/>
          <p:nvPr/>
        </p:nvSpPr>
        <p:spPr>
          <a:xfrm>
            <a:off x="2728034" y="4134659"/>
            <a:ext cx="4049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3 x (WG Ring, 2 x LHe Ring) </a:t>
            </a:r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A2ECF00D-8D4D-F085-1A67-0BCAAF2FAD59}"/>
              </a:ext>
            </a:extLst>
          </p:cNvPr>
          <p:cNvSpPr/>
          <p:nvPr/>
        </p:nvSpPr>
        <p:spPr>
          <a:xfrm rot="5400000" flipH="1" flipV="1">
            <a:off x="1579650" y="1237126"/>
            <a:ext cx="901543" cy="2040860"/>
          </a:xfrm>
          <a:prstGeom prst="cube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31ED3FDE-1827-11E9-EBF2-DA1CCCAED399}"/>
              </a:ext>
            </a:extLst>
          </p:cNvPr>
          <p:cNvSpPr/>
          <p:nvPr/>
        </p:nvSpPr>
        <p:spPr>
          <a:xfrm rot="5400000" flipH="1" flipV="1">
            <a:off x="6804231" y="1275658"/>
            <a:ext cx="967672" cy="1883335"/>
          </a:xfrm>
          <a:prstGeom prst="cube">
            <a:avLst>
              <a:gd name="adj" fmla="val 59385"/>
            </a:avLst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42B6DF-732C-A422-CA76-3B1E4B76A6D8}"/>
              </a:ext>
            </a:extLst>
          </p:cNvPr>
          <p:cNvSpPr txBox="1"/>
          <p:nvPr/>
        </p:nvSpPr>
        <p:spPr>
          <a:xfrm>
            <a:off x="8432097" y="2351231"/>
            <a:ext cx="728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35 mm</a:t>
            </a:r>
          </a:p>
        </p:txBody>
      </p:sp>
    </p:spTree>
    <p:extLst>
      <p:ext uri="{BB962C8B-B14F-4D97-AF65-F5344CB8AC3E}">
        <p14:creationId xmlns:p14="http://schemas.microsoft.com/office/powerpoint/2010/main" val="4121694013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hapter 1 Monday.potx" id="{F30C28A3-0CAE-4138-AF24-1141E62D2E70}" vid="{870D0821-C6E8-4C93-BB8C-1F0393E07A6D}"/>
    </a:ext>
  </a:extLst>
</a:theme>
</file>

<file path=ppt/theme/theme2.xml><?xml version="1.0" encoding="utf-8"?>
<a:theme xmlns:a="http://schemas.openxmlformats.org/drawingml/2006/main" name="1_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hapter 1 Monday.potx" id="{F30C28A3-0CAE-4138-AF24-1141E62D2E70}" vid="{870D0821-C6E8-4C93-BB8C-1F0393E07A6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74896</TotalTime>
  <Words>794</Words>
  <Application>Microsoft Office PowerPoint</Application>
  <PresentationFormat>On-screen Show (4:3)</PresentationFormat>
  <Paragraphs>166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Aptos</vt:lpstr>
      <vt:lpstr>Arial</vt:lpstr>
      <vt:lpstr>Calibri</vt:lpstr>
      <vt:lpstr>Helvetica</vt:lpstr>
      <vt:lpstr>SweetSquarePro-Bold</vt:lpstr>
      <vt:lpstr>Wingdings</vt:lpstr>
      <vt:lpstr>Fermilab_PPT_090815</vt:lpstr>
      <vt:lpstr>1_Fermilab_PPT_090815</vt:lpstr>
      <vt:lpstr>PowerPoint Presentation</vt:lpstr>
      <vt:lpstr>Requirements for QMiR 2.6 GHz Crab Cavity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Vyacheslav P. Yakovlev x3888 14865N</dc:creator>
  <cp:lastModifiedBy>McIntosh, Peter (STFC,DL,AST)</cp:lastModifiedBy>
  <cp:revision>1438</cp:revision>
  <cp:lastPrinted>2023-03-28T00:46:36Z</cp:lastPrinted>
  <dcterms:created xsi:type="dcterms:W3CDTF">2017-06-15T02:54:37Z</dcterms:created>
  <dcterms:modified xsi:type="dcterms:W3CDTF">2023-10-13T15:55:30Z</dcterms:modified>
</cp:coreProperties>
</file>