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432" r:id="rId2"/>
    <p:sldId id="3438" r:id="rId3"/>
    <p:sldId id="3428" r:id="rId4"/>
    <p:sldId id="3436" r:id="rId5"/>
    <p:sldId id="3413" r:id="rId6"/>
    <p:sldId id="3448" r:id="rId7"/>
    <p:sldId id="3449" r:id="rId8"/>
    <p:sldId id="3450" r:id="rId9"/>
    <p:sldId id="3451" r:id="rId10"/>
    <p:sldId id="3455" r:id="rId11"/>
    <p:sldId id="341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Malgeri" initials="LM" lastIdx="1" clrIdx="0"/>
  <p:cmAuthor id="2" name="Microsoft Office User" initials="MOU" lastIdx="2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FB000"/>
    <a:srgbClr val="FF8244"/>
    <a:srgbClr val="0048E7"/>
    <a:srgbClr val="FF0000"/>
    <a:srgbClr val="D1EC00"/>
    <a:srgbClr val="0432FF"/>
    <a:srgbClr val="F97BFF"/>
    <a:srgbClr val="FAD842"/>
    <a:srgbClr val="FACD26"/>
    <a:srgbClr val="F4D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22" autoAdjust="0"/>
    <p:restoredTop sz="95687" autoAdjust="0"/>
  </p:normalViewPr>
  <p:slideViewPr>
    <p:cSldViewPr snapToGrid="0" snapToObjects="1">
      <p:cViewPr varScale="1">
        <p:scale>
          <a:sx n="88" d="100"/>
          <a:sy n="88" d="100"/>
        </p:scale>
        <p:origin x="1192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-253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1/15/24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1/15/24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51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43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79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31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79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489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45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72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203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75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0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3663-B6A9-AA4E-B40F-DECDEF1EAF36}" type="datetime1">
              <a:rPr lang="fr-FR" smtClean="0"/>
              <a:t>15/01/2024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C92B-FB49-1348-A81C-1EEF62D92F3D}" type="datetime1">
              <a:rPr lang="fr-FR" smtClean="0"/>
              <a:t>15/01/2024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8B64-B3A2-6F48-80A4-00ECB478C79A}" type="datetime1">
              <a:rPr lang="fr-FR" smtClean="0"/>
              <a:t>15/01/2024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8"/>
            <a:ext cx="12192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12192000" cy="6110378"/>
          </a:xfrm>
        </p:spPr>
        <p:txBody>
          <a:bodyPr/>
          <a:lstStyle>
            <a:lvl1pPr marL="274320" indent="-274320">
              <a:spcBef>
                <a:spcPts val="6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600"/>
              </a:spcBef>
              <a:buFont typeface="Lucida Grande"/>
              <a:buChar char="-"/>
              <a:defRPr sz="20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buFont typeface="Lucida Grande"/>
              <a:buChar char="-"/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1219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351DA-6B83-E440-AFFC-54C3FCDD8676}" type="datetime1">
              <a:rPr lang="fr-FR" smtClean="0"/>
              <a:t>15/01/2024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09CA-9541-FA44-9B59-870EC9933B80}" type="datetime1">
              <a:rPr lang="fr-FR" smtClean="0"/>
              <a:t>15/01/2024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768106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D448-BABD-CA41-BA6C-A2789D3F65AF}" type="datetime1">
              <a:rPr lang="fr-FR" smtClean="0"/>
              <a:t>15/01/2024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3275-F3B2-A640-A7CB-3403659B0C57}" type="datetime1">
              <a:rPr lang="fr-FR" smtClean="0"/>
              <a:t>15/01/2024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9600" y="747622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FCC-DD78-2544-801C-ED68E11D8DF7}" type="datetime1">
              <a:rPr lang="fr-FR" smtClean="0"/>
              <a:t>15/01/2024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1" y="6488431"/>
            <a:ext cx="1335889" cy="365125"/>
          </a:xfrm>
        </p:spPr>
        <p:txBody>
          <a:bodyPr/>
          <a:lstStyle>
            <a:lvl1pPr>
              <a:defRPr sz="1200" baseline="0">
                <a:solidFill>
                  <a:schemeClr val="tx1"/>
                </a:solidFill>
                <a:latin typeface="Avenir Next" panose="020B0503020202020204" pitchFamily="34" charset="0"/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DF8B-0858-8C46-9216-1DE5B645F548}" type="datetime1">
              <a:rPr lang="fr-FR" smtClean="0"/>
              <a:t>15/01/2024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2706C-FDE9-CE42-A940-FEA35958B978}" type="datetime1">
              <a:rPr lang="fr-FR" smtClean="0"/>
              <a:t>15/01/2024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588"/>
            <a:ext cx="109728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747622"/>
            <a:ext cx="109728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6A83F-2B9E-C746-AE32-B760883D1D66}" type="datetime1">
              <a:rPr lang="fr-FR" smtClean="0"/>
              <a:t>15/01/2024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6435" y="1"/>
            <a:ext cx="2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6112" y="1"/>
            <a:ext cx="13358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032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8489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desy.de/event/38293/overview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rd1.web.cern.ch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003.01116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003.0111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88649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003.01116" TargetMode="Externa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FDA882-0B6A-C9E3-BBD3-DBFE6BE90400}"/>
              </a:ext>
            </a:extLst>
          </p:cNvPr>
          <p:cNvSpPr txBox="1"/>
          <p:nvPr/>
        </p:nvSpPr>
        <p:spPr>
          <a:xfrm>
            <a:off x="1200544" y="2833966"/>
            <a:ext cx="9814867" cy="1190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3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Linking ILD to the DRD organization </a:t>
            </a:r>
          </a:p>
          <a:p>
            <a:pPr algn="ctr">
              <a:spcAft>
                <a:spcPts val="200"/>
              </a:spcAft>
            </a:pP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ILD group meeting at CERN, 15-17 January  2023</a:t>
            </a:r>
            <a:endParaRPr lang="en-US" sz="2000" dirty="0">
              <a:latin typeface="Avenir Next" panose="020B0503020202020204" pitchFamily="34" charset="0"/>
              <a:ea typeface="Geneva" panose="020B0503030404040204" pitchFamily="34" charset="0"/>
              <a:cs typeface="Diwan Thuluth" pitchFamily="2" charset="-78"/>
            </a:endParaRPr>
          </a:p>
          <a:p>
            <a:pPr algn="ctr"/>
            <a:r>
              <a:rPr lang="en-US" sz="1600" dirty="0">
                <a:latin typeface="Avenir Next" panose="020B0503020202020204" pitchFamily="34" charset="0"/>
              </a:rPr>
              <a:t>P. Allport (Birmingham), D. </a:t>
            </a:r>
            <a:r>
              <a:rPr lang="en-US" sz="1600" dirty="0" err="1">
                <a:latin typeface="Avenir Next" panose="020B0503020202020204" pitchFamily="34" charset="0"/>
              </a:rPr>
              <a:t>Contardo</a:t>
            </a:r>
            <a:r>
              <a:rPr lang="en-US" sz="1600" dirty="0">
                <a:latin typeface="Avenir Next" panose="020B0503020202020204" pitchFamily="34" charset="0"/>
              </a:rPr>
              <a:t> (IP2I)</a:t>
            </a:r>
          </a:p>
        </p:txBody>
      </p:sp>
    </p:spTree>
    <p:extLst>
      <p:ext uri="{BB962C8B-B14F-4D97-AF65-F5344CB8AC3E}">
        <p14:creationId xmlns:p14="http://schemas.microsoft.com/office/powerpoint/2010/main" val="808284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FDA882-0B6A-C9E3-BBD3-DBFE6BE90400}"/>
              </a:ext>
            </a:extLst>
          </p:cNvPr>
          <p:cNvSpPr txBox="1"/>
          <p:nvPr/>
        </p:nvSpPr>
        <p:spPr>
          <a:xfrm>
            <a:off x="263647" y="1157674"/>
            <a:ext cx="11664706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DRD contributions are through institutes 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it is assumed that several institutes of the ILD proto-collaboration are members of the DRDs</a:t>
            </a:r>
          </a:p>
          <a:p>
            <a:pPr marL="1256400" lvl="3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with their scientific interests well included in the present DRD programs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799200" lvl="2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each institute has a representative in the Collaboration Boards </a:t>
            </a:r>
          </a:p>
          <a:p>
            <a:pPr marL="1256400" lvl="3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The CBs are currently establishing collaboration rules and management structures &amp; teams</a:t>
            </a:r>
            <a:endParaRPr lang="en-US" sz="2000" dirty="0"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DRDs next step is the preparation of MoU to plan deliverable contributions &amp; funding </a:t>
            </a:r>
          </a:p>
          <a:p>
            <a:pPr marL="799200" lvl="2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ILD as a proto-collaboration can foster internally contributions around WPs of interest</a:t>
            </a:r>
          </a:p>
          <a:p>
            <a:pPr marL="1256400" lvl="3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DRD organizations are building on existing communities &amp; topical R&amp;D programs, ex. CALICE, FCAL, LCTPC… (that can serve several projects in this framework)</a:t>
            </a:r>
          </a:p>
          <a:p>
            <a:pPr marL="3420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MoUs</a:t>
            </a: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will be updated every 3 years</a:t>
            </a:r>
          </a:p>
          <a:p>
            <a:pPr marL="799200" lvl="2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based on R&amp;D success reviewed by the DRDC and with the ECFA Detector Panel (EDP) providing  input on the </a:t>
            </a:r>
            <a:r>
              <a:rPr lang="en-GB" sz="1800" dirty="0">
                <a:latin typeface="Avenir Next" panose="020B0503020202020204" pitchFamily="34" charset="0"/>
              </a:rPr>
              <a:t>evolution </a:t>
            </a:r>
            <a:r>
              <a:rPr lang="en-US" sz="1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of specifications </a:t>
            </a:r>
            <a:r>
              <a:rPr lang="en-GB" sz="1800" dirty="0">
                <a:latin typeface="Avenir Next" panose="020B0503020202020204" pitchFamily="34" charset="0"/>
              </a:rPr>
              <a:t>and timelines given by the </a:t>
            </a:r>
            <a:r>
              <a:rPr lang="en-GB" dirty="0">
                <a:latin typeface="Avenir Next" panose="020B0503020202020204" pitchFamily="34" charset="0"/>
              </a:rPr>
              <a:t>project</a:t>
            </a:r>
            <a:r>
              <a:rPr lang="en-GB" sz="1800" dirty="0">
                <a:latin typeface="Avenir Next" panose="020B0503020202020204" pitchFamily="34" charset="0"/>
              </a:rPr>
              <a:t> concept groups</a:t>
            </a:r>
          </a:p>
          <a:p>
            <a:pPr marL="1256400" lvl="3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with this purpose concept group liaisons can be formally identified*</a:t>
            </a:r>
          </a:p>
          <a:p>
            <a:pPr marL="1256400" lvl="3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a first light iteration of inputs could happen on the timescale of initial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MoUs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1256400" lvl="3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with a second deeper update by the following DRD programme cycle and the next ESPP update</a:t>
            </a:r>
          </a:p>
          <a:p>
            <a:pPr marL="1713600" lvl="4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simulation in project concept groups are essential to identify most critical R&amp;D parameters</a:t>
            </a:r>
          </a:p>
          <a:p>
            <a:pPr marL="1256400" lvl="3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the ECFA WG3 on detector R&amp;D could provide the forum to discuss these inputs in the community </a:t>
            </a:r>
            <a:endParaRPr lang="en-US" dirty="0"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2AEFB-89C2-428B-1855-094DE58B3D12}"/>
              </a:ext>
            </a:extLst>
          </p:cNvPr>
          <p:cNvSpPr txBox="1"/>
          <p:nvPr/>
        </p:nvSpPr>
        <p:spPr>
          <a:xfrm>
            <a:off x="1880296" y="414938"/>
            <a:ext cx="84314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Linking ILD project to the present DRD framework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9DB664-9CAC-02AC-4B1D-C8914E7F64C9}"/>
              </a:ext>
            </a:extLst>
          </p:cNvPr>
          <p:cNvSpPr txBox="1"/>
          <p:nvPr/>
        </p:nvSpPr>
        <p:spPr>
          <a:xfrm>
            <a:off x="0" y="6546622"/>
            <a:ext cx="12103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</a:t>
            </a:r>
            <a:r>
              <a:rPr lang="en-GB" sz="1400" i="1" dirty="0">
                <a:latin typeface="Avenir Next" panose="020B0503020202020204" pitchFamily="34" charset="0"/>
              </a:rPr>
              <a:t>a</a:t>
            </a:r>
            <a:r>
              <a:rPr lang="en-FR" sz="1400" i="1" dirty="0">
                <a:latin typeface="Avenir Next" panose="020B0503020202020204" pitchFamily="34" charset="0"/>
              </a:rPr>
              <a:t>t th</a:t>
            </a:r>
            <a:r>
              <a:rPr lang="en-GB" sz="1400" i="1" dirty="0">
                <a:latin typeface="Avenir Next" panose="020B0503020202020204" pitchFamily="34" charset="0"/>
              </a:rPr>
              <a:t>is</a:t>
            </a:r>
            <a:r>
              <a:rPr lang="en-FR" sz="1400" i="1" dirty="0">
                <a:latin typeface="Avenir Next" panose="020B0503020202020204" pitchFamily="34" charset="0"/>
              </a:rPr>
              <a:t> stage concept groups can be collider project proto-collaborations (FCC-ee/CepC) or experiment </a:t>
            </a:r>
            <a:r>
              <a:rPr lang="en-GB" sz="1400" i="1" dirty="0">
                <a:latin typeface="Avenir Next" panose="020B0503020202020204" pitchFamily="34" charset="0"/>
              </a:rPr>
              <a:t>p</a:t>
            </a:r>
            <a:r>
              <a:rPr lang="en-FR" sz="1400" i="1" dirty="0">
                <a:latin typeface="Avenir Next" panose="020B0503020202020204" pitchFamily="34" charset="0"/>
              </a:rPr>
              <a:t>roto-collaborations (ILD/SiD)  </a:t>
            </a:r>
          </a:p>
        </p:txBody>
      </p:sp>
    </p:spTree>
    <p:extLst>
      <p:ext uri="{BB962C8B-B14F-4D97-AF65-F5344CB8AC3E}">
        <p14:creationId xmlns:p14="http://schemas.microsoft.com/office/powerpoint/2010/main" val="3335712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FDA882-0B6A-C9E3-BBD3-DBFE6BE90400}"/>
              </a:ext>
            </a:extLst>
          </p:cNvPr>
          <p:cNvSpPr txBox="1"/>
          <p:nvPr/>
        </p:nvSpPr>
        <p:spPr>
          <a:xfrm>
            <a:off x="1188565" y="2514659"/>
            <a:ext cx="98148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3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Outlook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260E0A-10C7-C90B-E85B-665FD222C074}"/>
              </a:ext>
            </a:extLst>
          </p:cNvPr>
          <p:cNvSpPr txBox="1"/>
          <p:nvPr/>
        </p:nvSpPr>
        <p:spPr>
          <a:xfrm>
            <a:off x="413655" y="3341614"/>
            <a:ext cx="113646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8100" algn="ctr"/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The scheme to link projects (or other R&amp;D programs) to the DRD organization</a:t>
            </a:r>
          </a:p>
          <a:p>
            <a:pPr indent="-458100" algn="ctr"/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is still an open topic where feedback is welcome</a:t>
            </a:r>
          </a:p>
          <a:p>
            <a:pPr indent="-458100" algn="ctr"/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EDP is setting a forum with DRD leaders (for cross-activities) where this can be discussed</a:t>
            </a:r>
          </a:p>
        </p:txBody>
      </p:sp>
    </p:spTree>
    <p:extLst>
      <p:ext uri="{BB962C8B-B14F-4D97-AF65-F5344CB8AC3E}">
        <p14:creationId xmlns:p14="http://schemas.microsoft.com/office/powerpoint/2010/main" val="1705475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FDA882-0B6A-C9E3-BBD3-DBFE6BE90400}"/>
              </a:ext>
            </a:extLst>
          </p:cNvPr>
          <p:cNvSpPr txBox="1"/>
          <p:nvPr/>
        </p:nvSpPr>
        <p:spPr>
          <a:xfrm>
            <a:off x="1188566" y="2335947"/>
            <a:ext cx="98148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3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972253-402A-2F1E-8279-B9901A6DAEDC}"/>
              </a:ext>
            </a:extLst>
          </p:cNvPr>
          <p:cNvSpPr txBox="1"/>
          <p:nvPr/>
        </p:nvSpPr>
        <p:spPr>
          <a:xfrm>
            <a:off x="335279" y="3191742"/>
            <a:ext cx="1152144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General considerations on links of strategic projects to DRD programs</a:t>
            </a:r>
          </a:p>
          <a:p>
            <a:pPr algn="ctr"/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Highlights of DRD Work Packages related to ILD concept</a:t>
            </a:r>
          </a:p>
          <a:p>
            <a:pPr algn="ctr"/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Linking ILD to the DRD collaboration organization</a:t>
            </a:r>
          </a:p>
          <a:p>
            <a:pPr algn="ctr"/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3203114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FDA882-0B6A-C9E3-BBD3-DBFE6BE90400}"/>
              </a:ext>
            </a:extLst>
          </p:cNvPr>
          <p:cNvSpPr txBox="1"/>
          <p:nvPr/>
        </p:nvSpPr>
        <p:spPr>
          <a:xfrm>
            <a:off x="477982" y="427746"/>
            <a:ext cx="112360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Reminder of current assumptions on collider project timelines*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1A4F623-0556-ACF6-AC1F-F7142D296EFA}"/>
              </a:ext>
            </a:extLst>
          </p:cNvPr>
          <p:cNvGrpSpPr/>
          <p:nvPr/>
        </p:nvGrpSpPr>
        <p:grpSpPr>
          <a:xfrm>
            <a:off x="729704" y="1101560"/>
            <a:ext cx="10984314" cy="4594248"/>
            <a:chOff x="729704" y="1343606"/>
            <a:chExt cx="10984314" cy="4594248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911409BB-DFB2-F870-E860-4B16D789DA9B}"/>
                </a:ext>
              </a:extLst>
            </p:cNvPr>
            <p:cNvGrpSpPr/>
            <p:nvPr/>
          </p:nvGrpSpPr>
          <p:grpSpPr>
            <a:xfrm>
              <a:off x="729704" y="1343606"/>
              <a:ext cx="10984314" cy="4594248"/>
              <a:chOff x="999296" y="1587134"/>
              <a:chExt cx="10984314" cy="4594248"/>
            </a:xfrm>
          </p:grpSpPr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282FEB2A-C073-FC11-4893-CBF6AF0D467C}"/>
                  </a:ext>
                </a:extLst>
              </p:cNvPr>
              <p:cNvGrpSpPr/>
              <p:nvPr/>
            </p:nvGrpSpPr>
            <p:grpSpPr>
              <a:xfrm>
                <a:off x="999296" y="1587134"/>
                <a:ext cx="10984314" cy="4594248"/>
                <a:chOff x="999296" y="1587134"/>
                <a:chExt cx="10984314" cy="4594248"/>
              </a:xfrm>
            </p:grpSpPr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A0AB6544-EEC7-3B0F-57A7-F8CCFB3E6121}"/>
                    </a:ext>
                  </a:extLst>
                </p:cNvPr>
                <p:cNvGrpSpPr/>
                <p:nvPr/>
              </p:nvGrpSpPr>
              <p:grpSpPr>
                <a:xfrm>
                  <a:off x="999296" y="1587134"/>
                  <a:ext cx="10984314" cy="4594248"/>
                  <a:chOff x="999296" y="987050"/>
                  <a:chExt cx="10984314" cy="4594248"/>
                </a:xfrm>
              </p:grpSpPr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id="{CA0FCE6D-0A0D-FA4B-817D-70280D0D9008}"/>
                      </a:ext>
                    </a:extLst>
                  </p:cNvPr>
                  <p:cNvGrpSpPr/>
                  <p:nvPr/>
                </p:nvGrpSpPr>
                <p:grpSpPr>
                  <a:xfrm>
                    <a:off x="1830145" y="987050"/>
                    <a:ext cx="10009357" cy="2977885"/>
                    <a:chOff x="546616" y="1299040"/>
                    <a:chExt cx="10009357" cy="2977885"/>
                  </a:xfrm>
                </p:grpSpPr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7AF2C0C1-BC81-701A-D88F-4466EB45D0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6616" y="1299040"/>
                      <a:ext cx="10009357" cy="2977885"/>
                      <a:chOff x="648092" y="1079121"/>
                      <a:chExt cx="10009357" cy="2977885"/>
                    </a:xfrm>
                  </p:grpSpPr>
                  <p:grpSp>
                    <p:nvGrpSpPr>
                      <p:cNvPr id="59" name="Group 58">
                        <a:extLst>
                          <a:ext uri="{FF2B5EF4-FFF2-40B4-BE49-F238E27FC236}">
                            <a16:creationId xmlns:a16="http://schemas.microsoft.com/office/drawing/2014/main" id="{1284CED4-770D-1DAA-369E-BD75EA06D1E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48092" y="1079121"/>
                        <a:ext cx="10009357" cy="2977885"/>
                        <a:chOff x="795726" y="1264316"/>
                        <a:chExt cx="10009357" cy="2977885"/>
                      </a:xfrm>
                    </p:grpSpPr>
                    <p:sp>
                      <p:nvSpPr>
                        <p:cNvPr id="64" name="TextBox 63">
                          <a:extLst>
                            <a:ext uri="{FF2B5EF4-FFF2-40B4-BE49-F238E27FC236}">
                              <a16:creationId xmlns:a16="http://schemas.microsoft.com/office/drawing/2014/main" id="{5EE32106-5B78-F9E4-4EB8-67C4C8E8B28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6200000">
                          <a:off x="5014266" y="2904191"/>
                          <a:ext cx="937036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>
                            <a:spcAft>
                              <a:spcPts val="300"/>
                            </a:spcAft>
                          </a:pPr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CEPC</a:t>
                          </a:r>
                        </a:p>
                      </p:txBody>
                    </p:sp>
                    <p:sp>
                      <p:nvSpPr>
                        <p:cNvPr id="65" name="TextBox 64">
                          <a:extLst>
                            <a:ext uri="{FF2B5EF4-FFF2-40B4-BE49-F238E27FC236}">
                              <a16:creationId xmlns:a16="http://schemas.microsoft.com/office/drawing/2014/main" id="{9734100E-6C4F-0438-8658-EDF97FDCC76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95726" y="3718981"/>
                          <a:ext cx="763858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2024 </a:t>
                          </a:r>
                          <a:endParaRPr lang="en-FR" sz="1400" dirty="0"/>
                        </a:p>
                      </p:txBody>
                    </p:sp>
                    <p:sp>
                      <p:nvSpPr>
                        <p:cNvPr id="66" name="TextBox 65">
                          <a:extLst>
                            <a:ext uri="{FF2B5EF4-FFF2-40B4-BE49-F238E27FC236}">
                              <a16:creationId xmlns:a16="http://schemas.microsoft.com/office/drawing/2014/main" id="{1A6AA49B-A09A-F450-289C-15357A3A5CC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875049" y="3718981"/>
                          <a:ext cx="1133869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2026-28</a:t>
                          </a:r>
                        </a:p>
                        <a:p>
                          <a:pPr algn="ctr"/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LS3</a:t>
                          </a:r>
                        </a:p>
                      </p:txBody>
                    </p:sp>
                    <p:sp>
                      <p:nvSpPr>
                        <p:cNvPr id="67" name="TextBox 66">
                          <a:extLst>
                            <a:ext uri="{FF2B5EF4-FFF2-40B4-BE49-F238E27FC236}">
                              <a16:creationId xmlns:a16="http://schemas.microsoft.com/office/drawing/2014/main" id="{4B9738F3-88CE-20FE-1D5F-8E433E0BF67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520005" y="3718981"/>
                          <a:ext cx="867545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FR" sz="1400" dirty="0">
                              <a:latin typeface="Avenir Next" panose="020B0503020202020204" pitchFamily="34" charset="0"/>
                            </a:rPr>
                            <a:t>2031-32</a:t>
                          </a:r>
                        </a:p>
                      </p:txBody>
                    </p:sp>
                    <p:sp>
                      <p:nvSpPr>
                        <p:cNvPr id="68" name="TextBox 67">
                          <a:extLst>
                            <a:ext uri="{FF2B5EF4-FFF2-40B4-BE49-F238E27FC236}">
                              <a16:creationId xmlns:a16="http://schemas.microsoft.com/office/drawing/2014/main" id="{70C820CD-C741-4828-015F-C74063893C5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213525" y="3718981"/>
                          <a:ext cx="1133869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2033-34</a:t>
                          </a:r>
                        </a:p>
                        <a:p>
                          <a:pPr algn="ctr"/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LS4</a:t>
                          </a:r>
                        </a:p>
                      </p:txBody>
                    </p:sp>
                    <p:sp>
                      <p:nvSpPr>
                        <p:cNvPr id="69" name="TextBox 68">
                          <a:extLst>
                            <a:ext uri="{FF2B5EF4-FFF2-40B4-BE49-F238E27FC236}">
                              <a16:creationId xmlns:a16="http://schemas.microsoft.com/office/drawing/2014/main" id="{6AC5ACC1-A37E-0BA8-30FD-4F08A556144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6200000">
                          <a:off x="1836219" y="2659222"/>
                          <a:ext cx="1211531" cy="52322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ALICE ITS3</a:t>
                          </a:r>
                        </a:p>
                        <a:p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BELLE-2</a:t>
                          </a:r>
                          <a:endParaRPr lang="en-FR" sz="1400" dirty="0"/>
                        </a:p>
                      </p:txBody>
                    </p:sp>
                    <p:sp>
                      <p:nvSpPr>
                        <p:cNvPr id="70" name="TextBox 69">
                          <a:extLst>
                            <a:ext uri="{FF2B5EF4-FFF2-40B4-BE49-F238E27FC236}">
                              <a16:creationId xmlns:a16="http://schemas.microsoft.com/office/drawing/2014/main" id="{102879A7-C9D1-D158-EAE0-8519171DF56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6200000">
                          <a:off x="551622" y="2746676"/>
                          <a:ext cx="1252065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>
                            <a:spcAft>
                              <a:spcPts val="300"/>
                            </a:spcAft>
                          </a:pPr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DRD start</a:t>
                          </a:r>
                          <a:endParaRPr lang="en-FR" sz="14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71" name="TextBox 70">
                          <a:extLst>
                            <a:ext uri="{FF2B5EF4-FFF2-40B4-BE49-F238E27FC236}">
                              <a16:creationId xmlns:a16="http://schemas.microsoft.com/office/drawing/2014/main" id="{0C371154-EF15-06EC-9256-D1553EA1E06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6200000">
                          <a:off x="3452942" y="2766944"/>
                          <a:ext cx="1211530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>
                            <a:spcAft>
                              <a:spcPts val="300"/>
                            </a:spcAft>
                          </a:pPr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EIC - </a:t>
                          </a:r>
                          <a:r>
                            <a:rPr lang="en-US" sz="1400" dirty="0" err="1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ePIC</a:t>
                          </a:r>
                          <a:endParaRPr lang="en-FR" sz="1400" dirty="0"/>
                        </a:p>
                      </p:txBody>
                    </p:sp>
                    <p:sp>
                      <p:nvSpPr>
                        <p:cNvPr id="72" name="TextBox 71">
                          <a:extLst>
                            <a:ext uri="{FF2B5EF4-FFF2-40B4-BE49-F238E27FC236}">
                              <a16:creationId xmlns:a16="http://schemas.microsoft.com/office/drawing/2014/main" id="{D62A338C-242C-0676-EBF8-2AE4525A003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8263801" y="2942330"/>
                          <a:ext cx="2541282" cy="56169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>
                            <a:spcAft>
                              <a:spcPts val="300"/>
                            </a:spcAft>
                          </a:pPr>
                          <a:r>
                            <a:rPr lang="en-FR" sz="1400" dirty="0">
                              <a:solidFill>
                                <a:schemeClr val="tx1">
                                  <a:alpha val="25000"/>
                                </a:schemeClr>
                              </a:solidFill>
                              <a:latin typeface="Avenir Next" panose="020B0503020202020204" pitchFamily="34" charset="0"/>
                            </a:rPr>
                            <a:t>SppC – CepC +18 + 10 y</a:t>
                          </a:r>
                        </a:p>
                        <a:p>
                          <a:pPr algn="ctr"/>
                          <a:r>
                            <a:rPr lang="en-FR" sz="1400" dirty="0">
                              <a:solidFill>
                                <a:schemeClr val="tx1">
                                  <a:alpha val="25000"/>
                                </a:schemeClr>
                              </a:solidFill>
                              <a:latin typeface="Avenir Next" panose="020B0503020202020204" pitchFamily="34" charset="0"/>
                            </a:rPr>
                            <a:t>FCC-ee - FCC-hh + 16 +10 y</a:t>
                          </a:r>
                        </a:p>
                      </p:txBody>
                    </p:sp>
                    <p:grpSp>
                      <p:nvGrpSpPr>
                        <p:cNvPr id="73" name="Group 72">
                          <a:extLst>
                            <a:ext uri="{FF2B5EF4-FFF2-40B4-BE49-F238E27FC236}">
                              <a16:creationId xmlns:a16="http://schemas.microsoft.com/office/drawing/2014/main" id="{BA7D121B-73A5-FDD3-900C-6865DEA0850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141655" y="3554204"/>
                          <a:ext cx="7949866" cy="72000"/>
                          <a:chOff x="1141655" y="3554204"/>
                          <a:chExt cx="7949866" cy="72000"/>
                        </a:xfrm>
                      </p:grpSpPr>
                      <p:grpSp>
                        <p:nvGrpSpPr>
                          <p:cNvPr id="76" name="Group 75">
                            <a:extLst>
                              <a:ext uri="{FF2B5EF4-FFF2-40B4-BE49-F238E27FC236}">
                                <a16:creationId xmlns:a16="http://schemas.microsoft.com/office/drawing/2014/main" id="{351EFD01-0739-628F-DBA9-80CA5E3AAF1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141655" y="3554204"/>
                            <a:ext cx="6848343" cy="72000"/>
                            <a:chOff x="1154029" y="3981896"/>
                            <a:chExt cx="6848343" cy="72000"/>
                          </a:xfrm>
                        </p:grpSpPr>
                        <p:cxnSp>
                          <p:nvCxnSpPr>
                            <p:cNvPr id="80" name="Straight Connector 79">
                              <a:extLst>
                                <a:ext uri="{FF2B5EF4-FFF2-40B4-BE49-F238E27FC236}">
                                  <a16:creationId xmlns:a16="http://schemas.microsoft.com/office/drawing/2014/main" id="{CB92E146-8054-4EA0-EB83-F962F82AAA3E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925934" y="4009510"/>
                              <a:ext cx="1080000" cy="0"/>
                            </a:xfrm>
                            <a:prstGeom prst="line">
                              <a:avLst/>
                            </a:prstGeom>
                            <a:ln w="101600">
                              <a:solidFill>
                                <a:schemeClr val="tx1"/>
                              </a:solidFill>
                            </a:ln>
                            <a:effectLst/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1" name="Straight Connector 80">
                              <a:extLst>
                                <a:ext uri="{FF2B5EF4-FFF2-40B4-BE49-F238E27FC236}">
                                  <a16:creationId xmlns:a16="http://schemas.microsoft.com/office/drawing/2014/main" id="{0ACDAA0C-6406-23D1-640B-E67D3667ED1D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1224808" y="4017896"/>
                              <a:ext cx="72000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  <a:effectLst/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2" name="Straight Connector 81">
                              <a:extLst>
                                <a:ext uri="{FF2B5EF4-FFF2-40B4-BE49-F238E27FC236}">
                                  <a16:creationId xmlns:a16="http://schemas.microsoft.com/office/drawing/2014/main" id="{F07D4C46-EB5B-CB61-EFA6-48990EA452CC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5150281" y="4017896"/>
                              <a:ext cx="36000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  <a:effectLst/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3" name="Straight Connector 82">
                              <a:extLst>
                                <a:ext uri="{FF2B5EF4-FFF2-40B4-BE49-F238E27FC236}">
                                  <a16:creationId xmlns:a16="http://schemas.microsoft.com/office/drawing/2014/main" id="{7497F095-B143-3776-00AF-6AB6EFA82635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5529716" y="4020944"/>
                              <a:ext cx="108000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  <a:prstDash val="dash"/>
                            </a:ln>
                            <a:effectLst/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4" name="Straight Connector 83">
                              <a:extLst>
                                <a:ext uri="{FF2B5EF4-FFF2-40B4-BE49-F238E27FC236}">
                                  <a16:creationId xmlns:a16="http://schemas.microsoft.com/office/drawing/2014/main" id="{1CB493C5-C575-0773-4EF0-A1B549813834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3007824" y="4009510"/>
                              <a:ext cx="72000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  <a:effectLst/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85" name="Straight Connector 84">
                              <a:extLst>
                                <a:ext uri="{FF2B5EF4-FFF2-40B4-BE49-F238E27FC236}">
                                  <a16:creationId xmlns:a16="http://schemas.microsoft.com/office/drawing/2014/main" id="{E4BE03E1-03AD-277F-FE30-33934ED24401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4427946" y="4009510"/>
                              <a:ext cx="720000" cy="0"/>
                            </a:xfrm>
                            <a:prstGeom prst="line">
                              <a:avLst/>
                            </a:prstGeom>
                            <a:ln w="101600">
                              <a:solidFill>
                                <a:srgbClr val="C00000"/>
                              </a:solidFill>
                            </a:ln>
                            <a:effectLst/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86" name="Oval 85">
                              <a:extLst>
                                <a:ext uri="{FF2B5EF4-FFF2-40B4-BE49-F238E27FC236}">
                                  <a16:creationId xmlns:a16="http://schemas.microsoft.com/office/drawing/2014/main" id="{DE50A4C8-8B40-86F1-CA66-70EE848C4EFF}"/>
                                </a:ext>
                              </a:extLst>
                            </p:cNvPr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flipH="1">
                              <a:off x="1154029" y="3981896"/>
                              <a:ext cx="72000" cy="72000"/>
                            </a:xfrm>
                            <a:prstGeom prst="ellipse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solidFill>
                                <a:schemeClr val="tx1"/>
                              </a:solidFill>
                            </a:ln>
                            <a:effectLst>
                              <a:outerShdw blurRad="50800" dist="50800" dir="5400000" algn="ctr" rotWithShape="0">
                                <a:schemeClr val="bg1"/>
                              </a:outerShdw>
                            </a:effectLst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FR" dirty="0"/>
                            </a:p>
                          </p:txBody>
                        </p:sp>
                        <p:cxnSp>
                          <p:nvCxnSpPr>
                            <p:cNvPr id="87" name="Straight Connector 86">
                              <a:extLst>
                                <a:ext uri="{FF2B5EF4-FFF2-40B4-BE49-F238E27FC236}">
                                  <a16:creationId xmlns:a16="http://schemas.microsoft.com/office/drawing/2014/main" id="{8EE24567-A95E-FB52-EA04-CC5D60B9CE7D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6559993" y="4017896"/>
                              <a:ext cx="144000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  <a:prstDash val="dash"/>
                            </a:ln>
                            <a:effectLst/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88" name="Oval 87">
                              <a:extLst>
                                <a:ext uri="{FF2B5EF4-FFF2-40B4-BE49-F238E27FC236}">
                                  <a16:creationId xmlns:a16="http://schemas.microsoft.com/office/drawing/2014/main" id="{34FF8D14-D1C6-A92E-E086-6B5521C47046}"/>
                                </a:ext>
                              </a:extLst>
                            </p:cNvPr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flipH="1">
                              <a:off x="5457716" y="3981896"/>
                              <a:ext cx="72000" cy="72000"/>
                            </a:xfrm>
                            <a:prstGeom prst="ellipse">
                              <a:avLst/>
                            </a:prstGeom>
                            <a:solidFill>
                              <a:srgbClr val="C00000"/>
                            </a:solidFill>
                            <a:ln>
                              <a:solidFill>
                                <a:srgbClr val="C00000"/>
                              </a:solidFill>
                            </a:ln>
                            <a:effectLst>
                              <a:outerShdw blurRad="50800" dist="50800" dir="5400000" algn="ctr" rotWithShape="0">
                                <a:schemeClr val="bg1"/>
                              </a:outerShdw>
                            </a:effectLst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FR" dirty="0"/>
                            </a:p>
                          </p:txBody>
                        </p:sp>
                        <p:sp>
                          <p:nvSpPr>
                            <p:cNvPr id="89" name="Oval 88">
                              <a:extLst>
                                <a:ext uri="{FF2B5EF4-FFF2-40B4-BE49-F238E27FC236}">
                                  <a16:creationId xmlns:a16="http://schemas.microsoft.com/office/drawing/2014/main" id="{F42BA49F-0D40-3743-0FAE-9A5E6DD49F41}"/>
                                </a:ext>
                              </a:extLst>
                            </p:cNvPr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flipH="1">
                              <a:off x="6516332" y="3981896"/>
                              <a:ext cx="72000" cy="72000"/>
                            </a:xfrm>
                            <a:prstGeom prst="ellipse">
                              <a:avLst/>
                            </a:prstGeom>
                            <a:solidFill>
                              <a:srgbClr val="C00000"/>
                            </a:solidFill>
                            <a:ln>
                              <a:solidFill>
                                <a:srgbClr val="C00000"/>
                              </a:solidFill>
                            </a:ln>
                            <a:effectLst>
                              <a:outerShdw blurRad="50800" dist="50800" dir="5400000" algn="ctr" rotWithShape="0">
                                <a:schemeClr val="bg1"/>
                              </a:outerShdw>
                            </a:effectLst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FR" dirty="0"/>
                            </a:p>
                          </p:txBody>
                        </p:sp>
                        <p:sp>
                          <p:nvSpPr>
                            <p:cNvPr id="90" name="Oval 89">
                              <a:extLst>
                                <a:ext uri="{FF2B5EF4-FFF2-40B4-BE49-F238E27FC236}">
                                  <a16:creationId xmlns:a16="http://schemas.microsoft.com/office/drawing/2014/main" id="{1FD60A48-3E67-37B6-73BD-AA8CBD58E808}"/>
                                </a:ext>
                              </a:extLst>
                            </p:cNvPr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flipH="1">
                              <a:off x="7930372" y="3981896"/>
                              <a:ext cx="72000" cy="72000"/>
                            </a:xfrm>
                            <a:prstGeom prst="ellipse">
                              <a:avLst/>
                            </a:prstGeom>
                            <a:solidFill>
                              <a:srgbClr val="C00000"/>
                            </a:solidFill>
                            <a:ln>
                              <a:solidFill>
                                <a:srgbClr val="C00000"/>
                              </a:solidFill>
                            </a:ln>
                            <a:effectLst>
                              <a:outerShdw blurRad="50800" dist="50800" dir="5400000" algn="ctr" rotWithShape="0">
                                <a:schemeClr val="bg1"/>
                              </a:outerShdw>
                            </a:effectLst>
                          </p:spPr>
                          <p:style>
                            <a:lnRef idx="1">
                              <a:schemeClr val="accent1"/>
                            </a:lnRef>
                            <a:fillRef idx="3">
                              <a:schemeClr val="accent1"/>
                            </a:fillRef>
                            <a:effectRef idx="2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FR" dirty="0"/>
                            </a:p>
                          </p:txBody>
                        </p:sp>
                      </p:grpSp>
                      <p:cxnSp>
                        <p:nvCxnSpPr>
                          <p:cNvPr id="77" name="Straight Connector 76">
                            <a:extLst>
                              <a:ext uri="{FF2B5EF4-FFF2-40B4-BE49-F238E27FC236}">
                                <a16:creationId xmlns:a16="http://schemas.microsoft.com/office/drawing/2014/main" id="{776BBA28-B54F-9C92-F59A-0A6BA454F961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7989998" y="3590204"/>
                            <a:ext cx="1080000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>
                                <a:alpha val="25000"/>
                              </a:schemeClr>
                            </a:solidFill>
                            <a:prstDash val="dash"/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78" name="Oval 77">
                            <a:extLst>
                              <a:ext uri="{FF2B5EF4-FFF2-40B4-BE49-F238E27FC236}">
                                <a16:creationId xmlns:a16="http://schemas.microsoft.com/office/drawing/2014/main" id="{81E85D9B-21F9-8797-3131-F1ABB7B23407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 flipH="1">
                            <a:off x="9019521" y="3554204"/>
                            <a:ext cx="72000" cy="72000"/>
                          </a:xfrm>
                          <a:prstGeom prst="ellipse">
                            <a:avLst/>
                          </a:prstGeom>
                          <a:solidFill>
                            <a:srgbClr val="C00000">
                              <a:alpha val="25000"/>
                            </a:srgbClr>
                          </a:solidFill>
                          <a:ln>
                            <a:noFill/>
                          </a:ln>
                          <a:effectLst>
                            <a:outerShdw blurRad="50800" dist="50800" dir="5400000" algn="ctr" rotWithShape="0">
                              <a:schemeClr val="bg1"/>
                            </a:outerShd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FR" dirty="0"/>
                          </a:p>
                        </p:txBody>
                      </p:sp>
                    </p:grpSp>
                    <p:sp>
                      <p:nvSpPr>
                        <p:cNvPr id="74" name="TextBox 73">
                          <a:extLst>
                            <a:ext uri="{FF2B5EF4-FFF2-40B4-BE49-F238E27FC236}">
                              <a16:creationId xmlns:a16="http://schemas.microsoft.com/office/drawing/2014/main" id="{C4A89567-F9DD-6239-6EC1-56DE46A3CBB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6200000">
                          <a:off x="3649319" y="2026125"/>
                          <a:ext cx="2262281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ALICE-3, LHCB-II</a:t>
                          </a:r>
                        </a:p>
                        <a:p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ATLAS, CMS* </a:t>
                          </a:r>
                        </a:p>
                        <a:p>
                          <a:r>
                            <a:rPr lang="en-US" sz="1400" dirty="0">
                              <a:latin typeface="Avenir Next" panose="020B0503020202020204" pitchFamily="34" charset="0"/>
                              <a:ea typeface="Batang" panose="02030600000101010101" pitchFamily="18" charset="-127"/>
                              <a:cs typeface="Times New Roman" panose="02020603050405020304" pitchFamily="18" charset="0"/>
                            </a:rPr>
                            <a:t>BELLE-3*</a:t>
                          </a:r>
                        </a:p>
                      </p:txBody>
                    </p:sp>
                  </p:grpSp>
                  <p:sp>
                    <p:nvSpPr>
                      <p:cNvPr id="60" name="TextBox 59">
                        <a:extLst>
                          <a:ext uri="{FF2B5EF4-FFF2-40B4-BE49-F238E27FC236}">
                            <a16:creationId xmlns:a16="http://schemas.microsoft.com/office/drawing/2014/main" id="{42B8E747-7E06-31DB-675C-63B6CCCC75EA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6138677" y="2928364"/>
                        <a:ext cx="518300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>
                          <a:spcAft>
                            <a:spcPts val="300"/>
                          </a:spcAft>
                        </a:pPr>
                        <a:r>
                          <a:rPr lang="en-US" sz="1400" dirty="0">
                            <a:latin typeface="Avenir Next" panose="020B0503020202020204" pitchFamily="34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rPr>
                          <a:t>ILC</a:t>
                        </a:r>
                      </a:p>
                    </p:txBody>
                  </p:sp>
                  <p:sp>
                    <p:nvSpPr>
                      <p:cNvPr id="61" name="TextBox 60">
                        <a:extLst>
                          <a:ext uri="{FF2B5EF4-FFF2-40B4-BE49-F238E27FC236}">
                            <a16:creationId xmlns:a16="http://schemas.microsoft.com/office/drawing/2014/main" id="{12705F38-B9D5-092C-7429-41C8B0A920FA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6962840" y="2345988"/>
                        <a:ext cx="1683053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sz="1400" dirty="0">
                            <a:latin typeface="Avenir Next" panose="020B0503020202020204" pitchFamily="34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rPr>
                          <a:t>FCC-</a:t>
                        </a:r>
                        <a:r>
                          <a:rPr lang="en-US" sz="1400" dirty="0" err="1">
                            <a:latin typeface="Avenir Next" panose="020B0503020202020204" pitchFamily="34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rPr>
                          <a:t>ee</a:t>
                        </a:r>
                        <a:r>
                          <a:rPr lang="en-US" sz="1400" dirty="0">
                            <a:latin typeface="Avenir Next" panose="020B0503020202020204" pitchFamily="34" charset="0"/>
                            <a:ea typeface="Batang" panose="02030600000101010101" pitchFamily="18" charset="-127"/>
                            <a:cs typeface="Times New Roman" panose="02020603050405020304" pitchFamily="18" charset="0"/>
                          </a:rPr>
                          <a:t>, CLIC. MC</a:t>
                        </a:r>
                      </a:p>
                    </p:txBody>
                  </p:sp>
                  <p:sp>
                    <p:nvSpPr>
                      <p:cNvPr id="62" name="TextBox 61">
                        <a:extLst>
                          <a:ext uri="{FF2B5EF4-FFF2-40B4-BE49-F238E27FC236}">
                            <a16:creationId xmlns:a16="http://schemas.microsoft.com/office/drawing/2014/main" id="{6187A44A-0434-800B-2766-FAA10E53601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57396" y="3533786"/>
                        <a:ext cx="1075936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r"/>
                        <a:r>
                          <a:rPr lang="en-FR" sz="1400" dirty="0">
                            <a:latin typeface="Avenir Next" panose="020B0503020202020204" pitchFamily="34" charset="0"/>
                          </a:rPr>
                          <a:t>2038-2040</a:t>
                        </a:r>
                      </a:p>
                    </p:txBody>
                  </p:sp>
                  <p:sp>
                    <p:nvSpPr>
                      <p:cNvPr id="63" name="TextBox 62">
                        <a:extLst>
                          <a:ext uri="{FF2B5EF4-FFF2-40B4-BE49-F238E27FC236}">
                            <a16:creationId xmlns:a16="http://schemas.microsoft.com/office/drawing/2014/main" id="{40CCCCD2-9407-A514-1B66-5C7A237D25F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503644" y="3533786"/>
                        <a:ext cx="601447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r"/>
                        <a:r>
                          <a:rPr lang="en-FR" sz="1400" dirty="0">
                            <a:latin typeface="Avenir Next" panose="020B0503020202020204" pitchFamily="34" charset="0"/>
                          </a:rPr>
                          <a:t>2048</a:t>
                        </a:r>
                      </a:p>
                    </p:txBody>
                  </p:sp>
                </p:grpSp>
                <p:sp>
                  <p:nvSpPr>
                    <p:cNvPr id="58" name="TextBox 57">
                      <a:extLst>
                        <a:ext uri="{FF2B5EF4-FFF2-40B4-BE49-F238E27FC236}">
                          <a16:creationId xmlns:a16="http://schemas.microsoft.com/office/drawing/2014/main" id="{1B1188B2-778C-2410-3C5B-350CB84CF32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932951" y="3753705"/>
                      <a:ext cx="601447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en-FR" sz="1400" dirty="0">
                          <a:latin typeface="Avenir Next" panose="020B0503020202020204" pitchFamily="34" charset="0"/>
                        </a:rPr>
                        <a:t>2036</a:t>
                      </a:r>
                    </a:p>
                  </p:txBody>
                </p:sp>
              </p:grp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D6706710-F15E-C137-304F-5F09CB667B50}"/>
                      </a:ext>
                    </a:extLst>
                  </p:cNvPr>
                  <p:cNvSpPr txBox="1"/>
                  <p:nvPr/>
                </p:nvSpPr>
                <p:spPr>
                  <a:xfrm>
                    <a:off x="1925785" y="1582334"/>
                    <a:ext cx="3625282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dirty="0">
                        <a:latin typeface="Avenir Next" panose="020B0503020202020204" pitchFamily="34" charset="0"/>
                      </a:rPr>
                      <a:t>stepping stones*</a:t>
                    </a:r>
                  </a:p>
                </p:txBody>
              </p:sp>
              <p:sp>
                <p:nvSpPr>
                  <p:cNvPr id="52" name="Left Brace 51">
                    <a:extLst>
                      <a:ext uri="{FF2B5EF4-FFF2-40B4-BE49-F238E27FC236}">
                        <a16:creationId xmlns:a16="http://schemas.microsoft.com/office/drawing/2014/main" id="{90B1158C-D738-5572-AA6F-11106C56E2B6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3669394" y="406456"/>
                    <a:ext cx="162000" cy="3289004"/>
                  </a:xfrm>
                  <a:prstGeom prst="leftBrace">
                    <a:avLst>
                      <a:gd name="adj1" fmla="val 8333"/>
                      <a:gd name="adj2" fmla="val 49631"/>
                    </a:avLst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 dirty="0"/>
                  </a:p>
                </p:txBody>
              </p:sp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3216DE3C-1E29-2FB8-5ECF-1D5721E9FAF3}"/>
                      </a:ext>
                    </a:extLst>
                  </p:cNvPr>
                  <p:cNvSpPr txBox="1"/>
                  <p:nvPr/>
                </p:nvSpPr>
                <p:spPr>
                  <a:xfrm>
                    <a:off x="999296" y="4108619"/>
                    <a:ext cx="4604033" cy="6463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r"/>
                    <a:r>
                      <a:rPr lang="en-GB" dirty="0">
                        <a:latin typeface="Avenir Next" panose="020B0503020202020204" pitchFamily="34" charset="0"/>
                      </a:rPr>
                      <a:t>experiment entering engineering phase</a:t>
                    </a:r>
                  </a:p>
                  <a:p>
                    <a:pPr algn="r"/>
                    <a:r>
                      <a:rPr lang="en-GB" dirty="0" err="1">
                        <a:latin typeface="Avenir Next" panose="020B0503020202020204" pitchFamily="34" charset="0"/>
                      </a:rPr>
                      <a:t>SoA</a:t>
                    </a:r>
                    <a:r>
                      <a:rPr lang="en-GB" dirty="0">
                        <a:latin typeface="Avenir Next" panose="020B0503020202020204" pitchFamily="34" charset="0"/>
                      </a:rPr>
                      <a:t> 1</a:t>
                    </a:r>
                    <a:r>
                      <a:rPr lang="en-GB" baseline="30000" dirty="0">
                        <a:latin typeface="Avenir Next" panose="020B0503020202020204" pitchFamily="34" charset="0"/>
                      </a:rPr>
                      <a:t>st</a:t>
                    </a:r>
                    <a:r>
                      <a:rPr lang="en-GB" dirty="0">
                        <a:latin typeface="Avenir Next" panose="020B0503020202020204" pitchFamily="34" charset="0"/>
                      </a:rPr>
                      <a:t> implementation in experiments</a:t>
                    </a:r>
                  </a:p>
                </p:txBody>
              </p:sp>
              <p:sp>
                <p:nvSpPr>
                  <p:cNvPr id="54" name="Left Brace 53">
                    <a:extLst>
                      <a:ext uri="{FF2B5EF4-FFF2-40B4-BE49-F238E27FC236}">
                        <a16:creationId xmlns:a16="http://schemas.microsoft.com/office/drawing/2014/main" id="{2F77961B-19E7-9E94-FC62-46FEF7207B5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131687" y="2712579"/>
                    <a:ext cx="143529" cy="2473200"/>
                  </a:xfrm>
                  <a:prstGeom prst="leftBrace">
                    <a:avLst>
                      <a:gd name="adj1" fmla="val 8333"/>
                      <a:gd name="adj2" fmla="val 49631"/>
                    </a:avLst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 dirty="0"/>
                  </a:p>
                </p:txBody>
              </p:sp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2BA6E8D6-1D68-A817-6D1D-A178E25AC9DE}"/>
                      </a:ext>
                    </a:extLst>
                  </p:cNvPr>
                  <p:cNvSpPr txBox="1"/>
                  <p:nvPr/>
                </p:nvSpPr>
                <p:spPr>
                  <a:xfrm>
                    <a:off x="5751048" y="4103970"/>
                    <a:ext cx="6232562" cy="14773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>
                        <a:latin typeface="Avenir Next" panose="020B0503020202020204" pitchFamily="34" charset="0"/>
                      </a:rPr>
                      <a:t>n</a:t>
                    </a:r>
                    <a:r>
                      <a:rPr lang="en-FR" dirty="0">
                        <a:latin typeface="Avenir Next" panose="020B0503020202020204" pitchFamily="34" charset="0"/>
                      </a:rPr>
                      <a:t>ot yet approved, technical </a:t>
                    </a:r>
                    <a:r>
                      <a:rPr lang="en-GB" dirty="0">
                        <a:latin typeface="Avenir Next" panose="020B0503020202020204" pitchFamily="34" charset="0"/>
                      </a:rPr>
                      <a:t>p</a:t>
                    </a:r>
                    <a:r>
                      <a:rPr lang="en-FR" dirty="0">
                        <a:latin typeface="Avenir Next" panose="020B0503020202020204" pitchFamily="34" charset="0"/>
                      </a:rPr>
                      <a:t>lanning constraints:</a:t>
                    </a:r>
                  </a:p>
                  <a:p>
                    <a:pPr marL="504000" lvl="1" indent="-285750">
                      <a:buFont typeface="Arial" panose="020B0604020202020204" pitchFamily="34" charset="0"/>
                      <a:buChar char="•"/>
                    </a:pPr>
                    <a:r>
                      <a:rPr lang="en-GB" dirty="0">
                        <a:latin typeface="Avenir Next" panose="020B0503020202020204" pitchFamily="34" charset="0"/>
                      </a:rPr>
                      <a:t>ALICE-3, LHCB-II, FCC-</a:t>
                    </a:r>
                    <a:r>
                      <a:rPr lang="en-GB" dirty="0" err="1">
                        <a:latin typeface="Avenir Next" panose="020B0503020202020204" pitchFamily="34" charset="0"/>
                      </a:rPr>
                      <a:t>ee</a:t>
                    </a:r>
                    <a:r>
                      <a:rPr lang="en-GB" dirty="0">
                        <a:latin typeface="Avenir Next" panose="020B0503020202020204" pitchFamily="34" charset="0"/>
                      </a:rPr>
                      <a:t> - CLIC : </a:t>
                    </a:r>
                    <a:r>
                      <a: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venir Next" panose="020B0503020202020204" pitchFamily="34" charset="0"/>
                      </a:rPr>
                      <a:t>HL-LHC planning</a:t>
                    </a:r>
                    <a:endParaRPr lang="en-FR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venir Next" panose="020B0503020202020204" pitchFamily="34" charset="0"/>
                    </a:endParaRPr>
                  </a:p>
                  <a:p>
                    <a:pPr marL="504000" lvl="1" indent="-285750">
                      <a:buFont typeface="Arial" panose="020B0604020202020204" pitchFamily="34" charset="0"/>
                      <a:buChar char="•"/>
                    </a:pPr>
                    <a:r>
                      <a:rPr lang="en-FR" dirty="0">
                        <a:latin typeface="Avenir Next" panose="020B0503020202020204" pitchFamily="34" charset="0"/>
                      </a:rPr>
                      <a:t>CEPC, ILC : </a:t>
                    </a:r>
                    <a:r>
                      <a:rPr lang="en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venir Next" panose="020B0503020202020204" pitchFamily="34" charset="0"/>
                      </a:rPr>
                      <a:t>approval decision</a:t>
                    </a:r>
                  </a:p>
                  <a:p>
                    <a:pPr marL="504000" lvl="1" indent="-285750">
                      <a:buFont typeface="Arial" panose="020B0604020202020204" pitchFamily="34" charset="0"/>
                      <a:buChar char="•"/>
                    </a:pPr>
                    <a:r>
                      <a:rPr lang="en-FR" dirty="0">
                        <a:latin typeface="Avenir Next" panose="020B0503020202020204" pitchFamily="34" charset="0"/>
                      </a:rPr>
                      <a:t>MC : </a:t>
                    </a:r>
                    <a:r>
                      <a:rPr lang="en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venir Next" panose="020B0503020202020204" pitchFamily="34" charset="0"/>
                      </a:rPr>
                      <a:t>accelerator muon cooling R&amp;D</a:t>
                    </a:r>
                  </a:p>
                  <a:p>
                    <a:pPr marL="504000" lvl="1" indent="-285750">
                      <a:buFont typeface="Arial" panose="020B0604020202020204" pitchFamily="34" charset="0"/>
                      <a:buChar char="•"/>
                    </a:pPr>
                    <a:r>
                      <a:rPr lang="en-FR" dirty="0">
                        <a:latin typeface="Avenir Next" panose="020B0503020202020204" pitchFamily="34" charset="0"/>
                      </a:rPr>
                      <a:t>SppC, FCC-hh : </a:t>
                    </a:r>
                    <a:r>
                      <a:rPr lang="en-FR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venir Next" panose="020B0503020202020204" pitchFamily="34" charset="0"/>
                      </a:rPr>
                      <a:t>accelerator magnet R&amp;D</a:t>
                    </a:r>
                  </a:p>
                </p:txBody>
              </p:sp>
              <p:sp>
                <p:nvSpPr>
                  <p:cNvPr id="56" name="Left Brace 55">
                    <a:extLst>
                      <a:ext uri="{FF2B5EF4-FFF2-40B4-BE49-F238E27FC236}">
                        <a16:creationId xmlns:a16="http://schemas.microsoft.com/office/drawing/2014/main" id="{DA7090F2-65DC-966F-7627-EE026AFCA53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7713940" y="-789194"/>
                    <a:ext cx="144000" cy="4680000"/>
                  </a:xfrm>
                  <a:prstGeom prst="leftBrace">
                    <a:avLst>
                      <a:gd name="adj1" fmla="val 8333"/>
                      <a:gd name="adj2" fmla="val 49631"/>
                    </a:avLst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 dirty="0"/>
                  </a:p>
                </p:txBody>
              </p:sp>
            </p:grpSp>
            <p:sp>
              <p:nvSpPr>
                <p:cNvPr id="91" name="Left Brace 90">
                  <a:extLst>
                    <a:ext uri="{FF2B5EF4-FFF2-40B4-BE49-F238E27FC236}">
                      <a16:creationId xmlns:a16="http://schemas.microsoft.com/office/drawing/2014/main" id="{B279F432-AF12-A2EA-79B5-5C0FE6B793A9}"/>
                    </a:ext>
                  </a:extLst>
                </p:cNvPr>
                <p:cNvSpPr/>
                <p:nvPr/>
              </p:nvSpPr>
              <p:spPr>
                <a:xfrm rot="16200000">
                  <a:off x="7708001" y="2207438"/>
                  <a:ext cx="144000" cy="4680000"/>
                </a:xfrm>
                <a:prstGeom prst="leftBrace">
                  <a:avLst>
                    <a:gd name="adj1" fmla="val 8333"/>
                    <a:gd name="adj2" fmla="val 49631"/>
                  </a:avLst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FR" dirty="0"/>
                </a:p>
              </p:txBody>
            </p:sp>
          </p:grp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2E235DB8-E44F-5A44-FB4D-D6322957185B}"/>
                  </a:ext>
                </a:extLst>
              </p:cNvPr>
              <p:cNvSpPr txBox="1"/>
              <p:nvPr/>
            </p:nvSpPr>
            <p:spPr>
              <a:xfrm>
                <a:off x="5458853" y="1701349"/>
                <a:ext cx="460403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DRD collaboration targeted projects</a:t>
                </a:r>
              </a:p>
            </p:txBody>
          </p:sp>
        </p:grpSp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D8268451-22D7-DB71-3F05-ECB4ECB24DC6}"/>
                </a:ext>
              </a:extLst>
            </p:cNvPr>
            <p:cNvCxnSpPr>
              <a:cxnSpLocks/>
            </p:cNvCxnSpPr>
            <p:nvPr/>
          </p:nvCxnSpPr>
          <p:spPr>
            <a:xfrm>
              <a:off x="4450409" y="3661108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FF63368-FC70-D7F5-0253-5F76226D1E11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4773616" y="3625108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50E3C4C-CC1D-B4ED-5349-42A55B257FA2}"/>
              </a:ext>
            </a:extLst>
          </p:cNvPr>
          <p:cNvSpPr txBox="1"/>
          <p:nvPr/>
        </p:nvSpPr>
        <p:spPr>
          <a:xfrm>
            <a:off x="6707" y="5899360"/>
            <a:ext cx="121852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 </a:t>
            </a:r>
            <a:r>
              <a:rPr lang="en-GB" sz="1400" i="1" dirty="0">
                <a:latin typeface="Avenir Next" panose="020B0503020202020204" pitchFamily="34" charset="0"/>
              </a:rPr>
              <a:t>p</a:t>
            </a:r>
            <a:r>
              <a:rPr lang="en-FR" sz="1400" i="1" dirty="0">
                <a:latin typeface="Avenir Next" panose="020B0503020202020204" pitchFamily="34" charset="0"/>
              </a:rPr>
              <a:t>rojects identified in </a:t>
            </a:r>
            <a:r>
              <a:rPr lang="en-FR" sz="1400" i="1" dirty="0">
                <a:latin typeface="Avenir Next" panose="020B0503020202020204" pitchFamily="34" charset="0"/>
                <a:hlinkClick r:id="rId3"/>
              </a:rPr>
              <a:t>ECFA detector roadmap</a:t>
            </a:r>
            <a:r>
              <a:rPr lang="en-FR" sz="1400" i="1" dirty="0">
                <a:latin typeface="Avenir Next" panose="020B0503020202020204" pitchFamily="34" charset="0"/>
              </a:rPr>
              <a:t> with timelines for physics start (from </a:t>
            </a:r>
            <a:r>
              <a:rPr lang="en-FR" sz="1400" i="1" dirty="0">
                <a:latin typeface="Avenir Next" panose="020B0503020202020204" pitchFamily="34" charset="0"/>
                <a:hlinkClick r:id="rId4"/>
              </a:rPr>
              <a:t>ICFA/Desy seminar </a:t>
            </a:r>
            <a:r>
              <a:rPr lang="en-FR" sz="1400" i="1" dirty="0">
                <a:latin typeface="Avenir Next" panose="020B0503020202020204" pitchFamily="34" charset="0"/>
              </a:rPr>
              <a:t>December 2023)</a:t>
            </a:r>
          </a:p>
          <a:p>
            <a:r>
              <a:rPr lang="en-FR" sz="1400" i="1" dirty="0">
                <a:latin typeface="Avenir Next" panose="020B0503020202020204" pitchFamily="34" charset="0"/>
              </a:rPr>
              <a:t>    some other short term programs also enter stepping stones ex. </a:t>
            </a:r>
            <a:r>
              <a:rPr lang="en-GB" sz="1400" i="1" dirty="0">
                <a:latin typeface="Avenir Next" panose="020B0503020202020204" pitchFamily="34" charset="0"/>
              </a:rPr>
              <a:t>F</a:t>
            </a:r>
            <a:r>
              <a:rPr lang="en-FR" sz="1400" i="1" dirty="0">
                <a:latin typeface="Avenir Next" panose="020B0503020202020204" pitchFamily="34" charset="0"/>
              </a:rPr>
              <a:t>AIR, fixed target at SPS…</a:t>
            </a:r>
          </a:p>
          <a:p>
            <a:r>
              <a:rPr lang="en-FR" sz="1400" i="1" dirty="0">
                <a:latin typeface="Avenir Next" panose="020B0503020202020204" pitchFamily="34" charset="0"/>
              </a:rPr>
              <a:t>    ATLAS/CMS could be replacement for radiation tolerance of the inner pixel and LGAD ToF layers in the forward region,  B</a:t>
            </a:r>
            <a:r>
              <a:rPr lang="en-GB" sz="1400" i="1" dirty="0">
                <a:latin typeface="Avenir Next" panose="020B0503020202020204" pitchFamily="34" charset="0"/>
              </a:rPr>
              <a:t>e</a:t>
            </a:r>
            <a:r>
              <a:rPr lang="en-FR" sz="1400" i="1" dirty="0">
                <a:latin typeface="Avenir Next" panose="020B0503020202020204" pitchFamily="34" charset="0"/>
              </a:rPr>
              <a:t>lle-3 could be a further     </a:t>
            </a:r>
          </a:p>
          <a:p>
            <a:r>
              <a:rPr lang="en-FR" sz="1400" i="1" dirty="0">
                <a:latin typeface="Avenir Next" panose="020B0503020202020204" pitchFamily="34" charset="0"/>
              </a:rPr>
              <a:t>    pixel upgrade for higher luminosity, these projects were not part of the ECFA detector roadmap </a:t>
            </a:r>
          </a:p>
        </p:txBody>
      </p:sp>
    </p:spTree>
    <p:extLst>
      <p:ext uri="{BB962C8B-B14F-4D97-AF65-F5344CB8AC3E}">
        <p14:creationId xmlns:p14="http://schemas.microsoft.com/office/powerpoint/2010/main" val="394488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E11FD6-03FC-C6C8-0EB0-4BABC1CEBBD6}"/>
              </a:ext>
            </a:extLst>
          </p:cNvPr>
          <p:cNvSpPr txBox="1"/>
          <p:nvPr/>
        </p:nvSpPr>
        <p:spPr>
          <a:xfrm>
            <a:off x="335280" y="5051399"/>
            <a:ext cx="115214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DRD collaborations aim to ensure that R&amp;D readiness is not a primary project schedule driver</a:t>
            </a:r>
          </a:p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they allow proper coverage of common technical options with sustained resources</a:t>
            </a:r>
          </a:p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they can also provide a forum for some common “blue sky” activities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0384015-E7E1-B273-B3DD-57F98699AD0C}"/>
              </a:ext>
            </a:extLst>
          </p:cNvPr>
          <p:cNvSpPr txBox="1"/>
          <p:nvPr/>
        </p:nvSpPr>
        <p:spPr>
          <a:xfrm>
            <a:off x="477982" y="908046"/>
            <a:ext cx="11236036" cy="979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Typical project technical and approval steps</a:t>
            </a:r>
          </a:p>
          <a:p>
            <a:pPr algn="ctr">
              <a:spcAft>
                <a:spcPts val="2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and DRD collaboration objective </a:t>
            </a:r>
          </a:p>
        </p:txBody>
      </p:sp>
      <p:sp>
        <p:nvSpPr>
          <p:cNvPr id="1072" name="TextBox 1071">
            <a:extLst>
              <a:ext uri="{FF2B5EF4-FFF2-40B4-BE49-F238E27FC236}">
                <a16:creationId xmlns:a16="http://schemas.microsoft.com/office/drawing/2014/main" id="{696D44F3-CF6B-0473-8FB8-F4DBEEE2AA3D}"/>
              </a:ext>
            </a:extLst>
          </p:cNvPr>
          <p:cNvSpPr txBox="1"/>
          <p:nvPr/>
        </p:nvSpPr>
        <p:spPr>
          <a:xfrm>
            <a:off x="7559694" y="2469137"/>
            <a:ext cx="807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venir Next" panose="020B0503020202020204" pitchFamily="34" charset="0"/>
              </a:rPr>
              <a:t>TRL8</a:t>
            </a:r>
            <a:endParaRPr lang="en-FR" dirty="0">
              <a:solidFill>
                <a:schemeClr val="bg1"/>
              </a:solidFill>
            </a:endParaRPr>
          </a:p>
        </p:txBody>
      </p:sp>
      <p:grpSp>
        <p:nvGrpSpPr>
          <p:cNvPr id="1075" name="Group 1074">
            <a:extLst>
              <a:ext uri="{FF2B5EF4-FFF2-40B4-BE49-F238E27FC236}">
                <a16:creationId xmlns:a16="http://schemas.microsoft.com/office/drawing/2014/main" id="{794756CE-6268-657D-402B-BDA3AF52EDED}"/>
              </a:ext>
            </a:extLst>
          </p:cNvPr>
          <p:cNvGrpSpPr/>
          <p:nvPr/>
        </p:nvGrpSpPr>
        <p:grpSpPr>
          <a:xfrm>
            <a:off x="465819" y="2195654"/>
            <a:ext cx="11260363" cy="2533424"/>
            <a:chOff x="716839" y="2025318"/>
            <a:chExt cx="11260363" cy="2533424"/>
          </a:xfrm>
        </p:grpSpPr>
        <p:grpSp>
          <p:nvGrpSpPr>
            <p:cNvPr id="1071" name="Group 1070">
              <a:extLst>
                <a:ext uri="{FF2B5EF4-FFF2-40B4-BE49-F238E27FC236}">
                  <a16:creationId xmlns:a16="http://schemas.microsoft.com/office/drawing/2014/main" id="{F7FE06AE-96FD-BB2A-32E5-6FF75DD92CB7}"/>
                </a:ext>
              </a:extLst>
            </p:cNvPr>
            <p:cNvGrpSpPr/>
            <p:nvPr/>
          </p:nvGrpSpPr>
          <p:grpSpPr>
            <a:xfrm>
              <a:off x="716839" y="2025318"/>
              <a:ext cx="11260363" cy="2533424"/>
              <a:chOff x="812732" y="1581179"/>
              <a:chExt cx="11260363" cy="2533424"/>
            </a:xfrm>
          </p:grpSpPr>
          <p:grpSp>
            <p:nvGrpSpPr>
              <p:cNvPr id="1067" name="Group 1066">
                <a:extLst>
                  <a:ext uri="{FF2B5EF4-FFF2-40B4-BE49-F238E27FC236}">
                    <a16:creationId xmlns:a16="http://schemas.microsoft.com/office/drawing/2014/main" id="{A2339BA0-6B7F-16F8-84EC-E234561FDEE8}"/>
                  </a:ext>
                </a:extLst>
              </p:cNvPr>
              <p:cNvGrpSpPr/>
              <p:nvPr/>
            </p:nvGrpSpPr>
            <p:grpSpPr>
              <a:xfrm>
                <a:off x="812732" y="1581179"/>
                <a:ext cx="11260363" cy="2533424"/>
                <a:chOff x="812732" y="2370445"/>
                <a:chExt cx="11260363" cy="2533424"/>
              </a:xfrm>
            </p:grpSpPr>
            <p:grpSp>
              <p:nvGrpSpPr>
                <p:cNvPr id="1034" name="Group 1033">
                  <a:extLst>
                    <a:ext uri="{FF2B5EF4-FFF2-40B4-BE49-F238E27FC236}">
                      <a16:creationId xmlns:a16="http://schemas.microsoft.com/office/drawing/2014/main" id="{20BEE941-5CE3-77B0-EEC6-FD134DDB4191}"/>
                    </a:ext>
                  </a:extLst>
                </p:cNvPr>
                <p:cNvGrpSpPr/>
                <p:nvPr/>
              </p:nvGrpSpPr>
              <p:grpSpPr>
                <a:xfrm>
                  <a:off x="812732" y="2370445"/>
                  <a:ext cx="11260363" cy="2533424"/>
                  <a:chOff x="1040464" y="1246260"/>
                  <a:chExt cx="11260363" cy="2533424"/>
                </a:xfrm>
              </p:grpSpPr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D07E6F7F-2B40-8882-1FE3-04A7C5B83CFA}"/>
                      </a:ext>
                    </a:extLst>
                  </p:cNvPr>
                  <p:cNvGrpSpPr/>
                  <p:nvPr/>
                </p:nvGrpSpPr>
                <p:grpSpPr>
                  <a:xfrm>
                    <a:off x="2223098" y="1246260"/>
                    <a:ext cx="10077729" cy="1231276"/>
                    <a:chOff x="2230619" y="1925519"/>
                    <a:chExt cx="10077729" cy="1231276"/>
                  </a:xfrm>
                </p:grpSpPr>
                <p:cxnSp>
                  <p:nvCxnSpPr>
                    <p:cNvPr id="63" name="Straight Arrow Connector 62">
                      <a:extLst>
                        <a:ext uri="{FF2B5EF4-FFF2-40B4-BE49-F238E27FC236}">
                          <a16:creationId xmlns:a16="http://schemas.microsoft.com/office/drawing/2014/main" id="{9DC56ABA-4A76-525F-45C3-A9CB1667E22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002596" y="2678960"/>
                      <a:ext cx="0" cy="477835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triangl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24" name="TextBox 1023">
                      <a:extLst>
                        <a:ext uri="{FF2B5EF4-FFF2-40B4-BE49-F238E27FC236}">
                          <a16:creationId xmlns:a16="http://schemas.microsoft.com/office/drawing/2014/main" id="{949BF9D6-CD45-58A4-1180-8170CB878D6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296887" y="2255474"/>
                      <a:ext cx="1011461" cy="3686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dirty="0">
                          <a:latin typeface="Avenir Next" panose="020B0503020202020204" pitchFamily="34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physics</a:t>
                      </a:r>
                      <a:endParaRPr lang="en-FR" dirty="0"/>
                    </a:p>
                  </p:txBody>
                </p:sp>
                <p:sp>
                  <p:nvSpPr>
                    <p:cNvPr id="58" name="TextBox 57">
                      <a:extLst>
                        <a:ext uri="{FF2B5EF4-FFF2-40B4-BE49-F238E27FC236}">
                          <a16:creationId xmlns:a16="http://schemas.microsoft.com/office/drawing/2014/main" id="{883FF070-6D7E-B273-FB7B-81BB8E3216A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005627" y="1925519"/>
                      <a:ext cx="3321651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Avenir Next" panose="020B0503020202020204" pitchFamily="34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TDR</a:t>
                      </a:r>
                    </a:p>
                    <a:p>
                      <a:r>
                        <a:rPr lang="en-US" dirty="0">
                          <a:latin typeface="Avenir Next" panose="020B0503020202020204" pitchFamily="34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experiment funding approval </a:t>
                      </a:r>
                      <a:endParaRPr lang="en-FR" dirty="0"/>
                    </a:p>
                  </p:txBody>
                </p:sp>
                <p:sp>
                  <p:nvSpPr>
                    <p:cNvPr id="59" name="TextBox 58">
                      <a:extLst>
                        <a:ext uri="{FF2B5EF4-FFF2-40B4-BE49-F238E27FC236}">
                          <a16:creationId xmlns:a16="http://schemas.microsoft.com/office/drawing/2014/main" id="{4225E154-35C5-BD38-DF92-2928B214333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332600" y="2190585"/>
                      <a:ext cx="66373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dirty="0">
                          <a:latin typeface="Avenir Next" panose="020B0503020202020204" pitchFamily="34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EDR</a:t>
                      </a:r>
                      <a:endParaRPr lang="en-FR" dirty="0"/>
                    </a:p>
                  </p:txBody>
                </p:sp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251C923F-43DB-C97A-2B71-BB60A43C35E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30619" y="2254770"/>
                      <a:ext cx="177088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Avenir Next" panose="020B0503020202020204" pitchFamily="34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experiment </a:t>
                      </a:r>
                      <a:r>
                        <a:rPr lang="en-US" dirty="0" err="1">
                          <a:latin typeface="Avenir Next" panose="020B0503020202020204" pitchFamily="34" charset="0"/>
                          <a:ea typeface="Batang" panose="02030600000101010101" pitchFamily="18" charset="-127"/>
                          <a:cs typeface="Times New Roman" panose="02020603050405020304" pitchFamily="18" charset="0"/>
                        </a:rPr>
                        <a:t>LoI</a:t>
                      </a:r>
                      <a:endParaRPr lang="en-US" dirty="0">
                        <a:latin typeface="Avenir Next" panose="020B0503020202020204" pitchFamily="34" charset="0"/>
                        <a:ea typeface="Batang" panose="02030600000101010101" pitchFamily="18" charset="-127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3" name="Left Brace 2">
                    <a:extLst>
                      <a:ext uri="{FF2B5EF4-FFF2-40B4-BE49-F238E27FC236}">
                        <a16:creationId xmlns:a16="http://schemas.microsoft.com/office/drawing/2014/main" id="{9B62699E-41A7-8F33-9BDA-81EA3EDB565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12797" y="1958776"/>
                    <a:ext cx="144000" cy="3497816"/>
                  </a:xfrm>
                  <a:prstGeom prst="leftBrace">
                    <a:avLst>
                      <a:gd name="adj1" fmla="val 8333"/>
                      <a:gd name="adj2" fmla="val 50311"/>
                    </a:avLst>
                  </a:prstGeom>
                  <a:ln w="19050">
                    <a:solidFill>
                      <a:srgbClr val="C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 dirty="0"/>
                  </a:p>
                </p:txBody>
              </p: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18CFDF8A-CBD8-69AB-783B-6E996685B668}"/>
                      </a:ext>
                    </a:extLst>
                  </p:cNvPr>
                  <p:cNvSpPr txBox="1"/>
                  <p:nvPr/>
                </p:nvSpPr>
                <p:spPr>
                  <a:xfrm>
                    <a:off x="3256424" y="2715081"/>
                    <a:ext cx="3247327" cy="92333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dirty="0">
                        <a:latin typeface="Avenir Next" panose="020B0503020202020204" pitchFamily="34" charset="0"/>
                      </a:rPr>
                      <a:t>mature concepts</a:t>
                    </a:r>
                  </a:p>
                  <a:p>
                    <a:pPr algn="ctr"/>
                    <a:r>
                      <a: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venir Next" panose="020B0503020202020204" pitchFamily="34" charset="0"/>
                      </a:rPr>
                      <a:t>explore performance phase space of technology options*</a:t>
                    </a:r>
                  </a:p>
                </p:txBody>
              </p:sp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281DBCA7-CFC7-9D76-358F-2AD2D24E1272}"/>
                      </a:ext>
                    </a:extLst>
                  </p:cNvPr>
                  <p:cNvSpPr txBox="1"/>
                  <p:nvPr/>
                </p:nvSpPr>
                <p:spPr>
                  <a:xfrm>
                    <a:off x="6681531" y="2715081"/>
                    <a:ext cx="3686286" cy="64633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dirty="0">
                        <a:latin typeface="Avenir Next" panose="020B0503020202020204" pitchFamily="34" charset="0"/>
                      </a:rPr>
                      <a:t>final devices and systems</a:t>
                    </a:r>
                  </a:p>
                  <a:p>
                    <a:r>
                      <a: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venir Next" panose="020B0503020202020204" pitchFamily="34" charset="0"/>
                      </a:rPr>
                      <a:t>specific to experiment concepts </a:t>
                    </a:r>
                  </a:p>
                </p:txBody>
              </p:sp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5EEF1071-7303-7820-EF3A-567DF31D03AA}"/>
                      </a:ext>
                    </a:extLst>
                  </p:cNvPr>
                  <p:cNvSpPr txBox="1"/>
                  <p:nvPr/>
                </p:nvSpPr>
                <p:spPr>
                  <a:xfrm>
                    <a:off x="1040464" y="2715081"/>
                    <a:ext cx="2138161" cy="92333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dirty="0">
                        <a:latin typeface="Avenir Next" panose="020B0503020202020204" pitchFamily="34" charset="0"/>
                      </a:rPr>
                      <a:t>game changers</a:t>
                    </a:r>
                  </a:p>
                  <a:p>
                    <a:pPr algn="ctr"/>
                    <a:r>
                      <a: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venir Next" panose="020B0503020202020204" pitchFamily="34" charset="0"/>
                      </a:rPr>
                      <a:t>new technologies</a:t>
                    </a:r>
                  </a:p>
                  <a:p>
                    <a:pPr algn="ctr"/>
                    <a:r>
                      <a:rPr lang="en-GB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venir Next" panose="020B0503020202020204" pitchFamily="34" charset="0"/>
                      </a:rPr>
                      <a:t>new paradigms</a:t>
                    </a:r>
                  </a:p>
                </p:txBody>
              </p:sp>
            </p:grpSp>
            <p:grpSp>
              <p:nvGrpSpPr>
                <p:cNvPr id="1066" name="Group 1065">
                  <a:extLst>
                    <a:ext uri="{FF2B5EF4-FFF2-40B4-BE49-F238E27FC236}">
                      <a16:creationId xmlns:a16="http://schemas.microsoft.com/office/drawing/2014/main" id="{EA2B3DF8-8A1C-180B-04DE-0579D1A8B660}"/>
                    </a:ext>
                  </a:extLst>
                </p:cNvPr>
                <p:cNvGrpSpPr/>
                <p:nvPr/>
              </p:nvGrpSpPr>
              <p:grpSpPr>
                <a:xfrm>
                  <a:off x="1001806" y="3119000"/>
                  <a:ext cx="10569248" cy="599731"/>
                  <a:chOff x="714420" y="1355177"/>
                  <a:chExt cx="10569248" cy="599731"/>
                </a:xfrm>
              </p:grpSpPr>
              <p:sp>
                <p:nvSpPr>
                  <p:cNvPr id="1037" name="Hexagon 1036">
                    <a:extLst>
                      <a:ext uri="{FF2B5EF4-FFF2-40B4-BE49-F238E27FC236}">
                        <a16:creationId xmlns:a16="http://schemas.microsoft.com/office/drawing/2014/main" id="{18827C38-79CC-8BBC-E474-6EC5C15661B9}"/>
                      </a:ext>
                    </a:extLst>
                  </p:cNvPr>
                  <p:cNvSpPr/>
                  <p:nvPr/>
                </p:nvSpPr>
                <p:spPr>
                  <a:xfrm>
                    <a:off x="717898" y="1355177"/>
                    <a:ext cx="10565770" cy="599731"/>
                  </a:xfrm>
                  <a:prstGeom prst="hexagon">
                    <a:avLst/>
                  </a:prstGeom>
                  <a:gradFill flip="none" rotWithShape="1">
                    <a:gsLst>
                      <a:gs pos="0">
                        <a:schemeClr val="tx1">
                          <a:lumMod val="59957"/>
                          <a:lumOff val="40043"/>
                        </a:schemeClr>
                      </a:gs>
                      <a:gs pos="100000">
                        <a:schemeClr val="tx1">
                          <a:lumMod val="10000"/>
                          <a:lumOff val="90000"/>
                        </a:schemeClr>
                      </a:gs>
                    </a:gsLst>
                    <a:lin ang="0" scaled="1"/>
                    <a:tileRect/>
                  </a:gra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/>
                  </a:p>
                </p:txBody>
              </p:sp>
              <p:grpSp>
                <p:nvGrpSpPr>
                  <p:cNvPr id="1065" name="Group 1064">
                    <a:extLst>
                      <a:ext uri="{FF2B5EF4-FFF2-40B4-BE49-F238E27FC236}">
                        <a16:creationId xmlns:a16="http://schemas.microsoft.com/office/drawing/2014/main" id="{D611F2EA-0E6F-42AD-5308-C64C3A4AF55A}"/>
                      </a:ext>
                    </a:extLst>
                  </p:cNvPr>
                  <p:cNvGrpSpPr/>
                  <p:nvPr/>
                </p:nvGrpSpPr>
                <p:grpSpPr>
                  <a:xfrm>
                    <a:off x="714420" y="1355178"/>
                    <a:ext cx="10565770" cy="576000"/>
                    <a:chOff x="714420" y="1788929"/>
                    <a:chExt cx="10565770" cy="576000"/>
                  </a:xfrm>
                </p:grpSpPr>
                <p:sp>
                  <p:nvSpPr>
                    <p:cNvPr id="1044" name="Hexagon 1043">
                      <a:extLst>
                        <a:ext uri="{FF2B5EF4-FFF2-40B4-BE49-F238E27FC236}">
                          <a16:creationId xmlns:a16="http://schemas.microsoft.com/office/drawing/2014/main" id="{9A282B61-0E86-135A-9E51-60F9C64BED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4420" y="1788929"/>
                      <a:ext cx="2644053" cy="576000"/>
                    </a:xfrm>
                    <a:prstGeom prst="hexagon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endParaRPr lang="en-FR" sz="1600" dirty="0">
                        <a:solidFill>
                          <a:schemeClr val="tx1"/>
                        </a:solidFill>
                        <a:latin typeface="Avenir Next" panose="020B0503020202020204" pitchFamily="34" charset="0"/>
                      </a:endParaRPr>
                    </a:p>
                  </p:txBody>
                </p:sp>
                <p:grpSp>
                  <p:nvGrpSpPr>
                    <p:cNvPr id="1064" name="Group 1063">
                      <a:extLst>
                        <a:ext uri="{FF2B5EF4-FFF2-40B4-BE49-F238E27FC236}">
                          <a16:creationId xmlns:a16="http://schemas.microsoft.com/office/drawing/2014/main" id="{27128515-36D0-952C-0A60-80F6FF41AD0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41073" y="1788929"/>
                      <a:ext cx="10539117" cy="576000"/>
                      <a:chOff x="741073" y="1800652"/>
                      <a:chExt cx="10539117" cy="576000"/>
                    </a:xfrm>
                  </p:grpSpPr>
                  <p:sp>
                    <p:nvSpPr>
                      <p:cNvPr id="1038" name="TextBox 1037">
                        <a:extLst>
                          <a:ext uri="{FF2B5EF4-FFF2-40B4-BE49-F238E27FC236}">
                            <a16:creationId xmlns:a16="http://schemas.microsoft.com/office/drawing/2014/main" id="{3050B567-6C8A-1662-DF75-EDDFC04D52D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41073" y="1923385"/>
                        <a:ext cx="1934981" cy="3693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rPr>
                          <a:t>“b</a:t>
                        </a:r>
                        <a:r>
                          <a:rPr lang="en-FR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rPr>
                          <a:t>lue sky” R&amp;D</a:t>
                        </a:r>
                      </a:p>
                    </p:txBody>
                  </p:sp>
                  <p:sp>
                    <p:nvSpPr>
                      <p:cNvPr id="1040" name="TextBox 1039">
                        <a:extLst>
                          <a:ext uri="{FF2B5EF4-FFF2-40B4-BE49-F238E27FC236}">
                            <a16:creationId xmlns:a16="http://schemas.microsoft.com/office/drawing/2014/main" id="{04D027F6-E088-E57D-314A-F4C979EDFB3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052133" y="1923385"/>
                        <a:ext cx="1482799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rPr>
                          <a:t>engineering</a:t>
                        </a:r>
                        <a:endParaRPr lang="en-FR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1041" name="TextBox 1040">
                        <a:extLst>
                          <a:ext uri="{FF2B5EF4-FFF2-40B4-BE49-F238E27FC236}">
                            <a16:creationId xmlns:a16="http://schemas.microsoft.com/office/drawing/2014/main" id="{EF0352C8-D561-70A2-5F23-C7CF7CE76D5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186741" y="1923385"/>
                        <a:ext cx="2782983" cy="3693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rPr>
                          <a:t>p</a:t>
                        </a:r>
                        <a:r>
                          <a:rPr lang="en-GB" sz="1800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rPr>
                          <a:t>roduction/installation</a:t>
                        </a:r>
                        <a:endParaRPr lang="en-FR" sz="18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1043" name="TextBox 1042">
                        <a:extLst>
                          <a:ext uri="{FF2B5EF4-FFF2-40B4-BE49-F238E27FC236}">
                            <a16:creationId xmlns:a16="http://schemas.microsoft.com/office/drawing/2014/main" id="{F6964230-3654-12C1-AE9D-0B6D122AB9B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370429" y="1923385"/>
                        <a:ext cx="807889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rPr>
                          <a:t>TRL6</a:t>
                        </a:r>
                        <a:endParaRPr lang="en-FR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sp>
                    <p:nvSpPr>
                      <p:cNvPr id="1062" name="TextBox 1061">
                        <a:extLst>
                          <a:ext uri="{FF2B5EF4-FFF2-40B4-BE49-F238E27FC236}">
                            <a16:creationId xmlns:a16="http://schemas.microsoft.com/office/drawing/2014/main" id="{C0997D7E-08E7-3C3B-448A-09B106B3CA4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607241" y="1923385"/>
                        <a:ext cx="1565450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FR" dirty="0">
                            <a:solidFill>
                              <a:srgbClr val="C00000"/>
                            </a:solidFill>
                            <a:latin typeface="Avenir Next" panose="020B0503020202020204" pitchFamily="34" charset="0"/>
                          </a:rPr>
                          <a:t>DRD</a:t>
                        </a:r>
                      </a:p>
                    </p:txBody>
                  </p:sp>
                  <p:sp>
                    <p:nvSpPr>
                      <p:cNvPr id="1063" name="TextBox 1062">
                        <a:extLst>
                          <a:ext uri="{FF2B5EF4-FFF2-40B4-BE49-F238E27FC236}">
                            <a16:creationId xmlns:a16="http://schemas.microsoft.com/office/drawing/2014/main" id="{4D755BA2-8A82-D8D8-C9DB-50FE636E8F9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590268" y="1923385"/>
                        <a:ext cx="807889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rPr>
                          <a:t>TRL3</a:t>
                        </a:r>
                        <a:endParaRPr lang="en-FR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sp>
                    <p:nvSpPr>
                      <p:cNvPr id="1046" name="Hexagon 1045">
                        <a:extLst>
                          <a:ext uri="{FF2B5EF4-FFF2-40B4-BE49-F238E27FC236}">
                            <a16:creationId xmlns:a16="http://schemas.microsoft.com/office/drawing/2014/main" id="{AAA9FD84-E950-6446-3271-831249DB77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432764" y="1800652"/>
                        <a:ext cx="3847426" cy="576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bg1">
                            <a:lumMod val="7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1045" name="Hexagon 1044">
                        <a:extLst>
                          <a:ext uri="{FF2B5EF4-FFF2-40B4-BE49-F238E27FC236}">
                            <a16:creationId xmlns:a16="http://schemas.microsoft.com/office/drawing/2014/main" id="{FBA6C67D-00DC-4994-F54C-AF76D6D0A3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07431" y="1800652"/>
                        <a:ext cx="2718661" cy="576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bg1">
                            <a:lumMod val="6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1059" name="Hexagon 1058">
                        <a:extLst>
                          <a:ext uri="{FF2B5EF4-FFF2-40B4-BE49-F238E27FC236}">
                            <a16:creationId xmlns:a16="http://schemas.microsoft.com/office/drawing/2014/main" id="{EECC9FAF-12D7-808F-302D-16DACB2DD6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23375" y="1800652"/>
                        <a:ext cx="3495213" cy="576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rgbClr val="C00000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</p:grpSp>
              </p:grpSp>
            </p:grpSp>
          </p:grpSp>
          <p:cxnSp>
            <p:nvCxnSpPr>
              <p:cNvPr id="1068" name="Straight Arrow Connector 1067">
                <a:extLst>
                  <a:ext uri="{FF2B5EF4-FFF2-40B4-BE49-F238E27FC236}">
                    <a16:creationId xmlns:a16="http://schemas.microsoft.com/office/drawing/2014/main" id="{4F63199F-5AEA-C919-790F-08CE36739C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25202" y="2222161"/>
                <a:ext cx="0" cy="77833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9" name="Straight Arrow Connector 1068">
                <a:extLst>
                  <a:ext uri="{FF2B5EF4-FFF2-40B4-BE49-F238E27FC236}">
                    <a16:creationId xmlns:a16="http://schemas.microsoft.com/office/drawing/2014/main" id="{B0FBFD8C-D4BD-3CDC-163D-5EEA906096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08158" y="2222161"/>
                <a:ext cx="1738" cy="1835999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0" name="Straight Arrow Connector 1069">
                <a:extLst>
                  <a:ext uri="{FF2B5EF4-FFF2-40B4-BE49-F238E27FC236}">
                    <a16:creationId xmlns:a16="http://schemas.microsoft.com/office/drawing/2014/main" id="{0D0F2252-1860-8B1F-DF74-E052A85E50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11507" y="2222161"/>
                <a:ext cx="1738" cy="1835999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4" name="TextBox 1073">
              <a:extLst>
                <a:ext uri="{FF2B5EF4-FFF2-40B4-BE49-F238E27FC236}">
                  <a16:creationId xmlns:a16="http://schemas.microsoft.com/office/drawing/2014/main" id="{DFE9D1E7-7380-F357-B757-960E40B35EB1}"/>
                </a:ext>
              </a:extLst>
            </p:cNvPr>
            <p:cNvSpPr txBox="1"/>
            <p:nvPr/>
          </p:nvSpPr>
          <p:spPr>
            <a:xfrm>
              <a:off x="7558620" y="2896607"/>
              <a:ext cx="80788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latin typeface="Avenir Next" panose="020B0503020202020204" pitchFamily="34" charset="0"/>
                </a:rPr>
                <a:t>TRL8</a:t>
              </a:r>
              <a:endParaRPr lang="en-FR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ABCDB67-6757-37F3-601E-8C0A1FC214B1}"/>
              </a:ext>
            </a:extLst>
          </p:cNvPr>
          <p:cNvCxnSpPr>
            <a:cxnSpLocks/>
            <a:stCxn id="1024" idx="2"/>
            <a:endCxn id="1046" idx="0"/>
          </p:cNvCxnSpPr>
          <p:nvPr/>
        </p:nvCxnSpPr>
        <p:spPr>
          <a:xfrm>
            <a:off x="11220452" y="2894237"/>
            <a:ext cx="211" cy="3379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0FABF3A-8D17-92FB-3373-DD69196B5525}"/>
              </a:ext>
            </a:extLst>
          </p:cNvPr>
          <p:cNvSpPr txBox="1"/>
          <p:nvPr/>
        </p:nvSpPr>
        <p:spPr>
          <a:xfrm>
            <a:off x="6707" y="6539438"/>
            <a:ext cx="6070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</a:t>
            </a:r>
            <a:r>
              <a:rPr lang="en-GB" sz="1400" i="1" dirty="0">
                <a:latin typeface="Avenir Next" panose="020B0503020202020204" pitchFamily="34" charset="0"/>
              </a:rPr>
              <a:t>g</a:t>
            </a:r>
            <a:r>
              <a:rPr lang="en-FR" sz="1400" i="1" dirty="0">
                <a:latin typeface="Avenir Next" panose="020B0503020202020204" pitchFamily="34" charset="0"/>
              </a:rPr>
              <a:t>eneric systems and engineering aspects are also considered in DRDs </a:t>
            </a:r>
          </a:p>
        </p:txBody>
      </p:sp>
    </p:spTree>
    <p:extLst>
      <p:ext uri="{BB962C8B-B14F-4D97-AF65-F5344CB8AC3E}">
        <p14:creationId xmlns:p14="http://schemas.microsoft.com/office/powerpoint/2010/main" val="351285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>
            <a:extLst>
              <a:ext uri="{FF2B5EF4-FFF2-40B4-BE49-F238E27FC236}">
                <a16:creationId xmlns:a16="http://schemas.microsoft.com/office/drawing/2014/main" id="{B75261C9-DE10-EDB3-A9D1-0A957961B5DF}"/>
              </a:ext>
            </a:extLst>
          </p:cNvPr>
          <p:cNvSpPr txBox="1"/>
          <p:nvPr/>
        </p:nvSpPr>
        <p:spPr>
          <a:xfrm>
            <a:off x="163307" y="405244"/>
            <a:ext cx="11865386" cy="856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Broad brush timelines for (generic) </a:t>
            </a:r>
            <a:r>
              <a:rPr lang="en-US" sz="2800" dirty="0">
                <a:solidFill>
                  <a:srgbClr val="C00000"/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DRD</a:t>
            </a: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collider projects*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needs carefully project planning to anticipate transition to the experiment specific stage</a:t>
            </a: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990BBF1F-FD8D-B2E6-A20E-0FC396B7A9EB}"/>
              </a:ext>
            </a:extLst>
          </p:cNvPr>
          <p:cNvSpPr txBox="1"/>
          <p:nvPr/>
        </p:nvSpPr>
        <p:spPr>
          <a:xfrm>
            <a:off x="405734" y="5273057"/>
            <a:ext cx="114308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DRD</a:t>
            </a:r>
            <a:r>
              <a:rPr lang="en-GB" dirty="0">
                <a:latin typeface="Avenir Next" panose="020B0503020202020204" pitchFamily="34" charset="0"/>
              </a:rPr>
              <a:t> collaborations should consider parallelism of activities with project teams in transition periods</a:t>
            </a:r>
          </a:p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different project timelines can allow to envisage technology changes </a:t>
            </a:r>
          </a:p>
          <a:p>
            <a:pPr algn="ctr"/>
            <a:r>
              <a:rPr lang="en-GB" dirty="0">
                <a:latin typeface="Avenir Next" panose="020B0503020202020204" pitchFamily="34" charset="0"/>
              </a:rPr>
              <a:t>for lepton colliders DRD cover several experiment concepts and beam conditions (physics requirements)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full simulations are needed for specific project rates and beam backgrounds (with technical impact)</a:t>
            </a:r>
          </a:p>
        </p:txBody>
      </p: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36B3A03C-EF9E-E89E-FDAA-A835FE82457E}"/>
              </a:ext>
            </a:extLst>
          </p:cNvPr>
          <p:cNvGrpSpPr/>
          <p:nvPr/>
        </p:nvGrpSpPr>
        <p:grpSpPr>
          <a:xfrm>
            <a:off x="431642" y="1361049"/>
            <a:ext cx="11330988" cy="3864173"/>
            <a:chOff x="445497" y="2367089"/>
            <a:chExt cx="11330988" cy="3864173"/>
          </a:xfrm>
        </p:grpSpPr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2AC2A583-0A2D-2B42-3DFA-21E08D98BBE0}"/>
                </a:ext>
              </a:extLst>
            </p:cNvPr>
            <p:cNvGrpSpPr/>
            <p:nvPr/>
          </p:nvGrpSpPr>
          <p:grpSpPr>
            <a:xfrm>
              <a:off x="445497" y="2623672"/>
              <a:ext cx="11330988" cy="3607590"/>
              <a:chOff x="522028" y="2039058"/>
              <a:chExt cx="11330988" cy="3607590"/>
            </a:xfrm>
          </p:grpSpPr>
          <p:sp>
            <p:nvSpPr>
              <p:cNvPr id="270" name="Hexagon 269">
                <a:extLst>
                  <a:ext uri="{FF2B5EF4-FFF2-40B4-BE49-F238E27FC236}">
                    <a16:creationId xmlns:a16="http://schemas.microsoft.com/office/drawing/2014/main" id="{1D73E8F1-131C-8487-6C47-9D01A21BB74D}"/>
                  </a:ext>
                </a:extLst>
              </p:cNvPr>
              <p:cNvSpPr/>
              <p:nvPr/>
            </p:nvSpPr>
            <p:spPr>
              <a:xfrm flipV="1">
                <a:off x="8211197" y="5180400"/>
                <a:ext cx="3283199" cy="288000"/>
              </a:xfrm>
              <a:prstGeom prst="hexagon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R" sz="1600" dirty="0">
                  <a:solidFill>
                    <a:srgbClr val="C00000"/>
                  </a:solidFill>
                  <a:latin typeface="Avenir Next" panose="020B0503020202020204" pitchFamily="34" charset="0"/>
                </a:endParaRPr>
              </a:p>
            </p:txBody>
          </p:sp>
          <p:grpSp>
            <p:nvGrpSpPr>
              <p:cNvPr id="347" name="Group 346">
                <a:extLst>
                  <a:ext uri="{FF2B5EF4-FFF2-40B4-BE49-F238E27FC236}">
                    <a16:creationId xmlns:a16="http://schemas.microsoft.com/office/drawing/2014/main" id="{EBBD35A7-AE36-2903-B89C-CDC3FC269FCE}"/>
                  </a:ext>
                </a:extLst>
              </p:cNvPr>
              <p:cNvGrpSpPr/>
              <p:nvPr/>
            </p:nvGrpSpPr>
            <p:grpSpPr>
              <a:xfrm>
                <a:off x="522028" y="2039058"/>
                <a:ext cx="11330988" cy="3607590"/>
                <a:chOff x="522028" y="2039058"/>
                <a:chExt cx="11330988" cy="3607590"/>
              </a:xfrm>
            </p:grpSpPr>
            <p:grpSp>
              <p:nvGrpSpPr>
                <p:cNvPr id="236" name="Group 235">
                  <a:extLst>
                    <a:ext uri="{FF2B5EF4-FFF2-40B4-BE49-F238E27FC236}">
                      <a16:creationId xmlns:a16="http://schemas.microsoft.com/office/drawing/2014/main" id="{3DFDD1BF-73B9-1AC8-1B1E-56C39944E1FE}"/>
                    </a:ext>
                  </a:extLst>
                </p:cNvPr>
                <p:cNvGrpSpPr/>
                <p:nvPr/>
              </p:nvGrpSpPr>
              <p:grpSpPr>
                <a:xfrm>
                  <a:off x="2903505" y="4655828"/>
                  <a:ext cx="6120016" cy="345622"/>
                  <a:chOff x="2885809" y="3196849"/>
                  <a:chExt cx="6120016" cy="345622"/>
                </a:xfrm>
              </p:grpSpPr>
              <p:grpSp>
                <p:nvGrpSpPr>
                  <p:cNvPr id="237" name="Group 236">
                    <a:extLst>
                      <a:ext uri="{FF2B5EF4-FFF2-40B4-BE49-F238E27FC236}">
                        <a16:creationId xmlns:a16="http://schemas.microsoft.com/office/drawing/2014/main" id="{AE5B2802-0527-9F0A-D4B8-5A078F0D555C}"/>
                      </a:ext>
                    </a:extLst>
                  </p:cNvPr>
                  <p:cNvGrpSpPr/>
                  <p:nvPr/>
                </p:nvGrpSpPr>
                <p:grpSpPr>
                  <a:xfrm>
                    <a:off x="2885809" y="3221967"/>
                    <a:ext cx="6120016" cy="288000"/>
                    <a:chOff x="2885809" y="3221967"/>
                    <a:chExt cx="6120016" cy="288000"/>
                  </a:xfrm>
                </p:grpSpPr>
                <p:sp>
                  <p:nvSpPr>
                    <p:cNvPr id="244" name="Hexagon 243">
                      <a:extLst>
                        <a:ext uri="{FF2B5EF4-FFF2-40B4-BE49-F238E27FC236}">
                          <a16:creationId xmlns:a16="http://schemas.microsoft.com/office/drawing/2014/main" id="{0A0DE234-5FB3-E2A2-BEAF-B39C53BBF922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85809" y="3221967"/>
                      <a:ext cx="1512000" cy="288000"/>
                    </a:xfrm>
                    <a:prstGeom prst="hexagon">
                      <a:avLst/>
                    </a:prstGeom>
                    <a:noFill/>
                    <a:ln w="19050">
                      <a:solidFill>
                        <a:srgbClr val="C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 sz="1600" dirty="0">
                        <a:solidFill>
                          <a:srgbClr val="C00000"/>
                        </a:solidFill>
                        <a:latin typeface="Avenir Next" panose="020B0503020202020204" pitchFamily="34" charset="0"/>
                      </a:endParaRPr>
                    </a:p>
                  </p:txBody>
                </p:sp>
                <p:sp>
                  <p:nvSpPr>
                    <p:cNvPr id="241" name="Hexagon 240">
                      <a:extLst>
                        <a:ext uri="{FF2B5EF4-FFF2-40B4-BE49-F238E27FC236}">
                          <a16:creationId xmlns:a16="http://schemas.microsoft.com/office/drawing/2014/main" id="{5CB45FDE-36F7-05D8-2E63-E806E31618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5877" y="3234384"/>
                      <a:ext cx="6109948" cy="273600"/>
                    </a:xfrm>
                    <a:prstGeom prst="hexagon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9957"/>
                            <a:lumOff val="40043"/>
                          </a:schemeClr>
                        </a:gs>
                        <a:gs pos="100000">
                          <a:schemeClr val="tx1">
                            <a:lumMod val="10000"/>
                            <a:lumOff val="90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/>
                    </a:p>
                  </p:txBody>
                </p:sp>
                <p:sp>
                  <p:nvSpPr>
                    <p:cNvPr id="242" name="Hexagon 241">
                      <a:extLst>
                        <a:ext uri="{FF2B5EF4-FFF2-40B4-BE49-F238E27FC236}">
                          <a16:creationId xmlns:a16="http://schemas.microsoft.com/office/drawing/2014/main" id="{6912EBF2-3D95-CA87-10F9-E49E976119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2953" y="3221967"/>
                      <a:ext cx="1216800" cy="288000"/>
                    </a:xfrm>
                    <a:prstGeom prst="hexagon">
                      <a:avLst/>
                    </a:prstGeom>
                    <a:noFill/>
                    <a:ln w="1905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 sz="1600" dirty="0">
                        <a:solidFill>
                          <a:srgbClr val="C00000"/>
                        </a:solidFill>
                        <a:latin typeface="Avenir Next" panose="020B0503020202020204" pitchFamily="34" charset="0"/>
                      </a:endParaRPr>
                    </a:p>
                  </p:txBody>
                </p:sp>
              </p:grpSp>
              <p:sp>
                <p:nvSpPr>
                  <p:cNvPr id="238" name="TextBox 237">
                    <a:extLst>
                      <a:ext uri="{FF2B5EF4-FFF2-40B4-BE49-F238E27FC236}">
                        <a16:creationId xmlns:a16="http://schemas.microsoft.com/office/drawing/2014/main" id="{C955D61D-5129-09AA-3192-5D91BD56DAD2}"/>
                      </a:ext>
                    </a:extLst>
                  </p:cNvPr>
                  <p:cNvSpPr txBox="1"/>
                  <p:nvPr/>
                </p:nvSpPr>
                <p:spPr>
                  <a:xfrm>
                    <a:off x="6686573" y="3200383"/>
                    <a:ext cx="624357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6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rPr>
                      <a:t>9y</a:t>
                    </a:r>
                    <a:endParaRPr lang="en-FR" sz="1600" dirty="0">
                      <a:solidFill>
                        <a:schemeClr val="bg1"/>
                      </a:solidFill>
                      <a:latin typeface="Avenir Next" panose="020B0503020202020204" pitchFamily="34" charset="0"/>
                    </a:endParaRPr>
                  </a:p>
                </p:txBody>
              </p:sp>
              <p:sp>
                <p:nvSpPr>
                  <p:cNvPr id="239" name="TextBox 238">
                    <a:extLst>
                      <a:ext uri="{FF2B5EF4-FFF2-40B4-BE49-F238E27FC236}">
                        <a16:creationId xmlns:a16="http://schemas.microsoft.com/office/drawing/2014/main" id="{AF8560C1-1BFA-7FE4-CEB7-CBC8D4F8C055}"/>
                      </a:ext>
                    </a:extLst>
                  </p:cNvPr>
                  <p:cNvSpPr txBox="1"/>
                  <p:nvPr/>
                </p:nvSpPr>
                <p:spPr>
                  <a:xfrm>
                    <a:off x="4608788" y="3200383"/>
                    <a:ext cx="512901" cy="3385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6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rPr>
                      <a:t>3y</a:t>
                    </a:r>
                    <a:endParaRPr lang="en-FR" sz="16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40" name="TextBox 239">
                    <a:extLst>
                      <a:ext uri="{FF2B5EF4-FFF2-40B4-BE49-F238E27FC236}">
                        <a16:creationId xmlns:a16="http://schemas.microsoft.com/office/drawing/2014/main" id="{4BD024D4-98B7-5187-7F42-DB027C8D9DDE}"/>
                      </a:ext>
                    </a:extLst>
                  </p:cNvPr>
                  <p:cNvSpPr txBox="1"/>
                  <p:nvPr/>
                </p:nvSpPr>
                <p:spPr>
                  <a:xfrm>
                    <a:off x="3334651" y="3196849"/>
                    <a:ext cx="605549" cy="34562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6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rPr>
                      <a:t>6y</a:t>
                    </a:r>
                    <a:endParaRPr lang="en-FR" sz="16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346" name="Group 345">
                  <a:extLst>
                    <a:ext uri="{FF2B5EF4-FFF2-40B4-BE49-F238E27FC236}">
                      <a16:creationId xmlns:a16="http://schemas.microsoft.com/office/drawing/2014/main" id="{DE3C660B-C086-780F-A089-64290B659448}"/>
                    </a:ext>
                  </a:extLst>
                </p:cNvPr>
                <p:cNvGrpSpPr/>
                <p:nvPr/>
              </p:nvGrpSpPr>
              <p:grpSpPr>
                <a:xfrm>
                  <a:off x="522028" y="2039058"/>
                  <a:ext cx="11330988" cy="3607590"/>
                  <a:chOff x="522028" y="2039058"/>
                  <a:chExt cx="11330988" cy="3607590"/>
                </a:xfrm>
              </p:grpSpPr>
              <p:grpSp>
                <p:nvGrpSpPr>
                  <p:cNvPr id="91" name="Group 90">
                    <a:extLst>
                      <a:ext uri="{FF2B5EF4-FFF2-40B4-BE49-F238E27FC236}">
                        <a16:creationId xmlns:a16="http://schemas.microsoft.com/office/drawing/2014/main" id="{ACEDF69B-EF5C-C68E-8E1C-9E31952912D7}"/>
                      </a:ext>
                    </a:extLst>
                  </p:cNvPr>
                  <p:cNvGrpSpPr/>
                  <p:nvPr/>
                </p:nvGrpSpPr>
                <p:grpSpPr>
                  <a:xfrm>
                    <a:off x="522028" y="2211133"/>
                    <a:ext cx="2284856" cy="3297428"/>
                    <a:chOff x="664121" y="2200603"/>
                    <a:chExt cx="2284856" cy="3297428"/>
                  </a:xfrm>
                </p:grpSpPr>
                <p:sp>
                  <p:nvSpPr>
                    <p:cNvPr id="39" name="TextBox 38">
                      <a:extLst>
                        <a:ext uri="{FF2B5EF4-FFF2-40B4-BE49-F238E27FC236}">
                          <a16:creationId xmlns:a16="http://schemas.microsoft.com/office/drawing/2014/main" id="{C5EE7BB0-6632-E868-4BF2-7916ABD533D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90417" y="2200603"/>
                      <a:ext cx="175856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dirty="0">
                          <a:latin typeface="Avenir Next" panose="020B0503020202020204" pitchFamily="34" charset="0"/>
                        </a:rPr>
                        <a:t> ITS3/BELLE-2</a:t>
                      </a:r>
                      <a:endParaRPr lang="en-FR" dirty="0"/>
                    </a:p>
                  </p:txBody>
                </p:sp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7A65B16E-E86C-E771-3E6D-DAB218B97FB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90165" y="2652436"/>
                      <a:ext cx="135881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dirty="0">
                          <a:latin typeface="Avenir Next" panose="020B0503020202020204" pitchFamily="34" charset="0"/>
                        </a:rPr>
                        <a:t> EIC - </a:t>
                      </a:r>
                      <a:r>
                        <a:rPr lang="en-GB" dirty="0" err="1">
                          <a:latin typeface="Avenir Next" panose="020B0503020202020204" pitchFamily="34" charset="0"/>
                        </a:rPr>
                        <a:t>ePIC</a:t>
                      </a:r>
                      <a:endParaRPr lang="en-FR" dirty="0"/>
                    </a:p>
                  </p:txBody>
                </p:sp>
                <p:sp>
                  <p:nvSpPr>
                    <p:cNvPr id="41" name="TextBox 40">
                      <a:extLst>
                        <a:ext uri="{FF2B5EF4-FFF2-40B4-BE49-F238E27FC236}">
                          <a16:creationId xmlns:a16="http://schemas.microsoft.com/office/drawing/2014/main" id="{3BFAA18A-A552-1861-809B-FA609C4D111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95061" y="3152393"/>
                      <a:ext cx="205391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dirty="0">
                          <a:latin typeface="Avenir Next" panose="020B0503020202020204" pitchFamily="34" charset="0"/>
                        </a:rPr>
                        <a:t> ALICE-3/</a:t>
                      </a:r>
                      <a:r>
                        <a:rPr lang="en-GB" dirty="0" err="1">
                          <a:latin typeface="Avenir Next" panose="020B0503020202020204" pitchFamily="34" charset="0"/>
                        </a:rPr>
                        <a:t>LHCb</a:t>
                      </a:r>
                      <a:r>
                        <a:rPr lang="en-GB" dirty="0">
                          <a:latin typeface="Avenir Next" panose="020B0503020202020204" pitchFamily="34" charset="0"/>
                        </a:rPr>
                        <a:t>-II</a:t>
                      </a:r>
                      <a:endParaRPr lang="en-FR" dirty="0"/>
                    </a:p>
                  </p:txBody>
                </p:sp>
                <p:sp>
                  <p:nvSpPr>
                    <p:cNvPr id="42" name="TextBox 41">
                      <a:extLst>
                        <a:ext uri="{FF2B5EF4-FFF2-40B4-BE49-F238E27FC236}">
                          <a16:creationId xmlns:a16="http://schemas.microsoft.com/office/drawing/2014/main" id="{1FA12034-130D-7236-3943-46BFE4C1188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7072" y="3627636"/>
                      <a:ext cx="216190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dirty="0">
                          <a:latin typeface="Avenir Next" panose="020B0503020202020204" pitchFamily="34" charset="0"/>
                        </a:rPr>
                        <a:t> CMS/ATLAS</a:t>
                      </a:r>
                      <a:endParaRPr lang="en-FR" dirty="0"/>
                    </a:p>
                  </p:txBody>
                </p:sp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53A08B4B-50CC-92D1-68FA-5EC1B982160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404888" y="4148350"/>
                      <a:ext cx="1544089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dirty="0">
                          <a:latin typeface="Avenir Next" panose="020B0503020202020204" pitchFamily="34" charset="0"/>
                        </a:rPr>
                        <a:t> CEPC</a:t>
                      </a:r>
                      <a:endParaRPr lang="en-FR" dirty="0"/>
                    </a:p>
                  </p:txBody>
                </p:sp>
                <p:sp>
                  <p:nvSpPr>
                    <p:cNvPr id="44" name="TextBox 43">
                      <a:extLst>
                        <a:ext uri="{FF2B5EF4-FFF2-40B4-BE49-F238E27FC236}">
                          <a16:creationId xmlns:a16="http://schemas.microsoft.com/office/drawing/2014/main" id="{EEB35EA5-688D-7E93-A1C1-2D2B1096B82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49915" y="4632346"/>
                      <a:ext cx="119906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dirty="0">
                          <a:latin typeface="Avenir Next" panose="020B0503020202020204" pitchFamily="34" charset="0"/>
                        </a:rPr>
                        <a:t> ILC</a:t>
                      </a:r>
                      <a:endParaRPr lang="en-FR" dirty="0"/>
                    </a:p>
                  </p:txBody>
                </p:sp>
                <p:sp>
                  <p:nvSpPr>
                    <p:cNvPr id="45" name="TextBox 44">
                      <a:extLst>
                        <a:ext uri="{FF2B5EF4-FFF2-40B4-BE49-F238E27FC236}">
                          <a16:creationId xmlns:a16="http://schemas.microsoft.com/office/drawing/2014/main" id="{877E66DB-DD36-1789-31DF-794C2CFFBDF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4121" y="5128699"/>
                      <a:ext cx="228485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dirty="0">
                          <a:latin typeface="Avenir Next" panose="020B0503020202020204" pitchFamily="34" charset="0"/>
                        </a:rPr>
                        <a:t> FCC-</a:t>
                      </a:r>
                      <a:r>
                        <a:rPr lang="en-GB" dirty="0" err="1">
                          <a:latin typeface="Avenir Next" panose="020B0503020202020204" pitchFamily="34" charset="0"/>
                        </a:rPr>
                        <a:t>ee</a:t>
                      </a:r>
                      <a:r>
                        <a:rPr lang="en-GB" dirty="0">
                          <a:latin typeface="Avenir Next" panose="020B0503020202020204" pitchFamily="34" charset="0"/>
                        </a:rPr>
                        <a:t> /CLIC/MC</a:t>
                      </a:r>
                      <a:endParaRPr lang="en-FR" dirty="0"/>
                    </a:p>
                  </p:txBody>
                </p:sp>
              </p:grpSp>
              <p:grpSp>
                <p:nvGrpSpPr>
                  <p:cNvPr id="105" name="Group 104">
                    <a:extLst>
                      <a:ext uri="{FF2B5EF4-FFF2-40B4-BE49-F238E27FC236}">
                        <a16:creationId xmlns:a16="http://schemas.microsoft.com/office/drawing/2014/main" id="{0FE549D1-5D16-17BE-4F56-6FD91AF5C602}"/>
                      </a:ext>
                    </a:extLst>
                  </p:cNvPr>
                  <p:cNvGrpSpPr/>
                  <p:nvPr/>
                </p:nvGrpSpPr>
                <p:grpSpPr>
                  <a:xfrm>
                    <a:off x="2895876" y="2221023"/>
                    <a:ext cx="1801299" cy="338554"/>
                    <a:chOff x="2903132" y="2754949"/>
                    <a:chExt cx="1736135" cy="338554"/>
                  </a:xfrm>
                </p:grpSpPr>
                <p:grpSp>
                  <p:nvGrpSpPr>
                    <p:cNvPr id="106" name="Group 105">
                      <a:extLst>
                        <a:ext uri="{FF2B5EF4-FFF2-40B4-BE49-F238E27FC236}">
                          <a16:creationId xmlns:a16="http://schemas.microsoft.com/office/drawing/2014/main" id="{7C09381D-2928-467D-5349-CBBC2620E5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03132" y="2754949"/>
                      <a:ext cx="1736135" cy="338554"/>
                      <a:chOff x="2962659" y="1336253"/>
                      <a:chExt cx="1736135" cy="338554"/>
                    </a:xfrm>
                  </p:grpSpPr>
                  <p:sp>
                    <p:nvSpPr>
                      <p:cNvPr id="110" name="Hexagon 109">
                        <a:extLst>
                          <a:ext uri="{FF2B5EF4-FFF2-40B4-BE49-F238E27FC236}">
                            <a16:creationId xmlns:a16="http://schemas.microsoft.com/office/drawing/2014/main" id="{77179797-CADD-DE25-C62C-546CD8A44E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2662" y="1355177"/>
                        <a:ext cx="1736132" cy="28800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38975"/>
                              <a:lumOff val="61025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grpSp>
                    <p:nvGrpSpPr>
                      <p:cNvPr id="111" name="Group 110">
                        <a:extLst>
                          <a:ext uri="{FF2B5EF4-FFF2-40B4-BE49-F238E27FC236}">
                            <a16:creationId xmlns:a16="http://schemas.microsoft.com/office/drawing/2014/main" id="{43136371-AB3E-C542-F892-3BFDA803637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62659" y="1336253"/>
                        <a:ext cx="1736135" cy="338554"/>
                        <a:chOff x="2962659" y="1781727"/>
                        <a:chExt cx="1736135" cy="338554"/>
                      </a:xfrm>
                    </p:grpSpPr>
                    <p:sp>
                      <p:nvSpPr>
                        <p:cNvPr id="113" name="TextBox 112">
                          <a:extLst>
                            <a:ext uri="{FF2B5EF4-FFF2-40B4-BE49-F238E27FC236}">
                              <a16:creationId xmlns:a16="http://schemas.microsoft.com/office/drawing/2014/main" id="{F21E1722-6EC3-36BF-FC70-A2E726828ED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838384" y="1781727"/>
                          <a:ext cx="59941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dirty="0">
                              <a:solidFill>
                                <a:schemeClr val="bg1"/>
                              </a:solidFill>
                              <a:latin typeface="Avenir Next" panose="020B0503020202020204" pitchFamily="34" charset="0"/>
                            </a:rPr>
                            <a:t>3y</a:t>
                          </a:r>
                          <a:endParaRPr lang="en-FR" sz="1600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endParaRPr>
                        </a:p>
                      </p:txBody>
                    </p:sp>
                    <p:sp>
                      <p:nvSpPr>
                        <p:cNvPr id="115" name="Hexagon 114">
                          <a:extLst>
                            <a:ext uri="{FF2B5EF4-FFF2-40B4-BE49-F238E27FC236}">
                              <a16:creationId xmlns:a16="http://schemas.microsoft.com/office/drawing/2014/main" id="{D2501E96-2B8A-DF3F-F72D-FAFA15CCBB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V="1">
                          <a:off x="3518071" y="1798132"/>
                          <a:ext cx="1180723" cy="288000"/>
                        </a:xfrm>
                        <a:prstGeom prst="hexagon">
                          <a:avLst/>
                        </a:prstGeom>
                        <a:noFill/>
                        <a:ln w="19050"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600" dirty="0">
                            <a:solidFill>
                              <a:srgbClr val="C00000"/>
                            </a:solidFill>
                            <a:latin typeface="Avenir Next" panose="020B0503020202020204" pitchFamily="34" charset="0"/>
                          </a:endParaRPr>
                        </a:p>
                      </p:txBody>
                    </p:sp>
                    <p:sp>
                      <p:nvSpPr>
                        <p:cNvPr id="116" name="Hexagon 115">
                          <a:extLst>
                            <a:ext uri="{FF2B5EF4-FFF2-40B4-BE49-F238E27FC236}">
                              <a16:creationId xmlns:a16="http://schemas.microsoft.com/office/drawing/2014/main" id="{126F5A95-0E3F-A26D-0117-13B282CDB9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62659" y="1798132"/>
                          <a:ext cx="763349" cy="288000"/>
                        </a:xfrm>
                        <a:prstGeom prst="hexagon">
                          <a:avLst/>
                        </a:prstGeom>
                        <a:noFill/>
                        <a:ln w="19050">
                          <a:gradFill flip="none" rotWithShape="1">
                            <a:gsLst>
                              <a:gs pos="0">
                                <a:srgbClr val="C00000">
                                  <a:lumMod val="94746"/>
                                </a:srgbClr>
                              </a:gs>
                              <a:gs pos="33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0" scaled="1"/>
                            <a:tileRect/>
                          </a:gra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600" dirty="0">
                            <a:solidFill>
                              <a:srgbClr val="C00000"/>
                            </a:solidFill>
                            <a:latin typeface="Avenir Next" panose="020B0503020202020204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07" name="TextBox 106">
                      <a:extLst>
                        <a:ext uri="{FF2B5EF4-FFF2-40B4-BE49-F238E27FC236}">
                          <a16:creationId xmlns:a16="http://schemas.microsoft.com/office/drawing/2014/main" id="{0504C537-E844-4745-6BF9-097AAB9E30B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14712" y="2754949"/>
                      <a:ext cx="51086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2y</a:t>
                      </a:r>
                      <a:endParaRPr lang="en-FR" sz="16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grpSp>
                <p:nvGrpSpPr>
                  <p:cNvPr id="182" name="Group 181">
                    <a:extLst>
                      <a:ext uri="{FF2B5EF4-FFF2-40B4-BE49-F238E27FC236}">
                        <a16:creationId xmlns:a16="http://schemas.microsoft.com/office/drawing/2014/main" id="{5CE5E694-5E1D-9DA7-D102-9769289C29E6}"/>
                      </a:ext>
                    </a:extLst>
                  </p:cNvPr>
                  <p:cNvGrpSpPr/>
                  <p:nvPr/>
                </p:nvGrpSpPr>
                <p:grpSpPr>
                  <a:xfrm>
                    <a:off x="2898305" y="2688364"/>
                    <a:ext cx="2859215" cy="338554"/>
                    <a:chOff x="2903133" y="2769939"/>
                    <a:chExt cx="2755778" cy="338554"/>
                  </a:xfrm>
                </p:grpSpPr>
                <p:grpSp>
                  <p:nvGrpSpPr>
                    <p:cNvPr id="183" name="Group 182">
                      <a:extLst>
                        <a:ext uri="{FF2B5EF4-FFF2-40B4-BE49-F238E27FC236}">
                          <a16:creationId xmlns:a16="http://schemas.microsoft.com/office/drawing/2014/main" id="{ED71FCB4-D3DF-6173-A87F-DEEF44F11F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03133" y="2769939"/>
                      <a:ext cx="2755778" cy="338554"/>
                      <a:chOff x="2962660" y="1351243"/>
                      <a:chExt cx="2755778" cy="338554"/>
                    </a:xfrm>
                  </p:grpSpPr>
                  <p:sp>
                    <p:nvSpPr>
                      <p:cNvPr id="185" name="Hexagon 184">
                        <a:extLst>
                          <a:ext uri="{FF2B5EF4-FFF2-40B4-BE49-F238E27FC236}">
                            <a16:creationId xmlns:a16="http://schemas.microsoft.com/office/drawing/2014/main" id="{C81E6042-1936-7F7B-6581-5269A35C8F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2661" y="1355176"/>
                        <a:ext cx="2755774" cy="28800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38975"/>
                              <a:lumOff val="61025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dirty="0"/>
                      </a:p>
                    </p:txBody>
                  </p:sp>
                  <p:grpSp>
                    <p:nvGrpSpPr>
                      <p:cNvPr id="186" name="Group 185">
                        <a:extLst>
                          <a:ext uri="{FF2B5EF4-FFF2-40B4-BE49-F238E27FC236}">
                            <a16:creationId xmlns:a16="http://schemas.microsoft.com/office/drawing/2014/main" id="{1201E5A3-0B09-01EB-7CB6-E7A2586C56E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62660" y="1351243"/>
                        <a:ext cx="2755778" cy="338554"/>
                        <a:chOff x="2962660" y="1796717"/>
                        <a:chExt cx="2755778" cy="338554"/>
                      </a:xfrm>
                    </p:grpSpPr>
                    <p:sp>
                      <p:nvSpPr>
                        <p:cNvPr id="187" name="TextBox 186">
                          <a:extLst>
                            <a:ext uri="{FF2B5EF4-FFF2-40B4-BE49-F238E27FC236}">
                              <a16:creationId xmlns:a16="http://schemas.microsoft.com/office/drawing/2014/main" id="{6572D97C-8085-3B78-8B02-9592BE29D72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329611" y="1796717"/>
                          <a:ext cx="599419" cy="3385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GB" sz="1600" dirty="0">
                              <a:solidFill>
                                <a:schemeClr val="bg1"/>
                              </a:solidFill>
                              <a:latin typeface="Avenir Next" panose="020B0503020202020204" pitchFamily="34" charset="0"/>
                            </a:rPr>
                            <a:t>6y</a:t>
                          </a:r>
                          <a:endParaRPr lang="en-FR" sz="1600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endParaRPr>
                        </a:p>
                      </p:txBody>
                    </p:sp>
                    <p:sp>
                      <p:nvSpPr>
                        <p:cNvPr id="188" name="Hexagon 187">
                          <a:extLst>
                            <a:ext uri="{FF2B5EF4-FFF2-40B4-BE49-F238E27FC236}">
                              <a16:creationId xmlns:a16="http://schemas.microsoft.com/office/drawing/2014/main" id="{392FA69A-79FA-BF53-7D67-D4A038AFB6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V="1">
                          <a:off x="3518072" y="1802767"/>
                          <a:ext cx="2200366" cy="288000"/>
                        </a:xfrm>
                        <a:prstGeom prst="hexagon">
                          <a:avLst/>
                        </a:prstGeom>
                        <a:noFill/>
                        <a:ln w="19050"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600" dirty="0">
                            <a:solidFill>
                              <a:srgbClr val="C00000"/>
                            </a:solidFill>
                            <a:latin typeface="Avenir Next" panose="020B0503020202020204" pitchFamily="34" charset="0"/>
                          </a:endParaRPr>
                        </a:p>
                      </p:txBody>
                    </p:sp>
                    <p:sp>
                      <p:nvSpPr>
                        <p:cNvPr id="189" name="Hexagon 188">
                          <a:extLst>
                            <a:ext uri="{FF2B5EF4-FFF2-40B4-BE49-F238E27FC236}">
                              <a16:creationId xmlns:a16="http://schemas.microsoft.com/office/drawing/2014/main" id="{F44A679F-3976-A1DA-F7DF-0260FEC9D3D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62660" y="1802767"/>
                          <a:ext cx="763348" cy="288000"/>
                        </a:xfrm>
                        <a:prstGeom prst="hexagon">
                          <a:avLst/>
                        </a:prstGeom>
                        <a:noFill/>
                        <a:ln w="19050">
                          <a:gradFill flip="none" rotWithShape="1">
                            <a:gsLst>
                              <a:gs pos="0">
                                <a:srgbClr val="C00000"/>
                              </a:gs>
                              <a:gs pos="45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0" scaled="1"/>
                            <a:tileRect/>
                          </a:gra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600" dirty="0">
                            <a:solidFill>
                              <a:srgbClr val="C00000"/>
                            </a:solidFill>
                            <a:latin typeface="Avenir Next" panose="020B0503020202020204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84" name="TextBox 183">
                      <a:extLst>
                        <a:ext uri="{FF2B5EF4-FFF2-40B4-BE49-F238E27FC236}">
                          <a16:creationId xmlns:a16="http://schemas.microsoft.com/office/drawing/2014/main" id="{5D4622BA-D0F0-3FC0-373B-9C84CCFDE49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72503" y="2769939"/>
                      <a:ext cx="409244" cy="3385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2y</a:t>
                      </a:r>
                      <a:endParaRPr lang="en-FR" sz="16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190" name="TextBox 189">
                    <a:extLst>
                      <a:ext uri="{FF2B5EF4-FFF2-40B4-BE49-F238E27FC236}">
                        <a16:creationId xmlns:a16="http://schemas.microsoft.com/office/drawing/2014/main" id="{23AD4A43-3B22-2A1E-F1EA-3A5629399A4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602291" y="2656400"/>
                    <a:ext cx="65915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FR" sz="1600" dirty="0">
                        <a:latin typeface="Avenir Next" panose="020B0503020202020204" pitchFamily="34" charset="0"/>
                      </a:rPr>
                      <a:t>2032</a:t>
                    </a:r>
                  </a:p>
                </p:txBody>
              </p:sp>
              <p:sp>
                <p:nvSpPr>
                  <p:cNvPr id="197" name="TextBox 196">
                    <a:extLst>
                      <a:ext uri="{FF2B5EF4-FFF2-40B4-BE49-F238E27FC236}">
                        <a16:creationId xmlns:a16="http://schemas.microsoft.com/office/drawing/2014/main" id="{5DB2B181-1723-3501-18EE-AC8D0AF7F14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689932" y="3399612"/>
                    <a:ext cx="65915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FR" sz="1600" dirty="0">
                        <a:latin typeface="Avenir Next" panose="020B0503020202020204" pitchFamily="34" charset="0"/>
                      </a:rPr>
                      <a:t>2035</a:t>
                    </a:r>
                  </a:p>
                </p:txBody>
              </p:sp>
              <p:grpSp>
                <p:nvGrpSpPr>
                  <p:cNvPr id="209" name="Group 208">
                    <a:extLst>
                      <a:ext uri="{FF2B5EF4-FFF2-40B4-BE49-F238E27FC236}">
                        <a16:creationId xmlns:a16="http://schemas.microsoft.com/office/drawing/2014/main" id="{F3A8FF80-910E-86B7-222B-693FC6DD03B2}"/>
                      </a:ext>
                    </a:extLst>
                  </p:cNvPr>
                  <p:cNvGrpSpPr/>
                  <p:nvPr/>
                </p:nvGrpSpPr>
                <p:grpSpPr>
                  <a:xfrm>
                    <a:off x="2886668" y="3172403"/>
                    <a:ext cx="3951208" cy="345622"/>
                    <a:chOff x="2886668" y="3172403"/>
                    <a:chExt cx="3951208" cy="345622"/>
                  </a:xfrm>
                </p:grpSpPr>
                <p:grpSp>
                  <p:nvGrpSpPr>
                    <p:cNvPr id="199" name="Group 198">
                      <a:extLst>
                        <a:ext uri="{FF2B5EF4-FFF2-40B4-BE49-F238E27FC236}">
                          <a16:creationId xmlns:a16="http://schemas.microsoft.com/office/drawing/2014/main" id="{03195D1D-C074-2741-E09E-E4CA063D926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6668" y="3192222"/>
                      <a:ext cx="3951208" cy="289689"/>
                      <a:chOff x="2886668" y="3192222"/>
                      <a:chExt cx="3951208" cy="289689"/>
                    </a:xfrm>
                  </p:grpSpPr>
                  <p:sp>
                    <p:nvSpPr>
                      <p:cNvPr id="192" name="Hexagon 191">
                        <a:extLst>
                          <a:ext uri="{FF2B5EF4-FFF2-40B4-BE49-F238E27FC236}">
                            <a16:creationId xmlns:a16="http://schemas.microsoft.com/office/drawing/2014/main" id="{0CC8301E-CA09-22AD-3CE2-6D53F6C4AC42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2886668" y="3193911"/>
                        <a:ext cx="1428901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rgbClr val="C00000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194" name="Hexagon 193">
                        <a:extLst>
                          <a:ext uri="{FF2B5EF4-FFF2-40B4-BE49-F238E27FC236}">
                            <a16:creationId xmlns:a16="http://schemas.microsoft.com/office/drawing/2014/main" id="{FD2896EB-007B-3D48-2A14-06F9D6D14B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95877" y="3204000"/>
                        <a:ext cx="3941999" cy="27360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59957"/>
                              <a:lumOff val="40043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195" name="Hexagon 194">
                        <a:extLst>
                          <a:ext uri="{FF2B5EF4-FFF2-40B4-BE49-F238E27FC236}">
                            <a16:creationId xmlns:a16="http://schemas.microsoft.com/office/drawing/2014/main" id="{15310522-5AAF-D6B2-F4A9-3DF5751539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18743" y="3193200"/>
                        <a:ext cx="827999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196" name="Hexagon 195">
                        <a:extLst>
                          <a:ext uri="{FF2B5EF4-FFF2-40B4-BE49-F238E27FC236}">
                            <a16:creationId xmlns:a16="http://schemas.microsoft.com/office/drawing/2014/main" id="{890D5B91-C6D4-CE67-BF18-CF002E84577E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4623811" y="3192222"/>
                        <a:ext cx="2196000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bg1">
                            <a:lumMod val="7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00" name="TextBox 199">
                      <a:extLst>
                        <a:ext uri="{FF2B5EF4-FFF2-40B4-BE49-F238E27FC236}">
                          <a16:creationId xmlns:a16="http://schemas.microsoft.com/office/drawing/2014/main" id="{B1FC8663-1DDE-413D-1B96-300AF2EE737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07342" y="3175937"/>
                      <a:ext cx="827953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6y</a:t>
                      </a:r>
                      <a:endParaRPr lang="en-FR" sz="16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p:txBody>
                </p:sp>
                <p:sp>
                  <p:nvSpPr>
                    <p:cNvPr id="201" name="TextBox 200">
                      <a:extLst>
                        <a:ext uri="{FF2B5EF4-FFF2-40B4-BE49-F238E27FC236}">
                          <a16:creationId xmlns:a16="http://schemas.microsoft.com/office/drawing/2014/main" id="{43750046-38CB-1399-9FBD-81B7DDFF198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33098" y="3175937"/>
                      <a:ext cx="412539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2y</a:t>
                      </a:r>
                      <a:endParaRPr lang="en-FR" sz="1600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02" name="TextBox 201">
                      <a:extLst>
                        <a:ext uri="{FF2B5EF4-FFF2-40B4-BE49-F238E27FC236}">
                          <a16:creationId xmlns:a16="http://schemas.microsoft.com/office/drawing/2014/main" id="{BFA289F7-7BA7-9E13-5FE0-8D0B02663B7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175832" y="3172403"/>
                      <a:ext cx="605549" cy="34562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3y</a:t>
                      </a:r>
                      <a:endParaRPr lang="en-FR" sz="16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cxnSp>
                <p:nvCxnSpPr>
                  <p:cNvPr id="205" name="Straight Connector 204">
                    <a:extLst>
                      <a:ext uri="{FF2B5EF4-FFF2-40B4-BE49-F238E27FC236}">
                        <a16:creationId xmlns:a16="http://schemas.microsoft.com/office/drawing/2014/main" id="{C5A2F5DC-51D6-D90C-3E1B-C934FA56BFD8}"/>
                      </a:ext>
                    </a:extLst>
                  </p:cNvPr>
                  <p:cNvCxnSpPr>
                    <a:cxnSpLocks/>
                    <a:endCxn id="251" idx="3"/>
                  </p:cNvCxnSpPr>
                  <p:nvPr/>
                </p:nvCxnSpPr>
                <p:spPr>
                  <a:xfrm flipH="1">
                    <a:off x="2910976" y="2116440"/>
                    <a:ext cx="7959" cy="320915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0" name="Group 209">
                    <a:extLst>
                      <a:ext uri="{FF2B5EF4-FFF2-40B4-BE49-F238E27FC236}">
                        <a16:creationId xmlns:a16="http://schemas.microsoft.com/office/drawing/2014/main" id="{D537CC03-7E38-E52D-88BB-5AA0BAACF6DA}"/>
                      </a:ext>
                    </a:extLst>
                  </p:cNvPr>
                  <p:cNvGrpSpPr/>
                  <p:nvPr/>
                </p:nvGrpSpPr>
                <p:grpSpPr>
                  <a:xfrm>
                    <a:off x="2901695" y="3638018"/>
                    <a:ext cx="3953115" cy="345622"/>
                    <a:chOff x="2886668" y="3182203"/>
                    <a:chExt cx="3953115" cy="345622"/>
                  </a:xfrm>
                </p:grpSpPr>
                <p:grpSp>
                  <p:nvGrpSpPr>
                    <p:cNvPr id="211" name="Group 210">
                      <a:extLst>
                        <a:ext uri="{FF2B5EF4-FFF2-40B4-BE49-F238E27FC236}">
                          <a16:creationId xmlns:a16="http://schemas.microsoft.com/office/drawing/2014/main" id="{C1F22C2D-9CAF-9AEC-F50D-E803ADA1331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6668" y="3219676"/>
                      <a:ext cx="3953115" cy="289992"/>
                      <a:chOff x="2886668" y="3219676"/>
                      <a:chExt cx="3953115" cy="289992"/>
                    </a:xfrm>
                  </p:grpSpPr>
                  <p:sp>
                    <p:nvSpPr>
                      <p:cNvPr id="215" name="Hexagon 214">
                        <a:extLst>
                          <a:ext uri="{FF2B5EF4-FFF2-40B4-BE49-F238E27FC236}">
                            <a16:creationId xmlns:a16="http://schemas.microsoft.com/office/drawing/2014/main" id="{F13B0D3C-4819-9BAD-7414-313EC33212BE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2886668" y="3220815"/>
                        <a:ext cx="2592402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rgbClr val="C00000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216" name="Hexagon 215">
                        <a:extLst>
                          <a:ext uri="{FF2B5EF4-FFF2-40B4-BE49-F238E27FC236}">
                            <a16:creationId xmlns:a16="http://schemas.microsoft.com/office/drawing/2014/main" id="{D8D19AB9-1BDE-C49F-C58C-2331872D46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95877" y="3230380"/>
                        <a:ext cx="3936849" cy="27099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59957"/>
                              <a:lumOff val="40043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217" name="Hexagon 216">
                        <a:extLst>
                          <a:ext uri="{FF2B5EF4-FFF2-40B4-BE49-F238E27FC236}">
                            <a16:creationId xmlns:a16="http://schemas.microsoft.com/office/drawing/2014/main" id="{BAFD2F41-967C-E8F1-A181-4DDCB5D9E8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78784" y="3219676"/>
                        <a:ext cx="864000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218" name="Hexagon 217">
                        <a:extLst>
                          <a:ext uri="{FF2B5EF4-FFF2-40B4-BE49-F238E27FC236}">
                            <a16:creationId xmlns:a16="http://schemas.microsoft.com/office/drawing/2014/main" id="{A9402A72-A383-C34A-75A0-F0E19ACB0377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5704405" y="3221668"/>
                        <a:ext cx="1135378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bg1">
                            <a:lumMod val="7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12" name="TextBox 211">
                      <a:extLst>
                        <a:ext uri="{FF2B5EF4-FFF2-40B4-BE49-F238E27FC236}">
                          <a16:creationId xmlns:a16="http://schemas.microsoft.com/office/drawing/2014/main" id="{02038DA3-DCC5-28CB-76E2-99E0ED9E110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17938" y="3185737"/>
                      <a:ext cx="512901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3y</a:t>
                      </a:r>
                      <a:endParaRPr lang="en-FR" sz="16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p:txBody>
                </p:sp>
                <p:sp>
                  <p:nvSpPr>
                    <p:cNvPr id="213" name="TextBox 212">
                      <a:extLst>
                        <a:ext uri="{FF2B5EF4-FFF2-40B4-BE49-F238E27FC236}">
                          <a16:creationId xmlns:a16="http://schemas.microsoft.com/office/drawing/2014/main" id="{F872E9EE-BE90-A0F6-E3D4-F71FAB31FF4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75455" y="3185737"/>
                      <a:ext cx="512901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2y</a:t>
                      </a:r>
                      <a:endParaRPr lang="en-FR" sz="1600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14" name="TextBox 213">
                      <a:extLst>
                        <a:ext uri="{FF2B5EF4-FFF2-40B4-BE49-F238E27FC236}">
                          <a16:creationId xmlns:a16="http://schemas.microsoft.com/office/drawing/2014/main" id="{EC9E7B9F-8270-4ADD-9C9C-1109B00926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03150" y="3182203"/>
                      <a:ext cx="605549" cy="34562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6y</a:t>
                      </a:r>
                      <a:endParaRPr lang="en-FR" sz="16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245" name="Hexagon 244">
                    <a:extLst>
                      <a:ext uri="{FF2B5EF4-FFF2-40B4-BE49-F238E27FC236}">
                        <a16:creationId xmlns:a16="http://schemas.microsoft.com/office/drawing/2014/main" id="{FC4AC8EC-A576-FD23-BCC6-EA7126951AF4}"/>
                      </a:ext>
                    </a:extLst>
                  </p:cNvPr>
                  <p:cNvSpPr/>
                  <p:nvPr/>
                </p:nvSpPr>
                <p:spPr>
                  <a:xfrm flipV="1">
                    <a:off x="5328000" y="4680946"/>
                    <a:ext cx="3671999" cy="288000"/>
                  </a:xfrm>
                  <a:prstGeom prst="hexagon">
                    <a:avLst/>
                  </a:prstGeom>
                  <a:noFill/>
                  <a:ln w="19050">
                    <a:solidFill>
                      <a:schemeClr val="bg1">
                        <a:lumMod val="7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FR" sz="1600" dirty="0">
                      <a:solidFill>
                        <a:srgbClr val="C00000"/>
                      </a:solidFill>
                      <a:latin typeface="Avenir Next" panose="020B0503020202020204" pitchFamily="34" charset="0"/>
                    </a:endParaRPr>
                  </a:p>
                </p:txBody>
              </p:sp>
              <p:grpSp>
                <p:nvGrpSpPr>
                  <p:cNvPr id="246" name="Group 245">
                    <a:extLst>
                      <a:ext uri="{FF2B5EF4-FFF2-40B4-BE49-F238E27FC236}">
                        <a16:creationId xmlns:a16="http://schemas.microsoft.com/office/drawing/2014/main" id="{67E84F93-1ACB-19AB-116D-F46DD8C9233C}"/>
                      </a:ext>
                    </a:extLst>
                  </p:cNvPr>
                  <p:cNvGrpSpPr/>
                  <p:nvPr/>
                </p:nvGrpSpPr>
                <p:grpSpPr>
                  <a:xfrm>
                    <a:off x="2910976" y="5157533"/>
                    <a:ext cx="8590012" cy="345622"/>
                    <a:chOff x="2885808" y="3196849"/>
                    <a:chExt cx="6111226" cy="345622"/>
                  </a:xfrm>
                </p:grpSpPr>
                <p:grpSp>
                  <p:nvGrpSpPr>
                    <p:cNvPr id="247" name="Group 246">
                      <a:extLst>
                        <a:ext uri="{FF2B5EF4-FFF2-40B4-BE49-F238E27FC236}">
                          <a16:creationId xmlns:a16="http://schemas.microsoft.com/office/drawing/2014/main" id="{D2E06B31-9EFB-D13A-57E8-78DECFAB25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5808" y="3220662"/>
                      <a:ext cx="6111226" cy="288248"/>
                      <a:chOff x="2885808" y="3220662"/>
                      <a:chExt cx="6111226" cy="288248"/>
                    </a:xfrm>
                  </p:grpSpPr>
                  <p:sp>
                    <p:nvSpPr>
                      <p:cNvPr id="251" name="Hexagon 250">
                        <a:extLst>
                          <a:ext uri="{FF2B5EF4-FFF2-40B4-BE49-F238E27FC236}">
                            <a16:creationId xmlns:a16="http://schemas.microsoft.com/office/drawing/2014/main" id="{34B34A18-1325-2E6F-DCC8-DDB6F7BC4A4C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2885808" y="3220910"/>
                        <a:ext cx="3099006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rgbClr val="C00000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252" name="Hexagon 251">
                        <a:extLst>
                          <a:ext uri="{FF2B5EF4-FFF2-40B4-BE49-F238E27FC236}">
                            <a16:creationId xmlns:a16="http://schemas.microsoft.com/office/drawing/2014/main" id="{ED84C5CE-F480-44D7-69B2-B744900959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7086" y="3227862"/>
                        <a:ext cx="6109948" cy="273600"/>
                      </a:xfrm>
                      <a:prstGeom prst="hexagon">
                        <a:avLst/>
                      </a:prstGeom>
                      <a:gradFill flip="none" rotWithShape="1">
                        <a:gsLst>
                          <a:gs pos="0">
                            <a:schemeClr val="tx1">
                              <a:lumMod val="59957"/>
                              <a:lumOff val="40043"/>
                            </a:schemeClr>
                          </a:gs>
                          <a:gs pos="100000">
                            <a:schemeClr val="tx1">
                              <a:lumMod val="10000"/>
                              <a:lumOff val="90000"/>
                            </a:schemeClr>
                          </a:gs>
                        </a:gsLst>
                        <a:lin ang="0" scaled="1"/>
                        <a:tileRect/>
                      </a:gradFill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/>
                      </a:p>
                    </p:txBody>
                  </p:sp>
                  <p:sp>
                    <p:nvSpPr>
                      <p:cNvPr id="253" name="Hexagon 252">
                        <a:extLst>
                          <a:ext uri="{FF2B5EF4-FFF2-40B4-BE49-F238E27FC236}">
                            <a16:creationId xmlns:a16="http://schemas.microsoft.com/office/drawing/2014/main" id="{5120D5D0-AC3E-CF9D-6381-910CD2C346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886520" y="3220662"/>
                        <a:ext cx="875836" cy="288000"/>
                      </a:xfrm>
                      <a:prstGeom prst="hexagon">
                        <a:avLst/>
                      </a:prstGeom>
                      <a:noFill/>
                      <a:ln w="1905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48" name="TextBox 247">
                      <a:extLst>
                        <a:ext uri="{FF2B5EF4-FFF2-40B4-BE49-F238E27FC236}">
                          <a16:creationId xmlns:a16="http://schemas.microsoft.com/office/drawing/2014/main" id="{BFC44BE1-2096-92D4-42AA-048B0FCE5BF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428726" y="3200383"/>
                      <a:ext cx="624357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9y</a:t>
                      </a:r>
                      <a:endParaRPr lang="en-FR" sz="16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p:txBody>
                </p:sp>
                <p:sp>
                  <p:nvSpPr>
                    <p:cNvPr id="249" name="TextBox 248">
                      <a:extLst>
                        <a:ext uri="{FF2B5EF4-FFF2-40B4-BE49-F238E27FC236}">
                          <a16:creationId xmlns:a16="http://schemas.microsoft.com/office/drawing/2014/main" id="{9D2DE81D-B604-6733-4557-5664C29F4E0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74780" y="3200383"/>
                      <a:ext cx="512901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3y</a:t>
                      </a:r>
                      <a:endParaRPr lang="en-FR" sz="1600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50" name="TextBox 249">
                      <a:extLst>
                        <a:ext uri="{FF2B5EF4-FFF2-40B4-BE49-F238E27FC236}">
                          <a16:creationId xmlns:a16="http://schemas.microsoft.com/office/drawing/2014/main" id="{83B943ED-21A9-CDFD-7FD6-406D6FADC21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52219" y="3196849"/>
                      <a:ext cx="605549" cy="34562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12y</a:t>
                      </a:r>
                      <a:endParaRPr lang="en-FR" sz="16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grpSp>
                <p:nvGrpSpPr>
                  <p:cNvPr id="268" name="Group 267">
                    <a:extLst>
                      <a:ext uri="{FF2B5EF4-FFF2-40B4-BE49-F238E27FC236}">
                        <a16:creationId xmlns:a16="http://schemas.microsoft.com/office/drawing/2014/main" id="{B6EBB257-4BD5-0522-3519-031526BF4BA4}"/>
                      </a:ext>
                    </a:extLst>
                  </p:cNvPr>
                  <p:cNvGrpSpPr/>
                  <p:nvPr/>
                </p:nvGrpSpPr>
                <p:grpSpPr>
                  <a:xfrm>
                    <a:off x="2896700" y="4179215"/>
                    <a:ext cx="4303135" cy="345000"/>
                    <a:chOff x="2896700" y="4179215"/>
                    <a:chExt cx="4303135" cy="345000"/>
                  </a:xfrm>
                </p:grpSpPr>
                <p:grpSp>
                  <p:nvGrpSpPr>
                    <p:cNvPr id="259" name="Group 258">
                      <a:extLst>
                        <a:ext uri="{FF2B5EF4-FFF2-40B4-BE49-F238E27FC236}">
                          <a16:creationId xmlns:a16="http://schemas.microsoft.com/office/drawing/2014/main" id="{DEF96C86-2ABA-5308-381F-7E977475A48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6700" y="4179215"/>
                      <a:ext cx="4294451" cy="345000"/>
                      <a:chOff x="2908756" y="3199851"/>
                      <a:chExt cx="4294451" cy="345000"/>
                    </a:xfrm>
                  </p:grpSpPr>
                  <p:grpSp>
                    <p:nvGrpSpPr>
                      <p:cNvPr id="260" name="Group 259">
                        <a:extLst>
                          <a:ext uri="{FF2B5EF4-FFF2-40B4-BE49-F238E27FC236}">
                            <a16:creationId xmlns:a16="http://schemas.microsoft.com/office/drawing/2014/main" id="{2DCBEFF1-F1E0-19D4-953A-453AA33B555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08756" y="3223356"/>
                        <a:ext cx="4294451" cy="288000"/>
                        <a:chOff x="2908756" y="3223356"/>
                        <a:chExt cx="4294451" cy="288000"/>
                      </a:xfrm>
                    </p:grpSpPr>
                    <p:sp>
                      <p:nvSpPr>
                        <p:cNvPr id="265" name="Hexagon 264">
                          <a:extLst>
                            <a:ext uri="{FF2B5EF4-FFF2-40B4-BE49-F238E27FC236}">
                              <a16:creationId xmlns:a16="http://schemas.microsoft.com/office/drawing/2014/main" id="{E6EF6BE9-096E-CD87-56E9-8FF7E313083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8756" y="3234380"/>
                          <a:ext cx="4294451" cy="273600"/>
                        </a:xfrm>
                        <a:prstGeom prst="hexagon">
                          <a:avLst/>
                        </a:prstGeom>
                        <a:gradFill flip="none" rotWithShape="1">
                          <a:gsLst>
                            <a:gs pos="0">
                              <a:schemeClr val="tx1">
                                <a:lumMod val="59957"/>
                                <a:lumOff val="40043"/>
                              </a:schemeClr>
                            </a:gs>
                            <a:gs pos="100000">
                              <a:schemeClr val="tx1">
                                <a:lumMod val="10000"/>
                                <a:lumOff val="9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/>
                        </a:p>
                      </p:txBody>
                    </p:sp>
                    <p:sp>
                      <p:nvSpPr>
                        <p:cNvPr id="266" name="Hexagon 265">
                          <a:extLst>
                            <a:ext uri="{FF2B5EF4-FFF2-40B4-BE49-F238E27FC236}">
                              <a16:creationId xmlns:a16="http://schemas.microsoft.com/office/drawing/2014/main" id="{8045A217-F68F-EE47-1535-B3D226E3B50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10414" y="3223356"/>
                          <a:ext cx="1149781" cy="288000"/>
                        </a:xfrm>
                        <a:prstGeom prst="hexagon">
                          <a:avLst/>
                        </a:prstGeom>
                        <a:noFill/>
                        <a:ln w="19050">
                          <a:gradFill flip="none" rotWithShape="1">
                            <a:gsLst>
                              <a:gs pos="0">
                                <a:srgbClr val="C00000"/>
                              </a:gs>
                              <a:gs pos="5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0" scaled="1"/>
                            <a:tileRect/>
                          </a:gra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FR" sz="1600" dirty="0">
                            <a:solidFill>
                              <a:srgbClr val="C00000"/>
                            </a:solidFill>
                            <a:latin typeface="Avenir Next" panose="020B0503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261" name="TextBox 260">
                        <a:extLst>
                          <a:ext uri="{FF2B5EF4-FFF2-40B4-BE49-F238E27FC236}">
                            <a16:creationId xmlns:a16="http://schemas.microsoft.com/office/drawing/2014/main" id="{7F7B3AA3-E5EB-87D0-1DA9-C98AB66BD97F}"/>
                          </a:ext>
                        </a:extLst>
                      </p:cNvPr>
                      <p:cNvSpPr txBox="1"/>
                      <p:nvPr/>
                    </p:nvSpPr>
                    <p:spPr>
                      <a:xfrm flipH="1">
                        <a:off x="5124055" y="3206297"/>
                        <a:ext cx="648117" cy="338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sz="1600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rPr>
                          <a:t>9y</a:t>
                        </a:r>
                        <a:endParaRPr lang="en-FR" sz="16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endParaRPr>
                      </a:p>
                    </p:txBody>
                  </p:sp>
                  <p:sp>
                    <p:nvSpPr>
                      <p:cNvPr id="262" name="TextBox 261">
                        <a:extLst>
                          <a:ext uri="{FF2B5EF4-FFF2-40B4-BE49-F238E27FC236}">
                            <a16:creationId xmlns:a16="http://schemas.microsoft.com/office/drawing/2014/main" id="{95126F62-4843-515C-2589-80673FA0762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204932" y="3199851"/>
                        <a:ext cx="512901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GB" sz="1600" dirty="0">
                            <a:solidFill>
                              <a:schemeClr val="bg1"/>
                            </a:solidFill>
                            <a:latin typeface="Avenir Next" panose="020B0503020202020204" pitchFamily="34" charset="0"/>
                          </a:rPr>
                          <a:t>3y</a:t>
                        </a:r>
                        <a:endParaRPr lang="en-FR" sz="1600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67" name="Hexagon 266">
                      <a:extLst>
                        <a:ext uri="{FF2B5EF4-FFF2-40B4-BE49-F238E27FC236}">
                          <a16:creationId xmlns:a16="http://schemas.microsoft.com/office/drawing/2014/main" id="{0CE0487C-638E-2FAB-6E47-B680406BE076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3916636" y="4201200"/>
                      <a:ext cx="3283199" cy="288000"/>
                    </a:xfrm>
                    <a:prstGeom prst="hexagon">
                      <a:avLst/>
                    </a:prstGeom>
                    <a:noFill/>
                    <a:ln w="19050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FR" sz="1600" dirty="0">
                        <a:solidFill>
                          <a:srgbClr val="C00000"/>
                        </a:solidFill>
                        <a:latin typeface="Avenir Next" panose="020B0503020202020204" pitchFamily="34" charset="0"/>
                      </a:endParaRPr>
                    </a:p>
                  </p:txBody>
                </p:sp>
              </p:grpSp>
              <p:sp>
                <p:nvSpPr>
                  <p:cNvPr id="271" name="TextBox 270">
                    <a:extLst>
                      <a:ext uri="{FF2B5EF4-FFF2-40B4-BE49-F238E27FC236}">
                        <a16:creationId xmlns:a16="http://schemas.microsoft.com/office/drawing/2014/main" id="{50909985-ED1D-986F-4117-814FD6AE3DD5}"/>
                      </a:ext>
                    </a:extLst>
                  </p:cNvPr>
                  <p:cNvSpPr txBox="1"/>
                  <p:nvPr/>
                </p:nvSpPr>
                <p:spPr>
                  <a:xfrm>
                    <a:off x="8977833" y="4643207"/>
                    <a:ext cx="2793522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600" dirty="0">
                        <a:latin typeface="Avenir Next" panose="020B0503020202020204" pitchFamily="34" charset="0"/>
                      </a:rPr>
                      <a:t>a</a:t>
                    </a:r>
                    <a:r>
                      <a:rPr lang="en-FR" sz="1600" dirty="0">
                        <a:latin typeface="Avenir Next" panose="020B0503020202020204" pitchFamily="34" charset="0"/>
                      </a:rPr>
                      <a:t>ssuming 2040 physics start</a:t>
                    </a:r>
                  </a:p>
                </p:txBody>
              </p:sp>
              <p:sp>
                <p:nvSpPr>
                  <p:cNvPr id="276" name="TextBox 275">
                    <a:extLst>
                      <a:ext uri="{FF2B5EF4-FFF2-40B4-BE49-F238E27FC236}">
                        <a16:creationId xmlns:a16="http://schemas.microsoft.com/office/drawing/2014/main" id="{B9C75DDA-8B78-A5C2-44C9-5647A2B1BCE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050720" y="4176989"/>
                    <a:ext cx="65915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FR" sz="1600" dirty="0">
                        <a:latin typeface="Avenir Next" panose="020B0503020202020204" pitchFamily="34" charset="0"/>
                      </a:rPr>
                      <a:t>2036</a:t>
                    </a:r>
                  </a:p>
                </p:txBody>
              </p:sp>
              <p:sp>
                <p:nvSpPr>
                  <p:cNvPr id="301" name="TextBox 300">
                    <a:extLst>
                      <a:ext uri="{FF2B5EF4-FFF2-40B4-BE49-F238E27FC236}">
                        <a16:creationId xmlns:a16="http://schemas.microsoft.com/office/drawing/2014/main" id="{A585DEE5-F3A2-4EEF-2288-0AC30106D542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516885" y="2199359"/>
                    <a:ext cx="65915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FR" sz="1600" dirty="0">
                        <a:latin typeface="Avenir Next" panose="020B0503020202020204" pitchFamily="34" charset="0"/>
                      </a:rPr>
                      <a:t>2029</a:t>
                    </a:r>
                  </a:p>
                </p:txBody>
              </p:sp>
              <p:sp>
                <p:nvSpPr>
                  <p:cNvPr id="302" name="TextBox 301">
                    <a:extLst>
                      <a:ext uri="{FF2B5EF4-FFF2-40B4-BE49-F238E27FC236}">
                        <a16:creationId xmlns:a16="http://schemas.microsoft.com/office/drawing/2014/main" id="{F2D476DC-F392-FA83-808A-A13FE15A7DA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1354161" y="5147794"/>
                    <a:ext cx="65915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FR" sz="1600" dirty="0">
                        <a:latin typeface="Avenir Next" panose="020B0503020202020204" pitchFamily="34" charset="0"/>
                      </a:rPr>
                      <a:t>2048</a:t>
                    </a:r>
                  </a:p>
                </p:txBody>
              </p:sp>
            </p:grpSp>
          </p:grpSp>
        </p:grpSp>
        <p:sp>
          <p:nvSpPr>
            <p:cNvPr id="363" name="TextBox 362">
              <a:extLst>
                <a:ext uri="{FF2B5EF4-FFF2-40B4-BE49-F238E27FC236}">
                  <a16:creationId xmlns:a16="http://schemas.microsoft.com/office/drawing/2014/main" id="{09382B7D-54B3-04A9-E768-9E03229A81FF}"/>
                </a:ext>
              </a:extLst>
            </p:cNvPr>
            <p:cNvSpPr txBox="1"/>
            <p:nvPr/>
          </p:nvSpPr>
          <p:spPr>
            <a:xfrm>
              <a:off x="2512826" y="2367089"/>
              <a:ext cx="6591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sz="1600" dirty="0">
                  <a:latin typeface="Avenir Next" panose="020B0503020202020204" pitchFamily="34" charset="0"/>
                </a:rPr>
                <a:t>2024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050B91B-3437-D77B-4075-147D73BAEB31}"/>
              </a:ext>
            </a:extLst>
          </p:cNvPr>
          <p:cNvSpPr txBox="1"/>
          <p:nvPr/>
        </p:nvSpPr>
        <p:spPr>
          <a:xfrm>
            <a:off x="3241" y="6553856"/>
            <a:ext cx="9373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</a:t>
            </a:r>
            <a:r>
              <a:rPr lang="en-GB" sz="1400" i="1" dirty="0">
                <a:latin typeface="Avenir Next" panose="020B0503020202020204" pitchFamily="34" charset="0"/>
              </a:rPr>
              <a:t>a</a:t>
            </a:r>
            <a:r>
              <a:rPr lang="en-FR" sz="1400" i="1" dirty="0">
                <a:latin typeface="Avenir Next" panose="020B0503020202020204" pitchFamily="34" charset="0"/>
              </a:rPr>
              <a:t>ssuming similar </a:t>
            </a:r>
            <a:r>
              <a:rPr lang="en-US" sz="1400" i="1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typical time scales for specific experiment planning of same small/medium/large scale projects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0BCE0-C93E-0C33-AE41-321B4A665563}"/>
              </a:ext>
            </a:extLst>
          </p:cNvPr>
          <p:cNvSpPr txBox="1"/>
          <p:nvPr/>
        </p:nvSpPr>
        <p:spPr>
          <a:xfrm>
            <a:off x="6196735" y="1976999"/>
            <a:ext cx="52453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venir Next" panose="020B0503020202020204" pitchFamily="34" charset="0"/>
              </a:rPr>
              <a:t>e</a:t>
            </a:r>
            <a:r>
              <a:rPr lang="en-FR" sz="1600" dirty="0">
                <a:latin typeface="Avenir Next" panose="020B0503020202020204" pitchFamily="34" charset="0"/>
              </a:rPr>
              <a:t>ntering dedicated engieering with R&amp;D tails in DRDs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798F9F-8DF6-6318-4F4D-C9D4D0A4F68B}"/>
              </a:ext>
            </a:extLst>
          </p:cNvPr>
          <p:cNvSpPr txBox="1"/>
          <p:nvPr/>
        </p:nvSpPr>
        <p:spPr>
          <a:xfrm>
            <a:off x="7075034" y="3206175"/>
            <a:ext cx="4699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venir Next" panose="020B0503020202020204" pitchFamily="34" charset="0"/>
              </a:rPr>
              <a:t>only consideration at this stage not documented</a:t>
            </a:r>
            <a:endParaRPr lang="en-FR" sz="1600" dirty="0">
              <a:latin typeface="Avenir Next" panose="020B0503020202020204" pitchFamily="34" charset="0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9D09026B-8486-A28B-3546-96055B2D6FF1}"/>
              </a:ext>
            </a:extLst>
          </p:cNvPr>
          <p:cNvSpPr/>
          <p:nvPr/>
        </p:nvSpPr>
        <p:spPr>
          <a:xfrm rot="10800000">
            <a:off x="6038381" y="1695013"/>
            <a:ext cx="106528" cy="901781"/>
          </a:xfrm>
          <a:prstGeom prst="leftBrace">
            <a:avLst>
              <a:gd name="adj1" fmla="val 8333"/>
              <a:gd name="adj2" fmla="val 49631"/>
            </a:avLst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916672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F818BB-2FC7-20E9-B2A1-1E646D81C973}"/>
              </a:ext>
            </a:extLst>
          </p:cNvPr>
          <p:cNvSpPr txBox="1"/>
          <p:nvPr/>
        </p:nvSpPr>
        <p:spPr>
          <a:xfrm>
            <a:off x="297873" y="444622"/>
            <a:ext cx="11596254" cy="856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DRD1 “Gaseous Detectors”  - WPs related to ILD concept</a:t>
            </a:r>
          </a:p>
          <a:p>
            <a:pPr algn="ctr">
              <a:spcAft>
                <a:spcPts val="200"/>
              </a:spcAft>
            </a:pP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  <a:hlinkClick r:id="rId3"/>
              </a:rPr>
              <a:t>https://drd1.web.cern.ch/</a:t>
            </a: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3DB22F-C12F-99C5-07A1-274F90C37E2D}"/>
              </a:ext>
            </a:extLst>
          </p:cNvPr>
          <p:cNvSpPr txBox="1"/>
          <p:nvPr/>
        </p:nvSpPr>
        <p:spPr>
          <a:xfrm>
            <a:off x="5217204" y="2276808"/>
            <a:ext cx="6466795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 WP4 : Tracking TPC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distortion/ion backflow challenge at FCC-</a:t>
            </a:r>
            <a:r>
              <a:rPr lang="en-GB" dirty="0" err="1">
                <a:latin typeface="Avenir Next" panose="020B0503020202020204" pitchFamily="34" charset="0"/>
              </a:rPr>
              <a:t>ee</a:t>
            </a:r>
            <a:r>
              <a:rPr lang="en-GB" dirty="0">
                <a:latin typeface="Avenir Next" panose="020B0503020202020204" pitchFamily="34" charset="0"/>
              </a:rPr>
              <a:t> &amp; </a:t>
            </a:r>
            <a:r>
              <a:rPr lang="en-GB" dirty="0" err="1">
                <a:latin typeface="Avenir Next" panose="020B0503020202020204" pitchFamily="34" charset="0"/>
              </a:rPr>
              <a:t>CepC</a:t>
            </a:r>
            <a:endParaRPr lang="en-GB" dirty="0">
              <a:latin typeface="Avenir Next" panose="020B0503020202020204" pitchFamily="34" charset="0"/>
            </a:endParaRP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MPGD readout for PID possibly with </a:t>
            </a:r>
            <a:r>
              <a:rPr lang="en-GB" dirty="0" err="1">
                <a:latin typeface="Avenir Next" panose="020B0503020202020204" pitchFamily="34" charset="0"/>
              </a:rPr>
              <a:t>dN</a:t>
            </a:r>
            <a:r>
              <a:rPr lang="en-GB" dirty="0">
                <a:latin typeface="Avenir Next" panose="020B0503020202020204" pitchFamily="34" charset="0"/>
              </a:rPr>
              <a:t>/dx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WP5 : Calorimetry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MPGD and RPCs for HCAL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possibly with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ToF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precision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WP7 : MPGD for TL/SET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FEA2DE-20B6-59F5-75EF-132E6B39F532}"/>
              </a:ext>
            </a:extLst>
          </p:cNvPr>
          <p:cNvGrpSpPr/>
          <p:nvPr/>
        </p:nvGrpSpPr>
        <p:grpSpPr>
          <a:xfrm>
            <a:off x="268939" y="1562750"/>
            <a:ext cx="5249525" cy="3875428"/>
            <a:chOff x="268939" y="1562750"/>
            <a:chExt cx="5249525" cy="387542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95C8FFC-4F7F-DFE4-7119-944178724351}"/>
                </a:ext>
              </a:extLst>
            </p:cNvPr>
            <p:cNvGrpSpPr/>
            <p:nvPr/>
          </p:nvGrpSpPr>
          <p:grpSpPr>
            <a:xfrm>
              <a:off x="696191" y="1581148"/>
              <a:ext cx="4822273" cy="3857030"/>
              <a:chOff x="696191" y="1853291"/>
              <a:chExt cx="4822273" cy="3857030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AD3DE37B-CE98-A9CC-55EE-EC7AD0D610CB}"/>
                  </a:ext>
                </a:extLst>
              </p:cNvPr>
              <p:cNvGrpSpPr/>
              <p:nvPr/>
            </p:nvGrpSpPr>
            <p:grpSpPr>
              <a:xfrm>
                <a:off x="696191" y="1853291"/>
                <a:ext cx="4360455" cy="3857030"/>
                <a:chOff x="696191" y="1825581"/>
                <a:chExt cx="4360455" cy="3857030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8E8ED493-C918-B3BD-C8EE-22451027EA58}"/>
                    </a:ext>
                  </a:extLst>
                </p:cNvPr>
                <p:cNvGrpSpPr/>
                <p:nvPr/>
              </p:nvGrpSpPr>
              <p:grpSpPr>
                <a:xfrm>
                  <a:off x="696191" y="1825581"/>
                  <a:ext cx="4360455" cy="3857030"/>
                  <a:chOff x="696191" y="1825581"/>
                  <a:chExt cx="4360455" cy="3857030"/>
                </a:xfrm>
              </p:grpSpPr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7690269E-310E-3B6B-F216-1046C45818F4}"/>
                      </a:ext>
                    </a:extLst>
                  </p:cNvPr>
                  <p:cNvGrpSpPr/>
                  <p:nvPr/>
                </p:nvGrpSpPr>
                <p:grpSpPr>
                  <a:xfrm>
                    <a:off x="696191" y="1825581"/>
                    <a:ext cx="4259207" cy="3857030"/>
                    <a:chOff x="277091" y="1572736"/>
                    <a:chExt cx="4259207" cy="3857030"/>
                  </a:xfrm>
                </p:grpSpPr>
                <p:pic>
                  <p:nvPicPr>
                    <p:cNvPr id="42" name="Picture 41">
                      <a:extLst>
                        <a:ext uri="{FF2B5EF4-FFF2-40B4-BE49-F238E27FC236}">
                          <a16:creationId xmlns:a16="http://schemas.microsoft.com/office/drawing/2014/main" id="{3DDDEE0E-F4E6-5FC6-2925-1F09D93C4DB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4"/>
                    <a:srcRect l="19355" t="27927" r="26567" b="10574"/>
                    <a:stretch/>
                  </p:blipFill>
                  <p:spPr>
                    <a:xfrm>
                      <a:off x="277091" y="1572736"/>
                      <a:ext cx="3492500" cy="385703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D5D8A0A8-9FCC-8992-24A1-565463C54CB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88422" y="4350391"/>
                      <a:ext cx="64787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GB" sz="1600" dirty="0">
                          <a:latin typeface="Avenir Next" panose="020B0503020202020204" pitchFamily="34" charset="0"/>
                        </a:rPr>
                        <a:t>TPC</a:t>
                      </a:r>
                    </a:p>
                  </p:txBody>
                </p:sp>
                <p:cxnSp>
                  <p:nvCxnSpPr>
                    <p:cNvPr id="44" name="Straight Arrow Connector 43">
                      <a:extLst>
                        <a:ext uri="{FF2B5EF4-FFF2-40B4-BE49-F238E27FC236}">
                          <a16:creationId xmlns:a16="http://schemas.microsoft.com/office/drawing/2014/main" id="{AD755E70-0EF0-F71F-59CF-552B1254D21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695700" y="4515735"/>
                      <a:ext cx="262258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triangl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0CE445BE-AED9-7130-BEF4-32719C544066}"/>
                      </a:ext>
                    </a:extLst>
                  </p:cNvPr>
                  <p:cNvSpPr txBox="1"/>
                  <p:nvPr/>
                </p:nvSpPr>
                <p:spPr>
                  <a:xfrm>
                    <a:off x="4307522" y="3938086"/>
                    <a:ext cx="749124" cy="3385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600" dirty="0">
                        <a:latin typeface="Avenir Next" panose="020B0503020202020204" pitchFamily="34" charset="0"/>
                      </a:rPr>
                      <a:t>HCAL</a:t>
                    </a:r>
                  </a:p>
                </p:txBody>
              </p:sp>
            </p:grpSp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id="{FF781607-F12B-88F3-3A38-E282127F58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114800" y="4085419"/>
                  <a:ext cx="262258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27E3D24-1A1B-77C6-5786-BEB27EB97B14}"/>
                  </a:ext>
                </a:extLst>
              </p:cNvPr>
              <p:cNvSpPr txBox="1"/>
              <p:nvPr/>
            </p:nvSpPr>
            <p:spPr>
              <a:xfrm>
                <a:off x="4307522" y="4298434"/>
                <a:ext cx="1210942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dirty="0">
                    <a:latin typeface="Avenir Next" panose="020B0503020202020204" pitchFamily="34" charset="0"/>
                  </a:rPr>
                  <a:t>TL/SET 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F7654F3-CCB9-3303-88EB-C5A15EAAC905}"/>
                </a:ext>
              </a:extLst>
            </p:cNvPr>
            <p:cNvSpPr txBox="1"/>
            <p:nvPr/>
          </p:nvSpPr>
          <p:spPr>
            <a:xfrm rot="16200000">
              <a:off x="-1480066" y="3311755"/>
              <a:ext cx="3867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dirty="0"/>
                <a:t>ILD : </a:t>
              </a:r>
              <a:r>
                <a:rPr lang="en-GB" dirty="0">
                  <a:hlinkClick r:id="rId5"/>
                </a:rPr>
                <a:t>https://arxiv.org/abs/2003.01116</a:t>
              </a:r>
              <a:r>
                <a:rPr lang="en-GB" dirty="0"/>
                <a:t> </a:t>
              </a:r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620750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F818BB-2FC7-20E9-B2A1-1E646D81C973}"/>
              </a:ext>
            </a:extLst>
          </p:cNvPr>
          <p:cNvSpPr txBox="1"/>
          <p:nvPr/>
        </p:nvSpPr>
        <p:spPr>
          <a:xfrm>
            <a:off x="297873" y="447324"/>
            <a:ext cx="115962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DRD3 “Solid State Detectors” - WPs* related to ILD concept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26CC21-8A3C-EB5C-DE71-BF7A3930AC58}"/>
              </a:ext>
            </a:extLst>
          </p:cNvPr>
          <p:cNvSpPr txBox="1"/>
          <p:nvPr/>
        </p:nvSpPr>
        <p:spPr>
          <a:xfrm>
            <a:off x="4964708" y="1291271"/>
            <a:ext cx="6885201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WP1:  Monolithic CMOS sensors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SET/TL**- FTD/SIT - VTX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strip layers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p</a:t>
            </a:r>
            <a:r>
              <a:rPr lang="en-GB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precision - possibly as TL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pixel layers IP precision, hit position &amp; low X/X</a:t>
            </a:r>
            <a:r>
              <a:rPr lang="en-GB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ECAL – FCAL (</a:t>
            </a:r>
            <a:r>
              <a:rPr lang="en-GB" dirty="0" err="1">
                <a:latin typeface="Avenir Next" panose="020B0503020202020204" pitchFamily="34" charset="0"/>
              </a:rPr>
              <a:t>BeamCal</a:t>
            </a:r>
            <a:r>
              <a:rPr lang="en-GB" dirty="0">
                <a:latin typeface="Avenir Next" panose="020B0503020202020204" pitchFamily="34" charset="0"/>
              </a:rPr>
              <a:t>, LHCAL, </a:t>
            </a:r>
            <a:r>
              <a:rPr lang="en-GB" dirty="0" err="1">
                <a:latin typeface="Avenir Next" panose="020B0503020202020204" pitchFamily="34" charset="0"/>
              </a:rPr>
              <a:t>LumiCal</a:t>
            </a:r>
            <a:r>
              <a:rPr lang="en-GB" dirty="0">
                <a:latin typeface="Avenir Next" panose="020B0503020202020204" pitchFamily="34" charset="0"/>
              </a:rPr>
              <a:t>) 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compactness - pads or pixels for digital calorimetry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WP2 : Hybrid sensors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SET/TL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LGAD (pads) position and/or time precision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ECAL – FCAL (</a:t>
            </a:r>
            <a:r>
              <a:rPr lang="en-GB" dirty="0" err="1">
                <a:latin typeface="Avenir Next" panose="020B0503020202020204" pitchFamily="34" charset="0"/>
              </a:rPr>
              <a:t>LumiCAL</a:t>
            </a:r>
            <a:r>
              <a:rPr lang="en-GB" dirty="0">
                <a:latin typeface="Avenir Next" panose="020B0503020202020204" pitchFamily="34" charset="0"/>
              </a:rPr>
              <a:t>, LHCAL, </a:t>
            </a:r>
            <a:r>
              <a:rPr lang="en-GB" dirty="0" err="1">
                <a:latin typeface="Avenir Next" panose="020B0503020202020204" pitchFamily="34" charset="0"/>
              </a:rPr>
              <a:t>BeamCal</a:t>
            </a:r>
            <a:r>
              <a:rPr lang="en-GB" dirty="0">
                <a:latin typeface="Avenir Next" panose="020B0503020202020204" pitchFamily="34" charset="0"/>
              </a:rPr>
              <a:t>) 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possibly layers with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ToF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WP4 : non-Silicon based materials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latin typeface="Avenir Next" panose="020B0503020202020204" pitchFamily="34" charset="0"/>
              </a:rPr>
              <a:t>BeamCal</a:t>
            </a:r>
            <a:r>
              <a:rPr lang="en-GB" dirty="0">
                <a:latin typeface="Avenir Next" panose="020B0503020202020204" pitchFamily="34" charset="0"/>
              </a:rPr>
              <a:t> (GaAs…)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WP5 : Interconnexion and device fabrication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enabling high channel density in light &amp; compact devices               at low power consumption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81EF74-EF4A-EACE-9695-0D7E4BED7FFE}"/>
              </a:ext>
            </a:extLst>
          </p:cNvPr>
          <p:cNvSpPr txBox="1"/>
          <p:nvPr/>
        </p:nvSpPr>
        <p:spPr>
          <a:xfrm>
            <a:off x="-1" y="6375575"/>
            <a:ext cx="106277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latin typeface="Avenir Next" panose="020B0503020202020204" pitchFamily="34" charset="0"/>
              </a:rPr>
              <a:t>* DRD3 WP and WG organization is still being finalized</a:t>
            </a:r>
          </a:p>
          <a:p>
            <a:r>
              <a:rPr lang="en-GB" sz="1400" i="1" dirty="0">
                <a:latin typeface="Avenir Next" panose="020B0503020202020204" pitchFamily="34" charset="0"/>
              </a:rPr>
              <a:t>** TL = </a:t>
            </a:r>
            <a:r>
              <a:rPr lang="en-GB" sz="1400" i="1" dirty="0" err="1">
                <a:latin typeface="Avenir Next" panose="020B0503020202020204" pitchFamily="34" charset="0"/>
              </a:rPr>
              <a:t>ToF</a:t>
            </a:r>
            <a:r>
              <a:rPr lang="en-GB" sz="1400" i="1" dirty="0">
                <a:latin typeface="Avenir Next" panose="020B0503020202020204" pitchFamily="34" charset="0"/>
              </a:rPr>
              <a:t> Layer for PID  to cover low momentum blind region of TPC - a light device as developed in DRD4 could be considered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9AA954C-F97B-17A1-91B0-D4FC49DC378F}"/>
              </a:ext>
            </a:extLst>
          </p:cNvPr>
          <p:cNvGrpSpPr/>
          <p:nvPr/>
        </p:nvGrpSpPr>
        <p:grpSpPr>
          <a:xfrm>
            <a:off x="268939" y="1562750"/>
            <a:ext cx="5249525" cy="4528507"/>
            <a:chOff x="268939" y="1562750"/>
            <a:chExt cx="5249525" cy="4528507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E8B75C4-3880-DBA0-37EE-0D4016C81CCF}"/>
                </a:ext>
              </a:extLst>
            </p:cNvPr>
            <p:cNvGrpSpPr/>
            <p:nvPr/>
          </p:nvGrpSpPr>
          <p:grpSpPr>
            <a:xfrm>
              <a:off x="492991" y="1578178"/>
              <a:ext cx="5025473" cy="4513079"/>
              <a:chOff x="277091" y="1572736"/>
              <a:chExt cx="5025473" cy="4513079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EB9FCD73-FEA6-7029-58D6-2E3B3C7BC9A0}"/>
                  </a:ext>
                </a:extLst>
              </p:cNvPr>
              <p:cNvGrpSpPr/>
              <p:nvPr/>
            </p:nvGrpSpPr>
            <p:grpSpPr>
              <a:xfrm>
                <a:off x="480291" y="1572736"/>
                <a:ext cx="4822273" cy="3857030"/>
                <a:chOff x="277091" y="1572736"/>
                <a:chExt cx="4822273" cy="3857030"/>
              </a:xfrm>
            </p:grpSpPr>
            <p:pic>
              <p:nvPicPr>
                <p:cNvPr id="42" name="Picture 41">
                  <a:extLst>
                    <a:ext uri="{FF2B5EF4-FFF2-40B4-BE49-F238E27FC236}">
                      <a16:creationId xmlns:a16="http://schemas.microsoft.com/office/drawing/2014/main" id="{80BA8606-934A-7E70-B7EB-15AF6CEB99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9355" t="27927" r="26567" b="10574"/>
                <a:stretch/>
              </p:blipFill>
              <p:spPr>
                <a:xfrm>
                  <a:off x="277091" y="1572736"/>
                  <a:ext cx="3492500" cy="3857030"/>
                </a:xfrm>
                <a:prstGeom prst="rect">
                  <a:avLst/>
                </a:prstGeom>
              </p:spPr>
            </p:pic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5A73D902-912C-8CDC-C1A7-2A3AA1CA2622}"/>
                    </a:ext>
                  </a:extLst>
                </p:cNvPr>
                <p:cNvSpPr txBox="1"/>
                <p:nvPr/>
              </p:nvSpPr>
              <p:spPr>
                <a:xfrm>
                  <a:off x="3888422" y="4031734"/>
                  <a:ext cx="1210942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 dirty="0">
                      <a:latin typeface="Avenir Next" panose="020B0503020202020204" pitchFamily="34" charset="0"/>
                    </a:rPr>
                    <a:t>TL/SET </a:t>
                  </a:r>
                </a:p>
              </p:txBody>
            </p: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A3512C0A-34E4-4C00-CFF1-D607EFA47C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95700" y="4197078"/>
                  <a:ext cx="262258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924C67DE-EB9B-ACF3-02F9-DB8BD28AFD81}"/>
                    </a:ext>
                  </a:extLst>
                </p:cNvPr>
                <p:cNvSpPr txBox="1"/>
                <p:nvPr/>
              </p:nvSpPr>
              <p:spPr>
                <a:xfrm>
                  <a:off x="3888422" y="4720977"/>
                  <a:ext cx="611909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 dirty="0">
                      <a:latin typeface="Avenir Next" panose="020B0503020202020204" pitchFamily="34" charset="0"/>
                    </a:rPr>
                    <a:t> VTX </a:t>
                  </a:r>
                  <a:endParaRPr lang="en-FR" sz="1600" dirty="0"/>
                </a:p>
              </p:txBody>
            </p: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E68DFD3D-E148-9240-C6F3-2C77686171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03600" y="4895578"/>
                  <a:ext cx="554358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35A3DFE6-EDDE-EFEC-4849-85E7F312D31A}"/>
                    </a:ext>
                  </a:extLst>
                </p:cNvPr>
                <p:cNvSpPr txBox="1"/>
                <p:nvPr/>
              </p:nvSpPr>
              <p:spPr>
                <a:xfrm>
                  <a:off x="3888422" y="3733773"/>
                  <a:ext cx="85280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dirty="0">
                      <a:latin typeface="Avenir Next" panose="020B0503020202020204" pitchFamily="34" charset="0"/>
                    </a:rPr>
                    <a:t>ECAL</a:t>
                  </a:r>
                  <a:endParaRPr lang="en-FR" dirty="0"/>
                </a:p>
              </p:txBody>
            </p: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9E334DBB-9975-4292-FCAF-CB49FF52B4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712529" y="3943796"/>
                  <a:ext cx="220029" cy="154094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A6A7CAA-60F6-CEFD-72BE-BFCFE2EA1400}"/>
                  </a:ext>
                </a:extLst>
              </p:cNvPr>
              <p:cNvSpPr txBox="1"/>
              <p:nvPr/>
            </p:nvSpPr>
            <p:spPr>
              <a:xfrm>
                <a:off x="2654300" y="5425677"/>
                <a:ext cx="10414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600" dirty="0">
                    <a:latin typeface="Avenir Next" panose="020B0503020202020204" pitchFamily="34" charset="0"/>
                  </a:rPr>
                  <a:t>FTD - SIT </a:t>
                </a:r>
                <a:endParaRPr lang="en-FR" sz="1600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579832A-F05F-576A-31B8-054CE4B5F11B}"/>
                  </a:ext>
                </a:extLst>
              </p:cNvPr>
              <p:cNvSpPr txBox="1"/>
              <p:nvPr/>
            </p:nvSpPr>
            <p:spPr>
              <a:xfrm>
                <a:off x="277091" y="5716483"/>
                <a:ext cx="29527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 err="1">
                    <a:latin typeface="Avenir Next" panose="020B0503020202020204" pitchFamily="34" charset="0"/>
                  </a:rPr>
                  <a:t>BeamCal</a:t>
                </a:r>
                <a:r>
                  <a:rPr lang="en-GB" dirty="0">
                    <a:latin typeface="Avenir Next" panose="020B0503020202020204" pitchFamily="34" charset="0"/>
                  </a:rPr>
                  <a:t>, LHCAL, </a:t>
                </a:r>
                <a:r>
                  <a:rPr lang="en-GB" dirty="0" err="1">
                    <a:latin typeface="Avenir Next" panose="020B0503020202020204" pitchFamily="34" charset="0"/>
                  </a:rPr>
                  <a:t>LumiCal</a:t>
                </a:r>
                <a:endParaRPr lang="en-FR" dirty="0"/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F3DDF075-D1A7-6D73-A2A6-C3D1414434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55241" y="5122386"/>
                <a:ext cx="0" cy="30738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7C6447DF-C9C2-1813-DAE9-3C51CEF5FA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59101" y="5091212"/>
                <a:ext cx="143740" cy="33855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128603A6-7F35-3120-9DC3-518BC5FE59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15441" y="5096986"/>
                <a:ext cx="0" cy="62914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FEEAD1A3-CCB2-0954-0C6C-03EA409F01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4983" y="5101070"/>
                <a:ext cx="220519" cy="62506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0720F34E-4EC4-9C4B-BF7F-BE311E753E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7607" y="5075046"/>
                <a:ext cx="618214" cy="65108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AF87593-ECB0-7622-3091-48D839CF617B}"/>
                </a:ext>
              </a:extLst>
            </p:cNvPr>
            <p:cNvSpPr txBox="1"/>
            <p:nvPr/>
          </p:nvSpPr>
          <p:spPr>
            <a:xfrm rot="16200000">
              <a:off x="-1480066" y="3311755"/>
              <a:ext cx="3867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dirty="0"/>
                <a:t>ILD : </a:t>
              </a:r>
              <a:r>
                <a:rPr lang="en-GB" dirty="0">
                  <a:hlinkClick r:id="rId4"/>
                </a:rPr>
                <a:t>https://arxiv.org/abs/2003.01116</a:t>
              </a:r>
              <a:r>
                <a:rPr lang="en-GB" dirty="0"/>
                <a:t> </a:t>
              </a:r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271532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F818BB-2FC7-20E9-B2A1-1E646D81C973}"/>
              </a:ext>
            </a:extLst>
          </p:cNvPr>
          <p:cNvSpPr txBox="1"/>
          <p:nvPr/>
        </p:nvSpPr>
        <p:spPr>
          <a:xfrm>
            <a:off x="277102" y="444622"/>
            <a:ext cx="11596254" cy="856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DRD6 “Calorimetry” - WPs related to ILD concept</a:t>
            </a:r>
          </a:p>
          <a:p>
            <a:pPr algn="ctr">
              <a:spcAft>
                <a:spcPts val="200"/>
              </a:spcAft>
            </a:pPr>
            <a:r>
              <a:rPr lang="en-GB" sz="2000" b="0" i="0" dirty="0">
                <a:effectLst/>
                <a:latin typeface="Avenir Next" panose="020B0503020202020204" pitchFamily="34" charset="0"/>
                <a:hlinkClick r:id="rId3"/>
              </a:rPr>
              <a:t>http://cds.cern.ch/record/2886494</a:t>
            </a:r>
            <a:endParaRPr lang="en-US" sz="2000" dirty="0"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CE70A99-B288-7539-A557-9F37422C3BE6}"/>
              </a:ext>
            </a:extLst>
          </p:cNvPr>
          <p:cNvSpPr txBox="1"/>
          <p:nvPr/>
        </p:nvSpPr>
        <p:spPr>
          <a:xfrm>
            <a:off x="4636816" y="1438683"/>
            <a:ext cx="7406412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WP1: sandwich calorimeter with fully embedded electronics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several configurations and sensitive materials in relation with DRD1, DRD3 and DRD6 WP3 for scintillating &amp; photodetectors*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ECAL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Si/W CALICE like design system and readout aspects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FCAL highly compact calorimeter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DECAL digital with MCMOs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Sc-ECAL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analog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with scintillating strips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HCAL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AHCAL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analog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 with organic or glass scintillating tiles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TSDHCAL RPCs with precision timing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MPGD HCAL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WP4: electronics and DAQ (transverse)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low power electronics with continuous readout for CC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DC59877-6519-E66D-AFB0-2583CE861B72}"/>
              </a:ext>
            </a:extLst>
          </p:cNvPr>
          <p:cNvSpPr txBox="1"/>
          <p:nvPr/>
        </p:nvSpPr>
        <p:spPr>
          <a:xfrm>
            <a:off x="0" y="6573973"/>
            <a:ext cx="7743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Photodectors can have also relations to DRD2 and DRD4 in areas of common specifications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D20712C-17A2-58FD-7B45-9A2DF2341CD7}"/>
              </a:ext>
            </a:extLst>
          </p:cNvPr>
          <p:cNvGrpSpPr/>
          <p:nvPr/>
        </p:nvGrpSpPr>
        <p:grpSpPr>
          <a:xfrm>
            <a:off x="268939" y="1562750"/>
            <a:ext cx="4887261" cy="4527513"/>
            <a:chOff x="268939" y="1562750"/>
            <a:chExt cx="4887261" cy="4527513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FF24AE90-065F-4A96-F00D-9C43E6C8EE24}"/>
                </a:ext>
              </a:extLst>
            </p:cNvPr>
            <p:cNvGrpSpPr/>
            <p:nvPr/>
          </p:nvGrpSpPr>
          <p:grpSpPr>
            <a:xfrm>
              <a:off x="492991" y="1577184"/>
              <a:ext cx="4663209" cy="4513079"/>
              <a:chOff x="492991" y="1839436"/>
              <a:chExt cx="4663209" cy="4513079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646C80DA-3763-EAED-F5E8-D02FD6E131A9}"/>
                  </a:ext>
                </a:extLst>
              </p:cNvPr>
              <p:cNvGrpSpPr/>
              <p:nvPr/>
            </p:nvGrpSpPr>
            <p:grpSpPr>
              <a:xfrm>
                <a:off x="492991" y="1839436"/>
                <a:ext cx="4663209" cy="4513079"/>
                <a:chOff x="492991" y="1839436"/>
                <a:chExt cx="4663209" cy="4513079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1B898024-8B89-9BF5-EA99-754682A37E54}"/>
                    </a:ext>
                  </a:extLst>
                </p:cNvPr>
                <p:cNvGrpSpPr/>
                <p:nvPr/>
              </p:nvGrpSpPr>
              <p:grpSpPr>
                <a:xfrm>
                  <a:off x="492991" y="1839436"/>
                  <a:ext cx="4663209" cy="4513079"/>
                  <a:chOff x="277091" y="1572736"/>
                  <a:chExt cx="4663209" cy="4513079"/>
                </a:xfrm>
              </p:grpSpPr>
              <p:grpSp>
                <p:nvGrpSpPr>
                  <p:cNvPr id="61" name="Group 60">
                    <a:extLst>
                      <a:ext uri="{FF2B5EF4-FFF2-40B4-BE49-F238E27FC236}">
                        <a16:creationId xmlns:a16="http://schemas.microsoft.com/office/drawing/2014/main" id="{2F711EC5-F165-A174-11F2-0FAAA884296D}"/>
                      </a:ext>
                    </a:extLst>
                  </p:cNvPr>
                  <p:cNvGrpSpPr/>
                  <p:nvPr/>
                </p:nvGrpSpPr>
                <p:grpSpPr>
                  <a:xfrm>
                    <a:off x="480291" y="1572736"/>
                    <a:ext cx="4460009" cy="3857030"/>
                    <a:chOff x="277091" y="1572736"/>
                    <a:chExt cx="4460009" cy="3857030"/>
                  </a:xfrm>
                </p:grpSpPr>
                <p:pic>
                  <p:nvPicPr>
                    <p:cNvPr id="66" name="Picture 65">
                      <a:extLst>
                        <a:ext uri="{FF2B5EF4-FFF2-40B4-BE49-F238E27FC236}">
                          <a16:creationId xmlns:a16="http://schemas.microsoft.com/office/drawing/2014/main" id="{1B256A2A-975C-7840-54C9-F295B49C27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4"/>
                    <a:srcRect l="19355" t="27927" r="26567" b="10574"/>
                    <a:stretch/>
                  </p:blipFill>
                  <p:spPr>
                    <a:xfrm>
                      <a:off x="277091" y="1572736"/>
                      <a:ext cx="3492500" cy="385703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67" name="TextBox 66">
                      <a:extLst>
                        <a:ext uri="{FF2B5EF4-FFF2-40B4-BE49-F238E27FC236}">
                          <a16:creationId xmlns:a16="http://schemas.microsoft.com/office/drawing/2014/main" id="{4B02DA1C-BC7C-3436-DE11-5368DBD38F7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929986" y="3941598"/>
                      <a:ext cx="80711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GB" dirty="0">
                          <a:latin typeface="Avenir Next" panose="020B0503020202020204" pitchFamily="34" charset="0"/>
                        </a:rPr>
                        <a:t>ECAL</a:t>
                      </a:r>
                      <a:endParaRPr lang="en-FR" dirty="0"/>
                    </a:p>
                  </p:txBody>
                </p:sp>
                <p:cxnSp>
                  <p:nvCxnSpPr>
                    <p:cNvPr id="68" name="Straight Arrow Connector 67">
                      <a:extLst>
                        <a:ext uri="{FF2B5EF4-FFF2-40B4-BE49-F238E27FC236}">
                          <a16:creationId xmlns:a16="http://schemas.microsoft.com/office/drawing/2014/main" id="{48C216B2-8819-59BB-F947-FDF8CAB2400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670964" y="4139455"/>
                      <a:ext cx="287971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tailEnd type="triangl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39E393BB-7829-8994-DF90-A97E8F00AC48}"/>
                      </a:ext>
                    </a:extLst>
                  </p:cNvPr>
                  <p:cNvSpPr txBox="1"/>
                  <p:nvPr/>
                </p:nvSpPr>
                <p:spPr>
                  <a:xfrm>
                    <a:off x="277091" y="5716483"/>
                    <a:ext cx="2952750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dirty="0" err="1">
                        <a:latin typeface="Avenir Next" panose="020B0503020202020204" pitchFamily="34" charset="0"/>
                      </a:rPr>
                      <a:t>BeamCal</a:t>
                    </a:r>
                    <a:r>
                      <a:rPr lang="en-GB" dirty="0">
                        <a:latin typeface="Avenir Next" panose="020B0503020202020204" pitchFamily="34" charset="0"/>
                      </a:rPr>
                      <a:t>, LHCAL, </a:t>
                    </a:r>
                    <a:r>
                      <a:rPr lang="en-GB" dirty="0" err="1">
                        <a:latin typeface="Avenir Next" panose="020B0503020202020204" pitchFamily="34" charset="0"/>
                      </a:rPr>
                      <a:t>LumiCal</a:t>
                    </a:r>
                    <a:endParaRPr lang="en-FR" dirty="0"/>
                  </a:p>
                </p:txBody>
              </p:sp>
              <p:cxnSp>
                <p:nvCxnSpPr>
                  <p:cNvPr id="63" name="Straight Arrow Connector 62">
                    <a:extLst>
                      <a:ext uri="{FF2B5EF4-FFF2-40B4-BE49-F238E27FC236}">
                        <a16:creationId xmlns:a16="http://schemas.microsoft.com/office/drawing/2014/main" id="{4C4B658C-0A48-84F8-93ED-240A1ABB4D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15441" y="5096986"/>
                    <a:ext cx="0" cy="62914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Arrow Connector 63">
                    <a:extLst>
                      <a:ext uri="{FF2B5EF4-FFF2-40B4-BE49-F238E27FC236}">
                        <a16:creationId xmlns:a16="http://schemas.microsoft.com/office/drawing/2014/main" id="{BE504E6E-FAA1-B537-63FD-F078AAC323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74983" y="5101070"/>
                    <a:ext cx="220519" cy="625061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>
                    <a:extLst>
                      <a:ext uri="{FF2B5EF4-FFF2-40B4-BE49-F238E27FC236}">
                        <a16:creationId xmlns:a16="http://schemas.microsoft.com/office/drawing/2014/main" id="{93FF3DE6-B0C6-36BC-4BF9-4DE3CA965E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87607" y="5075046"/>
                    <a:ext cx="618214" cy="651085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5E22A22D-BDB2-3447-B548-F84D29666134}"/>
                    </a:ext>
                  </a:extLst>
                </p:cNvPr>
                <p:cNvSpPr txBox="1"/>
                <p:nvPr/>
              </p:nvSpPr>
              <p:spPr>
                <a:xfrm>
                  <a:off x="4349086" y="3937895"/>
                  <a:ext cx="80711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dirty="0">
                      <a:latin typeface="Avenir Next" panose="020B0503020202020204" pitchFamily="34" charset="0"/>
                    </a:rPr>
                    <a:t>HCAL</a:t>
                  </a:r>
                  <a:endParaRPr lang="en-FR" dirty="0"/>
                </a:p>
              </p:txBody>
            </p:sp>
          </p:grp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6D57CF04-77D9-F94B-8DCD-056C347694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90062" y="4115201"/>
                <a:ext cx="287971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4744CFE-0235-07C7-AD31-2371CD170A22}"/>
                </a:ext>
              </a:extLst>
            </p:cNvPr>
            <p:cNvSpPr txBox="1"/>
            <p:nvPr/>
          </p:nvSpPr>
          <p:spPr>
            <a:xfrm rot="16200000">
              <a:off x="-1480066" y="3311755"/>
              <a:ext cx="3867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FR" dirty="0"/>
                <a:t>ILD : </a:t>
              </a:r>
              <a:r>
                <a:rPr lang="en-GB" dirty="0">
                  <a:hlinkClick r:id="rId5"/>
                </a:rPr>
                <a:t>https://arxiv.org/abs/2003.01116</a:t>
              </a:r>
              <a:r>
                <a:rPr lang="en-GB" dirty="0"/>
                <a:t> </a:t>
              </a:r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552587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F818BB-2FC7-20E9-B2A1-1E646D81C973}"/>
              </a:ext>
            </a:extLst>
          </p:cNvPr>
          <p:cNvSpPr txBox="1"/>
          <p:nvPr/>
        </p:nvSpPr>
        <p:spPr>
          <a:xfrm>
            <a:off x="277091" y="378846"/>
            <a:ext cx="115962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ILD concept relation to other DRDs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ABF43D-DF86-1371-FFF4-2EA0A93C9663}"/>
              </a:ext>
            </a:extLst>
          </p:cNvPr>
          <p:cNvSpPr txBox="1"/>
          <p:nvPr/>
        </p:nvSpPr>
        <p:spPr>
          <a:xfrm>
            <a:off x="526943" y="2364541"/>
            <a:ext cx="10804566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DRD7 electronics systems - proposal in preparation targeting approval at June RB</a:t>
            </a:r>
            <a:endParaRPr lang="en-FR" dirty="0">
              <a:latin typeface="Avenir Next" panose="020B0503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relation to ILD in WG1/2/3/5/6/7 p</a:t>
            </a:r>
            <a:r>
              <a:rPr lang="en-FR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rojects are being developped (16 proposals received so far)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FBBAAAF-F6C7-5285-A890-1E388A76E845}"/>
              </a:ext>
            </a:extLst>
          </p:cNvPr>
          <p:cNvGrpSpPr/>
          <p:nvPr/>
        </p:nvGrpSpPr>
        <p:grpSpPr>
          <a:xfrm>
            <a:off x="1663261" y="3128757"/>
            <a:ext cx="8865478" cy="2622938"/>
            <a:chOff x="852506" y="1964470"/>
            <a:chExt cx="9097702" cy="288161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42D1380-187C-935D-A47D-48B05765EE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24" t="14904" r="992" b="12981"/>
            <a:stretch/>
          </p:blipFill>
          <p:spPr>
            <a:xfrm>
              <a:off x="852506" y="1964470"/>
              <a:ext cx="9097702" cy="2881612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2338DC7-3C82-5D13-7557-351C82C94486}"/>
                </a:ext>
              </a:extLst>
            </p:cNvPr>
            <p:cNvGrpSpPr/>
            <p:nvPr/>
          </p:nvGrpSpPr>
          <p:grpSpPr>
            <a:xfrm>
              <a:off x="1051772" y="2682001"/>
              <a:ext cx="1270741" cy="1192192"/>
              <a:chOff x="4822350" y="5092861"/>
              <a:chExt cx="1270741" cy="1192192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59E239C3-DE4E-580E-200F-40F1466AE792}"/>
                  </a:ext>
                </a:extLst>
              </p:cNvPr>
              <p:cNvSpPr/>
              <p:nvPr/>
            </p:nvSpPr>
            <p:spPr>
              <a:xfrm>
                <a:off x="4822350" y="5092861"/>
                <a:ext cx="1270741" cy="119219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FR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DA70677-6D8A-BB02-F9EC-116184D73D73}"/>
                  </a:ext>
                </a:extLst>
              </p:cNvPr>
              <p:cNvSpPr txBox="1"/>
              <p:nvPr/>
            </p:nvSpPr>
            <p:spPr>
              <a:xfrm>
                <a:off x="4866704" y="5273458"/>
                <a:ext cx="1182031" cy="83099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 P</a:t>
                </a:r>
                <a:r>
                  <a:rPr lang="en-FR" sz="1600" dirty="0"/>
                  <a:t>hotonics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FR" sz="1600" dirty="0"/>
                  <a:t> powering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 w</a:t>
                </a:r>
                <a:r>
                  <a:rPr lang="en-FR" sz="1600" dirty="0"/>
                  <a:t>ireless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37F772E-370D-71EA-68E2-E5388E45FB43}"/>
                </a:ext>
              </a:extLst>
            </p:cNvPr>
            <p:cNvGrpSpPr/>
            <p:nvPr/>
          </p:nvGrpSpPr>
          <p:grpSpPr>
            <a:xfrm>
              <a:off x="2529801" y="2682001"/>
              <a:ext cx="1270741" cy="1192192"/>
              <a:chOff x="2720456" y="4935377"/>
              <a:chExt cx="1270741" cy="1192192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B073330A-D021-4A08-ACEC-09F542F6B8D8}"/>
                  </a:ext>
                </a:extLst>
              </p:cNvPr>
              <p:cNvSpPr/>
              <p:nvPr/>
            </p:nvSpPr>
            <p:spPr>
              <a:xfrm>
                <a:off x="2720456" y="4935377"/>
                <a:ext cx="1270741" cy="119219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FR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A7C9E19-DBAD-A9E5-A309-3B8C1EC1C0DD}"/>
                  </a:ext>
                </a:extLst>
              </p:cNvPr>
              <p:cNvSpPr txBox="1"/>
              <p:nvPr/>
            </p:nvSpPr>
            <p:spPr>
              <a:xfrm>
                <a:off x="2764810" y="5113224"/>
                <a:ext cx="11820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FR" sz="1600" dirty="0"/>
                  <a:t> eFPGA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FR" sz="1600" dirty="0"/>
                  <a:t> RISC-V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FR" sz="1600" dirty="0"/>
                  <a:t> </a:t>
                </a:r>
                <a:r>
                  <a:rPr lang="en-GB" sz="1600" dirty="0"/>
                  <a:t>vi</a:t>
                </a:r>
                <a:r>
                  <a:rPr lang="en-FR" sz="1600" dirty="0"/>
                  <a:t>rt. elec.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8808258-B626-2BAF-80B3-80048059CC78}"/>
                </a:ext>
              </a:extLst>
            </p:cNvPr>
            <p:cNvSpPr txBox="1"/>
            <p:nvPr/>
          </p:nvSpPr>
          <p:spPr>
            <a:xfrm>
              <a:off x="3994044" y="2587792"/>
              <a:ext cx="1334105" cy="14539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GB" sz="1600" dirty="0"/>
                <a:t> u</a:t>
              </a:r>
              <a:r>
                <a:rPr lang="en-FR" sz="1600" dirty="0"/>
                <a:t>ltra-low     </a:t>
              </a:r>
            </a:p>
            <a:p>
              <a:r>
                <a:rPr lang="en-FR" sz="1600" dirty="0"/>
                <a:t>  power ADC &amp; TDC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FR" sz="1600" dirty="0"/>
                <a:t> </a:t>
              </a:r>
              <a:r>
                <a:rPr lang="en-GB" sz="1600" dirty="0"/>
                <a:t>C</a:t>
              </a:r>
              <a:r>
                <a:rPr lang="en-FR" sz="1600" dirty="0"/>
                <a:t>alibration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FR" sz="1600" dirty="0"/>
                <a:t> </a:t>
              </a:r>
              <a:r>
                <a:rPr lang="en-GB" sz="1600" dirty="0"/>
                <a:t>clock</a:t>
              </a:r>
              <a:r>
                <a:rPr lang="en-FR" sz="1600" dirty="0"/>
                <a:t> disri.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1E50487-BE70-4432-6324-D9FED1B527E4}"/>
                </a:ext>
              </a:extLst>
            </p:cNvPr>
            <p:cNvGrpSpPr/>
            <p:nvPr/>
          </p:nvGrpSpPr>
          <p:grpSpPr>
            <a:xfrm>
              <a:off x="5514756" y="2647276"/>
              <a:ext cx="1270741" cy="1323439"/>
              <a:chOff x="2574155" y="4818276"/>
              <a:chExt cx="1270741" cy="1323439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31CB0A7-0E4D-C3B7-27B0-A662D4756198}"/>
                  </a:ext>
                </a:extLst>
              </p:cNvPr>
              <p:cNvSpPr/>
              <p:nvPr/>
            </p:nvSpPr>
            <p:spPr>
              <a:xfrm>
                <a:off x="2574155" y="4818276"/>
                <a:ext cx="1270741" cy="132343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FR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52B5DE1-7C5B-697B-BAD8-75CD80DAC610}"/>
                  </a:ext>
                </a:extLst>
              </p:cNvPr>
              <p:cNvSpPr txBox="1"/>
              <p:nvPr/>
            </p:nvSpPr>
            <p:spPr>
              <a:xfrm>
                <a:off x="2576622" y="4990279"/>
                <a:ext cx="124654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 rad. </a:t>
                </a:r>
                <a:r>
                  <a:rPr lang="en-GB" sz="1600" dirty="0" err="1"/>
                  <a:t>tol</a:t>
                </a:r>
                <a:r>
                  <a:rPr lang="en-GB" sz="1600" dirty="0"/>
                  <a:t>. </a:t>
                </a:r>
                <a:r>
                  <a:rPr lang="en-FR" sz="1600" dirty="0"/>
                  <a:t>of </a:t>
                </a:r>
              </a:p>
              <a:p>
                <a:r>
                  <a:rPr lang="en-FR" sz="1600" dirty="0"/>
                  <a:t>  adv. nodes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FR" sz="1600" dirty="0"/>
                  <a:t> cyro. </a:t>
                </a:r>
                <a:r>
                  <a:rPr lang="en-GB" sz="1600" dirty="0"/>
                  <a:t>PDK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FR" sz="1600" dirty="0"/>
                  <a:t> cooling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E5BEADA-4895-F551-4EC2-417C7C202A1B}"/>
                </a:ext>
              </a:extLst>
            </p:cNvPr>
            <p:cNvGrpSpPr/>
            <p:nvPr/>
          </p:nvGrpSpPr>
          <p:grpSpPr>
            <a:xfrm>
              <a:off x="6990747" y="2630758"/>
              <a:ext cx="1270741" cy="1323439"/>
              <a:chOff x="5290340" y="4995570"/>
              <a:chExt cx="1270741" cy="1323439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CE29789-2BBE-ECFE-5C9A-F68BA80A1A6C}"/>
                  </a:ext>
                </a:extLst>
              </p:cNvPr>
              <p:cNvSpPr/>
              <p:nvPr/>
            </p:nvSpPr>
            <p:spPr>
              <a:xfrm>
                <a:off x="5290340" y="4995570"/>
                <a:ext cx="1270741" cy="132343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FR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BBE79A7-B9A4-E145-BA7F-4789ADC25C41}"/>
                  </a:ext>
                </a:extLst>
              </p:cNvPr>
              <p:cNvSpPr txBox="1"/>
              <p:nvPr/>
            </p:nvSpPr>
            <p:spPr>
              <a:xfrm>
                <a:off x="5290340" y="5118942"/>
                <a:ext cx="1270741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 cots, tools </a:t>
                </a:r>
              </a:p>
              <a:p>
                <a:r>
                  <a:rPr lang="en-GB" sz="1600" dirty="0"/>
                  <a:t>  &amp; IP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 no BE from </a:t>
                </a:r>
              </a:p>
              <a:p>
                <a:r>
                  <a:rPr lang="en-GB" sz="1600" dirty="0"/>
                  <a:t>   FE to DAQ</a:t>
                </a:r>
                <a:endParaRPr lang="en-FR" sz="1600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FC8DDD3-090B-3A26-8377-9F890AD076D3}"/>
                </a:ext>
              </a:extLst>
            </p:cNvPr>
            <p:cNvGrpSpPr/>
            <p:nvPr/>
          </p:nvGrpSpPr>
          <p:grpSpPr>
            <a:xfrm>
              <a:off x="8422734" y="2696168"/>
              <a:ext cx="1410545" cy="1323439"/>
              <a:chOff x="4353646" y="5065712"/>
              <a:chExt cx="1410545" cy="132343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AA92821-22B8-1AF9-D3F7-CB2ECAC72974}"/>
                  </a:ext>
                </a:extLst>
              </p:cNvPr>
              <p:cNvSpPr/>
              <p:nvPr/>
            </p:nvSpPr>
            <p:spPr>
              <a:xfrm>
                <a:off x="4423096" y="5065712"/>
                <a:ext cx="1270741" cy="132343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FR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C7B6834-E9C7-02AA-BAAA-A5B39FDE141F}"/>
                  </a:ext>
                </a:extLst>
              </p:cNvPr>
              <p:cNvSpPr txBox="1"/>
              <p:nvPr/>
            </p:nvSpPr>
            <p:spPr>
              <a:xfrm>
                <a:off x="4353646" y="5181459"/>
                <a:ext cx="141054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 access to</a:t>
                </a:r>
              </a:p>
              <a:p>
                <a:r>
                  <a:rPr lang="en-GB" sz="1600" dirty="0"/>
                  <a:t>  techno. &amp; IPs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1600" dirty="0"/>
                  <a:t> access to 3D </a:t>
                </a:r>
              </a:p>
              <a:p>
                <a:r>
                  <a:rPr lang="en-GB" sz="1600" dirty="0"/>
                  <a:t>  integration</a:t>
                </a:r>
              </a:p>
            </p:txBody>
          </p: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6160F8BE-ED2B-6155-B02B-E3013C7F42A8}"/>
              </a:ext>
            </a:extLst>
          </p:cNvPr>
          <p:cNvSpPr txBox="1"/>
          <p:nvPr/>
        </p:nvSpPr>
        <p:spPr>
          <a:xfrm>
            <a:off x="526943" y="987077"/>
            <a:ext cx="11392395" cy="1369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DRD4 Photon and PID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595959"/>
                </a:solidFill>
                <a:effectLst/>
                <a:latin typeface="Avenir Next" panose="020B0503020202020204" pitchFamily="34" charset="0"/>
              </a:rPr>
              <a:t> Photodetectors - </a:t>
            </a:r>
            <a:r>
              <a:rPr lang="en-GB" b="0" i="0" u="none" strike="noStrike" dirty="0" err="1">
                <a:solidFill>
                  <a:srgbClr val="595959"/>
                </a:solidFill>
                <a:effectLst/>
                <a:latin typeface="Avenir Next" panose="020B0503020202020204" pitchFamily="34" charset="0"/>
              </a:rPr>
              <a:t>SiPM</a:t>
            </a:r>
            <a:r>
              <a:rPr lang="en-GB" b="0" i="0" u="none" strike="noStrike" dirty="0">
                <a:solidFill>
                  <a:srgbClr val="595959"/>
                </a:solidFill>
                <a:effectLst/>
                <a:latin typeface="Avenir Next" panose="020B0503020202020204" pitchFamily="34" charset="0"/>
              </a:rPr>
              <a:t> </a:t>
            </a:r>
            <a:r>
              <a:rPr lang="en-GB" dirty="0">
                <a:solidFill>
                  <a:srgbClr val="595959"/>
                </a:solidFill>
                <a:latin typeface="Avenir Next" panose="020B0503020202020204" pitchFamily="34" charset="0"/>
              </a:rPr>
              <a:t>readout</a:t>
            </a:r>
            <a:r>
              <a:rPr lang="en-GB" b="0" i="0" u="none" strike="noStrike" dirty="0">
                <a:solidFill>
                  <a:srgbClr val="595959"/>
                </a:solidFill>
                <a:effectLst/>
                <a:latin typeface="Avenir Next" panose="020B0503020202020204" pitchFamily="34" charset="0"/>
              </a:rPr>
              <a:t> for scintillators in calorimetry and </a:t>
            </a:r>
            <a:r>
              <a:rPr lang="en-GB" b="0" i="0" u="none" strike="noStrike" dirty="0" err="1">
                <a:solidFill>
                  <a:srgbClr val="595959"/>
                </a:solidFill>
                <a:effectLst/>
                <a:latin typeface="Avenir Next" panose="020B0503020202020204" pitchFamily="34" charset="0"/>
              </a:rPr>
              <a:t>ToF</a:t>
            </a:r>
            <a:r>
              <a:rPr lang="en-GB" b="0" i="0" u="none" strike="noStrike" dirty="0">
                <a:solidFill>
                  <a:srgbClr val="595959"/>
                </a:solidFill>
                <a:effectLst/>
                <a:latin typeface="Avenir Next" panose="020B0503020202020204" pitchFamily="34" charset="0"/>
              </a:rPr>
              <a:t> light device options</a:t>
            </a:r>
            <a:endParaRPr lang="en-GB" dirty="0">
              <a:latin typeface="Avenir Next" panose="020B05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DRD5 quantum and emerging technologies - </a:t>
            </a:r>
            <a:r>
              <a:rPr lang="en-GB" sz="1800" dirty="0">
                <a:latin typeface="Avenir Next" panose="020B0503020202020204" pitchFamily="34" charset="0"/>
              </a:rPr>
              <a:t>proposal in preparation targeting approval at June RB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relation to collider experiment systems possibly in new (low-D, heterogenous) materials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4D0747-3648-D014-E0B3-EA8B394FFEEC}"/>
              </a:ext>
            </a:extLst>
          </p:cNvPr>
          <p:cNvSpPr txBox="1"/>
          <p:nvPr/>
        </p:nvSpPr>
        <p:spPr>
          <a:xfrm>
            <a:off x="526944" y="5895901"/>
            <a:ext cx="10804565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DRD8 mechanics and integration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being investigated under impulse of tracker integration forum  </a:t>
            </a:r>
            <a:endParaRPr lang="en-FR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484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459822</TotalTime>
  <Words>1432</Words>
  <Application>Microsoft Macintosh PowerPoint</Application>
  <PresentationFormat>Widescreen</PresentationFormat>
  <Paragraphs>229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Avenir Next</vt:lpstr>
      <vt:lpstr>Calibri</vt:lpstr>
      <vt:lpstr>Courier New</vt:lpstr>
      <vt:lpstr>Lucida Grande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Microsoft Office User</cp:lastModifiedBy>
  <cp:revision>17424</cp:revision>
  <cp:lastPrinted>2023-01-12T07:06:58Z</cp:lastPrinted>
  <dcterms:created xsi:type="dcterms:W3CDTF">2015-10-09T13:44:56Z</dcterms:created>
  <dcterms:modified xsi:type="dcterms:W3CDTF">2024-01-16T08:50:01Z</dcterms:modified>
</cp:coreProperties>
</file>