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448" r:id="rId3"/>
    <p:sldId id="441" r:id="rId4"/>
    <p:sldId id="450" r:id="rId5"/>
    <p:sldId id="451" r:id="rId6"/>
    <p:sldId id="452" r:id="rId7"/>
    <p:sldId id="436" r:id="rId8"/>
    <p:sldId id="453" r:id="rId9"/>
    <p:sldId id="447" r:id="rId10"/>
    <p:sldId id="449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  <p:cmAuthor id="2" name="山本 康史" initials="山本" lastIdx="1" clrIdx="1">
    <p:extLst>
      <p:ext uri="{19B8F6BF-5375-455C-9EA6-DF929625EA0E}">
        <p15:presenceInfo xmlns:p15="http://schemas.microsoft.com/office/powerpoint/2012/main" userId="761d810f7ffa07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00"/>
    <a:srgbClr val="4472C4"/>
    <a:srgbClr val="FF9933"/>
    <a:srgbClr val="D60093"/>
    <a:srgbClr val="9966FF"/>
    <a:srgbClr val="99FF66"/>
    <a:srgbClr val="FF9966"/>
    <a:srgbClr val="FF99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3" autoAdjust="0"/>
    <p:restoredTop sz="94660"/>
  </p:normalViewPr>
  <p:slideViewPr>
    <p:cSldViewPr snapToGrid="0">
      <p:cViewPr varScale="1">
        <p:scale>
          <a:sx n="84" d="100"/>
          <a:sy n="84" d="100"/>
        </p:scale>
        <p:origin x="518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3979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of SRF 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2137" y="2274657"/>
            <a:ext cx="10927725" cy="1533852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Recent progress of SRF 5-year plan at KEK and global collaboration for ITN (Kirk)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947464"/>
            <a:ext cx="1219200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Yamamoto, K. 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Steiner, P. Burrows, Kirk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0" y="5754208"/>
            <a:ext cx="12192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001593"/>
              </p:ext>
            </p:extLst>
          </p:nvPr>
        </p:nvGraphicFramePr>
        <p:xfrm>
          <a:off x="0" y="962114"/>
          <a:ext cx="12191998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5455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8977743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5/Dec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Recent progress of SRF 5-year plan and global collaboration for ITN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64612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5~8/Dec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TTC Meeting 2023 @FNAL, US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78041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8~11/Jul/2024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LCWS2024 @Tokyo, Japan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709820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Meeting/Conference schedule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7EDFDC3-6601-EB08-6C0E-4685BB0A9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335" y="3045853"/>
            <a:ext cx="6547327" cy="205968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8A981F5-190E-3BDA-41AD-FC97A43C992D}"/>
              </a:ext>
            </a:extLst>
          </p:cNvPr>
          <p:cNvSpPr txBox="1"/>
          <p:nvPr/>
        </p:nvSpPr>
        <p:spPr>
          <a:xfrm>
            <a:off x="3902577" y="5448340"/>
            <a:ext cx="438684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https://agenda.linearcollider.org/event/10134/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943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Leaders for each sub-group at KEK (updated)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表 6">
            <a:extLst>
              <a:ext uri="{FF2B5EF4-FFF2-40B4-BE49-F238E27FC236}">
                <a16:creationId xmlns:a16="http://schemas.microsoft.com/office/drawing/2014/main" id="{516CC833-D505-016E-ABAA-F24FDE1C90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065248"/>
              </p:ext>
            </p:extLst>
          </p:nvPr>
        </p:nvGraphicFramePr>
        <p:xfrm>
          <a:off x="834980" y="820420"/>
          <a:ext cx="10522040" cy="5217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61020">
                  <a:extLst>
                    <a:ext uri="{9D8B030D-6E8A-4147-A177-3AD203B41FA5}">
                      <a16:colId xmlns:a16="http://schemas.microsoft.com/office/drawing/2014/main" val="2687411082"/>
                    </a:ext>
                  </a:extLst>
                </a:gridCol>
                <a:gridCol w="5261020">
                  <a:extLst>
                    <a:ext uri="{9D8B030D-6E8A-4147-A177-3AD203B41FA5}">
                      <a16:colId xmlns:a16="http://schemas.microsoft.com/office/drawing/2014/main" val="41403072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Sub-group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Leader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2714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Drawing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Takeshi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Dohmae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586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T.B.D.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4602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 tuner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Mathieu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Omet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2228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coupler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Kirk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1027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shield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Ryuichi Ueki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3432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SCQ magnet (+BPM)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Yasushi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Arimoto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(Hitoshi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Hayano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4436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Clean work/Vacuum work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Hayato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Ito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743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Cryomodule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Kirk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465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Infrastructure at COI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Shinichiro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Michizono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7168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Toshihiro Matsumoto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2158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Cryogenics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Hirotaka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Nakai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/Kota Nakanishi/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Hirotaka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Shimizu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6075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fabrication/Material preparation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Takayuki Saeki/Takeshi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Dohmae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2282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Pressure Gas Safety Act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Kensei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Umemori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/Takayuki Saeki/Takeshi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Dohmae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54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2307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Recent progress of SRF 5-year plan </a:t>
            </a:r>
            <a:r>
              <a:rPr lang="ja-JP" altLang="en-US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①</a:t>
            </a:r>
            <a:endParaRPr kumimoji="1" lang="ja-JP" altLang="en-US" sz="4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-2" y="689788"/>
            <a:ext cx="12192001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Japan (KEK)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Cavity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FG 9-cell cavity is under fabrication, negotiation with local government and KHK is under progress, may be approved in Feb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Six 1-cell cavities (FG/MG) will be produced by KEK in-house, and VT will start after delivery in Jan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 sent some MG disks to vendors in EU for press-testing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 is preparing necessary Nb material for Eddy Current Scanning (ECS) at DESY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 started the discussion with a domestic vendor to produce 9-cell cavities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coupler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Drawing work and specification document are under progress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Ceramic samples were ordered for quality check of brazing, thermal cycle test,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coating test, etc.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simulation is under progress between FNAL and KEK within the framework of the US-Japan Science and Technology Cooperation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Drawing work is under progress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with FNAL is under progress for rental of a set of cavity/tuner/helium tank within the US-Japan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simulation for LFD is under progress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shielding/Demagnetization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Demagnetization test with a small cryo-vessel is under preparation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Drawing work of magnetic shielding is under progress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with a domestic vendor is under progress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SC-Q magnet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with a domestic vendor is under progress</a:t>
            </a:r>
          </a:p>
        </p:txBody>
      </p:sp>
    </p:spTree>
    <p:extLst>
      <p:ext uri="{BB962C8B-B14F-4D97-AF65-F5344CB8AC3E}">
        <p14:creationId xmlns:p14="http://schemas.microsoft.com/office/powerpoint/2010/main" val="2454812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Recent progress of SRF 5-year plan </a:t>
            </a:r>
            <a:r>
              <a:rPr lang="ja-JP" altLang="en-US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②</a:t>
            </a:r>
            <a:endParaRPr kumimoji="1" lang="ja-JP" altLang="en-US" sz="4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0" y="722062"/>
            <a:ext cx="1219200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Japan (KEK)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Clean work/Vacuum work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mock-up cavities (will be used for training of cavity string assembly) was almost done, waiting for procurement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Remote control system for ionized gun and dust monitor will be completed soon, will be merged with robot arm system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Regular meeting on robotics with CEA and FNAL has been held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Cryomodule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Drawing work is under progress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with domestic vendors is starting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Cavity Fabrication Facility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CFF group is preparing for new work area, install a new clean room and some devices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started the preparation for change request to discuss with local government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hanger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 under construction for improvement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test bunker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completed, the cost estimation done</a:t>
            </a:r>
          </a:p>
        </p:txBody>
      </p:sp>
    </p:spTree>
    <p:extLst>
      <p:ext uri="{BB962C8B-B14F-4D97-AF65-F5344CB8AC3E}">
        <p14:creationId xmlns:p14="http://schemas.microsoft.com/office/powerpoint/2010/main" val="4102742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Global collaboration and recent progress for ITN</a:t>
            </a:r>
            <a:endParaRPr kumimoji="1" lang="ja-JP" altLang="en-US" sz="4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-2" y="922025"/>
            <a:ext cx="1219200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verseas</a:t>
            </a:r>
            <a:endParaRPr lang="en-US" altLang="ja-JP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 released the P5 report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Asia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Korea University and PAL newly joined the ITN, and KEK will explain for them in 19/Dec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Europe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CERN, CEA and INFN are considering production of two 1-cell cavities, will start from 2024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depends on when the budget and the Nb material will be transferred from KEK to EU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CEA and INFN are discussing with DESY how to contribute to ITN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DESY is preparing for ECS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of charge for EU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Americas and Asia are under discussion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CIEMAT and IFIC are discussing with KEK to produce SC-Q magnet and BPM system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IFIC and IJCLAB newly joined the ITN, they will discuss internally in EU</a:t>
            </a:r>
          </a:p>
        </p:txBody>
      </p:sp>
    </p:spTree>
    <p:extLst>
      <p:ext uri="{BB962C8B-B14F-4D97-AF65-F5344CB8AC3E}">
        <p14:creationId xmlns:p14="http://schemas.microsoft.com/office/powerpoint/2010/main" val="2820806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Recent progress of power coupler</a:t>
            </a:r>
            <a:endParaRPr kumimoji="1" lang="ja-JP" altLang="en-US" sz="4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CD51CFE-2CA0-9288-2599-F4C7A2E4C6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267" t="11578" r="55536" b="17331"/>
          <a:stretch/>
        </p:blipFill>
        <p:spPr>
          <a:xfrm>
            <a:off x="484589" y="2002971"/>
            <a:ext cx="1730829" cy="376645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93EDA72-DAD2-D859-4CF7-AF8B49D7E8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71" r="60536"/>
          <a:stretch/>
        </p:blipFill>
        <p:spPr>
          <a:xfrm>
            <a:off x="2814132" y="1886762"/>
            <a:ext cx="1692554" cy="399887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05C0A3D-D89E-8D73-583E-5BC0F73A73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871" y="3344491"/>
            <a:ext cx="2563531" cy="314838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EFDC936-4783-2F82-A9C5-271F674021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738" y="1431330"/>
            <a:ext cx="2861133" cy="296610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3D282A5-2057-6764-C1CF-0FC0850B02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59" y="2625227"/>
            <a:ext cx="1596954" cy="4156982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57EF834-2593-874E-6912-B01FB3BEA3A9}"/>
              </a:ext>
            </a:extLst>
          </p:cNvPr>
          <p:cNvSpPr txBox="1"/>
          <p:nvPr/>
        </p:nvSpPr>
        <p:spPr>
          <a:xfrm>
            <a:off x="7951637" y="5874532"/>
            <a:ext cx="2223686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D. Kostin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E6563AE-6A0B-1B07-AFDC-249253FF93CE}"/>
              </a:ext>
            </a:extLst>
          </p:cNvPr>
          <p:cNvSpPr txBox="1"/>
          <p:nvPr/>
        </p:nvSpPr>
        <p:spPr>
          <a:xfrm>
            <a:off x="1196116" y="5969857"/>
            <a:ext cx="2531463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R. Katayama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97D5657A-2137-1C41-11B1-E7088DBFDF67}"/>
              </a:ext>
            </a:extLst>
          </p:cNvPr>
          <p:cNvSpPr/>
          <p:nvPr/>
        </p:nvSpPr>
        <p:spPr>
          <a:xfrm>
            <a:off x="689506" y="956895"/>
            <a:ext cx="3301247" cy="448412"/>
          </a:xfrm>
          <a:prstGeom prst="wedgeRoundRectCallout">
            <a:avLst>
              <a:gd name="adj1" fmla="val 3467"/>
              <a:gd name="adj2" fmla="val 176749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RF simulation is under progress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A5C32338-3647-81B9-3CC9-A5F74A1C305B}"/>
              </a:ext>
            </a:extLst>
          </p:cNvPr>
          <p:cNvSpPr/>
          <p:nvPr/>
        </p:nvSpPr>
        <p:spPr>
          <a:xfrm>
            <a:off x="4899758" y="3120284"/>
            <a:ext cx="2563531" cy="448412"/>
          </a:xfrm>
          <a:prstGeom prst="wedgeRoundRectCallout">
            <a:avLst>
              <a:gd name="adj1" fmla="val 15910"/>
              <a:gd name="adj2" fmla="val 192557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Quality check of brazing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ADA6290F-FCBD-03AA-FEDD-3972084909A9}"/>
              </a:ext>
            </a:extLst>
          </p:cNvPr>
          <p:cNvSpPr/>
          <p:nvPr/>
        </p:nvSpPr>
        <p:spPr>
          <a:xfrm>
            <a:off x="8159515" y="4479512"/>
            <a:ext cx="2563531" cy="448412"/>
          </a:xfrm>
          <a:prstGeom prst="wedgeRoundRectCallout">
            <a:avLst>
              <a:gd name="adj1" fmla="val 44943"/>
              <a:gd name="adj2" fmla="val 110357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TiN</a:t>
            </a:r>
            <a:r>
              <a:rPr kumimoji="0" lang="en-US" altLang="ja-JP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coating on ceramics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E688BD18-DB43-EDDB-4153-DC1DAB959278}"/>
              </a:ext>
            </a:extLst>
          </p:cNvPr>
          <p:cNvSpPr/>
          <p:nvPr/>
        </p:nvSpPr>
        <p:spPr>
          <a:xfrm>
            <a:off x="6199620" y="1173258"/>
            <a:ext cx="2102747" cy="448412"/>
          </a:xfrm>
          <a:prstGeom prst="wedgeRoundRectCallout">
            <a:avLst>
              <a:gd name="adj1" fmla="val 44943"/>
              <a:gd name="adj2" fmla="val 110357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Metalized</a:t>
            </a:r>
            <a:r>
              <a:rPr kumimoji="0" lang="en-US" altLang="ja-JP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ceramics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648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DA12730-88A7-8F31-D76C-48CAFEE2F5DE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40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Design/Production of mock-up cavities</a:t>
            </a:r>
            <a:endParaRPr kumimoji="1" lang="ja-JP" altLang="en-US" sz="4000" b="1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D91A506-4A77-089F-A977-B0090FFE429B}"/>
              </a:ext>
            </a:extLst>
          </p:cNvPr>
          <p:cNvSpPr txBox="1"/>
          <p:nvPr/>
        </p:nvSpPr>
        <p:spPr>
          <a:xfrm>
            <a:off x="2542270" y="981341"/>
            <a:ext cx="7107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 will introduce mock-up cavities for training of cavity string assembly.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5D03038A-0D75-56B0-83D4-70F532A70F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60" y="2811541"/>
            <a:ext cx="5151862" cy="3863896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5EB6CB6-602D-B0E6-2771-6158715DAC98}"/>
              </a:ext>
            </a:extLst>
          </p:cNvPr>
          <p:cNvSpPr/>
          <p:nvPr/>
        </p:nvSpPr>
        <p:spPr>
          <a:xfrm>
            <a:off x="287142" y="3758036"/>
            <a:ext cx="5076595" cy="2230168"/>
          </a:xfrm>
          <a:prstGeom prst="rect">
            <a:avLst/>
          </a:prstGeom>
          <a:noFill/>
          <a:ln w="28575">
            <a:solidFill>
              <a:srgbClr val="00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86769EA-5B66-F139-820E-5AC7E5CE08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014" y="2811541"/>
            <a:ext cx="5795844" cy="3863896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26738D-B7E5-E150-55F2-E0E92E241987}"/>
              </a:ext>
            </a:extLst>
          </p:cNvPr>
          <p:cNvSpPr txBox="1"/>
          <p:nvPr/>
        </p:nvSpPr>
        <p:spPr>
          <a:xfrm>
            <a:off x="6747342" y="6212721"/>
            <a:ext cx="4519187" cy="36933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Blank-bellows replacement system for training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6D8CB93-026C-5F9E-7F16-C7B1DC912D1C}"/>
              </a:ext>
            </a:extLst>
          </p:cNvPr>
          <p:cNvSpPr txBox="1"/>
          <p:nvPr/>
        </p:nvSpPr>
        <p:spPr>
          <a:xfrm>
            <a:off x="6516129" y="2259646"/>
            <a:ext cx="4981621" cy="36933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will replace dummy cavities with mock-up ones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78AA77F8-F1C7-FDB6-17D1-5270DFE1369A}"/>
              </a:ext>
            </a:extLst>
          </p:cNvPr>
          <p:cNvCxnSpPr/>
          <p:nvPr/>
        </p:nvCxnSpPr>
        <p:spPr>
          <a:xfrm>
            <a:off x="7906215" y="2628978"/>
            <a:ext cx="0" cy="88923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26199F41-C511-D23D-1646-C34835F33579}"/>
              </a:ext>
            </a:extLst>
          </p:cNvPr>
          <p:cNvCxnSpPr/>
          <p:nvPr/>
        </p:nvCxnSpPr>
        <p:spPr>
          <a:xfrm>
            <a:off x="10037957" y="2628978"/>
            <a:ext cx="0" cy="88923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0BC65817-3EB4-4EB1-74E2-24845EAE2B64}"/>
              </a:ext>
            </a:extLst>
          </p:cNvPr>
          <p:cNvSpPr/>
          <p:nvPr/>
        </p:nvSpPr>
        <p:spPr>
          <a:xfrm>
            <a:off x="94083" y="1888761"/>
            <a:ext cx="3754036" cy="792488"/>
          </a:xfrm>
          <a:prstGeom prst="wedgeRoundRectCallout">
            <a:avLst>
              <a:gd name="adj1" fmla="val 3467"/>
              <a:gd name="adj2" fmla="val 176749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We designed mock-up cavities for training of cavity string assembly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6E6BB1B7-D736-D20E-3D62-4BEBF001A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4608" y="1720847"/>
            <a:ext cx="2433962" cy="170815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1753ECC-9418-1DCA-0919-E929E190D7C3}"/>
              </a:ext>
            </a:extLst>
          </p:cNvPr>
          <p:cNvSpPr txBox="1"/>
          <p:nvPr/>
        </p:nvSpPr>
        <p:spPr>
          <a:xfrm>
            <a:off x="3447164" y="3189960"/>
            <a:ext cx="1870666" cy="36933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From T.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Dohmae</a:t>
            </a:r>
            <a:endParaRPr kumimoji="1" lang="ja-JP" altLang="en-US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279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05B0F48A-AFFD-53B3-CD34-66A294240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06" y="4007807"/>
            <a:ext cx="4648063" cy="207479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E29A8EC-9C46-3492-9A6E-3A46E6BE52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36" y="1288684"/>
            <a:ext cx="5458213" cy="2367952"/>
          </a:xfrm>
          <a:prstGeom prst="rect">
            <a:avLst/>
          </a:prstGeom>
        </p:spPr>
      </p:pic>
      <p:pic>
        <p:nvPicPr>
          <p:cNvPr id="18" name="Picture 11" descr="A room with many objects on it&#10;&#10;Description automatically generated with medium confidence">
            <a:extLst>
              <a:ext uri="{FF2B5EF4-FFF2-40B4-BE49-F238E27FC236}">
                <a16:creationId xmlns:a16="http://schemas.microsoft.com/office/drawing/2014/main" id="{6D7693AA-6233-1C88-CBFA-FDDA490DEA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96" t="27579" r="2344" b="14573"/>
          <a:stretch/>
        </p:blipFill>
        <p:spPr>
          <a:xfrm>
            <a:off x="6733420" y="1155373"/>
            <a:ext cx="4660120" cy="2179607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9536D416-DF96-F30F-4E5B-9AFB9E21A2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724" y="3721085"/>
            <a:ext cx="3454397" cy="2590798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4622DF12-DFC2-3630-558B-78925D476B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180" y="3721083"/>
            <a:ext cx="3454400" cy="2590800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Recent progress of infrastructure at COI</a:t>
            </a:r>
            <a:endParaRPr kumimoji="1" lang="ja-JP" altLang="en-US" sz="4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57EF834-2593-874E-6912-B01FB3BEA3A9}"/>
              </a:ext>
            </a:extLst>
          </p:cNvPr>
          <p:cNvSpPr txBox="1"/>
          <p:nvPr/>
        </p:nvSpPr>
        <p:spPr>
          <a:xfrm>
            <a:off x="5711345" y="6194770"/>
            <a:ext cx="2044149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R. Ueki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E6563AE-6A0B-1B07-AFDC-249253FF93CE}"/>
              </a:ext>
            </a:extLst>
          </p:cNvPr>
          <p:cNvSpPr txBox="1"/>
          <p:nvPr/>
        </p:nvSpPr>
        <p:spPr>
          <a:xfrm>
            <a:off x="1418859" y="6219358"/>
            <a:ext cx="2121158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H. Araki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97D5657A-2137-1C41-11B1-E7088DBFDF67}"/>
              </a:ext>
            </a:extLst>
          </p:cNvPr>
          <p:cNvSpPr/>
          <p:nvPr/>
        </p:nvSpPr>
        <p:spPr>
          <a:xfrm>
            <a:off x="138783" y="790273"/>
            <a:ext cx="3359888" cy="448412"/>
          </a:xfrm>
          <a:prstGeom prst="wedgeRoundRectCallout">
            <a:avLst>
              <a:gd name="adj1" fmla="val -10457"/>
              <a:gd name="adj2" fmla="val 118260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Layout of CM te</a:t>
            </a: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st bunker at COI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A5C32338-3647-81B9-3CC9-A5F74A1C305B}"/>
              </a:ext>
            </a:extLst>
          </p:cNvPr>
          <p:cNvSpPr/>
          <p:nvPr/>
        </p:nvSpPr>
        <p:spPr>
          <a:xfrm>
            <a:off x="4364026" y="3119264"/>
            <a:ext cx="4237154" cy="448412"/>
          </a:xfrm>
          <a:prstGeom prst="wedgeRoundRectCallout">
            <a:avLst>
              <a:gd name="adj1" fmla="val 16412"/>
              <a:gd name="adj2" fmla="val 143553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Demagnetization study using mock-up CM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ADA6290F-FCBD-03AA-FEDD-3972084909A9}"/>
              </a:ext>
            </a:extLst>
          </p:cNvPr>
          <p:cNvSpPr/>
          <p:nvPr/>
        </p:nvSpPr>
        <p:spPr>
          <a:xfrm>
            <a:off x="10175323" y="3540093"/>
            <a:ext cx="1609511" cy="448412"/>
          </a:xfrm>
          <a:prstGeom prst="wedgeRoundRectCallout">
            <a:avLst>
              <a:gd name="adj1" fmla="val -10108"/>
              <a:gd name="adj2" fmla="val 124584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CM hanger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E688BD18-DB43-EDDB-4153-DC1DAB959278}"/>
              </a:ext>
            </a:extLst>
          </p:cNvPr>
          <p:cNvSpPr/>
          <p:nvPr/>
        </p:nvSpPr>
        <p:spPr>
          <a:xfrm>
            <a:off x="9769026" y="766081"/>
            <a:ext cx="2102747" cy="448412"/>
          </a:xfrm>
          <a:prstGeom prst="wedgeRoundRectCallout">
            <a:avLst>
              <a:gd name="adj1" fmla="val 1120"/>
              <a:gd name="adj2" fmla="val 108776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Tuner work area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0140E66-9E1E-032D-7B4F-15C76311BEEF}"/>
              </a:ext>
            </a:extLst>
          </p:cNvPr>
          <p:cNvSpPr txBox="1"/>
          <p:nvPr/>
        </p:nvSpPr>
        <p:spPr>
          <a:xfrm>
            <a:off x="116333" y="3496447"/>
            <a:ext cx="2159566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M.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Omet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4FE685C-2682-6C3E-94CD-454B2B0C8C02}"/>
              </a:ext>
            </a:extLst>
          </p:cNvPr>
          <p:cNvSpPr txBox="1"/>
          <p:nvPr/>
        </p:nvSpPr>
        <p:spPr>
          <a:xfrm>
            <a:off x="9802872" y="2749932"/>
            <a:ext cx="2159566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M.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Omet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1513379-88C9-6E0E-9F0A-AEB70647F590}"/>
              </a:ext>
            </a:extLst>
          </p:cNvPr>
          <p:cNvSpPr txBox="1"/>
          <p:nvPr/>
        </p:nvSpPr>
        <p:spPr>
          <a:xfrm>
            <a:off x="9166613" y="6379436"/>
            <a:ext cx="2326279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H.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Hayano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235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F38585B-C31F-4F37-7C49-9B1BF97A2039}"/>
              </a:ext>
            </a:extLst>
          </p:cNvPr>
          <p:cNvSpPr txBox="1"/>
          <p:nvPr/>
        </p:nvSpPr>
        <p:spPr>
          <a:xfrm>
            <a:off x="1" y="0"/>
            <a:ext cx="1219199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</a:t>
            </a:r>
            <a:r>
              <a:rPr kumimoji="1" lang="en-US" altLang="ja-JP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</a:t>
            </a:r>
            <a:r>
              <a:rPr kumimoji="1" lang="en-US" altLang="ja-JP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of 5-year plan at KEK</a:t>
            </a:r>
            <a:endParaRPr kumimoji="1" lang="ja-JP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9C0711C0-C7AE-DB64-312C-49CAFD0A9F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713911"/>
              </p:ext>
            </p:extLst>
          </p:nvPr>
        </p:nvGraphicFramePr>
        <p:xfrm>
          <a:off x="0" y="727606"/>
          <a:ext cx="12192009" cy="6130396"/>
        </p:xfrm>
        <a:graphic>
          <a:graphicData uri="http://schemas.openxmlformats.org/drawingml/2006/table">
            <a:tbl>
              <a:tblPr/>
              <a:tblGrid>
                <a:gridCol w="2754749">
                  <a:extLst>
                    <a:ext uri="{9D8B030D-6E8A-4147-A177-3AD203B41FA5}">
                      <a16:colId xmlns:a16="http://schemas.microsoft.com/office/drawing/2014/main" val="4097373809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2233607718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48975920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861129060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817909407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2385229393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2576404928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556410046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1555343095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345099174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384026039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1731691524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879002580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3452085295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2874591430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2001128962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4067198275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1988013674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1511778252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854740898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1052722017"/>
                    </a:ext>
                  </a:extLst>
                </a:gridCol>
              </a:tblGrid>
              <a:tr h="2986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JFY2023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JFY2024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JFY2025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JFY2026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JFY2027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83987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CY2023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CY2024</a:t>
                      </a:r>
                    </a:p>
                  </a:txBody>
                  <a:tcPr marL="4418" marR="4418" marT="441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CY2025</a:t>
                      </a:r>
                    </a:p>
                  </a:txBody>
                  <a:tcPr marL="4418" marR="4418" marT="441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CY2026</a:t>
                      </a:r>
                    </a:p>
                  </a:txBody>
                  <a:tcPr marL="4418" marR="4418" marT="441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CY2027</a:t>
                      </a:r>
                    </a:p>
                  </a:txBody>
                  <a:tcPr marL="4418" marR="4418" marT="441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CY2028</a:t>
                      </a:r>
                    </a:p>
                  </a:txBody>
                  <a:tcPr marL="4418" marR="4418" marT="441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1270776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082969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1-cell cavity (FG, KEK)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424717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1-cell cavity (MG, KEK)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430329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cavity (FG, domestic)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975430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cavity (MG, KEK)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(training)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626613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cavity (MG, oversea)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training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6511445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9321476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Power coupler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 (prototype)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144221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Frequency tuner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(prototype)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8515514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SCQ magnet+BPM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(prototype)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9524648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Magnetic shield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(test)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(prototype)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7177166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259014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Cavity string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299833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production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49817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assembly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010434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test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88104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2263807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Cryogenics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914715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HLRF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224313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Rail of cavity string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4107092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assembly implement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932314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test bunker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3266143"/>
                  </a:ext>
                </a:extLst>
              </a:tr>
            </a:tbl>
          </a:graphicData>
        </a:graphic>
      </p:graphicFrame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937FB271-3910-43F4-9990-BCBBD75DF263}"/>
              </a:ext>
            </a:extLst>
          </p:cNvPr>
          <p:cNvSpPr/>
          <p:nvPr/>
        </p:nvSpPr>
        <p:spPr>
          <a:xfrm>
            <a:off x="4399157" y="4131637"/>
            <a:ext cx="4312050" cy="365126"/>
          </a:xfrm>
          <a:prstGeom prst="wedgeRoundRectCallout">
            <a:avLst>
              <a:gd name="adj1" fmla="val 64457"/>
              <a:gd name="adj2" fmla="val 34081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Deadline of clean assembly study for </a:t>
            </a:r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ITN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163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101633</TotalTime>
  <Words>1451</Words>
  <Application>Microsoft Office PowerPoint</Application>
  <PresentationFormat>ワイド画面</PresentationFormat>
  <Paragraphs>563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游ゴシック</vt:lpstr>
      <vt:lpstr>游ゴシック Light</vt:lpstr>
      <vt:lpstr>Arial</vt:lpstr>
      <vt:lpstr>Times New Roman</vt:lpstr>
      <vt:lpstr>Wingdings</vt:lpstr>
      <vt:lpstr>Office テーマ</vt:lpstr>
      <vt:lpstr>40th Meeting of SRF 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YAMAMOTO Yasuchika</cp:lastModifiedBy>
  <cp:revision>2664</cp:revision>
  <cp:lastPrinted>2020-11-23T15:37:09Z</cp:lastPrinted>
  <dcterms:created xsi:type="dcterms:W3CDTF">2020-09-27T07:10:37Z</dcterms:created>
  <dcterms:modified xsi:type="dcterms:W3CDTF">2023-12-11T03:30:11Z</dcterms:modified>
</cp:coreProperties>
</file>