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766" autoAdjust="0"/>
    <p:restoredTop sz="94660"/>
  </p:normalViewPr>
  <p:slideViewPr>
    <p:cSldViewPr snapToGrid="0">
      <p:cViewPr varScale="1">
        <p:scale>
          <a:sx n="76" d="100"/>
          <a:sy n="76" d="100"/>
        </p:scale>
        <p:origin x="47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26D4BF-359E-4252-8D39-874397563618}" type="datetimeFigureOut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835414-D061-4E07-AAAD-75D5E27502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623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B8FE36-922C-4D27-AC04-606E53A682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C55BE21-AF65-4877-869F-EC21573CE1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C0DF39-894D-4B6D-9A68-80C3C0BB7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2023/12/12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4527B0-A1C3-464C-A6E9-F0E467A58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BEBCFA-6BB4-4E64-903A-3F9A0EA3B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0532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6059C6-2E6C-4ADD-93D9-835199DA0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BBE318-36D9-46D9-9110-6BC5903C2D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4929A8-0DAB-4AAD-A844-52A25A5F4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2023/12/12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B1492E-E3D2-468A-8140-485C7C4BD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8B6984-93C9-49F2-8AF7-E4665CF53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305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5195311-6BFA-4465-92E9-70DDFEB9B5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5648BCF-0520-4D82-B5F8-615C3571B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CD70D3-E075-4751-A924-753647A10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2023/12/12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B08C49-B27A-418E-AA41-6D13AD2C7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C3CB56-6273-4641-B1D7-4D75A97A8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624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890772-2839-4BF9-BE8D-1596D3D7C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0A1AAA-C368-43EA-A67E-BAED6BF82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AFDBCE-A47B-47ED-BCEA-A927FBBD7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2023/12/12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474CEE-A805-4925-BB16-6D7AEF2FA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5A686F-55F1-4602-B579-7323A4BEB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8344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1718A6-7BEC-43D9-A9DD-24300D762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E864C5-9CB5-48E4-AFE6-831B193F6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EB4995-D68F-4365-BACD-41A43CB0E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2023/12/12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C7C4AE-4AC7-4A0F-843A-85EE0E300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7B6EF1-9C0E-481A-A6CD-0E30FD690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563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132114-8C72-4E40-8C90-FA970D4CD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A6EFCE-4F86-4E5F-B68D-9BB2EFFDF0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7369663-BD8D-47C7-B84B-3339638A7B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0FA3E1-0341-4102-B6ED-CE6351027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2023/12/12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FDF5D85-B759-46AF-953B-CF87D01D2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E5DF28-6BE7-4995-90C1-6FD1769AA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875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1BE438-BFEF-4B15-BA85-A96F488D6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46977D-C040-4224-BF2C-E28541243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FB79537-E82D-4DBC-9A54-903BE096EF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A865778-A4A0-4865-B081-4D0B38EFDD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16E1EB-7323-48AF-9B02-5D54E56C8A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AC9FE9E-58CA-4AFB-B204-A10D88B60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2023/12/12 WG2 K.Yokoya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2943B4C-B73D-4003-B706-DC9478CFB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CE82A1B-BE18-477F-B29B-D2C961D1F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5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E54558-8F1C-4041-9FAB-E76B435C5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D0CAFDD-1E2C-47AE-9419-CE426ED36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2023/12/12 WG2 K.Yokoya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6D7D26-88DA-4BE8-A32F-976F74532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FAD5711-75B1-41ED-AE1D-2E8F3214A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498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86B34CD-5E55-4A22-971A-857AA26E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2023/12/12 WG2 K.Yokoya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264114-FCB7-454E-AC83-7EA9085DC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9027A4-34B6-4344-ADCB-38D2F2B22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405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AA691E-778D-4987-95A0-7C8D61DF2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EF707AD-EBAB-441A-8DA5-146EE9549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B14F4B2-D3AD-4B27-AC79-F84E25A51E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82EBE98-2B95-4BC8-BAEE-D19C1C0FD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2023/12/12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C4CEBA-D15F-4838-AE38-F751F6D0A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BF568E9-E4A2-4BBD-A557-13FCD0837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570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D63E8B-F5CB-408F-8AF1-26CF81C71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615E71A-6A4C-4D02-A1F0-D4C2D217FA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2D2945B-09CD-4DA8-BDE1-2D285AAC1E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29F6C7F-CC53-4881-A33D-6C5830890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2023/12/12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7C87671-3611-4D32-A3F5-759B48909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4BD6D18-8601-49FF-9544-6FB84E237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103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485544-F478-41F2-B742-EF12D1C01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687E947-B6BC-4943-8DE9-0603587BE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A6F545-1B9C-4597-8774-13B6B6EEEE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2023/12/12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42FCAC-8910-4EAE-90EE-47CCD2F792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C81344-117E-4602-A0C1-9923C2C48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714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genda.linearcollider.org/event/10236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591162-45BD-4EDE-9AF8-0924B966BC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127" y="1415872"/>
            <a:ext cx="8269793" cy="4795586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sz="2800" kern="100" dirty="0">
                <a:latin typeface="+mn-ea"/>
                <a:cs typeface="Times New Roman" panose="02020603050405020304" pitchFamily="18" charset="0"/>
              </a:rPr>
              <a:t>Dec.7 3</a:t>
            </a:r>
            <a:r>
              <a:rPr kumimoji="1" lang="en-US" altLang="ja-JP" sz="2800" dirty="0">
                <a:ea typeface="ＭＳ Ｐゴシック" panose="020B0600070205080204" pitchFamily="50" charset="-128"/>
              </a:rPr>
              <a:t> Briefing Meeting</a:t>
            </a:r>
            <a:endParaRPr lang="en-US" altLang="ja-JP" sz="2800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lvl="1"/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Gudi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 Moortgat-Pick, Yoshinori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Enomoto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, Steffen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Doebert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, Iryna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Chaikovska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, Kaoru Yokoya</a:t>
            </a:r>
          </a:p>
          <a:p>
            <a:pPr lvl="1"/>
            <a:r>
              <a:rPr lang="en-US" altLang="ja-JP" sz="2400" kern="100" dirty="0">
                <a:latin typeface="+mn-ea"/>
                <a:cs typeface="Times New Roman" panose="02020603050405020304" pitchFamily="18" charset="0"/>
              </a:rPr>
              <a:t>Indico </a:t>
            </a:r>
            <a:r>
              <a:rPr lang="en-US" altLang="ja-JP" kern="100" dirty="0">
                <a:latin typeface="+mn-ea"/>
                <a:cs typeface="Times New Roman" panose="02020603050405020304" pitchFamily="18" charset="0"/>
                <a:hlinkClick r:id="rId2"/>
              </a:rPr>
              <a:t>https://agenda.linearcollider.org/event/10236/</a:t>
            </a:r>
            <a:endParaRPr lang="en-US" altLang="ja-JP" sz="2400" kern="100" dirty="0">
              <a:latin typeface="+mn-ea"/>
              <a:cs typeface="Times New Roman" panose="02020603050405020304" pitchFamily="18" charset="0"/>
            </a:endParaRPr>
          </a:p>
          <a:p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Contact Persons</a:t>
            </a:r>
          </a:p>
          <a:p>
            <a:pPr lvl="1"/>
            <a:r>
              <a:rPr lang="en-US" altLang="ja-JP" sz="2200" b="0" i="0" u="none" strike="noStrike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Asia-Pacific</a:t>
            </a:r>
            <a:r>
              <a:rPr lang="en-US" altLang="ja-JP" dirty="0"/>
              <a:t> </a:t>
            </a:r>
          </a:p>
          <a:p>
            <a:pPr lvl="2"/>
            <a:r>
              <a:rPr lang="en-US" altLang="ja-JP" sz="1800" b="0" i="0" u="none" strike="noStrike" dirty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Yoshinori </a:t>
            </a:r>
            <a:r>
              <a:rPr lang="en-US" altLang="ja-JP" sz="1800" b="0" i="0" u="none" strike="noStrike" dirty="0" err="1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Enomoto</a:t>
            </a:r>
            <a:r>
              <a:rPr lang="en-US" altLang="ja-JP" dirty="0"/>
              <a:t> 	WPP 8-11	KEK</a:t>
            </a:r>
          </a:p>
          <a:p>
            <a:pPr lvl="1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Europe</a:t>
            </a:r>
          </a:p>
          <a:p>
            <a:pPr lvl="2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Iryna </a:t>
            </a:r>
            <a:r>
              <a:rPr lang="en-US" altLang="ja-JP" kern="100" dirty="0" err="1">
                <a:effectLst/>
                <a:latin typeface="+mn-ea"/>
                <a:cs typeface="Times New Roman" panose="02020603050405020304" pitchFamily="18" charset="0"/>
              </a:rPr>
              <a:t>Chaikovska</a:t>
            </a:r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		WPP 8,9		</a:t>
            </a:r>
            <a:r>
              <a:rPr lang="en-US" altLang="ja-JP" kern="100" dirty="0" err="1">
                <a:effectLst/>
                <a:latin typeface="+mn-ea"/>
                <a:cs typeface="Times New Roman" panose="02020603050405020304" pitchFamily="18" charset="0"/>
              </a:rPr>
              <a:t>IJCLab</a:t>
            </a:r>
            <a:endParaRPr lang="en-US" altLang="ja-JP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lvl="2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Steffen </a:t>
            </a:r>
            <a:r>
              <a:rPr lang="en-US" altLang="ja-JP" kern="100" dirty="0" err="1">
                <a:effectLst/>
                <a:latin typeface="+mn-ea"/>
                <a:cs typeface="Times New Roman" panose="02020603050405020304" pitchFamily="18" charset="0"/>
              </a:rPr>
              <a:t>Doebert</a:t>
            </a:r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 		WPP 6,7		CERN</a:t>
            </a:r>
          </a:p>
          <a:p>
            <a:pPr lvl="2"/>
            <a:r>
              <a:rPr lang="en-US" altLang="ja-JP" kern="100" dirty="0" err="1">
                <a:effectLst/>
                <a:latin typeface="+mn-ea"/>
                <a:cs typeface="Times New Roman" panose="02020603050405020304" pitchFamily="18" charset="0"/>
              </a:rPr>
              <a:t>Gudrid</a:t>
            </a:r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 Moortgat-Pick			Uni. HH</a:t>
            </a:r>
            <a:endParaRPr lang="en-US" altLang="ja-JP" kern="100" dirty="0">
              <a:latin typeface="+mn-ea"/>
              <a:cs typeface="Times New Roman" panose="02020603050405020304" pitchFamily="18" charset="0"/>
            </a:endParaRPr>
          </a:p>
          <a:p>
            <a:r>
              <a:rPr lang="en-US" altLang="ja-JP" sz="2800" kern="100" dirty="0">
                <a:effectLst/>
                <a:latin typeface="+mn-ea"/>
                <a:cs typeface="Times New Roman" panose="02020603050405020304" pitchFamily="18" charset="0"/>
              </a:rPr>
              <a:t>US </a:t>
            </a:r>
          </a:p>
          <a:p>
            <a:pPr lvl="1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US people could not participate. Hence no discussion on the electron source (WPP4) yet</a:t>
            </a:r>
          </a:p>
          <a:p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Presentation</a:t>
            </a:r>
          </a:p>
          <a:p>
            <a:pPr lvl="1"/>
            <a:r>
              <a:rPr lang="en-US" altLang="ja-JP" kern="100" dirty="0" err="1">
                <a:effectLst/>
                <a:latin typeface="+mn-ea"/>
                <a:cs typeface="Times New Roman" panose="02020603050405020304" pitchFamily="18" charset="0"/>
              </a:rPr>
              <a:t>Gudi</a:t>
            </a:r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	</a:t>
            </a:r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undulator 	itn-wpp-positron.pdf</a:t>
            </a:r>
            <a:endParaRPr lang="en-US" altLang="ja-JP" kern="100" dirty="0">
              <a:latin typeface="+mn-ea"/>
              <a:cs typeface="Times New Roman" panose="02020603050405020304" pitchFamily="18" charset="0"/>
            </a:endParaRPr>
          </a:p>
          <a:p>
            <a:pPr lvl="1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Yoshinori  e-driven</a:t>
            </a:r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	</a:t>
            </a:r>
            <a:r>
              <a:rPr lang="en-US" altLang="ja-JP" sz="1900" kern="100" dirty="0">
                <a:latin typeface="+mn-ea"/>
                <a:cs typeface="Times New Roman" panose="02020603050405020304" pitchFamily="18" charset="0"/>
              </a:rPr>
              <a:t>231016-ITN-information-meeting-source-v5.pptx</a:t>
            </a: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0C0074D9-CEB9-42AA-83A0-22761129A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127" y="283870"/>
            <a:ext cx="7886700" cy="987109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kumimoji="1" lang="en-US" altLang="ja-JP" sz="3600" dirty="0">
                <a:ea typeface="ＭＳ Ｐゴシック" panose="020B0600070205080204" pitchFamily="50" charset="-128"/>
              </a:rPr>
              <a:t>Summary of Briefing Meeting</a:t>
            </a:r>
            <a:r>
              <a:rPr kumimoji="1" lang="ja-JP" altLang="en-US" sz="3600" dirty="0">
                <a:ea typeface="ＭＳ Ｐゴシック" panose="020B0600070205080204" pitchFamily="50" charset="-128"/>
              </a:rPr>
              <a:t> </a:t>
            </a:r>
            <a:r>
              <a:rPr kumimoji="1" lang="en-US" altLang="ja-JP" sz="3600" dirty="0">
                <a:ea typeface="ＭＳ Ｐゴシック" panose="020B0600070205080204" pitchFamily="50" charset="-128"/>
              </a:rPr>
              <a:t>for</a:t>
            </a:r>
            <a:r>
              <a:rPr kumimoji="1" lang="ja-JP" altLang="en-US" sz="3600" dirty="0">
                <a:ea typeface="ＭＳ Ｐゴシック" panose="020B0600070205080204" pitchFamily="50" charset="-128"/>
              </a:rPr>
              <a:t> </a:t>
            </a:r>
            <a:r>
              <a:rPr kumimoji="1" lang="en-US" altLang="ja-JP" sz="3600" dirty="0">
                <a:ea typeface="ＭＳ Ｐゴシック" panose="020B0600070205080204" pitchFamily="50" charset="-128"/>
              </a:rPr>
              <a:t>Sources</a:t>
            </a:r>
            <a:br>
              <a:rPr kumimoji="1" lang="en-US" altLang="ja-JP" sz="2400" dirty="0">
                <a:ea typeface="ＭＳ Ｐゴシック" panose="020B0600070205080204" pitchFamily="50" charset="-128"/>
              </a:rPr>
            </a:br>
            <a:r>
              <a:rPr kumimoji="1" lang="en-US" altLang="ja-JP" sz="2400" dirty="0">
                <a:ea typeface="ＭＳ Ｐゴシック" panose="020B0600070205080204" pitchFamily="50" charset="-128"/>
              </a:rPr>
              <a:t>IDT-WG2, </a:t>
            </a:r>
            <a:r>
              <a:rPr lang="en-US" altLang="ja-JP" sz="2400" dirty="0">
                <a:ea typeface="ＭＳ Ｐゴシック" panose="020B0600070205080204" pitchFamily="50" charset="-128"/>
              </a:rPr>
              <a:t>Dec</a:t>
            </a:r>
            <a:r>
              <a:rPr kumimoji="1" lang="en-US" altLang="ja-JP" sz="2400" dirty="0">
                <a:ea typeface="ＭＳ Ｐゴシック" panose="020B0600070205080204" pitchFamily="50" charset="-128"/>
              </a:rPr>
              <a:t>.</a:t>
            </a:r>
            <a:r>
              <a:rPr lang="en-US" altLang="ja-JP" sz="2400" dirty="0">
                <a:ea typeface="ＭＳ Ｐゴシック" panose="020B0600070205080204" pitchFamily="50" charset="-128"/>
              </a:rPr>
              <a:t>12</a:t>
            </a:r>
            <a:r>
              <a:rPr kumimoji="1" lang="en-US" altLang="ja-JP" sz="2400" dirty="0">
                <a:ea typeface="ＭＳ Ｐゴシック" panose="020B0600070205080204" pitchFamily="50" charset="-128"/>
              </a:rPr>
              <a:t>, 2023, K. Yokoya</a:t>
            </a:r>
            <a:endParaRPr kumimoji="1" lang="ja-JP" altLang="en-US" sz="2400" dirty="0">
              <a:ea typeface="ＭＳ Ｐゴシック" panose="020B0600070205080204" pitchFamily="50" charset="-128"/>
            </a:endParaRP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DC8F334-0723-4336-A8F3-BD33D5F75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2023/12/12 WG2 K.Yokoya</a:t>
            </a:r>
            <a:endParaRPr kumimoji="1"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679DF0-1348-96FD-CDD3-B2C6599F1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757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98892A-5772-E5F0-80AD-08E0FBC8D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20096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/>
              <a:t>Undulator Scheme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487A7BC-60C2-332A-5FB8-3A306F609E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215" y="1253331"/>
            <a:ext cx="7886700" cy="4896260"/>
          </a:xfrm>
        </p:spPr>
        <p:txBody>
          <a:bodyPr/>
          <a:lstStyle/>
          <a:p>
            <a:r>
              <a:rPr kumimoji="1" lang="en-US" altLang="ja-JP" dirty="0"/>
              <a:t>WPP6 (rotating target)</a:t>
            </a:r>
          </a:p>
          <a:p>
            <a:pPr lvl="1"/>
            <a:r>
              <a:rPr kumimoji="1" lang="en-US" altLang="ja-JP" dirty="0"/>
              <a:t>Design finalization, partial laboratory test, mock-up design</a:t>
            </a:r>
            <a:endParaRPr lang="en-US" altLang="ja-JP" dirty="0"/>
          </a:p>
          <a:p>
            <a:pPr lvl="1"/>
            <a:r>
              <a:rPr kumimoji="1" lang="en-US" altLang="ja-JP" dirty="0"/>
              <a:t>Magnetic bearings: performance, specification, test</a:t>
            </a:r>
          </a:p>
          <a:p>
            <a:pPr lvl="1"/>
            <a:r>
              <a:rPr kumimoji="1" lang="en-US" altLang="ja-JP" dirty="0"/>
              <a:t>Full wheel validation, mock-up</a:t>
            </a:r>
            <a:endParaRPr lang="en-US" altLang="ja-JP" dirty="0"/>
          </a:p>
          <a:p>
            <a:r>
              <a:rPr kumimoji="1" lang="en-US" altLang="ja-JP" dirty="0"/>
              <a:t>WPP7 (Magnetic focusing system)</a:t>
            </a:r>
          </a:p>
          <a:p>
            <a:pPr lvl="1"/>
            <a:r>
              <a:rPr kumimoji="1" lang="en-US" altLang="ja-JP" dirty="0"/>
              <a:t>Pulsed solenoid, plasma lens, including yield calculation</a:t>
            </a:r>
          </a:p>
          <a:p>
            <a:pPr lvl="1"/>
            <a:r>
              <a:rPr kumimoji="1" lang="en-US" altLang="ja-JP" dirty="0"/>
              <a:t>OMD with fully assembled wheel</a:t>
            </a:r>
          </a:p>
          <a:p>
            <a:r>
              <a:rPr lang="en-US" altLang="ja-JP" dirty="0"/>
              <a:t>WP5 (Undulator) is not included in WPP (higher maturity)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16BEDF-E300-F918-B294-BF1FC9419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2023/12/12 WG2 K.Yokoya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F6E3512-8CFE-3273-4403-A2D306A1F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375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F809F8-7BAF-E897-A860-E35723967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7990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WPP7 Magnetic Focusing System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960B745-69BC-9689-A886-1BCFAF2451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46479"/>
            <a:ext cx="7886700" cy="4830484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/>
              <a:t>The strongest candidate: Pulsed Solenoid</a:t>
            </a:r>
          </a:p>
          <a:p>
            <a:pPr lvl="1"/>
            <a:r>
              <a:rPr kumimoji="1" lang="en-US" altLang="ja-JP" dirty="0"/>
              <a:t>Other candidate: plasma lens</a:t>
            </a:r>
          </a:p>
          <a:p>
            <a:r>
              <a:rPr kumimoji="1" lang="en-US" altLang="ja-JP" dirty="0"/>
              <a:t>Mechanical design department at DESY: available manpower for desig</a:t>
            </a:r>
            <a:r>
              <a:rPr lang="en-US" altLang="ja-JP" dirty="0"/>
              <a:t>n</a:t>
            </a:r>
          </a:p>
          <a:p>
            <a:r>
              <a:rPr kumimoji="1" lang="en-US" altLang="ja-JP" dirty="0"/>
              <a:t>DESY-CERN collaboration already going on</a:t>
            </a:r>
            <a:endParaRPr lang="en-US" altLang="ja-JP" dirty="0"/>
          </a:p>
          <a:p>
            <a:r>
              <a:rPr kumimoji="1" lang="en-US" altLang="ja-JP" dirty="0"/>
              <a:t>Planned: prototype tests 2024</a:t>
            </a:r>
          </a:p>
          <a:p>
            <a:r>
              <a:rPr kumimoji="1" lang="en-US" altLang="ja-JP" dirty="0"/>
              <a:t>Goal of development is a prototype solenoid to demonstrate</a:t>
            </a:r>
          </a:p>
          <a:p>
            <a:pPr lvl="1"/>
            <a:r>
              <a:rPr lang="en-US" altLang="ja-JP" dirty="0"/>
              <a:t>magnetic field strength, field </a:t>
            </a:r>
            <a:r>
              <a:rPr kumimoji="1" lang="en-US" altLang="ja-JP" dirty="0"/>
              <a:t>stability, mechanical stability, thermal stability</a:t>
            </a:r>
          </a:p>
          <a:p>
            <a:pPr lvl="1"/>
            <a:r>
              <a:rPr lang="en-US" altLang="ja-JP" dirty="0"/>
              <a:t>Vacuum vessel not foreseen in first prototype design</a:t>
            </a:r>
          </a:p>
          <a:p>
            <a:r>
              <a:rPr kumimoji="1" lang="en-US" altLang="ja-JP" dirty="0"/>
              <a:t>Tests : where? </a:t>
            </a:r>
          </a:p>
          <a:p>
            <a:pPr lvl="1"/>
            <a:r>
              <a:rPr kumimoji="1" lang="en-US" altLang="ja-JP" dirty="0">
                <a:sym typeface="Wingdings" panose="05000000000000000000" pitchFamily="2" charset="2"/>
              </a:rPr>
              <a:t>Possible test at CERN (power </a:t>
            </a:r>
            <a:r>
              <a:rPr kumimoji="1" lang="en-US" altLang="ja-JP">
                <a:sym typeface="Wingdings" panose="05000000000000000000" pitchFamily="2" charset="2"/>
              </a:rPr>
              <a:t>supply available)</a:t>
            </a:r>
            <a:endParaRPr kumimoji="1" lang="en-US" altLang="ja-JP" dirty="0">
              <a:sym typeface="Wingdings" panose="05000000000000000000" pitchFamily="2" charset="2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9635C1-435B-72EF-E956-B91C3164B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2023/12/12 WG2 K.Yokoya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EA052C3-AA40-2BA1-54E3-2A68C52E6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9891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D46D20D-3DDA-E1FF-6AFD-3643C322D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2023/12/12 WG2 K.Yokoya</a:t>
            </a:r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61810DE-2DBD-832F-9D7F-DA5B5832F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DFE1629-B3F1-042E-0AA1-321D0F9801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3860"/>
            <a:ext cx="9144000" cy="647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777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DE9D08-B171-E152-611C-61EDB0601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60289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/>
              <a:t>WPP6 Rotating Target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676550D-86C0-CB79-5938-1511FD432F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25899"/>
            <a:ext cx="7886700" cy="4951064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/>
              <a:t>Specification</a:t>
            </a:r>
          </a:p>
          <a:p>
            <a:pPr lvl="1"/>
            <a:r>
              <a:rPr kumimoji="1" lang="en-US" altLang="ja-JP" dirty="0"/>
              <a:t>Titanium alloy, 7mm thick, diameter 1m, rotating at 2000 rpm in vacuum, photon power ~60 kW, deposited power ~2 kW, Magnetic bearings, Radiation cooling</a:t>
            </a:r>
            <a:endParaRPr lang="en-US" altLang="ja-JP" dirty="0"/>
          </a:p>
          <a:p>
            <a:r>
              <a:rPr kumimoji="1" lang="en-US" altLang="ja-JP" dirty="0"/>
              <a:t>Already long studies</a:t>
            </a:r>
          </a:p>
          <a:p>
            <a:pPr lvl="1"/>
            <a:r>
              <a:rPr kumimoji="1" lang="en-US" altLang="ja-JP" dirty="0"/>
              <a:t>But no plan yet for constructing prototype</a:t>
            </a:r>
          </a:p>
          <a:p>
            <a:r>
              <a:rPr lang="en-US" altLang="ja-JP" dirty="0"/>
              <a:t>R</a:t>
            </a:r>
            <a:r>
              <a:rPr kumimoji="1" lang="en-US" altLang="ja-JP" dirty="0"/>
              <a:t>eactivate rotating wheel effort</a:t>
            </a:r>
          </a:p>
          <a:p>
            <a:pPr lvl="1"/>
            <a:r>
              <a:rPr kumimoji="1" lang="en-US" altLang="ja-JP" dirty="0"/>
              <a:t>Several meetings took place</a:t>
            </a:r>
          </a:p>
          <a:p>
            <a:pPr lvl="1"/>
            <a:r>
              <a:rPr kumimoji="1" lang="en-US" altLang="ja-JP" dirty="0"/>
              <a:t>In principle, the plan is to construct a ‘new’ prototype</a:t>
            </a:r>
          </a:p>
          <a:p>
            <a:pPr lvl="1"/>
            <a:r>
              <a:rPr kumimoji="1" lang="en-US" altLang="ja-JP" dirty="0"/>
              <a:t>Needed: one lab that puts the hand up</a:t>
            </a:r>
          </a:p>
          <a:p>
            <a:pPr lvl="2"/>
            <a:r>
              <a:rPr kumimoji="1" lang="en-US" altLang="ja-JP" dirty="0"/>
              <a:t>maybe some ITN money for the wheel available…..</a:t>
            </a:r>
          </a:p>
          <a:p>
            <a:pPr lvl="2"/>
            <a:r>
              <a:rPr kumimoji="1" lang="en-US" altLang="ja-JP" dirty="0"/>
              <a:t>would fit perfectly well in time since pulsed solenoid is on the way…….</a:t>
            </a:r>
          </a:p>
          <a:p>
            <a:pPr lvl="2"/>
            <a:r>
              <a:rPr kumimoji="1" lang="en-US" altLang="ja-JP" dirty="0"/>
              <a:t>Maybe even something at DESY possible</a:t>
            </a:r>
          </a:p>
          <a:p>
            <a:pPr lvl="3"/>
            <a:r>
              <a:rPr kumimoji="1" lang="en-US" altLang="ja-JP" dirty="0"/>
              <a:t>might be also needed for a HALHF-like e+ source</a:t>
            </a:r>
          </a:p>
          <a:p>
            <a:pPr lvl="2"/>
            <a:r>
              <a:rPr lang="en-US" altLang="ja-JP" dirty="0"/>
              <a:t>UK, US?? Questionable</a:t>
            </a:r>
            <a:endParaRPr kumimoji="1"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E31234-8D39-33CC-3610-93DF6A3D8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2023/12/12 WG2 K.Yokoya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CFE710B-37D0-B9B5-3473-86B06CBEE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000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051551-905C-0E03-58B7-5EDAF538F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20096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altLang="ja-JP" dirty="0"/>
              <a:t>e</a:t>
            </a:r>
            <a:r>
              <a:rPr kumimoji="1" lang="en-US" altLang="ja-JP" dirty="0"/>
              <a:t>-Driven Scheme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756079-5AF8-9B26-AE31-A3F8BD2BB9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53331"/>
            <a:ext cx="7886700" cy="2327631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/>
              <a:t>WPPs</a:t>
            </a:r>
          </a:p>
          <a:p>
            <a:pPr lvl="1"/>
            <a:r>
              <a:rPr kumimoji="1" lang="en-US" altLang="ja-JP" dirty="0"/>
              <a:t>WPP 8 Rotating target</a:t>
            </a:r>
          </a:p>
          <a:p>
            <a:pPr lvl="1"/>
            <a:r>
              <a:rPr lang="en-US" altLang="ja-JP" dirty="0"/>
              <a:t>WPP 9 Magnetic focusing</a:t>
            </a:r>
          </a:p>
          <a:p>
            <a:pPr lvl="1"/>
            <a:r>
              <a:rPr kumimoji="1" lang="en-US" altLang="ja-JP" dirty="0"/>
              <a:t>WPP10 Capture </a:t>
            </a:r>
            <a:r>
              <a:rPr lang="en-US" altLang="ja-JP" dirty="0"/>
              <a:t>cavity</a:t>
            </a:r>
          </a:p>
          <a:p>
            <a:pPr lvl="1"/>
            <a:r>
              <a:rPr kumimoji="1" lang="en-US" altLang="ja-JP" dirty="0"/>
              <a:t>WPP11 Target replacement</a:t>
            </a:r>
            <a:br>
              <a:rPr kumimoji="1" lang="en-US" altLang="ja-JP" dirty="0"/>
            </a:br>
            <a:r>
              <a:rPr kumimoji="1" lang="en-US" altLang="ja-JP" dirty="0"/>
              <a:t>(no candidate lab for WPP11)</a:t>
            </a:r>
          </a:p>
          <a:p>
            <a:r>
              <a:rPr lang="en-US" altLang="ja-JP" dirty="0"/>
              <a:t>Test bench being constructed at KEK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D23965-EE68-5740-13E3-37449F239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2023/12/12 WG2 K.Yokoya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5667B66-5372-8C8D-018E-1097673FE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6" name="図 5" descr="回路 が含まれている画像&#10;&#10;自動的に生成された説明">
            <a:extLst>
              <a:ext uri="{FF2B5EF4-FFF2-40B4-BE49-F238E27FC236}">
                <a16:creationId xmlns:a16="http://schemas.microsoft.com/office/drawing/2014/main" id="{ABA7F667-6464-7230-0C2E-705570C719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66" t="13484" r="23060" b="1906"/>
          <a:stretch/>
        </p:blipFill>
        <p:spPr>
          <a:xfrm>
            <a:off x="763675" y="3528588"/>
            <a:ext cx="3135086" cy="2626377"/>
          </a:xfrm>
          <a:prstGeom prst="rect">
            <a:avLst/>
          </a:prstGeom>
        </p:spPr>
      </p:pic>
      <p:pic>
        <p:nvPicPr>
          <p:cNvPr id="7" name="コンテンツ プレースホルダー 7" descr="図書館の中&#10;&#10;中程度の精度で自動的に生成された説明">
            <a:extLst>
              <a:ext uri="{FF2B5EF4-FFF2-40B4-BE49-F238E27FC236}">
                <a16:creationId xmlns:a16="http://schemas.microsoft.com/office/drawing/2014/main" id="{16C644BC-7197-599D-04B0-BDB992229E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568" y="3528588"/>
            <a:ext cx="4180764" cy="3135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437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21EB16-9E14-863E-7E9D-47124F4C6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4975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Possible Participation as ITN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6C78760-D0E7-6C85-F703-CA819A940B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53331"/>
            <a:ext cx="7886700" cy="4351338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err="1"/>
              <a:t>SuperKEKB</a:t>
            </a:r>
            <a:r>
              <a:rPr kumimoji="1" lang="en-US" altLang="ja-JP" dirty="0"/>
              <a:t> and FCC-</a:t>
            </a:r>
            <a:r>
              <a:rPr kumimoji="1" lang="en-US" altLang="ja-JP" dirty="0" err="1"/>
              <a:t>ee</a:t>
            </a:r>
            <a:r>
              <a:rPr kumimoji="1" lang="en-US" altLang="ja-JP" dirty="0"/>
              <a:t>, CLIC already have some kind of collaboration and connection.</a:t>
            </a:r>
          </a:p>
          <a:p>
            <a:r>
              <a:rPr kumimoji="1" lang="en-US" altLang="ja-JP" dirty="0"/>
              <a:t>IJC Lab</a:t>
            </a:r>
          </a:p>
          <a:p>
            <a:pPr lvl="1"/>
            <a:r>
              <a:rPr kumimoji="1" lang="en-US" altLang="ja-JP" dirty="0"/>
              <a:t>IJC lab is mainly involved </a:t>
            </a:r>
            <a:r>
              <a:rPr kumimoji="1" lang="en-US" altLang="ja-JP" dirty="0" err="1"/>
              <a:t>FCCee</a:t>
            </a:r>
            <a:endParaRPr kumimoji="1" lang="en-US" altLang="ja-JP" dirty="0"/>
          </a:p>
          <a:p>
            <a:pPr lvl="1"/>
            <a:r>
              <a:rPr kumimoji="1" lang="en-US" altLang="ja-JP" dirty="0"/>
              <a:t>requirement different (ILC, </a:t>
            </a:r>
            <a:r>
              <a:rPr kumimoji="1" lang="en-US" altLang="ja-JP" dirty="0" err="1"/>
              <a:t>FCCee</a:t>
            </a:r>
            <a:r>
              <a:rPr kumimoji="1" lang="en-US" altLang="ja-JP" dirty="0"/>
              <a:t>, CLIC, KEKB)</a:t>
            </a:r>
          </a:p>
          <a:p>
            <a:pPr lvl="1"/>
            <a:r>
              <a:rPr kumimoji="1" lang="en-US" altLang="ja-JP" dirty="0"/>
              <a:t>Collaboration still useful for benchmarking, etc.</a:t>
            </a:r>
          </a:p>
          <a:p>
            <a:pPr lvl="2"/>
            <a:r>
              <a:rPr kumimoji="1" lang="en-US" altLang="ja-JP" dirty="0"/>
              <a:t>collaboration already several years</a:t>
            </a:r>
          </a:p>
          <a:p>
            <a:pPr lvl="1"/>
            <a:r>
              <a:rPr kumimoji="1" lang="en-US" altLang="ja-JP" dirty="0"/>
              <a:t>Is any money from ITN needed?</a:t>
            </a:r>
          </a:p>
          <a:p>
            <a:r>
              <a:rPr lang="en-US" altLang="ja-JP" dirty="0"/>
              <a:t>CERN</a:t>
            </a:r>
          </a:p>
          <a:p>
            <a:pPr lvl="1"/>
            <a:r>
              <a:rPr kumimoji="1" lang="en-US" altLang="ja-JP" dirty="0"/>
              <a:t>Discussion about FC with CERN date back to LCWS2019 at Sendai</a:t>
            </a:r>
          </a:p>
          <a:p>
            <a:pPr lvl="1"/>
            <a:r>
              <a:rPr kumimoji="1" lang="en-US" altLang="ja-JP" dirty="0"/>
              <a:t>Steffen </a:t>
            </a:r>
            <a:r>
              <a:rPr lang="en-US" altLang="ja-JP" sz="2400" kern="100" dirty="0" err="1">
                <a:latin typeface="+mn-ea"/>
                <a:cs typeface="Times New Roman" panose="02020603050405020304" pitchFamily="18" charset="0"/>
              </a:rPr>
              <a:t>Doebert</a:t>
            </a:r>
            <a:r>
              <a:rPr lang="en-US" altLang="ja-JP" sz="2400" kern="100" dirty="0">
                <a:latin typeface="+mn-ea"/>
                <a:cs typeface="Times New Roman" panose="02020603050405020304" pitchFamily="18" charset="0"/>
              </a:rPr>
              <a:t> </a:t>
            </a:r>
            <a:r>
              <a:rPr kumimoji="1" lang="en-US" altLang="ja-JP" dirty="0"/>
              <a:t>showed big progress on the development of FC at LCWS2023</a:t>
            </a:r>
          </a:p>
          <a:p>
            <a:pPr lvl="1"/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98EFCC-7A65-B1CE-B979-D3B146B1B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2023/12/12 WG2 K.Yokoya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84C6C54-E99B-46E3-CFE1-22E657725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2099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template.pptx" id="{68146737-3B26-4DAA-806E-DBD010D6862E}" vid="{242A8082-7276-4E23-9135-6A91634C271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PPTtemplate</Template>
  <TotalTime>1530</TotalTime>
  <Words>533</Words>
  <Application>Microsoft Office PowerPoint</Application>
  <PresentationFormat>画面に合わせる (4:3)</PresentationFormat>
  <Paragraphs>82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游ゴシック</vt:lpstr>
      <vt:lpstr>游ゴシック</vt:lpstr>
      <vt:lpstr>游ゴシック Light</vt:lpstr>
      <vt:lpstr>Arial</vt:lpstr>
      <vt:lpstr>Wingdings</vt:lpstr>
      <vt:lpstr>Office テーマ</vt:lpstr>
      <vt:lpstr>Summary of Briefing Meeting for Sources IDT-WG2, Dec.12, 2023, K. Yokoya</vt:lpstr>
      <vt:lpstr>Undulator Scheme</vt:lpstr>
      <vt:lpstr>WPP7 Magnetic Focusing System</vt:lpstr>
      <vt:lpstr>PowerPoint プレゼンテーション</vt:lpstr>
      <vt:lpstr>WPP6 Rotating Target</vt:lpstr>
      <vt:lpstr>e-Driven Scheme</vt:lpstr>
      <vt:lpstr>Possible Participation as ITN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Yokoya Kaoru</dc:creator>
  <cp:lastModifiedBy>Kaoru Yokoya</cp:lastModifiedBy>
  <cp:revision>79</cp:revision>
  <dcterms:created xsi:type="dcterms:W3CDTF">2022-01-11T02:03:43Z</dcterms:created>
  <dcterms:modified xsi:type="dcterms:W3CDTF">2023-12-12T04:34:17Z</dcterms:modified>
</cp:coreProperties>
</file>