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17"/>
  </p:notesMasterIdLst>
  <p:handoutMasterIdLst>
    <p:handoutMasterId r:id="rId18"/>
  </p:handoutMasterIdLst>
  <p:sldIdLst>
    <p:sldId id="256" r:id="rId3"/>
    <p:sldId id="21131" r:id="rId4"/>
    <p:sldId id="21128" r:id="rId5"/>
    <p:sldId id="21193" r:id="rId6"/>
    <p:sldId id="21074" r:id="rId7"/>
    <p:sldId id="21075" r:id="rId8"/>
    <p:sldId id="21056" r:id="rId9"/>
    <p:sldId id="21073" r:id="rId10"/>
    <p:sldId id="21058" r:id="rId11"/>
    <p:sldId id="21087" r:id="rId12"/>
    <p:sldId id="260" r:id="rId13"/>
    <p:sldId id="21195" r:id="rId14"/>
    <p:sldId id="21194" r:id="rId15"/>
    <p:sldId id="21196" r:id="rId16"/>
  </p:sldIdLst>
  <p:sldSz cx="10691813" cy="7559675"/>
  <p:notesSz cx="6807200" cy="9939338"/>
  <p:defaultTextStyle>
    <a:defPPr>
      <a:defRPr lang="ja-JP"/>
    </a:defPPr>
    <a:lvl1pPr marL="0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A8A129BB-8588-48A7-A419-09FF548CF9CE}">
          <p14:sldIdLst>
            <p14:sldId id="256"/>
            <p14:sldId id="21131"/>
            <p14:sldId id="21128"/>
          </p14:sldIdLst>
        </p14:section>
        <p14:section name="WPs" id="{A80171C5-EAF8-48F5-A7B6-CE25F4BD3AF7}">
          <p14:sldIdLst>
            <p14:sldId id="21193"/>
            <p14:sldId id="21074"/>
            <p14:sldId id="21075"/>
            <p14:sldId id="21056"/>
            <p14:sldId id="21073"/>
            <p14:sldId id="21058"/>
          </p14:sldIdLst>
        </p14:section>
        <p14:section name="e-driven status" id="{6EE72BB4-9A28-4CB5-942F-69536F768E4B}">
          <p14:sldIdLst>
            <p14:sldId id="21087"/>
            <p14:sldId id="260"/>
            <p14:sldId id="21195"/>
            <p14:sldId id="21194"/>
            <p14:sldId id="2119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5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773C"/>
    <a:srgbClr val="EAEAD5"/>
    <a:srgbClr val="00FF64"/>
    <a:srgbClr val="FF6699"/>
    <a:srgbClr val="666666"/>
    <a:srgbClr val="00B0F0"/>
    <a:srgbClr val="F09558"/>
    <a:srgbClr val="FF6600"/>
    <a:srgbClr val="006025"/>
    <a:srgbClr val="DD5A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1" autoAdjust="0"/>
    <p:restoredTop sz="94660" autoAdjust="0"/>
  </p:normalViewPr>
  <p:slideViewPr>
    <p:cSldViewPr>
      <p:cViewPr varScale="1">
        <p:scale>
          <a:sx n="160" d="100"/>
          <a:sy n="160" d="100"/>
        </p:scale>
        <p:origin x="162" y="282"/>
      </p:cViewPr>
      <p:guideLst>
        <p:guide orient="horz" pos="2381"/>
        <p:guide pos="555"/>
      </p:guideLst>
    </p:cSldViewPr>
  </p:slideViewPr>
  <p:outlineViewPr>
    <p:cViewPr>
      <p:scale>
        <a:sx n="33" d="100"/>
        <a:sy n="33" d="100"/>
      </p:scale>
      <p:origin x="0" y="138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Ne+/Ne-/GeV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14"/>
            <c:spPr>
              <a:solidFill>
                <a:schemeClr val="accent6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0"/>
            <c:marker>
              <c:symbol val="triangle"/>
              <c:size val="14"/>
              <c:spPr>
                <a:solidFill>
                  <a:schemeClr val="accent6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F30E-4F4F-93D0-499EC9CFC7BE}"/>
              </c:ext>
            </c:extLst>
          </c:dPt>
          <c:dPt>
            <c:idx val="1"/>
            <c:marker>
              <c:symbol val="triangle"/>
              <c:size val="14"/>
              <c:spPr>
                <a:solidFill>
                  <a:schemeClr val="accent6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F30E-4F4F-93D0-499EC9CFC7BE}"/>
              </c:ext>
            </c:extLst>
          </c:dPt>
          <c:dPt>
            <c:idx val="2"/>
            <c:marker>
              <c:symbol val="triangle"/>
              <c:size val="14"/>
              <c:spPr>
                <a:solidFill>
                  <a:schemeClr val="accent6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F30E-4F4F-93D0-499EC9CFC7BE}"/>
              </c:ext>
            </c:extLst>
          </c:dPt>
          <c:dPt>
            <c:idx val="4"/>
            <c:marker>
              <c:symbol val="diamond"/>
              <c:size val="14"/>
              <c:spPr>
                <a:solidFill>
                  <a:schemeClr val="accent6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F30E-4F4F-93D0-499EC9CFC7BE}"/>
              </c:ext>
            </c:extLst>
          </c:dPt>
          <c:dPt>
            <c:idx val="7"/>
            <c:marker>
              <c:symbol val="triangle"/>
              <c:size val="14"/>
              <c:spPr>
                <a:solidFill>
                  <a:srgbClr val="FF0000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F30E-4F4F-93D0-499EC9CFC7BE}"/>
              </c:ext>
            </c:extLst>
          </c:dPt>
          <c:dPt>
            <c:idx val="9"/>
            <c:marker>
              <c:symbol val="diamond"/>
              <c:size val="14"/>
              <c:spPr>
                <a:solidFill>
                  <a:schemeClr val="accent6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F30E-4F4F-93D0-499EC9CFC7BE}"/>
              </c:ext>
            </c:extLst>
          </c:dPt>
          <c:dPt>
            <c:idx val="10"/>
            <c:marker>
              <c:symbol val="circle"/>
              <c:size val="14"/>
              <c:spPr>
                <a:solidFill>
                  <a:schemeClr val="accent6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F30E-4F4F-93D0-499EC9CFC7BE}"/>
              </c:ext>
            </c:extLst>
          </c:dPt>
          <c:dPt>
            <c:idx val="11"/>
            <c:marker>
              <c:symbol val="diamond"/>
              <c:size val="14"/>
              <c:spPr>
                <a:solidFill>
                  <a:schemeClr val="accent6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F30E-4F4F-93D0-499EC9CFC7BE}"/>
              </c:ext>
            </c:extLst>
          </c:dPt>
          <c:dPt>
            <c:idx val="12"/>
            <c:marker>
              <c:symbol val="diamond"/>
              <c:size val="14"/>
              <c:spPr>
                <a:solidFill>
                  <a:schemeClr val="accent2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8-F30E-4F4F-93D0-499EC9CFC7BE}"/>
              </c:ext>
            </c:extLst>
          </c:dPt>
          <c:dPt>
            <c:idx val="13"/>
            <c:marker>
              <c:symbol val="diamond"/>
              <c:size val="14"/>
              <c:spPr>
                <a:solidFill>
                  <a:schemeClr val="accent2">
                    <a:alpha val="81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9-F30E-4F4F-93D0-499EC9CFC7BE}"/>
              </c:ext>
            </c:extLst>
          </c:dPt>
          <c:xVal>
            <c:numRef>
              <c:f>Sheet1!$B$2:$B$15</c:f>
              <c:numCache>
                <c:formatCode>General</c:formatCode>
                <c:ptCount val="14"/>
                <c:pt idx="0">
                  <c:v>8.9999999999999993E-3</c:v>
                </c:pt>
                <c:pt idx="1">
                  <c:v>1.52E-2</c:v>
                </c:pt>
                <c:pt idx="2">
                  <c:v>4.2999999999999997E-2</c:v>
                </c:pt>
                <c:pt idx="3">
                  <c:v>0.125</c:v>
                </c:pt>
                <c:pt idx="4">
                  <c:v>4</c:v>
                </c:pt>
                <c:pt idx="5">
                  <c:v>0.91200000000000003</c:v>
                </c:pt>
                <c:pt idx="6">
                  <c:v>1</c:v>
                </c:pt>
                <c:pt idx="7">
                  <c:v>3.5</c:v>
                </c:pt>
                <c:pt idx="8">
                  <c:v>4</c:v>
                </c:pt>
                <c:pt idx="9">
                  <c:v>13.32</c:v>
                </c:pt>
                <c:pt idx="10">
                  <c:v>27</c:v>
                </c:pt>
                <c:pt idx="11">
                  <c:v>56.32</c:v>
                </c:pt>
                <c:pt idx="12">
                  <c:v>62.9</c:v>
                </c:pt>
                <c:pt idx="13">
                  <c:v>73.260000000000005</c:v>
                </c:pt>
              </c:numCache>
            </c:numRef>
          </c:xVal>
          <c:yVal>
            <c:numRef>
              <c:f>Sheet1!$D$2:$D$15</c:f>
              <c:numCache>
                <c:formatCode>General</c:formatCode>
                <c:ptCount val="14"/>
                <c:pt idx="0">
                  <c:v>7.2999999999999995E-2</c:v>
                </c:pt>
                <c:pt idx="1">
                  <c:v>6.3E-2</c:v>
                </c:pt>
                <c:pt idx="2">
                  <c:v>0.05</c:v>
                </c:pt>
                <c:pt idx="3">
                  <c:v>1.4E-2</c:v>
                </c:pt>
                <c:pt idx="4">
                  <c:v>3.7499999999999999E-2</c:v>
                </c:pt>
                <c:pt idx="5">
                  <c:v>1.2999999999999999E-2</c:v>
                </c:pt>
                <c:pt idx="6">
                  <c:v>0.03</c:v>
                </c:pt>
                <c:pt idx="7">
                  <c:v>0.114</c:v>
                </c:pt>
                <c:pt idx="8">
                  <c:v>2.5000000000000001E-2</c:v>
                </c:pt>
                <c:pt idx="9">
                  <c:v>0.11666666666666665</c:v>
                </c:pt>
                <c:pt idx="10">
                  <c:v>3.5999999999999997E-2</c:v>
                </c:pt>
                <c:pt idx="11">
                  <c:v>0.28000000000000003</c:v>
                </c:pt>
                <c:pt idx="12">
                  <c:v>0</c:v>
                </c:pt>
                <c:pt idx="13">
                  <c:v>0.43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A-F30E-4F4F-93D0-499EC9CFC7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8712144"/>
        <c:axId val="728713392"/>
      </c:scatterChart>
      <c:valAx>
        <c:axId val="7287121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e- beam power (kW)</a:t>
                </a:r>
                <a:endParaRPr lang="ja-JP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28713392"/>
        <c:crosses val="autoZero"/>
        <c:crossBetween val="midCat"/>
      </c:valAx>
      <c:valAx>
        <c:axId val="728713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Ne+/Ne-/GeV</a:t>
                </a:r>
                <a:endParaRPr lang="ja-JP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287121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1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94033-C7F5-4CB8-8CFC-7B2E68772780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664DD-30CE-4259-9D7E-C556D1E3A5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0471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1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E6FD8-D564-4BA1-A685-475324DE8811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69938" y="746125"/>
            <a:ext cx="5268912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23A99-117A-4FFA-AA6D-2382E5F3A9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46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267295" y="1007957"/>
            <a:ext cx="2940249" cy="2771881"/>
          </a:xfrm>
          <a:prstGeom prst="ellips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ja-JP" altLang="ja-JP" sz="1984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hidden">
          <a:xfrm>
            <a:off x="0" y="1847920"/>
            <a:ext cx="10157222" cy="1259946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ja-JP" altLang="ja-JP" sz="2263">
              <a:latin typeface="Times New Roman" pitchFamily="18" charset="0"/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672953" y="3947830"/>
            <a:ext cx="6593285" cy="209991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ja-JP" altLang="en-US"/>
              <a:t>マスター サブタイトルの書式設定</a:t>
            </a:r>
            <a:endParaRPr lang="ja-JP" altLang="en-US" dirty="0"/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80083" y="1590682"/>
            <a:ext cx="8286155" cy="1763924"/>
          </a:xfrm>
        </p:spPr>
        <p:txBody>
          <a:bodyPr anchor="ctr"/>
          <a:lstStyle>
            <a:lvl1pPr algn="l"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20" name="スライド番号プレースホルダ 19"/>
          <p:cNvSpPr>
            <a:spLocks noGrp="1"/>
          </p:cNvSpPr>
          <p:nvPr>
            <p:ph type="sldNum" sz="quarter" idx="11"/>
          </p:nvPr>
        </p:nvSpPr>
        <p:spPr>
          <a:xfrm>
            <a:off x="7306072" y="6989200"/>
            <a:ext cx="2494756" cy="402483"/>
          </a:xfrm>
        </p:spPr>
        <p:txBody>
          <a:bodyPr/>
          <a:lstStyle/>
          <a:p>
            <a:fld id="{B0C199F8-A211-45E5-AEA2-CC5E857C2E7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937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5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6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10" indent="0">
              <a:buNone/>
              <a:defRPr sz="1227"/>
            </a:lvl2pPr>
            <a:lvl3pPr marL="801819" indent="0">
              <a:buNone/>
              <a:defRPr sz="1052"/>
            </a:lvl3pPr>
            <a:lvl4pPr marL="1202728" indent="0">
              <a:buNone/>
              <a:defRPr sz="877"/>
            </a:lvl4pPr>
            <a:lvl5pPr marL="1603637" indent="0">
              <a:buNone/>
              <a:defRPr sz="877"/>
            </a:lvl5pPr>
            <a:lvl6pPr marL="2004547" indent="0">
              <a:buNone/>
              <a:defRPr sz="877"/>
            </a:lvl6pPr>
            <a:lvl7pPr marL="2405456" indent="0">
              <a:buNone/>
              <a:defRPr sz="877"/>
            </a:lvl7pPr>
            <a:lvl8pPr marL="2806366" indent="0">
              <a:buNone/>
              <a:defRPr sz="877"/>
            </a:lvl8pPr>
            <a:lvl9pPr marL="3207275" indent="0">
              <a:buNone/>
              <a:defRPr sz="87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198F-840C-490D-970D-D2BBC7B470BB}" type="datetime1">
              <a:rPr lang="ja-JP" altLang="en-US" smtClean="0"/>
              <a:t>2023/12/5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033151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2806"/>
            </a:lvl1pPr>
            <a:lvl2pPr marL="400910" indent="0">
              <a:buNone/>
              <a:defRPr sz="2455"/>
            </a:lvl2pPr>
            <a:lvl3pPr marL="801819" indent="0">
              <a:buNone/>
              <a:defRPr sz="2105"/>
            </a:lvl3pPr>
            <a:lvl4pPr marL="1202728" indent="0">
              <a:buNone/>
              <a:defRPr sz="1754"/>
            </a:lvl4pPr>
            <a:lvl5pPr marL="1603637" indent="0">
              <a:buNone/>
              <a:defRPr sz="1754"/>
            </a:lvl5pPr>
            <a:lvl6pPr marL="2004547" indent="0">
              <a:buNone/>
              <a:defRPr sz="1754"/>
            </a:lvl6pPr>
            <a:lvl7pPr marL="2405456" indent="0">
              <a:buNone/>
              <a:defRPr sz="1754"/>
            </a:lvl7pPr>
            <a:lvl8pPr marL="2806366" indent="0">
              <a:buNone/>
              <a:defRPr sz="1754"/>
            </a:lvl8pPr>
            <a:lvl9pPr marL="3207275" indent="0">
              <a:buNone/>
              <a:defRPr sz="1754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6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10" indent="0">
              <a:buNone/>
              <a:defRPr sz="1227"/>
            </a:lvl2pPr>
            <a:lvl3pPr marL="801819" indent="0">
              <a:buNone/>
              <a:defRPr sz="1052"/>
            </a:lvl3pPr>
            <a:lvl4pPr marL="1202728" indent="0">
              <a:buNone/>
              <a:defRPr sz="877"/>
            </a:lvl4pPr>
            <a:lvl5pPr marL="1603637" indent="0">
              <a:buNone/>
              <a:defRPr sz="877"/>
            </a:lvl5pPr>
            <a:lvl6pPr marL="2004547" indent="0">
              <a:buNone/>
              <a:defRPr sz="877"/>
            </a:lvl6pPr>
            <a:lvl7pPr marL="2405456" indent="0">
              <a:buNone/>
              <a:defRPr sz="877"/>
            </a:lvl7pPr>
            <a:lvl8pPr marL="2806366" indent="0">
              <a:buNone/>
              <a:defRPr sz="877"/>
            </a:lvl8pPr>
            <a:lvl9pPr marL="3207275" indent="0">
              <a:buNone/>
              <a:defRPr sz="87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198F-840C-490D-970D-D2BBC7B470BB}" type="datetime1">
              <a:rPr lang="ja-JP" altLang="en-US" smtClean="0"/>
              <a:t>2023/12/5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015858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198F-840C-490D-970D-D2BBC7B470BB}" type="datetime1">
              <a:rPr lang="ja-JP" altLang="en-US" smtClean="0"/>
              <a:t>2023/12/5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26382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4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4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198F-840C-490D-970D-D2BBC7B470BB}" type="datetime1">
              <a:rPr lang="ja-JP" altLang="en-US" smtClean="0"/>
              <a:t>2023/12/5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321324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3"/>
          </p:nvPr>
        </p:nvSpPr>
        <p:spPr>
          <a:xfrm>
            <a:off x="378292" y="1160447"/>
            <a:ext cx="9345851" cy="5476908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C2A81E-7853-4226-ADDA-18A5565F1319}" type="datetime1">
              <a:rPr lang="ja-JP" altLang="en-US" smtClean="0"/>
              <a:t>2023/12/5</a:t>
            </a:fld>
            <a:endParaRPr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ea typeface="Arial Unicode MS" panose="020B0604020202020204" pitchFamily="50" charset="-128"/>
              </a:defRPr>
            </a:lvl1pPr>
          </a:lstStyle>
          <a:p>
            <a:fld id="{B0C199F8-A211-45E5-AEA2-CC5E857C2E77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4793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3"/>
          </p:nvPr>
        </p:nvSpPr>
        <p:spPr>
          <a:xfrm>
            <a:off x="378292" y="1160447"/>
            <a:ext cx="9345851" cy="5476908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801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6477" y="1237198"/>
            <a:ext cx="8018860" cy="2631887"/>
          </a:xfrm>
        </p:spPr>
        <p:txBody>
          <a:bodyPr anchor="b"/>
          <a:lstStyle>
            <a:lvl1pPr algn="ctr">
              <a:defRPr sz="526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1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10" indent="0" algn="ctr">
              <a:buNone/>
              <a:defRPr sz="1754"/>
            </a:lvl2pPr>
            <a:lvl3pPr marL="801819" indent="0" algn="ctr">
              <a:buNone/>
              <a:defRPr sz="1578"/>
            </a:lvl3pPr>
            <a:lvl4pPr marL="1202728" indent="0" algn="ctr">
              <a:buNone/>
              <a:defRPr sz="1403"/>
            </a:lvl4pPr>
            <a:lvl5pPr marL="1603637" indent="0" algn="ctr">
              <a:buNone/>
              <a:defRPr sz="1403"/>
            </a:lvl5pPr>
            <a:lvl6pPr marL="2004547" indent="0" algn="ctr">
              <a:buNone/>
              <a:defRPr sz="1403"/>
            </a:lvl6pPr>
            <a:lvl7pPr marL="2405456" indent="0" algn="ctr">
              <a:buNone/>
              <a:defRPr sz="1403"/>
            </a:lvl7pPr>
            <a:lvl8pPr marL="2806366" indent="0" algn="ctr">
              <a:buNone/>
              <a:defRPr sz="1403"/>
            </a:lvl8pPr>
            <a:lvl9pPr marL="3207275" indent="0" algn="ctr">
              <a:buNone/>
              <a:defRPr sz="140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3EEBA-B37A-4858-A394-DE373B4B7430}" type="datetime1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63103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198F-840C-490D-970D-D2BBC7B470BB}" type="datetime1">
              <a:rPr lang="ja-JP" altLang="en-US" smtClean="0"/>
              <a:t>2023/12/5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850833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0"/>
            <a:ext cx="9221689" cy="3144614"/>
          </a:xfrm>
        </p:spPr>
        <p:txBody>
          <a:bodyPr anchor="b"/>
          <a:lstStyle>
            <a:lvl1pPr>
              <a:defRPr sz="526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10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819" indent="0">
              <a:buNone/>
              <a:defRPr sz="1578">
                <a:solidFill>
                  <a:schemeClr val="tx1">
                    <a:tint val="75000"/>
                  </a:schemeClr>
                </a:solidFill>
              </a:defRPr>
            </a:lvl3pPr>
            <a:lvl4pPr marL="120272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637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547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45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36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27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198F-840C-490D-970D-D2BBC7B470BB}" type="datetime1">
              <a:rPr lang="ja-JP" altLang="en-US" smtClean="0"/>
              <a:t>2023/12/5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357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0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0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198F-840C-490D-970D-D2BBC7B470BB}" type="datetime1">
              <a:rPr lang="ja-JP" altLang="en-US" smtClean="0"/>
              <a:t>2023/12/5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043390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10" indent="0">
              <a:buNone/>
              <a:defRPr sz="1754" b="1"/>
            </a:lvl2pPr>
            <a:lvl3pPr marL="801819" indent="0">
              <a:buNone/>
              <a:defRPr sz="1578" b="1"/>
            </a:lvl3pPr>
            <a:lvl4pPr marL="1202728" indent="0">
              <a:buNone/>
              <a:defRPr sz="1403" b="1"/>
            </a:lvl4pPr>
            <a:lvl5pPr marL="1603637" indent="0">
              <a:buNone/>
              <a:defRPr sz="1403" b="1"/>
            </a:lvl5pPr>
            <a:lvl6pPr marL="2004547" indent="0">
              <a:buNone/>
              <a:defRPr sz="1403" b="1"/>
            </a:lvl6pPr>
            <a:lvl7pPr marL="2405456" indent="0">
              <a:buNone/>
              <a:defRPr sz="1403" b="1"/>
            </a:lvl7pPr>
            <a:lvl8pPr marL="2806366" indent="0">
              <a:buNone/>
              <a:defRPr sz="1403" b="1"/>
            </a:lvl8pPr>
            <a:lvl9pPr marL="3207275" indent="0">
              <a:buNone/>
              <a:defRPr sz="140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10" indent="0">
              <a:buNone/>
              <a:defRPr sz="1754" b="1"/>
            </a:lvl2pPr>
            <a:lvl3pPr marL="801819" indent="0">
              <a:buNone/>
              <a:defRPr sz="1578" b="1"/>
            </a:lvl3pPr>
            <a:lvl4pPr marL="1202728" indent="0">
              <a:buNone/>
              <a:defRPr sz="1403" b="1"/>
            </a:lvl4pPr>
            <a:lvl5pPr marL="1603637" indent="0">
              <a:buNone/>
              <a:defRPr sz="1403" b="1"/>
            </a:lvl5pPr>
            <a:lvl6pPr marL="2004547" indent="0">
              <a:buNone/>
              <a:defRPr sz="1403" b="1"/>
            </a:lvl6pPr>
            <a:lvl7pPr marL="2405456" indent="0">
              <a:buNone/>
              <a:defRPr sz="1403" b="1"/>
            </a:lvl7pPr>
            <a:lvl8pPr marL="2806366" indent="0">
              <a:buNone/>
              <a:defRPr sz="1403" b="1"/>
            </a:lvl8pPr>
            <a:lvl9pPr marL="3207275" indent="0">
              <a:buNone/>
              <a:defRPr sz="140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198F-840C-490D-970D-D2BBC7B470BB}" type="datetime1">
              <a:rPr lang="ja-JP" altLang="en-US" smtClean="0"/>
              <a:t>2023/12/5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797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C89FE-BAE0-4142-A679-701543534333}" type="datetime1">
              <a:rPr lang="ja-JP" altLang="en-US" smtClean="0"/>
              <a:t>2023/12/5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991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198F-840C-490D-970D-D2BBC7B470BB}" type="datetime1">
              <a:rPr lang="ja-JP" altLang="en-US" smtClean="0"/>
              <a:t>2023/12/5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606861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0"/>
            <a:ext cx="10691813" cy="986942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ja-JP" altLang="ja-JP" sz="2263">
              <a:latin typeface="Times New Roman" pitchFamily="18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63850" y="89226"/>
            <a:ext cx="8369684" cy="75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985" y="1186435"/>
            <a:ext cx="8958106" cy="5533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3" name="日付プレースホルダ 12"/>
          <p:cNvSpPr>
            <a:spLocks noGrp="1"/>
          </p:cNvSpPr>
          <p:nvPr>
            <p:ph type="dt" sz="half" idx="2"/>
          </p:nvPr>
        </p:nvSpPr>
        <p:spPr>
          <a:xfrm>
            <a:off x="980083" y="7006699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3"/>
          </p:nvPr>
        </p:nvSpPr>
        <p:spPr>
          <a:xfrm>
            <a:off x="3653036" y="7006699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 dirty="0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4"/>
          </p:nvPr>
        </p:nvSpPr>
        <p:spPr>
          <a:xfrm>
            <a:off x="7306072" y="7006699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199F8-A211-45E5-AEA2-CC5E857C2E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3205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968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03972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07943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511915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015886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93472" indent="-493472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3527">
          <a:solidFill>
            <a:schemeClr val="tx1"/>
          </a:solidFill>
          <a:latin typeface="+mn-lt"/>
          <a:ea typeface="+mn-ea"/>
          <a:cs typeface="+mn-cs"/>
        </a:defRPr>
      </a:lvl1pPr>
      <a:lvl2pPr marL="979945" indent="-48472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kumimoji="1" sz="3086">
          <a:solidFill>
            <a:schemeClr val="tx1"/>
          </a:solidFill>
          <a:latin typeface="+mn-lt"/>
          <a:ea typeface="+mn-ea"/>
        </a:defRPr>
      </a:lvl2pPr>
      <a:lvl3pPr marL="1426170" indent="-4444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646">
          <a:solidFill>
            <a:schemeClr val="tx1"/>
          </a:solidFill>
          <a:latin typeface="+mn-lt"/>
          <a:ea typeface="+mn-ea"/>
        </a:defRPr>
      </a:lvl3pPr>
      <a:lvl4pPr marL="1853146" indent="-425227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kumimoji="1" sz="2205">
          <a:solidFill>
            <a:schemeClr val="tx1"/>
          </a:solidFill>
          <a:latin typeface="+mn-lt"/>
          <a:ea typeface="+mn-ea"/>
        </a:defRPr>
      </a:lvl4pPr>
      <a:lvl5pPr marL="2281871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5pPr>
      <a:lvl6pPr marL="2785843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6pPr>
      <a:lvl7pPr marL="3289814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7pPr>
      <a:lvl8pPr marL="3793786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8pPr>
      <a:lvl9pPr marL="4297757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199F8-A211-45E5-AEA2-CC5E857C2E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7072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hdr="0"/>
  <p:txStyles>
    <p:titleStyle>
      <a:lvl1pPr algn="l" defTabSz="801819" rtl="0" eaLnBrk="1" latinLnBrk="0" hangingPunct="1">
        <a:lnSpc>
          <a:spcPct val="90000"/>
        </a:lnSpc>
        <a:spcBef>
          <a:spcPct val="0"/>
        </a:spcBef>
        <a:buNone/>
        <a:defRPr kumimoji="1" sz="38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55" indent="-200455" algn="l" defTabSz="80181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kumimoji="1" sz="2455" kern="1200">
          <a:solidFill>
            <a:schemeClr val="tx1"/>
          </a:solidFill>
          <a:latin typeface="+mn-lt"/>
          <a:ea typeface="+mn-ea"/>
          <a:cs typeface="+mn-cs"/>
        </a:defRPr>
      </a:lvl1pPr>
      <a:lvl2pPr marL="601364" indent="-200455" algn="l" defTabSz="801819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274" indent="-200455" algn="l" defTabSz="801819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kumimoji="1"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182" indent="-200455" algn="l" defTabSz="801819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kumimoji="1" sz="1578" kern="1200">
          <a:solidFill>
            <a:schemeClr val="tx1"/>
          </a:solidFill>
          <a:latin typeface="+mn-lt"/>
          <a:ea typeface="+mn-ea"/>
          <a:cs typeface="+mn-cs"/>
        </a:defRPr>
      </a:lvl4pPr>
      <a:lvl5pPr marL="1804092" indent="-200455" algn="l" defTabSz="801819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kumimoji="1" sz="1578" kern="1200">
          <a:solidFill>
            <a:schemeClr val="tx1"/>
          </a:solidFill>
          <a:latin typeface="+mn-lt"/>
          <a:ea typeface="+mn-ea"/>
          <a:cs typeface="+mn-cs"/>
        </a:defRPr>
      </a:lvl5pPr>
      <a:lvl6pPr marL="2205002" indent="-200455" algn="l" defTabSz="801819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kumimoji="1" sz="1578" kern="1200">
          <a:solidFill>
            <a:schemeClr val="tx1"/>
          </a:solidFill>
          <a:latin typeface="+mn-lt"/>
          <a:ea typeface="+mn-ea"/>
          <a:cs typeface="+mn-cs"/>
        </a:defRPr>
      </a:lvl6pPr>
      <a:lvl7pPr marL="2605911" indent="-200455" algn="l" defTabSz="801819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kumimoji="1" sz="1578" kern="1200">
          <a:solidFill>
            <a:schemeClr val="tx1"/>
          </a:solidFill>
          <a:latin typeface="+mn-lt"/>
          <a:ea typeface="+mn-ea"/>
          <a:cs typeface="+mn-cs"/>
        </a:defRPr>
      </a:lvl7pPr>
      <a:lvl8pPr marL="3006821" indent="-200455" algn="l" defTabSz="801819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kumimoji="1" sz="1578" kern="1200">
          <a:solidFill>
            <a:schemeClr val="tx1"/>
          </a:solidFill>
          <a:latin typeface="+mn-lt"/>
          <a:ea typeface="+mn-ea"/>
          <a:cs typeface="+mn-cs"/>
        </a:defRPr>
      </a:lvl8pPr>
      <a:lvl9pPr marL="3407729" indent="-200455" algn="l" defTabSz="801819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kumimoji="1" sz="15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1819" rtl="0" eaLnBrk="1" latinLnBrk="0" hangingPunct="1">
        <a:defRPr kumimoji="1" sz="1578" kern="1200">
          <a:solidFill>
            <a:schemeClr val="tx1"/>
          </a:solidFill>
          <a:latin typeface="+mn-lt"/>
          <a:ea typeface="+mn-ea"/>
          <a:cs typeface="+mn-cs"/>
        </a:defRPr>
      </a:lvl1pPr>
      <a:lvl2pPr marL="400910" algn="l" defTabSz="801819" rtl="0" eaLnBrk="1" latinLnBrk="0" hangingPunct="1">
        <a:defRPr kumimoji="1" sz="1578" kern="1200">
          <a:solidFill>
            <a:schemeClr val="tx1"/>
          </a:solidFill>
          <a:latin typeface="+mn-lt"/>
          <a:ea typeface="+mn-ea"/>
          <a:cs typeface="+mn-cs"/>
        </a:defRPr>
      </a:lvl2pPr>
      <a:lvl3pPr marL="801819" algn="l" defTabSz="801819" rtl="0" eaLnBrk="1" latinLnBrk="0" hangingPunct="1">
        <a:defRPr kumimoji="1" sz="1578" kern="1200">
          <a:solidFill>
            <a:schemeClr val="tx1"/>
          </a:solidFill>
          <a:latin typeface="+mn-lt"/>
          <a:ea typeface="+mn-ea"/>
          <a:cs typeface="+mn-cs"/>
        </a:defRPr>
      </a:lvl3pPr>
      <a:lvl4pPr marL="1202728" algn="l" defTabSz="801819" rtl="0" eaLnBrk="1" latinLnBrk="0" hangingPunct="1">
        <a:defRPr kumimoji="1" sz="1578" kern="1200">
          <a:solidFill>
            <a:schemeClr val="tx1"/>
          </a:solidFill>
          <a:latin typeface="+mn-lt"/>
          <a:ea typeface="+mn-ea"/>
          <a:cs typeface="+mn-cs"/>
        </a:defRPr>
      </a:lvl4pPr>
      <a:lvl5pPr marL="1603637" algn="l" defTabSz="801819" rtl="0" eaLnBrk="1" latinLnBrk="0" hangingPunct="1">
        <a:defRPr kumimoji="1" sz="1578" kern="1200">
          <a:solidFill>
            <a:schemeClr val="tx1"/>
          </a:solidFill>
          <a:latin typeface="+mn-lt"/>
          <a:ea typeface="+mn-ea"/>
          <a:cs typeface="+mn-cs"/>
        </a:defRPr>
      </a:lvl5pPr>
      <a:lvl6pPr marL="2004547" algn="l" defTabSz="801819" rtl="0" eaLnBrk="1" latinLnBrk="0" hangingPunct="1">
        <a:defRPr kumimoji="1" sz="1578" kern="1200">
          <a:solidFill>
            <a:schemeClr val="tx1"/>
          </a:solidFill>
          <a:latin typeface="+mn-lt"/>
          <a:ea typeface="+mn-ea"/>
          <a:cs typeface="+mn-cs"/>
        </a:defRPr>
      </a:lvl6pPr>
      <a:lvl7pPr marL="2405456" algn="l" defTabSz="801819" rtl="0" eaLnBrk="1" latinLnBrk="0" hangingPunct="1">
        <a:defRPr kumimoji="1" sz="1578" kern="1200">
          <a:solidFill>
            <a:schemeClr val="tx1"/>
          </a:solidFill>
          <a:latin typeface="+mn-lt"/>
          <a:ea typeface="+mn-ea"/>
          <a:cs typeface="+mn-cs"/>
        </a:defRPr>
      </a:lvl7pPr>
      <a:lvl8pPr marL="2806366" algn="l" defTabSz="801819" rtl="0" eaLnBrk="1" latinLnBrk="0" hangingPunct="1">
        <a:defRPr kumimoji="1" sz="1578" kern="1200">
          <a:solidFill>
            <a:schemeClr val="tx1"/>
          </a:solidFill>
          <a:latin typeface="+mn-lt"/>
          <a:ea typeface="+mn-ea"/>
          <a:cs typeface="+mn-cs"/>
        </a:defRPr>
      </a:lvl8pPr>
      <a:lvl9pPr marL="3207275" algn="l" defTabSz="801819" rtl="0" eaLnBrk="1" latinLnBrk="0" hangingPunct="1">
        <a:defRPr kumimoji="1" sz="15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>
          <a:xfrm>
            <a:off x="1457474" y="3947829"/>
            <a:ext cx="8784977" cy="2784335"/>
          </a:xfrm>
        </p:spPr>
        <p:txBody>
          <a:bodyPr/>
          <a:lstStyle/>
          <a:p>
            <a:r>
              <a:rPr kumimoji="1" lang="en-US" altLang="ja-JP" sz="2000" dirty="0"/>
              <a:t>Yoshinori Enomoto (KEK)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980083" y="1590682"/>
            <a:ext cx="9711730" cy="1763924"/>
          </a:xfrm>
        </p:spPr>
        <p:txBody>
          <a:bodyPr/>
          <a:lstStyle/>
          <a:p>
            <a:r>
              <a:rPr lang="en-US" altLang="ja-JP" sz="3200" dirty="0"/>
              <a:t>ITN Briefing Meeting for Source Grope</a:t>
            </a:r>
            <a:br>
              <a:rPr lang="en-US" altLang="ja-JP" sz="3200" dirty="0"/>
            </a:br>
            <a:r>
              <a:rPr lang="en-US" altLang="ja-JP" sz="3200" dirty="0"/>
              <a:t>	Work packages for e-driven positron scheme</a:t>
            </a:r>
            <a:endParaRPr kumimoji="1" lang="ja-JP" altLang="en-US" sz="32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8812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D5574B-FA54-32B2-00DF-DF186E09A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3850" y="68349"/>
            <a:ext cx="8369684" cy="755968"/>
          </a:xfrm>
        </p:spPr>
        <p:txBody>
          <a:bodyPr anchor="ctr"/>
          <a:lstStyle/>
          <a:p>
            <a:r>
              <a:rPr lang="en-US" altLang="ja-JP" sz="3200" dirty="0"/>
              <a:t>Latest 3D model</a:t>
            </a:r>
            <a:endParaRPr kumimoji="1" lang="ja-JP" altLang="en-US" sz="32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467D196-3333-FE46-0A22-9AED833E780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67ED44-AE43-EB53-9DFD-7A5E359AC7A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D0E43C4-7D6B-EE28-9ADB-ECFB7E7E341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9" name="コンテンツ プレースホルダー 8" descr="マップ&#10;&#10;自動的に生成された説明">
            <a:extLst>
              <a:ext uri="{FF2B5EF4-FFF2-40B4-BE49-F238E27FC236}">
                <a16:creationId xmlns:a16="http://schemas.microsoft.com/office/drawing/2014/main" id="{3989D654-60A0-39B6-7B34-67F13CA7CD2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2" t="5503" r="33737" b="3710"/>
          <a:stretch/>
        </p:blipFill>
        <p:spPr>
          <a:xfrm>
            <a:off x="17314" y="1547589"/>
            <a:ext cx="3024337" cy="4752528"/>
          </a:xfrm>
        </p:spPr>
      </p:pic>
      <p:pic>
        <p:nvPicPr>
          <p:cNvPr id="12" name="図 11" descr="レゴ, おもちゃ が含まれている画像&#10;&#10;自動的に生成された説明">
            <a:extLst>
              <a:ext uri="{FF2B5EF4-FFF2-40B4-BE49-F238E27FC236}">
                <a16:creationId xmlns:a16="http://schemas.microsoft.com/office/drawing/2014/main" id="{F3E41B68-11E8-01AB-BCFD-32397C795A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9" t="11524" r="14305" b="10322"/>
          <a:stretch/>
        </p:blipFill>
        <p:spPr>
          <a:xfrm>
            <a:off x="3216686" y="1547589"/>
            <a:ext cx="7457814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651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1919C0-CD8E-DB82-6693-CF319A789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kumimoji="1" lang="en-US" altLang="ja-JP" sz="3200" dirty="0"/>
              <a:t>Test bench </a:t>
            </a:r>
            <a:r>
              <a:rPr lang="en-US" altLang="ja-JP" sz="3200" dirty="0"/>
              <a:t>in KEK</a:t>
            </a:r>
            <a:endParaRPr kumimoji="1" lang="ja-JP" altLang="en-US" sz="3200" dirty="0"/>
          </a:p>
        </p:txBody>
      </p:sp>
      <p:pic>
        <p:nvPicPr>
          <p:cNvPr id="8" name="コンテンツ プレースホルダー 7" descr="図書館の中&#10;&#10;中程度の精度で自動的に生成された説明">
            <a:extLst>
              <a:ext uri="{FF2B5EF4-FFF2-40B4-BE49-F238E27FC236}">
                <a16:creationId xmlns:a16="http://schemas.microsoft.com/office/drawing/2014/main" id="{E8975483-8BDA-9A0B-68C9-43BD68805E0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" y="1592960"/>
            <a:ext cx="8032238" cy="6024178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C49A4C-2271-137C-EB07-AD4B94B90C9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ja-JP" altLang="en-US" dirty="0">
              <a:solidFill>
                <a:srgbClr val="292929">
                  <a:tint val="75000"/>
                </a:srgbClr>
              </a:solidFill>
              <a:latin typeface="Arial"/>
              <a:ea typeface="ＭＳ Ｐゴシック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2414E81-D9D0-5802-5B39-4F5C0BB38E2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en-US" altLang="en-US" dirty="0">
              <a:solidFill>
                <a:srgbClr val="292929">
                  <a:tint val="75000"/>
                </a:srgbClr>
              </a:solidFill>
              <a:latin typeface="Arial"/>
              <a:ea typeface="ＭＳ Ｐゴシック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A077D9-810A-A1B2-829F-03853CEB913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C199F8-A211-45E5-AEA2-CC5E857C2E77}" type="slidenum">
              <a:rPr lang="ja-JP" altLang="en-US">
                <a:solidFill>
                  <a:srgbClr val="292929">
                    <a:tint val="75000"/>
                  </a:srgbClr>
                </a:solidFill>
                <a:latin typeface="Arial"/>
                <a:ea typeface="ＭＳ Ｐゴシック"/>
              </a:rPr>
              <a:pPr>
                <a:defRPr/>
              </a:pPr>
              <a:t>11</a:t>
            </a:fld>
            <a:endParaRPr lang="ja-JP" altLang="en-US">
              <a:solidFill>
                <a:srgbClr val="292929">
                  <a:tint val="75000"/>
                </a:srgbClr>
              </a:solidFill>
              <a:latin typeface="Arial"/>
              <a:ea typeface="ＭＳ Ｐゴシック"/>
            </a:endParaRPr>
          </a:p>
        </p:txBody>
      </p:sp>
      <p:sp>
        <p:nvSpPr>
          <p:cNvPr id="11" name="矢印: 折線 10">
            <a:extLst>
              <a:ext uri="{FF2B5EF4-FFF2-40B4-BE49-F238E27FC236}">
                <a16:creationId xmlns:a16="http://schemas.microsoft.com/office/drawing/2014/main" id="{E4767FF8-D082-1B98-552C-06EE8A9E014D}"/>
              </a:ext>
            </a:extLst>
          </p:cNvPr>
          <p:cNvSpPr/>
          <p:nvPr/>
        </p:nvSpPr>
        <p:spPr>
          <a:xfrm rot="16200000" flipH="1">
            <a:off x="4889953" y="1684201"/>
            <a:ext cx="1031128" cy="2999541"/>
          </a:xfrm>
          <a:prstGeom prst="ben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ja-JP" altLang="en-US" sz="1633">
              <a:solidFill>
                <a:srgbClr val="292929"/>
              </a:solidFill>
              <a:latin typeface="Arial"/>
              <a:ea typeface="ＭＳ Ｐゴシック"/>
            </a:endParaRPr>
          </a:p>
        </p:txBody>
      </p:sp>
      <p:pic>
        <p:nvPicPr>
          <p:cNvPr id="9" name="図 8" descr="回路 が含まれている画像&#10;&#10;自動的に生成された説明">
            <a:extLst>
              <a:ext uri="{FF2B5EF4-FFF2-40B4-BE49-F238E27FC236}">
                <a16:creationId xmlns:a16="http://schemas.microsoft.com/office/drawing/2014/main" id="{E0C4D0D4-ED73-5436-F0D6-5B9E1636309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66" t="13484" r="23060" b="1906"/>
          <a:stretch/>
        </p:blipFill>
        <p:spPr>
          <a:xfrm>
            <a:off x="6909776" y="1043534"/>
            <a:ext cx="3782037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28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92F248-1545-3055-14A4-822E312B5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IJCLab</a:t>
            </a:r>
            <a:r>
              <a:rPr kumimoji="1" lang="en-US" altLang="ja-JP" dirty="0"/>
              <a:t> / </a:t>
            </a:r>
            <a:r>
              <a:rPr kumimoji="1" lang="en-US" altLang="ja-JP" dirty="0" err="1"/>
              <a:t>FCCee</a:t>
            </a:r>
            <a:endParaRPr kumimoji="1" lang="ja-JP" altLang="en-US" dirty="0"/>
          </a:p>
        </p:txBody>
      </p:sp>
      <p:pic>
        <p:nvPicPr>
          <p:cNvPr id="8" name="コンテンツ プレースホルダー 7" descr="テキスト&#10;&#10;自動的に生成された説明">
            <a:extLst>
              <a:ext uri="{FF2B5EF4-FFF2-40B4-BE49-F238E27FC236}">
                <a16:creationId xmlns:a16="http://schemas.microsoft.com/office/drawing/2014/main" id="{1DCE089C-06A4-11A0-99E3-D4FE0DD917C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78" y="1039127"/>
            <a:ext cx="9345613" cy="274071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1153C7-5957-4902-745B-947ED253933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9ACAD0-8AC8-EEC2-868F-A36C165DD4F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BD82DD3-C36F-8EFF-C49B-5AAFD0D6F91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9" name="コンテンツ プレースホルダー 2">
            <a:extLst>
              <a:ext uri="{FF2B5EF4-FFF2-40B4-BE49-F238E27FC236}">
                <a16:creationId xmlns:a16="http://schemas.microsoft.com/office/drawing/2014/main" id="{D125AF3E-4C67-85E9-BD4C-FC549689F2A2}"/>
              </a:ext>
            </a:extLst>
          </p:cNvPr>
          <p:cNvSpPr txBox="1">
            <a:spLocks/>
          </p:cNvSpPr>
          <p:nvPr/>
        </p:nvSpPr>
        <p:spPr bwMode="auto">
          <a:xfrm>
            <a:off x="377354" y="3923853"/>
            <a:ext cx="9345851" cy="274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93472" indent="-49347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3527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79945" indent="-48472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kumimoji="1" sz="3086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</a:defRPr>
            </a:lvl2pPr>
            <a:lvl3pPr marL="1426170" indent="-4444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646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</a:defRPr>
            </a:lvl3pPr>
            <a:lvl4pPr marL="1853146" indent="-42522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kumimoji="1" sz="2205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</a:defRPr>
            </a:lvl4pPr>
            <a:lvl5pPr marL="2281871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</a:defRPr>
            </a:lvl5pPr>
            <a:lvl6pPr marL="2785843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6pPr>
            <a:lvl7pPr marL="3289814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7pPr>
            <a:lvl8pPr marL="3793786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8pPr>
            <a:lvl9pPr marL="4297757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400"/>
            <a:r>
              <a:rPr lang="en-US" altLang="ja-JP" sz="2000" kern="0" dirty="0" err="1"/>
              <a:t>SuperKEKB</a:t>
            </a:r>
            <a:r>
              <a:rPr lang="en-US" altLang="ja-JP" sz="2000" kern="0" dirty="0"/>
              <a:t> and FCC-</a:t>
            </a:r>
            <a:r>
              <a:rPr lang="en-US" altLang="ja-JP" sz="2000" kern="0" dirty="0" err="1"/>
              <a:t>ee</a:t>
            </a:r>
            <a:r>
              <a:rPr lang="en-US" altLang="ja-JP" sz="2000" kern="0" dirty="0"/>
              <a:t> has been collaborating for many years using the framework of FJPPL</a:t>
            </a:r>
          </a:p>
          <a:p>
            <a:pPr lvl="1" defTabSz="914400"/>
            <a:r>
              <a:rPr lang="en-US" altLang="ja-JP" sz="2000" kern="0" dirty="0"/>
              <a:t>Iryna-Enomoto collaboration started in 2018</a:t>
            </a:r>
          </a:p>
          <a:p>
            <a:pPr lvl="1" defTabSz="914400"/>
            <a:r>
              <a:rPr lang="en-US" altLang="ja-JP" sz="2000" kern="0" dirty="0"/>
              <a:t>First collaborative work between KEK and LAL started in 1980’s by our Predecessors. </a:t>
            </a:r>
            <a:endParaRPr lang="ja-JP" alt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41057379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AC3E34-530A-D50E-C2B5-26BB10219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CERN / CLIC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7ECE9D-6EBC-E860-CE49-2F1DEC4CDFC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292" y="1160447"/>
            <a:ext cx="4967614" cy="5476908"/>
          </a:xfrm>
        </p:spPr>
        <p:txBody>
          <a:bodyPr/>
          <a:lstStyle/>
          <a:p>
            <a:r>
              <a:rPr kumimoji="1" lang="en-US" altLang="ja-JP" sz="2800" dirty="0"/>
              <a:t>Discussion </a:t>
            </a:r>
            <a:r>
              <a:rPr lang="en-US" altLang="ja-JP" sz="2800" dirty="0"/>
              <a:t>about FC with CERN d</a:t>
            </a:r>
            <a:r>
              <a:rPr kumimoji="1" lang="en-US" altLang="ja-JP" sz="2800" dirty="0"/>
              <a:t>ate back to LCWS2019 at Sendai</a:t>
            </a:r>
          </a:p>
          <a:p>
            <a:r>
              <a:rPr lang="en-US" altLang="ja-JP" sz="2800" dirty="0"/>
              <a:t>Steffen showed big progress on the development of FC at LCWS2023</a:t>
            </a:r>
            <a:endParaRPr kumimoji="1" lang="ja-JP" altLang="en-US" sz="28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E213BA-42CB-5460-3E0F-64D7630FF9E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4D23B4-0A3C-4AAF-3058-0F3C8EBBA16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37C22E-069E-353C-28FC-B6C29C131C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8B6C94B7-85FD-B439-AC3C-0DB49DE4DF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442" y="1037336"/>
            <a:ext cx="5081371" cy="3811028"/>
          </a:xfrm>
          <a:prstGeom prst="rect">
            <a:avLst/>
          </a:prstGeom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076E5EF3-18FF-9954-FAB1-B7D4C96AC6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781" t="14897" r="11250" b="14647"/>
          <a:stretch/>
        </p:blipFill>
        <p:spPr>
          <a:xfrm>
            <a:off x="5611109" y="4436819"/>
            <a:ext cx="5080704" cy="3122856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A71C584-4E5A-5D32-ED76-7565B678E06F}"/>
              </a:ext>
            </a:extLst>
          </p:cNvPr>
          <p:cNvSpPr txBox="1"/>
          <p:nvPr/>
        </p:nvSpPr>
        <p:spPr>
          <a:xfrm>
            <a:off x="5643629" y="1037336"/>
            <a:ext cx="1970411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000" dirty="0"/>
              <a:t>Steffen Doebert@LCWS2023</a:t>
            </a:r>
          </a:p>
          <a:p>
            <a:r>
              <a:rPr kumimoji="1" lang="en-US" altLang="ja-JP" sz="1000" dirty="0"/>
              <a:t>FC made by 3D </a:t>
            </a:r>
            <a:r>
              <a:rPr kumimoji="1" lang="en-US" altLang="ja-JP" sz="1000" dirty="0" err="1"/>
              <a:t>printer</a:t>
            </a:r>
            <a:r>
              <a:rPr lang="en-US" altLang="ja-JP" sz="1000" dirty="0" err="1"/>
              <a:t>@CERN</a:t>
            </a:r>
            <a:endParaRPr kumimoji="1" lang="ja-JP" altLang="en-US" sz="10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B699AE1-5CCB-8ABC-D42E-3A068F593E6D}"/>
              </a:ext>
            </a:extLst>
          </p:cNvPr>
          <p:cNvSpPr txBox="1"/>
          <p:nvPr/>
        </p:nvSpPr>
        <p:spPr>
          <a:xfrm>
            <a:off x="5622664" y="4502115"/>
            <a:ext cx="146386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 err="1"/>
              <a:t>SuperKEKB</a:t>
            </a:r>
            <a:r>
              <a:rPr kumimoji="1" lang="en-US" altLang="ja-JP" sz="1200" dirty="0"/>
              <a:t> model</a:t>
            </a:r>
            <a:endParaRPr kumimoji="1" lang="ja-JP" altLang="en-US" sz="12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0CA6E22-D05D-7728-E595-7823FAA0306D}"/>
              </a:ext>
            </a:extLst>
          </p:cNvPr>
          <p:cNvSpPr txBox="1"/>
          <p:nvPr/>
        </p:nvSpPr>
        <p:spPr>
          <a:xfrm>
            <a:off x="5643629" y="7270682"/>
            <a:ext cx="2965877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/>
              <a:t>CLIC flexible folder for several prototype 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245054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62CAAB-2073-9195-2A66-93F961CA5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</a:t>
            </a:r>
            <a:r>
              <a:rPr kumimoji="1" lang="en-US" altLang="ja-JP"/>
              <a:t>iscussion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1652D4-2423-AB5C-9145-2998A8EECCA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 err="1"/>
              <a:t>SuperKEKB</a:t>
            </a:r>
            <a:r>
              <a:rPr kumimoji="1" lang="en-US" altLang="ja-JP" dirty="0"/>
              <a:t> and FCC-</a:t>
            </a:r>
            <a:r>
              <a:rPr kumimoji="1" lang="en-US" altLang="ja-JP" dirty="0" err="1"/>
              <a:t>ee</a:t>
            </a:r>
            <a:r>
              <a:rPr kumimoji="1" lang="en-US" altLang="ja-JP" dirty="0"/>
              <a:t>, CLIC already have some kind of collaboration and connection.</a:t>
            </a:r>
          </a:p>
          <a:p>
            <a:r>
              <a:rPr lang="en-US" altLang="ja-JP" dirty="0"/>
              <a:t>How do we expand and integrate collaboration using ITN framework?</a:t>
            </a:r>
          </a:p>
          <a:p>
            <a:r>
              <a:rPr kumimoji="1" lang="en-US" altLang="ja-JP" dirty="0"/>
              <a:t>Considering present status and progress of ILC, FCC-</a:t>
            </a:r>
            <a:r>
              <a:rPr kumimoji="1" lang="en-US" altLang="ja-JP" dirty="0" err="1"/>
              <a:t>ee</a:t>
            </a:r>
            <a:r>
              <a:rPr kumimoji="1" lang="en-US" altLang="ja-JP" dirty="0"/>
              <a:t> and CLIC, it’s a good timing to advance our collaboration!!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822870-326C-DD8D-A178-2EBCFB9026E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D32D44-A5BB-F77D-550B-E141E260B95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DB92309-DC62-A187-EC23-0BE28B16112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034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フッター プレースホルダー 66">
            <a:extLst>
              <a:ext uri="{FF2B5EF4-FFF2-40B4-BE49-F238E27FC236}">
                <a16:creationId xmlns:a16="http://schemas.microsoft.com/office/drawing/2014/main" id="{88A295CE-6103-3891-E7C4-65B15F8F5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008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2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Arial Unicode MS" panose="020B0604020202020204" pitchFamily="50" charset="-128"/>
              <a:cs typeface="+mn-cs"/>
            </a:endParaRPr>
          </a:p>
        </p:txBody>
      </p:sp>
      <p:sp>
        <p:nvSpPr>
          <p:cNvPr id="66" name="タイトル 12">
            <a:extLst>
              <a:ext uri="{FF2B5EF4-FFF2-40B4-BE49-F238E27FC236}">
                <a16:creationId xmlns:a16="http://schemas.microsoft.com/office/drawing/2014/main" id="{82BE7D4C-12DF-7C7D-EDCA-2EAB14B8988C}"/>
              </a:ext>
            </a:extLst>
          </p:cNvPr>
          <p:cNvSpPr txBox="1">
            <a:spLocks/>
          </p:cNvSpPr>
          <p:nvPr/>
        </p:nvSpPr>
        <p:spPr>
          <a:xfrm>
            <a:off x="0" y="-6424"/>
            <a:ext cx="10691812" cy="92131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60140" tIns="30070" rIns="60140" bIns="3007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80177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 Light" panose="020B0300000000000000" pitchFamily="50" charset="-128"/>
                <a:cs typeface="Times New Roman" panose="02020603050405020304" pitchFamily="18" charset="0"/>
              </a:rPr>
              <a:t>ILC Technology Network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游ゴシック Light" panose="020B0300000000000000" pitchFamily="50" charset="-128"/>
              <a:cs typeface="Times New Roman" panose="02020603050405020304" pitchFamily="18" charset="0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D6F8AC9-BA34-F8C6-132E-32E49C75967D}"/>
              </a:ext>
            </a:extLst>
          </p:cNvPr>
          <p:cNvGrpSpPr/>
          <p:nvPr/>
        </p:nvGrpSpPr>
        <p:grpSpPr>
          <a:xfrm>
            <a:off x="878663" y="1619597"/>
            <a:ext cx="8934486" cy="4709444"/>
            <a:chOff x="448935" y="712641"/>
            <a:chExt cx="11268415" cy="5926944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1820EE8A-C084-66A0-69D5-016A98D0EE79}"/>
                </a:ext>
              </a:extLst>
            </p:cNvPr>
            <p:cNvSpPr txBox="1"/>
            <p:nvPr/>
          </p:nvSpPr>
          <p:spPr>
            <a:xfrm>
              <a:off x="651335" y="1373181"/>
              <a:ext cx="1885882" cy="52243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WP-prime 1</a:t>
              </a:r>
            </a:p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Superconducting cavity</a:t>
              </a:r>
              <a:endParaRPr lang="ja-JP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9FCFF44-31CD-5D2E-6DB9-847A38A710D2}"/>
                </a:ext>
              </a:extLst>
            </p:cNvPr>
            <p:cNvSpPr txBox="1"/>
            <p:nvPr/>
          </p:nvSpPr>
          <p:spPr>
            <a:xfrm>
              <a:off x="659692" y="1962152"/>
              <a:ext cx="1869077" cy="39331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WP-prime 2</a:t>
              </a:r>
            </a:p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Cryomodule</a:t>
              </a:r>
              <a:r>
                <a:rPr lang="ja-JP" alt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design</a:t>
              </a:r>
              <a:endParaRPr lang="ja-JP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19FB09A9-AC82-61A2-3228-C60D006E08E9}"/>
                </a:ext>
              </a:extLst>
            </p:cNvPr>
            <p:cNvSpPr txBox="1"/>
            <p:nvPr/>
          </p:nvSpPr>
          <p:spPr>
            <a:xfrm>
              <a:off x="685405" y="2533005"/>
              <a:ext cx="1853773" cy="39331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WP-prime 3</a:t>
              </a:r>
            </a:p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Crab cavity</a:t>
              </a:r>
              <a:endParaRPr lang="ja-JP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18167E63-80D8-1A25-415A-C9B471ACEEF5}"/>
                </a:ext>
              </a:extLst>
            </p:cNvPr>
            <p:cNvSpPr txBox="1"/>
            <p:nvPr/>
          </p:nvSpPr>
          <p:spPr>
            <a:xfrm>
              <a:off x="3017026" y="1379780"/>
              <a:ext cx="1968807" cy="39331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WP-prime 4</a:t>
              </a:r>
            </a:p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Electron source</a:t>
              </a:r>
              <a:endParaRPr lang="ja-JP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A025269E-60FF-1C54-1825-4EE8505082D4}"/>
                </a:ext>
              </a:extLst>
            </p:cNvPr>
            <p:cNvSpPr txBox="1"/>
            <p:nvPr/>
          </p:nvSpPr>
          <p:spPr>
            <a:xfrm>
              <a:off x="3017026" y="2243147"/>
              <a:ext cx="1968807" cy="39331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WP-5</a:t>
              </a:r>
            </a:p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Undulator</a:t>
              </a:r>
              <a:endParaRPr lang="ja-JP" altLang="en-US" sz="120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5F26CA74-B657-A3B3-8C13-041BF5729431}"/>
                </a:ext>
              </a:extLst>
            </p:cNvPr>
            <p:cNvSpPr txBox="1"/>
            <p:nvPr/>
          </p:nvSpPr>
          <p:spPr>
            <a:xfrm>
              <a:off x="3071156" y="1960183"/>
              <a:ext cx="2141439" cy="3195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b="1" i="1" u="sng" dirty="0">
                  <a:latin typeface="Calibri" panose="020F0502020204030204" pitchFamily="34" charset="0"/>
                  <a:cs typeface="Calibri" panose="020F0502020204030204" pitchFamily="34" charset="0"/>
                </a:rPr>
                <a:t>Undulator positron scheme</a:t>
              </a: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9711268B-94E6-B5D2-D2C0-2D25D5644AA9}"/>
                </a:ext>
              </a:extLst>
            </p:cNvPr>
            <p:cNvSpPr txBox="1"/>
            <p:nvPr/>
          </p:nvSpPr>
          <p:spPr>
            <a:xfrm>
              <a:off x="3078469" y="4093807"/>
              <a:ext cx="2001938" cy="3195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b="1" i="1" u="sng" dirty="0">
                  <a:latin typeface="Calibri" panose="020F0502020204030204" pitchFamily="34" charset="0"/>
                  <a:cs typeface="Calibri" panose="020F0502020204030204" pitchFamily="34" charset="0"/>
                </a:rPr>
                <a:t>E-driven positron scheme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D38C63BA-261F-0136-114A-13842D0E948F}"/>
                </a:ext>
              </a:extLst>
            </p:cNvPr>
            <p:cNvSpPr txBox="1"/>
            <p:nvPr/>
          </p:nvSpPr>
          <p:spPr>
            <a:xfrm>
              <a:off x="3017026" y="2816466"/>
              <a:ext cx="1968807" cy="39331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WP-prime 6</a:t>
              </a:r>
            </a:p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Rotating target</a:t>
              </a:r>
              <a:endParaRPr lang="ja-JP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0E495A2F-E5F7-50D0-0037-9B8D6FCF56B3}"/>
                </a:ext>
              </a:extLst>
            </p:cNvPr>
            <p:cNvSpPr txBox="1"/>
            <p:nvPr/>
          </p:nvSpPr>
          <p:spPr>
            <a:xfrm>
              <a:off x="3017026" y="3414840"/>
              <a:ext cx="1987079" cy="39331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WP-prime 7</a:t>
              </a:r>
            </a:p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Magnetic focusing</a:t>
              </a:r>
              <a:endParaRPr lang="ja-JP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F76FB7EB-8393-885B-3A7B-A8F67EFF95F7}"/>
                </a:ext>
              </a:extLst>
            </p:cNvPr>
            <p:cNvSpPr txBox="1"/>
            <p:nvPr/>
          </p:nvSpPr>
          <p:spPr>
            <a:xfrm>
              <a:off x="3017026" y="4347522"/>
              <a:ext cx="1987079" cy="39331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WP-prime 8</a:t>
              </a:r>
            </a:p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Rotating target</a:t>
              </a:r>
              <a:endParaRPr lang="ja-JP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3028E17E-4957-9657-F3F1-EC0214A73007}"/>
                </a:ext>
              </a:extLst>
            </p:cNvPr>
            <p:cNvSpPr txBox="1"/>
            <p:nvPr/>
          </p:nvSpPr>
          <p:spPr>
            <a:xfrm>
              <a:off x="3017024" y="4964679"/>
              <a:ext cx="1987081" cy="39331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WP-prime 9</a:t>
              </a:r>
            </a:p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Magnetic focusing</a:t>
              </a:r>
              <a:endParaRPr lang="ja-JP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5173F03B-EFDF-B4D0-2AC3-0A6ADDEF9B97}"/>
                </a:ext>
              </a:extLst>
            </p:cNvPr>
            <p:cNvSpPr txBox="1"/>
            <p:nvPr/>
          </p:nvSpPr>
          <p:spPr>
            <a:xfrm>
              <a:off x="3039100" y="5581841"/>
              <a:ext cx="1987079" cy="39331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WP-prime 10</a:t>
              </a:r>
            </a:p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Capture cavity</a:t>
              </a:r>
              <a:endParaRPr lang="ja-JP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060FEB32-89EF-E957-08BB-7F8083ED82BC}"/>
                </a:ext>
              </a:extLst>
            </p:cNvPr>
            <p:cNvSpPr txBox="1"/>
            <p:nvPr/>
          </p:nvSpPr>
          <p:spPr>
            <a:xfrm>
              <a:off x="5346137" y="1373517"/>
              <a:ext cx="1877437" cy="39331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WP-prime 12</a:t>
              </a:r>
            </a:p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System design</a:t>
              </a:r>
              <a:endParaRPr lang="ja-JP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D28F0C35-4754-4A16-9458-779ED9909C22}"/>
                </a:ext>
              </a:extLst>
            </p:cNvPr>
            <p:cNvSpPr txBox="1"/>
            <p:nvPr/>
          </p:nvSpPr>
          <p:spPr>
            <a:xfrm>
              <a:off x="5358031" y="1968632"/>
              <a:ext cx="1877437" cy="39331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WP-13</a:t>
              </a:r>
            </a:p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Collective effect</a:t>
              </a:r>
              <a:endParaRPr lang="ja-JP" altLang="en-US" sz="120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68CB7864-6E0E-122C-66E0-E10541F1809C}"/>
                </a:ext>
              </a:extLst>
            </p:cNvPr>
            <p:cNvSpPr txBox="1"/>
            <p:nvPr/>
          </p:nvSpPr>
          <p:spPr>
            <a:xfrm>
              <a:off x="5351088" y="2526197"/>
              <a:ext cx="1877437" cy="39331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WP-prime 14</a:t>
              </a:r>
            </a:p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Injection/extraction</a:t>
              </a:r>
              <a:endParaRPr lang="ja-JP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1A34264F-37B9-F829-4E22-DEB018CB9F2A}"/>
                </a:ext>
              </a:extLst>
            </p:cNvPr>
            <p:cNvSpPr txBox="1"/>
            <p:nvPr/>
          </p:nvSpPr>
          <p:spPr>
            <a:xfrm>
              <a:off x="7552294" y="1354890"/>
              <a:ext cx="1877437" cy="393315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WP-prime 15</a:t>
              </a:r>
            </a:p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Final focus</a:t>
              </a:r>
              <a:endParaRPr lang="ja-JP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C06F3E91-F4D3-D11C-E891-102E7D7D1F66}"/>
                </a:ext>
              </a:extLst>
            </p:cNvPr>
            <p:cNvSpPr txBox="1"/>
            <p:nvPr/>
          </p:nvSpPr>
          <p:spPr>
            <a:xfrm>
              <a:off x="9824258" y="1345197"/>
              <a:ext cx="1877437" cy="39331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WP-prime 17</a:t>
              </a:r>
            </a:p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Main dump</a:t>
              </a:r>
              <a:endParaRPr lang="ja-JP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48FF930D-2B5E-2CB2-8D03-0EC55BA6AE36}"/>
                </a:ext>
              </a:extLst>
            </p:cNvPr>
            <p:cNvSpPr txBox="1"/>
            <p:nvPr/>
          </p:nvSpPr>
          <p:spPr>
            <a:xfrm>
              <a:off x="9839913" y="1973364"/>
              <a:ext cx="1877437" cy="39331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WP-18</a:t>
              </a:r>
            </a:p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Photon dump</a:t>
              </a:r>
              <a:endParaRPr lang="ja-JP" altLang="en-US" sz="120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1D3A5B8-302B-022A-69B7-1305DA072F1E}"/>
                </a:ext>
              </a:extLst>
            </p:cNvPr>
            <p:cNvSpPr txBox="1"/>
            <p:nvPr/>
          </p:nvSpPr>
          <p:spPr>
            <a:xfrm>
              <a:off x="3029963" y="6246270"/>
              <a:ext cx="1987079" cy="39331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WP-prime 11</a:t>
              </a:r>
            </a:p>
            <a:p>
              <a:pPr algn="ctr">
                <a:lnSpc>
                  <a:spcPts val="788"/>
                </a:lnSpc>
              </a:pPr>
              <a:r>
                <a:rPr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Target replacement</a:t>
              </a:r>
              <a:endParaRPr lang="ja-JP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0B691F53-225F-9552-188F-62B42C84A8D5}"/>
                </a:ext>
              </a:extLst>
            </p:cNvPr>
            <p:cNvCxnSpPr>
              <a:cxnSpLocks/>
            </p:cNvCxnSpPr>
            <p:nvPr/>
          </p:nvCxnSpPr>
          <p:spPr>
            <a:xfrm>
              <a:off x="474650" y="736486"/>
              <a:ext cx="9109100" cy="313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4E7AFAE7-18D4-EAA1-7A78-4D44F8EB8076}"/>
                </a:ext>
              </a:extLst>
            </p:cNvPr>
            <p:cNvCxnSpPr>
              <a:cxnSpLocks/>
            </p:cNvCxnSpPr>
            <p:nvPr/>
          </p:nvCxnSpPr>
          <p:spPr>
            <a:xfrm>
              <a:off x="474650" y="736486"/>
              <a:ext cx="0" cy="2046675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F118C5EA-B3FE-14B6-26AA-1A869F427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2167" y="2783161"/>
              <a:ext cx="210756" cy="129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E9AE20DA-B4B3-477B-1EB0-DAD5D16C5EDB}"/>
                </a:ext>
              </a:extLst>
            </p:cNvPr>
            <p:cNvCxnSpPr>
              <a:cxnSpLocks/>
              <a:stCxn id="4" idx="1"/>
            </p:cNvCxnSpPr>
            <p:nvPr/>
          </p:nvCxnSpPr>
          <p:spPr>
            <a:xfrm flipH="1">
              <a:off x="448935" y="2158810"/>
              <a:ext cx="210756" cy="129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18C1CCF4-2C07-71EB-9BF4-8569983A5873}"/>
                </a:ext>
              </a:extLst>
            </p:cNvPr>
            <p:cNvCxnSpPr>
              <a:cxnSpLocks/>
              <a:stCxn id="3" idx="1"/>
            </p:cNvCxnSpPr>
            <p:nvPr/>
          </p:nvCxnSpPr>
          <p:spPr>
            <a:xfrm flipH="1">
              <a:off x="448935" y="1634396"/>
              <a:ext cx="2024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E14A93CB-0070-5BB6-5D65-AD87913126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66980" y="736486"/>
              <a:ext cx="11121" cy="5730755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6914F5DE-6344-057C-6753-F8C369BD7C96}"/>
                </a:ext>
              </a:extLst>
            </p:cNvPr>
            <p:cNvCxnSpPr>
              <a:cxnSpLocks/>
            </p:cNvCxnSpPr>
            <p:nvPr/>
          </p:nvCxnSpPr>
          <p:spPr>
            <a:xfrm>
              <a:off x="5152817" y="712641"/>
              <a:ext cx="10992" cy="204731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0FF6FA13-A356-5F2C-64F6-3F9A9B1C4A95}"/>
                </a:ext>
              </a:extLst>
            </p:cNvPr>
            <p:cNvCxnSpPr>
              <a:cxnSpLocks/>
            </p:cNvCxnSpPr>
            <p:nvPr/>
          </p:nvCxnSpPr>
          <p:spPr>
            <a:xfrm>
              <a:off x="7339374" y="736486"/>
              <a:ext cx="0" cy="147530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5E05A822-E1D5-C57D-4923-8900BF4CCA57}"/>
                </a:ext>
              </a:extLst>
            </p:cNvPr>
            <p:cNvCxnSpPr>
              <a:cxnSpLocks/>
            </p:cNvCxnSpPr>
            <p:nvPr/>
          </p:nvCxnSpPr>
          <p:spPr>
            <a:xfrm>
              <a:off x="9578840" y="736486"/>
              <a:ext cx="15657" cy="145261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3F414FB3-126C-2213-66D6-9CFBEEF6A0BD}"/>
                </a:ext>
              </a:extLst>
            </p:cNvPr>
            <p:cNvCxnSpPr>
              <a:cxnSpLocks/>
              <a:endCxn id="6" idx="1"/>
            </p:cNvCxnSpPr>
            <p:nvPr/>
          </p:nvCxnSpPr>
          <p:spPr>
            <a:xfrm flipV="1">
              <a:off x="2786119" y="1576438"/>
              <a:ext cx="230907" cy="313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82FD8219-4799-EA9B-D71D-3F6CBACB563A}"/>
                </a:ext>
              </a:extLst>
            </p:cNvPr>
            <p:cNvCxnSpPr>
              <a:cxnSpLocks/>
              <a:endCxn id="7" idx="1"/>
            </p:cNvCxnSpPr>
            <p:nvPr/>
          </p:nvCxnSpPr>
          <p:spPr>
            <a:xfrm>
              <a:off x="2765163" y="2435297"/>
              <a:ext cx="251863" cy="450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52B99A69-E69B-545D-7A54-755A4461986C}"/>
                </a:ext>
              </a:extLst>
            </p:cNvPr>
            <p:cNvCxnSpPr>
              <a:cxnSpLocks/>
            </p:cNvCxnSpPr>
            <p:nvPr/>
          </p:nvCxnSpPr>
          <p:spPr>
            <a:xfrm>
              <a:off x="2778101" y="3062450"/>
              <a:ext cx="25186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DB98932C-56C8-E1D2-46D9-69A368510A58}"/>
                </a:ext>
              </a:extLst>
            </p:cNvPr>
            <p:cNvCxnSpPr>
              <a:cxnSpLocks/>
            </p:cNvCxnSpPr>
            <p:nvPr/>
          </p:nvCxnSpPr>
          <p:spPr>
            <a:xfrm>
              <a:off x="2766980" y="3660821"/>
              <a:ext cx="287948" cy="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200AE57B-9C91-29CC-D351-E3461FC69798}"/>
                </a:ext>
              </a:extLst>
            </p:cNvPr>
            <p:cNvCxnSpPr>
              <a:cxnSpLocks/>
            </p:cNvCxnSpPr>
            <p:nvPr/>
          </p:nvCxnSpPr>
          <p:spPr>
            <a:xfrm>
              <a:off x="2778101" y="4609773"/>
              <a:ext cx="25779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B21BD3A8-3BC4-3740-C2D7-871B9DD9CCC4}"/>
                </a:ext>
              </a:extLst>
            </p:cNvPr>
            <p:cNvCxnSpPr>
              <a:cxnSpLocks/>
              <a:endCxn id="13" idx="1"/>
            </p:cNvCxnSpPr>
            <p:nvPr/>
          </p:nvCxnSpPr>
          <p:spPr>
            <a:xfrm flipV="1">
              <a:off x="2753135" y="5161338"/>
              <a:ext cx="263889" cy="854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E67432DA-41BB-27BB-BA57-D18BB215D4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78101" y="5808794"/>
              <a:ext cx="276827" cy="854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53DC017C-105E-0D6C-DEFD-3E80C76110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53135" y="6458693"/>
              <a:ext cx="276827" cy="854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BF32D76B-7018-8DEA-69D7-DA1712A13C29}"/>
                </a:ext>
              </a:extLst>
            </p:cNvPr>
            <p:cNvCxnSpPr>
              <a:cxnSpLocks/>
              <a:stCxn id="15" idx="1"/>
            </p:cNvCxnSpPr>
            <p:nvPr/>
          </p:nvCxnSpPr>
          <p:spPr>
            <a:xfrm flipH="1">
              <a:off x="5163809" y="1570175"/>
              <a:ext cx="182328" cy="198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A5DD5CAE-FB1F-8485-47D1-D4032E8D75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63809" y="2211789"/>
              <a:ext cx="209618" cy="7285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8B0FD3A0-533A-B7D3-E6A0-77EADA59D1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64709" y="2759958"/>
              <a:ext cx="19332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F3B2DED0-F790-7E3F-13CB-533C39C6487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32923" y="1623848"/>
              <a:ext cx="232729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9FA2B596-7AFE-2127-4F7B-EBDEB429CA55}"/>
                </a:ext>
              </a:extLst>
            </p:cNvPr>
            <p:cNvGrpSpPr/>
            <p:nvPr/>
          </p:nvGrpSpPr>
          <p:grpSpPr>
            <a:xfrm>
              <a:off x="7339374" y="1976098"/>
              <a:ext cx="2090353" cy="393315"/>
              <a:chOff x="7339374" y="1976098"/>
              <a:chExt cx="2090353" cy="393315"/>
            </a:xfrm>
          </p:grpSpPr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173B0698-2E88-7ECC-D0F7-0C633802CEE5}"/>
                  </a:ext>
                </a:extLst>
              </p:cNvPr>
              <p:cNvSpPr txBox="1"/>
              <p:nvPr/>
            </p:nvSpPr>
            <p:spPr>
              <a:xfrm>
                <a:off x="7552291" y="1976098"/>
                <a:ext cx="1877436" cy="393315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381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788"/>
                  </a:lnSpc>
                </a:pPr>
                <a:r>
                  <a:rPr lang="en-US" altLang="ja-JP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WP-prime 16</a:t>
                </a:r>
              </a:p>
              <a:p>
                <a:pPr algn="ctr">
                  <a:lnSpc>
                    <a:spcPts val="788"/>
                  </a:lnSpc>
                </a:pPr>
                <a:r>
                  <a:rPr lang="en-US" altLang="ja-JP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Final doublet</a:t>
                </a:r>
                <a:endParaRPr lang="ja-JP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54" name="直線コネクタ 53">
                <a:extLst>
                  <a:ext uri="{FF2B5EF4-FFF2-40B4-BE49-F238E27FC236}">
                    <a16:creationId xmlns:a16="http://schemas.microsoft.com/office/drawing/2014/main" id="{8FADC505-2084-28F5-4EAC-5AB1C2656AE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39374" y="2200319"/>
                <a:ext cx="232729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208930ED-75C5-AC02-AAED-AEBB80B64B8A}"/>
                </a:ext>
              </a:extLst>
            </p:cNvPr>
            <p:cNvCxnSpPr>
              <a:cxnSpLocks/>
              <a:stCxn id="19" idx="1"/>
            </p:cNvCxnSpPr>
            <p:nvPr/>
          </p:nvCxnSpPr>
          <p:spPr>
            <a:xfrm flipH="1">
              <a:off x="9578841" y="1560084"/>
              <a:ext cx="245417" cy="1207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ACFF46C7-9238-9420-812E-E1CCC0483543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>
              <a:off x="9594496" y="2170022"/>
              <a:ext cx="245417" cy="86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A21A465C-9FB1-2943-439A-4B5542D29697}"/>
                </a:ext>
              </a:extLst>
            </p:cNvPr>
            <p:cNvSpPr/>
            <p:nvPr/>
          </p:nvSpPr>
          <p:spPr>
            <a:xfrm>
              <a:off x="2929955" y="1943881"/>
              <a:ext cx="2142950" cy="2003691"/>
            </a:xfrm>
            <a:prstGeom prst="rect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11E13145-30E2-267A-A71C-79EB8E9AA1EE}"/>
                </a:ext>
              </a:extLst>
            </p:cNvPr>
            <p:cNvSpPr/>
            <p:nvPr/>
          </p:nvSpPr>
          <p:spPr>
            <a:xfrm>
              <a:off x="2940827" y="4099289"/>
              <a:ext cx="2170599" cy="2022225"/>
            </a:xfrm>
            <a:prstGeom prst="rect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0425A567-E3AC-ED14-B056-F68C76F44E6F}"/>
                </a:ext>
              </a:extLst>
            </p:cNvPr>
            <p:cNvSpPr txBox="1"/>
            <p:nvPr/>
          </p:nvSpPr>
          <p:spPr>
            <a:xfrm>
              <a:off x="531799" y="770316"/>
              <a:ext cx="2075213" cy="7198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788"/>
                </a:lnSpc>
                <a:tabLst>
                  <a:tab pos="909042" algn="l"/>
                </a:tabLst>
              </a:pPr>
              <a:r>
                <a:rPr lang="en-US" altLang="ja-JP" sz="14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ML&amp;SRF</a:t>
              </a:r>
            </a:p>
            <a:p>
              <a:pPr algn="ctr">
                <a:lnSpc>
                  <a:spcPts val="788"/>
                </a:lnSpc>
              </a:pPr>
              <a:r>
                <a:rPr lang="en-US" altLang="ja-JP" sz="9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(Main </a:t>
              </a:r>
              <a:r>
                <a:rPr lang="en-US" altLang="ja-JP" sz="900" b="1" i="1" dirty="0" err="1">
                  <a:latin typeface="Calibri" panose="020F0502020204030204" pitchFamily="34" charset="0"/>
                  <a:cs typeface="Calibri" panose="020F0502020204030204" pitchFamily="34" charset="0"/>
                </a:rPr>
                <a:t>linac</a:t>
              </a:r>
              <a:r>
                <a:rPr lang="en-US" altLang="ja-JP" sz="9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 &amp; </a:t>
              </a:r>
            </a:p>
            <a:p>
              <a:pPr algn="ctr">
                <a:lnSpc>
                  <a:spcPts val="788"/>
                </a:lnSpc>
              </a:pPr>
              <a:r>
                <a:rPr lang="en-US" altLang="ja-JP" sz="9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Superconducting RF)</a:t>
              </a:r>
              <a:endParaRPr lang="ja-JP" altLang="en-US" sz="900" b="1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85947336-366A-6153-6A0A-EC2629009581}"/>
                </a:ext>
              </a:extLst>
            </p:cNvPr>
            <p:cNvSpPr txBox="1"/>
            <p:nvPr/>
          </p:nvSpPr>
          <p:spPr>
            <a:xfrm>
              <a:off x="3541863" y="945493"/>
              <a:ext cx="1334725" cy="3851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788"/>
                </a:lnSpc>
              </a:pPr>
              <a:r>
                <a:rPr lang="en-US" altLang="ja-JP" sz="14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Sources</a:t>
              </a:r>
              <a:endParaRPr lang="ja-JP" altLang="en-US" sz="1400" b="1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10EE4688-5EBB-97E3-5BDC-DD38A3926D73}"/>
                </a:ext>
              </a:extLst>
            </p:cNvPr>
            <p:cNvSpPr txBox="1"/>
            <p:nvPr/>
          </p:nvSpPr>
          <p:spPr>
            <a:xfrm>
              <a:off x="5453490" y="870214"/>
              <a:ext cx="1616398" cy="537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788"/>
                </a:lnSpc>
              </a:pPr>
              <a:r>
                <a:rPr lang="en-US" altLang="ja-JP" sz="14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DR</a:t>
              </a:r>
              <a:r>
                <a:rPr lang="ja-JP" altLang="en-US" sz="14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altLang="ja-JP" sz="1400" b="1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>
                <a:lnSpc>
                  <a:spcPts val="788"/>
                </a:lnSpc>
              </a:pPr>
              <a:r>
                <a:rPr lang="en-US" altLang="ja-JP" sz="9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(Damping ring)</a:t>
              </a:r>
              <a:endParaRPr lang="ja-JP" altLang="en-US" sz="900" b="1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7587E0C6-FF7B-F147-21BC-BB8BBE637308}"/>
                </a:ext>
              </a:extLst>
            </p:cNvPr>
            <p:cNvSpPr txBox="1"/>
            <p:nvPr/>
          </p:nvSpPr>
          <p:spPr>
            <a:xfrm>
              <a:off x="7290815" y="876097"/>
              <a:ext cx="2337394" cy="537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788"/>
                </a:lnSpc>
              </a:pPr>
              <a:r>
                <a:rPr lang="en-US" altLang="ja-JP" sz="14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BDS</a:t>
              </a:r>
            </a:p>
            <a:p>
              <a:pPr algn="ctr">
                <a:lnSpc>
                  <a:spcPts val="788"/>
                </a:lnSpc>
              </a:pPr>
              <a:r>
                <a:rPr lang="en-US" altLang="ja-JP" sz="9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(Beam Delivery System)</a:t>
              </a:r>
              <a:endParaRPr lang="ja-JP" altLang="en-US" sz="900" b="1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E571F521-AA0D-E9B4-7A10-053F12C9405B}"/>
                </a:ext>
              </a:extLst>
            </p:cNvPr>
            <p:cNvSpPr txBox="1"/>
            <p:nvPr/>
          </p:nvSpPr>
          <p:spPr>
            <a:xfrm>
              <a:off x="10382904" y="935843"/>
              <a:ext cx="1123385" cy="3851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788"/>
                </a:lnSpc>
              </a:pPr>
              <a:r>
                <a:rPr lang="en-US" altLang="ja-JP" sz="14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Dump</a:t>
              </a:r>
              <a:endParaRPr lang="ja-JP" altLang="en-US" sz="1400" b="1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5" name="矢印: 右 54">
            <a:extLst>
              <a:ext uri="{FF2B5EF4-FFF2-40B4-BE49-F238E27FC236}">
                <a16:creationId xmlns:a16="http://schemas.microsoft.com/office/drawing/2014/main" id="{4021B019-77E0-90FB-6B9F-25810C49CB29}"/>
              </a:ext>
            </a:extLst>
          </p:cNvPr>
          <p:cNvSpPr/>
          <p:nvPr/>
        </p:nvSpPr>
        <p:spPr>
          <a:xfrm rot="10800000">
            <a:off x="4685580" y="4852862"/>
            <a:ext cx="1130495" cy="6357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4442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646"/>
    </mc:Choice>
    <mc:Fallback xmlns="">
      <p:transition spd="slow" advTm="92646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B52D86-6073-5F79-1B78-034F26D4C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ja-JP" sz="3200" dirty="0"/>
              <a:t>Comparison of positron sources</a:t>
            </a:r>
            <a:endParaRPr kumimoji="1" lang="ja-JP" altLang="en-US" sz="32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6F1B0F8-AFFD-ADC3-B7BC-DD349CD7FDC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57867" y="1255257"/>
            <a:ext cx="3606168" cy="5476908"/>
          </a:xfrm>
        </p:spPr>
        <p:txBody>
          <a:bodyPr/>
          <a:lstStyle/>
          <a:p>
            <a:r>
              <a:rPr lang="en-US" altLang="ja-JP" sz="2000" dirty="0"/>
              <a:t>Big jump from </a:t>
            </a:r>
            <a:r>
              <a:rPr lang="en-US" altLang="ja-JP" sz="2000" dirty="0" err="1"/>
              <a:t>SuperKEKB</a:t>
            </a:r>
            <a:r>
              <a:rPr lang="en-US" altLang="ja-JP" sz="2000" dirty="0"/>
              <a:t> and SLC</a:t>
            </a:r>
          </a:p>
          <a:p>
            <a:pPr lvl="1"/>
            <a:r>
              <a:rPr lang="en-US" altLang="ja-JP" sz="2000" dirty="0"/>
              <a:t>3 x SLC in beam power (74 kW)</a:t>
            </a:r>
          </a:p>
          <a:p>
            <a:pPr lvl="1"/>
            <a:r>
              <a:rPr lang="en-US" altLang="ja-JP" sz="2000" dirty="0"/>
              <a:t>4 x </a:t>
            </a:r>
            <a:r>
              <a:rPr lang="en-US" altLang="ja-JP" sz="2000" dirty="0" err="1"/>
              <a:t>SuperKEKB</a:t>
            </a:r>
            <a:r>
              <a:rPr lang="en-US" altLang="ja-JP" sz="2000" dirty="0"/>
              <a:t> in capture efficiency</a:t>
            </a:r>
          </a:p>
          <a:p>
            <a:r>
              <a:rPr kumimoji="1" lang="en-US" altLang="ja-JP" sz="2000" dirty="0"/>
              <a:t>Technologies developed in the project wil</a:t>
            </a:r>
            <a:r>
              <a:rPr lang="en-US" altLang="ja-JP" sz="2000" dirty="0"/>
              <a:t>l be used for more than decades in this field, as SLC did 30 years ago</a:t>
            </a:r>
            <a:endParaRPr kumimoji="1" lang="ja-JP" altLang="en-US" sz="20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BC4BA6-886B-CDF1-328E-F5267945842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27BDBF-B72C-B983-8597-D5B66067635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D9BBCB-E312-2195-170F-7FC310BD6F6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</a:t>
            </a:fld>
            <a:endParaRPr kumimoji="1" lang="ja-JP" altLang="en-US"/>
          </a:p>
        </p:txBody>
      </p:sp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FD0DDB57-201C-4EF0-8C4F-70F2501107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6785805"/>
              </p:ext>
            </p:extLst>
          </p:nvPr>
        </p:nvGraphicFramePr>
        <p:xfrm>
          <a:off x="4337794" y="1115541"/>
          <a:ext cx="6273155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4441422-F767-D805-C53B-D18990689BE0}"/>
              </a:ext>
            </a:extLst>
          </p:cNvPr>
          <p:cNvSpPr txBox="1"/>
          <p:nvPr/>
        </p:nvSpPr>
        <p:spPr>
          <a:xfrm>
            <a:off x="5495716" y="1331565"/>
            <a:ext cx="795411" cy="6001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ja-JP" altLang="en-US" sz="1100" dirty="0"/>
              <a:t>●</a:t>
            </a:r>
            <a:r>
              <a:rPr lang="en-US" altLang="ja-JP" sz="1100" dirty="0"/>
              <a:t>past</a:t>
            </a:r>
          </a:p>
          <a:p>
            <a:r>
              <a:rPr lang="ja-JP" altLang="en-US" sz="1100" dirty="0"/>
              <a:t>▲</a:t>
            </a:r>
            <a:r>
              <a:rPr lang="en-US" altLang="ja-JP" sz="1100" dirty="0"/>
              <a:t>present</a:t>
            </a:r>
          </a:p>
          <a:p>
            <a:r>
              <a:rPr kumimoji="1" lang="ja-JP" altLang="en-US" sz="1100" dirty="0"/>
              <a:t>◆</a:t>
            </a:r>
            <a:r>
              <a:rPr kumimoji="1" lang="en-US" altLang="ja-JP" sz="1100" dirty="0"/>
              <a:t>future</a:t>
            </a:r>
            <a:endParaRPr kumimoji="1" lang="ja-JP" altLang="en-US" sz="11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3C012D2-29DA-6F9C-2648-1E594FECEA1E}"/>
              </a:ext>
            </a:extLst>
          </p:cNvPr>
          <p:cNvSpPr txBox="1"/>
          <p:nvPr/>
        </p:nvSpPr>
        <p:spPr>
          <a:xfrm>
            <a:off x="8874298" y="1800924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solidFill>
                  <a:srgbClr val="F09558"/>
                </a:solidFill>
              </a:rPr>
              <a:t>ILC e-driven</a:t>
            </a:r>
            <a:endParaRPr kumimoji="1" lang="ja-JP" altLang="en-US" sz="1100" dirty="0">
              <a:solidFill>
                <a:srgbClr val="F09558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62F56B0-1D6F-2B15-C161-6BA89F8A98BE}"/>
              </a:ext>
            </a:extLst>
          </p:cNvPr>
          <p:cNvSpPr txBox="1"/>
          <p:nvPr/>
        </p:nvSpPr>
        <p:spPr>
          <a:xfrm>
            <a:off x="7693249" y="6725335"/>
            <a:ext cx="1090363" cy="30777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/>
              <a:t>High power</a:t>
            </a:r>
            <a:endParaRPr kumimoji="1" lang="ja-JP" altLang="en-US" sz="1400" dirty="0"/>
          </a:p>
        </p:txBody>
      </p:sp>
      <p:sp>
        <p:nvSpPr>
          <p:cNvPr id="12" name="矢印: 右 11">
            <a:extLst>
              <a:ext uri="{FF2B5EF4-FFF2-40B4-BE49-F238E27FC236}">
                <a16:creationId xmlns:a16="http://schemas.microsoft.com/office/drawing/2014/main" id="{560E612B-F795-0E74-1464-8477824CC671}"/>
              </a:ext>
            </a:extLst>
          </p:cNvPr>
          <p:cNvSpPr/>
          <p:nvPr/>
        </p:nvSpPr>
        <p:spPr>
          <a:xfrm>
            <a:off x="5417914" y="6476722"/>
            <a:ext cx="4968552" cy="216024"/>
          </a:xfrm>
          <a:prstGeom prst="rightArrow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矢印: 右 12">
            <a:extLst>
              <a:ext uri="{FF2B5EF4-FFF2-40B4-BE49-F238E27FC236}">
                <a16:creationId xmlns:a16="http://schemas.microsoft.com/office/drawing/2014/main" id="{157D337A-E1AB-4AF5-3FF5-55B8A1ED72AD}"/>
              </a:ext>
            </a:extLst>
          </p:cNvPr>
          <p:cNvSpPr/>
          <p:nvPr/>
        </p:nvSpPr>
        <p:spPr>
          <a:xfrm rot="16200000">
            <a:off x="2033538" y="3527809"/>
            <a:ext cx="4608512" cy="216024"/>
          </a:xfrm>
          <a:prstGeom prst="rightArrow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196947F-728F-9231-D0CF-7C0171674570}"/>
              </a:ext>
            </a:extLst>
          </p:cNvPr>
          <p:cNvSpPr txBox="1"/>
          <p:nvPr/>
        </p:nvSpPr>
        <p:spPr>
          <a:xfrm rot="16200000">
            <a:off x="3366501" y="3451050"/>
            <a:ext cx="1346779" cy="30777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/>
              <a:t>High efficiency</a:t>
            </a:r>
            <a:endParaRPr kumimoji="1" lang="ja-JP" altLang="en-US" sz="14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C56F85F-3FB6-8168-86B2-376E9A8FA806}"/>
              </a:ext>
            </a:extLst>
          </p:cNvPr>
          <p:cNvSpPr txBox="1"/>
          <p:nvPr/>
        </p:nvSpPr>
        <p:spPr>
          <a:xfrm>
            <a:off x="7216996" y="5390187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SLC</a:t>
            </a:r>
            <a:endParaRPr kumimoji="1" lang="ja-JP" altLang="en-US" sz="1100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46937C4-4C1D-83F1-13B8-D24D7C80048A}"/>
              </a:ext>
            </a:extLst>
          </p:cNvPr>
          <p:cNvSpPr txBox="1"/>
          <p:nvPr/>
        </p:nvSpPr>
        <p:spPr>
          <a:xfrm>
            <a:off x="5302656" y="4423041"/>
            <a:ext cx="9396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err="1">
                <a:solidFill>
                  <a:srgbClr val="FF0000"/>
                </a:solidFill>
              </a:rPr>
              <a:t>SuperKEKB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3537F3B-EFC1-7A22-6848-C5CEC185B88B}"/>
              </a:ext>
            </a:extLst>
          </p:cNvPr>
          <p:cNvSpPr txBox="1"/>
          <p:nvPr/>
        </p:nvSpPr>
        <p:spPr>
          <a:xfrm>
            <a:off x="6249307" y="4640173"/>
            <a:ext cx="6335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err="1"/>
              <a:t>FCCee</a:t>
            </a:r>
            <a:endParaRPr kumimoji="1" lang="ja-JP" altLang="en-US" sz="1100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A7898D8-E978-9586-2FDB-DA8CDFC80975}"/>
              </a:ext>
            </a:extLst>
          </p:cNvPr>
          <p:cNvSpPr txBox="1"/>
          <p:nvPr/>
        </p:nvSpPr>
        <p:spPr>
          <a:xfrm>
            <a:off x="9318776" y="5497141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solidFill>
                  <a:srgbClr val="F09558"/>
                </a:solidFill>
              </a:rPr>
              <a:t>ILC undulator</a:t>
            </a:r>
            <a:endParaRPr kumimoji="1" lang="ja-JP" altLang="en-US" sz="1100" dirty="0">
              <a:solidFill>
                <a:srgbClr val="F09558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3BB2873-C415-BCD0-AED5-EA416128377E}"/>
              </a:ext>
            </a:extLst>
          </p:cNvPr>
          <p:cNvSpPr txBox="1"/>
          <p:nvPr/>
        </p:nvSpPr>
        <p:spPr>
          <a:xfrm>
            <a:off x="8300015" y="3203773"/>
            <a:ext cx="5068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CLIC</a:t>
            </a:r>
            <a:endParaRPr kumimoji="1" lang="ja-JP" altLang="en-US" sz="11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8211BAE-FE7E-8C7E-2130-96FA8FB0E063}"/>
              </a:ext>
            </a:extLst>
          </p:cNvPr>
          <p:cNvSpPr txBox="1"/>
          <p:nvPr/>
        </p:nvSpPr>
        <p:spPr>
          <a:xfrm>
            <a:off x="5633938" y="5366336"/>
            <a:ext cx="5790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CEPC</a:t>
            </a:r>
            <a:endParaRPr kumimoji="1" lang="ja-JP" altLang="en-US" sz="11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C7CABE3-42DC-9CB6-49C6-201633A5A8DA}"/>
              </a:ext>
            </a:extLst>
          </p:cNvPr>
          <p:cNvSpPr txBox="1"/>
          <p:nvPr/>
        </p:nvSpPr>
        <p:spPr>
          <a:xfrm>
            <a:off x="5639921" y="5520992"/>
            <a:ext cx="5629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KEKB</a:t>
            </a:r>
            <a:endParaRPr kumimoji="1" lang="ja-JP" altLang="en-US" sz="11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079A079-7063-A0FC-DBE1-83D4423EAF11}"/>
              </a:ext>
            </a:extLst>
          </p:cNvPr>
          <p:cNvSpPr txBox="1"/>
          <p:nvPr/>
        </p:nvSpPr>
        <p:spPr>
          <a:xfrm>
            <a:off x="5345906" y="5003973"/>
            <a:ext cx="4651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/>
              <a:t>BEPC</a:t>
            </a:r>
            <a:endParaRPr kumimoji="1" lang="ja-JP" altLang="en-US" sz="8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C6EA9B2-75E1-15AE-63E4-6F5FFC1B5CDC}"/>
              </a:ext>
            </a:extLst>
          </p:cNvPr>
          <p:cNvSpPr txBox="1"/>
          <p:nvPr/>
        </p:nvSpPr>
        <p:spPr>
          <a:xfrm>
            <a:off x="5345906" y="5109039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/>
              <a:t>DAFNE</a:t>
            </a:r>
            <a:endParaRPr kumimoji="1" lang="ja-JP" altLang="en-US" sz="800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E1E9E72-BE05-4C8E-6241-36DAF0D29DBC}"/>
              </a:ext>
            </a:extLst>
          </p:cNvPr>
          <p:cNvSpPr txBox="1"/>
          <p:nvPr/>
        </p:nvSpPr>
        <p:spPr>
          <a:xfrm>
            <a:off x="5345906" y="5221402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/>
              <a:t>VEPP-5</a:t>
            </a:r>
            <a:endParaRPr kumimoji="1" lang="ja-JP" altLang="en-US" sz="800" dirty="0"/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434AFE27-6DEF-1F8E-863E-8D046BBD90FA}"/>
              </a:ext>
            </a:extLst>
          </p:cNvPr>
          <p:cNvCxnSpPr>
            <a:cxnSpLocks/>
          </p:cNvCxnSpPr>
          <p:nvPr/>
        </p:nvCxnSpPr>
        <p:spPr>
          <a:xfrm flipV="1">
            <a:off x="5633938" y="1979637"/>
            <a:ext cx="4200363" cy="2782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8816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39D94A4-2F8D-D599-3EC9-D7A1B8B8332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05346" y="1115541"/>
            <a:ext cx="4814029" cy="5760640"/>
          </a:xfrm>
        </p:spPr>
        <p:txBody>
          <a:bodyPr/>
          <a:lstStyle/>
          <a:p>
            <a:r>
              <a:rPr lang="en-US" altLang="ja-JP" sz="1800" dirty="0">
                <a:solidFill>
                  <a:srgbClr val="77773C"/>
                </a:solidFill>
              </a:rPr>
              <a:t>74 kW (3 x SLC) beam power</a:t>
            </a:r>
          </a:p>
          <a:p>
            <a:r>
              <a:rPr lang="en-US" altLang="ja-JP" sz="1800" b="1" dirty="0">
                <a:solidFill>
                  <a:srgbClr val="77773C"/>
                </a:solidFill>
              </a:rPr>
              <a:t>Rotating mechanism</a:t>
            </a:r>
          </a:p>
          <a:p>
            <a:pPr lvl="1"/>
            <a:r>
              <a:rPr lang="en-US" altLang="ja-JP" sz="1800" b="1" dirty="0">
                <a:solidFill>
                  <a:srgbClr val="77773C"/>
                </a:solidFill>
              </a:rPr>
              <a:t>Water-cooled</a:t>
            </a:r>
          </a:p>
          <a:p>
            <a:pPr lvl="1"/>
            <a:r>
              <a:rPr lang="en-US" altLang="ja-JP" sz="1800" b="1" dirty="0">
                <a:solidFill>
                  <a:srgbClr val="77773C"/>
                </a:solidFill>
              </a:rPr>
              <a:t>UHV compatible</a:t>
            </a:r>
          </a:p>
          <a:p>
            <a:pPr lvl="1"/>
            <a:r>
              <a:rPr lang="en-US" altLang="ja-JP" sz="1800" b="1" dirty="0">
                <a:solidFill>
                  <a:srgbClr val="77773C"/>
                </a:solidFill>
              </a:rPr>
              <a:t>225 rpm</a:t>
            </a:r>
          </a:p>
          <a:p>
            <a:r>
              <a:rPr lang="en-US" altLang="ja-JP" sz="1800" dirty="0">
                <a:solidFill>
                  <a:srgbClr val="77773C"/>
                </a:solidFill>
              </a:rPr>
              <a:t>Target disk</a:t>
            </a:r>
          </a:p>
          <a:p>
            <a:pPr lvl="1"/>
            <a:r>
              <a:rPr lang="en-US" altLang="ja-JP" sz="1800" dirty="0">
                <a:solidFill>
                  <a:srgbClr val="77773C"/>
                </a:solidFill>
              </a:rPr>
              <a:t>W-Cu connection</a:t>
            </a:r>
          </a:p>
          <a:p>
            <a:pPr lvl="2"/>
            <a:r>
              <a:rPr lang="en-US" altLang="ja-JP" sz="1800" dirty="0">
                <a:solidFill>
                  <a:srgbClr val="77773C"/>
                </a:solidFill>
              </a:rPr>
              <a:t>Mechanical and thermal evaluation</a:t>
            </a:r>
          </a:p>
          <a:p>
            <a:pPr lvl="2"/>
            <a:r>
              <a:rPr lang="en-US" altLang="ja-JP" sz="1800" dirty="0">
                <a:solidFill>
                  <a:srgbClr val="77773C"/>
                </a:solidFill>
              </a:rPr>
              <a:t>CFD simulation using experimental data</a:t>
            </a:r>
          </a:p>
          <a:p>
            <a:pPr lvl="2"/>
            <a:r>
              <a:rPr lang="en-US" altLang="ja-JP" sz="1800" dirty="0">
                <a:solidFill>
                  <a:srgbClr val="77773C"/>
                </a:solidFill>
              </a:rPr>
              <a:t>HIP, SPS, Brazing</a:t>
            </a:r>
          </a:p>
          <a:p>
            <a:pPr lvl="1"/>
            <a:r>
              <a:rPr lang="en-US" altLang="ja-JP" sz="1800" dirty="0">
                <a:solidFill>
                  <a:srgbClr val="77773C"/>
                </a:solidFill>
              </a:rPr>
              <a:t>Target material selection and evaluation</a:t>
            </a:r>
          </a:p>
          <a:p>
            <a:pPr lvl="2"/>
            <a:r>
              <a:rPr lang="en-US" altLang="ja-JP" sz="1800" dirty="0">
                <a:solidFill>
                  <a:srgbClr val="77773C"/>
                </a:solidFill>
              </a:rPr>
              <a:t>Mechanical property at operating temperature</a:t>
            </a:r>
          </a:p>
          <a:p>
            <a:pPr lvl="2"/>
            <a:r>
              <a:rPr lang="en-US" altLang="ja-JP" sz="1800" dirty="0">
                <a:solidFill>
                  <a:srgbClr val="77773C"/>
                </a:solidFill>
              </a:rPr>
              <a:t>Cost, lead time, available size, uniformity 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5386EE-5A0C-ECA1-0CD7-8550611490F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400887"/>
            <a:endParaRPr kumimoji="0" lang="en-US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C4925A-1766-B579-6338-E97A1A95C9E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400887"/>
            <a:fld id="{B0C199F8-A211-45E5-AEA2-CC5E857C2E77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 defTabSz="400887"/>
              <a:t>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922351C-2F30-595F-BDF7-A991B9A3EB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030" y="1017403"/>
            <a:ext cx="5410784" cy="4490626"/>
          </a:xfrm>
          <a:prstGeom prst="rect">
            <a:avLst/>
          </a:prstGeom>
        </p:spPr>
      </p:pic>
      <p:sp>
        <p:nvSpPr>
          <p:cNvPr id="7" name="タイトル 1">
            <a:extLst>
              <a:ext uri="{FF2B5EF4-FFF2-40B4-BE49-F238E27FC236}">
                <a16:creationId xmlns:a16="http://schemas.microsoft.com/office/drawing/2014/main" id="{658EBBE2-617D-4688-1E33-3CBFB63182C4}"/>
              </a:ext>
            </a:extLst>
          </p:cNvPr>
          <p:cNvSpPr txBox="1">
            <a:spLocks/>
          </p:cNvSpPr>
          <p:nvPr/>
        </p:nvSpPr>
        <p:spPr bwMode="auto">
          <a:xfrm>
            <a:off x="-1" y="1"/>
            <a:ext cx="10691813" cy="993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744" tIns="36372" rIns="72744" bIns="36372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68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5pPr>
            <a:lvl6pPr marL="503972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6pPr>
            <a:lvl7pPr marL="1007943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7pPr>
            <a:lvl8pPr marL="1511915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8pPr>
            <a:lvl9pPr marL="2015886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727364"/>
            <a:r>
              <a:rPr lang="en-US" altLang="ja-JP" sz="3200" kern="0" dirty="0"/>
              <a:t>WP-8 Rotating Target (for e-driven Scheme)</a:t>
            </a:r>
            <a:endParaRPr lang="ja-JP" altLang="en-US" sz="3200" kern="0" dirty="0"/>
          </a:p>
        </p:txBody>
      </p:sp>
    </p:spTree>
    <p:extLst>
      <p:ext uri="{BB962C8B-B14F-4D97-AF65-F5344CB8AC3E}">
        <p14:creationId xmlns:p14="http://schemas.microsoft.com/office/powerpoint/2010/main" val="1777300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5386EE-5A0C-ECA1-0CD7-8550611490F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400887"/>
            <a:endParaRPr kumimoji="0" lang="en-US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C4925A-1766-B579-6338-E97A1A95C9E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400887"/>
            <a:fld id="{B0C199F8-A211-45E5-AEA2-CC5E857C2E77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 defTabSz="400887"/>
              <a:t>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CB1761FF-C818-897E-8ED7-85090E0E53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5664" y="1073272"/>
            <a:ext cx="2413690" cy="202062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84E86AB-D157-2CDD-C864-154540DCDF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541" y="3509779"/>
            <a:ext cx="2461262" cy="2020628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988257DF-656A-E53C-7B87-F3E308DD52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3450" y="3507952"/>
            <a:ext cx="1983451" cy="1852167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62D084A-8C0B-0F8C-B279-9DA14D3636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906" y="5455971"/>
            <a:ext cx="5345907" cy="1564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63EDCDA1-2172-74B2-13DF-4037C2A51C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862" y="1043533"/>
            <a:ext cx="1664452" cy="2414006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299942F6-F727-926E-7C78-EAD3F159013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487"/>
          <a:stretch/>
        </p:blipFill>
        <p:spPr>
          <a:xfrm>
            <a:off x="9035146" y="1096156"/>
            <a:ext cx="1639352" cy="1884533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A40B473-15BB-36C4-04FE-4E48A0E31D5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360" y="2500223"/>
            <a:ext cx="1627900" cy="779040"/>
          </a:xfrm>
          <a:prstGeom prst="rect">
            <a:avLst/>
          </a:prstGeom>
        </p:spPr>
      </p:pic>
      <p:sp>
        <p:nvSpPr>
          <p:cNvPr id="16" name="コンテンツ プレースホルダー 2">
            <a:extLst>
              <a:ext uri="{FF2B5EF4-FFF2-40B4-BE49-F238E27FC236}">
                <a16:creationId xmlns:a16="http://schemas.microsoft.com/office/drawing/2014/main" id="{3BF71CA1-1249-23B0-EE33-BE3C6BEDD22C}"/>
              </a:ext>
            </a:extLst>
          </p:cNvPr>
          <p:cNvSpPr txBox="1">
            <a:spLocks/>
          </p:cNvSpPr>
          <p:nvPr/>
        </p:nvSpPr>
        <p:spPr bwMode="auto">
          <a:xfrm>
            <a:off x="305346" y="1115541"/>
            <a:ext cx="4814029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93472" indent="-49347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3527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79945" indent="-48472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kumimoji="1" sz="3086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</a:defRPr>
            </a:lvl2pPr>
            <a:lvl3pPr marL="1426170" indent="-4444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646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</a:defRPr>
            </a:lvl3pPr>
            <a:lvl4pPr marL="1853146" indent="-42522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kumimoji="1" sz="2205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</a:defRPr>
            </a:lvl4pPr>
            <a:lvl5pPr marL="2281871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</a:defRPr>
            </a:lvl5pPr>
            <a:lvl6pPr marL="2785843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6pPr>
            <a:lvl7pPr marL="3289814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7pPr>
            <a:lvl8pPr marL="3793786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8pPr>
            <a:lvl9pPr marL="4297757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400"/>
            <a:r>
              <a:rPr lang="en-US" altLang="ja-JP" sz="1800" kern="0" dirty="0">
                <a:solidFill>
                  <a:srgbClr val="77773C"/>
                </a:solidFill>
              </a:rPr>
              <a:t>74 kW (3 x SLC) beam power</a:t>
            </a:r>
          </a:p>
          <a:p>
            <a:pPr defTabSz="914400"/>
            <a:r>
              <a:rPr lang="en-US" altLang="ja-JP" sz="1800" kern="0" dirty="0">
                <a:solidFill>
                  <a:srgbClr val="77773C"/>
                </a:solidFill>
              </a:rPr>
              <a:t>Rotating mechanism</a:t>
            </a:r>
          </a:p>
          <a:p>
            <a:pPr lvl="1" defTabSz="914400"/>
            <a:r>
              <a:rPr lang="en-US" altLang="ja-JP" sz="1800" kern="0" dirty="0">
                <a:solidFill>
                  <a:srgbClr val="77773C"/>
                </a:solidFill>
              </a:rPr>
              <a:t>Water-cooled</a:t>
            </a:r>
          </a:p>
          <a:p>
            <a:pPr lvl="1" defTabSz="914400"/>
            <a:r>
              <a:rPr lang="en-US" altLang="ja-JP" sz="1800" kern="0" dirty="0">
                <a:solidFill>
                  <a:srgbClr val="77773C"/>
                </a:solidFill>
              </a:rPr>
              <a:t>UHV compatible</a:t>
            </a:r>
          </a:p>
          <a:p>
            <a:pPr lvl="1" defTabSz="914400"/>
            <a:r>
              <a:rPr lang="en-US" altLang="ja-JP" sz="1800" kern="0" dirty="0">
                <a:solidFill>
                  <a:srgbClr val="77773C"/>
                </a:solidFill>
              </a:rPr>
              <a:t>225 rpm</a:t>
            </a:r>
          </a:p>
          <a:p>
            <a:pPr defTabSz="914400"/>
            <a:r>
              <a:rPr lang="en-US" altLang="ja-JP" sz="1800" b="1" kern="0" dirty="0">
                <a:solidFill>
                  <a:srgbClr val="77773C"/>
                </a:solidFill>
              </a:rPr>
              <a:t>Target disk</a:t>
            </a:r>
          </a:p>
          <a:p>
            <a:pPr lvl="1" defTabSz="914400"/>
            <a:r>
              <a:rPr lang="en-US" altLang="ja-JP" sz="1800" b="1" kern="0" dirty="0">
                <a:solidFill>
                  <a:srgbClr val="77773C"/>
                </a:solidFill>
              </a:rPr>
              <a:t>W-Cu connection</a:t>
            </a:r>
          </a:p>
          <a:p>
            <a:pPr lvl="2" defTabSz="914400"/>
            <a:r>
              <a:rPr lang="en-US" altLang="ja-JP" sz="1800" b="1" kern="0" dirty="0">
                <a:solidFill>
                  <a:srgbClr val="77773C"/>
                </a:solidFill>
              </a:rPr>
              <a:t>Mechanical and thermal evaluation</a:t>
            </a:r>
          </a:p>
          <a:p>
            <a:pPr lvl="2" defTabSz="914400"/>
            <a:r>
              <a:rPr lang="en-US" altLang="ja-JP" sz="1800" b="1" kern="0" dirty="0">
                <a:solidFill>
                  <a:srgbClr val="77773C"/>
                </a:solidFill>
              </a:rPr>
              <a:t>CFD simulation using experimental data</a:t>
            </a:r>
          </a:p>
          <a:p>
            <a:pPr lvl="2" defTabSz="914400"/>
            <a:r>
              <a:rPr lang="en-US" altLang="ja-JP" sz="1800" b="1" kern="0" dirty="0">
                <a:solidFill>
                  <a:srgbClr val="77773C"/>
                </a:solidFill>
              </a:rPr>
              <a:t>HIP, SPS, Brazing</a:t>
            </a:r>
          </a:p>
          <a:p>
            <a:pPr lvl="1" defTabSz="914400"/>
            <a:r>
              <a:rPr lang="en-US" altLang="ja-JP" sz="1800" kern="0" dirty="0">
                <a:solidFill>
                  <a:srgbClr val="77773C"/>
                </a:solidFill>
              </a:rPr>
              <a:t>Target material selection and evaluation</a:t>
            </a:r>
          </a:p>
          <a:p>
            <a:pPr lvl="2" defTabSz="914400"/>
            <a:r>
              <a:rPr lang="en-US" altLang="ja-JP" sz="1800" kern="0" dirty="0">
                <a:solidFill>
                  <a:srgbClr val="77773C"/>
                </a:solidFill>
              </a:rPr>
              <a:t>Mechanical property at operating temperature</a:t>
            </a:r>
          </a:p>
          <a:p>
            <a:pPr lvl="2" defTabSz="914400"/>
            <a:r>
              <a:rPr lang="en-US" altLang="ja-JP" sz="1800" kern="0" dirty="0">
                <a:solidFill>
                  <a:srgbClr val="77773C"/>
                </a:solidFill>
              </a:rPr>
              <a:t>Cost, lead time, available size, uniformity 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53960AD-F9E9-7768-ADE3-F220EBFB0E89}"/>
              </a:ext>
            </a:extLst>
          </p:cNvPr>
          <p:cNvSpPr txBox="1">
            <a:spLocks/>
          </p:cNvSpPr>
          <p:nvPr/>
        </p:nvSpPr>
        <p:spPr bwMode="auto">
          <a:xfrm>
            <a:off x="-1" y="1"/>
            <a:ext cx="10691813" cy="993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744" tIns="36372" rIns="72744" bIns="36372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68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5pPr>
            <a:lvl6pPr marL="503972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6pPr>
            <a:lvl7pPr marL="1007943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7pPr>
            <a:lvl8pPr marL="1511915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8pPr>
            <a:lvl9pPr marL="2015886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727364"/>
            <a:r>
              <a:rPr lang="en-US" altLang="ja-JP" sz="3200" kern="0" dirty="0"/>
              <a:t>WP-8 Rotating Target (for e-driven Scheme)</a:t>
            </a:r>
            <a:endParaRPr lang="ja-JP" altLang="en-US" sz="3200" kern="0" dirty="0"/>
          </a:p>
        </p:txBody>
      </p:sp>
    </p:spTree>
    <p:extLst>
      <p:ext uri="{BB962C8B-B14F-4D97-AF65-F5344CB8AC3E}">
        <p14:creationId xmlns:p14="http://schemas.microsoft.com/office/powerpoint/2010/main" val="4173937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5386EE-5A0C-ECA1-0CD7-8550611490F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400887"/>
            <a:endParaRPr kumimoji="0" lang="en-US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C4925A-1766-B579-6338-E97A1A95C9E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400887"/>
            <a:fld id="{B0C199F8-A211-45E5-AEA2-CC5E857C2E77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 defTabSz="400887"/>
              <a:t>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C5DA1C1-AE4E-7CDD-5E31-3831AC12C1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73898" y="1007131"/>
            <a:ext cx="5291647" cy="2062001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76AD4F2-0F42-8941-7C0D-B25682620A89}"/>
              </a:ext>
            </a:extLst>
          </p:cNvPr>
          <p:cNvSpPr txBox="1"/>
          <p:nvPr/>
        </p:nvSpPr>
        <p:spPr>
          <a:xfrm>
            <a:off x="5760291" y="3105534"/>
            <a:ext cx="401436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2761" indent="-27276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ja-JP" sz="1600" dirty="0"/>
              <a:t>To improve strength, ductility, recrystallization resistance, radiation tolerance, many alloying and composite technologies have been developed. </a:t>
            </a:r>
          </a:p>
          <a:p>
            <a:pPr marL="272761" indent="-27276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ja-JP" sz="1600" dirty="0"/>
              <a:t>We should keep in mind their availability, cost, lead time and availability.</a:t>
            </a:r>
          </a:p>
          <a:p>
            <a:pPr marL="272761" indent="-27276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ja-JP" sz="1600" dirty="0"/>
              <a:t>Especially, W is made by sintering, making large plate keeping uniformity is difficult.</a:t>
            </a:r>
          </a:p>
          <a:p>
            <a:pPr marL="272761" indent="-27276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ja-JP" sz="1600" dirty="0"/>
              <a:t>In the case of alloy, uniformity is much more important than that for pure W.</a:t>
            </a:r>
          </a:p>
          <a:p>
            <a:pPr marL="272761" indent="-27276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ja-JP" sz="1600" dirty="0"/>
              <a:t>There are no high-power positron target which use large size (50 cm </a:t>
            </a:r>
            <a:r>
              <a:rPr lang="en-US" altLang="ja-JP" sz="1600" dirty="0" err="1"/>
              <a:t>diamater</a:t>
            </a:r>
            <a:r>
              <a:rPr lang="en-US" altLang="ja-JP" sz="1600" dirty="0"/>
              <a:t>) W-alloy as far as I know. 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78FE1B55-1CAB-F852-97A6-CDC32E1F9103}"/>
              </a:ext>
            </a:extLst>
          </p:cNvPr>
          <p:cNvSpPr txBox="1">
            <a:spLocks/>
          </p:cNvSpPr>
          <p:nvPr/>
        </p:nvSpPr>
        <p:spPr bwMode="auto">
          <a:xfrm>
            <a:off x="305346" y="1115541"/>
            <a:ext cx="4814029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93472" indent="-49347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3527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79945" indent="-48472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kumimoji="1" sz="3086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</a:defRPr>
            </a:lvl2pPr>
            <a:lvl3pPr marL="1426170" indent="-4444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646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</a:defRPr>
            </a:lvl3pPr>
            <a:lvl4pPr marL="1853146" indent="-42522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kumimoji="1" sz="2205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</a:defRPr>
            </a:lvl4pPr>
            <a:lvl5pPr marL="2281871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</a:defRPr>
            </a:lvl5pPr>
            <a:lvl6pPr marL="2785843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6pPr>
            <a:lvl7pPr marL="3289814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7pPr>
            <a:lvl8pPr marL="3793786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8pPr>
            <a:lvl9pPr marL="4297757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400"/>
            <a:r>
              <a:rPr lang="en-US" altLang="ja-JP" sz="1800" kern="0" dirty="0">
                <a:solidFill>
                  <a:srgbClr val="77773C"/>
                </a:solidFill>
              </a:rPr>
              <a:t>74 kW (3 x SLC) beam power</a:t>
            </a:r>
          </a:p>
          <a:p>
            <a:pPr defTabSz="914400"/>
            <a:r>
              <a:rPr lang="en-US" altLang="ja-JP" sz="1800" kern="0" dirty="0">
                <a:solidFill>
                  <a:srgbClr val="77773C"/>
                </a:solidFill>
              </a:rPr>
              <a:t>Rotating mechanism</a:t>
            </a:r>
          </a:p>
          <a:p>
            <a:pPr lvl="1" defTabSz="914400"/>
            <a:r>
              <a:rPr lang="en-US" altLang="ja-JP" sz="1800" kern="0" dirty="0">
                <a:solidFill>
                  <a:srgbClr val="77773C"/>
                </a:solidFill>
              </a:rPr>
              <a:t>Water-cooled</a:t>
            </a:r>
          </a:p>
          <a:p>
            <a:pPr lvl="1" defTabSz="914400"/>
            <a:r>
              <a:rPr lang="en-US" altLang="ja-JP" sz="1800" kern="0" dirty="0">
                <a:solidFill>
                  <a:srgbClr val="77773C"/>
                </a:solidFill>
              </a:rPr>
              <a:t>UHV compatible</a:t>
            </a:r>
          </a:p>
          <a:p>
            <a:pPr lvl="1" defTabSz="914400"/>
            <a:r>
              <a:rPr lang="en-US" altLang="ja-JP" sz="1800" kern="0" dirty="0">
                <a:solidFill>
                  <a:srgbClr val="77773C"/>
                </a:solidFill>
              </a:rPr>
              <a:t>225 rpm</a:t>
            </a:r>
          </a:p>
          <a:p>
            <a:pPr defTabSz="914400"/>
            <a:r>
              <a:rPr lang="en-US" altLang="ja-JP" sz="1800" kern="0" dirty="0">
                <a:solidFill>
                  <a:srgbClr val="77773C"/>
                </a:solidFill>
              </a:rPr>
              <a:t>Target disk</a:t>
            </a:r>
          </a:p>
          <a:p>
            <a:pPr lvl="1" defTabSz="914400"/>
            <a:r>
              <a:rPr lang="en-US" altLang="ja-JP" sz="1800" kern="0" dirty="0">
                <a:solidFill>
                  <a:srgbClr val="77773C"/>
                </a:solidFill>
              </a:rPr>
              <a:t>W-Cu connection</a:t>
            </a:r>
          </a:p>
          <a:p>
            <a:pPr lvl="2" defTabSz="914400"/>
            <a:r>
              <a:rPr lang="en-US" altLang="ja-JP" sz="1800" kern="0" dirty="0">
                <a:solidFill>
                  <a:srgbClr val="77773C"/>
                </a:solidFill>
              </a:rPr>
              <a:t>Mechanical and thermal evaluation</a:t>
            </a:r>
          </a:p>
          <a:p>
            <a:pPr lvl="2" defTabSz="914400"/>
            <a:r>
              <a:rPr lang="en-US" altLang="ja-JP" sz="1800" kern="0" dirty="0">
                <a:solidFill>
                  <a:srgbClr val="77773C"/>
                </a:solidFill>
              </a:rPr>
              <a:t>CFD simulation using experimental data</a:t>
            </a:r>
          </a:p>
          <a:p>
            <a:pPr lvl="2" defTabSz="914400"/>
            <a:r>
              <a:rPr lang="en-US" altLang="ja-JP" sz="1800" kern="0" dirty="0">
                <a:solidFill>
                  <a:srgbClr val="77773C"/>
                </a:solidFill>
              </a:rPr>
              <a:t>HIP, SPS, Brazing</a:t>
            </a:r>
          </a:p>
          <a:p>
            <a:pPr lvl="1" defTabSz="914400"/>
            <a:r>
              <a:rPr lang="en-US" altLang="ja-JP" sz="1800" b="1" kern="0" dirty="0">
                <a:solidFill>
                  <a:srgbClr val="77773C"/>
                </a:solidFill>
              </a:rPr>
              <a:t>Target material selection and evaluation</a:t>
            </a:r>
          </a:p>
          <a:p>
            <a:pPr lvl="2" defTabSz="914400"/>
            <a:r>
              <a:rPr lang="en-US" altLang="ja-JP" sz="1800" b="1" kern="0" dirty="0">
                <a:solidFill>
                  <a:srgbClr val="77773C"/>
                </a:solidFill>
              </a:rPr>
              <a:t>Mechanical property at operating temperature</a:t>
            </a:r>
          </a:p>
          <a:p>
            <a:pPr lvl="2" defTabSz="914400"/>
            <a:r>
              <a:rPr lang="en-US" altLang="ja-JP" sz="1800" b="1" kern="0" dirty="0">
                <a:solidFill>
                  <a:srgbClr val="77773C"/>
                </a:solidFill>
              </a:rPr>
              <a:t>Cost, lead time, available size, uniformity 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BBDE5570-5475-6482-1742-08D52538ED66}"/>
              </a:ext>
            </a:extLst>
          </p:cNvPr>
          <p:cNvSpPr txBox="1">
            <a:spLocks/>
          </p:cNvSpPr>
          <p:nvPr/>
        </p:nvSpPr>
        <p:spPr bwMode="auto">
          <a:xfrm>
            <a:off x="-1" y="1"/>
            <a:ext cx="10691813" cy="993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744" tIns="36372" rIns="72744" bIns="36372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68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5pPr>
            <a:lvl6pPr marL="503972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6pPr>
            <a:lvl7pPr marL="1007943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7pPr>
            <a:lvl8pPr marL="1511915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8pPr>
            <a:lvl9pPr marL="2015886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727364"/>
            <a:r>
              <a:rPr lang="en-US" altLang="ja-JP" sz="3200" kern="0" dirty="0"/>
              <a:t>WP-8 Rotating Target (for e-driven Scheme)</a:t>
            </a:r>
            <a:endParaRPr lang="ja-JP" altLang="en-US" sz="3200" kern="0" dirty="0"/>
          </a:p>
        </p:txBody>
      </p:sp>
    </p:spTree>
    <p:extLst>
      <p:ext uri="{BB962C8B-B14F-4D97-AF65-F5344CB8AC3E}">
        <p14:creationId xmlns:p14="http://schemas.microsoft.com/office/powerpoint/2010/main" val="1494073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8F83DC-D9F8-1B46-5E59-8AED3B83A86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04836" y="1093242"/>
            <a:ext cx="6121190" cy="5436270"/>
          </a:xfrm>
        </p:spPr>
        <p:txBody>
          <a:bodyPr>
            <a:noAutofit/>
          </a:bodyPr>
          <a:lstStyle/>
          <a:p>
            <a:r>
              <a:rPr lang="en-US" altLang="ja-JP" sz="2000" dirty="0">
                <a:solidFill>
                  <a:srgbClr val="77773C"/>
                </a:solidFill>
              </a:rPr>
              <a:t>Flux concentrator</a:t>
            </a:r>
          </a:p>
          <a:p>
            <a:pPr lvl="1"/>
            <a:r>
              <a:rPr lang="en-US" altLang="ja-JP" sz="2000" dirty="0">
                <a:solidFill>
                  <a:srgbClr val="77773C"/>
                </a:solidFill>
              </a:rPr>
              <a:t>More than 10 times higher ohmic loss compared with that of SKEKB</a:t>
            </a:r>
          </a:p>
          <a:p>
            <a:pPr lvl="1"/>
            <a:r>
              <a:rPr lang="en-US" altLang="ja-JP" sz="2000" dirty="0">
                <a:solidFill>
                  <a:srgbClr val="77773C"/>
                </a:solidFill>
              </a:rPr>
              <a:t>Additional beam loss from target</a:t>
            </a:r>
          </a:p>
          <a:p>
            <a:pPr lvl="1"/>
            <a:r>
              <a:rPr lang="en-US" altLang="ja-JP" sz="2000" dirty="0">
                <a:solidFill>
                  <a:srgbClr val="77773C"/>
                </a:solidFill>
              </a:rPr>
              <a:t>In addition to EM design, thermal and mechanical engineering are important</a:t>
            </a:r>
          </a:p>
          <a:p>
            <a:r>
              <a:rPr lang="en-US" altLang="ja-JP" sz="2000" dirty="0">
                <a:solidFill>
                  <a:srgbClr val="77773C"/>
                </a:solidFill>
              </a:rPr>
              <a:t>Pulsed power supply</a:t>
            </a:r>
          </a:p>
          <a:p>
            <a:pPr lvl="1"/>
            <a:r>
              <a:rPr lang="en-US" altLang="ja-JP" sz="2000" dirty="0">
                <a:solidFill>
                  <a:srgbClr val="77773C"/>
                </a:solidFill>
              </a:rPr>
              <a:t>300 Hz compatible</a:t>
            </a:r>
          </a:p>
          <a:p>
            <a:pPr lvl="2"/>
            <a:r>
              <a:rPr lang="en-US" altLang="ja-JP" sz="2000" dirty="0">
                <a:solidFill>
                  <a:srgbClr val="77773C"/>
                </a:solidFill>
              </a:rPr>
              <a:t>Due to un-even pules to pulse period</a:t>
            </a:r>
          </a:p>
          <a:p>
            <a:pPr lvl="1"/>
            <a:r>
              <a:rPr lang="en-US" altLang="ja-JP" sz="2000" dirty="0">
                <a:solidFill>
                  <a:srgbClr val="77773C"/>
                </a:solidFill>
              </a:rPr>
              <a:t>More than 10 times higher power compared with that of SKEKB</a:t>
            </a:r>
          </a:p>
          <a:p>
            <a:pPr lvl="1"/>
            <a:r>
              <a:rPr lang="en-US" altLang="ja-JP" sz="2000" dirty="0">
                <a:solidFill>
                  <a:srgbClr val="77773C"/>
                </a:solidFill>
              </a:rPr>
              <a:t>Energy recovery mechanism is necessary</a:t>
            </a:r>
          </a:p>
          <a:p>
            <a:pPr lvl="1"/>
            <a:r>
              <a:rPr lang="en-US" altLang="ja-JP" sz="2000" dirty="0">
                <a:solidFill>
                  <a:srgbClr val="77773C"/>
                </a:solidFill>
              </a:rPr>
              <a:t>Flat top control during 1 pulse (66 bunches, 500 ns)</a:t>
            </a:r>
          </a:p>
          <a:p>
            <a:pPr lvl="1"/>
            <a:r>
              <a:rPr lang="en-US" altLang="ja-JP" sz="2000" dirty="0">
                <a:solidFill>
                  <a:srgbClr val="77773C"/>
                </a:solidFill>
              </a:rPr>
              <a:t>Compactness to be installed in the accelerator tunnel</a:t>
            </a:r>
          </a:p>
          <a:p>
            <a:pPr lvl="1"/>
            <a:r>
              <a:rPr lang="en-US" altLang="ja-JP" sz="2000" dirty="0">
                <a:solidFill>
                  <a:srgbClr val="77773C"/>
                </a:solidFill>
              </a:rPr>
              <a:t>Similar parameters for kicker magnet power supply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EE48E7-3A44-6E82-B44D-79FADB88568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400887"/>
            <a:endParaRPr kumimoji="0" lang="en-US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5FFCD14-A0E6-6128-58AF-D7300D6BCF9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400887"/>
            <a:fld id="{B0C199F8-A211-45E5-AEA2-CC5E857C2E77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 defTabSz="400887"/>
              <a:t>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C833A0F9-C694-C4D1-4591-6BD09FC17F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31371"/>
              </p:ext>
            </p:extLst>
          </p:nvPr>
        </p:nvGraphicFramePr>
        <p:xfrm>
          <a:off x="6781244" y="1115541"/>
          <a:ext cx="3677229" cy="2865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5743">
                  <a:extLst>
                    <a:ext uri="{9D8B030D-6E8A-4147-A177-3AD203B41FA5}">
                      <a16:colId xmlns:a16="http://schemas.microsoft.com/office/drawing/2014/main" val="838657052"/>
                    </a:ext>
                  </a:extLst>
                </a:gridCol>
                <a:gridCol w="1225743">
                  <a:extLst>
                    <a:ext uri="{9D8B030D-6E8A-4147-A177-3AD203B41FA5}">
                      <a16:colId xmlns:a16="http://schemas.microsoft.com/office/drawing/2014/main" val="3800953573"/>
                    </a:ext>
                  </a:extLst>
                </a:gridCol>
                <a:gridCol w="1225743">
                  <a:extLst>
                    <a:ext uri="{9D8B030D-6E8A-4147-A177-3AD203B41FA5}">
                      <a16:colId xmlns:a16="http://schemas.microsoft.com/office/drawing/2014/main" val="4272066062"/>
                    </a:ext>
                  </a:extLst>
                </a:gridCol>
              </a:tblGrid>
              <a:tr h="333694"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+mj-lt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lt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ILC*</a:t>
                      </a:r>
                      <a:endParaRPr kumimoji="1" lang="ja-JP" altLang="en-US" sz="12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lt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SKEKB</a:t>
                      </a:r>
                      <a:endParaRPr kumimoji="1" lang="ja-JP" altLang="en-US" sz="12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extLst>
                  <a:ext uri="{0D108BD9-81ED-4DB2-BD59-A6C34878D82A}">
                    <a16:rowId xmlns:a16="http://schemas.microsoft.com/office/drawing/2014/main" val="127579593"/>
                  </a:ext>
                </a:extLst>
              </a:tr>
              <a:tr h="371162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lt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current</a:t>
                      </a:r>
                      <a:endParaRPr kumimoji="1" lang="ja-JP" altLang="en-US" sz="12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lt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35 kA</a:t>
                      </a:r>
                      <a:endParaRPr kumimoji="1" lang="ja-JP" altLang="en-US" sz="1200" dirty="0">
                        <a:latin typeface="+mj-lt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lt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12 kA</a:t>
                      </a:r>
                      <a:endParaRPr kumimoji="1" lang="ja-JP" altLang="en-US" sz="12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extLst>
                  <a:ext uri="{0D108BD9-81ED-4DB2-BD59-A6C34878D82A}">
                    <a16:rowId xmlns:a16="http://schemas.microsoft.com/office/drawing/2014/main" val="1646518167"/>
                  </a:ext>
                </a:extLst>
              </a:tr>
              <a:tr h="225674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lt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Pulse</a:t>
                      </a:r>
                      <a:r>
                        <a:rPr kumimoji="1" lang="ja-JP" altLang="en-US" sz="1200" dirty="0"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200" dirty="0">
                          <a:latin typeface="+mj-lt"/>
                          <a:cs typeface="Times New Roman" panose="02020603050405020304" pitchFamily="18" charset="0"/>
                        </a:rPr>
                        <a:t>width</a:t>
                      </a:r>
                      <a:endParaRPr kumimoji="1" lang="ja-JP" altLang="en-US" sz="12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lt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10 us</a:t>
                      </a:r>
                      <a:endParaRPr kumimoji="1" lang="ja-JP" altLang="en-US" sz="12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lt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5 us</a:t>
                      </a:r>
                      <a:endParaRPr kumimoji="1" lang="ja-JP" altLang="en-US" sz="12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extLst>
                  <a:ext uri="{0D108BD9-81ED-4DB2-BD59-A6C34878D82A}">
                    <a16:rowId xmlns:a16="http://schemas.microsoft.com/office/drawing/2014/main" val="2538890413"/>
                  </a:ext>
                </a:extLst>
              </a:tr>
              <a:tr h="371162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lt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Repetition</a:t>
                      </a:r>
                      <a:endParaRPr kumimoji="1" lang="ja-JP" altLang="en-US" sz="12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lt"/>
                          <a:cs typeface="Times New Roman" panose="02020603050405020304" pitchFamily="18" charset="0"/>
                        </a:rPr>
                        <a:t>100 Hz</a:t>
                      </a:r>
                      <a:endParaRPr kumimoji="1" lang="ja-JP" altLang="en-US" sz="12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lt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50 Hz</a:t>
                      </a:r>
                      <a:endParaRPr kumimoji="1" lang="ja-JP" altLang="en-US" sz="12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extLst>
                  <a:ext uri="{0D108BD9-81ED-4DB2-BD59-A6C34878D82A}">
                    <a16:rowId xmlns:a16="http://schemas.microsoft.com/office/drawing/2014/main" val="1003775730"/>
                  </a:ext>
                </a:extLst>
              </a:tr>
              <a:tr h="371162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lt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Ohmic loss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10 kW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lt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0.7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0.8 kW (measured)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extLst>
                  <a:ext uri="{0D108BD9-81ED-4DB2-BD59-A6C34878D82A}">
                    <a16:rowId xmlns:a16="http://schemas.microsoft.com/office/drawing/2014/main" val="2375585649"/>
                  </a:ext>
                </a:extLst>
              </a:tr>
              <a:tr h="225674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lt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Beam loss</a:t>
                      </a:r>
                      <a:endParaRPr kumimoji="1" lang="ja-JP" altLang="en-US" sz="12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lt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4 kW</a:t>
                      </a:r>
                      <a:endParaRPr kumimoji="1" lang="ja-JP" altLang="en-US" sz="12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lt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Small</a:t>
                      </a:r>
                      <a:endParaRPr kumimoji="1" lang="ja-JP" altLang="en-US" sz="12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extLst>
                  <a:ext uri="{0D108BD9-81ED-4DB2-BD59-A6C34878D82A}">
                    <a16:rowId xmlns:a16="http://schemas.microsoft.com/office/drawing/2014/main" val="733960869"/>
                  </a:ext>
                </a:extLst>
              </a:tr>
              <a:tr h="371162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lt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Total loss</a:t>
                      </a:r>
                      <a:r>
                        <a:rPr kumimoji="1" lang="ja-JP" altLang="en-US" sz="1200" dirty="0">
                          <a:latin typeface="+mj-lt"/>
                          <a:cs typeface="Times New Roman" panose="02020603050405020304" pitchFamily="18" charset="0"/>
                        </a:rPr>
                        <a:t>＠</a:t>
                      </a:r>
                      <a:r>
                        <a:rPr kumimoji="1" lang="en-US" altLang="ja-JP" sz="1200" dirty="0">
                          <a:latin typeface="+mj-lt"/>
                          <a:cs typeface="Times New Roman" panose="02020603050405020304" pitchFamily="18" charset="0"/>
                        </a:rPr>
                        <a:t>Load</a:t>
                      </a:r>
                      <a:endParaRPr kumimoji="1" lang="ja-JP" altLang="en-US" sz="12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lt"/>
                          <a:cs typeface="Times New Roman" panose="02020603050405020304" pitchFamily="18" charset="0"/>
                        </a:rPr>
                        <a:t>14 kW</a:t>
                      </a:r>
                      <a:endParaRPr kumimoji="1" lang="ja-JP" altLang="en-US" sz="12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lt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0.7</a:t>
                      </a:r>
                      <a:r>
                        <a:rPr kumimoji="1" lang="ja-JP" altLang="en-US" sz="1200" dirty="0">
                          <a:latin typeface="+mj-lt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kumimoji="1" lang="en-US" altLang="ja-JP" sz="1200" dirty="0">
                          <a:latin typeface="+mj-lt"/>
                          <a:cs typeface="Times New Roman" panose="02020603050405020304" pitchFamily="18" charset="0"/>
                        </a:rPr>
                        <a:t>0.8 kW (measured)</a:t>
                      </a:r>
                      <a:endParaRPr kumimoji="1" lang="ja-JP" altLang="en-US" sz="12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extLst>
                  <a:ext uri="{0D108BD9-81ED-4DB2-BD59-A6C34878D82A}">
                    <a16:rowId xmlns:a16="http://schemas.microsoft.com/office/drawing/2014/main" val="2113084571"/>
                  </a:ext>
                </a:extLst>
              </a:tr>
              <a:tr h="371162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lt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P.S.</a:t>
                      </a:r>
                      <a:r>
                        <a:rPr kumimoji="1" lang="ja-JP" altLang="en-US" sz="1200" dirty="0"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200" dirty="0">
                          <a:latin typeface="+mj-lt"/>
                          <a:cs typeface="Times New Roman" panose="02020603050405020304" pitchFamily="18" charset="0"/>
                        </a:rPr>
                        <a:t>power</a:t>
                      </a:r>
                      <a:endParaRPr kumimoji="1" lang="ja-JP" altLang="en-US" sz="12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lt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kumimoji="1" lang="en-US" altLang="ja-JP" sz="1200" dirty="0">
                          <a:latin typeface="+mj-lt"/>
                          <a:cs typeface="Times New Roman" panose="02020603050405020304" pitchFamily="18" charset="0"/>
                        </a:rPr>
                        <a:t>0 kW</a:t>
                      </a:r>
                      <a:endParaRPr kumimoji="1" lang="ja-JP" altLang="en-US" sz="12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lt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12 kW</a:t>
                      </a:r>
                      <a:endParaRPr kumimoji="1" lang="ja-JP" altLang="en-US" sz="12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80187" marR="80187" marT="40093" marB="40093"/>
                </a:tc>
                <a:extLst>
                  <a:ext uri="{0D108BD9-81ED-4DB2-BD59-A6C34878D82A}">
                    <a16:rowId xmlns:a16="http://schemas.microsoft.com/office/drawing/2014/main" val="2409230300"/>
                  </a:ext>
                </a:extLst>
              </a:tr>
            </a:tbl>
          </a:graphicData>
        </a:graphic>
      </p:graphicFrame>
      <p:pic>
        <p:nvPicPr>
          <p:cNvPr id="4" name="コンテンツ プレースホルダー 7">
            <a:extLst>
              <a:ext uri="{FF2B5EF4-FFF2-40B4-BE49-F238E27FC236}">
                <a16:creationId xmlns:a16="http://schemas.microsoft.com/office/drawing/2014/main" id="{0AAABA67-6096-BF84-DF64-51AEE6758C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244" y="4403221"/>
            <a:ext cx="3801380" cy="3036353"/>
          </a:xfrm>
          <a:prstGeom prst="rect">
            <a:avLst/>
          </a:prstGeom>
        </p:spPr>
      </p:pic>
      <p:sp>
        <p:nvSpPr>
          <p:cNvPr id="9" name="タイトル 8">
            <a:extLst>
              <a:ext uri="{FF2B5EF4-FFF2-40B4-BE49-F238E27FC236}">
                <a16:creationId xmlns:a16="http://schemas.microsoft.com/office/drawing/2014/main" id="{9A7172CB-58D2-3C10-6D2A-C0473D2F1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370" y="89226"/>
            <a:ext cx="9793088" cy="755968"/>
          </a:xfrm>
        </p:spPr>
        <p:txBody>
          <a:bodyPr anchor="ctr"/>
          <a:lstStyle/>
          <a:p>
            <a:r>
              <a:rPr lang="en-US" altLang="ja-JP" sz="3200" dirty="0"/>
              <a:t>WP-9 Magnetic focusing</a:t>
            </a:r>
            <a:r>
              <a:rPr lang="ja-JP" altLang="en-US" sz="3200" dirty="0"/>
              <a:t> </a:t>
            </a:r>
            <a:r>
              <a:rPr lang="en-US" altLang="ja-JP" sz="3200" kern="0" dirty="0"/>
              <a:t>(for e-driven Scheme)</a:t>
            </a:r>
            <a:endParaRPr lang="ja-JP" altLang="en-US" sz="32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C042813-8012-34E4-DE0F-7AD4C6DE60F0}"/>
              </a:ext>
            </a:extLst>
          </p:cNvPr>
          <p:cNvSpPr txBox="1"/>
          <p:nvPr/>
        </p:nvSpPr>
        <p:spPr>
          <a:xfrm>
            <a:off x="6761102" y="3980745"/>
            <a:ext cx="2412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*parameters for ILC are </a:t>
            </a:r>
            <a:r>
              <a:rPr lang="en-US" altLang="ja-JP" sz="1200" dirty="0"/>
              <a:t>not fixed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732198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B5F63E-7304-E5F6-5692-C036EE397A7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04836" y="1403573"/>
            <a:ext cx="4538312" cy="4954087"/>
          </a:xfrm>
        </p:spPr>
        <p:txBody>
          <a:bodyPr>
            <a:normAutofit/>
          </a:bodyPr>
          <a:lstStyle/>
          <a:p>
            <a:r>
              <a:rPr lang="en-US" altLang="ja-JP" sz="2000" dirty="0">
                <a:solidFill>
                  <a:srgbClr val="77773C"/>
                </a:solidFill>
              </a:rPr>
              <a:t>Design challenges of Large aperture L-band cavity</a:t>
            </a:r>
          </a:p>
          <a:p>
            <a:pPr lvl="1"/>
            <a:r>
              <a:rPr lang="en-US" altLang="ja-JP" sz="2000" dirty="0">
                <a:solidFill>
                  <a:srgbClr val="77773C"/>
                </a:solidFill>
              </a:rPr>
              <a:t>Beam loading compensation for multi bunch operation</a:t>
            </a:r>
          </a:p>
          <a:p>
            <a:pPr lvl="2"/>
            <a:r>
              <a:rPr lang="en-US" altLang="ja-JP" sz="2000" dirty="0">
                <a:solidFill>
                  <a:srgbClr val="77773C"/>
                </a:solidFill>
              </a:rPr>
              <a:t>Full model RF and beam simulation </a:t>
            </a:r>
          </a:p>
          <a:p>
            <a:pPr lvl="1"/>
            <a:r>
              <a:rPr lang="en-US" altLang="ja-JP" sz="2000" dirty="0">
                <a:solidFill>
                  <a:srgbClr val="77773C"/>
                </a:solidFill>
              </a:rPr>
              <a:t>Very high heat load of shower from the target</a:t>
            </a:r>
          </a:p>
          <a:p>
            <a:pPr lvl="2"/>
            <a:r>
              <a:rPr lang="en-US" altLang="ja-JP" sz="2000" dirty="0">
                <a:solidFill>
                  <a:srgbClr val="77773C"/>
                </a:solidFill>
              </a:rPr>
              <a:t>novel cooling design</a:t>
            </a:r>
          </a:p>
          <a:p>
            <a:pPr lvl="1"/>
            <a:r>
              <a:rPr lang="en-US" altLang="ja-JP" sz="2000" dirty="0">
                <a:solidFill>
                  <a:srgbClr val="77773C"/>
                </a:solidFill>
              </a:rPr>
              <a:t>Remote beam flange connection </a:t>
            </a:r>
          </a:p>
          <a:p>
            <a:pPr lvl="2"/>
            <a:r>
              <a:rPr lang="en-US" altLang="ja-JP" sz="2000" dirty="0">
                <a:solidFill>
                  <a:srgbClr val="77773C"/>
                </a:solidFill>
              </a:rPr>
              <a:t>Connection point is surrounded by solenoid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2E8AEE-96A2-A516-8B43-4F3C44B009B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400887"/>
            <a:endParaRPr kumimoji="0" lang="en-US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8137BE-0C8A-71B3-2BF4-BFA3F2DC22B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400887"/>
            <a:fld id="{B0C199F8-A211-45E5-AEA2-CC5E857C2E77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 defTabSz="400887"/>
              <a:t>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図 3" descr="屋内, キッチン, テーブル, 金属 が含まれている画像&#10;&#10;自動的に生成された説明">
            <a:extLst>
              <a:ext uri="{FF2B5EF4-FFF2-40B4-BE49-F238E27FC236}">
                <a16:creationId xmlns:a16="http://schemas.microsoft.com/office/drawing/2014/main" id="{3750D351-25B4-3707-AD45-CD032C0A01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580" y="1054513"/>
            <a:ext cx="1896011" cy="2853048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BF175EC-E4C3-D960-2753-0384E6541A44}"/>
              </a:ext>
            </a:extLst>
          </p:cNvPr>
          <p:cNvSpPr txBox="1"/>
          <p:nvPr/>
        </p:nvSpPr>
        <p:spPr>
          <a:xfrm>
            <a:off x="5794907" y="3904610"/>
            <a:ext cx="232467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00887"/>
            <a:r>
              <a:rPr lang="en-US" altLang="ja-JP" sz="1050" dirty="0">
                <a:solidFill>
                  <a:prstClr val="black"/>
                </a:solidFill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Previous design and prototype at SLAC</a:t>
            </a:r>
          </a:p>
          <a:p>
            <a:pPr defTabSz="400887"/>
            <a:r>
              <a:rPr lang="en-US" altLang="ja-JP" sz="1050" dirty="0">
                <a:solidFill>
                  <a:prstClr val="black"/>
                </a:solidFill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Phys. Rev. AB 12, 042001 (2009)</a:t>
            </a:r>
            <a:endParaRPr lang="ja-JP" altLang="en-US" sz="1050" dirty="0">
              <a:solidFill>
                <a:prstClr val="black"/>
              </a:solidFill>
              <a:latin typeface="Times New Roman" panose="02020603050405020304" pitchFamily="18" charset="0"/>
              <a:ea typeface="游ゴシック" panose="020B0400000000000000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9" name="図 8" descr="ダイアグラム&#10;&#10;自動的に生成された説明">
            <a:extLst>
              <a:ext uri="{FF2B5EF4-FFF2-40B4-BE49-F238E27FC236}">
                <a16:creationId xmlns:a16="http://schemas.microsoft.com/office/drawing/2014/main" id="{EFD1FAB0-75D6-3394-276A-6FC9D8DB4D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5345" y="1057464"/>
            <a:ext cx="3029113" cy="2853049"/>
          </a:xfrm>
          <a:prstGeom prst="rect">
            <a:avLst/>
          </a:prstGeom>
        </p:spPr>
      </p:pic>
      <p:pic>
        <p:nvPicPr>
          <p:cNvPr id="10" name="図 9" descr="テーブル&#10;&#10;自動的に生成された説明">
            <a:extLst>
              <a:ext uri="{FF2B5EF4-FFF2-40B4-BE49-F238E27FC236}">
                <a16:creationId xmlns:a16="http://schemas.microsoft.com/office/drawing/2014/main" id="{38BDA75F-2D53-C2F2-C623-3B068EBED4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9"/>
          <a:stretch/>
        </p:blipFill>
        <p:spPr>
          <a:xfrm>
            <a:off x="5057874" y="4285194"/>
            <a:ext cx="4013467" cy="2025107"/>
          </a:xfrm>
          <a:prstGeom prst="rect">
            <a:avLst/>
          </a:prstGeom>
        </p:spPr>
      </p:pic>
      <p:pic>
        <p:nvPicPr>
          <p:cNvPr id="11" name="図 10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FD0D94D5-BF18-1E22-7F78-82DEFE96FD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02" b="22778"/>
          <a:stretch/>
        </p:blipFill>
        <p:spPr>
          <a:xfrm>
            <a:off x="6454065" y="5483971"/>
            <a:ext cx="4198770" cy="1655518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BFE00A9-0913-74C1-E2A6-41A43BBBA69F}"/>
              </a:ext>
            </a:extLst>
          </p:cNvPr>
          <p:cNvSpPr txBox="1"/>
          <p:nvPr/>
        </p:nvSpPr>
        <p:spPr>
          <a:xfrm>
            <a:off x="6354018" y="7149218"/>
            <a:ext cx="237757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00887"/>
            <a:r>
              <a:rPr lang="en-US" altLang="ja-JP" sz="1050" dirty="0">
                <a:solidFill>
                  <a:prstClr val="black"/>
                </a:solidFill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3D RF simulation of APS cavity at KEK</a:t>
            </a:r>
            <a:endParaRPr lang="ja-JP" altLang="en-US" sz="1050" dirty="0">
              <a:solidFill>
                <a:prstClr val="black"/>
              </a:solidFill>
              <a:latin typeface="Times New Roman" panose="02020603050405020304" pitchFamily="18" charset="0"/>
              <a:ea typeface="游ゴシック" panose="020B04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3" name="タイトル 12">
            <a:extLst>
              <a:ext uri="{FF2B5EF4-FFF2-40B4-BE49-F238E27FC236}">
                <a16:creationId xmlns:a16="http://schemas.microsoft.com/office/drawing/2014/main" id="{73A5FB81-460B-B093-BD00-B3A69594B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dirty="0"/>
              <a:t>WP-10 Capture cavity</a:t>
            </a:r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502807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1DFCA2-1A19-AE19-27F7-5EAAD46C37A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04836" y="1115541"/>
            <a:ext cx="4779843" cy="5832647"/>
          </a:xfrm>
        </p:spPr>
        <p:txBody>
          <a:bodyPr>
            <a:noAutofit/>
          </a:bodyPr>
          <a:lstStyle/>
          <a:p>
            <a:r>
              <a:rPr lang="en-US" altLang="ja-JP" sz="2000" dirty="0">
                <a:solidFill>
                  <a:srgbClr val="77773C"/>
                </a:solidFill>
              </a:rPr>
              <a:t>Target area will be activated heavily</a:t>
            </a:r>
          </a:p>
          <a:p>
            <a:r>
              <a:rPr lang="en-US" altLang="ja-JP" sz="2000" dirty="0">
                <a:solidFill>
                  <a:srgbClr val="77773C"/>
                </a:solidFill>
              </a:rPr>
              <a:t>Many Common technology to all the other high-power accelerator</a:t>
            </a:r>
          </a:p>
          <a:p>
            <a:r>
              <a:rPr lang="en-US" altLang="ja-JP" sz="2000" dirty="0">
                <a:solidFill>
                  <a:srgbClr val="77773C"/>
                </a:solidFill>
              </a:rPr>
              <a:t>Not only simulation and evaluation, experience and knowledge transfer are important</a:t>
            </a:r>
          </a:p>
          <a:p>
            <a:pPr lvl="1"/>
            <a:r>
              <a:rPr lang="en-US" altLang="ja-JP" sz="2000" dirty="0">
                <a:solidFill>
                  <a:srgbClr val="77773C"/>
                </a:solidFill>
              </a:rPr>
              <a:t>3 times exchange experiences through SKEKB operation</a:t>
            </a:r>
          </a:p>
          <a:p>
            <a:pPr lvl="1"/>
            <a:r>
              <a:rPr lang="en-US" altLang="ja-JP" sz="2000" dirty="0">
                <a:solidFill>
                  <a:srgbClr val="77773C"/>
                </a:solidFill>
              </a:rPr>
              <a:t>Collaboration with other high power target facilities, J-PARC, RIKEN, FRIB…</a:t>
            </a:r>
          </a:p>
          <a:p>
            <a:r>
              <a:rPr lang="en-US" altLang="ja-JP" sz="2000" dirty="0">
                <a:solidFill>
                  <a:srgbClr val="77773C"/>
                </a:solidFill>
              </a:rPr>
              <a:t>Mechanical, vacuum engineering</a:t>
            </a:r>
          </a:p>
          <a:p>
            <a:pPr lvl="1"/>
            <a:r>
              <a:rPr lang="en-US" altLang="ja-JP" sz="2000" dirty="0">
                <a:solidFill>
                  <a:srgbClr val="77773C"/>
                </a:solidFill>
              </a:rPr>
              <a:t>Automatic flange connection</a:t>
            </a:r>
          </a:p>
          <a:p>
            <a:pPr lvl="1"/>
            <a:r>
              <a:rPr lang="en-US" altLang="ja-JP" sz="2000" dirty="0">
                <a:solidFill>
                  <a:srgbClr val="77773C"/>
                </a:solidFill>
              </a:rPr>
              <a:t>Movable base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414552-476E-CDDE-99B9-50CF4EF35DD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400887"/>
            <a:endParaRPr kumimoji="0" lang="en-US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5405C2D-E76D-EEEC-B43A-CDAA87FD712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400887"/>
            <a:fld id="{B0C199F8-A211-45E5-AEA2-CC5E857C2E77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 defTabSz="400887"/>
              <a:t>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F5D63AA-5DE0-42D0-8C4D-C5BF98FBEA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5303" y="4949761"/>
            <a:ext cx="2501233" cy="195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図 8" descr="白いバックグラウンドの前に立っている&#10;&#10;低い精度で自動的に生成された説明">
            <a:extLst>
              <a:ext uri="{FF2B5EF4-FFF2-40B4-BE49-F238E27FC236}">
                <a16:creationId xmlns:a16="http://schemas.microsoft.com/office/drawing/2014/main" id="{F96BAB11-6E16-B97C-387B-8FB4550AB8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724" t="15998" r="24128" b="7150"/>
          <a:stretch/>
        </p:blipFill>
        <p:spPr>
          <a:xfrm>
            <a:off x="5535268" y="4949762"/>
            <a:ext cx="2239623" cy="1956638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16B971A-8D3E-10F2-FC57-E771F97D934C}"/>
              </a:ext>
            </a:extLst>
          </p:cNvPr>
          <p:cNvSpPr txBox="1"/>
          <p:nvPr/>
        </p:nvSpPr>
        <p:spPr>
          <a:xfrm>
            <a:off x="8392357" y="7003902"/>
            <a:ext cx="9781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00887"/>
            <a:r>
              <a:rPr lang="en-US" altLang="ja-JP" sz="1400" dirty="0">
                <a:solidFill>
                  <a:prstClr val="black"/>
                </a:solidFill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Pillow seal</a:t>
            </a:r>
            <a:endParaRPr lang="ja-JP" altLang="en-US" sz="1400" dirty="0">
              <a:solidFill>
                <a:prstClr val="black"/>
              </a:solidFill>
              <a:latin typeface="Times New Roman" panose="02020603050405020304" pitchFamily="18" charset="0"/>
              <a:ea typeface="游ゴシック" panose="020B04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C5B14A9-F876-CE2A-6115-80C34B805CCF}"/>
              </a:ext>
            </a:extLst>
          </p:cNvPr>
          <p:cNvSpPr txBox="1"/>
          <p:nvPr/>
        </p:nvSpPr>
        <p:spPr>
          <a:xfrm>
            <a:off x="5993978" y="6838797"/>
            <a:ext cx="1559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00887"/>
            <a:r>
              <a:rPr lang="en-US" altLang="ja-JP" sz="1400" dirty="0">
                <a:solidFill>
                  <a:prstClr val="black"/>
                </a:solidFill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Automatic connection coupler</a:t>
            </a:r>
            <a:endParaRPr lang="ja-JP" altLang="en-US" sz="1400" dirty="0">
              <a:solidFill>
                <a:prstClr val="black"/>
              </a:solidFill>
              <a:latin typeface="Times New Roman" panose="02020603050405020304" pitchFamily="18" charset="0"/>
              <a:ea typeface="游ゴシック" panose="020B04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7B773FA-BD9A-2662-3D95-A19340F1D3ED}"/>
              </a:ext>
            </a:extLst>
          </p:cNvPr>
          <p:cNvSpPr txBox="1"/>
          <p:nvPr/>
        </p:nvSpPr>
        <p:spPr>
          <a:xfrm>
            <a:off x="7098565" y="4647728"/>
            <a:ext cx="1834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00887"/>
            <a:r>
              <a:rPr lang="en-US" altLang="ja-JP" sz="1400" dirty="0">
                <a:solidFill>
                  <a:prstClr val="black"/>
                </a:solidFill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Girder structure on rail</a:t>
            </a:r>
            <a:endParaRPr lang="ja-JP" altLang="en-US" sz="1400" dirty="0">
              <a:solidFill>
                <a:prstClr val="black"/>
              </a:solidFill>
              <a:latin typeface="Times New Roman" panose="02020603050405020304" pitchFamily="18" charset="0"/>
              <a:ea typeface="游ゴシック" panose="020B0400000000000000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7" name="図 6" descr="レゴ, おもちゃ, 屋外, 雪 が含まれている画像&#10;&#10;自動的に生成された説明">
            <a:extLst>
              <a:ext uri="{FF2B5EF4-FFF2-40B4-BE49-F238E27FC236}">
                <a16:creationId xmlns:a16="http://schemas.microsoft.com/office/drawing/2014/main" id="{088D4A84-3429-FC29-1F8B-3593E0DA4D2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263" t="8576" r="17670" b="6525"/>
          <a:stretch/>
        </p:blipFill>
        <p:spPr>
          <a:xfrm>
            <a:off x="5341554" y="989580"/>
            <a:ext cx="5348179" cy="3667814"/>
          </a:xfrm>
          <a:prstGeom prst="rect">
            <a:avLst/>
          </a:prstGeom>
        </p:spPr>
      </p:pic>
      <p:sp>
        <p:nvSpPr>
          <p:cNvPr id="8" name="タイトル 7">
            <a:extLst>
              <a:ext uri="{FF2B5EF4-FFF2-40B4-BE49-F238E27FC236}">
                <a16:creationId xmlns:a16="http://schemas.microsoft.com/office/drawing/2014/main" id="{F6F58F95-4531-9134-40A6-F78A5B6E6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ja-JP" sz="3200" dirty="0"/>
              <a:t>WP-11 Target replacement</a:t>
            </a:r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110104939"/>
      </p:ext>
    </p:extLst>
  </p:cSld>
  <p:clrMapOvr>
    <a:masterClrMapping/>
  </p:clrMapOvr>
</p:sld>
</file>

<file path=ppt/theme/theme1.xml><?xml version="1.0" encoding="utf-8"?>
<a:theme xmlns:a="http://schemas.openxmlformats.org/drawingml/2006/main" name="ppt-template1">
  <a:themeElements>
    <a:clrScheme name="Axis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xis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xis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プレゼンテーション1" id="{D9C3E6DB-175F-4306-8305-E4775B64B718}" vid="{20BA47D9-DCA3-4C43-83B5-99A9A8FB733F}"/>
    </a:ext>
  </a:extLst>
</a:theme>
</file>

<file path=ppt/theme/theme2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main-v2</Template>
  <TotalTime>3122</TotalTime>
  <Words>922</Words>
  <Application>Microsoft Office PowerPoint</Application>
  <PresentationFormat>ユーザー設定</PresentationFormat>
  <Paragraphs>210</Paragraphs>
  <Slides>14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Wingdings</vt:lpstr>
      <vt:lpstr>ppt-template1</vt:lpstr>
      <vt:lpstr>Office テーマ</vt:lpstr>
      <vt:lpstr>ITN Briefing Meeting for Source Grope  Work packages for e-driven positron scheme</vt:lpstr>
      <vt:lpstr>PowerPoint プレゼンテーション</vt:lpstr>
      <vt:lpstr>Comparison of positron sources</vt:lpstr>
      <vt:lpstr>PowerPoint プレゼンテーション</vt:lpstr>
      <vt:lpstr>PowerPoint プレゼンテーション</vt:lpstr>
      <vt:lpstr>PowerPoint プレゼンテーション</vt:lpstr>
      <vt:lpstr>WP-9 Magnetic focusing (for e-driven Scheme)</vt:lpstr>
      <vt:lpstr>WP-10 Capture cavity</vt:lpstr>
      <vt:lpstr>WP-11 Target replacement</vt:lpstr>
      <vt:lpstr>Latest 3D model</vt:lpstr>
      <vt:lpstr>Test bench in KEK</vt:lpstr>
      <vt:lpstr>IJCLab / FCCee</vt:lpstr>
      <vt:lpstr>CERN / CLIC</vt:lpstr>
      <vt:lpstr>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ENOMOTO Yoshinori</dc:creator>
  <cp:lastModifiedBy>ENOMOTO Yoshinori</cp:lastModifiedBy>
  <cp:revision>137</cp:revision>
  <cp:lastPrinted>2023-10-03T03:40:37Z</cp:lastPrinted>
  <dcterms:created xsi:type="dcterms:W3CDTF">2023-07-21T10:36:33Z</dcterms:created>
  <dcterms:modified xsi:type="dcterms:W3CDTF">2023-12-05T12:53:36Z</dcterms:modified>
</cp:coreProperties>
</file>