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448" r:id="rId3"/>
    <p:sldId id="441" r:id="rId4"/>
    <p:sldId id="450" r:id="rId5"/>
    <p:sldId id="451" r:id="rId6"/>
    <p:sldId id="452" r:id="rId7"/>
    <p:sldId id="436" r:id="rId8"/>
    <p:sldId id="453" r:id="rId9"/>
    <p:sldId id="447" r:id="rId10"/>
    <p:sldId id="449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mamoto Akira" initials="YA" lastIdx="1" clrIdx="0">
    <p:extLst>
      <p:ext uri="{19B8F6BF-5375-455C-9EA6-DF929625EA0E}">
        <p15:presenceInfo xmlns:p15="http://schemas.microsoft.com/office/powerpoint/2012/main" userId="2dc024468f2e1927" providerId="Windows Live"/>
      </p:ext>
    </p:extLst>
  </p:cmAuthor>
  <p:cmAuthor id="2" name="山本 康史" initials="山本" lastIdx="1" clrIdx="1">
    <p:extLst>
      <p:ext uri="{19B8F6BF-5375-455C-9EA6-DF929625EA0E}">
        <p15:presenceInfo xmlns:p15="http://schemas.microsoft.com/office/powerpoint/2012/main" userId="761d810f7ffa07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0000"/>
    <a:srgbClr val="4472C4"/>
    <a:srgbClr val="FF9933"/>
    <a:srgbClr val="D60093"/>
    <a:srgbClr val="9966FF"/>
    <a:srgbClr val="99FF66"/>
    <a:srgbClr val="FF9966"/>
    <a:srgbClr val="FF99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53" autoAdjust="0"/>
    <p:restoredTop sz="94660"/>
  </p:normalViewPr>
  <p:slideViewPr>
    <p:cSldViewPr snapToGrid="0">
      <p:cViewPr varScale="1">
        <p:scale>
          <a:sx n="83" d="100"/>
          <a:sy n="83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7EB0F-4D4D-47C4-A7B7-4D2CFD5B604E}" type="datetimeFigureOut">
              <a:rPr kumimoji="1" lang="ja-JP" altLang="en-US" smtClean="0"/>
              <a:t>2023/12/4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CC543-2839-4E6D-8E56-23BD0717AF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89395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DD1802-C2BD-43BB-8ABD-0BC4B5FF22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46BC274-CB86-4856-AA60-FDC50B228C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382D8AB-860E-4D6B-A886-8E6FA150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79A7F-4F07-44DF-AF48-3A890E6A5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C997DCC-353C-4D68-9C54-9E78FC80E6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0893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6B19B-C402-499F-BB2D-A90F111D1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3598D33-8E79-4B8D-893B-D097DE27B4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EC7277-6976-4184-B04B-C8A6AFD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7824CE3-401D-4676-8585-A4EAD6D05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E68A2C9-A97C-4A35-8248-D1CCCA635F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59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9BDEDC3-6EE8-4AEE-9D6F-5DF3BD1BCB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5905BE1-6DA3-44B5-BE98-111BE86524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72A12F0-E3D5-4655-8A02-037818EC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CAC507-02EA-4C18-9659-6C8CA82B2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837470E-D7D7-4EB3-AB49-DAFE9A2BF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3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F184AE7-CC3A-4316-9E57-5EBF34BE3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A5CE17D-6EA2-4956-B0E4-BCF24C89EB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4E76F40-354B-4E71-AEF7-1264E6410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9405676-A00F-439D-AA96-671ECA48A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1A1C35-3FC5-487E-A1E9-B94362F87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03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893DF3-F8FC-4AAB-91C6-6CE671D083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8215B66-C18C-4C46-A21D-B644595F8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E773BF7-B1EE-4FA4-BE00-5CA8EDEEDB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7E93256-9062-4D8F-867D-F2D5DCDCE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4726BDD-0114-4B0B-9AEE-B128EF8ED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787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55D2-DCB7-454F-964E-1CE5E749B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587CF14-4424-4E88-9D7E-CAFBABDE1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F4F7AC-0902-430A-9C4A-B9585EFA93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05855C8-0AB7-4B17-A0FA-A7C4E29C8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D5005A5-54F1-45C1-AC2E-3D29F18D1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7ADBA45-F9C1-49AC-ADA8-57FF146BA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28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416B61-8469-4DA8-B21A-7E8979F97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7885665-D759-49D9-A750-C75861B41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CC4D99C-C984-4155-BE4E-057F862F97D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30FF1649-E31D-48F1-B912-CA36C0FBE5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6755835-9CCF-49CA-B0B6-07916F6C38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C087B9C-9741-4109-A1BB-71A58042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7653359-8971-4C5C-B829-07D9DB367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59524D-1EFB-476D-9A6B-B269EB6D8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24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4DF71E-3CD5-49EC-BCE8-4D2E90577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121816D-13AC-4F81-9492-0962A3E5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629BFF9-8925-4311-A741-ED0CEF7AA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546B968-2382-44A9-A651-033266A7A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6442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87C4AE4-3D27-4EDE-A8FC-F2AD219CD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FD94285-654D-41E3-8D25-3AC9464EA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13BE1D7-1B31-43CA-B5BC-E7DFC4A0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8581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96BAD9-5133-489B-80A3-EC980A1ABE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472C3B-7425-4ABC-8DCC-F094244AB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F2DD986-8C03-4B66-8773-4A7750A124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B8BC53-F81C-4853-84F8-5102ED9BD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15CEEFE-9D3B-4445-91A7-6AF26091E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192F62-1396-4E4B-8CC2-7564B37C7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1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4C81DF6-B85D-404C-B120-8BF62469B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6F72EB0-CD0B-41D0-825A-89DEE3C9D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C0FD0A0-D258-41C2-B4C1-16568069C7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17313A-B173-4CBF-9CE6-A71FBB766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19615C-C2E0-4CCC-8DE9-2831E4F5E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F4661E4-C3F6-42B5-92A3-E56AF4A48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85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B85EB80-4AC2-4E1A-AD5F-380B40D230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C049018-B9B2-4F2C-BD32-176825647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64441B4-5261-49E3-B440-75CF6BC10F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5/Dec/2023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EA0D07-D45B-4B06-8EA9-4BF07BD6B7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40th Meeting of SRF Group in IDT/WG2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54F42D-9BC5-4823-AC0D-E330286C44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8205C-53F2-4FC3-AB38-4372D95CE4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3504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087CAF-26F2-49C3-9A22-D896861C9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-3979"/>
            <a:ext cx="12192000" cy="1454384"/>
          </a:xfrm>
        </p:spPr>
        <p:txBody>
          <a:bodyPr anchor="ctr">
            <a:normAutofit/>
          </a:bodyPr>
          <a:lstStyle/>
          <a:p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r>
            <a:r>
              <a:rPr lang="en-US" altLang="ja-JP" sz="48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eeting of SRF </a:t>
            </a:r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kumimoji="1"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roup in IDT/WG2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4F269A3-1B59-4633-AAFA-6F2F8A9E61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2137" y="2274657"/>
            <a:ext cx="10927725" cy="1533852"/>
          </a:xfrm>
        </p:spPr>
        <p:txBody>
          <a:bodyPr anchor="ctr"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Recent progress of SRF 5-year plan at KEK and global collaboration for ITN (Kirk)</a:t>
            </a: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Others (if any)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4E950F0-0B9A-473C-B995-03CB9CC392C2}"/>
              </a:ext>
            </a:extLst>
          </p:cNvPr>
          <p:cNvSpPr txBox="1"/>
          <p:nvPr/>
        </p:nvSpPr>
        <p:spPr>
          <a:xfrm>
            <a:off x="11242425" y="6262040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0A74EA7-3A8A-4A38-B17E-7D995D7FACD1}"/>
              </a:ext>
            </a:extLst>
          </p:cNvPr>
          <p:cNvSpPr txBox="1"/>
          <p:nvPr/>
        </p:nvSpPr>
        <p:spPr>
          <a:xfrm>
            <a:off x="0" y="4947464"/>
            <a:ext cx="12192000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Attendees: A. Yamamoto, K. </a:t>
            </a:r>
            <a:r>
              <a:rPr kumimoji="1"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Umemori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D.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Delikaris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Steiner, P. Burrows, Kirk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6FED57-BBCB-4054-9524-7C1A0ED17219}"/>
              </a:ext>
            </a:extLst>
          </p:cNvPr>
          <p:cNvSpPr txBox="1"/>
          <p:nvPr/>
        </p:nvSpPr>
        <p:spPr>
          <a:xfrm>
            <a:off x="0" y="5754208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https://agenda.linearcollider.org/category/256/</a:t>
            </a:r>
          </a:p>
        </p:txBody>
      </p:sp>
    </p:spTree>
    <p:extLst>
      <p:ext uri="{BB962C8B-B14F-4D97-AF65-F5344CB8AC3E}">
        <p14:creationId xmlns:p14="http://schemas.microsoft.com/office/powerpoint/2010/main" val="34985729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5F34F4E5-A655-4FBE-A719-FF52F17E96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001593"/>
              </p:ext>
            </p:extLst>
          </p:nvPr>
        </p:nvGraphicFramePr>
        <p:xfrm>
          <a:off x="0" y="962114"/>
          <a:ext cx="12191998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85455">
                  <a:extLst>
                    <a:ext uri="{9D8B030D-6E8A-4147-A177-3AD203B41FA5}">
                      <a16:colId xmlns:a16="http://schemas.microsoft.com/office/drawing/2014/main" val="2874742148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3544904016"/>
                    </a:ext>
                  </a:extLst>
                </a:gridCol>
                <a:gridCol w="8977743">
                  <a:extLst>
                    <a:ext uri="{9D8B030D-6E8A-4147-A177-3AD203B41FA5}">
                      <a16:colId xmlns:a16="http://schemas.microsoft.com/office/drawing/2014/main" val="1262205968"/>
                    </a:ext>
                  </a:extLst>
                </a:gridCol>
              </a:tblGrid>
              <a:tr h="2517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Meeting #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Contents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54995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5/Dec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Recent progress of SRF 5-year plan and global collaboration for ITN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646121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5~8/Dec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TTC Meeting 2023 @FNAL, US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7780410"/>
                  </a:ext>
                </a:extLst>
              </a:tr>
              <a:tr h="226530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8~11/Jul/2024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LCWS2024 @Tokyo, Japan</a:t>
                      </a:r>
                      <a:endParaRPr kumimoji="1" lang="ja-JP" altLang="en-US" sz="16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9709820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Meeting/Conference schedule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67EDFDC3-6601-EB08-6C0E-4685BB0A9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335" y="3045853"/>
            <a:ext cx="6547327" cy="205968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8A981F5-190E-3BDA-41AD-FC97A43C992D}"/>
              </a:ext>
            </a:extLst>
          </p:cNvPr>
          <p:cNvSpPr txBox="1"/>
          <p:nvPr/>
        </p:nvSpPr>
        <p:spPr>
          <a:xfrm>
            <a:off x="3902577" y="5448340"/>
            <a:ext cx="4386842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https://agenda.linearcollider.org/event/10134/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43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Leaders for each sub-group at KEK (updated)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表 6">
            <a:extLst>
              <a:ext uri="{FF2B5EF4-FFF2-40B4-BE49-F238E27FC236}">
                <a16:creationId xmlns:a16="http://schemas.microsoft.com/office/drawing/2014/main" id="{516CC833-D505-016E-ABAA-F24FDE1C90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809265"/>
              </p:ext>
            </p:extLst>
          </p:nvPr>
        </p:nvGraphicFramePr>
        <p:xfrm>
          <a:off x="834980" y="820420"/>
          <a:ext cx="10522040" cy="5217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261020">
                  <a:extLst>
                    <a:ext uri="{9D8B030D-6E8A-4147-A177-3AD203B41FA5}">
                      <a16:colId xmlns:a16="http://schemas.microsoft.com/office/drawing/2014/main" val="2687411082"/>
                    </a:ext>
                  </a:extLst>
                </a:gridCol>
                <a:gridCol w="5261020">
                  <a:extLst>
                    <a:ext uri="{9D8B030D-6E8A-4147-A177-3AD203B41FA5}">
                      <a16:colId xmlns:a16="http://schemas.microsoft.com/office/drawing/2014/main" val="41403072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Sub-group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Leader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27140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Drawing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Takeshi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Dohmae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2586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T.B.D.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946022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Frequency tuner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Mathieu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Omet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32228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coupler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1027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shield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Ryuichi Ueki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03432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SCQ magnet (+BPM)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Yasushi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Arimoto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(Hitoshi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Hayano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24436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Clean work/Vacuum work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(temporarily) Kirk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7430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Cryomodule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Kirk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46583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Infrastructure at COI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Shinichiro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Michizono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371682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Toshihiro Matsumoto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2158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Cryogenics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Hirotaka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Nakai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/Kota Nakanishi/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Hirotaka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Shimizu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06075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Cavity fabrication/Material preparation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Takayuki Saeki/Takeshi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Dohmae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2282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Pressure Gas Safety Act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Kensei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Umemori</a:t>
                      </a:r>
                      <a:r>
                        <a:rPr kumimoji="1" lang="en-US" altLang="ja-JP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/Takayuki Saeki/Takeshi </a:t>
                      </a:r>
                      <a:r>
                        <a:rPr kumimoji="1" lang="en-US" altLang="ja-JP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Dohmae</a:t>
                      </a:r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7854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2307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Recent progress of SRF 5-year plan </a:t>
            </a:r>
            <a:r>
              <a:rPr lang="ja-JP" altLang="en-US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①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-2" y="689788"/>
            <a:ext cx="12192001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Japan (KEK)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FG 9-cell cavity is under fabrication, negotiation with local government and KHK is under progress, may be approved in Feb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Six 1-cell cavities (FG/MG) will be produced by KEK in-house, and VT will start after delivery in Jan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sent some MG disks to vendors in EU for press-testing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is preparing necessary Nb material for Eddy Current Scanning (ECS) at DESY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started the discussion with a domestic vendor to produce 9-cell cavities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next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Power coupler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 work and specification document are under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Ceramic samples were ordered for quality check of brazing, thermal cycle test, </a:t>
            </a:r>
            <a:r>
              <a:rPr lang="en-US" altLang="ja-JP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</a:t>
            </a: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coating test, etc.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 simulation is under progress between FNAL and KEK within the framework of the US-Japan Science and Technology Cooperation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Tuner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 work is under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FNAL is under progress for rental of a set of cavity/tuner/helium tank within the US-Japan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Mechanical simulation for LFD is under progress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shielding/Demagnetization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Demagnetization test with a small cryo-vessel is under preparation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 work of magnetic shielding is under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a domestic vendor is under progress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SC-Q magnet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a domestic vendor is under progress</a:t>
            </a:r>
          </a:p>
        </p:txBody>
      </p:sp>
    </p:spTree>
    <p:extLst>
      <p:ext uri="{BB962C8B-B14F-4D97-AF65-F5344CB8AC3E}">
        <p14:creationId xmlns:p14="http://schemas.microsoft.com/office/powerpoint/2010/main" val="2454812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Recent progress of SRF 5-year plan </a:t>
            </a:r>
            <a:r>
              <a:rPr lang="ja-JP" altLang="en-US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②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0" y="722062"/>
            <a:ext cx="12192001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Japan (KEK)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Clean work/Vacuum work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mock-up cavities (will be used for training of cavity string assembly) was almost done, waiting for procurement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Remote control system for ionized gun and dust monitor will be completed soon, will be merged with robot arm system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Regular meeting on robotics with CEA and FNAL has been held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Drawing work is under progress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Discussion with domestic vendors is starting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Cavity Fabrication Facility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CFF group is preparing for new work area, install a new clean room and some devices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Cryogenics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They started the preparation for change request to discuss with local government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hanger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Currently under construction for improvement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CM test bunker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design completed, the cost estimation done</a:t>
            </a:r>
          </a:p>
        </p:txBody>
      </p:sp>
    </p:spTree>
    <p:extLst>
      <p:ext uri="{BB962C8B-B14F-4D97-AF65-F5344CB8AC3E}">
        <p14:creationId xmlns:p14="http://schemas.microsoft.com/office/powerpoint/2010/main" val="4102742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Global collaboration and recent progress for ITN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F7294A-16F7-FA9E-EB8C-44BC32D3666D}"/>
              </a:ext>
            </a:extLst>
          </p:cNvPr>
          <p:cNvSpPr txBox="1"/>
          <p:nvPr/>
        </p:nvSpPr>
        <p:spPr>
          <a:xfrm>
            <a:off x="-2" y="922025"/>
            <a:ext cx="1219200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verseas</a:t>
            </a:r>
            <a:endParaRPr lang="en-US" altLang="ja-JP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Waiting for their decision after the conclusion by P5 will open this week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Asia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Korea University and PAL newly joined the ITN, and KEK will explain for them in 14/Dec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Europe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CERN, CEA and INFN are considering production of two 1-cell cavities, will start from 2024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depends on when the budget and the Nb material will be transferred from KEK to EU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CEA and INFN are discussing with DESY how to contribute to ITN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DESY is preparing for ECS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of charge for EU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Americas and Asia are under discussion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CIEMAT and IFIC are discussing with KEK to produce SC-Q magnet and BPM system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IFIC and IJCLAB newly joined the ITN, they will discuss internally in EU</a:t>
            </a:r>
          </a:p>
        </p:txBody>
      </p:sp>
    </p:spTree>
    <p:extLst>
      <p:ext uri="{BB962C8B-B14F-4D97-AF65-F5344CB8AC3E}">
        <p14:creationId xmlns:p14="http://schemas.microsoft.com/office/powerpoint/2010/main" val="282080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Recent progress of power coupler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5CD51CFE-2CA0-9288-2599-F4C7A2E4C6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267" t="11578" r="55536" b="17331"/>
          <a:stretch/>
        </p:blipFill>
        <p:spPr>
          <a:xfrm>
            <a:off x="484589" y="2002971"/>
            <a:ext cx="1730829" cy="3766458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93EDA72-DAD2-D859-4CF7-AF8B49D7E8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071" r="60536"/>
          <a:stretch/>
        </p:blipFill>
        <p:spPr>
          <a:xfrm>
            <a:off x="2814132" y="1886762"/>
            <a:ext cx="1692554" cy="3998876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B05C0A3D-D89E-8D73-583E-5BC0F73A73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7871" y="3344491"/>
            <a:ext cx="2563531" cy="314838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EFDC936-4783-2F82-A9C5-271F674021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6738" y="1431330"/>
            <a:ext cx="2861133" cy="296610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C3D282A5-2057-6764-C1CF-0FC0850B027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559" y="2625227"/>
            <a:ext cx="1596954" cy="4156982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7EF834-2593-874E-6912-B01FB3BEA3A9}"/>
              </a:ext>
            </a:extLst>
          </p:cNvPr>
          <p:cNvSpPr txBox="1"/>
          <p:nvPr/>
        </p:nvSpPr>
        <p:spPr>
          <a:xfrm>
            <a:off x="7951637" y="5874532"/>
            <a:ext cx="2223686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D. Kostin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E6563AE-6A0B-1B07-AFDC-249253FF93CE}"/>
              </a:ext>
            </a:extLst>
          </p:cNvPr>
          <p:cNvSpPr txBox="1"/>
          <p:nvPr/>
        </p:nvSpPr>
        <p:spPr>
          <a:xfrm>
            <a:off x="1196116" y="5969857"/>
            <a:ext cx="2531463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R. Katayama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97D5657A-2137-1C41-11B1-E7088DBFDF67}"/>
              </a:ext>
            </a:extLst>
          </p:cNvPr>
          <p:cNvSpPr/>
          <p:nvPr/>
        </p:nvSpPr>
        <p:spPr>
          <a:xfrm>
            <a:off x="689506" y="956895"/>
            <a:ext cx="3301247" cy="448412"/>
          </a:xfrm>
          <a:prstGeom prst="wedgeRoundRectCallout">
            <a:avLst>
              <a:gd name="adj1" fmla="val 3467"/>
              <a:gd name="adj2" fmla="val 176749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RF simulation is under progress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A5C32338-3647-81B9-3CC9-A5F74A1C305B}"/>
              </a:ext>
            </a:extLst>
          </p:cNvPr>
          <p:cNvSpPr/>
          <p:nvPr/>
        </p:nvSpPr>
        <p:spPr>
          <a:xfrm>
            <a:off x="4899758" y="3120284"/>
            <a:ext cx="2563531" cy="448412"/>
          </a:xfrm>
          <a:prstGeom prst="wedgeRoundRectCallout">
            <a:avLst>
              <a:gd name="adj1" fmla="val 15910"/>
              <a:gd name="adj2" fmla="val 192557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Quality check of brazing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ADA6290F-FCBD-03AA-FEDD-3972084909A9}"/>
              </a:ext>
            </a:extLst>
          </p:cNvPr>
          <p:cNvSpPr/>
          <p:nvPr/>
        </p:nvSpPr>
        <p:spPr>
          <a:xfrm>
            <a:off x="8159515" y="4479512"/>
            <a:ext cx="2563531" cy="448412"/>
          </a:xfrm>
          <a:prstGeom prst="wedgeRoundRectCallout">
            <a:avLst>
              <a:gd name="adj1" fmla="val 44943"/>
              <a:gd name="adj2" fmla="val 110357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 err="1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TiN</a:t>
            </a: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coating on ceramics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E688BD18-DB43-EDDB-4153-DC1DAB959278}"/>
              </a:ext>
            </a:extLst>
          </p:cNvPr>
          <p:cNvSpPr/>
          <p:nvPr/>
        </p:nvSpPr>
        <p:spPr>
          <a:xfrm>
            <a:off x="6199620" y="1173258"/>
            <a:ext cx="2102747" cy="448412"/>
          </a:xfrm>
          <a:prstGeom prst="wedgeRoundRectCallout">
            <a:avLst>
              <a:gd name="adj1" fmla="val 44943"/>
              <a:gd name="adj2" fmla="val 110357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Metalized</a:t>
            </a: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ceramics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6483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ADA12730-88A7-8F31-D76C-48CAFEE2F5DE}"/>
              </a:ext>
            </a:extLst>
          </p:cNvPr>
          <p:cNvSpPr txBox="1"/>
          <p:nvPr/>
        </p:nvSpPr>
        <p:spPr>
          <a:xfrm>
            <a:off x="1" y="0"/>
            <a:ext cx="12191999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4000" b="1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Design/Production of mock-up cavities</a:t>
            </a:r>
            <a:endParaRPr kumimoji="1" lang="ja-JP" altLang="en-US" sz="4000" b="1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D91A506-4A77-089F-A977-B0090FFE429B}"/>
              </a:ext>
            </a:extLst>
          </p:cNvPr>
          <p:cNvSpPr txBox="1"/>
          <p:nvPr/>
        </p:nvSpPr>
        <p:spPr>
          <a:xfrm>
            <a:off x="2542270" y="981341"/>
            <a:ext cx="7107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 will introduce mock-up cavities for training of cavity string assembly.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5D03038A-0D75-56B0-83D4-70F532A70F0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60" y="2811541"/>
            <a:ext cx="5151862" cy="3863896"/>
          </a:xfrm>
          <a:prstGeom prst="rect">
            <a:avLst/>
          </a:prstGeom>
        </p:spPr>
      </p:pic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D5EB6CB6-602D-B0E6-2771-6158715DAC98}"/>
              </a:ext>
            </a:extLst>
          </p:cNvPr>
          <p:cNvSpPr/>
          <p:nvPr/>
        </p:nvSpPr>
        <p:spPr>
          <a:xfrm>
            <a:off x="287142" y="3758036"/>
            <a:ext cx="5076595" cy="2230168"/>
          </a:xfrm>
          <a:prstGeom prst="rect">
            <a:avLst/>
          </a:prstGeom>
          <a:noFill/>
          <a:ln w="28575">
            <a:solidFill>
              <a:srgbClr val="00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686769EA-5B66-F139-820E-5AC7E5CE08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014" y="2811541"/>
            <a:ext cx="5795844" cy="3863896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26738D-B7E5-E150-55F2-E0E92E241987}"/>
              </a:ext>
            </a:extLst>
          </p:cNvPr>
          <p:cNvSpPr txBox="1"/>
          <p:nvPr/>
        </p:nvSpPr>
        <p:spPr>
          <a:xfrm>
            <a:off x="6747342" y="6212721"/>
            <a:ext cx="4519187" cy="36933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Blank-bellows replacement system for training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6D8CB93-026C-5F9E-7F16-C7B1DC912D1C}"/>
              </a:ext>
            </a:extLst>
          </p:cNvPr>
          <p:cNvSpPr txBox="1"/>
          <p:nvPr/>
        </p:nvSpPr>
        <p:spPr>
          <a:xfrm>
            <a:off x="6516129" y="2259646"/>
            <a:ext cx="4981621" cy="36933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will replace dummy cavities with mock-up ones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78AA77F8-F1C7-FDB6-17D1-5270DFE1369A}"/>
              </a:ext>
            </a:extLst>
          </p:cNvPr>
          <p:cNvCxnSpPr/>
          <p:nvPr/>
        </p:nvCxnSpPr>
        <p:spPr>
          <a:xfrm>
            <a:off x="7906215" y="2628978"/>
            <a:ext cx="0" cy="88923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26199F41-C511-D23D-1646-C34835F33579}"/>
              </a:ext>
            </a:extLst>
          </p:cNvPr>
          <p:cNvCxnSpPr/>
          <p:nvPr/>
        </p:nvCxnSpPr>
        <p:spPr>
          <a:xfrm>
            <a:off x="10037957" y="2628978"/>
            <a:ext cx="0" cy="889232"/>
          </a:xfrm>
          <a:prstGeom prst="straightConnector1">
            <a:avLst/>
          </a:prstGeom>
          <a:ln w="28575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吹き出し: 角を丸めた四角形 21">
            <a:extLst>
              <a:ext uri="{FF2B5EF4-FFF2-40B4-BE49-F238E27FC236}">
                <a16:creationId xmlns:a16="http://schemas.microsoft.com/office/drawing/2014/main" id="{0BC65817-3EB4-4EB1-74E2-24845EAE2B64}"/>
              </a:ext>
            </a:extLst>
          </p:cNvPr>
          <p:cNvSpPr/>
          <p:nvPr/>
        </p:nvSpPr>
        <p:spPr>
          <a:xfrm>
            <a:off x="94083" y="1888761"/>
            <a:ext cx="3754036" cy="792488"/>
          </a:xfrm>
          <a:prstGeom prst="wedgeRoundRectCallout">
            <a:avLst>
              <a:gd name="adj1" fmla="val 3467"/>
              <a:gd name="adj2" fmla="val 176749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We designed mock-up cavities for training of cavity string assembly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6E6BB1B7-D736-D20E-3D62-4BEBF001A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4608" y="1720847"/>
            <a:ext cx="2433962" cy="170815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1753ECC-9418-1DCA-0919-E929E190D7C3}"/>
              </a:ext>
            </a:extLst>
          </p:cNvPr>
          <p:cNvSpPr txBox="1"/>
          <p:nvPr/>
        </p:nvSpPr>
        <p:spPr>
          <a:xfrm>
            <a:off x="3447164" y="3189960"/>
            <a:ext cx="1870666" cy="369332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From T. </a:t>
            </a:r>
            <a:r>
              <a:rPr lang="en-US" altLang="ja-JP" dirty="0" err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Dohmae</a:t>
            </a:r>
            <a:endParaRPr kumimoji="1" lang="ja-JP" altLang="en-US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279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05B0F48A-AFFD-53B3-CD34-66A294240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06" y="4007807"/>
            <a:ext cx="4648063" cy="207479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E29A8EC-9C46-3492-9A6E-3A46E6BE52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36" y="1288684"/>
            <a:ext cx="5458213" cy="2367952"/>
          </a:xfrm>
          <a:prstGeom prst="rect">
            <a:avLst/>
          </a:prstGeom>
        </p:spPr>
      </p:pic>
      <p:pic>
        <p:nvPicPr>
          <p:cNvPr id="18" name="Picture 11" descr="A room with many objects on it&#10;&#10;Description automatically generated with medium confidence">
            <a:extLst>
              <a:ext uri="{FF2B5EF4-FFF2-40B4-BE49-F238E27FC236}">
                <a16:creationId xmlns:a16="http://schemas.microsoft.com/office/drawing/2014/main" id="{6D7693AA-6233-1C88-CBFA-FDDA490DEA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896" t="27579" r="2344" b="14573"/>
          <a:stretch/>
        </p:blipFill>
        <p:spPr>
          <a:xfrm>
            <a:off x="6733420" y="1155373"/>
            <a:ext cx="4660120" cy="2179607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9536D416-DF96-F30F-4E5B-9AFB9E21A2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724" y="3721085"/>
            <a:ext cx="3454397" cy="2590798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4622DF12-DFC2-3630-558B-78925D476B2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180" y="3721083"/>
            <a:ext cx="3454400" cy="2590800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43E903F-4F10-4164-97E1-904CF40718FC}"/>
              </a:ext>
            </a:extLst>
          </p:cNvPr>
          <p:cNvSpPr txBox="1"/>
          <p:nvPr/>
        </p:nvSpPr>
        <p:spPr>
          <a:xfrm>
            <a:off x="0" y="0"/>
            <a:ext cx="121919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4000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Recent progress of infrastructure at COI</a:t>
            </a:r>
            <a:endParaRPr kumimoji="1" lang="ja-JP" altLang="en-US" sz="4000" dirty="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57EF834-2593-874E-6912-B01FB3BEA3A9}"/>
              </a:ext>
            </a:extLst>
          </p:cNvPr>
          <p:cNvSpPr txBox="1"/>
          <p:nvPr/>
        </p:nvSpPr>
        <p:spPr>
          <a:xfrm>
            <a:off x="5711345" y="6194770"/>
            <a:ext cx="2044149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R. Ueki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E6563AE-6A0B-1B07-AFDC-249253FF93CE}"/>
              </a:ext>
            </a:extLst>
          </p:cNvPr>
          <p:cNvSpPr txBox="1"/>
          <p:nvPr/>
        </p:nvSpPr>
        <p:spPr>
          <a:xfrm>
            <a:off x="1418859" y="6219358"/>
            <a:ext cx="2121158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H. Araki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吹き出し: 角を丸めた四角形 16">
            <a:extLst>
              <a:ext uri="{FF2B5EF4-FFF2-40B4-BE49-F238E27FC236}">
                <a16:creationId xmlns:a16="http://schemas.microsoft.com/office/drawing/2014/main" id="{97D5657A-2137-1C41-11B1-E7088DBFDF67}"/>
              </a:ext>
            </a:extLst>
          </p:cNvPr>
          <p:cNvSpPr/>
          <p:nvPr/>
        </p:nvSpPr>
        <p:spPr>
          <a:xfrm>
            <a:off x="138783" y="790273"/>
            <a:ext cx="3359888" cy="448412"/>
          </a:xfrm>
          <a:prstGeom prst="wedgeRoundRectCallout">
            <a:avLst>
              <a:gd name="adj1" fmla="val -10457"/>
              <a:gd name="adj2" fmla="val 118260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Layout of CM te</a:t>
            </a: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st bunker at COI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9" name="吹き出し: 角を丸めた四角形 18">
            <a:extLst>
              <a:ext uri="{FF2B5EF4-FFF2-40B4-BE49-F238E27FC236}">
                <a16:creationId xmlns:a16="http://schemas.microsoft.com/office/drawing/2014/main" id="{A5C32338-3647-81B9-3CC9-A5F74A1C305B}"/>
              </a:ext>
            </a:extLst>
          </p:cNvPr>
          <p:cNvSpPr/>
          <p:nvPr/>
        </p:nvSpPr>
        <p:spPr>
          <a:xfrm>
            <a:off x="4364026" y="3119264"/>
            <a:ext cx="4237154" cy="448412"/>
          </a:xfrm>
          <a:prstGeom prst="wedgeRoundRectCallout">
            <a:avLst>
              <a:gd name="adj1" fmla="val 16412"/>
              <a:gd name="adj2" fmla="val 143553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Demagnetization study using mock-up CM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ADA6290F-FCBD-03AA-FEDD-3972084909A9}"/>
              </a:ext>
            </a:extLst>
          </p:cNvPr>
          <p:cNvSpPr/>
          <p:nvPr/>
        </p:nvSpPr>
        <p:spPr>
          <a:xfrm>
            <a:off x="10175323" y="3540093"/>
            <a:ext cx="1609511" cy="448412"/>
          </a:xfrm>
          <a:prstGeom prst="wedgeRoundRectCallout">
            <a:avLst>
              <a:gd name="adj1" fmla="val -10108"/>
              <a:gd name="adj2" fmla="val 124584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dirty="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CM hanger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1" name="吹き出し: 角を丸めた四角形 20">
            <a:extLst>
              <a:ext uri="{FF2B5EF4-FFF2-40B4-BE49-F238E27FC236}">
                <a16:creationId xmlns:a16="http://schemas.microsoft.com/office/drawing/2014/main" id="{E688BD18-DB43-EDDB-4153-DC1DAB959278}"/>
              </a:ext>
            </a:extLst>
          </p:cNvPr>
          <p:cNvSpPr/>
          <p:nvPr/>
        </p:nvSpPr>
        <p:spPr>
          <a:xfrm>
            <a:off x="9769026" y="766081"/>
            <a:ext cx="2102747" cy="448412"/>
          </a:xfrm>
          <a:prstGeom prst="wedgeRoundRectCallout">
            <a:avLst>
              <a:gd name="adj1" fmla="val 1120"/>
              <a:gd name="adj2" fmla="val 108776"/>
              <a:gd name="adj3" fmla="val 16667"/>
            </a:avLst>
          </a:prstGeom>
          <a:solidFill>
            <a:schemeClr val="bg1"/>
          </a:solidFill>
          <a:ln w="19050">
            <a:solidFill>
              <a:srgbClr val="800000"/>
            </a:solidFill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b="0" i="0" u="none" strike="noStrike" cap="none" normalizeH="0" baseline="0" dirty="0">
                <a:ln>
                  <a:noFill/>
                </a:ln>
                <a:effectLst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Tuner work area</a:t>
            </a:r>
            <a:endParaRPr kumimoji="0" lang="ja-JP" altLang="en-US" b="0" i="0" u="none" strike="noStrike" cap="none" normalizeH="0" baseline="0" dirty="0">
              <a:ln>
                <a:noFill/>
              </a:ln>
              <a:effectLst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0140E66-9E1E-032D-7B4F-15C76311BEEF}"/>
              </a:ext>
            </a:extLst>
          </p:cNvPr>
          <p:cNvSpPr txBox="1"/>
          <p:nvPr/>
        </p:nvSpPr>
        <p:spPr>
          <a:xfrm>
            <a:off x="116333" y="3496447"/>
            <a:ext cx="2159566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M.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Omet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4FE685C-2682-6C3E-94CD-454B2B0C8C02}"/>
              </a:ext>
            </a:extLst>
          </p:cNvPr>
          <p:cNvSpPr txBox="1"/>
          <p:nvPr/>
        </p:nvSpPr>
        <p:spPr>
          <a:xfrm>
            <a:off x="9802872" y="2749932"/>
            <a:ext cx="2159566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M.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Omet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1513379-88C9-6E0E-9F0A-AEB70647F590}"/>
              </a:ext>
            </a:extLst>
          </p:cNvPr>
          <p:cNvSpPr txBox="1"/>
          <p:nvPr/>
        </p:nvSpPr>
        <p:spPr>
          <a:xfrm>
            <a:off x="9166613" y="6379436"/>
            <a:ext cx="2326279" cy="369332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H. </a:t>
            </a:r>
            <a:r>
              <a:rPr kumimoji="1"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Hayano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2351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064757-09F9-478C-A310-04889EFFCFE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5/Dec/2023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DA1DDA4-4381-429D-9BC7-436D55537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>
                <a:latin typeface="Times New Roman" panose="02020603050405020304" pitchFamily="18" charset="0"/>
                <a:cs typeface="Times New Roman" panose="02020603050405020304" pitchFamily="18" charset="0"/>
              </a:rPr>
              <a:t>40th Meeting of SRF Group in IDT/WG2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10D2D4D-D7E6-45C6-AC3E-ADD5E165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54F8205C-53F2-4FC3-AB38-4372D95CE470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F38585B-C31F-4F37-7C49-9B1BF97A2039}"/>
              </a:ext>
            </a:extLst>
          </p:cNvPr>
          <p:cNvSpPr txBox="1"/>
          <p:nvPr/>
        </p:nvSpPr>
        <p:spPr>
          <a:xfrm>
            <a:off x="1" y="0"/>
            <a:ext cx="12191999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</a:t>
            </a:r>
            <a:r>
              <a:rPr kumimoji="1" lang="en-US" altLang="ja-JP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production </a:t>
            </a:r>
            <a:r>
              <a:rPr kumimoji="1" lang="en-US" altLang="ja-JP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schedule of 5-year plan at KEK</a:t>
            </a:r>
            <a:endParaRPr kumimoji="1" lang="ja-JP" alt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9C0711C0-C7AE-DB64-312C-49CAFD0A9F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713911"/>
              </p:ext>
            </p:extLst>
          </p:nvPr>
        </p:nvGraphicFramePr>
        <p:xfrm>
          <a:off x="0" y="727606"/>
          <a:ext cx="12192009" cy="6130396"/>
        </p:xfrm>
        <a:graphic>
          <a:graphicData uri="http://schemas.openxmlformats.org/drawingml/2006/table">
            <a:tbl>
              <a:tblPr/>
              <a:tblGrid>
                <a:gridCol w="2754749">
                  <a:extLst>
                    <a:ext uri="{9D8B030D-6E8A-4147-A177-3AD203B41FA5}">
                      <a16:colId xmlns:a16="http://schemas.microsoft.com/office/drawing/2014/main" val="4097373809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233607718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48975920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861129060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817909407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385229393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576404928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556410046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555343095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345099174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384026039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731691524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879002580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3452085295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874591430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2001128962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4067198275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988013674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511778252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854740898"/>
                    </a:ext>
                  </a:extLst>
                </a:gridCol>
                <a:gridCol w="471863">
                  <a:extLst>
                    <a:ext uri="{9D8B030D-6E8A-4147-A177-3AD203B41FA5}">
                      <a16:colId xmlns:a16="http://schemas.microsoft.com/office/drawing/2014/main" val="1052722017"/>
                    </a:ext>
                  </a:extLst>
                </a:gridCol>
              </a:tblGrid>
              <a:tr h="298631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JFY2023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JFY2024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JFY2025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JFY2026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JFY2027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683987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CY2023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CY2024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CY2025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CY2026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CY2027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CY2028</a:t>
                      </a:r>
                    </a:p>
                  </a:txBody>
                  <a:tcPr marL="4418" marR="4418" marT="4418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1270776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3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9082969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cavity (FG, KEK)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4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424717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1-cell cavity (MG, KEK)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430329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cavity (FG, domestic)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6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975430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cavity (MG, KEK)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(training)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626613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9-cell cavity (MG, oversea)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training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/>
                </a:tc>
                <a:tc hMerge="1"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</a:t>
                      </a:r>
                    </a:p>
                  </a:txBody>
                  <a:tcPr marL="4418" marR="4418" marT="4418" marB="0" anchor="ctr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6511445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9321476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Power coupler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 (prototype)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144221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Frequency tuner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(prototype)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851551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SCQ magnet+BPM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(prototype)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9524648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Magnetic shield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(test)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1 (prototype)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altLang="ja-JP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8</a:t>
                      </a:r>
                      <a:endParaRPr lang="ja-JP" alt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177166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4418" marR="4418" marT="441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425901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Cavity string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9299833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production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49817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assembly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01043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test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838810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2263807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Cryogenics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914715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HLRF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1224313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Rail of cavity string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4107092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assembly implement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4932314"/>
                  </a:ext>
                </a:extLst>
              </a:tr>
              <a:tr h="25355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CM test bunker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　</a:t>
                      </a:r>
                    </a:p>
                  </a:txBody>
                  <a:tcPr marL="4418" marR="4418" marT="441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3266143"/>
                  </a:ext>
                </a:extLst>
              </a:tr>
            </a:tbl>
          </a:graphicData>
        </a:graphic>
      </p:graphicFrame>
      <p:sp>
        <p:nvSpPr>
          <p:cNvPr id="10" name="吹き出し: 角を丸めた四角形 9">
            <a:extLst>
              <a:ext uri="{FF2B5EF4-FFF2-40B4-BE49-F238E27FC236}">
                <a16:creationId xmlns:a16="http://schemas.microsoft.com/office/drawing/2014/main" id="{937FB271-3910-43F4-9990-BCBBD75DF263}"/>
              </a:ext>
            </a:extLst>
          </p:cNvPr>
          <p:cNvSpPr/>
          <p:nvPr/>
        </p:nvSpPr>
        <p:spPr>
          <a:xfrm>
            <a:off x="4399157" y="4131637"/>
            <a:ext cx="4312050" cy="365126"/>
          </a:xfrm>
          <a:prstGeom prst="wedgeRoundRectCallout">
            <a:avLst>
              <a:gd name="adj1" fmla="val 64457"/>
              <a:gd name="adj2" fmla="val 34081"/>
              <a:gd name="adj3" fmla="val 16667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Deadline of clean assembly study for </a:t>
            </a:r>
            <a:r>
              <a:rPr lang="en-US" altLang="ja-JP" dirty="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ITN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71638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101619</TotalTime>
  <Words>1461</Words>
  <Application>Microsoft Office PowerPoint</Application>
  <PresentationFormat>ワイド画面</PresentationFormat>
  <Paragraphs>563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6" baseType="lpstr">
      <vt:lpstr>游ゴシック</vt:lpstr>
      <vt:lpstr>游ゴシック Light</vt:lpstr>
      <vt:lpstr>Arial</vt:lpstr>
      <vt:lpstr>Times New Roman</vt:lpstr>
      <vt:lpstr>Wingdings</vt:lpstr>
      <vt:lpstr>Office テーマ</vt:lpstr>
      <vt:lpstr>40th Meeting of SRF Group in IDT/WG2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SRF group meeting of IDT/WG2</dc:title>
  <dc:creator>山本 康史</dc:creator>
  <cp:lastModifiedBy>YAMAMOTO Yasuchika</cp:lastModifiedBy>
  <cp:revision>2659</cp:revision>
  <cp:lastPrinted>2020-11-23T15:37:09Z</cp:lastPrinted>
  <dcterms:created xsi:type="dcterms:W3CDTF">2020-09-27T07:10:37Z</dcterms:created>
  <dcterms:modified xsi:type="dcterms:W3CDTF">2023-12-05T14:21:32Z</dcterms:modified>
</cp:coreProperties>
</file>