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1" r:id="rId3"/>
    <p:sldId id="282" r:id="rId4"/>
    <p:sldId id="280" r:id="rId5"/>
    <p:sldId id="279" r:id="rId6"/>
    <p:sldId id="283" r:id="rId7"/>
    <p:sldId id="284" r:id="rId8"/>
    <p:sldId id="285" r:id="rId9"/>
    <p:sldId id="286" r:id="rId10"/>
    <p:sldId id="287" r:id="rId11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5878"/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57" autoAdjust="0"/>
    <p:restoredTop sz="96512" autoAdjust="0"/>
  </p:normalViewPr>
  <p:slideViewPr>
    <p:cSldViewPr snapToGrid="0" snapToObjects="1">
      <p:cViewPr>
        <p:scale>
          <a:sx n="123" d="100"/>
          <a:sy n="123" d="100"/>
        </p:scale>
        <p:origin x="144" y="800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12/13/23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13DAA-7F21-5D49-A12F-05C731E87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8DE4971-301A-3875-65BB-1367C54997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31A1235-8C3C-C92B-92DB-D7FE6DC60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98C328-D8C4-604C-9907-5A91A54EF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Benno List | Sustainability Studies</a:t>
            </a:r>
          </a:p>
        </p:txBody>
      </p:sp>
    </p:spTree>
    <p:extLst>
      <p:ext uri="{BB962C8B-B14F-4D97-AF65-F5344CB8AC3E}">
        <p14:creationId xmlns:p14="http://schemas.microsoft.com/office/powerpoint/2010/main" val="1738405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Benno List | Sustainability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0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cture containing logo, font, graphics, symbol&#10;&#10;Description automatically generated">
            <a:extLst>
              <a:ext uri="{FF2B5EF4-FFF2-40B4-BE49-F238E27FC236}">
                <a16:creationId xmlns:a16="http://schemas.microsoft.com/office/drawing/2014/main" id="{C313C837-3587-54BC-E625-1BB747793A8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39189" y="141784"/>
            <a:ext cx="729139" cy="7291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  <p:sldLayoutId id="2147483714" r:id="rId17"/>
    <p:sldLayoutId id="2147483717" r:id="rId18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x.com/tesla_megapack/status/1734638106920304807?s=58&amp;t=O8EzgaKLNN7aKlfz2gbpy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teslarati.com/tesla-hiring-megapack-factor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flickr.com/photos/30478819@N08/49500013537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oi.org/10.1103/PRXEnergy.2.04700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RXEnergy.2.047001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hyperlink" Target="https://journals.aps.org/prxenergy/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03/PRXEnergy.2.047001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2932515" y="3383280"/>
            <a:ext cx="582563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LC Sustainability: Shadow Costs, Publication Strategy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LCWS 2023, SLAC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Dec 14, 2023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2BE34D-32C7-B3DF-CF81-E0565B294A3A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Unify approach to running time per year, machine development, downtimes etc; refine/define ILC power estimate in down times</a:t>
            </a:r>
          </a:p>
          <a:p>
            <a:r>
              <a:rPr lang="en-GB" dirty="0"/>
              <a:t>Make carbon emission profile for ILC </a:t>
            </a:r>
          </a:p>
          <a:p>
            <a:r>
              <a:rPr lang="en-GB" dirty="0"/>
              <a:t>Revisit potential for energy storage?</a:t>
            </a:r>
            <a:br>
              <a:rPr lang="en-GB" dirty="0"/>
            </a:br>
            <a:r>
              <a:rPr lang="en-GB" dirty="0"/>
              <a:t>100MW x 10h = 1GWh possible</a:t>
            </a:r>
          </a:p>
          <a:p>
            <a:r>
              <a:rPr lang="en-GB" b="1" dirty="0"/>
              <a:t>Accelerator LCA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BB6188-7585-E383-5D3E-F93B2735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Do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F1E14-DB7A-C6EB-F1C5-2F87914769D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D3782-16B9-DB4D-F6B7-A8B3FE6A274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A48FC-483D-8C40-4399-AAF9D03FB42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Content Placeholder 8" descr="A collage of solar panels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1548570-400C-B7F8-82AD-86F4F847AC80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0" y="1107962"/>
            <a:ext cx="3575050" cy="331968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F9A0AE-8653-5008-BE41-FDE9EBD99997}"/>
              </a:ext>
            </a:extLst>
          </p:cNvPr>
          <p:cNvSpPr txBox="1"/>
          <p:nvPr/>
        </p:nvSpPr>
        <p:spPr>
          <a:xfrm>
            <a:off x="4585854" y="4671862"/>
            <a:ext cx="4034631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Cost: ~2M$ for 3MWh according to</a:t>
            </a:r>
            <a:br>
              <a:rPr lang="en-GB" sz="1200" dirty="0"/>
            </a:br>
            <a:r>
              <a:rPr lang="en-GB" sz="1200" dirty="0">
                <a:hlinkClick r:id="rId4"/>
              </a:rPr>
              <a:t>https://www.teslarati.com/tesla-hiring-megapack-factory/</a:t>
            </a:r>
            <a:r>
              <a:rPr lang="en-GB" sz="120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88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76992-19AE-346C-F659-0EC77A2E245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876801" cy="4283784"/>
          </a:xfrm>
        </p:spPr>
        <p:txBody>
          <a:bodyPr/>
          <a:lstStyle/>
          <a:p>
            <a:r>
              <a:rPr lang="en-GB" sz="1200" dirty="0"/>
              <a:t>Resistive electro magnet: </a:t>
            </a:r>
            <a:br>
              <a:rPr lang="en-GB" sz="1200" dirty="0"/>
            </a:br>
            <a:r>
              <a:rPr lang="en-GB" sz="1200" dirty="0"/>
              <a:t>Evaluate CO2 (GWP) and cost as a function of coil current density</a:t>
            </a:r>
          </a:p>
          <a:p>
            <a:r>
              <a:rPr lang="en-GB" sz="1200" dirty="0"/>
              <a:t>High density: less copper, but more electric losses</a:t>
            </a:r>
          </a:p>
          <a:p>
            <a:r>
              <a:rPr lang="en-GB" sz="1200" dirty="0"/>
              <a:t>Plausible claim: ”</a:t>
            </a:r>
            <a:r>
              <a:rPr lang="en-GB" sz="1200" i="1" dirty="0"/>
              <a:t>We moved from 5A/mm2 to 3, saving 3000kg of CO2 over the lifetime of the magnet</a:t>
            </a:r>
            <a:r>
              <a:rPr lang="en-GB" sz="1200" dirty="0"/>
              <a:t>”! </a:t>
            </a:r>
          </a:p>
          <a:p>
            <a:r>
              <a:rPr lang="en-GB" sz="1200" dirty="0"/>
              <a:t>Increases investment cost by 15000$, but reduces electricity cost by 20000$</a:t>
            </a:r>
            <a:br>
              <a:rPr lang="en-GB" sz="1200" dirty="0"/>
            </a:br>
            <a:r>
              <a:rPr lang="en-GB" sz="1200" dirty="0"/>
              <a:t>-&gt; saves 5000$ over the magnet lifetime</a:t>
            </a:r>
            <a:br>
              <a:rPr lang="en-GB" sz="1200" dirty="0"/>
            </a:br>
            <a:r>
              <a:rPr lang="en-GB" sz="1200" dirty="0"/>
              <a:t>-&gt; just economic sense (although already a tough sell to funding agencies)</a:t>
            </a:r>
          </a:p>
          <a:p>
            <a:r>
              <a:rPr lang="en-GB" sz="1200" dirty="0"/>
              <a:t>The sustainable optimum would be at 1.5A/mm2, saving another 1500 kg CO2, but costing another 20000$ in invest, which is more than the 15000$ saving in electricity</a:t>
            </a:r>
          </a:p>
          <a:p>
            <a:r>
              <a:rPr lang="en-GB" sz="1200" b="1" dirty="0"/>
              <a:t>Are you prepared to move away from the economic optimum towards the environmental optimum</a:t>
            </a:r>
            <a:r>
              <a:rPr lang="en-GB" sz="1200" dirty="0"/>
              <a:t>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0C731-50D0-FC11-66A4-48B37AD78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Cost vs CO2 Optimisation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1BFF7-AF5A-B883-AD45-312D7707182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94D0E-C63C-6311-207C-D1A915F9003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93C0-51E8-3995-B2C8-3C236CFE9EF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A9612-FADD-7C79-D48A-1CB985B82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21" y="583909"/>
            <a:ext cx="3673072" cy="2273591"/>
          </a:xfrm>
          <a:prstGeom prst="rect">
            <a:avLst/>
          </a:prstGeom>
        </p:spPr>
      </p:pic>
      <p:pic>
        <p:nvPicPr>
          <p:cNvPr id="9" name="Content Placeholder 15">
            <a:extLst>
              <a:ext uri="{FF2B5EF4-FFF2-40B4-BE49-F238E27FC236}">
                <a16:creationId xmlns:a16="http://schemas.microsoft.com/office/drawing/2014/main" id="{5F2EA4E4-530F-2FF1-43D3-1CA93CECB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5024" y="2904384"/>
            <a:ext cx="3642969" cy="2226708"/>
          </a:xfrm>
          <a:prstGeom prst="rect">
            <a:avLst/>
          </a:prstGeom>
        </p:spPr>
      </p:pic>
      <p:sp>
        <p:nvSpPr>
          <p:cNvPr id="13" name="Curved Down Arrow 12">
            <a:extLst>
              <a:ext uri="{FF2B5EF4-FFF2-40B4-BE49-F238E27FC236}">
                <a16:creationId xmlns:a16="http://schemas.microsoft.com/office/drawing/2014/main" id="{4AB936B0-766E-95BD-9DD5-47A957F52CD9}"/>
              </a:ext>
            </a:extLst>
          </p:cNvPr>
          <p:cNvSpPr/>
          <p:nvPr/>
        </p:nvSpPr>
        <p:spPr>
          <a:xfrm rot="20122007" flipH="1">
            <a:off x="5429535" y="1449339"/>
            <a:ext cx="599703" cy="498964"/>
          </a:xfrm>
          <a:prstGeom prst="curved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urved Down Arrow 13">
            <a:extLst>
              <a:ext uri="{FF2B5EF4-FFF2-40B4-BE49-F238E27FC236}">
                <a16:creationId xmlns:a16="http://schemas.microsoft.com/office/drawing/2014/main" id="{28C47D89-C3A9-E9B0-93C0-5A606561CE2C}"/>
              </a:ext>
            </a:extLst>
          </p:cNvPr>
          <p:cNvSpPr/>
          <p:nvPr/>
        </p:nvSpPr>
        <p:spPr>
          <a:xfrm rot="515335" flipH="1">
            <a:off x="5646590" y="3581569"/>
            <a:ext cx="553010" cy="496277"/>
          </a:xfrm>
          <a:prstGeom prst="curved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urved Down Arrow 10">
            <a:extLst>
              <a:ext uri="{FF2B5EF4-FFF2-40B4-BE49-F238E27FC236}">
                <a16:creationId xmlns:a16="http://schemas.microsoft.com/office/drawing/2014/main" id="{56A145DA-B730-5080-FBE0-73B438FF7EAF}"/>
              </a:ext>
            </a:extLst>
          </p:cNvPr>
          <p:cNvSpPr/>
          <p:nvPr/>
        </p:nvSpPr>
        <p:spPr>
          <a:xfrm rot="20122007" flipH="1">
            <a:off x="5797403" y="1283467"/>
            <a:ext cx="790525" cy="498964"/>
          </a:xfrm>
          <a:prstGeom prst="curved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rved Down Arrow 11">
            <a:extLst>
              <a:ext uri="{FF2B5EF4-FFF2-40B4-BE49-F238E27FC236}">
                <a16:creationId xmlns:a16="http://schemas.microsoft.com/office/drawing/2014/main" id="{05087BB5-D7C0-1F3F-5A7B-A6FAFA141167}"/>
              </a:ext>
            </a:extLst>
          </p:cNvPr>
          <p:cNvSpPr/>
          <p:nvPr/>
        </p:nvSpPr>
        <p:spPr>
          <a:xfrm rot="21437821" flipH="1">
            <a:off x="5979458" y="3604450"/>
            <a:ext cx="674572" cy="496277"/>
          </a:xfrm>
          <a:prstGeom prst="curved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3709A8-429C-9B6D-6A48-7FBDE656D5E4}"/>
              </a:ext>
            </a:extLst>
          </p:cNvPr>
          <p:cNvSpPr txBox="1"/>
          <p:nvPr/>
        </p:nvSpPr>
        <p:spPr>
          <a:xfrm>
            <a:off x="6208664" y="987648"/>
            <a:ext cx="67037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Easy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E2FED7-1FC9-F920-B3FB-3134626AC50F}"/>
              </a:ext>
            </a:extLst>
          </p:cNvPr>
          <p:cNvSpPr txBox="1"/>
          <p:nvPr/>
        </p:nvSpPr>
        <p:spPr>
          <a:xfrm>
            <a:off x="5551112" y="3263771"/>
            <a:ext cx="6575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0CF989-77DB-5175-52F0-903CB64CE3F5}"/>
              </a:ext>
            </a:extLst>
          </p:cNvPr>
          <p:cNvSpPr txBox="1"/>
          <p:nvPr/>
        </p:nvSpPr>
        <p:spPr>
          <a:xfrm>
            <a:off x="7699664" y="1517073"/>
            <a:ext cx="633507" cy="3539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CC1A6B-D55D-6523-4F93-77DA7079196C}"/>
              </a:ext>
            </a:extLst>
          </p:cNvPr>
          <p:cNvSpPr txBox="1"/>
          <p:nvPr/>
        </p:nvSpPr>
        <p:spPr>
          <a:xfrm>
            <a:off x="7693075" y="3475764"/>
            <a:ext cx="550151" cy="3539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€$¥</a:t>
            </a:r>
          </a:p>
        </p:txBody>
      </p:sp>
    </p:spTree>
    <p:extLst>
      <p:ext uri="{BB962C8B-B14F-4D97-AF65-F5344CB8AC3E}">
        <p14:creationId xmlns:p14="http://schemas.microsoft.com/office/powerpoint/2010/main" val="376083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6AE0CAD-BAA6-3605-8FA2-3E8F334929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22031" y="2821443"/>
            <a:ext cx="3765962" cy="234467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76992-19AE-346C-F659-0EC77A2E245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876801" cy="4283784"/>
          </a:xfrm>
        </p:spPr>
        <p:txBody>
          <a:bodyPr/>
          <a:lstStyle/>
          <a:p>
            <a:r>
              <a:rPr lang="en-GB" sz="1200" b="1" dirty="0"/>
              <a:t>Are you prepared to move away from the economic optimum towards the environmental optimum</a:t>
            </a:r>
            <a:r>
              <a:rPr lang="en-GB" sz="1200" dirty="0"/>
              <a:t>?</a:t>
            </a:r>
          </a:p>
          <a:p>
            <a:r>
              <a:rPr lang="en-GB" sz="1200" dirty="0"/>
              <a:t>Concept of shadow costs:</a:t>
            </a:r>
            <a:br>
              <a:rPr lang="en-GB" sz="1200" dirty="0"/>
            </a:br>
            <a:r>
              <a:rPr lang="en-GB" sz="1200" dirty="0"/>
              <a:t>Gives an economic “value” to CO2 savings:</a:t>
            </a:r>
            <a:br>
              <a:rPr lang="en-GB" sz="1200" dirty="0"/>
            </a:br>
            <a:r>
              <a:rPr lang="en-GB" sz="1200" dirty="0"/>
              <a:t>a ton of CO2 (savings) is worth e.g. 200€</a:t>
            </a:r>
          </a:p>
          <a:p>
            <a:r>
              <a:rPr lang="en-GB" sz="1200" dirty="0"/>
              <a:t>Including the shadow costs in the overall costs shifts the cost optimum towards lower CO2</a:t>
            </a:r>
          </a:p>
          <a:p>
            <a:r>
              <a:rPr lang="en-GB" sz="1200" b="1" dirty="0"/>
              <a:t>Shadow costs allow to include environmental effects in a cost-benefit analysis</a:t>
            </a:r>
          </a:p>
          <a:p>
            <a:r>
              <a:rPr lang="en-GB" sz="1200" dirty="0"/>
              <a:t>Caveats</a:t>
            </a:r>
          </a:p>
          <a:p>
            <a:pPr lvl="1"/>
            <a:r>
              <a:rPr lang="en-GB" sz="1000" dirty="0"/>
              <a:t>Shadow costs are significantly lower than the claimed overall damage from CO2 emissions</a:t>
            </a:r>
          </a:p>
          <a:p>
            <a:pPr lvl="1"/>
            <a:r>
              <a:rPr lang="en-GB" sz="1000" dirty="0"/>
              <a:t>Nobody pays you the “savings” in shadow costs, instead you pay a very real cost increase for lowering the shadow costs</a:t>
            </a:r>
          </a:p>
          <a:p>
            <a:pPr lvl="1"/>
            <a:r>
              <a:rPr lang="en-GB" sz="1000" dirty="0"/>
              <a:t>Shadow costs are so small (currently, 80€/ton) that in many cases they do not motivate significant CO2 savings</a:t>
            </a:r>
            <a:br>
              <a:rPr lang="en-GB" sz="1000" dirty="0"/>
            </a:br>
            <a:r>
              <a:rPr lang="en-GB" sz="1000" dirty="0"/>
              <a:t>(the figure was made with a whopping 2000€/ton figure!)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0C731-50D0-FC11-66A4-48B37AD78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Shadow Costs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1BFF7-AF5A-B883-AD45-312D7707182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94D0E-C63C-6311-207C-D1A915F9003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93C0-51E8-3995-B2C8-3C236CFE9EF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BA9612-FADD-7C79-D48A-1CB985B82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921" y="583909"/>
            <a:ext cx="3673072" cy="2273591"/>
          </a:xfrm>
          <a:prstGeom prst="rect">
            <a:avLst/>
          </a:prstGeom>
        </p:spPr>
      </p:pic>
      <p:sp>
        <p:nvSpPr>
          <p:cNvPr id="13" name="Curved Down Arrow 12">
            <a:extLst>
              <a:ext uri="{FF2B5EF4-FFF2-40B4-BE49-F238E27FC236}">
                <a16:creationId xmlns:a16="http://schemas.microsoft.com/office/drawing/2014/main" id="{4AB936B0-766E-95BD-9DD5-47A957F52CD9}"/>
              </a:ext>
            </a:extLst>
          </p:cNvPr>
          <p:cNvSpPr/>
          <p:nvPr/>
        </p:nvSpPr>
        <p:spPr>
          <a:xfrm rot="20122007" flipH="1">
            <a:off x="5441369" y="1503538"/>
            <a:ext cx="339634" cy="498964"/>
          </a:xfrm>
          <a:prstGeom prst="curved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urved Down Arrow 13">
            <a:extLst>
              <a:ext uri="{FF2B5EF4-FFF2-40B4-BE49-F238E27FC236}">
                <a16:creationId xmlns:a16="http://schemas.microsoft.com/office/drawing/2014/main" id="{28C47D89-C3A9-E9B0-93C0-5A606561CE2C}"/>
              </a:ext>
            </a:extLst>
          </p:cNvPr>
          <p:cNvSpPr/>
          <p:nvPr/>
        </p:nvSpPr>
        <p:spPr>
          <a:xfrm rot="151326" flipH="1">
            <a:off x="5660934" y="3536094"/>
            <a:ext cx="268225" cy="496277"/>
          </a:xfrm>
          <a:prstGeom prst="curvedDown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Curved Down Arrow 10">
            <a:extLst>
              <a:ext uri="{FF2B5EF4-FFF2-40B4-BE49-F238E27FC236}">
                <a16:creationId xmlns:a16="http://schemas.microsoft.com/office/drawing/2014/main" id="{56A145DA-B730-5080-FBE0-73B438FF7EAF}"/>
              </a:ext>
            </a:extLst>
          </p:cNvPr>
          <p:cNvSpPr/>
          <p:nvPr/>
        </p:nvSpPr>
        <p:spPr>
          <a:xfrm rot="20122007" flipH="1">
            <a:off x="5579847" y="1330968"/>
            <a:ext cx="1018452" cy="498964"/>
          </a:xfrm>
          <a:prstGeom prst="curved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Curved Down Arrow 11">
            <a:extLst>
              <a:ext uri="{FF2B5EF4-FFF2-40B4-BE49-F238E27FC236}">
                <a16:creationId xmlns:a16="http://schemas.microsoft.com/office/drawing/2014/main" id="{05087BB5-D7C0-1F3F-5A7B-A6FAFA141167}"/>
              </a:ext>
            </a:extLst>
          </p:cNvPr>
          <p:cNvSpPr/>
          <p:nvPr/>
        </p:nvSpPr>
        <p:spPr>
          <a:xfrm rot="20736506" flipH="1">
            <a:off x="5721109" y="3512977"/>
            <a:ext cx="936929" cy="496277"/>
          </a:xfrm>
          <a:prstGeom prst="curved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3709A8-429C-9B6D-6A48-7FBDE656D5E4}"/>
              </a:ext>
            </a:extLst>
          </p:cNvPr>
          <p:cNvSpPr txBox="1"/>
          <p:nvPr/>
        </p:nvSpPr>
        <p:spPr>
          <a:xfrm>
            <a:off x="6208664" y="987648"/>
            <a:ext cx="67037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Easy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E2FED7-1FC9-F920-B3FB-3134626AC50F}"/>
              </a:ext>
            </a:extLst>
          </p:cNvPr>
          <p:cNvSpPr txBox="1"/>
          <p:nvPr/>
        </p:nvSpPr>
        <p:spPr>
          <a:xfrm>
            <a:off x="5312241" y="3206083"/>
            <a:ext cx="6575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Hard</a:t>
            </a:r>
          </a:p>
        </p:txBody>
      </p:sp>
    </p:spTree>
    <p:extLst>
      <p:ext uri="{BB962C8B-B14F-4D97-AF65-F5344CB8AC3E}">
        <p14:creationId xmlns:p14="http://schemas.microsoft.com/office/powerpoint/2010/main" val="1556585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65555B-59D1-EADD-6BE1-A22A1975A42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801688" cy="4029824"/>
          </a:xfrm>
        </p:spPr>
        <p:txBody>
          <a:bodyPr/>
          <a:lstStyle/>
          <a:p>
            <a:r>
              <a:rPr lang="en-GB" dirty="0"/>
              <a:t>Improvements in resource efficiency (shorter tunnel, less power) generally reduce CO2</a:t>
            </a:r>
            <a:br>
              <a:rPr lang="en-GB" dirty="0"/>
            </a:br>
            <a:r>
              <a:rPr lang="en-GB" dirty="0"/>
              <a:t>-&gt; are often presented as “improving sustainability” (including by myself!)</a:t>
            </a:r>
          </a:p>
          <a:p>
            <a:r>
              <a:rPr lang="en-GB" dirty="0"/>
              <a:t>This is correct, but nothing new: </a:t>
            </a:r>
            <a:br>
              <a:rPr lang="en-GB" dirty="0"/>
            </a:br>
            <a:r>
              <a:rPr lang="en-GB" dirty="0"/>
              <a:t>the incentive to reduce resource use is mostly </a:t>
            </a:r>
            <a:r>
              <a:rPr lang="en-GB" b="1" dirty="0"/>
              <a:t>cost reduction</a:t>
            </a:r>
            <a:r>
              <a:rPr lang="en-GB" dirty="0"/>
              <a:t>. </a:t>
            </a:r>
            <a:br>
              <a:rPr lang="en-GB" dirty="0"/>
            </a:br>
            <a:r>
              <a:rPr lang="en-GB" dirty="0"/>
              <a:t>This has always been there</a:t>
            </a:r>
          </a:p>
          <a:p>
            <a:r>
              <a:rPr lang="en-GB" dirty="0"/>
              <a:t>But: in most cases, </a:t>
            </a:r>
            <a:br>
              <a:rPr lang="en-GB" dirty="0"/>
            </a:br>
            <a:r>
              <a:rPr lang="en-GB" b="1" dirty="0"/>
              <a:t>cost optimum ≠ sustainability optimum</a:t>
            </a:r>
            <a:r>
              <a:rPr lang="en-GB" dirty="0"/>
              <a:t>!</a:t>
            </a:r>
          </a:p>
          <a:p>
            <a:r>
              <a:rPr lang="en-GB" dirty="0"/>
              <a:t>The litmus test of a serious sustainability concept: </a:t>
            </a:r>
            <a:r>
              <a:rPr lang="en-GB" b="1" dirty="0"/>
              <a:t>are you prepared to move away from the cost optimum towards an environmental (sustainability) optimum</a:t>
            </a:r>
            <a:r>
              <a:rPr lang="en-GB" dirty="0"/>
              <a:t>?</a:t>
            </a:r>
          </a:p>
          <a:p>
            <a:r>
              <a:rPr lang="en-GB" dirty="0"/>
              <a:t>This requires evaluating cost and environmental (e.g., CO2) impact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CDD154-E469-D8FE-0614-3B165DFBA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and Sustainability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DEA50-397D-89CF-22F5-D852B039AD2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74C59-A536-04E4-2EAA-D3E23AEEFA4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6E70-A27C-987E-569E-51ADBCC8D93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" name="Content Placeholder 9" descr="Comparing a litmus test paper strip to a color scale&#10;">
            <a:hlinkClick r:id="rId2"/>
            <a:extLst>
              <a:ext uri="{FF2B5EF4-FFF2-40B4-BE49-F238E27FC236}">
                <a16:creationId xmlns:a16="http://schemas.microsoft.com/office/drawing/2014/main" id="{45F22516-B7DC-269C-561E-7B8556CCC15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0" y="1576123"/>
            <a:ext cx="3575050" cy="238336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0152E6-C6E3-1B95-70A2-62AB9D345EC0}"/>
              </a:ext>
            </a:extLst>
          </p:cNvPr>
          <p:cNvSpPr txBox="1"/>
          <p:nvPr/>
        </p:nvSpPr>
        <p:spPr>
          <a:xfrm rot="16200000">
            <a:off x="7041931" y="2837794"/>
            <a:ext cx="328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CC-BY 2.0 Marco </a:t>
            </a:r>
            <a:r>
              <a:rPr lang="en-GB" sz="900" dirty="0" err="1"/>
              <a:t>Verch</a:t>
            </a:r>
            <a:r>
              <a:rPr lang="en-GB" sz="900" dirty="0"/>
              <a:t> via Flickr</a:t>
            </a:r>
          </a:p>
          <a:p>
            <a:r>
              <a:rPr lang="en-GB" sz="900" dirty="0"/>
              <a:t>https://</a:t>
            </a:r>
            <a:r>
              <a:rPr lang="en-GB" sz="900" dirty="0" err="1"/>
              <a:t>www.flickr.com</a:t>
            </a:r>
            <a:r>
              <a:rPr lang="en-GB" sz="900" dirty="0"/>
              <a:t>/photos/30478819@N08/49500013537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54057C-FED3-CB82-B19D-ECD951DB3069}"/>
              </a:ext>
            </a:extLst>
          </p:cNvPr>
          <p:cNvSpPr txBox="1"/>
          <p:nvPr/>
        </p:nvSpPr>
        <p:spPr>
          <a:xfrm>
            <a:off x="4724400" y="1200646"/>
            <a:ext cx="633507" cy="353943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EE0D51-9AB1-409D-98C9-52C43B5FE152}"/>
              </a:ext>
            </a:extLst>
          </p:cNvPr>
          <p:cNvSpPr txBox="1"/>
          <p:nvPr/>
        </p:nvSpPr>
        <p:spPr>
          <a:xfrm>
            <a:off x="7665366" y="1222180"/>
            <a:ext cx="633507" cy="353943"/>
          </a:xfrm>
          <a:prstGeom prst="rect">
            <a:avLst/>
          </a:prstGeom>
          <a:solidFill>
            <a:srgbClr val="475878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CO2</a:t>
            </a:r>
          </a:p>
        </p:txBody>
      </p:sp>
    </p:spTree>
    <p:extLst>
      <p:ext uri="{BB962C8B-B14F-4D97-AF65-F5344CB8AC3E}">
        <p14:creationId xmlns:p14="http://schemas.microsoft.com/office/powerpoint/2010/main" val="2816998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197A67-8EA7-ECB8-F3E3-B8B4BE7796F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853295" y="1761066"/>
            <a:ext cx="3749427" cy="3111345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Development that meets the </a:t>
            </a:r>
            <a:r>
              <a:rPr lang="en-GB" b="1" i="1" dirty="0"/>
              <a:t>needs of current generations without compromising the ability of future generations </a:t>
            </a:r>
            <a:r>
              <a:rPr lang="en-GB" i="1" dirty="0"/>
              <a:t>to meet their needs and aspirations</a:t>
            </a:r>
            <a:r>
              <a:rPr lang="en-GB" dirty="0"/>
              <a:t>. (WCED, 1987)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WCED (World Commission for Environment and Development) (1987) </a:t>
            </a:r>
            <a:r>
              <a:rPr lang="en-GB" sz="10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Common Future</a:t>
            </a:r>
            <a:r>
              <a:rPr lang="en-GB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Oxford University Press, Oxford.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165D9E-7C9B-EB10-62C4-0E2C42054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Sustainability: What It Is…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F664E3-42F1-A526-2B32-70005A2E6B2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Benno List | Sustainability Studies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DE92A1-3AB3-3D8C-5B67-2808CF99C743}"/>
              </a:ext>
            </a:extLst>
          </p:cNvPr>
          <p:cNvSpPr txBox="1"/>
          <p:nvPr/>
        </p:nvSpPr>
        <p:spPr>
          <a:xfrm rot="16200000">
            <a:off x="-731221" y="2039849"/>
            <a:ext cx="1911101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Cover of the “Brundtland Report” 1987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9B374B14-AAB2-1906-44B4-5D5484EFE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7" y="3113974"/>
            <a:ext cx="1061727" cy="12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843D49-2B86-A77D-A284-AE01A6B12210}"/>
              </a:ext>
            </a:extLst>
          </p:cNvPr>
          <p:cNvSpPr txBox="1"/>
          <p:nvPr/>
        </p:nvSpPr>
        <p:spPr>
          <a:xfrm rot="16200000">
            <a:off x="-629548" y="3782304"/>
            <a:ext cx="1848583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88" dirty="0"/>
              <a:t>Gro Harlem </a:t>
            </a:r>
            <a:r>
              <a:rPr lang="en-GB" sz="788" dirty="0" err="1"/>
              <a:t>Brundlandt</a:t>
            </a:r>
            <a:r>
              <a:rPr lang="en-GB" sz="788" dirty="0"/>
              <a:t> at WEF 1989</a:t>
            </a:r>
            <a:br>
              <a:rPr lang="en-GB" sz="788" dirty="0"/>
            </a:br>
            <a:r>
              <a:rPr lang="en-GB" sz="788" dirty="0"/>
              <a:t>© WEF, CC-BY-SA-2.0</a:t>
            </a: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565972AB-FF9D-368E-0B89-BFE8BE1C9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369" y="1014666"/>
            <a:ext cx="3120027" cy="22639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2E19F6-5AAD-A1A5-831A-70651F00D2A6}"/>
              </a:ext>
            </a:extLst>
          </p:cNvPr>
          <p:cNvSpPr txBox="1"/>
          <p:nvPr/>
        </p:nvSpPr>
        <p:spPr>
          <a:xfrm rot="16200000">
            <a:off x="7520138" y="2217624"/>
            <a:ext cx="277672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25" dirty="0"/>
              <a:t>R.Y. </a:t>
            </a:r>
            <a:r>
              <a:rPr lang="en-GB" sz="825" dirty="0" err="1"/>
              <a:t>Surampalli</a:t>
            </a:r>
            <a:r>
              <a:rPr lang="en-GB" sz="825" dirty="0"/>
              <a:t> et al. (eds), Sustainability.  Wiley 2020.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476E1D9-7287-3871-E3BA-BF272FD9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47" y="1283622"/>
            <a:ext cx="1149374" cy="169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F70E76-E875-26CA-B1C3-EAE75F18C55D}"/>
              </a:ext>
            </a:extLst>
          </p:cNvPr>
          <p:cNvSpPr txBox="1"/>
          <p:nvPr/>
        </p:nvSpPr>
        <p:spPr>
          <a:xfrm>
            <a:off x="1645546" y="3571462"/>
            <a:ext cx="22222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Three aspects: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environmental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economical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B6F1C2-8360-DE2F-08FD-017A9BF88B9D}"/>
              </a:ext>
            </a:extLst>
          </p:cNvPr>
          <p:cNvSpPr txBox="1"/>
          <p:nvPr/>
        </p:nvSpPr>
        <p:spPr>
          <a:xfrm>
            <a:off x="3769912" y="3422162"/>
            <a:ext cx="5226111" cy="166199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Observation:</a:t>
            </a:r>
          </a:p>
          <a:p>
            <a:r>
              <a:rPr lang="en-GB" dirty="0"/>
              <a:t>“Economy”, i.e. cost, is also part of “Sustainability”</a:t>
            </a:r>
          </a:p>
          <a:p>
            <a:r>
              <a:rPr lang="en-GB" dirty="0"/>
              <a:t>Nevertheless: Let us talk about tension between</a:t>
            </a:r>
            <a:br>
              <a:rPr lang="en-GB" dirty="0"/>
            </a:br>
            <a:r>
              <a:rPr lang="en-GB" dirty="0"/>
              <a:t>		</a:t>
            </a:r>
            <a:r>
              <a:rPr lang="en-GB" b="1" dirty="0"/>
              <a:t>cost and sustainability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/>
              <a:t>although more strictly it is </a:t>
            </a:r>
            <a:br>
              <a:rPr lang="en-GB" dirty="0"/>
            </a:br>
            <a:r>
              <a:rPr lang="en-GB" dirty="0"/>
              <a:t>		</a:t>
            </a:r>
            <a:r>
              <a:rPr lang="en-GB" b="1" dirty="0"/>
              <a:t>environmental vs economic </a:t>
            </a:r>
            <a:r>
              <a:rPr lang="en-GB" dirty="0"/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3493675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F6E3A4-273F-885B-D6BA-24987936CB3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/>
              <a:t>Consider 2 papers</a:t>
            </a:r>
          </a:p>
          <a:p>
            <a:pPr lvl="1"/>
            <a:r>
              <a:rPr lang="en-GB" dirty="0"/>
              <a:t>ARUP study</a:t>
            </a:r>
          </a:p>
          <a:p>
            <a:pPr lvl="1"/>
            <a:r>
              <a:rPr lang="en-GB" dirty="0"/>
              <a:t>More general “sustainability studies” paper</a:t>
            </a:r>
          </a:p>
          <a:p>
            <a:r>
              <a:rPr lang="en-GB" dirty="0"/>
              <a:t>ARUP study</a:t>
            </a:r>
          </a:p>
          <a:p>
            <a:pPr lvl="1"/>
            <a:r>
              <a:rPr lang="en-GB" dirty="0"/>
              <a:t>Finished =&gt; publication ready</a:t>
            </a:r>
          </a:p>
          <a:p>
            <a:pPr lvl="1"/>
            <a:r>
              <a:rPr lang="en-GB" dirty="0"/>
              <a:t>Very thorough, conforms to international standards -&gt; needs a strong methodology part, somewhat technical</a:t>
            </a:r>
          </a:p>
          <a:p>
            <a:pPr lvl="1"/>
            <a:r>
              <a:rPr lang="en-GB" dirty="0"/>
              <a:t>Authorship needs to include ARUP personnel</a:t>
            </a:r>
          </a:p>
          <a:p>
            <a:r>
              <a:rPr lang="en-GB" dirty="0"/>
              <a:t>Sustainability Studies</a:t>
            </a:r>
          </a:p>
          <a:p>
            <a:pPr lvl="1"/>
            <a:r>
              <a:rPr lang="en-GB" dirty="0"/>
              <a:t>We have a lot of material</a:t>
            </a:r>
          </a:p>
          <a:p>
            <a:pPr lvl="1"/>
            <a:r>
              <a:rPr lang="en-GB" dirty="0"/>
              <a:t>Worth publishing</a:t>
            </a:r>
          </a:p>
          <a:p>
            <a:pPr lvl="1"/>
            <a:r>
              <a:rPr lang="en-GB" dirty="0"/>
              <a:t>Varying degree of thoroughness and  rigor</a:t>
            </a:r>
          </a:p>
          <a:p>
            <a:pPr lvl="1"/>
            <a:r>
              <a:rPr lang="en-GB" dirty="0"/>
              <a:t>Certainly not worse than C3 sustainability paper</a:t>
            </a:r>
          </a:p>
          <a:p>
            <a:pPr lvl="1"/>
            <a:r>
              <a:rPr lang="en-GB" dirty="0"/>
              <a:t>Consider same journal: </a:t>
            </a:r>
            <a:br>
              <a:rPr lang="en-GB" dirty="0"/>
            </a:br>
            <a:r>
              <a:rPr lang="en-GB" dirty="0"/>
              <a:t>PRX Energy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8FDE24-41D1-EF32-A113-CEE50A41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Publication Strategy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F6DB3-958B-8C33-20B0-C1D1D771FED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1D66-F149-5F77-0DD7-11883A1DD9B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28181-47E8-77EE-043E-9420799DD1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" name="Content Placeholder 9" descr="A paper with text and images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7012BAC-B778-FD99-00EF-14192F95893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869874" y="582243"/>
            <a:ext cx="3262989" cy="4456899"/>
          </a:xfrm>
          <a:noFill/>
          <a:ln>
            <a:solidFill>
              <a:schemeClr val="accent5"/>
            </a:solidFill>
          </a:ln>
          <a:effectLst>
            <a:outerShdw blurRad="63500" dist="63500" dir="2700000" algn="tl" rotWithShape="0">
              <a:schemeClr val="accent5">
                <a:lumMod val="60000"/>
                <a:lumOff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0871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8FDE24-41D1-EF32-A113-CEE50A41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Journal: Physical Review X -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F6DB3-958B-8C33-20B0-C1D1D771FED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1D66-F149-5F77-0DD7-11883A1DD9B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28181-47E8-77EE-043E-9420799DD16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4" name="Content Placeholder 13" descr="A screenshot of a website&#10;&#10;Description automatically generated">
            <a:extLst>
              <a:ext uri="{FF2B5EF4-FFF2-40B4-BE49-F238E27FC236}">
                <a16:creationId xmlns:a16="http://schemas.microsoft.com/office/drawing/2014/main" id="{F2BD5AA1-81B3-1958-E5EE-A58B742E0CDB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419600" y="571501"/>
            <a:ext cx="4393149" cy="2476674"/>
          </a:xfrm>
          <a:prstGeom prst="rect">
            <a:avLst/>
          </a:prstGeom>
        </p:spPr>
      </p:pic>
      <p:pic>
        <p:nvPicPr>
          <p:cNvPr id="15" name="Content Placeholder 9" descr="A paper with text and images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9643C4E-8CBA-D9E7-4ADE-9E111E439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460184" y="2697158"/>
            <a:ext cx="1867880" cy="2551328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tl" rotWithShape="0">
              <a:schemeClr val="accent5">
                <a:lumMod val="60000"/>
                <a:lumOff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7BB5DE-F5F6-B38C-676B-7940EE01F641}"/>
              </a:ext>
            </a:extLst>
          </p:cNvPr>
          <p:cNvSpPr txBox="1"/>
          <p:nvPr/>
        </p:nvSpPr>
        <p:spPr>
          <a:xfrm>
            <a:off x="6156079" y="3170243"/>
            <a:ext cx="2938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5"/>
              </a:rPr>
              <a:t>https://journals.aps.org/prxenergy/</a:t>
            </a:r>
            <a:r>
              <a:rPr lang="en-GB" sz="1400" dirty="0"/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03EA02A-539D-F102-486B-E1F50EDF12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603" y="2054249"/>
            <a:ext cx="3509744" cy="3299057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DDE4FB6B-4CB8-E230-6627-70C370369A66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7"/>
          <a:stretch>
            <a:fillRect/>
          </a:stretch>
        </p:blipFill>
        <p:spPr>
          <a:xfrm>
            <a:off x="331250" y="822640"/>
            <a:ext cx="3978899" cy="11841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34F4A7B-8D38-7222-CE12-D8EDEB2D2141}"/>
              </a:ext>
            </a:extLst>
          </p:cNvPr>
          <p:cNvSpPr txBox="1"/>
          <p:nvPr/>
        </p:nvSpPr>
        <p:spPr>
          <a:xfrm>
            <a:off x="6368648" y="3771406"/>
            <a:ext cx="255467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New: Launched April 22,</a:t>
            </a:r>
            <a:br>
              <a:rPr lang="en-GB" dirty="0"/>
            </a:br>
            <a:r>
              <a:rPr lang="en-GB" dirty="0"/>
              <a:t>2 volumes</a:t>
            </a:r>
          </a:p>
        </p:txBody>
      </p:sp>
    </p:spTree>
    <p:extLst>
      <p:ext uri="{BB962C8B-B14F-4D97-AF65-F5344CB8AC3E}">
        <p14:creationId xmlns:p14="http://schemas.microsoft.com/office/powerpoint/2010/main" val="347379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D93C92-77D3-D78C-DC55-17F14F5F3A9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636583"/>
            <a:ext cx="3872346" cy="454334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C3 Paper (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  <a:hlinkClick r:id="rId2"/>
              </a:rPr>
              <a:t>PRX Energy </a:t>
            </a:r>
            <a:r>
              <a:rPr lang="en-GB" b="1" i="0" u="none" strike="noStrike" dirty="0">
                <a:solidFill>
                  <a:srgbClr val="555555"/>
                </a:solidFill>
                <a:effectLst/>
                <a:latin typeface="Proxima Nova"/>
                <a:hlinkClick r:id="rId2"/>
              </a:rPr>
              <a:t>2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  <a:hlinkClick r:id="rId2"/>
              </a:rPr>
              <a:t>, 047001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) </a:t>
            </a:r>
            <a:r>
              <a:rPr lang="en-GB" b="0" i="0" u="none" strike="noStrike" dirty="0" err="1">
                <a:solidFill>
                  <a:srgbClr val="555555"/>
                </a:solidFill>
                <a:effectLst/>
                <a:latin typeface="Proxima Nova"/>
              </a:rPr>
              <a:t>adresses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 several aspects which should be covered in our paper. Chapter headings:</a:t>
            </a:r>
          </a:p>
          <a:p>
            <a:r>
              <a:rPr lang="en-GB" b="1" dirty="0">
                <a:solidFill>
                  <a:srgbClr val="555555"/>
                </a:solidFill>
                <a:latin typeface="Proxima Nova"/>
              </a:rPr>
              <a:t>Power consumption and optimization</a:t>
            </a:r>
          </a:p>
          <a:p>
            <a:pPr lvl="1"/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Present our evaluation of power consumption (never shown in peer reviewed article)</a:t>
            </a:r>
          </a:p>
          <a:p>
            <a:r>
              <a:rPr lang="en-GB" b="1" dirty="0">
                <a:solidFill>
                  <a:srgbClr val="555555"/>
                </a:solidFill>
                <a:latin typeface="Proxima Nova"/>
              </a:rPr>
              <a:t>Carbon impact of construction</a:t>
            </a:r>
          </a:p>
          <a:p>
            <a:pPr lvl="1"/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Refer to (separate) ARUP study</a:t>
            </a:r>
          </a:p>
          <a:p>
            <a:r>
              <a:rPr lang="en-GB" b="1" dirty="0">
                <a:solidFill>
                  <a:srgbClr val="555555"/>
                </a:solidFill>
                <a:latin typeface="Proxima Nova"/>
              </a:rPr>
              <a:t>Mitigation Strategies for Operation</a:t>
            </a:r>
          </a:p>
          <a:p>
            <a:pPr lvl="1"/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Discusses projections for regional carbon intensity (check/refine -&gt; Benno)</a:t>
            </a:r>
          </a:p>
          <a:p>
            <a:pPr lvl="1"/>
            <a:r>
              <a:rPr lang="en-GB" dirty="0">
                <a:solidFill>
                  <a:srgbClr val="555555"/>
                </a:solidFill>
                <a:latin typeface="Proxima Nova"/>
              </a:rPr>
              <a:t>Describe Fraunhofer study for CLIC -&gt; Q: </a:t>
            </a:r>
            <a:r>
              <a:rPr lang="en-GB" b="1" dirty="0">
                <a:solidFill>
                  <a:srgbClr val="555555"/>
                </a:solidFill>
                <a:latin typeface="Proxima Nova"/>
              </a:rPr>
              <a:t>could this be updated</a:t>
            </a:r>
            <a:r>
              <a:rPr lang="en-GB" dirty="0">
                <a:solidFill>
                  <a:srgbClr val="555555"/>
                </a:solidFill>
                <a:latin typeface="Proxima Nova"/>
              </a:rPr>
              <a:t>???</a:t>
            </a:r>
          </a:p>
          <a:p>
            <a:pPr lvl="1"/>
            <a:r>
              <a:rPr lang="en-GB" b="0" i="0" u="none" strike="noStrike" dirty="0">
                <a:solidFill>
                  <a:srgbClr val="555555"/>
                </a:solidFill>
                <a:effectLst/>
                <a:latin typeface="Proxima Nova"/>
              </a:rPr>
              <a:t>Discuss </a:t>
            </a:r>
            <a:r>
              <a:rPr lang="en-GB" dirty="0">
                <a:solidFill>
                  <a:srgbClr val="555555"/>
                </a:solidFill>
                <a:latin typeface="Proxima Nova"/>
              </a:rPr>
              <a:t>Japan concept for </a:t>
            </a:r>
            <a:r>
              <a:rPr lang="en-GB" b="1" dirty="0">
                <a:solidFill>
                  <a:srgbClr val="555555"/>
                </a:solidFill>
                <a:latin typeface="Proxima Nova"/>
              </a:rPr>
              <a:t>carbon offsets</a:t>
            </a:r>
            <a:endParaRPr lang="en-GB" b="1" i="0" u="none" strike="noStrike" dirty="0">
              <a:solidFill>
                <a:srgbClr val="555555"/>
              </a:solidFill>
              <a:effectLst/>
              <a:latin typeface="Proxima Nova"/>
            </a:endParaRPr>
          </a:p>
          <a:p>
            <a:r>
              <a:rPr lang="en-GB" b="1" dirty="0">
                <a:solidFill>
                  <a:srgbClr val="555555"/>
                </a:solidFill>
                <a:latin typeface="Proxima Nova"/>
              </a:rPr>
              <a:t>Analysis of Total Carbon Footprint</a:t>
            </a:r>
          </a:p>
          <a:p>
            <a:pPr lvl="1"/>
            <a:r>
              <a:rPr lang="en-GB" i="0" u="none" strike="noStrike" dirty="0">
                <a:solidFill>
                  <a:srgbClr val="555555"/>
                </a:solidFill>
                <a:effectLst/>
                <a:latin typeface="Proxima Nova"/>
              </a:rPr>
              <a:t>Sums it up</a:t>
            </a:r>
          </a:p>
          <a:p>
            <a:pPr lvl="1"/>
            <a:r>
              <a:rPr lang="en-GB" dirty="0">
                <a:solidFill>
                  <a:srgbClr val="555555"/>
                </a:solidFill>
                <a:latin typeface="Proxima Nova"/>
              </a:rPr>
              <a:t>Provide our own plots, including Carbon Profile (work out for ILC as well)</a:t>
            </a:r>
          </a:p>
          <a:p>
            <a:pPr lvl="1"/>
            <a:r>
              <a:rPr lang="en-GB" i="0" u="none" strike="noStrike" dirty="0">
                <a:solidFill>
                  <a:srgbClr val="555555"/>
                </a:solidFill>
                <a:effectLst/>
                <a:latin typeface="Proxima Nova"/>
              </a:rPr>
              <a:t>Biggest issue: Estimate for accelerator construction!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112EFF-E267-EA6C-D01C-A9D946B17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Digest of C3 Paper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3BAE7-ABAD-02AF-00D3-46EBC621E0D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AF0CB-4CC0-1C72-A435-268A20892FD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5F432-3D03-B436-31DD-44AB3BDDB8A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036934-B144-7163-8541-0A51A658D84F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894118" y="752560"/>
            <a:ext cx="3404755" cy="402982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 be discussed:</a:t>
            </a:r>
          </a:p>
          <a:p>
            <a:pPr marL="0" indent="0">
              <a:buNone/>
            </a:pPr>
            <a:r>
              <a:rPr lang="en-GB" dirty="0"/>
              <a:t>C3 paper has a chapter on “Comparison of Higgs Factory Physics Reach”</a:t>
            </a:r>
          </a:p>
          <a:p>
            <a:pPr marL="0" indent="0">
              <a:buNone/>
            </a:pPr>
            <a:r>
              <a:rPr lang="en-GB" dirty="0"/>
              <a:t>Tries to quantify physics benefit by weighted average of precision improvements over HL-LHC</a:t>
            </a:r>
          </a:p>
          <a:p>
            <a:r>
              <a:rPr lang="en-GB" dirty="0"/>
              <a:t>Pro: Defines a measurable Key Performance Indicator KPI</a:t>
            </a:r>
          </a:p>
          <a:p>
            <a:r>
              <a:rPr lang="en-GB" dirty="0"/>
              <a:t>Con: Approach is highly debatable</a:t>
            </a:r>
          </a:p>
          <a:p>
            <a:pPr marL="0" indent="0">
              <a:buNone/>
            </a:pPr>
            <a:r>
              <a:rPr lang="en-GB" dirty="0"/>
              <a:t>What do we do?</a:t>
            </a:r>
          </a:p>
          <a:p>
            <a:r>
              <a:rPr lang="en-GB" dirty="0"/>
              <a:t>Adopt?</a:t>
            </a:r>
          </a:p>
          <a:p>
            <a:r>
              <a:rPr lang="en-GB" dirty="0"/>
              <a:t>Argue?</a:t>
            </a:r>
          </a:p>
          <a:p>
            <a:r>
              <a:rPr lang="en-GB" dirty="0"/>
              <a:t>Ignore?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292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7F5B48-A0F0-29CF-91CF-F9604E2E731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627869"/>
            <a:ext cx="3726873" cy="4029824"/>
          </a:xfrm>
        </p:spPr>
        <p:txBody>
          <a:bodyPr/>
          <a:lstStyle/>
          <a:p>
            <a:r>
              <a:rPr lang="en-GB" dirty="0"/>
              <a:t>Introduction</a:t>
            </a:r>
          </a:p>
          <a:p>
            <a:pPr lvl="1"/>
            <a:r>
              <a:rPr lang="en-GB" dirty="0"/>
              <a:t>Introduce Life Cycle concept, importance of overall design, three pillars (system design subsystem optimization, operation)</a:t>
            </a:r>
          </a:p>
          <a:p>
            <a:r>
              <a:rPr lang="en-GB" dirty="0"/>
              <a:t>Accelerator Design</a:t>
            </a:r>
          </a:p>
          <a:p>
            <a:pPr lvl="1"/>
            <a:r>
              <a:rPr lang="en-GB" dirty="0"/>
              <a:t>Explain general approach (energy and </a:t>
            </a:r>
            <a:r>
              <a:rPr lang="en-GB" dirty="0" err="1"/>
              <a:t>lumi</a:t>
            </a:r>
            <a:r>
              <a:rPr lang="en-GB" dirty="0"/>
              <a:t>, construction vs operation, high gradient requires pulsed op + SC or 2-beam, effectiveness: nanobeam)</a:t>
            </a:r>
          </a:p>
          <a:p>
            <a:pPr lvl="1"/>
            <a:r>
              <a:rPr lang="en-GB" dirty="0"/>
              <a:t>Parameter tables</a:t>
            </a:r>
          </a:p>
          <a:p>
            <a:r>
              <a:rPr lang="en-GB" dirty="0"/>
              <a:t>Construction</a:t>
            </a:r>
          </a:p>
          <a:p>
            <a:pPr lvl="1"/>
            <a:r>
              <a:rPr lang="en-GB" dirty="0"/>
              <a:t>LCA of civil construction</a:t>
            </a:r>
          </a:p>
          <a:p>
            <a:pPr lvl="1"/>
            <a:r>
              <a:rPr lang="en-GB" dirty="0"/>
              <a:t>LCA of accelerator (sketch!)</a:t>
            </a:r>
          </a:p>
          <a:p>
            <a:r>
              <a:rPr lang="en-GB" dirty="0"/>
              <a:t>Operation</a:t>
            </a:r>
          </a:p>
          <a:p>
            <a:pPr lvl="1"/>
            <a:r>
              <a:rPr lang="en-GB" dirty="0"/>
              <a:t>Power consumption (tables, explanations / discussion)</a:t>
            </a:r>
          </a:p>
          <a:p>
            <a:pPr lvl="1"/>
            <a:r>
              <a:rPr lang="en-GB" dirty="0"/>
              <a:t>Operation modes (Fraunhofer study), mention demand side flexibility, prospects for RES</a:t>
            </a:r>
          </a:p>
          <a:p>
            <a:pPr lvl="1"/>
            <a:r>
              <a:rPr lang="en-GB" dirty="0"/>
              <a:t>Mitigation (CO2 offset, Green ILC, Heat recovery)</a:t>
            </a:r>
          </a:p>
          <a:p>
            <a:pPr lvl="1"/>
            <a:r>
              <a:rPr lang="en-GB" dirty="0"/>
              <a:t>Carbon intensity of el. power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0F3123-E3C3-5EE6-5962-68AA7FD9E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049A1-733D-80E1-1678-6427B36C02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12/14/23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EC645-F8ED-5DA3-1A75-092D12CD817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B20294-739B-A6A3-1617-8B62AA726EA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BCCB236-65AE-B18F-4C1A-8C433C00C09F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GB" dirty="0"/>
              <a:t>Decommissioning</a:t>
            </a:r>
          </a:p>
          <a:p>
            <a:pPr lvl="1"/>
            <a:r>
              <a:rPr lang="en-GB" dirty="0"/>
              <a:t>One paragraph mentioning waste, including radioactive stuff, no quantitative analysis yet</a:t>
            </a:r>
          </a:p>
          <a:p>
            <a:r>
              <a:rPr lang="en-GB" dirty="0"/>
              <a:t>LCA result</a:t>
            </a:r>
          </a:p>
          <a:p>
            <a:pPr lvl="1"/>
            <a:r>
              <a:rPr lang="en-GB" dirty="0"/>
              <a:t>Total carbon for specified run scenarios</a:t>
            </a:r>
          </a:p>
          <a:p>
            <a:pPr lvl="1"/>
            <a:r>
              <a:rPr lang="en-GB" dirty="0"/>
              <a:t>Carbon emission profile</a:t>
            </a:r>
          </a:p>
          <a:p>
            <a:pPr lvl="1"/>
            <a:r>
              <a:rPr lang="en-GB" dirty="0"/>
              <a:t>Mention need for more impact categories </a:t>
            </a:r>
          </a:p>
        </p:txBody>
      </p:sp>
    </p:spTree>
    <p:extLst>
      <p:ext uri="{BB962C8B-B14F-4D97-AF65-F5344CB8AC3E}">
        <p14:creationId xmlns:p14="http://schemas.microsoft.com/office/powerpoint/2010/main" val="1707728885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13572</TotalTime>
  <Words>1116</Words>
  <Application>Microsoft Macintosh PowerPoint</Application>
  <PresentationFormat>On-screen Show (16:10)</PresentationFormat>
  <Paragraphs>143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Grande</vt:lpstr>
      <vt:lpstr>Proxima Nova</vt:lpstr>
      <vt:lpstr>Times New Roman</vt:lpstr>
      <vt:lpstr>LLC_PowerPoint</vt:lpstr>
      <vt:lpstr>PowerPoint Presentation</vt:lpstr>
      <vt:lpstr>Example: Cost vs CO2 Optimisation</vt:lpstr>
      <vt:lpstr>Shadow Costs</vt:lpstr>
      <vt:lpstr>Cost and Sustainability</vt:lpstr>
      <vt:lpstr>Sustainability: What It Is…</vt:lpstr>
      <vt:lpstr>Publication Strategy</vt:lpstr>
      <vt:lpstr>Journal: Physical Review X - Energy</vt:lpstr>
      <vt:lpstr>Digest of C3 Paper</vt:lpstr>
      <vt:lpstr>Outline</vt:lpstr>
      <vt:lpstr>To Do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328</cp:revision>
  <dcterms:created xsi:type="dcterms:W3CDTF">2013-03-22T17:34:51Z</dcterms:created>
  <dcterms:modified xsi:type="dcterms:W3CDTF">2023-12-14T09:00:33Z</dcterms:modified>
</cp:coreProperties>
</file>