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2" r:id="rId4"/>
    <p:sldId id="260" r:id="rId5"/>
    <p:sldId id="261" r:id="rId6"/>
    <p:sldId id="257" r:id="rId7"/>
    <p:sldId id="258" r:id="rId8"/>
    <p:sldId id="263" r:id="rId9"/>
    <p:sldId id="264" r:id="rId10"/>
    <p:sldId id="266" r:id="rId11"/>
    <p:sldId id="267" r:id="rId12"/>
    <p:sldId id="268" r:id="rId13"/>
    <p:sldId id="265" r:id="rId1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4" autoAdjust="0"/>
    <p:restoredTop sz="94660"/>
  </p:normalViewPr>
  <p:slideViewPr>
    <p:cSldViewPr snapToGrid="0">
      <p:cViewPr varScale="1">
        <p:scale>
          <a:sx n="84" d="100"/>
          <a:sy n="84" d="100"/>
        </p:scale>
        <p:origin x="101" y="11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19D12-E3FB-4F7E-9233-4A993427FE1D}" type="datetimeFigureOut">
              <a:rPr lang="fr-FR" smtClean="0"/>
              <a:t>13/03/2024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224B3-432A-43EA-B834-E73F2404A2A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66058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19D12-E3FB-4F7E-9233-4A993427FE1D}" type="datetimeFigureOut">
              <a:rPr lang="fr-FR" smtClean="0"/>
              <a:t>13/03/2024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224B3-432A-43EA-B834-E73F2404A2A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7148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19D12-E3FB-4F7E-9233-4A993427FE1D}" type="datetimeFigureOut">
              <a:rPr lang="fr-FR" smtClean="0"/>
              <a:t>13/03/2024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224B3-432A-43EA-B834-E73F2404A2A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216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19D12-E3FB-4F7E-9233-4A993427FE1D}" type="datetimeFigureOut">
              <a:rPr lang="fr-FR" smtClean="0"/>
              <a:t>13/03/2024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224B3-432A-43EA-B834-E73F2404A2A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13286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19D12-E3FB-4F7E-9233-4A993427FE1D}" type="datetimeFigureOut">
              <a:rPr lang="fr-FR" smtClean="0"/>
              <a:t>13/03/2024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224B3-432A-43EA-B834-E73F2404A2A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3627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19D12-E3FB-4F7E-9233-4A993427FE1D}" type="datetimeFigureOut">
              <a:rPr lang="fr-FR" smtClean="0"/>
              <a:t>13/03/2024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224B3-432A-43EA-B834-E73F2404A2A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60770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19D12-E3FB-4F7E-9233-4A993427FE1D}" type="datetimeFigureOut">
              <a:rPr lang="fr-FR" smtClean="0"/>
              <a:t>13/03/2024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224B3-432A-43EA-B834-E73F2404A2A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46213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19D12-E3FB-4F7E-9233-4A993427FE1D}" type="datetimeFigureOut">
              <a:rPr lang="fr-FR" smtClean="0"/>
              <a:t>13/03/2024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224B3-432A-43EA-B834-E73F2404A2A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91025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19D12-E3FB-4F7E-9233-4A993427FE1D}" type="datetimeFigureOut">
              <a:rPr lang="fr-FR" smtClean="0"/>
              <a:t>13/03/2024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224B3-432A-43EA-B834-E73F2404A2A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34436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19D12-E3FB-4F7E-9233-4A993427FE1D}" type="datetimeFigureOut">
              <a:rPr lang="fr-FR" smtClean="0"/>
              <a:t>13/03/2024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224B3-432A-43EA-B834-E73F2404A2A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075488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19D12-E3FB-4F7E-9233-4A993427FE1D}" type="datetimeFigureOut">
              <a:rPr lang="fr-FR" smtClean="0"/>
              <a:t>13/03/2024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224B3-432A-43EA-B834-E73F2404A2A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7504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E19D12-E3FB-4F7E-9233-4A993427FE1D}" type="datetimeFigureOut">
              <a:rPr lang="fr-FR" smtClean="0"/>
              <a:t>13/03/2024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0224B3-432A-43EA-B834-E73F2404A2A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654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95727"/>
            <a:ext cx="9144000" cy="1114235"/>
          </a:xfrm>
        </p:spPr>
        <p:txBody>
          <a:bodyPr/>
          <a:lstStyle/>
          <a:p>
            <a:r>
              <a:rPr lang="fr-FR" dirty="0" smtClean="0"/>
              <a:t>The T2K TPC upgrade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503618"/>
          </a:xfrm>
        </p:spPr>
        <p:txBody>
          <a:bodyPr/>
          <a:lstStyle/>
          <a:p>
            <a:r>
              <a:rPr lang="fr-FR" dirty="0" smtClean="0"/>
              <a:t>Paul Colas, </a:t>
            </a:r>
            <a:r>
              <a:rPr lang="fr-FR" dirty="0" err="1" smtClean="0"/>
              <a:t>Irfu/DPhP</a:t>
            </a: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-56385" y="1491697"/>
            <a:ext cx="25865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solidFill>
                  <a:schemeClr val="accent4">
                    <a:lumMod val="75000"/>
                  </a:schemeClr>
                </a:solidFill>
              </a:rPr>
              <a:t>Collaboration Meeting</a:t>
            </a:r>
          </a:p>
          <a:p>
            <a:pPr algn="ctr"/>
            <a:r>
              <a:rPr lang="fr-FR" b="1" dirty="0" smtClean="0">
                <a:solidFill>
                  <a:schemeClr val="accent4">
                    <a:lumMod val="75000"/>
                  </a:schemeClr>
                </a:solidFill>
              </a:rPr>
              <a:t>March 12-14, 2024</a:t>
            </a:r>
            <a:endParaRPr lang="fr-FR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5" name="Picture 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0093" y="194812"/>
            <a:ext cx="2133600" cy="1217613"/>
          </a:xfrm>
          <a:prstGeom prst="rect">
            <a:avLst/>
          </a:prstGeom>
          <a:noFill/>
        </p:spPr>
      </p:pic>
      <p:sp>
        <p:nvSpPr>
          <p:cNvPr id="6" name="ZoneTexte 5"/>
          <p:cNvSpPr txBox="1"/>
          <p:nvPr/>
        </p:nvSpPr>
        <p:spPr>
          <a:xfrm>
            <a:off x="521208" y="6163056"/>
            <a:ext cx="6547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Thanks</a:t>
            </a:r>
            <a:r>
              <a:rPr lang="fr-FR" dirty="0" smtClean="0"/>
              <a:t> to Thorsten Lux and David Henaff to </a:t>
            </a:r>
            <a:r>
              <a:rPr lang="fr-FR" dirty="0" err="1" smtClean="0"/>
              <a:t>whom</a:t>
            </a:r>
            <a:r>
              <a:rPr lang="fr-FR" dirty="0" smtClean="0"/>
              <a:t> I </a:t>
            </a:r>
            <a:r>
              <a:rPr lang="fr-FR" dirty="0" err="1" smtClean="0"/>
              <a:t>stole</a:t>
            </a:r>
            <a:r>
              <a:rPr lang="fr-FR" dirty="0" smtClean="0"/>
              <a:t> slides</a:t>
            </a:r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35616" y="5119318"/>
            <a:ext cx="1091648" cy="1413071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23068" y="5119319"/>
            <a:ext cx="1221515" cy="1413070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9418320" y="5376672"/>
            <a:ext cx="24323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And </a:t>
            </a:r>
            <a:r>
              <a:rPr lang="fr-FR" dirty="0" err="1" smtClean="0"/>
              <a:t>also</a:t>
            </a:r>
            <a:r>
              <a:rPr lang="fr-FR" dirty="0" smtClean="0"/>
              <a:t> Tristan Daret, Shivam Joshi, Samira Hassani, Jean-François Laporte…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743469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752" y="512064"/>
            <a:ext cx="11485456" cy="5550407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2231136" y="5952744"/>
            <a:ext cx="8778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Must </a:t>
            </a:r>
            <a:r>
              <a:rPr lang="fr-FR" dirty="0" err="1" smtClean="0"/>
              <a:t>adapt</a:t>
            </a:r>
            <a:r>
              <a:rPr lang="fr-FR" dirty="0" smtClean="0"/>
              <a:t> to the case </a:t>
            </a:r>
            <a:r>
              <a:rPr lang="fr-FR" dirty="0" err="1" smtClean="0"/>
              <a:t>with</a:t>
            </a:r>
            <a:r>
              <a:rPr lang="fr-FR" dirty="0" smtClean="0"/>
              <a:t> charge sharing of </a:t>
            </a:r>
            <a:r>
              <a:rPr lang="fr-FR" dirty="0" err="1" smtClean="0"/>
              <a:t>resistive</a:t>
            </a:r>
            <a:r>
              <a:rPr lang="fr-FR" dirty="0" smtClean="0"/>
              <a:t> </a:t>
            </a:r>
            <a:r>
              <a:rPr lang="fr-FR" dirty="0" err="1" smtClean="0"/>
              <a:t>Micromegas</a:t>
            </a:r>
            <a:r>
              <a:rPr lang="fr-FR" dirty="0" smtClean="0"/>
              <a:t> (ERAM)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867610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1427" y="448056"/>
            <a:ext cx="11063165" cy="5926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23812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444" y="612648"/>
            <a:ext cx="11343598" cy="5605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24723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0241" y="621792"/>
            <a:ext cx="10920863" cy="5724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78694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Introduction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333469"/>
            <a:ext cx="10515600" cy="4351338"/>
          </a:xfrm>
        </p:spPr>
        <p:txBody>
          <a:bodyPr/>
          <a:lstStyle/>
          <a:p>
            <a:r>
              <a:rPr lang="fr-FR" dirty="0" smtClean="0"/>
              <a:t>T2K (Tokai to </a:t>
            </a:r>
            <a:r>
              <a:rPr lang="fr-FR" dirty="0" err="1" smtClean="0"/>
              <a:t>Kamioka</a:t>
            </a:r>
            <a:r>
              <a:rPr lang="fr-FR" dirty="0" smtClean="0"/>
              <a:t>) </a:t>
            </a:r>
            <a:r>
              <a:rPr lang="fr-FR" dirty="0" err="1" smtClean="0"/>
              <a:t>is</a:t>
            </a:r>
            <a:r>
              <a:rPr lang="fr-FR" dirty="0" smtClean="0"/>
              <a:t> a long </a:t>
            </a:r>
            <a:r>
              <a:rPr lang="fr-FR" dirty="0" err="1" smtClean="0"/>
              <a:t>baseline</a:t>
            </a:r>
            <a:r>
              <a:rPr lang="fr-FR" dirty="0" smtClean="0"/>
              <a:t> </a:t>
            </a:r>
            <a:r>
              <a:rPr lang="fr-FR" dirty="0" smtClean="0">
                <a:latin typeface="Symbol" panose="05050102010706020507" pitchFamily="18" charset="2"/>
              </a:rPr>
              <a:t>n</a:t>
            </a:r>
            <a:r>
              <a:rPr lang="fr-FR" dirty="0" smtClean="0"/>
              <a:t>e-</a:t>
            </a:r>
            <a:r>
              <a:rPr lang="fr-FR" dirty="0" smtClean="0">
                <a:latin typeface="Symbol" panose="05050102010706020507" pitchFamily="18" charset="2"/>
              </a:rPr>
              <a:t>nm</a:t>
            </a:r>
            <a:r>
              <a:rPr lang="fr-FR" dirty="0" smtClean="0"/>
              <a:t> oscillation experiment in </a:t>
            </a:r>
            <a:r>
              <a:rPr lang="fr-FR" dirty="0" err="1" smtClean="0"/>
              <a:t>Japan</a:t>
            </a:r>
            <a:r>
              <a:rPr lang="fr-FR" dirty="0" smtClean="0"/>
              <a:t>. ND280 </a:t>
            </a:r>
            <a:r>
              <a:rPr lang="fr-FR" dirty="0" err="1" smtClean="0"/>
              <a:t>is</a:t>
            </a:r>
            <a:r>
              <a:rPr lang="fr-FR" dirty="0" smtClean="0"/>
              <a:t> the </a:t>
            </a:r>
            <a:r>
              <a:rPr lang="fr-FR" dirty="0" err="1" smtClean="0"/>
              <a:t>near</a:t>
            </a:r>
            <a:r>
              <a:rPr lang="fr-FR" dirty="0" smtClean="0"/>
              <a:t> detector at 280m from the </a:t>
            </a:r>
            <a:r>
              <a:rPr lang="fr-FR" dirty="0" err="1" smtClean="0"/>
              <a:t>target</a:t>
            </a:r>
            <a:r>
              <a:rPr lang="fr-FR" dirty="0" smtClean="0"/>
              <a:t>, </a:t>
            </a:r>
            <a:r>
              <a:rPr lang="fr-FR" dirty="0" err="1" smtClean="0"/>
              <a:t>used</a:t>
            </a:r>
            <a:r>
              <a:rPr lang="fr-FR" dirty="0" smtClean="0"/>
              <a:t> to monitor the </a:t>
            </a:r>
            <a:r>
              <a:rPr lang="fr-FR" dirty="0" err="1" smtClean="0"/>
              <a:t>beam</a:t>
            </a:r>
            <a:r>
              <a:rPr lang="fr-FR" dirty="0"/>
              <a:t> </a:t>
            </a:r>
            <a:r>
              <a:rPr lang="fr-FR" dirty="0" smtClean="0"/>
              <a:t>composition and </a:t>
            </a:r>
            <a:r>
              <a:rPr lang="fr-FR" dirty="0" err="1" smtClean="0"/>
              <a:t>intensity</a:t>
            </a:r>
            <a:r>
              <a:rPr lang="fr-FR" dirty="0" smtClean="0"/>
              <a:t>. </a:t>
            </a:r>
          </a:p>
          <a:p>
            <a:r>
              <a:rPr lang="fr-FR" dirty="0" smtClean="0"/>
              <a:t>The </a:t>
            </a:r>
            <a:r>
              <a:rPr lang="fr-FR" dirty="0" err="1" smtClean="0"/>
              <a:t>tracking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carried</a:t>
            </a:r>
            <a:r>
              <a:rPr lang="fr-FR" dirty="0" smtClean="0"/>
              <a:t> out by large </a:t>
            </a:r>
            <a:r>
              <a:rPr lang="fr-FR" dirty="0" err="1" smtClean="0"/>
              <a:t>TPCs</a:t>
            </a:r>
            <a:r>
              <a:rPr lang="fr-FR" dirty="0" smtClean="0"/>
              <a:t> (</a:t>
            </a:r>
            <a:r>
              <a:rPr lang="fr-FR" dirty="0" err="1" smtClean="0"/>
              <a:t>Proposal</a:t>
            </a:r>
            <a:r>
              <a:rPr lang="fr-FR" dirty="0" smtClean="0"/>
              <a:t> by Dean </a:t>
            </a:r>
            <a:r>
              <a:rPr lang="fr-FR" dirty="0" err="1" smtClean="0"/>
              <a:t>Karlen</a:t>
            </a:r>
            <a:r>
              <a:rPr lang="fr-FR" dirty="0" smtClean="0"/>
              <a:t> and Marco Zito).  </a:t>
            </a:r>
          </a:p>
          <a:p>
            <a:r>
              <a:rPr lang="fr-FR" dirty="0" smtClean="0"/>
              <a:t>Upgrade in </a:t>
            </a:r>
            <a:r>
              <a:rPr lang="fr-FR" dirty="0" err="1" smtClean="0"/>
              <a:t>progress</a:t>
            </a:r>
            <a:r>
              <a:rPr lang="fr-FR" dirty="0" smtClean="0"/>
              <a:t> by </a:t>
            </a:r>
            <a:r>
              <a:rPr lang="fr-FR" dirty="0" err="1" smtClean="0"/>
              <a:t>adding</a:t>
            </a:r>
            <a:r>
              <a:rPr lang="fr-FR" dirty="0" smtClean="0"/>
              <a:t> 2 more ‘High Angle </a:t>
            </a:r>
            <a:r>
              <a:rPr lang="fr-FR" dirty="0" err="1" smtClean="0"/>
              <a:t>TPCs</a:t>
            </a:r>
            <a:r>
              <a:rPr lang="fr-FR" dirty="0" smtClean="0"/>
              <a:t>’ to the 3 vertical </a:t>
            </a:r>
            <a:r>
              <a:rPr lang="fr-FR" dirty="0" err="1" smtClean="0"/>
              <a:t>ones</a:t>
            </a:r>
            <a:r>
              <a:rPr lang="fr-FR" dirty="0"/>
              <a:t> </a:t>
            </a:r>
            <a:r>
              <a:rPr lang="fr-FR" dirty="0" smtClean="0"/>
              <a:t>on </a:t>
            </a:r>
            <a:r>
              <a:rPr lang="fr-FR" dirty="0" err="1" smtClean="0"/>
              <a:t>each</a:t>
            </a:r>
            <a:r>
              <a:rPr lang="fr-FR" dirty="0" smtClean="0"/>
              <a:t> </a:t>
            </a:r>
            <a:r>
              <a:rPr lang="fr-FR" dirty="0" err="1" smtClean="0"/>
              <a:t>side</a:t>
            </a:r>
            <a:r>
              <a:rPr lang="fr-FR" dirty="0" smtClean="0"/>
              <a:t> of an </a:t>
            </a:r>
            <a:r>
              <a:rPr lang="fr-FR" dirty="0" err="1" smtClean="0"/>
              <a:t>instrumented</a:t>
            </a:r>
            <a:r>
              <a:rPr lang="fr-FR" dirty="0" smtClean="0"/>
              <a:t> </a:t>
            </a:r>
            <a:r>
              <a:rPr lang="fr-FR" dirty="0" err="1" smtClean="0"/>
              <a:t>target</a:t>
            </a: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8635" y="4561821"/>
            <a:ext cx="2314937" cy="1794294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30755" y="4252851"/>
            <a:ext cx="4143737" cy="2346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00797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47344" y="801497"/>
            <a:ext cx="10515600" cy="1301623"/>
          </a:xfrm>
        </p:spPr>
        <p:txBody>
          <a:bodyPr/>
          <a:lstStyle/>
          <a:p>
            <a:r>
              <a:rPr lang="fr-FR" dirty="0" err="1" smtClean="0"/>
              <a:t>These</a:t>
            </a:r>
            <a:r>
              <a:rPr lang="fr-FR" dirty="0" smtClean="0"/>
              <a:t> </a:t>
            </a:r>
            <a:r>
              <a:rPr lang="fr-FR" dirty="0" err="1" smtClean="0"/>
              <a:t>TPCs</a:t>
            </a:r>
            <a:r>
              <a:rPr lang="fr-FR" dirty="0" smtClean="0"/>
              <a:t> </a:t>
            </a:r>
            <a:r>
              <a:rPr lang="fr-FR" dirty="0" err="1" smtClean="0"/>
              <a:t>were</a:t>
            </a:r>
            <a:r>
              <a:rPr lang="fr-FR" dirty="0" smtClean="0"/>
              <a:t> </a:t>
            </a:r>
            <a:r>
              <a:rPr lang="fr-FR" dirty="0" err="1" smtClean="0"/>
              <a:t>very</a:t>
            </a:r>
            <a:r>
              <a:rPr lang="fr-FR" dirty="0" smtClean="0"/>
              <a:t> </a:t>
            </a:r>
            <a:r>
              <a:rPr lang="fr-FR" dirty="0" err="1" smtClean="0"/>
              <a:t>much</a:t>
            </a:r>
            <a:r>
              <a:rPr lang="fr-FR" dirty="0" smtClean="0"/>
              <a:t> </a:t>
            </a:r>
            <a:r>
              <a:rPr lang="fr-FR" dirty="0" err="1" smtClean="0"/>
              <a:t>inspired</a:t>
            </a:r>
            <a:r>
              <a:rPr lang="fr-FR" dirty="0" smtClean="0"/>
              <a:t> by LCTPC R&amp;D, </a:t>
            </a:r>
            <a:r>
              <a:rPr lang="fr-FR" dirty="0" err="1" smtClean="0"/>
              <a:t>both</a:t>
            </a:r>
            <a:r>
              <a:rPr lang="fr-FR" dirty="0" smtClean="0"/>
              <a:t> for the </a:t>
            </a:r>
            <a:r>
              <a:rPr lang="fr-FR" dirty="0" err="1" smtClean="0"/>
              <a:t>field</a:t>
            </a:r>
            <a:r>
              <a:rPr lang="fr-FR" dirty="0" smtClean="0"/>
              <a:t> cage and for the </a:t>
            </a:r>
            <a:r>
              <a:rPr lang="fr-FR" dirty="0" err="1" smtClean="0"/>
              <a:t>Micromegas</a:t>
            </a:r>
            <a:r>
              <a:rPr lang="fr-FR" dirty="0" smtClean="0"/>
              <a:t> </a:t>
            </a:r>
            <a:r>
              <a:rPr lang="fr-FR" dirty="0" err="1" smtClean="0"/>
              <a:t>TPCs</a:t>
            </a:r>
            <a:r>
              <a:rPr lang="fr-FR" dirty="0" smtClean="0"/>
              <a:t>. Standard </a:t>
            </a:r>
            <a:r>
              <a:rPr lang="fr-FR" dirty="0" err="1" smtClean="0"/>
              <a:t>readout</a:t>
            </a:r>
            <a:r>
              <a:rPr lang="fr-FR" dirty="0" smtClean="0"/>
              <a:t> for the first 3, and </a:t>
            </a:r>
            <a:r>
              <a:rPr lang="fr-FR" dirty="0" err="1" smtClean="0"/>
              <a:t>resistive</a:t>
            </a:r>
            <a:r>
              <a:rPr lang="fr-FR" dirty="0" smtClean="0"/>
              <a:t> </a:t>
            </a:r>
            <a:r>
              <a:rPr lang="fr-FR" dirty="0" err="1" smtClean="0"/>
              <a:t>readout</a:t>
            </a:r>
            <a:r>
              <a:rPr lang="fr-FR" dirty="0" smtClean="0"/>
              <a:t> for charge sharing for the last 2. </a:t>
            </a:r>
          </a:p>
          <a:p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4134" y="2246712"/>
            <a:ext cx="9995554" cy="3193968"/>
          </a:xfrm>
          <a:prstGeom prst="rect">
            <a:avLst/>
          </a:prstGeom>
        </p:spPr>
      </p:pic>
      <p:sp>
        <p:nvSpPr>
          <p:cNvPr id="5" name="Espace réservé du contenu 2"/>
          <p:cNvSpPr txBox="1">
            <a:spLocks/>
          </p:cNvSpPr>
          <p:nvPr/>
        </p:nvSpPr>
        <p:spPr>
          <a:xfrm>
            <a:off x="964111" y="5535377"/>
            <a:ext cx="10515600" cy="9019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The </a:t>
            </a:r>
            <a:r>
              <a:rPr lang="fr-FR" dirty="0" err="1" smtClean="0"/>
              <a:t>requirement</a:t>
            </a:r>
            <a:r>
              <a:rPr lang="fr-FR" dirty="0" smtClean="0"/>
              <a:t> </a:t>
            </a:r>
            <a:r>
              <a:rPr lang="fr-FR" dirty="0" err="1" smtClean="0"/>
              <a:t>differs</a:t>
            </a:r>
            <a:r>
              <a:rPr lang="fr-FR" dirty="0" smtClean="0"/>
              <a:t> from </a:t>
            </a:r>
            <a:r>
              <a:rPr lang="fr-FR" dirty="0" err="1" smtClean="0"/>
              <a:t>ILC’s</a:t>
            </a:r>
            <a:r>
              <a:rPr lang="fr-FR" dirty="0" smtClean="0"/>
              <a:t> : more </a:t>
            </a:r>
            <a:r>
              <a:rPr lang="fr-FR" dirty="0" err="1" smtClean="0"/>
              <a:t>relaxed</a:t>
            </a:r>
            <a:r>
              <a:rPr lang="fr-FR" dirty="0" smtClean="0"/>
              <a:t> </a:t>
            </a:r>
            <a:r>
              <a:rPr lang="fr-FR" dirty="0" err="1" smtClean="0"/>
              <a:t>space</a:t>
            </a:r>
            <a:r>
              <a:rPr lang="fr-FR" dirty="0" smtClean="0"/>
              <a:t> </a:t>
            </a:r>
            <a:r>
              <a:rPr lang="fr-FR" dirty="0" err="1" smtClean="0"/>
              <a:t>resolution</a:t>
            </a:r>
            <a:r>
              <a:rPr lang="fr-FR" dirty="0" smtClean="0"/>
              <a:t> (</a:t>
            </a:r>
            <a:r>
              <a:rPr lang="fr-FR" dirty="0" err="1" smtClean="0"/>
              <a:t>several</a:t>
            </a:r>
            <a:r>
              <a:rPr lang="fr-FR" dirty="0" smtClean="0"/>
              <a:t> 100 microns), and </a:t>
            </a:r>
            <a:r>
              <a:rPr lang="fr-FR" dirty="0" err="1" smtClean="0"/>
              <a:t>dE</a:t>
            </a:r>
            <a:r>
              <a:rPr lang="fr-FR" dirty="0" smtClean="0"/>
              <a:t>/dx e-µ </a:t>
            </a:r>
            <a:r>
              <a:rPr lang="fr-FR" dirty="0" err="1" smtClean="0"/>
              <a:t>separation</a:t>
            </a:r>
            <a:r>
              <a:rPr lang="fr-FR" dirty="0" smtClean="0"/>
              <a:t> </a:t>
            </a:r>
            <a:r>
              <a:rPr lang="fr-FR" dirty="0" err="1" smtClean="0"/>
              <a:t>rather</a:t>
            </a:r>
            <a:r>
              <a:rPr lang="fr-FR" dirty="0" smtClean="0"/>
              <a:t> </a:t>
            </a:r>
            <a:r>
              <a:rPr lang="fr-FR" dirty="0" err="1" smtClean="0"/>
              <a:t>than</a:t>
            </a:r>
            <a:r>
              <a:rPr lang="fr-FR" dirty="0" smtClean="0"/>
              <a:t> K-</a:t>
            </a:r>
            <a:r>
              <a:rPr lang="fr-FR" dirty="0" smtClean="0">
                <a:latin typeface="Symbol" panose="05050102010706020507" pitchFamily="18" charset="2"/>
              </a:rPr>
              <a:t>p</a:t>
            </a:r>
            <a:endParaRPr lang="fr-FR" dirty="0">
              <a:latin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4758883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3528" y="293972"/>
            <a:ext cx="5109839" cy="593663"/>
          </a:xfrm>
        </p:spPr>
        <p:txBody>
          <a:bodyPr>
            <a:noAutofit/>
          </a:bodyPr>
          <a:lstStyle/>
          <a:p>
            <a:r>
              <a:rPr lang="fr-FR" sz="2800" b="1" dirty="0" smtClean="0"/>
              <a:t>A lot </a:t>
            </a:r>
            <a:r>
              <a:rPr lang="fr-FR" sz="2800" b="1" dirty="0" err="1" smtClean="0"/>
              <a:t>was</a:t>
            </a:r>
            <a:r>
              <a:rPr lang="fr-FR" sz="2800" b="1" dirty="0" smtClean="0"/>
              <a:t> </a:t>
            </a:r>
            <a:r>
              <a:rPr lang="fr-FR" sz="2800" b="1" dirty="0" err="1" smtClean="0"/>
              <a:t>learnt</a:t>
            </a:r>
            <a:r>
              <a:rPr lang="fr-FR" sz="2800" b="1" dirty="0" smtClean="0"/>
              <a:t> in the last </a:t>
            </a:r>
            <a:r>
              <a:rPr lang="fr-FR" sz="2800" b="1" dirty="0" err="1" smtClean="0"/>
              <a:t>decade</a:t>
            </a:r>
            <a:endParaRPr lang="fr-FR" sz="2800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5340" y="887636"/>
            <a:ext cx="5198617" cy="2598916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fr-FR" sz="1800" dirty="0" err="1" smtClean="0"/>
              <a:t>Beam</a:t>
            </a:r>
            <a:r>
              <a:rPr lang="fr-FR" sz="1800" dirty="0" smtClean="0"/>
              <a:t> test at DESY in 2015 (LCTPC, 2 DLC modules)</a:t>
            </a:r>
          </a:p>
          <a:p>
            <a:pPr marL="0" indent="0">
              <a:buNone/>
            </a:pPr>
            <a:r>
              <a:rPr lang="fr-FR" sz="1800" dirty="0" err="1" smtClean="0"/>
              <a:t>Cosmic</a:t>
            </a:r>
            <a:r>
              <a:rPr lang="fr-FR" sz="1800" dirty="0" smtClean="0"/>
              <a:t>-ray test at Saclay in 2017 (T2K)</a:t>
            </a:r>
          </a:p>
          <a:p>
            <a:pPr marL="0" indent="0">
              <a:buNone/>
            </a:pPr>
            <a:r>
              <a:rPr lang="fr-FR" sz="1800" dirty="0" err="1" smtClean="0"/>
              <a:t>Beam</a:t>
            </a:r>
            <a:r>
              <a:rPr lang="fr-FR" sz="1800" dirty="0" smtClean="0"/>
              <a:t> test at CERN in August 2018 (T2K)</a:t>
            </a:r>
          </a:p>
          <a:p>
            <a:pPr marL="0" indent="0">
              <a:buNone/>
            </a:pPr>
            <a:r>
              <a:rPr lang="fr-FR" sz="1800" dirty="0" err="1" smtClean="0"/>
              <a:t>Beam</a:t>
            </a:r>
            <a:r>
              <a:rPr lang="fr-FR" sz="1800" dirty="0" smtClean="0"/>
              <a:t> test at DESY in </a:t>
            </a:r>
            <a:r>
              <a:rPr lang="fr-FR" sz="1800" dirty="0" err="1" smtClean="0"/>
              <a:t>November</a:t>
            </a:r>
            <a:r>
              <a:rPr lang="fr-FR" sz="1800" dirty="0" smtClean="0"/>
              <a:t> 2018 (LCTPC)</a:t>
            </a:r>
          </a:p>
          <a:p>
            <a:pPr marL="0" indent="0">
              <a:buNone/>
            </a:pPr>
            <a:r>
              <a:rPr lang="fr-FR" sz="1800" dirty="0" err="1" smtClean="0"/>
              <a:t>Cosmic</a:t>
            </a:r>
            <a:r>
              <a:rPr lang="fr-FR" sz="1800" dirty="0" smtClean="0"/>
              <a:t>-ray test in Saclay </a:t>
            </a:r>
            <a:r>
              <a:rPr lang="fr-FR" sz="1800" dirty="0" err="1" smtClean="0"/>
              <a:t>since</a:t>
            </a:r>
            <a:r>
              <a:rPr lang="fr-FR" sz="1800" dirty="0" smtClean="0"/>
              <a:t> </a:t>
            </a:r>
            <a:r>
              <a:rPr lang="fr-FR" sz="1800" dirty="0" err="1" smtClean="0"/>
              <a:t>January</a:t>
            </a:r>
            <a:r>
              <a:rPr lang="fr-FR" sz="1800" dirty="0" smtClean="0"/>
              <a:t> 2019 (LCTPC/FCC)</a:t>
            </a:r>
          </a:p>
          <a:p>
            <a:pPr marL="0" indent="0">
              <a:buNone/>
            </a:pPr>
            <a:r>
              <a:rPr lang="fr-FR" sz="1800" dirty="0" err="1" smtClean="0"/>
              <a:t>Beam</a:t>
            </a:r>
            <a:r>
              <a:rPr lang="fr-FR" sz="1800" dirty="0" smtClean="0"/>
              <a:t> test at DESY in </a:t>
            </a:r>
            <a:r>
              <a:rPr lang="fr-FR" sz="1800" dirty="0" err="1" smtClean="0"/>
              <a:t>June</a:t>
            </a:r>
            <a:r>
              <a:rPr lang="fr-FR" sz="1800" dirty="0" smtClean="0"/>
              <a:t> 2019 (T2K)</a:t>
            </a:r>
          </a:p>
          <a:p>
            <a:pPr marL="0" indent="0">
              <a:buNone/>
            </a:pPr>
            <a:r>
              <a:rPr lang="fr-FR" sz="1800" dirty="0" err="1" smtClean="0"/>
              <a:t>Cosmic</a:t>
            </a:r>
            <a:r>
              <a:rPr lang="fr-FR" sz="1800" dirty="0" smtClean="0"/>
              <a:t> test at CERN </a:t>
            </a:r>
            <a:r>
              <a:rPr lang="fr-FR" sz="1800" dirty="0" err="1" smtClean="0"/>
              <a:t>since</a:t>
            </a:r>
            <a:r>
              <a:rPr lang="fr-FR" sz="1800" dirty="0" smtClean="0"/>
              <a:t> </a:t>
            </a:r>
            <a:r>
              <a:rPr lang="fr-FR" sz="1800" dirty="0" err="1" smtClean="0"/>
              <a:t>December</a:t>
            </a:r>
            <a:r>
              <a:rPr lang="fr-FR" sz="1800" dirty="0" smtClean="0"/>
              <a:t> 2019 (T2K)</a:t>
            </a:r>
          </a:p>
          <a:p>
            <a:pPr marL="0" indent="0">
              <a:buNone/>
            </a:pPr>
            <a:r>
              <a:rPr lang="fr-FR" sz="1800" dirty="0" err="1" smtClean="0"/>
              <a:t>Cosmic</a:t>
            </a:r>
            <a:r>
              <a:rPr lang="fr-FR" sz="1800" dirty="0" smtClean="0"/>
              <a:t> tests in Saclay in 2020 (T2K)</a:t>
            </a:r>
          </a:p>
          <a:p>
            <a:pPr marL="0" indent="0">
              <a:buNone/>
            </a:pPr>
            <a:r>
              <a:rPr lang="fr-FR" sz="1800" dirty="0" err="1" smtClean="0"/>
              <a:t>Beam</a:t>
            </a:r>
            <a:r>
              <a:rPr lang="fr-FR" sz="1800" dirty="0" smtClean="0"/>
              <a:t> test a DESY in </a:t>
            </a:r>
            <a:r>
              <a:rPr lang="fr-FR" sz="1800" dirty="0" err="1" smtClean="0"/>
              <a:t>June</a:t>
            </a:r>
            <a:r>
              <a:rPr lang="fr-FR" sz="1800" dirty="0" smtClean="0"/>
              <a:t> 2021</a:t>
            </a:r>
          </a:p>
          <a:p>
            <a:pPr marL="0" indent="0">
              <a:buNone/>
            </a:pPr>
            <a:r>
              <a:rPr lang="fr-FR" sz="1800" dirty="0" err="1" smtClean="0"/>
              <a:t>Cosmic</a:t>
            </a:r>
            <a:r>
              <a:rPr lang="fr-FR" sz="1800" dirty="0" smtClean="0"/>
              <a:t> test at CERN in 2022</a:t>
            </a:r>
          </a:p>
          <a:p>
            <a:pPr marL="0" indent="0">
              <a:buNone/>
            </a:pPr>
            <a:r>
              <a:rPr lang="fr-FR" sz="1800" dirty="0" err="1" smtClean="0"/>
              <a:t>Systematic</a:t>
            </a:r>
            <a:r>
              <a:rPr lang="fr-FR" sz="1800" dirty="0" smtClean="0"/>
              <a:t> </a:t>
            </a:r>
            <a:r>
              <a:rPr lang="fr-FR" sz="1800" dirty="0" err="1" smtClean="0"/>
              <a:t>characterization</a:t>
            </a:r>
            <a:r>
              <a:rPr lang="fr-FR" sz="1800" dirty="0" smtClean="0"/>
              <a:t> of ~40 T2K modules, X-ray test </a:t>
            </a:r>
            <a:r>
              <a:rPr lang="fr-FR" sz="1800" dirty="0" err="1" smtClean="0"/>
              <a:t>bench</a:t>
            </a:r>
            <a:r>
              <a:rPr lang="fr-FR" sz="1800" dirty="0" smtClean="0"/>
              <a:t>, CERN 2022-2024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184B85C5-1FA7-A24B-A8B1-EFE27A50C14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17" t="1828" r="17088" b="1828"/>
          <a:stretch/>
        </p:blipFill>
        <p:spPr>
          <a:xfrm>
            <a:off x="8665729" y="298845"/>
            <a:ext cx="3201488" cy="3088761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0707" y="3559600"/>
            <a:ext cx="2830005" cy="2322164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65729" y="3577700"/>
            <a:ext cx="3201488" cy="2615353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3775" y="293971"/>
            <a:ext cx="2868950" cy="3825267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551186" y="5883192"/>
            <a:ext cx="64471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err="1"/>
              <a:t>Overal</a:t>
            </a:r>
            <a:r>
              <a:rPr lang="fr-FR" sz="2000" b="1" dirty="0"/>
              <a:t> conclusion : </a:t>
            </a:r>
            <a:r>
              <a:rPr lang="fr-FR" sz="2000" b="1" dirty="0" err="1"/>
              <a:t>extremely</a:t>
            </a:r>
            <a:r>
              <a:rPr lang="fr-FR" sz="2000" b="1" dirty="0"/>
              <a:t> </a:t>
            </a:r>
            <a:r>
              <a:rPr lang="fr-FR" sz="2000" b="1" dirty="0" err="1"/>
              <a:t>reliable</a:t>
            </a:r>
            <a:r>
              <a:rPr lang="fr-FR" sz="2000" b="1" dirty="0"/>
              <a:t> and stable </a:t>
            </a:r>
            <a:r>
              <a:rPr lang="fr-FR" sz="2000" b="1" dirty="0" err="1"/>
              <a:t>operation</a:t>
            </a:r>
            <a:endParaRPr lang="fr-FR" sz="2000" b="1" dirty="0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lum/>
            <a:alphaModFix/>
          </a:blip>
          <a:srcRect l="30272" t="13015" r="17782" b="36280"/>
          <a:stretch/>
        </p:blipFill>
        <p:spPr>
          <a:xfrm>
            <a:off x="3720677" y="3577700"/>
            <a:ext cx="1772791" cy="2307684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2" name="ZoneTexte 11"/>
          <p:cNvSpPr txBox="1"/>
          <p:nvPr/>
        </p:nvSpPr>
        <p:spPr>
          <a:xfrm>
            <a:off x="5868140" y="4332303"/>
            <a:ext cx="261003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5 TPC of 15, 58, 60, 100 and 150 cm </a:t>
            </a:r>
            <a:r>
              <a:rPr lang="fr-FR" dirty="0" err="1" smtClean="0"/>
              <a:t>length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1000 to 2000 </a:t>
            </a:r>
            <a:r>
              <a:rPr lang="fr-FR" dirty="0" err="1" smtClean="0"/>
              <a:t>channels</a:t>
            </a:r>
            <a:endParaRPr lang="fr-FR" dirty="0" smtClean="0"/>
          </a:p>
          <a:p>
            <a:r>
              <a:rPr lang="fr-FR" dirty="0" smtClean="0"/>
              <a:t>All </a:t>
            </a:r>
            <a:r>
              <a:rPr lang="fr-FR" dirty="0" err="1" smtClean="0"/>
              <a:t>with</a:t>
            </a:r>
            <a:r>
              <a:rPr lang="fr-FR" dirty="0" smtClean="0"/>
              <a:t> DLC charge </a:t>
            </a:r>
            <a:r>
              <a:rPr lang="fr-FR" dirty="0" err="1" smtClean="0"/>
              <a:t>spreading</a:t>
            </a:r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18/03/2021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Beam test of 4 ERAM modules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C5E1D-6E52-4085-9D46-5E74CD5607B9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36490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0629" y="137160"/>
            <a:ext cx="11429995" cy="6240885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347472" y="868680"/>
            <a:ext cx="57058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err="1" smtClean="0">
                <a:solidFill>
                  <a:schemeClr val="accent5">
                    <a:lumMod val="75000"/>
                  </a:schemeClr>
                </a:solidFill>
              </a:rPr>
              <a:t>Largely</a:t>
            </a:r>
            <a:r>
              <a:rPr lang="fr-FR" sz="2800" b="1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fr-FR" sz="2800" b="1" dirty="0" err="1" smtClean="0">
                <a:solidFill>
                  <a:schemeClr val="accent5">
                    <a:lumMod val="75000"/>
                  </a:schemeClr>
                </a:solidFill>
              </a:rPr>
              <a:t>based</a:t>
            </a:r>
            <a:r>
              <a:rPr lang="fr-FR" sz="2800" b="1" dirty="0" smtClean="0">
                <a:solidFill>
                  <a:schemeClr val="accent5">
                    <a:lumMod val="75000"/>
                  </a:schemeClr>
                </a:solidFill>
              </a:rPr>
              <a:t> on the LC-TPC design</a:t>
            </a:r>
            <a:endParaRPr lang="fr-FR" sz="28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640080" y="5660136"/>
            <a:ext cx="80375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Note </a:t>
            </a:r>
            <a:r>
              <a:rPr lang="fr-FR" dirty="0" err="1" smtClean="0"/>
              <a:t>that</a:t>
            </a:r>
            <a:r>
              <a:rPr lang="fr-FR" dirty="0" smtClean="0"/>
              <a:t> the first </a:t>
            </a:r>
            <a:r>
              <a:rPr lang="fr-FR" dirty="0" err="1" smtClean="0"/>
              <a:t>half</a:t>
            </a:r>
            <a:r>
              <a:rPr lang="fr-FR" dirty="0" smtClean="0"/>
              <a:t> cage </a:t>
            </a:r>
            <a:r>
              <a:rPr lang="fr-FR" dirty="0" err="1" smtClean="0"/>
              <a:t>realized</a:t>
            </a:r>
            <a:r>
              <a:rPr lang="fr-FR" dirty="0" smtClean="0"/>
              <a:t> </a:t>
            </a:r>
            <a:r>
              <a:rPr lang="fr-FR" dirty="0" err="1" smtClean="0"/>
              <a:t>exhibited</a:t>
            </a:r>
            <a:r>
              <a:rPr lang="fr-FR" dirty="0" smtClean="0"/>
              <a:t> </a:t>
            </a:r>
            <a:r>
              <a:rPr lang="fr-FR" dirty="0" err="1" smtClean="0"/>
              <a:t>current</a:t>
            </a:r>
            <a:r>
              <a:rPr lang="fr-FR" dirty="0" smtClean="0"/>
              <a:t> </a:t>
            </a:r>
            <a:r>
              <a:rPr lang="fr-FR" dirty="0" err="1" smtClean="0"/>
              <a:t>leakage</a:t>
            </a:r>
            <a:r>
              <a:rPr lang="fr-FR" dirty="0" smtClean="0"/>
              <a:t>, </a:t>
            </a:r>
            <a:r>
              <a:rPr lang="fr-FR" dirty="0" err="1" smtClean="0"/>
              <a:t>preventing</a:t>
            </a:r>
            <a:r>
              <a:rPr lang="fr-FR" dirty="0" smtClean="0"/>
              <a:t> a normal </a:t>
            </a:r>
            <a:r>
              <a:rPr lang="fr-FR" dirty="0" err="1" smtClean="0"/>
              <a:t>operation</a:t>
            </a:r>
            <a:r>
              <a:rPr lang="fr-FR" dirty="0" smtClean="0"/>
              <a:t>. This </a:t>
            </a:r>
            <a:r>
              <a:rPr lang="fr-FR" dirty="0" err="1" smtClean="0"/>
              <a:t>problem</a:t>
            </a:r>
            <a:r>
              <a:rPr lang="fr-FR" dirty="0" smtClean="0"/>
              <a:t> </a:t>
            </a:r>
            <a:r>
              <a:rPr lang="fr-FR" dirty="0" err="1" smtClean="0"/>
              <a:t>arised</a:t>
            </a:r>
            <a:r>
              <a:rPr lang="fr-FR" dirty="0" smtClean="0"/>
              <a:t> from an </a:t>
            </a:r>
            <a:r>
              <a:rPr lang="fr-FR" dirty="0" err="1" smtClean="0"/>
              <a:t>antistatic</a:t>
            </a:r>
            <a:r>
              <a:rPr lang="fr-FR" dirty="0" smtClean="0"/>
              <a:t> spray. Extra </a:t>
            </a:r>
            <a:r>
              <a:rPr lang="fr-FR" dirty="0" err="1" smtClean="0"/>
              <a:t>insulation</a:t>
            </a:r>
            <a:r>
              <a:rPr lang="fr-FR" dirty="0" smtClean="0"/>
              <a:t> </a:t>
            </a:r>
            <a:r>
              <a:rPr lang="fr-FR" dirty="0" err="1" smtClean="0"/>
              <a:t>was</a:t>
            </a:r>
            <a:r>
              <a:rPr lang="fr-FR" dirty="0" smtClean="0"/>
              <a:t> </a:t>
            </a:r>
            <a:r>
              <a:rPr lang="fr-FR" dirty="0" err="1" smtClean="0"/>
              <a:t>added</a:t>
            </a:r>
            <a:r>
              <a:rPr lang="fr-FR" dirty="0" smtClean="0"/>
              <a:t>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078873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2536" y="153188"/>
            <a:ext cx="8119871" cy="6497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25863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704088" y="758952"/>
            <a:ext cx="561441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Bottom</a:t>
            </a:r>
            <a:r>
              <a:rPr lang="fr-FR" dirty="0" smtClean="0"/>
              <a:t> TPC </a:t>
            </a:r>
            <a:r>
              <a:rPr lang="fr-FR" dirty="0" err="1" smtClean="0"/>
              <a:t>delivered</a:t>
            </a:r>
            <a:r>
              <a:rPr lang="fr-FR" dirty="0" smtClean="0"/>
              <a:t> at JPARC on August 25. It </a:t>
            </a:r>
            <a:r>
              <a:rPr lang="fr-FR" dirty="0" err="1" smtClean="0"/>
              <a:t>was</a:t>
            </a:r>
            <a:r>
              <a:rPr lang="fr-FR" dirty="0" smtClean="0"/>
              <a:t> </a:t>
            </a:r>
            <a:r>
              <a:rPr lang="fr-FR" dirty="0" err="1" smtClean="0"/>
              <a:t>shipped</a:t>
            </a:r>
            <a:r>
              <a:rPr lang="fr-FR" dirty="0" smtClean="0"/>
              <a:t> by plane.  </a:t>
            </a:r>
            <a:r>
              <a:rPr lang="fr-FR" dirty="0" err="1" smtClean="0"/>
              <a:t>Re-tested</a:t>
            </a:r>
            <a:r>
              <a:rPr lang="fr-FR" dirty="0" smtClean="0"/>
              <a:t> in surface building.</a:t>
            </a:r>
          </a:p>
          <a:p>
            <a:r>
              <a:rPr lang="fr-FR" dirty="0" err="1"/>
              <a:t>I</a:t>
            </a:r>
            <a:r>
              <a:rPr lang="fr-FR" dirty="0" err="1" smtClean="0"/>
              <a:t>nstalled</a:t>
            </a:r>
            <a:r>
              <a:rPr lang="fr-FR" dirty="0" smtClean="0"/>
              <a:t> in the UA1 </a:t>
            </a:r>
            <a:r>
              <a:rPr lang="fr-FR" dirty="0" err="1" smtClean="0"/>
              <a:t>magnet</a:t>
            </a:r>
            <a:r>
              <a:rPr lang="fr-FR" dirty="0" smtClean="0"/>
              <a:t> on </a:t>
            </a:r>
            <a:r>
              <a:rPr lang="fr-FR" dirty="0" err="1" smtClean="0"/>
              <a:t>September</a:t>
            </a:r>
            <a:r>
              <a:rPr lang="fr-FR" dirty="0" smtClean="0"/>
              <a:t> 7th. </a:t>
            </a:r>
          </a:p>
          <a:p>
            <a:endParaRPr lang="fr-FR" dirty="0"/>
          </a:p>
          <a:p>
            <a:r>
              <a:rPr lang="fr-FR" dirty="0" err="1" smtClean="0"/>
              <a:t>Commissioned</a:t>
            </a:r>
            <a:r>
              <a:rPr lang="fr-FR" dirty="0" smtClean="0"/>
              <a:t> </a:t>
            </a:r>
            <a:r>
              <a:rPr lang="fr-FR" dirty="0" err="1" smtClean="0"/>
              <a:t>September-October</a:t>
            </a:r>
            <a:r>
              <a:rPr lang="fr-FR" dirty="0" smtClean="0"/>
              <a:t> 2023. </a:t>
            </a:r>
            <a:r>
              <a:rPr lang="fr-FR" dirty="0" err="1" smtClean="0"/>
              <a:t>Cosmics</a:t>
            </a:r>
            <a:r>
              <a:rPr lang="fr-FR" dirty="0" smtClean="0"/>
              <a:t> and </a:t>
            </a:r>
            <a:r>
              <a:rPr lang="fr-FR" dirty="0" err="1" smtClean="0"/>
              <a:t>debugging</a:t>
            </a:r>
            <a:r>
              <a:rPr lang="fr-FR" dirty="0" smtClean="0"/>
              <a:t>.</a:t>
            </a:r>
          </a:p>
          <a:p>
            <a:endParaRPr lang="fr-FR" dirty="0" smtClean="0"/>
          </a:p>
          <a:p>
            <a:r>
              <a:rPr lang="fr-FR" dirty="0" smtClean="0"/>
              <a:t>Data </a:t>
            </a:r>
            <a:r>
              <a:rPr lang="fr-FR" dirty="0" err="1" smtClean="0"/>
              <a:t>taking</a:t>
            </a:r>
            <a:r>
              <a:rPr lang="fr-FR" dirty="0" smtClean="0"/>
              <a:t> </a:t>
            </a:r>
            <a:r>
              <a:rPr lang="fr-FR" dirty="0" err="1" smtClean="0"/>
              <a:t>February</a:t>
            </a:r>
            <a:r>
              <a:rPr lang="fr-FR" dirty="0" smtClean="0"/>
              <a:t> 5 to March 6. Stable </a:t>
            </a:r>
            <a:r>
              <a:rPr lang="fr-FR" dirty="0" err="1" smtClean="0"/>
              <a:t>operation</a:t>
            </a:r>
            <a:r>
              <a:rPr lang="fr-FR" dirty="0" smtClean="0"/>
              <a:t>. </a:t>
            </a: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4104" y="245277"/>
            <a:ext cx="3986360" cy="6067572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8096" y="3603177"/>
            <a:ext cx="5517393" cy="2718816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694944" y="3288207"/>
            <a:ext cx="4407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One of the first </a:t>
            </a:r>
            <a:r>
              <a:rPr lang="fr-FR" dirty="0" err="1" smtClean="0"/>
              <a:t>event</a:t>
            </a:r>
            <a:r>
              <a:rPr lang="fr-FR" dirty="0" smtClean="0"/>
              <a:t> displays :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236894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3044952" y="2779776"/>
            <a:ext cx="64099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b="1" dirty="0" smtClean="0"/>
              <a:t>Charge Sharing</a:t>
            </a:r>
            <a:endParaRPr lang="fr-FR" sz="7200" b="1" dirty="0"/>
          </a:p>
        </p:txBody>
      </p:sp>
      <p:sp>
        <p:nvSpPr>
          <p:cNvPr id="3" name="ZoneTexte 2"/>
          <p:cNvSpPr txBox="1"/>
          <p:nvPr/>
        </p:nvSpPr>
        <p:spPr>
          <a:xfrm>
            <a:off x="3273552" y="4782312"/>
            <a:ext cx="5559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See</a:t>
            </a:r>
            <a:r>
              <a:rPr lang="fr-FR" dirty="0" smtClean="0"/>
              <a:t> talk by Shivam Joshi at Collaboration meeting 2023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304398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975104" y="2468880"/>
            <a:ext cx="85953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7200" b="1" dirty="0" err="1" smtClean="0"/>
              <a:t>Particle</a:t>
            </a:r>
            <a:r>
              <a:rPr lang="fr-FR" sz="7200" b="1" dirty="0" smtClean="0"/>
              <a:t> Identification by </a:t>
            </a:r>
            <a:r>
              <a:rPr lang="fr-FR" sz="7200" b="1" dirty="0" err="1" smtClean="0"/>
              <a:t>dE</a:t>
            </a:r>
            <a:r>
              <a:rPr lang="fr-FR" sz="7200" b="1" dirty="0" smtClean="0"/>
              <a:t>/dx</a:t>
            </a:r>
            <a:endParaRPr lang="fr-FR" sz="7200" b="1" dirty="0"/>
          </a:p>
        </p:txBody>
      </p:sp>
      <p:sp>
        <p:nvSpPr>
          <p:cNvPr id="3" name="ZoneTexte 2"/>
          <p:cNvSpPr txBox="1"/>
          <p:nvPr/>
        </p:nvSpPr>
        <p:spPr>
          <a:xfrm>
            <a:off x="5111496" y="5577840"/>
            <a:ext cx="2322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Slides by Tristan Daret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0793247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344</TotalTime>
  <Words>458</Words>
  <Application>Microsoft Office PowerPoint</Application>
  <PresentationFormat>Grand écran</PresentationFormat>
  <Paragraphs>44</Paragraphs>
  <Slides>13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Symbol</vt:lpstr>
      <vt:lpstr>Thème Office</vt:lpstr>
      <vt:lpstr>The T2K TPC upgrade</vt:lpstr>
      <vt:lpstr>Introduction</vt:lpstr>
      <vt:lpstr>Présentation PowerPoint</vt:lpstr>
      <vt:lpstr>A lot was learnt in the last decade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CEA Saclay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Colas Paul</dc:creator>
  <cp:lastModifiedBy>Colas Paul</cp:lastModifiedBy>
  <cp:revision>19</cp:revision>
  <dcterms:created xsi:type="dcterms:W3CDTF">2024-03-06T08:37:20Z</dcterms:created>
  <dcterms:modified xsi:type="dcterms:W3CDTF">2024-03-13T07:33:31Z</dcterms:modified>
</cp:coreProperties>
</file>