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78" r:id="rId3"/>
    <p:sldId id="279" r:id="rId4"/>
    <p:sldId id="280" r:id="rId5"/>
    <p:sldId id="258" r:id="rId6"/>
    <p:sldId id="281" r:id="rId7"/>
    <p:sldId id="282" r:id="rId8"/>
    <p:sldId id="283" r:id="rId9"/>
    <p:sldId id="276" r:id="rId10"/>
    <p:sldId id="286" r:id="rId11"/>
    <p:sldId id="284" r:id="rId12"/>
    <p:sldId id="285" r:id="rId13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40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04"/>
    <p:restoredTop sz="94713"/>
  </p:normalViewPr>
  <p:slideViewPr>
    <p:cSldViewPr snapToGrid="0">
      <p:cViewPr>
        <p:scale>
          <a:sx n="98" d="100"/>
          <a:sy n="98" d="100"/>
        </p:scale>
        <p:origin x="464" y="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41DDC3-73A2-5945-BDE0-111F4BFCBC05}" type="datetimeFigureOut">
              <a:rPr lang="en-CH" smtClean="0"/>
              <a:t>03.07.24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AF0C9C-7BE4-E24D-B28E-6ACDCAAAEA9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680043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3C0359-08B5-CD59-94DD-AE2971DF0E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175E2BC-4AB5-5548-67FA-83331A403F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89B97A-AC07-30BE-C9C1-331D238C75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E966C-521A-F947-9FE0-E47C010B0BB7}" type="datetime1">
              <a:rPr lang="de-CH" smtClean="0"/>
              <a:t>03.07.24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0CC433-2AA6-9C47-9204-F79B6A80FF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BC0618-5278-3A97-9207-F582D2F39A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609B6-BEAD-D94B-8A76-88BB3FE70F0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723104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6B288A-15C9-A711-7E2A-26A888CAEC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FDF99D-C50E-BD6A-1BB2-C3613CBBEE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5CDCD8-3C47-6057-E362-E2F4BD2C4C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0AFDE-236B-064C-83EC-BDE4D63B6EC1}" type="datetime1">
              <a:rPr lang="de-CH" smtClean="0"/>
              <a:t>03.07.24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09B57D-2912-2995-73DD-5D7B0EC800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3FD89D-4B28-FC85-4289-43F82DA50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609B6-BEAD-D94B-8A76-88BB3FE70F0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884140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A184193-BFC1-4371-B28C-77780649D2A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EE6FFFA-3189-E000-4DBE-2072DDA535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7FACB0-BD31-6B12-4757-ED41861F29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B96A7-C268-0D46-ACA3-963A82613BFD}" type="datetime1">
              <a:rPr lang="de-CH" smtClean="0"/>
              <a:t>03.07.24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1F6B6-6CCB-16BC-9AB9-D875E3DDA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E6ADE4-D3DA-8A90-341B-6349216829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609B6-BEAD-D94B-8A76-88BB3FE70F0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113388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D553CD-C018-B69F-5943-09103D5058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C16C8C-EC4A-087F-8A3C-51C23FF51D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4BBCEB-E830-6BF5-997B-F4F4E5304C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26D07-E326-F147-9EA9-462068F0E7B5}" type="datetime1">
              <a:rPr lang="de-CH" smtClean="0"/>
              <a:t>03.07.24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D7F14C-5C78-DC32-4AC6-2D69F285EB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834006-E76C-4A30-BCCB-BF615E285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3209" y="47625"/>
            <a:ext cx="2743200" cy="365125"/>
          </a:xfrm>
        </p:spPr>
        <p:txBody>
          <a:bodyPr/>
          <a:lstStyle/>
          <a:p>
            <a:fld id="{E7B609B6-BEAD-D94B-8A76-88BB3FE70F0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633571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B7C2CF-AC07-64B9-7A5C-CBFDAD75C5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74F62F-ECAB-D65B-A29B-71461D0ED9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75B801-4773-802E-2399-E00934F51B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D401D-A39E-D94E-8C0A-BE230EA2DBC3}" type="datetime1">
              <a:rPr lang="de-CH" smtClean="0"/>
              <a:t>03.07.24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EAB34C-DC65-F0EB-E805-18FF3F369A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05D0C4-1FAA-D78F-EACB-47727ACDA3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609B6-BEAD-D94B-8A76-88BB3FE70F0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9155843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D3D817-CD15-FB41-8DEF-1178CFA9DB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9B517D-7D19-4809-E5B6-4D029F305B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2D99FF-1F7F-B4F3-2288-36CDF64C23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D4A5FB-5FD3-7391-1119-C895518F3E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B83BC-6FBE-1242-AD8B-00F3A49FAE7C}" type="datetime1">
              <a:rPr lang="de-CH" smtClean="0"/>
              <a:t>03.07.24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E27A31-1A27-2A7C-462E-E70CBBB4F0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BFD7C3-E35A-2E6E-6556-2CA4F87E76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609B6-BEAD-D94B-8A76-88BB3FE70F0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386286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3F3A95-3C80-4ED0-7B6A-EAE8B37F9B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DEED9B-CC4C-AD5F-3F9C-C03A2BEF41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EF084F6-8181-2A4A-0DED-778CB8C7E6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AF08AE0-CF7C-4708-0641-8B1A194C8F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4660DB8-232F-3F10-F67E-EC5CCE2A997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40772E6-CACB-94FB-035B-633393813D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8E9C7-B65B-FE41-8154-BCC552D97931}" type="datetime1">
              <a:rPr lang="de-CH" smtClean="0"/>
              <a:t>03.07.24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BECBD32-D132-4B5F-FE15-CA4A29AEF3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9A28729-A6B1-309E-9E7D-1C7C2E091A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609B6-BEAD-D94B-8A76-88BB3FE70F0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9086299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5E3D0F-7367-B9CE-CD73-2EB1866A55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C636610-D3F8-36AD-85D8-0539D51DBD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3FF9B-0003-AF4A-A68B-3E64409929C5}" type="datetime1">
              <a:rPr lang="de-CH" smtClean="0"/>
              <a:t>03.07.24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5C93A0-5E06-8943-6329-5D6160661C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DB128A-CE01-D142-5AD4-46086D1175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609B6-BEAD-D94B-8A76-88BB3FE70F0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0684823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54A1D0D-1F48-0621-CBCA-67A2957003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95113-46CB-0944-8E1D-97A9207C7E73}" type="datetime1">
              <a:rPr lang="de-CH" smtClean="0"/>
              <a:t>03.07.24</a:t>
            </a:fld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8DFBC14-90F5-D9A8-A01F-6FBF76AB71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28131E-E192-74C2-D14D-4796E2B9B3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609B6-BEAD-D94B-8A76-88BB3FE70F0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949241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3F7D1B-877A-CE7B-4D9E-94CE3BED26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952CA7-0543-6FB6-18C8-143B697A6C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8743398-338F-D735-8435-06B9C732DE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738950-6554-3A72-5933-221C7134DA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6D859-FACA-7E42-8066-16884DBCCB02}" type="datetime1">
              <a:rPr lang="de-CH" smtClean="0"/>
              <a:t>03.07.24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8DE7B2-FB23-9F33-D9DD-FEDF7079F0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543954-B061-CAEF-4C9A-9EB76F0D82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609B6-BEAD-D94B-8A76-88BB3FE70F0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5117697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86A3F-5E61-0371-1270-1F6FCD7279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9F056AF-0B0E-4C6A-5DDD-FEB497C32E0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146CD7A-6A0C-DB09-D87D-0157046B62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A0C552-218A-ADDD-E179-C5A81E045B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0392A-6B62-6949-B89F-69786A39879F}" type="datetime1">
              <a:rPr lang="de-CH" smtClean="0"/>
              <a:t>03.07.24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F3C435-C99E-AE60-F93B-9F28091577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57F9D8-E0CD-7A40-5841-52CA289947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609B6-BEAD-D94B-8A76-88BB3FE70F0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396918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0513D16-EC1A-29A5-46AF-7921E8C169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CC6E4A-0BFF-05F9-1D61-7EC3B0D23E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2E946F-CE41-25D7-A7B9-4E8E17504EC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7B1E07-6C13-A64E-9B9B-0B7D2EAEEB04}" type="datetime1">
              <a:rPr lang="de-CH" smtClean="0"/>
              <a:t>03.07.24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77F80E-0A98-CB0F-453B-22E8812439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50FC87-B0FE-34BF-F62A-89588F48AF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B609B6-BEAD-D94B-8A76-88BB3FE70F0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949242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sv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svg"/><Relationship Id="rId4" Type="http://schemas.openxmlformats.org/officeDocument/2006/relationships/image" Target="../media/image6.svg"/><Relationship Id="rId9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svg"/><Relationship Id="rId7" Type="http://schemas.openxmlformats.org/officeDocument/2006/relationships/image" Target="../media/image10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4.svg"/><Relationship Id="rId5" Type="http://schemas.openxmlformats.org/officeDocument/2006/relationships/image" Target="../media/image8.sv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7E9683-1843-0154-63C2-325A678A5F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999" y="406400"/>
            <a:ext cx="9392529" cy="2387600"/>
          </a:xfrm>
        </p:spPr>
        <p:txBody>
          <a:bodyPr>
            <a:normAutofit fontScale="90000"/>
          </a:bodyPr>
          <a:lstStyle/>
          <a:p>
            <a:r>
              <a:rPr lang="en-CH" b="1" dirty="0">
                <a:ln w="15875">
                  <a:solidFill>
                    <a:schemeClr val="accent1">
                      <a:shade val="15000"/>
                    </a:schemeClr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Implenting a Transformer as a Particle Flow Algorithm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293737-DDEA-3D5B-9733-50C80B48FC8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CH" b="1" dirty="0">
                <a:ln>
                  <a:solidFill>
                    <a:schemeClr val="accent1">
                      <a:shade val="15000"/>
                    </a:schemeClr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03.07.2024</a:t>
            </a:r>
          </a:p>
          <a:p>
            <a:r>
              <a:rPr lang="en-CH" sz="2000" b="1" dirty="0">
                <a:ln>
                  <a:solidFill>
                    <a:schemeClr val="accent1">
                      <a:shade val="15000"/>
                    </a:schemeClr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Paul Wahlen, </a:t>
            </a:r>
          </a:p>
          <a:p>
            <a:r>
              <a:rPr lang="en-CH" sz="2000" b="1" dirty="0">
                <a:ln>
                  <a:solidFill>
                    <a:schemeClr val="accent1">
                      <a:shade val="15000"/>
                    </a:schemeClr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Supervised by Taikan Suehara &amp; Junping Tian</a:t>
            </a:r>
          </a:p>
        </p:txBody>
      </p:sp>
    </p:spTree>
    <p:extLst>
      <p:ext uri="{BB962C8B-B14F-4D97-AF65-F5344CB8AC3E}">
        <p14:creationId xmlns:p14="http://schemas.microsoft.com/office/powerpoint/2010/main" val="5428951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A77E08-B913-12A1-FDBB-06CBAF49CE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603171" cy="1325563"/>
          </a:xfrm>
        </p:spPr>
        <p:txBody>
          <a:bodyPr/>
          <a:lstStyle/>
          <a:p>
            <a:r>
              <a:rPr lang="en-CH" dirty="0"/>
              <a:t>Photons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F0BBF0-669E-4303-65A8-5089089F1D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609B6-BEAD-D94B-8A76-88BB3FE70F08}" type="slidenum">
              <a:rPr lang="en-CH" smtClean="0"/>
              <a:t>9</a:t>
            </a:fld>
            <a:endParaRPr lang="en-CH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78FB062C-3912-539A-E2E8-8B9DCABC6C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6710399"/>
              </p:ext>
            </p:extLst>
          </p:nvPr>
        </p:nvGraphicFramePr>
        <p:xfrm>
          <a:off x="838200" y="3622434"/>
          <a:ext cx="10077270" cy="20076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9545">
                  <a:extLst>
                    <a:ext uri="{9D8B030D-6E8A-4147-A177-3AD203B41FA5}">
                      <a16:colId xmlns:a16="http://schemas.microsoft.com/office/drawing/2014/main" val="416066164"/>
                    </a:ext>
                  </a:extLst>
                </a:gridCol>
                <a:gridCol w="1679545">
                  <a:extLst>
                    <a:ext uri="{9D8B030D-6E8A-4147-A177-3AD203B41FA5}">
                      <a16:colId xmlns:a16="http://schemas.microsoft.com/office/drawing/2014/main" val="2304078197"/>
                    </a:ext>
                  </a:extLst>
                </a:gridCol>
                <a:gridCol w="1679545">
                  <a:extLst>
                    <a:ext uri="{9D8B030D-6E8A-4147-A177-3AD203B41FA5}">
                      <a16:colId xmlns:a16="http://schemas.microsoft.com/office/drawing/2014/main" val="2337469170"/>
                    </a:ext>
                  </a:extLst>
                </a:gridCol>
                <a:gridCol w="1679545">
                  <a:extLst>
                    <a:ext uri="{9D8B030D-6E8A-4147-A177-3AD203B41FA5}">
                      <a16:colId xmlns:a16="http://schemas.microsoft.com/office/drawing/2014/main" val="1275165725"/>
                    </a:ext>
                  </a:extLst>
                </a:gridCol>
                <a:gridCol w="1679545">
                  <a:extLst>
                    <a:ext uri="{9D8B030D-6E8A-4147-A177-3AD203B41FA5}">
                      <a16:colId xmlns:a16="http://schemas.microsoft.com/office/drawing/2014/main" val="3320269985"/>
                    </a:ext>
                  </a:extLst>
                </a:gridCol>
                <a:gridCol w="1679545">
                  <a:extLst>
                    <a:ext uri="{9D8B030D-6E8A-4147-A177-3AD203B41FA5}">
                      <a16:colId xmlns:a16="http://schemas.microsoft.com/office/drawing/2014/main" val="154802660"/>
                    </a:ext>
                  </a:extLst>
                </a:gridCol>
              </a:tblGrid>
              <a:tr h="669219">
                <a:tc>
                  <a:txBody>
                    <a:bodyPr/>
                    <a:lstStyle/>
                    <a:p>
                      <a:r>
                        <a:rPr lang="en-CH" dirty="0"/>
                        <a:t>Dataset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Charges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PDGs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direction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Energy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Excess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4086670"/>
                  </a:ext>
                </a:extLst>
              </a:tr>
              <a:tr h="669219">
                <a:tc>
                  <a:txBody>
                    <a:bodyPr/>
                    <a:lstStyle/>
                    <a:p>
                      <a:r>
                        <a:rPr lang="en-CH" dirty="0"/>
                        <a:t>1 photons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88%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88%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5 degrees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6.1%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-0.27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806888"/>
                  </a:ext>
                </a:extLst>
              </a:tr>
              <a:tr h="669219">
                <a:tc>
                  <a:txBody>
                    <a:bodyPr/>
                    <a:lstStyle/>
                    <a:p>
                      <a:r>
                        <a:rPr lang="en-CH" dirty="0"/>
                        <a:t>2 photons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93%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96%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7 degrees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1.1%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-0.079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2448233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8ADB5810-CD00-D807-31F7-14D9E1033DA2}"/>
              </a:ext>
            </a:extLst>
          </p:cNvPr>
          <p:cNvSpPr txBox="1"/>
          <p:nvPr/>
        </p:nvSpPr>
        <p:spPr>
          <a:xfrm>
            <a:off x="838200" y="1502229"/>
            <a:ext cx="824048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2000" dirty="0"/>
              <a:t>Model was tested against clusters generated by either single photons or 2 photons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2000" dirty="0"/>
              <a:t>Maximum accuracy is not achieved since photons can split into particles/antiparticles, etc...</a:t>
            </a:r>
          </a:p>
        </p:txBody>
      </p:sp>
    </p:spTree>
    <p:extLst>
      <p:ext uri="{BB962C8B-B14F-4D97-AF65-F5344CB8AC3E}">
        <p14:creationId xmlns:p14="http://schemas.microsoft.com/office/powerpoint/2010/main" val="4208530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67FD5F-5259-5134-1BD5-6DF934CC18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Further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ABF7CD-A011-48DA-06F4-7449986BFD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511062" cy="4351338"/>
          </a:xfrm>
        </p:spPr>
        <p:txBody>
          <a:bodyPr/>
          <a:lstStyle/>
          <a:p>
            <a:r>
              <a:rPr lang="en-CH" dirty="0"/>
              <a:t>Increasing the complexity of the dataset using 10 taus to form the clusters </a:t>
            </a:r>
          </a:p>
          <a:p>
            <a:r>
              <a:rPr lang="en-CH" dirty="0"/>
              <a:t>Focusing on predicting the correct numbers of clusters first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4B6C21-B4CC-1AF9-D931-4CE082A373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609B6-BEAD-D94B-8A76-88BB3FE70F08}" type="slidenum">
              <a:rPr lang="en-CH" smtClean="0"/>
              <a:t>10</a:t>
            </a:fld>
            <a:endParaRPr lang="en-CH"/>
          </a:p>
        </p:txBody>
      </p:sp>
      <p:pic>
        <p:nvPicPr>
          <p:cNvPr id="5" name="Picture 4" descr="A graph of a number of epidemiology&#10;&#10;Description automatically generated">
            <a:extLst>
              <a:ext uri="{FF2B5EF4-FFF2-40B4-BE49-F238E27FC236}">
                <a16:creationId xmlns:a16="http://schemas.microsoft.com/office/drawing/2014/main" id="{FCE0D619-0D1D-9FA4-95DE-AB2523E532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7459" y="2307889"/>
            <a:ext cx="5380697" cy="418498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3E252C1-BEB8-BEA9-0EA6-01F613ABF5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44801" y="479006"/>
            <a:ext cx="7718097" cy="1429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9040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1489F1-1470-34DA-DA1E-BAB4397749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03E9AA-4C45-EF49-CC53-7C4A5CE65B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dirty="0"/>
              <a:t>Implementing a transformer to cluster hits in calorimeters for particle flow with an architecture analog to what is used in Language Model</a:t>
            </a:r>
          </a:p>
          <a:p>
            <a:r>
              <a:rPr lang="en-CH" dirty="0"/>
              <a:t>High accuracy achieved for most simple datasets </a:t>
            </a:r>
          </a:p>
          <a:p>
            <a:r>
              <a:rPr lang="en-CH" dirty="0"/>
              <a:t>Currently trying to generalize to more complex dataset</a:t>
            </a:r>
          </a:p>
          <a:p>
            <a:pPr marL="0" indent="0">
              <a:buNone/>
            </a:pP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9F87E7-0AFE-6E8C-39E4-81F3A838A5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609B6-BEAD-D94B-8A76-88BB3FE70F08}" type="slidenum">
              <a:rPr lang="en-CH" smtClean="0"/>
              <a:t>11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772849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8181FC64-B306-4821-98E2-780662EFC4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pic>
        <p:nvPicPr>
          <p:cNvPr id="5" name="Content Placeholder 4" descr="A computer screen shot of a explosion&#10;&#10;Description automatically generated">
            <a:extLst>
              <a:ext uri="{FF2B5EF4-FFF2-40B4-BE49-F238E27FC236}">
                <a16:creationId xmlns:a16="http://schemas.microsoft.com/office/drawing/2014/main" id="{7EFF6F22-0686-4F54-FC18-65ABCC25818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861" r="5738" b="-1"/>
          <a:stretch/>
        </p:blipFill>
        <p:spPr>
          <a:xfrm>
            <a:off x="30347" y="-5492"/>
            <a:ext cx="9947062" cy="6857990"/>
          </a:xfrm>
          <a:prstGeom prst="rect">
            <a:avLst/>
          </a:prstGeom>
        </p:spPr>
      </p:pic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829A1E2C-5AC8-40FC-99E9-832069D397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97013" y="0"/>
            <a:ext cx="2529723" cy="6858000"/>
          </a:xfrm>
          <a:custGeom>
            <a:avLst/>
            <a:gdLst>
              <a:gd name="connsiteX0" fmla="*/ 1258269 w 2529723"/>
              <a:gd name="connsiteY0" fmla="*/ 0 h 6858000"/>
              <a:gd name="connsiteX1" fmla="*/ 1275627 w 2529723"/>
              <a:gd name="connsiteY1" fmla="*/ 0 h 6858000"/>
              <a:gd name="connsiteX2" fmla="*/ 1302560 w 2529723"/>
              <a:gd name="connsiteY2" fmla="*/ 24338 h 6858000"/>
              <a:gd name="connsiteX3" fmla="*/ 2522825 w 2529723"/>
              <a:gd name="connsiteY3" fmla="*/ 3678515 h 6858000"/>
              <a:gd name="connsiteX4" fmla="*/ 557500 w 2529723"/>
              <a:gd name="connsiteY4" fmla="*/ 6451411 h 6858000"/>
              <a:gd name="connsiteX5" fmla="*/ 32482 w 2529723"/>
              <a:gd name="connsiteY5" fmla="*/ 6849373 h 6858000"/>
              <a:gd name="connsiteX6" fmla="*/ 19531 w 2529723"/>
              <a:gd name="connsiteY6" fmla="*/ 6858000 h 6858000"/>
              <a:gd name="connsiteX7" fmla="*/ 0 w 2529723"/>
              <a:gd name="connsiteY7" fmla="*/ 6858000 h 6858000"/>
              <a:gd name="connsiteX8" fmla="*/ 14202 w 2529723"/>
              <a:gd name="connsiteY8" fmla="*/ 6848540 h 6858000"/>
              <a:gd name="connsiteX9" fmla="*/ 539221 w 2529723"/>
              <a:gd name="connsiteY9" fmla="*/ 6450578 h 6858000"/>
              <a:gd name="connsiteX10" fmla="*/ 2504546 w 2529723"/>
              <a:gd name="connsiteY10" fmla="*/ 3677682 h 6858000"/>
              <a:gd name="connsiteX11" fmla="*/ 1284280 w 2529723"/>
              <a:gd name="connsiteY11" fmla="*/ 2350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9723" h="6858000">
                <a:moveTo>
                  <a:pt x="1258269" y="0"/>
                </a:moveTo>
                <a:lnTo>
                  <a:pt x="1275627" y="0"/>
                </a:lnTo>
                <a:lnTo>
                  <a:pt x="1302560" y="24338"/>
                </a:lnTo>
                <a:cubicBezTo>
                  <a:pt x="2156831" y="855667"/>
                  <a:pt x="2590622" y="2191755"/>
                  <a:pt x="2522825" y="3678515"/>
                </a:cubicBezTo>
                <a:cubicBezTo>
                  <a:pt x="2459072" y="5076606"/>
                  <a:pt x="1519830" y="5692656"/>
                  <a:pt x="557500" y="6451411"/>
                </a:cubicBezTo>
                <a:cubicBezTo>
                  <a:pt x="382255" y="6589587"/>
                  <a:pt x="208689" y="6724853"/>
                  <a:pt x="32482" y="6849373"/>
                </a:cubicBezTo>
                <a:lnTo>
                  <a:pt x="19531" y="6858000"/>
                </a:lnTo>
                <a:lnTo>
                  <a:pt x="0" y="6858000"/>
                </a:lnTo>
                <a:lnTo>
                  <a:pt x="14202" y="6848540"/>
                </a:lnTo>
                <a:cubicBezTo>
                  <a:pt x="190409" y="6724020"/>
                  <a:pt x="363976" y="6588754"/>
                  <a:pt x="539221" y="6450578"/>
                </a:cubicBezTo>
                <a:cubicBezTo>
                  <a:pt x="1501550" y="5691822"/>
                  <a:pt x="2440792" y="5075773"/>
                  <a:pt x="2504546" y="3677682"/>
                </a:cubicBezTo>
                <a:cubicBezTo>
                  <a:pt x="2572343" y="2190921"/>
                  <a:pt x="2138551" y="854834"/>
                  <a:pt x="1284280" y="23504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871FC61-DD4E-47D4-81FD-8A7E7D12B3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986049" y="0"/>
            <a:ext cx="5205951" cy="6858000"/>
          </a:xfrm>
          <a:custGeom>
            <a:avLst/>
            <a:gdLst>
              <a:gd name="connsiteX0" fmla="*/ 0 w 5205951"/>
              <a:gd name="connsiteY0" fmla="*/ 0 h 6858000"/>
              <a:gd name="connsiteX1" fmla="*/ 1709529 w 5205951"/>
              <a:gd name="connsiteY1" fmla="*/ 0 h 6858000"/>
              <a:gd name="connsiteX2" fmla="*/ 2489695 w 5205951"/>
              <a:gd name="connsiteY2" fmla="*/ 0 h 6858000"/>
              <a:gd name="connsiteX3" fmla="*/ 3582928 w 5205951"/>
              <a:gd name="connsiteY3" fmla="*/ 0 h 6858000"/>
              <a:gd name="connsiteX4" fmla="*/ 3605052 w 5205951"/>
              <a:gd name="connsiteY4" fmla="*/ 14997 h 6858000"/>
              <a:gd name="connsiteX5" fmla="*/ 5205951 w 5205951"/>
              <a:gd name="connsiteY5" fmla="*/ 3621656 h 6858000"/>
              <a:gd name="connsiteX6" fmla="*/ 3331601 w 5205951"/>
              <a:gd name="connsiteY6" fmla="*/ 6374814 h 6858000"/>
              <a:gd name="connsiteX7" fmla="*/ 2814953 w 5205951"/>
              <a:gd name="connsiteY7" fmla="*/ 6780599 h 6858000"/>
              <a:gd name="connsiteX8" fmla="*/ 2703197 w 5205951"/>
              <a:gd name="connsiteY8" fmla="*/ 6858000 h 6858000"/>
              <a:gd name="connsiteX9" fmla="*/ 2489695 w 5205951"/>
              <a:gd name="connsiteY9" fmla="*/ 6858000 h 6858000"/>
              <a:gd name="connsiteX10" fmla="*/ 1709529 w 5205951"/>
              <a:gd name="connsiteY10" fmla="*/ 6858000 h 6858000"/>
              <a:gd name="connsiteX11" fmla="*/ 0 w 5205951"/>
              <a:gd name="connsiteY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205951" h="6858000">
                <a:moveTo>
                  <a:pt x="0" y="0"/>
                </a:moveTo>
                <a:lnTo>
                  <a:pt x="1709529" y="0"/>
                </a:lnTo>
                <a:lnTo>
                  <a:pt x="2489695" y="0"/>
                </a:lnTo>
                <a:lnTo>
                  <a:pt x="3582928" y="0"/>
                </a:lnTo>
                <a:lnTo>
                  <a:pt x="3605052" y="14997"/>
                </a:lnTo>
                <a:cubicBezTo>
                  <a:pt x="4632215" y="754641"/>
                  <a:pt x="5205951" y="2093192"/>
                  <a:pt x="5205951" y="3621656"/>
                </a:cubicBezTo>
                <a:cubicBezTo>
                  <a:pt x="5205951" y="4969131"/>
                  <a:pt x="4277226" y="5602839"/>
                  <a:pt x="3331601" y="6374814"/>
                </a:cubicBezTo>
                <a:cubicBezTo>
                  <a:pt x="3159398" y="6515397"/>
                  <a:pt x="2988771" y="6653108"/>
                  <a:pt x="2814953" y="6780599"/>
                </a:cubicBezTo>
                <a:lnTo>
                  <a:pt x="2703197" y="6858000"/>
                </a:lnTo>
                <a:lnTo>
                  <a:pt x="2489695" y="6858000"/>
                </a:lnTo>
                <a:lnTo>
                  <a:pt x="1709529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 useBgFill="1">
        <p:nvSpPr>
          <p:cNvPr id="16" name="Freeform: Shape 15">
            <a:extLst>
              <a:ext uri="{FF2B5EF4-FFF2-40B4-BE49-F238E27FC236}">
                <a16:creationId xmlns:a16="http://schemas.microsoft.com/office/drawing/2014/main" id="{F9EC3F91-A75C-4F74-867E-E4C28C1354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48226" y="0"/>
            <a:ext cx="5043774" cy="6858000"/>
          </a:xfrm>
          <a:custGeom>
            <a:avLst/>
            <a:gdLst>
              <a:gd name="connsiteX0" fmla="*/ 1648981 w 5043774"/>
              <a:gd name="connsiteY0" fmla="*/ 0 h 6858000"/>
              <a:gd name="connsiteX1" fmla="*/ 2759699 w 5043774"/>
              <a:gd name="connsiteY1" fmla="*/ 0 h 6858000"/>
              <a:gd name="connsiteX2" fmla="*/ 3379301 w 5043774"/>
              <a:gd name="connsiteY2" fmla="*/ 0 h 6858000"/>
              <a:gd name="connsiteX3" fmla="*/ 3552342 w 5043774"/>
              <a:gd name="connsiteY3" fmla="*/ 0 h 6858000"/>
              <a:gd name="connsiteX4" fmla="*/ 4617166 w 5043774"/>
              <a:gd name="connsiteY4" fmla="*/ 0 h 6858000"/>
              <a:gd name="connsiteX5" fmla="*/ 4786130 w 5043774"/>
              <a:gd name="connsiteY5" fmla="*/ 0 h 6858000"/>
              <a:gd name="connsiteX6" fmla="*/ 4980168 w 5043774"/>
              <a:gd name="connsiteY6" fmla="*/ 0 h 6858000"/>
              <a:gd name="connsiteX7" fmla="*/ 5043774 w 5043774"/>
              <a:gd name="connsiteY7" fmla="*/ 0 h 6858000"/>
              <a:gd name="connsiteX8" fmla="*/ 5043774 w 5043774"/>
              <a:gd name="connsiteY8" fmla="*/ 6858000 h 6858000"/>
              <a:gd name="connsiteX9" fmla="*/ 4980168 w 5043774"/>
              <a:gd name="connsiteY9" fmla="*/ 6858000 h 6858000"/>
              <a:gd name="connsiteX10" fmla="*/ 4786130 w 5043774"/>
              <a:gd name="connsiteY10" fmla="*/ 6858000 h 6858000"/>
              <a:gd name="connsiteX11" fmla="*/ 4617166 w 5043774"/>
              <a:gd name="connsiteY11" fmla="*/ 6858000 h 6858000"/>
              <a:gd name="connsiteX12" fmla="*/ 3552342 w 5043774"/>
              <a:gd name="connsiteY12" fmla="*/ 6858000 h 6858000"/>
              <a:gd name="connsiteX13" fmla="*/ 3379301 w 5043774"/>
              <a:gd name="connsiteY13" fmla="*/ 6858000 h 6858000"/>
              <a:gd name="connsiteX14" fmla="*/ 2759699 w 5043774"/>
              <a:gd name="connsiteY14" fmla="*/ 6858000 h 6858000"/>
              <a:gd name="connsiteX15" fmla="*/ 2542782 w 5043774"/>
              <a:gd name="connsiteY15" fmla="*/ 6858000 h 6858000"/>
              <a:gd name="connsiteX16" fmla="*/ 2429239 w 5043774"/>
              <a:gd name="connsiteY16" fmla="*/ 6780599 h 6858000"/>
              <a:gd name="connsiteX17" fmla="*/ 1904328 w 5043774"/>
              <a:gd name="connsiteY17" fmla="*/ 6374814 h 6858000"/>
              <a:gd name="connsiteX18" fmla="*/ 0 w 5043774"/>
              <a:gd name="connsiteY18" fmla="*/ 3621656 h 6858000"/>
              <a:gd name="connsiteX19" fmla="*/ 1626503 w 5043774"/>
              <a:gd name="connsiteY19" fmla="*/ 14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5043774" h="6858000">
                <a:moveTo>
                  <a:pt x="1648981" y="0"/>
                </a:moveTo>
                <a:lnTo>
                  <a:pt x="2759699" y="0"/>
                </a:lnTo>
                <a:lnTo>
                  <a:pt x="3379301" y="0"/>
                </a:lnTo>
                <a:lnTo>
                  <a:pt x="3552342" y="0"/>
                </a:lnTo>
                <a:lnTo>
                  <a:pt x="4617166" y="0"/>
                </a:lnTo>
                <a:lnTo>
                  <a:pt x="4786130" y="0"/>
                </a:lnTo>
                <a:lnTo>
                  <a:pt x="4980168" y="0"/>
                </a:lnTo>
                <a:lnTo>
                  <a:pt x="5043774" y="0"/>
                </a:lnTo>
                <a:lnTo>
                  <a:pt x="5043774" y="6858000"/>
                </a:lnTo>
                <a:lnTo>
                  <a:pt x="4980168" y="6858000"/>
                </a:lnTo>
                <a:lnTo>
                  <a:pt x="4786130" y="6858000"/>
                </a:lnTo>
                <a:lnTo>
                  <a:pt x="4617166" y="6858000"/>
                </a:lnTo>
                <a:lnTo>
                  <a:pt x="3552342" y="6858000"/>
                </a:lnTo>
                <a:lnTo>
                  <a:pt x="3379301" y="6858000"/>
                </a:lnTo>
                <a:lnTo>
                  <a:pt x="2759699" y="6858000"/>
                </a:lnTo>
                <a:lnTo>
                  <a:pt x="2542782" y="6858000"/>
                </a:lnTo>
                <a:lnTo>
                  <a:pt x="2429239" y="6780599"/>
                </a:lnTo>
                <a:cubicBezTo>
                  <a:pt x="2252641" y="6653108"/>
                  <a:pt x="2079285" y="6515397"/>
                  <a:pt x="1904328" y="6374814"/>
                </a:cubicBezTo>
                <a:cubicBezTo>
                  <a:pt x="943579" y="5602839"/>
                  <a:pt x="0" y="4969131"/>
                  <a:pt x="0" y="3621656"/>
                </a:cubicBezTo>
                <a:cubicBezTo>
                  <a:pt x="0" y="2093192"/>
                  <a:pt x="582912" y="754641"/>
                  <a:pt x="1626503" y="14997"/>
                </a:cubicBezTo>
                <a:close/>
              </a:path>
            </a:pathLst>
          </a:custGeom>
          <a:solidFill>
            <a:schemeClr val="bg2">
              <a:tint val="95000"/>
              <a:satMod val="1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prstClr val="white"/>
              </a:solidFill>
              <a:latin typeface="Meiryo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2A31E490-6912-824D-A49E-42EC49F550A5}"/>
              </a:ext>
            </a:extLst>
          </p:cNvPr>
          <p:cNvSpPr/>
          <p:nvPr/>
        </p:nvSpPr>
        <p:spPr>
          <a:xfrm>
            <a:off x="9162615" y="1705880"/>
            <a:ext cx="129551" cy="49329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9BAC9CE4-A015-77A4-847B-1D2189117E20}"/>
              </a:ext>
            </a:extLst>
          </p:cNvPr>
          <p:cNvSpPr/>
          <p:nvPr/>
        </p:nvSpPr>
        <p:spPr>
          <a:xfrm>
            <a:off x="10661802" y="1705880"/>
            <a:ext cx="129551" cy="49329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7" name="Right Arrow 16">
            <a:extLst>
              <a:ext uri="{FF2B5EF4-FFF2-40B4-BE49-F238E27FC236}">
                <a16:creationId xmlns:a16="http://schemas.microsoft.com/office/drawing/2014/main" id="{A4C5AA0C-4127-FBB6-FE3B-606A0AE571B8}"/>
              </a:ext>
            </a:extLst>
          </p:cNvPr>
          <p:cNvSpPr/>
          <p:nvPr/>
        </p:nvSpPr>
        <p:spPr>
          <a:xfrm>
            <a:off x="9510815" y="1865164"/>
            <a:ext cx="449858" cy="180975"/>
          </a:xfrm>
          <a:prstGeom prst="rightArrow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9" name="Right Arrow 18">
            <a:extLst>
              <a:ext uri="{FF2B5EF4-FFF2-40B4-BE49-F238E27FC236}">
                <a16:creationId xmlns:a16="http://schemas.microsoft.com/office/drawing/2014/main" id="{AF40C611-4D49-FCC8-24F2-53499E650256}"/>
              </a:ext>
            </a:extLst>
          </p:cNvPr>
          <p:cNvSpPr/>
          <p:nvPr/>
        </p:nvSpPr>
        <p:spPr>
          <a:xfrm rot="10800000">
            <a:off x="10006232" y="1862041"/>
            <a:ext cx="449858" cy="180975"/>
          </a:xfrm>
          <a:prstGeom prst="rightArrow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0" name="Down Arrow 19">
            <a:extLst>
              <a:ext uri="{FF2B5EF4-FFF2-40B4-BE49-F238E27FC236}">
                <a16:creationId xmlns:a16="http://schemas.microsoft.com/office/drawing/2014/main" id="{21F8BFCD-5AA2-CCB7-BA66-23101EF79D11}"/>
              </a:ext>
            </a:extLst>
          </p:cNvPr>
          <p:cNvSpPr/>
          <p:nvPr/>
        </p:nvSpPr>
        <p:spPr>
          <a:xfrm>
            <a:off x="9515772" y="2346445"/>
            <a:ext cx="926058" cy="333375"/>
          </a:xfrm>
          <a:prstGeom prst="down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EC2E7A10-F943-EE4A-E331-854D0C6408A4}"/>
              </a:ext>
            </a:extLst>
          </p:cNvPr>
          <p:cNvSpPr/>
          <p:nvPr/>
        </p:nvSpPr>
        <p:spPr>
          <a:xfrm>
            <a:off x="9005633" y="3046271"/>
            <a:ext cx="129551" cy="49329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75A20C34-46FD-38CA-CBA2-FF4BA78E0492}"/>
              </a:ext>
            </a:extLst>
          </p:cNvPr>
          <p:cNvSpPr/>
          <p:nvPr/>
        </p:nvSpPr>
        <p:spPr>
          <a:xfrm rot="19813744" flipH="1">
            <a:off x="9287584" y="3198671"/>
            <a:ext cx="228188" cy="49329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44656B34-A27C-FC18-ED34-0CB882F983C8}"/>
              </a:ext>
            </a:extLst>
          </p:cNvPr>
          <p:cNvSpPr/>
          <p:nvPr/>
        </p:nvSpPr>
        <p:spPr>
          <a:xfrm rot="19346490" flipH="1">
            <a:off x="10489783" y="2944320"/>
            <a:ext cx="152400" cy="3486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8541A451-3368-A2FB-CA1F-E6D6B4118450}"/>
              </a:ext>
            </a:extLst>
          </p:cNvPr>
          <p:cNvSpPr/>
          <p:nvPr/>
        </p:nvSpPr>
        <p:spPr>
          <a:xfrm rot="5196582" flipH="1">
            <a:off x="9930989" y="3184645"/>
            <a:ext cx="152400" cy="3486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4A23ACEA-9019-C99B-D570-8C3AD80EDF13}"/>
              </a:ext>
            </a:extLst>
          </p:cNvPr>
          <p:cNvSpPr/>
          <p:nvPr/>
        </p:nvSpPr>
        <p:spPr>
          <a:xfrm rot="3318002" flipH="1">
            <a:off x="10461142" y="3398258"/>
            <a:ext cx="120697" cy="3486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0EBD624F-6A84-12B9-3A91-E0DB0FDC7BFF}"/>
              </a:ext>
            </a:extLst>
          </p:cNvPr>
          <p:cNvSpPr/>
          <p:nvPr/>
        </p:nvSpPr>
        <p:spPr>
          <a:xfrm rot="1867700" flipH="1">
            <a:off x="9687866" y="2802136"/>
            <a:ext cx="228188" cy="396535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0" name="Down Arrow 29">
            <a:extLst>
              <a:ext uri="{FF2B5EF4-FFF2-40B4-BE49-F238E27FC236}">
                <a16:creationId xmlns:a16="http://schemas.microsoft.com/office/drawing/2014/main" id="{E6F764AF-26F2-C5B3-E696-0B78DF6A68A9}"/>
              </a:ext>
            </a:extLst>
          </p:cNvPr>
          <p:cNvSpPr/>
          <p:nvPr/>
        </p:nvSpPr>
        <p:spPr>
          <a:xfrm>
            <a:off x="9534954" y="3989259"/>
            <a:ext cx="926058" cy="333375"/>
          </a:xfrm>
          <a:prstGeom prst="down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5D6FC8EB-2F7C-96F2-720B-3D9BF5B59FC7}"/>
              </a:ext>
            </a:extLst>
          </p:cNvPr>
          <p:cNvSpPr/>
          <p:nvPr/>
        </p:nvSpPr>
        <p:spPr>
          <a:xfrm rot="20022295">
            <a:off x="8582056" y="4737217"/>
            <a:ext cx="129551" cy="49329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987CA9B6-B46A-84D8-C041-21645CA8E90A}"/>
              </a:ext>
            </a:extLst>
          </p:cNvPr>
          <p:cNvSpPr/>
          <p:nvPr/>
        </p:nvSpPr>
        <p:spPr>
          <a:xfrm rot="18236039" flipH="1">
            <a:off x="8864007" y="4889617"/>
            <a:ext cx="228188" cy="49329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7343A4DB-B597-FFED-8305-157A9687D78B}"/>
              </a:ext>
            </a:extLst>
          </p:cNvPr>
          <p:cNvSpPr/>
          <p:nvPr/>
        </p:nvSpPr>
        <p:spPr>
          <a:xfrm rot="3285677" flipH="1">
            <a:off x="10169337" y="4760847"/>
            <a:ext cx="152400" cy="3486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528ADCBD-F56F-001E-E343-E5A16B2DC444}"/>
              </a:ext>
            </a:extLst>
          </p:cNvPr>
          <p:cNvSpPr/>
          <p:nvPr/>
        </p:nvSpPr>
        <p:spPr>
          <a:xfrm rot="3618877" flipH="1">
            <a:off x="9507412" y="4875591"/>
            <a:ext cx="152400" cy="3486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E73A584B-4297-9E95-C586-E936D57499E8}"/>
              </a:ext>
            </a:extLst>
          </p:cNvPr>
          <p:cNvSpPr/>
          <p:nvPr/>
        </p:nvSpPr>
        <p:spPr>
          <a:xfrm rot="1740297" flipH="1">
            <a:off x="10037565" y="5089204"/>
            <a:ext cx="120697" cy="3486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AD4B8A37-E3DB-0585-E72C-70BD5752BC5A}"/>
              </a:ext>
            </a:extLst>
          </p:cNvPr>
          <p:cNvSpPr/>
          <p:nvPr/>
        </p:nvSpPr>
        <p:spPr>
          <a:xfrm rot="1867700" flipH="1">
            <a:off x="9222982" y="4475027"/>
            <a:ext cx="228188" cy="396535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ECF900D9-183F-5EDA-8ED3-C59C98855420}"/>
              </a:ext>
            </a:extLst>
          </p:cNvPr>
          <p:cNvSpPr/>
          <p:nvPr/>
        </p:nvSpPr>
        <p:spPr>
          <a:xfrm rot="1305730">
            <a:off x="9268445" y="4727967"/>
            <a:ext cx="129551" cy="49329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202B2847-2B5D-3265-F3C1-D67902CABDA2}"/>
              </a:ext>
            </a:extLst>
          </p:cNvPr>
          <p:cNvSpPr/>
          <p:nvPr/>
        </p:nvSpPr>
        <p:spPr>
          <a:xfrm rot="21119474" flipH="1">
            <a:off x="9550396" y="4880367"/>
            <a:ext cx="228188" cy="49329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BF72CA8B-4C62-B95E-24DB-18793105C7BA}"/>
              </a:ext>
            </a:extLst>
          </p:cNvPr>
          <p:cNvSpPr/>
          <p:nvPr/>
        </p:nvSpPr>
        <p:spPr>
          <a:xfrm rot="6169112" flipH="1">
            <a:off x="10855726" y="4751597"/>
            <a:ext cx="152400" cy="3486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39AD6C9C-C4A9-B741-3934-FEF0551B7853}"/>
              </a:ext>
            </a:extLst>
          </p:cNvPr>
          <p:cNvSpPr/>
          <p:nvPr/>
        </p:nvSpPr>
        <p:spPr>
          <a:xfrm rot="13619204" flipH="1">
            <a:off x="10296932" y="4991922"/>
            <a:ext cx="152400" cy="3486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4C13B01F-1A30-629A-8639-84D1726568AA}"/>
              </a:ext>
            </a:extLst>
          </p:cNvPr>
          <p:cNvSpPr/>
          <p:nvPr/>
        </p:nvSpPr>
        <p:spPr>
          <a:xfrm rot="11740624" flipH="1">
            <a:off x="10966931" y="5203559"/>
            <a:ext cx="120697" cy="3486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E588C7AF-94A8-C69F-82EE-608D03BA80EF}"/>
              </a:ext>
            </a:extLst>
          </p:cNvPr>
          <p:cNvSpPr/>
          <p:nvPr/>
        </p:nvSpPr>
        <p:spPr>
          <a:xfrm rot="4751135" flipH="1">
            <a:off x="9769525" y="4467753"/>
            <a:ext cx="228188" cy="396535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EC7AF353-F3D4-2AFC-04F7-853BFE038C1E}"/>
              </a:ext>
            </a:extLst>
          </p:cNvPr>
          <p:cNvSpPr/>
          <p:nvPr/>
        </p:nvSpPr>
        <p:spPr>
          <a:xfrm rot="16492153">
            <a:off x="10015170" y="4715614"/>
            <a:ext cx="129551" cy="49329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672C76E6-7136-D260-E718-2EADDD365523}"/>
              </a:ext>
            </a:extLst>
          </p:cNvPr>
          <p:cNvSpPr/>
          <p:nvPr/>
        </p:nvSpPr>
        <p:spPr>
          <a:xfrm rot="222789" flipH="1">
            <a:off x="10400252" y="4993595"/>
            <a:ext cx="228188" cy="49329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5C731436-E51C-9D1A-F78A-B68D38870CF7}"/>
              </a:ext>
            </a:extLst>
          </p:cNvPr>
          <p:cNvSpPr/>
          <p:nvPr/>
        </p:nvSpPr>
        <p:spPr>
          <a:xfrm rot="15816348" flipH="1">
            <a:off x="11318167" y="4597584"/>
            <a:ext cx="152400" cy="3486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F2F864F3-4116-A882-66BC-22C81469A628}"/>
              </a:ext>
            </a:extLst>
          </p:cNvPr>
          <p:cNvSpPr/>
          <p:nvPr/>
        </p:nvSpPr>
        <p:spPr>
          <a:xfrm rot="7205627" flipH="1">
            <a:off x="11043657" y="4979569"/>
            <a:ext cx="152400" cy="3486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C0D1A3F8-FCB2-537A-5FD6-E7A665029A3A}"/>
              </a:ext>
            </a:extLst>
          </p:cNvPr>
          <p:cNvSpPr/>
          <p:nvPr/>
        </p:nvSpPr>
        <p:spPr>
          <a:xfrm rot="21387860" flipH="1">
            <a:off x="11289526" y="5051522"/>
            <a:ext cx="120697" cy="3486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35667434-4988-AC2A-0879-8A8B40EBC895}"/>
              </a:ext>
            </a:extLst>
          </p:cNvPr>
          <p:cNvSpPr/>
          <p:nvPr/>
        </p:nvSpPr>
        <p:spPr>
          <a:xfrm rot="19937558" flipH="1">
            <a:off x="10656096" y="4453424"/>
            <a:ext cx="228188" cy="396535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9" name="Explosion 1 48">
            <a:extLst>
              <a:ext uri="{FF2B5EF4-FFF2-40B4-BE49-F238E27FC236}">
                <a16:creationId xmlns:a16="http://schemas.microsoft.com/office/drawing/2014/main" id="{C6355F87-5130-DFDD-B2A4-6C4F172B819E}"/>
              </a:ext>
            </a:extLst>
          </p:cNvPr>
          <p:cNvSpPr/>
          <p:nvPr/>
        </p:nvSpPr>
        <p:spPr>
          <a:xfrm>
            <a:off x="9617294" y="1652678"/>
            <a:ext cx="732318" cy="621732"/>
          </a:xfrm>
          <a:prstGeom prst="irregularSeal1">
            <a:avLst/>
          </a:prstGeom>
          <a:solidFill>
            <a:srgbClr val="C00000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8F04FB4-95F3-6E7D-29A0-0AB3559519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50844" y="357586"/>
            <a:ext cx="4093309" cy="937506"/>
          </a:xfrm>
        </p:spPr>
        <p:txBody>
          <a:bodyPr anchor="b">
            <a:normAutofit/>
          </a:bodyPr>
          <a:lstStyle/>
          <a:p>
            <a:pPr algn="ctr"/>
            <a:r>
              <a:rPr lang="en-CH" sz="3000" dirty="0">
                <a:latin typeface="Arial" panose="020B0604020202020204" pitchFamily="34" charset="0"/>
                <a:cs typeface="Arial" panose="020B0604020202020204" pitchFamily="34" charset="0"/>
              </a:rPr>
              <a:t>The problem with particle accelerators…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FAE3EFA-1C93-646B-96C4-9A9174AEA144}"/>
              </a:ext>
            </a:extLst>
          </p:cNvPr>
          <p:cNvSpPr txBox="1"/>
          <p:nvPr/>
        </p:nvSpPr>
        <p:spPr>
          <a:xfrm>
            <a:off x="7512148" y="2771702"/>
            <a:ext cx="11392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i="1" dirty="0">
                <a:latin typeface="Arial" panose="020B0604020202020204" pitchFamily="34" charset="0"/>
                <a:cs typeface="Arial" panose="020B0604020202020204" pitchFamily="34" charset="0"/>
              </a:rPr>
              <a:t>Particles produced during collision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B8D990B-23E6-5A98-0893-FD63A37A1447}"/>
              </a:ext>
            </a:extLst>
          </p:cNvPr>
          <p:cNvSpPr txBox="1"/>
          <p:nvPr/>
        </p:nvSpPr>
        <p:spPr>
          <a:xfrm>
            <a:off x="10321515" y="5702958"/>
            <a:ext cx="18226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i="1" dirty="0">
                <a:latin typeface="Arial" panose="020B0604020202020204" pitchFamily="34" charset="0"/>
                <a:cs typeface="Arial" panose="020B0604020202020204" pitchFamily="34" charset="0"/>
              </a:rPr>
              <a:t>Going through the detectors…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E755957-415B-F0ED-F8A7-71ACDC67D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609B6-BEAD-D94B-8A76-88BB3FE70F08}" type="slidenum">
              <a:rPr lang="en-CH" smtClean="0"/>
              <a:t>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2618117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4" name="Slide Background">
            <a:extLst>
              <a:ext uri="{FF2B5EF4-FFF2-40B4-BE49-F238E27FC236}">
                <a16:creationId xmlns:a16="http://schemas.microsoft.com/office/drawing/2014/main" id="{B210AC1D-4063-4C6E-9528-FA9C4C0C18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46" name="Rectangle 45">
            <a:extLst>
              <a:ext uri="{FF2B5EF4-FFF2-40B4-BE49-F238E27FC236}">
                <a16:creationId xmlns:a16="http://schemas.microsoft.com/office/drawing/2014/main" id="{02F8C595-E68C-4306-AED8-DC7826A0A5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1416414" cy="6858000"/>
          </a:xfrm>
          <a:prstGeom prst="rect">
            <a:avLst/>
          </a:prstGeom>
          <a:ln>
            <a:noFill/>
          </a:ln>
          <a:effectLst>
            <a:outerShdw blurRad="889000" dist="406400" dir="21540000" sx="90000" sy="90000" algn="t" rotWithShape="0">
              <a:srgbClr val="0000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3FBE62-019B-46BD-C7A4-459C686429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312" y="-54678"/>
            <a:ext cx="4397991" cy="1708244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700" dirty="0"/>
              <a:t>The problem with particle accelerators…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61E711F2-F585-A92D-D189-5ECD383A2FA0}"/>
              </a:ext>
            </a:extLst>
          </p:cNvPr>
          <p:cNvSpPr/>
          <p:nvPr/>
        </p:nvSpPr>
        <p:spPr>
          <a:xfrm>
            <a:off x="8248349" y="990500"/>
            <a:ext cx="129551" cy="49329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69C80EB-C2CD-2072-FF38-21A2707FDDDD}"/>
              </a:ext>
            </a:extLst>
          </p:cNvPr>
          <p:cNvSpPr/>
          <p:nvPr/>
        </p:nvSpPr>
        <p:spPr>
          <a:xfrm>
            <a:off x="9747536" y="990500"/>
            <a:ext cx="129551" cy="49329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2" name="Right Arrow 41">
            <a:extLst>
              <a:ext uri="{FF2B5EF4-FFF2-40B4-BE49-F238E27FC236}">
                <a16:creationId xmlns:a16="http://schemas.microsoft.com/office/drawing/2014/main" id="{D7413E38-5778-A78B-6DC3-FD2D65E6A369}"/>
              </a:ext>
            </a:extLst>
          </p:cNvPr>
          <p:cNvSpPr/>
          <p:nvPr/>
        </p:nvSpPr>
        <p:spPr>
          <a:xfrm>
            <a:off x="8596549" y="1149784"/>
            <a:ext cx="449858" cy="180975"/>
          </a:xfrm>
          <a:prstGeom prst="rightArrow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3" name="Right Arrow 42">
            <a:extLst>
              <a:ext uri="{FF2B5EF4-FFF2-40B4-BE49-F238E27FC236}">
                <a16:creationId xmlns:a16="http://schemas.microsoft.com/office/drawing/2014/main" id="{C5B5332E-1A38-DD6B-BD5E-50F4ADBD9918}"/>
              </a:ext>
            </a:extLst>
          </p:cNvPr>
          <p:cNvSpPr/>
          <p:nvPr/>
        </p:nvSpPr>
        <p:spPr>
          <a:xfrm rot="10800000">
            <a:off x="9091966" y="1146661"/>
            <a:ext cx="449858" cy="180975"/>
          </a:xfrm>
          <a:prstGeom prst="rightArrow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5" name="Down Arrow 44">
            <a:extLst>
              <a:ext uri="{FF2B5EF4-FFF2-40B4-BE49-F238E27FC236}">
                <a16:creationId xmlns:a16="http://schemas.microsoft.com/office/drawing/2014/main" id="{1121E0D3-10EE-6D3A-9F6A-5452BEB7B3EE}"/>
              </a:ext>
            </a:extLst>
          </p:cNvPr>
          <p:cNvSpPr/>
          <p:nvPr/>
        </p:nvSpPr>
        <p:spPr>
          <a:xfrm>
            <a:off x="8601506" y="1631065"/>
            <a:ext cx="926058" cy="333375"/>
          </a:xfrm>
          <a:prstGeom prst="down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5EC985DF-1996-5A7F-6799-CD0692FD8266}"/>
              </a:ext>
            </a:extLst>
          </p:cNvPr>
          <p:cNvSpPr/>
          <p:nvPr/>
        </p:nvSpPr>
        <p:spPr>
          <a:xfrm>
            <a:off x="8082059" y="2522391"/>
            <a:ext cx="129551" cy="49329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C4E24EDE-633C-5D22-0A46-E1B1D9FCF063}"/>
              </a:ext>
            </a:extLst>
          </p:cNvPr>
          <p:cNvSpPr/>
          <p:nvPr/>
        </p:nvSpPr>
        <p:spPr>
          <a:xfrm rot="19813744" flipH="1">
            <a:off x="8364010" y="2674791"/>
            <a:ext cx="228188" cy="49329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60CB4DD0-925D-711C-E8BD-7FD968B64338}"/>
              </a:ext>
            </a:extLst>
          </p:cNvPr>
          <p:cNvSpPr/>
          <p:nvPr/>
        </p:nvSpPr>
        <p:spPr>
          <a:xfrm rot="19346490" flipH="1">
            <a:off x="9566209" y="2420440"/>
            <a:ext cx="152400" cy="3486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8E4E056D-02DB-1D49-B218-F5033F98C04D}"/>
              </a:ext>
            </a:extLst>
          </p:cNvPr>
          <p:cNvSpPr/>
          <p:nvPr/>
        </p:nvSpPr>
        <p:spPr>
          <a:xfrm rot="5196582" flipH="1">
            <a:off x="9007415" y="2660765"/>
            <a:ext cx="152400" cy="3486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F218D7FA-F97A-C03A-6E3C-77B53BFD4216}"/>
              </a:ext>
            </a:extLst>
          </p:cNvPr>
          <p:cNvSpPr/>
          <p:nvPr/>
        </p:nvSpPr>
        <p:spPr>
          <a:xfrm rot="3318002" flipH="1">
            <a:off x="9537568" y="2874378"/>
            <a:ext cx="120697" cy="3486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4A331F6C-17EF-D831-E94F-7FAA42922F83}"/>
              </a:ext>
            </a:extLst>
          </p:cNvPr>
          <p:cNvSpPr/>
          <p:nvPr/>
        </p:nvSpPr>
        <p:spPr>
          <a:xfrm rot="1867700" flipH="1">
            <a:off x="8764292" y="2278256"/>
            <a:ext cx="228188" cy="396535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3" name="Down Arrow 52">
            <a:extLst>
              <a:ext uri="{FF2B5EF4-FFF2-40B4-BE49-F238E27FC236}">
                <a16:creationId xmlns:a16="http://schemas.microsoft.com/office/drawing/2014/main" id="{AD0A7E0C-06BE-B108-789A-6D0AA1754FD2}"/>
              </a:ext>
            </a:extLst>
          </p:cNvPr>
          <p:cNvSpPr/>
          <p:nvPr/>
        </p:nvSpPr>
        <p:spPr>
          <a:xfrm>
            <a:off x="8615766" y="3481764"/>
            <a:ext cx="926058" cy="333375"/>
          </a:xfrm>
          <a:prstGeom prst="down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8BFB3A45-270A-9084-CAD6-9AD9C8B0DEF0}"/>
              </a:ext>
            </a:extLst>
          </p:cNvPr>
          <p:cNvSpPr/>
          <p:nvPr/>
        </p:nvSpPr>
        <p:spPr>
          <a:xfrm rot="20022295">
            <a:off x="7592814" y="4400392"/>
            <a:ext cx="129551" cy="49329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55463FCF-7947-660C-9085-B9188DF91AA5}"/>
              </a:ext>
            </a:extLst>
          </p:cNvPr>
          <p:cNvSpPr/>
          <p:nvPr/>
        </p:nvSpPr>
        <p:spPr>
          <a:xfrm rot="18236039" flipH="1">
            <a:off x="7874765" y="4552792"/>
            <a:ext cx="228188" cy="49329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C55FAEB9-1E99-1A06-6C43-AEC3DED43757}"/>
              </a:ext>
            </a:extLst>
          </p:cNvPr>
          <p:cNvSpPr/>
          <p:nvPr/>
        </p:nvSpPr>
        <p:spPr>
          <a:xfrm rot="3285677" flipH="1">
            <a:off x="9180095" y="4424022"/>
            <a:ext cx="152400" cy="3486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5E8594B1-972F-36DD-A0AC-9533F31EBE32}"/>
              </a:ext>
            </a:extLst>
          </p:cNvPr>
          <p:cNvSpPr/>
          <p:nvPr/>
        </p:nvSpPr>
        <p:spPr>
          <a:xfrm rot="3618877" flipH="1">
            <a:off x="8518170" y="4538766"/>
            <a:ext cx="152400" cy="3486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544325A1-F780-0A19-317F-86630E715215}"/>
              </a:ext>
            </a:extLst>
          </p:cNvPr>
          <p:cNvSpPr/>
          <p:nvPr/>
        </p:nvSpPr>
        <p:spPr>
          <a:xfrm rot="1740297" flipH="1">
            <a:off x="9048323" y="4752379"/>
            <a:ext cx="120697" cy="3486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9A8E76D7-3D49-666B-AC98-AB29CEEC67DF}"/>
              </a:ext>
            </a:extLst>
          </p:cNvPr>
          <p:cNvSpPr/>
          <p:nvPr/>
        </p:nvSpPr>
        <p:spPr>
          <a:xfrm rot="1867700" flipH="1">
            <a:off x="8233740" y="4138202"/>
            <a:ext cx="228188" cy="396535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69F54B62-2D2B-F500-99AB-B94B9B7A01F2}"/>
              </a:ext>
            </a:extLst>
          </p:cNvPr>
          <p:cNvSpPr/>
          <p:nvPr/>
        </p:nvSpPr>
        <p:spPr>
          <a:xfrm rot="1305730">
            <a:off x="8279203" y="4391142"/>
            <a:ext cx="129551" cy="49329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9F323729-5547-5419-410C-57874D05BFAE}"/>
              </a:ext>
            </a:extLst>
          </p:cNvPr>
          <p:cNvSpPr/>
          <p:nvPr/>
        </p:nvSpPr>
        <p:spPr>
          <a:xfrm rot="21119474" flipH="1">
            <a:off x="8561154" y="4543542"/>
            <a:ext cx="228188" cy="49329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EA1A5F3C-598D-8B6E-73A5-17787633D468}"/>
              </a:ext>
            </a:extLst>
          </p:cNvPr>
          <p:cNvSpPr/>
          <p:nvPr/>
        </p:nvSpPr>
        <p:spPr>
          <a:xfrm rot="6169112" flipH="1">
            <a:off x="9866484" y="4414772"/>
            <a:ext cx="152400" cy="3486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7BAF3EE9-815F-39A1-90E7-CD046155E385}"/>
              </a:ext>
            </a:extLst>
          </p:cNvPr>
          <p:cNvSpPr/>
          <p:nvPr/>
        </p:nvSpPr>
        <p:spPr>
          <a:xfrm rot="13619204" flipH="1">
            <a:off x="9307690" y="4655097"/>
            <a:ext cx="152400" cy="3486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E0EFBF47-19E6-C3EA-ED3F-F17670BF9C3D}"/>
              </a:ext>
            </a:extLst>
          </p:cNvPr>
          <p:cNvSpPr/>
          <p:nvPr/>
        </p:nvSpPr>
        <p:spPr>
          <a:xfrm rot="11740624" flipH="1">
            <a:off x="9977689" y="4866734"/>
            <a:ext cx="120697" cy="3486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B101CE18-C2E2-2BAE-39DA-EC67F54B059D}"/>
              </a:ext>
            </a:extLst>
          </p:cNvPr>
          <p:cNvSpPr/>
          <p:nvPr/>
        </p:nvSpPr>
        <p:spPr>
          <a:xfrm rot="4751135" flipH="1">
            <a:off x="8780283" y="4130928"/>
            <a:ext cx="228188" cy="396535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EB8281BA-1419-14CD-4FFB-33A405E308F2}"/>
              </a:ext>
            </a:extLst>
          </p:cNvPr>
          <p:cNvSpPr/>
          <p:nvPr/>
        </p:nvSpPr>
        <p:spPr>
          <a:xfrm rot="16492153">
            <a:off x="9025928" y="4378789"/>
            <a:ext cx="129551" cy="49329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79DB3EDD-46A3-5442-D3BE-7E32785721DC}"/>
              </a:ext>
            </a:extLst>
          </p:cNvPr>
          <p:cNvSpPr/>
          <p:nvPr/>
        </p:nvSpPr>
        <p:spPr>
          <a:xfrm rot="222789" flipH="1">
            <a:off x="9411010" y="4656770"/>
            <a:ext cx="228188" cy="49329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106C5F2D-EB10-132A-4266-FE10C5874822}"/>
              </a:ext>
            </a:extLst>
          </p:cNvPr>
          <p:cNvSpPr/>
          <p:nvPr/>
        </p:nvSpPr>
        <p:spPr>
          <a:xfrm rot="15816348" flipH="1">
            <a:off x="10328925" y="4260759"/>
            <a:ext cx="152400" cy="3486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E392BBCE-FF6A-BF7F-95E4-2E5F282F9AED}"/>
              </a:ext>
            </a:extLst>
          </p:cNvPr>
          <p:cNvSpPr/>
          <p:nvPr/>
        </p:nvSpPr>
        <p:spPr>
          <a:xfrm rot="7205627" flipH="1">
            <a:off x="10054415" y="4642744"/>
            <a:ext cx="152400" cy="3486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95F72501-CEDB-2E90-C5DB-F5FDBE9DDA96}"/>
              </a:ext>
            </a:extLst>
          </p:cNvPr>
          <p:cNvSpPr/>
          <p:nvPr/>
        </p:nvSpPr>
        <p:spPr>
          <a:xfrm rot="21387860" flipH="1">
            <a:off x="10300284" y="4714697"/>
            <a:ext cx="120697" cy="3486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775C43D4-4895-57CB-8195-F0E06E5ACC0F}"/>
              </a:ext>
            </a:extLst>
          </p:cNvPr>
          <p:cNvSpPr/>
          <p:nvPr/>
        </p:nvSpPr>
        <p:spPr>
          <a:xfrm rot="19937558" flipH="1">
            <a:off x="9666854" y="4116599"/>
            <a:ext cx="228188" cy="396535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2" name="Explosion 1 71">
            <a:extLst>
              <a:ext uri="{FF2B5EF4-FFF2-40B4-BE49-F238E27FC236}">
                <a16:creationId xmlns:a16="http://schemas.microsoft.com/office/drawing/2014/main" id="{E1EFB162-1D6B-DEDF-8AB8-5C571EC9330D}"/>
              </a:ext>
            </a:extLst>
          </p:cNvPr>
          <p:cNvSpPr/>
          <p:nvPr/>
        </p:nvSpPr>
        <p:spPr>
          <a:xfrm>
            <a:off x="8703028" y="937298"/>
            <a:ext cx="732318" cy="621732"/>
          </a:xfrm>
          <a:prstGeom prst="irregularSeal1">
            <a:avLst/>
          </a:prstGeom>
          <a:solidFill>
            <a:srgbClr val="C00000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78" name="Picture 77" descr="A circular object with lines and dots in the center&#10;&#10;Description automatically generated">
            <a:extLst>
              <a:ext uri="{FF2B5EF4-FFF2-40B4-BE49-F238E27FC236}">
                <a16:creationId xmlns:a16="http://schemas.microsoft.com/office/drawing/2014/main" id="{BB793055-FC34-9380-F1EA-63C580AB5F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16994" y="799444"/>
            <a:ext cx="6858000" cy="6858000"/>
          </a:xfrm>
          <a:prstGeom prst="rect">
            <a:avLst/>
          </a:prstGeom>
        </p:spPr>
      </p:pic>
      <p:sp>
        <p:nvSpPr>
          <p:cNvPr id="80" name="Circular Arrow 79">
            <a:extLst>
              <a:ext uri="{FF2B5EF4-FFF2-40B4-BE49-F238E27FC236}">
                <a16:creationId xmlns:a16="http://schemas.microsoft.com/office/drawing/2014/main" id="{6EB0EC26-263C-CB1F-2DC5-5B8268BCCCBE}"/>
              </a:ext>
            </a:extLst>
          </p:cNvPr>
          <p:cNvSpPr/>
          <p:nvPr/>
        </p:nvSpPr>
        <p:spPr>
          <a:xfrm rot="11216904">
            <a:off x="4205386" y="3210282"/>
            <a:ext cx="3623372" cy="2685259"/>
          </a:xfrm>
          <a:prstGeom prst="circularArrow">
            <a:avLst>
              <a:gd name="adj1" fmla="val 4839"/>
              <a:gd name="adj2" fmla="val 786848"/>
              <a:gd name="adj3" fmla="val 18697902"/>
              <a:gd name="adj4" fmla="val 11802819"/>
              <a:gd name="adj5" fmla="val 12576"/>
            </a:avLst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81" name="Circular Arrow 80">
            <a:extLst>
              <a:ext uri="{FF2B5EF4-FFF2-40B4-BE49-F238E27FC236}">
                <a16:creationId xmlns:a16="http://schemas.microsoft.com/office/drawing/2014/main" id="{D0CC27EE-9DFA-8B3B-7E6D-C76ED0A972E7}"/>
              </a:ext>
            </a:extLst>
          </p:cNvPr>
          <p:cNvSpPr/>
          <p:nvPr/>
        </p:nvSpPr>
        <p:spPr>
          <a:xfrm rot="762699">
            <a:off x="4272716" y="1385190"/>
            <a:ext cx="4061424" cy="2451655"/>
          </a:xfrm>
          <a:prstGeom prst="circularArrow">
            <a:avLst>
              <a:gd name="adj1" fmla="val 4839"/>
              <a:gd name="adj2" fmla="val 834116"/>
              <a:gd name="adj3" fmla="val 18697902"/>
              <a:gd name="adj4" fmla="val 11486403"/>
              <a:gd name="adj5" fmla="val 12576"/>
            </a:avLst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5A6E922F-38F7-ED98-46FD-A8632C086958}"/>
              </a:ext>
            </a:extLst>
          </p:cNvPr>
          <p:cNvSpPr txBox="1"/>
          <p:nvPr/>
        </p:nvSpPr>
        <p:spPr>
          <a:xfrm>
            <a:off x="8839445" y="5502361"/>
            <a:ext cx="24214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i="1" dirty="0">
                <a:latin typeface="Arial" panose="020B0604020202020204" pitchFamily="34" charset="0"/>
                <a:cs typeface="Arial" panose="020B0604020202020204" pitchFamily="34" charset="0"/>
              </a:rPr>
              <a:t>Only energy deposits and tracks are left behind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FE295AA4-2491-6307-921A-A9A1FD34784D}"/>
              </a:ext>
            </a:extLst>
          </p:cNvPr>
          <p:cNvSpPr txBox="1"/>
          <p:nvPr/>
        </p:nvSpPr>
        <p:spPr>
          <a:xfrm rot="21370780">
            <a:off x="5403071" y="777398"/>
            <a:ext cx="667795" cy="7767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4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41167629-8C70-773A-FBDC-39E48D1C7397}"/>
              </a:ext>
            </a:extLst>
          </p:cNvPr>
          <p:cNvSpPr txBox="1"/>
          <p:nvPr/>
        </p:nvSpPr>
        <p:spPr>
          <a:xfrm rot="1152447">
            <a:off x="6081021" y="832812"/>
            <a:ext cx="667795" cy="7767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4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55AFA1DB-9B08-AB73-897C-7F3A33E7BE9B}"/>
              </a:ext>
            </a:extLst>
          </p:cNvPr>
          <p:cNvSpPr txBox="1"/>
          <p:nvPr/>
        </p:nvSpPr>
        <p:spPr>
          <a:xfrm>
            <a:off x="4813334" y="2442371"/>
            <a:ext cx="268592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2400" dirty="0">
                <a:latin typeface="Arial" panose="020B0604020202020204" pitchFamily="34" charset="0"/>
                <a:cs typeface="Arial" panose="020B0604020202020204" pitchFamily="34" charset="0"/>
              </a:rPr>
              <a:t>From the detectors, how do we retrieve the particles initially produced?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B529FC73-1763-8BFA-EEC3-7EBB1CF6292F}"/>
              </a:ext>
            </a:extLst>
          </p:cNvPr>
          <p:cNvSpPr txBox="1"/>
          <p:nvPr/>
        </p:nvSpPr>
        <p:spPr>
          <a:xfrm>
            <a:off x="10160246" y="2287025"/>
            <a:ext cx="146706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PDG? </a:t>
            </a:r>
          </a:p>
          <a:p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Energy?</a:t>
            </a:r>
          </a:p>
          <a:p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Momentum?</a:t>
            </a:r>
          </a:p>
        </p:txBody>
      </p:sp>
      <p:pic>
        <p:nvPicPr>
          <p:cNvPr id="91" name="Picture 90" descr="A close-up of a logo&#10;&#10;Description automatically generated">
            <a:extLst>
              <a:ext uri="{FF2B5EF4-FFF2-40B4-BE49-F238E27FC236}">
                <a16:creationId xmlns:a16="http://schemas.microsoft.com/office/drawing/2014/main" id="{371ADE2D-110A-8DC9-6CC7-C919265056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997" y="1631065"/>
            <a:ext cx="458466" cy="458466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889CC44-BEF3-9777-9F05-F49C2153EA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609B6-BEAD-D94B-8A76-88BB3FE70F08}" type="slidenum">
              <a:rPr lang="en-CH" smtClean="0"/>
              <a:t>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4425687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CF800-149C-3633-409C-DEA4267716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267" y="227878"/>
            <a:ext cx="8794435" cy="914400"/>
          </a:xfrm>
        </p:spPr>
        <p:txBody>
          <a:bodyPr/>
          <a:lstStyle/>
          <a:p>
            <a:r>
              <a:rPr lang="en-CH" dirty="0">
                <a:latin typeface="Arial" panose="020B0604020202020204" pitchFamily="34" charset="0"/>
                <a:cs typeface="Arial" panose="020B0604020202020204" pitchFamily="34" charset="0"/>
              </a:rPr>
              <a:t>A possible solution (hopefully)</a:t>
            </a:r>
          </a:p>
        </p:txBody>
      </p:sp>
      <p:pic>
        <p:nvPicPr>
          <p:cNvPr id="4" name="Picture 3" descr="A circular object with lines and dots in the center&#10;&#10;Description automatically generated">
            <a:extLst>
              <a:ext uri="{FF2B5EF4-FFF2-40B4-BE49-F238E27FC236}">
                <a16:creationId xmlns:a16="http://schemas.microsoft.com/office/drawing/2014/main" id="{5CE435CC-B8D9-DC80-3EE9-8CEC092DB5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267" y="1335088"/>
            <a:ext cx="3928533" cy="3928533"/>
          </a:xfrm>
          <a:prstGeom prst="rect">
            <a:avLst/>
          </a:prstGeom>
        </p:spPr>
      </p:pic>
      <p:sp>
        <p:nvSpPr>
          <p:cNvPr id="5" name="Down Arrow 4">
            <a:extLst>
              <a:ext uri="{FF2B5EF4-FFF2-40B4-BE49-F238E27FC236}">
                <a16:creationId xmlns:a16="http://schemas.microsoft.com/office/drawing/2014/main" id="{379DBE5D-9435-B313-19E7-48DF9D85352C}"/>
              </a:ext>
            </a:extLst>
          </p:cNvPr>
          <p:cNvSpPr/>
          <p:nvPr/>
        </p:nvSpPr>
        <p:spPr>
          <a:xfrm rot="16200000">
            <a:off x="3651771" y="2394161"/>
            <a:ext cx="926058" cy="1143619"/>
          </a:xfrm>
          <a:prstGeom prst="down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7" name="Graphic 6" descr="Gears outline">
            <a:extLst>
              <a:ext uri="{FF2B5EF4-FFF2-40B4-BE49-F238E27FC236}">
                <a16:creationId xmlns:a16="http://schemas.microsoft.com/office/drawing/2014/main" id="{6996182F-3124-0E7D-FF33-8EB461F232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181684" y="2502941"/>
            <a:ext cx="727263" cy="727263"/>
          </a:xfrm>
          <a:prstGeom prst="rect">
            <a:avLst/>
          </a:prstGeom>
        </p:spPr>
      </p:pic>
      <p:pic>
        <p:nvPicPr>
          <p:cNvPr id="9" name="Graphic 8" descr="Gears with solid fill">
            <a:extLst>
              <a:ext uri="{FF2B5EF4-FFF2-40B4-BE49-F238E27FC236}">
                <a16:creationId xmlns:a16="http://schemas.microsoft.com/office/drawing/2014/main" id="{D1762101-671D-3BCA-0CE3-9FCBECA56BE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21394722">
            <a:off x="5076204" y="2502941"/>
            <a:ext cx="1140857" cy="1140857"/>
          </a:xfrm>
          <a:prstGeom prst="rect">
            <a:avLst/>
          </a:prstGeom>
        </p:spPr>
      </p:pic>
      <p:pic>
        <p:nvPicPr>
          <p:cNvPr id="11" name="Graphic 10" descr="Single gear outline">
            <a:extLst>
              <a:ext uri="{FF2B5EF4-FFF2-40B4-BE49-F238E27FC236}">
                <a16:creationId xmlns:a16="http://schemas.microsoft.com/office/drawing/2014/main" id="{C075DC35-F033-4D22-00F2-E64723C6C7C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1944341">
            <a:off x="5646632" y="2842153"/>
            <a:ext cx="914400" cy="914400"/>
          </a:xfrm>
          <a:prstGeom prst="rect">
            <a:avLst/>
          </a:prstGeom>
        </p:spPr>
      </p:pic>
      <p:pic>
        <p:nvPicPr>
          <p:cNvPr id="13" name="Graphic 12" descr="Single gear with solid fill">
            <a:extLst>
              <a:ext uri="{FF2B5EF4-FFF2-40B4-BE49-F238E27FC236}">
                <a16:creationId xmlns:a16="http://schemas.microsoft.com/office/drawing/2014/main" id="{D5F93E97-37FC-B352-49E8-D2E14405C7C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837651" y="2105554"/>
            <a:ext cx="914400" cy="914400"/>
          </a:xfrm>
          <a:prstGeom prst="rect">
            <a:avLst/>
          </a:prstGeom>
        </p:spPr>
      </p:pic>
      <p:sp>
        <p:nvSpPr>
          <p:cNvPr id="14" name="Down Arrow 13">
            <a:extLst>
              <a:ext uri="{FF2B5EF4-FFF2-40B4-BE49-F238E27FC236}">
                <a16:creationId xmlns:a16="http://schemas.microsoft.com/office/drawing/2014/main" id="{7F7C3D0E-0426-A8FF-C7C0-F9F363899C72}"/>
              </a:ext>
            </a:extLst>
          </p:cNvPr>
          <p:cNvSpPr/>
          <p:nvPr/>
        </p:nvSpPr>
        <p:spPr>
          <a:xfrm rot="16200000">
            <a:off x="7287246" y="2394162"/>
            <a:ext cx="926058" cy="1143619"/>
          </a:xfrm>
          <a:prstGeom prst="down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3BC16598-BF67-0DFE-B6AB-1987E08F9208}"/>
              </a:ext>
            </a:extLst>
          </p:cNvPr>
          <p:cNvSpPr/>
          <p:nvPr/>
        </p:nvSpPr>
        <p:spPr>
          <a:xfrm>
            <a:off x="8765697" y="2714200"/>
            <a:ext cx="129551" cy="493299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61A18892-18DF-6FCD-74CE-C798AF25E2B2}"/>
              </a:ext>
            </a:extLst>
          </p:cNvPr>
          <p:cNvSpPr/>
          <p:nvPr/>
        </p:nvSpPr>
        <p:spPr>
          <a:xfrm rot="19813744" flipH="1">
            <a:off x="9047648" y="2866600"/>
            <a:ext cx="228188" cy="493299"/>
          </a:xfrm>
          <a:prstGeom prst="ellipse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64FDBF93-83FC-B5F8-D68A-8BD19D1AF53E}"/>
              </a:ext>
            </a:extLst>
          </p:cNvPr>
          <p:cNvSpPr/>
          <p:nvPr/>
        </p:nvSpPr>
        <p:spPr>
          <a:xfrm rot="19346490" flipH="1">
            <a:off x="10249847" y="2612249"/>
            <a:ext cx="152400" cy="348600"/>
          </a:xfrm>
          <a:prstGeom prst="ellipse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EF5163D1-0DE4-C21F-5509-22D84AD31A15}"/>
              </a:ext>
            </a:extLst>
          </p:cNvPr>
          <p:cNvSpPr/>
          <p:nvPr/>
        </p:nvSpPr>
        <p:spPr>
          <a:xfrm rot="5196582" flipH="1">
            <a:off x="9691053" y="2852574"/>
            <a:ext cx="152400" cy="3486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DD8B3013-A7E5-D3E3-404F-C5EAC6C0650B}"/>
              </a:ext>
            </a:extLst>
          </p:cNvPr>
          <p:cNvSpPr/>
          <p:nvPr/>
        </p:nvSpPr>
        <p:spPr>
          <a:xfrm rot="3318002" flipH="1">
            <a:off x="10221206" y="3066187"/>
            <a:ext cx="120697" cy="348600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969579D7-6670-F4EB-8F48-77736E6ED6ED}"/>
              </a:ext>
            </a:extLst>
          </p:cNvPr>
          <p:cNvSpPr/>
          <p:nvPr/>
        </p:nvSpPr>
        <p:spPr>
          <a:xfrm rot="1867700" flipH="1">
            <a:off x="9447930" y="2470065"/>
            <a:ext cx="228188" cy="396535"/>
          </a:xfrm>
          <a:prstGeom prst="ellipse">
            <a:avLst/>
          </a:prstGeom>
          <a:solidFill>
            <a:srgbClr val="C4403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08A4D0F-EC4B-741E-A6C3-7A47944F44B8}"/>
              </a:ext>
            </a:extLst>
          </p:cNvPr>
          <p:cNvSpPr txBox="1"/>
          <p:nvPr/>
        </p:nvSpPr>
        <p:spPr>
          <a:xfrm>
            <a:off x="7080861" y="1302612"/>
            <a:ext cx="133882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Charge</a:t>
            </a:r>
          </a:p>
          <a:p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PDG </a:t>
            </a:r>
          </a:p>
          <a:p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Energy</a:t>
            </a:r>
          </a:p>
          <a:p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Momentum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1BBA1B2-0A99-1E0F-1FBA-8E68BE8AF1CF}"/>
              </a:ext>
            </a:extLst>
          </p:cNvPr>
          <p:cNvSpPr txBox="1"/>
          <p:nvPr/>
        </p:nvSpPr>
        <p:spPr>
          <a:xfrm>
            <a:off x="3397826" y="1516301"/>
            <a:ext cx="17235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Energy deposit</a:t>
            </a:r>
          </a:p>
          <a:p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Position </a:t>
            </a:r>
          </a:p>
        </p:txBody>
      </p:sp>
      <p:pic>
        <p:nvPicPr>
          <p:cNvPr id="24" name="Graphic 23" descr="Brain outline">
            <a:extLst>
              <a:ext uri="{FF2B5EF4-FFF2-40B4-BE49-F238E27FC236}">
                <a16:creationId xmlns:a16="http://schemas.microsoft.com/office/drawing/2014/main" id="{64E54A35-2167-8FD7-8244-1FF131125178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5579624" y="1843753"/>
            <a:ext cx="914400" cy="914400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428D3149-C884-0A03-7A58-C647995381D0}"/>
              </a:ext>
            </a:extLst>
          </p:cNvPr>
          <p:cNvSpPr txBox="1"/>
          <p:nvPr/>
        </p:nvSpPr>
        <p:spPr>
          <a:xfrm>
            <a:off x="710487" y="5387034"/>
            <a:ext cx="2643672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500" dirty="0">
                <a:latin typeface="Arial" panose="020B0604020202020204" pitchFamily="34" charset="0"/>
                <a:cs typeface="Arial" panose="020B0604020202020204" pitchFamily="34" charset="0"/>
              </a:rPr>
              <a:t>My name is Paul </a:t>
            </a:r>
          </a:p>
        </p:txBody>
      </p:sp>
      <p:sp>
        <p:nvSpPr>
          <p:cNvPr id="26" name="Down Arrow 25">
            <a:extLst>
              <a:ext uri="{FF2B5EF4-FFF2-40B4-BE49-F238E27FC236}">
                <a16:creationId xmlns:a16="http://schemas.microsoft.com/office/drawing/2014/main" id="{3986F8FB-DB18-4B04-0299-D8CA38635730}"/>
              </a:ext>
            </a:extLst>
          </p:cNvPr>
          <p:cNvSpPr/>
          <p:nvPr/>
        </p:nvSpPr>
        <p:spPr>
          <a:xfrm rot="16200000">
            <a:off x="3566057" y="5046056"/>
            <a:ext cx="926058" cy="1143619"/>
          </a:xfrm>
          <a:prstGeom prst="down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27" name="Graphic 26" descr="Gears outline">
            <a:extLst>
              <a:ext uri="{FF2B5EF4-FFF2-40B4-BE49-F238E27FC236}">
                <a16:creationId xmlns:a16="http://schemas.microsoft.com/office/drawing/2014/main" id="{9E5AB54A-2CF1-D08B-4CE4-9749B2B262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287102" y="5078760"/>
            <a:ext cx="727263" cy="727263"/>
          </a:xfrm>
          <a:prstGeom prst="rect">
            <a:avLst/>
          </a:prstGeom>
        </p:spPr>
      </p:pic>
      <p:pic>
        <p:nvPicPr>
          <p:cNvPr id="28" name="Graphic 27" descr="Gears with solid fill">
            <a:extLst>
              <a:ext uri="{FF2B5EF4-FFF2-40B4-BE49-F238E27FC236}">
                <a16:creationId xmlns:a16="http://schemas.microsoft.com/office/drawing/2014/main" id="{979204A4-B414-BF1A-8ABE-04185F4463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21394722">
            <a:off x="5181622" y="5078760"/>
            <a:ext cx="1140857" cy="1140857"/>
          </a:xfrm>
          <a:prstGeom prst="rect">
            <a:avLst/>
          </a:prstGeom>
        </p:spPr>
      </p:pic>
      <p:pic>
        <p:nvPicPr>
          <p:cNvPr id="29" name="Graphic 28" descr="Single gear outline">
            <a:extLst>
              <a:ext uri="{FF2B5EF4-FFF2-40B4-BE49-F238E27FC236}">
                <a16:creationId xmlns:a16="http://schemas.microsoft.com/office/drawing/2014/main" id="{4F4CE961-100B-B974-6CFE-1AC55BD8E4A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1944341">
            <a:off x="5752050" y="5417972"/>
            <a:ext cx="914400" cy="914400"/>
          </a:xfrm>
          <a:prstGeom prst="rect">
            <a:avLst/>
          </a:prstGeom>
        </p:spPr>
      </p:pic>
      <p:pic>
        <p:nvPicPr>
          <p:cNvPr id="30" name="Graphic 29" descr="Single gear with solid fill">
            <a:extLst>
              <a:ext uri="{FF2B5EF4-FFF2-40B4-BE49-F238E27FC236}">
                <a16:creationId xmlns:a16="http://schemas.microsoft.com/office/drawing/2014/main" id="{7C42339F-EF5C-55CA-26AF-C28DBA8F7CF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943069" y="4681373"/>
            <a:ext cx="914400" cy="914400"/>
          </a:xfrm>
          <a:prstGeom prst="rect">
            <a:avLst/>
          </a:prstGeom>
        </p:spPr>
      </p:pic>
      <p:pic>
        <p:nvPicPr>
          <p:cNvPr id="31" name="Graphic 30" descr="Brain outline">
            <a:extLst>
              <a:ext uri="{FF2B5EF4-FFF2-40B4-BE49-F238E27FC236}">
                <a16:creationId xmlns:a16="http://schemas.microsoft.com/office/drawing/2014/main" id="{8F40543B-D42D-AB46-2988-4BBEAC4A8FA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5685042" y="4419572"/>
            <a:ext cx="914400" cy="914400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80E16FD1-8A8F-42F9-43D6-FCC4B655A163}"/>
              </a:ext>
            </a:extLst>
          </p:cNvPr>
          <p:cNvSpPr txBox="1"/>
          <p:nvPr/>
        </p:nvSpPr>
        <p:spPr>
          <a:xfrm>
            <a:off x="8666707" y="5340866"/>
            <a:ext cx="319950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3000" dirty="0">
                <a:latin typeface="Arial" panose="020B0604020202020204" pitchFamily="34" charset="0"/>
                <a:cs typeface="Arial" panose="020B0604020202020204" pitchFamily="34" charset="0"/>
              </a:rPr>
              <a:t>私はポールです</a:t>
            </a:r>
          </a:p>
        </p:txBody>
      </p:sp>
      <p:sp>
        <p:nvSpPr>
          <p:cNvPr id="33" name="Down Arrow 32">
            <a:extLst>
              <a:ext uri="{FF2B5EF4-FFF2-40B4-BE49-F238E27FC236}">
                <a16:creationId xmlns:a16="http://schemas.microsoft.com/office/drawing/2014/main" id="{4E322278-E3D4-0AB6-FDD8-5C1F7439AB37}"/>
              </a:ext>
            </a:extLst>
          </p:cNvPr>
          <p:cNvSpPr/>
          <p:nvPr/>
        </p:nvSpPr>
        <p:spPr>
          <a:xfrm rot="16200000">
            <a:off x="7287247" y="5053751"/>
            <a:ext cx="926058" cy="1143619"/>
          </a:xfrm>
          <a:prstGeom prst="down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3C64C3F-78CB-93E2-BC29-49ED9212BF72}"/>
              </a:ext>
            </a:extLst>
          </p:cNvPr>
          <p:cNvSpPr txBox="1"/>
          <p:nvPr/>
        </p:nvSpPr>
        <p:spPr>
          <a:xfrm>
            <a:off x="8419689" y="6080895"/>
            <a:ext cx="37539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i="1" dirty="0">
                <a:latin typeface="Arial" panose="020B0604020202020204" pitchFamily="34" charset="0"/>
                <a:cs typeface="Arial" panose="020B0604020202020204" pitchFamily="34" charset="0"/>
              </a:rPr>
              <a:t>Nowadays, achieved using a Neural Network called Transformer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5590E6F-B2FA-3403-8EFF-AEF41242BFBA}"/>
              </a:ext>
            </a:extLst>
          </p:cNvPr>
          <p:cNvSpPr txBox="1"/>
          <p:nvPr/>
        </p:nvSpPr>
        <p:spPr>
          <a:xfrm>
            <a:off x="7608690" y="3738010"/>
            <a:ext cx="40478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i="1" dirty="0">
                <a:latin typeface="Arial" panose="020B0604020202020204" pitchFamily="34" charset="0"/>
                <a:cs typeface="Arial" panose="020B0604020202020204" pitchFamily="34" charset="0"/>
              </a:rPr>
              <a:t>Looks somewhat similar to a well known problem: machine translation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95A1266-C634-9A5A-654A-C3C5BA91F4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609B6-BEAD-D94B-8A76-88BB3FE70F08}" type="slidenum">
              <a:rPr lang="en-CH" smtClean="0"/>
              <a:t>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0475971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CD2EB6-E25F-0BF1-20E4-14A59FC2DC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9357" y="243186"/>
            <a:ext cx="10515600" cy="1325563"/>
          </a:xfrm>
        </p:spPr>
        <p:txBody>
          <a:bodyPr/>
          <a:lstStyle/>
          <a:p>
            <a:r>
              <a:rPr lang="en-CH" dirty="0">
                <a:latin typeface="Arial" panose="020B0604020202020204" pitchFamily="34" charset="0"/>
                <a:cs typeface="Arial" panose="020B0604020202020204" pitchFamily="34" charset="0"/>
              </a:rPr>
              <a:t>Project concept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FBC8DC-550A-65A0-075D-7E8C0751F5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9356" y="1405746"/>
            <a:ext cx="11198737" cy="8576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H" dirty="0">
                <a:latin typeface="Arial" panose="020B0604020202020204" pitchFamily="34" charset="0"/>
                <a:cs typeface="Arial" panose="020B0604020202020204" pitchFamily="34" charset="0"/>
              </a:rPr>
              <a:t>Using a Transformer to predict the particles generating the clusters</a:t>
            </a:r>
          </a:p>
          <a:p>
            <a:pPr marL="0" indent="0">
              <a:buNone/>
            </a:pPr>
            <a:endParaRPr lang="en-CH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50B1242-10F3-330C-0449-FA4110ACAF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4172717"/>
              </p:ext>
            </p:extLst>
          </p:nvPr>
        </p:nvGraphicFramePr>
        <p:xfrm>
          <a:off x="299356" y="2459005"/>
          <a:ext cx="6792819" cy="39289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0273">
                  <a:extLst>
                    <a:ext uri="{9D8B030D-6E8A-4147-A177-3AD203B41FA5}">
                      <a16:colId xmlns:a16="http://schemas.microsoft.com/office/drawing/2014/main" val="1453259189"/>
                    </a:ext>
                  </a:extLst>
                </a:gridCol>
                <a:gridCol w="2947235">
                  <a:extLst>
                    <a:ext uri="{9D8B030D-6E8A-4147-A177-3AD203B41FA5}">
                      <a16:colId xmlns:a16="http://schemas.microsoft.com/office/drawing/2014/main" val="2521221745"/>
                    </a:ext>
                  </a:extLst>
                </a:gridCol>
                <a:gridCol w="2775311">
                  <a:extLst>
                    <a:ext uri="{9D8B030D-6E8A-4147-A177-3AD203B41FA5}">
                      <a16:colId xmlns:a16="http://schemas.microsoft.com/office/drawing/2014/main" val="1421271351"/>
                    </a:ext>
                  </a:extLst>
                </a:gridCol>
              </a:tblGrid>
              <a:tr h="649679">
                <a:tc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Sequence to Sequence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Physics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2848042"/>
                  </a:ext>
                </a:extLst>
              </a:tr>
              <a:tr h="649679">
                <a:tc>
                  <a:txBody>
                    <a:bodyPr/>
                    <a:lstStyle/>
                    <a:p>
                      <a:r>
                        <a:rPr lang="en-CH" b="1" dirty="0"/>
                        <a:t>Input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Sentence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L</a:t>
                      </a:r>
                      <a:r>
                        <a:rPr lang="en-CH" dirty="0"/>
                        <a:t>ist of hits from 1 event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17365"/>
                  </a:ext>
                </a:extLst>
              </a:tr>
              <a:tr h="842928">
                <a:tc>
                  <a:txBody>
                    <a:bodyPr/>
                    <a:lstStyle/>
                    <a:p>
                      <a:r>
                        <a:rPr lang="en-CH" b="1" dirty="0"/>
                        <a:t>Output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M</a:t>
                      </a:r>
                      <a:r>
                        <a:rPr lang="en-CH" dirty="0"/>
                        <a:t>achine translation of Seq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L</a:t>
                      </a:r>
                      <a:r>
                        <a:rPr lang="en-CH" dirty="0"/>
                        <a:t>ist of clusters to which belongs each hit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5419822"/>
                  </a:ext>
                </a:extLst>
              </a:tr>
              <a:tr h="649679">
                <a:tc>
                  <a:txBody>
                    <a:bodyPr/>
                    <a:lstStyle/>
                    <a:p>
                      <a:r>
                        <a:rPr lang="en-CH" b="1" dirty="0"/>
                        <a:t>token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D</a:t>
                      </a:r>
                      <a:r>
                        <a:rPr lang="en-CH" dirty="0"/>
                        <a:t>epends, words/ few char.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1 hit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6776049"/>
                  </a:ext>
                </a:extLst>
              </a:tr>
              <a:tr h="1136939">
                <a:tc>
                  <a:txBody>
                    <a:bodyPr/>
                    <a:lstStyle/>
                    <a:p>
                      <a:r>
                        <a:rPr lang="en-GB" b="1" dirty="0"/>
                        <a:t>S</a:t>
                      </a:r>
                      <a:r>
                        <a:rPr lang="en-CH" b="1" dirty="0"/>
                        <a:t>pecial tokens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bos, eos, unkwn, pad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/>
                        <a:t>bos, eos, sample, pad</a:t>
                      </a:r>
                    </a:p>
                    <a:p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5307275"/>
                  </a:ext>
                </a:extLst>
              </a:tr>
            </a:tbl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623012BD-BE7E-DCA8-129F-7C6EB51827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7695" y="2927172"/>
            <a:ext cx="4334949" cy="104359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4B8F1F3-15FE-52E3-6AAC-292D678A5B02}"/>
              </a:ext>
            </a:extLst>
          </p:cNvPr>
          <p:cNvSpPr txBox="1"/>
          <p:nvPr/>
        </p:nvSpPr>
        <p:spPr>
          <a:xfrm>
            <a:off x="7557694" y="4852089"/>
            <a:ext cx="43349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latin typeface="Arial" panose="020B0604020202020204" pitchFamily="34" charset="0"/>
                <a:cs typeface="Arial" panose="020B0604020202020204" pitchFamily="34" charset="0"/>
              </a:rPr>
              <a:t>Special symbols and general formatting of the raw dataset is done by a custom Pytorch’s Dataset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258792-5441-4763-8822-3666696FA7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609B6-BEAD-D94B-8A76-88BB3FE70F08}" type="slidenum">
              <a:rPr lang="en-CH" smtClean="0"/>
              <a:t>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797056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38DCE7-2152-C645-899E-7084AD6037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360" y="-111809"/>
            <a:ext cx="4696845" cy="1184850"/>
          </a:xfrm>
        </p:spPr>
        <p:txBody>
          <a:bodyPr>
            <a:normAutofit fontScale="90000"/>
          </a:bodyPr>
          <a:lstStyle/>
          <a:p>
            <a:r>
              <a:rPr lang="en-CH" dirty="0"/>
              <a:t>Machine Translation 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4334C3BC-62F4-512A-8DD8-E04B42EEFCEC}"/>
              </a:ext>
            </a:extLst>
          </p:cNvPr>
          <p:cNvSpPr/>
          <p:nvPr/>
        </p:nvSpPr>
        <p:spPr>
          <a:xfrm>
            <a:off x="1674780" y="1040110"/>
            <a:ext cx="1964987" cy="870626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>
                <a:latin typeface="Arial" panose="020B0604020202020204" pitchFamily="34" charset="0"/>
                <a:cs typeface="Arial" panose="020B0604020202020204" pitchFamily="34" charset="0"/>
              </a:rPr>
              <a:t>My Name is Paul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6BA4F908-A05E-9597-8F9A-C53388267868}"/>
              </a:ext>
            </a:extLst>
          </p:cNvPr>
          <p:cNvSpPr/>
          <p:nvPr/>
        </p:nvSpPr>
        <p:spPr>
          <a:xfrm>
            <a:off x="1269465" y="2520839"/>
            <a:ext cx="659857" cy="677017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>
                <a:latin typeface="Arial" panose="020B0604020202020204" pitchFamily="34" charset="0"/>
                <a:cs typeface="Arial" panose="020B0604020202020204" pitchFamily="34" charset="0"/>
              </a:rPr>
              <a:t>My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FE06F0B-5110-DFA5-2DC4-A8BAE5D6FF55}"/>
              </a:ext>
            </a:extLst>
          </p:cNvPr>
          <p:cNvSpPr/>
          <p:nvPr/>
        </p:nvSpPr>
        <p:spPr>
          <a:xfrm>
            <a:off x="1997417" y="2521854"/>
            <a:ext cx="659857" cy="677017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>
                <a:latin typeface="Arial" panose="020B0604020202020204" pitchFamily="34" charset="0"/>
                <a:cs typeface="Arial" panose="020B0604020202020204" pitchFamily="34" charset="0"/>
              </a:rPr>
              <a:t>Name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B6297FF0-208D-B43C-3AFA-CC08ACB57667}"/>
              </a:ext>
            </a:extLst>
          </p:cNvPr>
          <p:cNvSpPr/>
          <p:nvPr/>
        </p:nvSpPr>
        <p:spPr>
          <a:xfrm>
            <a:off x="2725369" y="2520841"/>
            <a:ext cx="659857" cy="677017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6876C6CF-48EB-8BC5-15CC-0E50ABCB34E8}"/>
              </a:ext>
            </a:extLst>
          </p:cNvPr>
          <p:cNvSpPr/>
          <p:nvPr/>
        </p:nvSpPr>
        <p:spPr>
          <a:xfrm>
            <a:off x="3419287" y="2520840"/>
            <a:ext cx="761986" cy="677017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>
                <a:latin typeface="Arial" panose="020B0604020202020204" pitchFamily="34" charset="0"/>
                <a:cs typeface="Arial" panose="020B0604020202020204" pitchFamily="34" charset="0"/>
              </a:rPr>
              <a:t>Paul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AA2EA94D-53A4-4FB1-4B4E-E36CAD1F980C}"/>
              </a:ext>
            </a:extLst>
          </p:cNvPr>
          <p:cNvSpPr/>
          <p:nvPr/>
        </p:nvSpPr>
        <p:spPr>
          <a:xfrm>
            <a:off x="1261404" y="3945413"/>
            <a:ext cx="659857" cy="677017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796BC60B-58D3-599B-C475-F5B4DC39165F}"/>
              </a:ext>
            </a:extLst>
          </p:cNvPr>
          <p:cNvSpPr/>
          <p:nvPr/>
        </p:nvSpPr>
        <p:spPr>
          <a:xfrm>
            <a:off x="1989356" y="3946428"/>
            <a:ext cx="659857" cy="677017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5DC68BED-B020-181E-7A26-888ACD52317F}"/>
              </a:ext>
            </a:extLst>
          </p:cNvPr>
          <p:cNvSpPr/>
          <p:nvPr/>
        </p:nvSpPr>
        <p:spPr>
          <a:xfrm>
            <a:off x="2717308" y="3945415"/>
            <a:ext cx="659857" cy="677017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>
                <a:latin typeface="Arial" panose="020B0604020202020204" pitchFamily="34" charset="0"/>
                <a:cs typeface="Arial" panose="020B0604020202020204" pitchFamily="34" charset="0"/>
              </a:rPr>
              <a:t>47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51A40EE7-E7BC-051E-6A91-79335BC31E67}"/>
              </a:ext>
            </a:extLst>
          </p:cNvPr>
          <p:cNvSpPr/>
          <p:nvPr/>
        </p:nvSpPr>
        <p:spPr>
          <a:xfrm>
            <a:off x="3411226" y="3945414"/>
            <a:ext cx="659857" cy="677017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>
                <a:latin typeface="Arial" panose="020B0604020202020204" pitchFamily="34" charset="0"/>
                <a:cs typeface="Arial" panose="020B0604020202020204" pitchFamily="34" charset="0"/>
              </a:rPr>
              <a:t>24</a:t>
            </a: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29867AF0-2921-A6C9-4F8F-2C85DBD89DDA}"/>
              </a:ext>
            </a:extLst>
          </p:cNvPr>
          <p:cNvSpPr/>
          <p:nvPr/>
        </p:nvSpPr>
        <p:spPr>
          <a:xfrm>
            <a:off x="4139178" y="3945412"/>
            <a:ext cx="659857" cy="677017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F1FB4FDF-DCEB-97D4-9CF7-FDE0C361BC84}"/>
              </a:ext>
            </a:extLst>
          </p:cNvPr>
          <p:cNvSpPr/>
          <p:nvPr/>
        </p:nvSpPr>
        <p:spPr>
          <a:xfrm>
            <a:off x="533452" y="3945412"/>
            <a:ext cx="659857" cy="677017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E70C8A0C-DD12-2AA7-2475-C7E2D2C930AE}"/>
              </a:ext>
            </a:extLst>
          </p:cNvPr>
          <p:cNvSpPr/>
          <p:nvPr/>
        </p:nvSpPr>
        <p:spPr>
          <a:xfrm>
            <a:off x="1261404" y="5313935"/>
            <a:ext cx="659857" cy="677017"/>
          </a:xfrm>
          <a:prstGeom prst="roundRect">
            <a:avLst/>
          </a:prstGeom>
          <a:effectLst>
            <a:outerShdw blurRad="50800" dir="5400000" sx="99000" sy="99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7532AAA6-5B9A-7C0F-C5EF-9D4F6193772C}"/>
              </a:ext>
            </a:extLst>
          </p:cNvPr>
          <p:cNvSpPr/>
          <p:nvPr/>
        </p:nvSpPr>
        <p:spPr>
          <a:xfrm>
            <a:off x="1989356" y="5314950"/>
            <a:ext cx="659857" cy="677017"/>
          </a:xfrm>
          <a:prstGeom prst="roundRect">
            <a:avLst/>
          </a:prstGeom>
          <a:effectLst>
            <a:outerShdw blurRad="50800" dir="5400000" sx="99000" sy="99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1CEF3787-DDAF-9DB3-AE1A-55D90276B508}"/>
              </a:ext>
            </a:extLst>
          </p:cNvPr>
          <p:cNvSpPr/>
          <p:nvPr/>
        </p:nvSpPr>
        <p:spPr>
          <a:xfrm>
            <a:off x="2717308" y="5313937"/>
            <a:ext cx="659857" cy="677017"/>
          </a:xfrm>
          <a:prstGeom prst="roundRect">
            <a:avLst/>
          </a:prstGeom>
          <a:effectLst>
            <a:outerShdw blurRad="50800" dir="5400000" sx="99000" sy="99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>
                <a:latin typeface="Arial" panose="020B0604020202020204" pitchFamily="34" charset="0"/>
                <a:cs typeface="Arial" panose="020B0604020202020204" pitchFamily="34" charset="0"/>
              </a:rPr>
              <a:t>47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1515E3EB-D87E-E138-3A06-2E1389A1D09B}"/>
              </a:ext>
            </a:extLst>
          </p:cNvPr>
          <p:cNvSpPr/>
          <p:nvPr/>
        </p:nvSpPr>
        <p:spPr>
          <a:xfrm>
            <a:off x="3411226" y="5313936"/>
            <a:ext cx="659857" cy="677017"/>
          </a:xfrm>
          <a:prstGeom prst="roundRect">
            <a:avLst/>
          </a:prstGeom>
          <a:effectLst>
            <a:outerShdw blurRad="50800" dir="5400000" sx="99000" sy="99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>
                <a:latin typeface="Arial" panose="020B0604020202020204" pitchFamily="34" charset="0"/>
                <a:cs typeface="Arial" panose="020B0604020202020204" pitchFamily="34" charset="0"/>
              </a:rPr>
              <a:t>24</a:t>
            </a:r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39007123-4FCB-102D-EA19-973EBEF91B9A}"/>
              </a:ext>
            </a:extLst>
          </p:cNvPr>
          <p:cNvSpPr/>
          <p:nvPr/>
        </p:nvSpPr>
        <p:spPr>
          <a:xfrm>
            <a:off x="4139178" y="5313934"/>
            <a:ext cx="659857" cy="677017"/>
          </a:xfrm>
          <a:prstGeom prst="roundRect">
            <a:avLst/>
          </a:prstGeom>
          <a:effectLst>
            <a:outerShdw blurRad="50800" dir="5400000" sx="99000" sy="99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E86B62C7-1E0D-C1F9-1B46-20E1ADEE8510}"/>
              </a:ext>
            </a:extLst>
          </p:cNvPr>
          <p:cNvSpPr/>
          <p:nvPr/>
        </p:nvSpPr>
        <p:spPr>
          <a:xfrm>
            <a:off x="533452" y="5313934"/>
            <a:ext cx="659857" cy="677017"/>
          </a:xfrm>
          <a:prstGeom prst="roundRect">
            <a:avLst/>
          </a:prstGeom>
          <a:effectLst>
            <a:outerShdw blurRad="50800" dir="5400000" sx="99000" sy="99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4AD4A3B1-AE49-EF0E-8B63-00C70397D67D}"/>
              </a:ext>
            </a:extLst>
          </p:cNvPr>
          <p:cNvSpPr/>
          <p:nvPr/>
        </p:nvSpPr>
        <p:spPr>
          <a:xfrm>
            <a:off x="1413804" y="5466335"/>
            <a:ext cx="659857" cy="677017"/>
          </a:xfrm>
          <a:prstGeom prst="roundRect">
            <a:avLst/>
          </a:prstGeom>
          <a:effectLst>
            <a:outerShdw blurRad="50800" dir="5400000" sx="99000" sy="99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5612BCE-5FDB-6A63-69DF-D5784E401C01}"/>
              </a:ext>
            </a:extLst>
          </p:cNvPr>
          <p:cNvSpPr/>
          <p:nvPr/>
        </p:nvSpPr>
        <p:spPr>
          <a:xfrm>
            <a:off x="2141756" y="5467350"/>
            <a:ext cx="659857" cy="677017"/>
          </a:xfrm>
          <a:prstGeom prst="roundRect">
            <a:avLst/>
          </a:prstGeom>
          <a:effectLst>
            <a:outerShdw blurRad="50800" dir="5400000" sx="99000" sy="99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41" name="Rounded Rectangle 40">
            <a:extLst>
              <a:ext uri="{FF2B5EF4-FFF2-40B4-BE49-F238E27FC236}">
                <a16:creationId xmlns:a16="http://schemas.microsoft.com/office/drawing/2014/main" id="{476C7B69-0669-925D-1337-B50A9E19607A}"/>
              </a:ext>
            </a:extLst>
          </p:cNvPr>
          <p:cNvSpPr/>
          <p:nvPr/>
        </p:nvSpPr>
        <p:spPr>
          <a:xfrm>
            <a:off x="2869708" y="5466337"/>
            <a:ext cx="659857" cy="677017"/>
          </a:xfrm>
          <a:prstGeom prst="roundRect">
            <a:avLst/>
          </a:prstGeom>
          <a:effectLst>
            <a:outerShdw blurRad="50800" dir="5400000" sx="99000" sy="99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>
                <a:latin typeface="Arial" panose="020B0604020202020204" pitchFamily="34" charset="0"/>
                <a:cs typeface="Arial" panose="020B0604020202020204" pitchFamily="34" charset="0"/>
              </a:rPr>
              <a:t>47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2D59FA79-6C04-39BF-BE67-14C0B48D150E}"/>
              </a:ext>
            </a:extLst>
          </p:cNvPr>
          <p:cNvSpPr/>
          <p:nvPr/>
        </p:nvSpPr>
        <p:spPr>
          <a:xfrm>
            <a:off x="3563626" y="5466336"/>
            <a:ext cx="659857" cy="677017"/>
          </a:xfrm>
          <a:prstGeom prst="roundRect">
            <a:avLst/>
          </a:prstGeom>
          <a:effectLst>
            <a:outerShdw blurRad="50800" dir="5400000" sx="99000" sy="99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>
                <a:latin typeface="Arial" panose="020B0604020202020204" pitchFamily="34" charset="0"/>
                <a:cs typeface="Arial" panose="020B0604020202020204" pitchFamily="34" charset="0"/>
              </a:rPr>
              <a:t>24</a:t>
            </a:r>
          </a:p>
        </p:txBody>
      </p:sp>
      <p:sp>
        <p:nvSpPr>
          <p:cNvPr id="43" name="Rounded Rectangle 42">
            <a:extLst>
              <a:ext uri="{FF2B5EF4-FFF2-40B4-BE49-F238E27FC236}">
                <a16:creationId xmlns:a16="http://schemas.microsoft.com/office/drawing/2014/main" id="{ED8AD950-D2C7-5707-6FB1-099E0A774E29}"/>
              </a:ext>
            </a:extLst>
          </p:cNvPr>
          <p:cNvSpPr/>
          <p:nvPr/>
        </p:nvSpPr>
        <p:spPr>
          <a:xfrm>
            <a:off x="4291578" y="5466334"/>
            <a:ext cx="659857" cy="677017"/>
          </a:xfrm>
          <a:prstGeom prst="roundRect">
            <a:avLst/>
          </a:prstGeom>
          <a:effectLst>
            <a:outerShdw blurRad="50800" dir="5400000" sx="99000" sy="99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2D5D2B63-5211-8A4D-5447-CCCD74C3F4F7}"/>
              </a:ext>
            </a:extLst>
          </p:cNvPr>
          <p:cNvSpPr/>
          <p:nvPr/>
        </p:nvSpPr>
        <p:spPr>
          <a:xfrm>
            <a:off x="685852" y="5466334"/>
            <a:ext cx="659857" cy="677017"/>
          </a:xfrm>
          <a:prstGeom prst="roundRect">
            <a:avLst/>
          </a:prstGeom>
          <a:effectLst>
            <a:outerShdw blurRad="50800" dir="5400000" sx="99000" sy="99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469099E4-8021-16B7-E92A-008446336081}"/>
              </a:ext>
            </a:extLst>
          </p:cNvPr>
          <p:cNvSpPr/>
          <p:nvPr/>
        </p:nvSpPr>
        <p:spPr>
          <a:xfrm>
            <a:off x="1566204" y="5618735"/>
            <a:ext cx="659857" cy="677017"/>
          </a:xfrm>
          <a:prstGeom prst="roundRect">
            <a:avLst/>
          </a:prstGeom>
          <a:effectLst>
            <a:outerShdw blurRad="50800" dir="5400000" sx="99000" sy="99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DA26A3CB-7244-4AB7-74FA-7C702B1B4834}"/>
              </a:ext>
            </a:extLst>
          </p:cNvPr>
          <p:cNvSpPr/>
          <p:nvPr/>
        </p:nvSpPr>
        <p:spPr>
          <a:xfrm>
            <a:off x="2294156" y="5619750"/>
            <a:ext cx="659857" cy="677017"/>
          </a:xfrm>
          <a:prstGeom prst="roundRect">
            <a:avLst/>
          </a:prstGeom>
          <a:effectLst>
            <a:outerShdw blurRad="50800" dir="5400000" sx="99000" sy="99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DED8B558-4232-9345-245F-55637432F27D}"/>
              </a:ext>
            </a:extLst>
          </p:cNvPr>
          <p:cNvSpPr/>
          <p:nvPr/>
        </p:nvSpPr>
        <p:spPr>
          <a:xfrm>
            <a:off x="3022108" y="5618737"/>
            <a:ext cx="659857" cy="677017"/>
          </a:xfrm>
          <a:prstGeom prst="roundRect">
            <a:avLst/>
          </a:prstGeom>
          <a:effectLst>
            <a:outerShdw blurRad="50800" dir="5400000" sx="99000" sy="99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>
                <a:latin typeface="Arial" panose="020B0604020202020204" pitchFamily="34" charset="0"/>
                <a:cs typeface="Arial" panose="020B0604020202020204" pitchFamily="34" charset="0"/>
              </a:rPr>
              <a:t>47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103F8C10-465B-EC63-CB16-BE20839AA91A}"/>
              </a:ext>
            </a:extLst>
          </p:cNvPr>
          <p:cNvSpPr/>
          <p:nvPr/>
        </p:nvSpPr>
        <p:spPr>
          <a:xfrm>
            <a:off x="3716026" y="5618736"/>
            <a:ext cx="659857" cy="677017"/>
          </a:xfrm>
          <a:prstGeom prst="roundRect">
            <a:avLst/>
          </a:prstGeom>
          <a:effectLst>
            <a:outerShdw blurRad="50800" dir="5400000" sx="99000" sy="99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>
                <a:latin typeface="Arial" panose="020B0604020202020204" pitchFamily="34" charset="0"/>
                <a:cs typeface="Arial" panose="020B0604020202020204" pitchFamily="34" charset="0"/>
              </a:rPr>
              <a:t>24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589FCD70-CD14-C7AA-63EC-12AE63C1C404}"/>
              </a:ext>
            </a:extLst>
          </p:cNvPr>
          <p:cNvSpPr/>
          <p:nvPr/>
        </p:nvSpPr>
        <p:spPr>
          <a:xfrm>
            <a:off x="4443978" y="5618734"/>
            <a:ext cx="659857" cy="677017"/>
          </a:xfrm>
          <a:prstGeom prst="roundRect">
            <a:avLst/>
          </a:prstGeom>
          <a:effectLst>
            <a:outerShdw blurRad="50800" dir="5400000" sx="99000" sy="99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A9942219-6DC8-AD2E-190F-7536582857BC}"/>
              </a:ext>
            </a:extLst>
          </p:cNvPr>
          <p:cNvSpPr/>
          <p:nvPr/>
        </p:nvSpPr>
        <p:spPr>
          <a:xfrm>
            <a:off x="838252" y="5618734"/>
            <a:ext cx="659857" cy="677017"/>
          </a:xfrm>
          <a:prstGeom prst="roundRect">
            <a:avLst/>
          </a:prstGeom>
          <a:effectLst>
            <a:outerShdw blurRad="50800" dir="5400000" sx="99000" sy="99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F2F38E2E-0D4A-6610-40F5-924EB3AE6DA4}"/>
              </a:ext>
            </a:extLst>
          </p:cNvPr>
          <p:cNvSpPr/>
          <p:nvPr/>
        </p:nvSpPr>
        <p:spPr>
          <a:xfrm>
            <a:off x="1718604" y="5771135"/>
            <a:ext cx="659857" cy="677017"/>
          </a:xfrm>
          <a:prstGeom prst="roundRect">
            <a:avLst/>
          </a:prstGeom>
          <a:effectLst>
            <a:outerShdw blurRad="50800" dir="5400000" sx="99000" sy="99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650" dirty="0">
                <a:latin typeface="Arial" panose="020B0604020202020204" pitchFamily="34" charset="0"/>
                <a:cs typeface="Arial" panose="020B0604020202020204" pitchFamily="34" charset="0"/>
              </a:rPr>
              <a:t>0.84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B323224D-1CF9-9BFF-125B-0187A98A8F33}"/>
              </a:ext>
            </a:extLst>
          </p:cNvPr>
          <p:cNvSpPr/>
          <p:nvPr/>
        </p:nvSpPr>
        <p:spPr>
          <a:xfrm>
            <a:off x="2446556" y="5772150"/>
            <a:ext cx="659857" cy="677017"/>
          </a:xfrm>
          <a:prstGeom prst="roundRect">
            <a:avLst/>
          </a:prstGeom>
          <a:effectLst>
            <a:outerShdw blurRad="50800" dir="5400000" sx="99000" sy="99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650" dirty="0">
                <a:latin typeface="Arial" panose="020B0604020202020204" pitchFamily="34" charset="0"/>
                <a:cs typeface="Arial" panose="020B0604020202020204" pitchFamily="34" charset="0"/>
              </a:rPr>
              <a:t>0.71</a:t>
            </a:r>
          </a:p>
        </p:txBody>
      </p:sp>
      <p:sp>
        <p:nvSpPr>
          <p:cNvPr id="53" name="Rounded Rectangle 52">
            <a:extLst>
              <a:ext uri="{FF2B5EF4-FFF2-40B4-BE49-F238E27FC236}">
                <a16:creationId xmlns:a16="http://schemas.microsoft.com/office/drawing/2014/main" id="{5427E21C-2AA6-112D-B212-864785D4661E}"/>
              </a:ext>
            </a:extLst>
          </p:cNvPr>
          <p:cNvSpPr/>
          <p:nvPr/>
        </p:nvSpPr>
        <p:spPr>
          <a:xfrm>
            <a:off x="3174508" y="5771137"/>
            <a:ext cx="659857" cy="677017"/>
          </a:xfrm>
          <a:prstGeom prst="roundRect">
            <a:avLst/>
          </a:prstGeom>
          <a:effectLst>
            <a:outerShdw blurRad="50800" dir="5400000" sx="99000" sy="99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650" dirty="0">
                <a:latin typeface="Arial" panose="020B0604020202020204" pitchFamily="34" charset="0"/>
                <a:cs typeface="Arial" panose="020B0604020202020204" pitchFamily="34" charset="0"/>
              </a:rPr>
              <a:t>0.55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F41E0F70-3181-EBC6-6D06-F8CE9475AF15}"/>
              </a:ext>
            </a:extLst>
          </p:cNvPr>
          <p:cNvSpPr/>
          <p:nvPr/>
        </p:nvSpPr>
        <p:spPr>
          <a:xfrm>
            <a:off x="3868426" y="5771136"/>
            <a:ext cx="659857" cy="677017"/>
          </a:xfrm>
          <a:prstGeom prst="roundRect">
            <a:avLst/>
          </a:prstGeom>
          <a:effectLst>
            <a:outerShdw blurRad="50800" dir="5400000" sx="99000" sy="99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650" dirty="0">
                <a:latin typeface="Arial" panose="020B0604020202020204" pitchFamily="34" charset="0"/>
                <a:cs typeface="Arial" panose="020B0604020202020204" pitchFamily="34" charset="0"/>
              </a:rPr>
              <a:t>0.12</a:t>
            </a:r>
          </a:p>
        </p:txBody>
      </p:sp>
      <p:sp>
        <p:nvSpPr>
          <p:cNvPr id="55" name="Rounded Rectangle 54">
            <a:extLst>
              <a:ext uri="{FF2B5EF4-FFF2-40B4-BE49-F238E27FC236}">
                <a16:creationId xmlns:a16="http://schemas.microsoft.com/office/drawing/2014/main" id="{8566AAFF-7333-7A91-88EB-6254A65F1644}"/>
              </a:ext>
            </a:extLst>
          </p:cNvPr>
          <p:cNvSpPr/>
          <p:nvPr/>
        </p:nvSpPr>
        <p:spPr>
          <a:xfrm>
            <a:off x="4596378" y="5771134"/>
            <a:ext cx="659857" cy="677017"/>
          </a:xfrm>
          <a:prstGeom prst="roundRect">
            <a:avLst/>
          </a:prstGeom>
          <a:effectLst>
            <a:outerShdw blurRad="50800" dir="5400000" sx="99000" sy="99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650" dirty="0">
                <a:latin typeface="Arial" panose="020B0604020202020204" pitchFamily="34" charset="0"/>
                <a:cs typeface="Arial" panose="020B0604020202020204" pitchFamily="34" charset="0"/>
              </a:rPr>
              <a:t>0.98</a:t>
            </a:r>
          </a:p>
        </p:txBody>
      </p:sp>
      <p:sp>
        <p:nvSpPr>
          <p:cNvPr id="56" name="Rounded Rectangle 55">
            <a:extLst>
              <a:ext uri="{FF2B5EF4-FFF2-40B4-BE49-F238E27FC236}">
                <a16:creationId xmlns:a16="http://schemas.microsoft.com/office/drawing/2014/main" id="{E3499E84-E1EF-B4C0-C343-3280D7072EF8}"/>
              </a:ext>
            </a:extLst>
          </p:cNvPr>
          <p:cNvSpPr/>
          <p:nvPr/>
        </p:nvSpPr>
        <p:spPr>
          <a:xfrm>
            <a:off x="990652" y="5771134"/>
            <a:ext cx="659857" cy="677017"/>
          </a:xfrm>
          <a:prstGeom prst="roundRect">
            <a:avLst/>
          </a:prstGeom>
          <a:effectLst>
            <a:outerShdw blurRad="50800" dir="5400000" sx="99000" sy="99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650" dirty="0">
                <a:latin typeface="Arial" panose="020B0604020202020204" pitchFamily="34" charset="0"/>
                <a:cs typeface="Arial" panose="020B0604020202020204" pitchFamily="34" charset="0"/>
              </a:rPr>
              <a:t>0.34</a:t>
            </a:r>
          </a:p>
        </p:txBody>
      </p:sp>
      <p:sp>
        <p:nvSpPr>
          <p:cNvPr id="62" name="Down Arrow 61">
            <a:extLst>
              <a:ext uri="{FF2B5EF4-FFF2-40B4-BE49-F238E27FC236}">
                <a16:creationId xmlns:a16="http://schemas.microsoft.com/office/drawing/2014/main" id="{372BB80A-DE5E-0AE4-1406-AA4AF9091CFD}"/>
              </a:ext>
            </a:extLst>
          </p:cNvPr>
          <p:cNvSpPr/>
          <p:nvPr/>
        </p:nvSpPr>
        <p:spPr>
          <a:xfrm>
            <a:off x="2194244" y="2082499"/>
            <a:ext cx="926058" cy="333375"/>
          </a:xfrm>
          <a:prstGeom prst="down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Down Arrow 62">
            <a:extLst>
              <a:ext uri="{FF2B5EF4-FFF2-40B4-BE49-F238E27FC236}">
                <a16:creationId xmlns:a16="http://schemas.microsoft.com/office/drawing/2014/main" id="{51DF37AD-F404-A118-557D-93B795FA0EFA}"/>
              </a:ext>
            </a:extLst>
          </p:cNvPr>
          <p:cNvSpPr/>
          <p:nvPr/>
        </p:nvSpPr>
        <p:spPr>
          <a:xfrm>
            <a:off x="2217754" y="3440537"/>
            <a:ext cx="926058" cy="333375"/>
          </a:xfrm>
          <a:prstGeom prst="down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Down Arrow 63">
            <a:extLst>
              <a:ext uri="{FF2B5EF4-FFF2-40B4-BE49-F238E27FC236}">
                <a16:creationId xmlns:a16="http://schemas.microsoft.com/office/drawing/2014/main" id="{9A8FEB78-E8CE-40B6-DC65-F508432A04F4}"/>
              </a:ext>
            </a:extLst>
          </p:cNvPr>
          <p:cNvSpPr/>
          <p:nvPr/>
        </p:nvSpPr>
        <p:spPr>
          <a:xfrm>
            <a:off x="2217754" y="4841436"/>
            <a:ext cx="926058" cy="333375"/>
          </a:xfrm>
          <a:prstGeom prst="down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A10FA83-5F99-55F5-952F-2E6A08B4C4F7}"/>
              </a:ext>
            </a:extLst>
          </p:cNvPr>
          <p:cNvSpPr txBox="1"/>
          <p:nvPr/>
        </p:nvSpPr>
        <p:spPr>
          <a:xfrm>
            <a:off x="3708199" y="1990422"/>
            <a:ext cx="16166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 i="1" dirty="0">
                <a:latin typeface="Arial" panose="020B0604020202020204" pitchFamily="34" charset="0"/>
                <a:cs typeface="Arial" panose="020B0604020202020204" pitchFamily="34" charset="0"/>
              </a:rPr>
              <a:t>Tokenization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6418A1FA-A8C6-F3BD-86E0-30034479436B}"/>
              </a:ext>
            </a:extLst>
          </p:cNvPr>
          <p:cNvSpPr txBox="1"/>
          <p:nvPr/>
        </p:nvSpPr>
        <p:spPr>
          <a:xfrm>
            <a:off x="3741154" y="3386968"/>
            <a:ext cx="25042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 i="1" dirty="0">
                <a:latin typeface="Arial" panose="020B0604020202020204" pitchFamily="34" charset="0"/>
                <a:cs typeface="Arial" panose="020B0604020202020204" pitchFamily="34" charset="0"/>
              </a:rPr>
              <a:t>Look up from vocab.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8ED1361A-C127-A8FD-EDD1-7FE815BD10C7}"/>
              </a:ext>
            </a:extLst>
          </p:cNvPr>
          <p:cNvSpPr txBox="1"/>
          <p:nvPr/>
        </p:nvSpPr>
        <p:spPr>
          <a:xfrm>
            <a:off x="3800280" y="4843359"/>
            <a:ext cx="2836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 i="1" dirty="0">
                <a:latin typeface="Arial" panose="020B0604020202020204" pitchFamily="34" charset="0"/>
                <a:cs typeface="Arial" panose="020B0604020202020204" pitchFamily="34" charset="0"/>
              </a:rPr>
              <a:t>Higher dim. embedding</a:t>
            </a:r>
          </a:p>
        </p:txBody>
      </p:sp>
      <p:pic>
        <p:nvPicPr>
          <p:cNvPr id="76" name="Graphic 75" descr="Gears outline">
            <a:extLst>
              <a:ext uri="{FF2B5EF4-FFF2-40B4-BE49-F238E27FC236}">
                <a16:creationId xmlns:a16="http://schemas.microsoft.com/office/drawing/2014/main" id="{6A2757D3-8466-D1FF-6888-8073993E01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61906" y="3414003"/>
            <a:ext cx="727263" cy="727263"/>
          </a:xfrm>
          <a:prstGeom prst="rect">
            <a:avLst/>
          </a:prstGeom>
        </p:spPr>
      </p:pic>
      <p:pic>
        <p:nvPicPr>
          <p:cNvPr id="77" name="Graphic 76" descr="Gears with solid fill">
            <a:extLst>
              <a:ext uri="{FF2B5EF4-FFF2-40B4-BE49-F238E27FC236}">
                <a16:creationId xmlns:a16="http://schemas.microsoft.com/office/drawing/2014/main" id="{795C24FF-D8A0-05CC-807D-B5B3D50E644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21394722">
            <a:off x="8556426" y="3414003"/>
            <a:ext cx="1140857" cy="1140857"/>
          </a:xfrm>
          <a:prstGeom prst="rect">
            <a:avLst/>
          </a:prstGeom>
        </p:spPr>
      </p:pic>
      <p:pic>
        <p:nvPicPr>
          <p:cNvPr id="78" name="Graphic 77" descr="Single gear outline">
            <a:extLst>
              <a:ext uri="{FF2B5EF4-FFF2-40B4-BE49-F238E27FC236}">
                <a16:creationId xmlns:a16="http://schemas.microsoft.com/office/drawing/2014/main" id="{52C065E3-46CC-53ED-6926-E3C2673C62A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1944341">
            <a:off x="9126854" y="3753215"/>
            <a:ext cx="914400" cy="914400"/>
          </a:xfrm>
          <a:prstGeom prst="rect">
            <a:avLst/>
          </a:prstGeom>
        </p:spPr>
      </p:pic>
      <p:pic>
        <p:nvPicPr>
          <p:cNvPr id="79" name="Graphic 78" descr="Single gear with solid fill">
            <a:extLst>
              <a:ext uri="{FF2B5EF4-FFF2-40B4-BE49-F238E27FC236}">
                <a16:creationId xmlns:a16="http://schemas.microsoft.com/office/drawing/2014/main" id="{7AFBAB9E-EAD2-9846-7C30-0E846F1346B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317873" y="3016616"/>
            <a:ext cx="914400" cy="914400"/>
          </a:xfrm>
          <a:prstGeom prst="rect">
            <a:avLst/>
          </a:prstGeom>
        </p:spPr>
      </p:pic>
      <p:pic>
        <p:nvPicPr>
          <p:cNvPr id="80" name="Graphic 79" descr="Brain outline">
            <a:extLst>
              <a:ext uri="{FF2B5EF4-FFF2-40B4-BE49-F238E27FC236}">
                <a16:creationId xmlns:a16="http://schemas.microsoft.com/office/drawing/2014/main" id="{F931C7FE-C8B0-3840-DD5C-37D11EAD9CE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9059846" y="2754815"/>
            <a:ext cx="914400" cy="914400"/>
          </a:xfrm>
          <a:prstGeom prst="rect">
            <a:avLst/>
          </a:prstGeom>
        </p:spPr>
      </p:pic>
      <p:sp>
        <p:nvSpPr>
          <p:cNvPr id="81" name="Bent Up Arrow 80">
            <a:extLst>
              <a:ext uri="{FF2B5EF4-FFF2-40B4-BE49-F238E27FC236}">
                <a16:creationId xmlns:a16="http://schemas.microsoft.com/office/drawing/2014/main" id="{877E2E0D-5271-CFB2-4C0B-E8BE03FA0D6F}"/>
              </a:ext>
            </a:extLst>
          </p:cNvPr>
          <p:cNvSpPr/>
          <p:nvPr/>
        </p:nvSpPr>
        <p:spPr>
          <a:xfrm>
            <a:off x="5802621" y="4831384"/>
            <a:ext cx="3884565" cy="1262042"/>
          </a:xfrm>
          <a:prstGeom prst="bentUp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89" name="Rounded Rectangle 88">
            <a:extLst>
              <a:ext uri="{FF2B5EF4-FFF2-40B4-BE49-F238E27FC236}">
                <a16:creationId xmlns:a16="http://schemas.microsoft.com/office/drawing/2014/main" id="{2DAB7616-891C-9BC1-CE30-3698DDA7D04C}"/>
              </a:ext>
            </a:extLst>
          </p:cNvPr>
          <p:cNvSpPr/>
          <p:nvPr/>
        </p:nvSpPr>
        <p:spPr>
          <a:xfrm>
            <a:off x="10510236" y="1508883"/>
            <a:ext cx="659857" cy="677017"/>
          </a:xfrm>
          <a:prstGeom prst="roundRect">
            <a:avLst/>
          </a:prstGeom>
          <a:effectLst>
            <a:outerShdw blurRad="50800" dist="50800" dir="5400000" algn="ctr" rotWithShape="0">
              <a:srgbClr val="000000">
                <a:alpha val="78000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90" name="Rounded Rectangle 89">
            <a:extLst>
              <a:ext uri="{FF2B5EF4-FFF2-40B4-BE49-F238E27FC236}">
                <a16:creationId xmlns:a16="http://schemas.microsoft.com/office/drawing/2014/main" id="{B745F4B8-AFE8-ADD9-3334-89F140077C93}"/>
              </a:ext>
            </a:extLst>
          </p:cNvPr>
          <p:cNvSpPr/>
          <p:nvPr/>
        </p:nvSpPr>
        <p:spPr>
          <a:xfrm>
            <a:off x="10257163" y="1508883"/>
            <a:ext cx="659857" cy="677017"/>
          </a:xfrm>
          <a:prstGeom prst="roundRect">
            <a:avLst/>
          </a:prstGeom>
          <a:effectLst>
            <a:outerShdw blurRad="50800" dist="50800" dir="5400000" algn="ctr" rotWithShape="0">
              <a:srgbClr val="000000">
                <a:alpha val="78000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>
                <a:latin typeface="Arial" panose="020B0604020202020204" pitchFamily="34" charset="0"/>
                <a:cs typeface="Arial" panose="020B0604020202020204" pitchFamily="34" charset="0"/>
              </a:rPr>
              <a:t>24</a:t>
            </a:r>
          </a:p>
        </p:txBody>
      </p:sp>
      <p:sp>
        <p:nvSpPr>
          <p:cNvPr id="91" name="Rounded Rectangle 90">
            <a:extLst>
              <a:ext uri="{FF2B5EF4-FFF2-40B4-BE49-F238E27FC236}">
                <a16:creationId xmlns:a16="http://schemas.microsoft.com/office/drawing/2014/main" id="{5CFCB23F-8858-3981-3AFC-02C5105A7F7B}"/>
              </a:ext>
            </a:extLst>
          </p:cNvPr>
          <p:cNvSpPr/>
          <p:nvPr/>
        </p:nvSpPr>
        <p:spPr>
          <a:xfrm>
            <a:off x="10032753" y="1512292"/>
            <a:ext cx="659857" cy="677017"/>
          </a:xfrm>
          <a:prstGeom prst="roundRect">
            <a:avLst/>
          </a:prstGeom>
          <a:effectLst>
            <a:outerShdw blurRad="50800" dist="50800" dir="5400000" algn="ctr" rotWithShape="0">
              <a:srgbClr val="000000">
                <a:alpha val="78000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>
                <a:latin typeface="Arial" panose="020B0604020202020204" pitchFamily="34" charset="0"/>
                <a:cs typeface="Arial" panose="020B0604020202020204" pitchFamily="34" charset="0"/>
              </a:rPr>
              <a:t>47</a:t>
            </a:r>
          </a:p>
        </p:txBody>
      </p:sp>
      <p:sp>
        <p:nvSpPr>
          <p:cNvPr id="92" name="Rounded Rectangle 91">
            <a:extLst>
              <a:ext uri="{FF2B5EF4-FFF2-40B4-BE49-F238E27FC236}">
                <a16:creationId xmlns:a16="http://schemas.microsoft.com/office/drawing/2014/main" id="{40D4459C-3598-BCBD-4884-74FD3DB8E544}"/>
              </a:ext>
            </a:extLst>
          </p:cNvPr>
          <p:cNvSpPr/>
          <p:nvPr/>
        </p:nvSpPr>
        <p:spPr>
          <a:xfrm>
            <a:off x="9856923" y="1508883"/>
            <a:ext cx="659857" cy="677017"/>
          </a:xfrm>
          <a:prstGeom prst="roundRect">
            <a:avLst/>
          </a:prstGeom>
          <a:effectLst>
            <a:outerShdw blurRad="50800" dist="50800" dir="5400000" algn="ctr" rotWithShape="0">
              <a:srgbClr val="000000">
                <a:alpha val="78000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id="{7F6EAB3F-DEC5-4799-FAF4-054E88E4F456}"/>
              </a:ext>
            </a:extLst>
          </p:cNvPr>
          <p:cNvSpPr/>
          <p:nvPr/>
        </p:nvSpPr>
        <p:spPr>
          <a:xfrm>
            <a:off x="9603850" y="1508883"/>
            <a:ext cx="659857" cy="677017"/>
          </a:xfrm>
          <a:prstGeom prst="roundRect">
            <a:avLst/>
          </a:prstGeom>
          <a:effectLst>
            <a:outerShdw blurRad="50800" dist="50800" dir="5400000" algn="ctr" rotWithShape="0">
              <a:srgbClr val="000000">
                <a:alpha val="78000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>
                <a:latin typeface="Arial" panose="020B0604020202020204" pitchFamily="34" charset="0"/>
                <a:cs typeface="Arial" panose="020B0604020202020204" pitchFamily="34" charset="0"/>
              </a:rPr>
              <a:t>24</a:t>
            </a:r>
          </a:p>
        </p:txBody>
      </p:sp>
      <p:sp>
        <p:nvSpPr>
          <p:cNvPr id="94" name="Rounded Rectangle 93">
            <a:extLst>
              <a:ext uri="{FF2B5EF4-FFF2-40B4-BE49-F238E27FC236}">
                <a16:creationId xmlns:a16="http://schemas.microsoft.com/office/drawing/2014/main" id="{9097BAE6-BDBE-E37A-EC8F-AD0796A8CEB2}"/>
              </a:ext>
            </a:extLst>
          </p:cNvPr>
          <p:cNvSpPr/>
          <p:nvPr/>
        </p:nvSpPr>
        <p:spPr>
          <a:xfrm>
            <a:off x="9379440" y="1512292"/>
            <a:ext cx="659857" cy="677017"/>
          </a:xfrm>
          <a:prstGeom prst="roundRect">
            <a:avLst/>
          </a:prstGeom>
          <a:effectLst>
            <a:outerShdw blurRad="50800" dist="50800" dir="5400000" algn="ctr" rotWithShape="0">
              <a:srgbClr val="000000">
                <a:alpha val="78000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>
                <a:latin typeface="Arial" panose="020B0604020202020204" pitchFamily="34" charset="0"/>
                <a:cs typeface="Arial" panose="020B0604020202020204" pitchFamily="34" charset="0"/>
              </a:rPr>
              <a:t>47</a:t>
            </a:r>
          </a:p>
        </p:txBody>
      </p:sp>
      <p:sp>
        <p:nvSpPr>
          <p:cNvPr id="95" name="Rounded Rectangle 94">
            <a:extLst>
              <a:ext uri="{FF2B5EF4-FFF2-40B4-BE49-F238E27FC236}">
                <a16:creationId xmlns:a16="http://schemas.microsoft.com/office/drawing/2014/main" id="{B71DE324-B15F-D82C-32F5-3B0ED3302333}"/>
              </a:ext>
            </a:extLst>
          </p:cNvPr>
          <p:cNvSpPr/>
          <p:nvPr/>
        </p:nvSpPr>
        <p:spPr>
          <a:xfrm>
            <a:off x="9232273" y="1502825"/>
            <a:ext cx="659857" cy="677017"/>
          </a:xfrm>
          <a:prstGeom prst="roundRect">
            <a:avLst/>
          </a:prstGeom>
          <a:effectLst>
            <a:outerShdw blurRad="50800" dist="50800" dir="5400000" algn="ctr" rotWithShape="0">
              <a:srgbClr val="000000">
                <a:alpha val="78000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96" name="Rounded Rectangle 95">
            <a:extLst>
              <a:ext uri="{FF2B5EF4-FFF2-40B4-BE49-F238E27FC236}">
                <a16:creationId xmlns:a16="http://schemas.microsoft.com/office/drawing/2014/main" id="{6D8C649F-FDDA-7528-9D38-8568AAB54D1A}"/>
              </a:ext>
            </a:extLst>
          </p:cNvPr>
          <p:cNvSpPr/>
          <p:nvPr/>
        </p:nvSpPr>
        <p:spPr>
          <a:xfrm>
            <a:off x="8979200" y="1502825"/>
            <a:ext cx="659857" cy="677017"/>
          </a:xfrm>
          <a:prstGeom prst="roundRect">
            <a:avLst/>
          </a:prstGeom>
          <a:effectLst>
            <a:outerShdw blurRad="50800" dist="50800" dir="5400000" algn="ctr" rotWithShape="0">
              <a:srgbClr val="000000">
                <a:alpha val="78000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>
                <a:latin typeface="Arial" panose="020B0604020202020204" pitchFamily="34" charset="0"/>
                <a:cs typeface="Arial" panose="020B0604020202020204" pitchFamily="34" charset="0"/>
              </a:rPr>
              <a:t>24</a:t>
            </a:r>
          </a:p>
        </p:txBody>
      </p:sp>
      <p:sp>
        <p:nvSpPr>
          <p:cNvPr id="97" name="Rounded Rectangle 96">
            <a:extLst>
              <a:ext uri="{FF2B5EF4-FFF2-40B4-BE49-F238E27FC236}">
                <a16:creationId xmlns:a16="http://schemas.microsoft.com/office/drawing/2014/main" id="{934A5032-375B-4E13-95AC-59B9E2C1366D}"/>
              </a:ext>
            </a:extLst>
          </p:cNvPr>
          <p:cNvSpPr/>
          <p:nvPr/>
        </p:nvSpPr>
        <p:spPr>
          <a:xfrm>
            <a:off x="8754790" y="1506234"/>
            <a:ext cx="659857" cy="677017"/>
          </a:xfrm>
          <a:prstGeom prst="roundRect">
            <a:avLst/>
          </a:prstGeom>
          <a:effectLst>
            <a:outerShdw blurRad="50800" dist="50800" dir="5400000" algn="ctr" rotWithShape="0">
              <a:srgbClr val="000000">
                <a:alpha val="78000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>
                <a:latin typeface="Arial" panose="020B0604020202020204" pitchFamily="34" charset="0"/>
                <a:cs typeface="Arial" panose="020B0604020202020204" pitchFamily="34" charset="0"/>
              </a:rPr>
              <a:t>47</a:t>
            </a:r>
          </a:p>
        </p:txBody>
      </p:sp>
      <p:sp>
        <p:nvSpPr>
          <p:cNvPr id="98" name="Rounded Rectangle 97">
            <a:extLst>
              <a:ext uri="{FF2B5EF4-FFF2-40B4-BE49-F238E27FC236}">
                <a16:creationId xmlns:a16="http://schemas.microsoft.com/office/drawing/2014/main" id="{3A8E3A23-7AC9-98E8-B507-96ECFE164A37}"/>
              </a:ext>
            </a:extLst>
          </p:cNvPr>
          <p:cNvSpPr/>
          <p:nvPr/>
        </p:nvSpPr>
        <p:spPr>
          <a:xfrm>
            <a:off x="8600691" y="1499416"/>
            <a:ext cx="659857" cy="677017"/>
          </a:xfrm>
          <a:prstGeom prst="roundRect">
            <a:avLst/>
          </a:prstGeom>
          <a:effectLst>
            <a:outerShdw blurRad="50800" dist="50800" dir="5400000" algn="ctr" rotWithShape="0">
              <a:srgbClr val="000000">
                <a:alpha val="78000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99" name="Rounded Rectangle 98">
            <a:extLst>
              <a:ext uri="{FF2B5EF4-FFF2-40B4-BE49-F238E27FC236}">
                <a16:creationId xmlns:a16="http://schemas.microsoft.com/office/drawing/2014/main" id="{F08F9EF9-22E5-164C-F9DE-A201C405975A}"/>
              </a:ext>
            </a:extLst>
          </p:cNvPr>
          <p:cNvSpPr/>
          <p:nvPr/>
        </p:nvSpPr>
        <p:spPr>
          <a:xfrm>
            <a:off x="8347618" y="1499416"/>
            <a:ext cx="659857" cy="677017"/>
          </a:xfrm>
          <a:prstGeom prst="roundRect">
            <a:avLst/>
          </a:prstGeom>
          <a:effectLst>
            <a:outerShdw blurRad="50800" dist="50800" dir="5400000" algn="ctr" rotWithShape="0">
              <a:srgbClr val="000000">
                <a:alpha val="78000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>
                <a:latin typeface="Arial" panose="020B0604020202020204" pitchFamily="34" charset="0"/>
                <a:cs typeface="Arial" panose="020B0604020202020204" pitchFamily="34" charset="0"/>
              </a:rPr>
              <a:t>24</a:t>
            </a:r>
          </a:p>
        </p:txBody>
      </p:sp>
      <p:sp>
        <p:nvSpPr>
          <p:cNvPr id="100" name="Rounded Rectangle 99">
            <a:extLst>
              <a:ext uri="{FF2B5EF4-FFF2-40B4-BE49-F238E27FC236}">
                <a16:creationId xmlns:a16="http://schemas.microsoft.com/office/drawing/2014/main" id="{6CBB1AE2-87FD-60CE-B2EB-20DB2D01640F}"/>
              </a:ext>
            </a:extLst>
          </p:cNvPr>
          <p:cNvSpPr/>
          <p:nvPr/>
        </p:nvSpPr>
        <p:spPr>
          <a:xfrm>
            <a:off x="8123208" y="1502825"/>
            <a:ext cx="659857" cy="677017"/>
          </a:xfrm>
          <a:prstGeom prst="roundRect">
            <a:avLst/>
          </a:prstGeom>
          <a:effectLst>
            <a:outerShdw blurRad="50800" dist="50800" dir="5400000" algn="ctr" rotWithShape="0">
              <a:srgbClr val="000000">
                <a:alpha val="78000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>
                <a:latin typeface="Arial" panose="020B0604020202020204" pitchFamily="34" charset="0"/>
                <a:cs typeface="Arial" panose="020B0604020202020204" pitchFamily="34" charset="0"/>
              </a:rPr>
              <a:t>47</a:t>
            </a:r>
          </a:p>
        </p:txBody>
      </p:sp>
      <p:sp>
        <p:nvSpPr>
          <p:cNvPr id="101" name="Rounded Rectangle 100">
            <a:extLst>
              <a:ext uri="{FF2B5EF4-FFF2-40B4-BE49-F238E27FC236}">
                <a16:creationId xmlns:a16="http://schemas.microsoft.com/office/drawing/2014/main" id="{B6A37BCF-2DC5-3FAB-4EC9-418678EE2BBE}"/>
              </a:ext>
            </a:extLst>
          </p:cNvPr>
          <p:cNvSpPr/>
          <p:nvPr/>
        </p:nvSpPr>
        <p:spPr>
          <a:xfrm>
            <a:off x="7947378" y="1499416"/>
            <a:ext cx="659857" cy="677017"/>
          </a:xfrm>
          <a:prstGeom prst="roundRect">
            <a:avLst/>
          </a:prstGeom>
          <a:effectLst>
            <a:outerShdw blurRad="50800" dist="50800" dir="5400000" algn="ctr" rotWithShape="0">
              <a:srgbClr val="000000">
                <a:alpha val="78000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87" name="Rounded Rectangle 86">
            <a:extLst>
              <a:ext uri="{FF2B5EF4-FFF2-40B4-BE49-F238E27FC236}">
                <a16:creationId xmlns:a16="http://schemas.microsoft.com/office/drawing/2014/main" id="{3570B8AC-691B-3D24-6116-86EAD1F8BD8A}"/>
              </a:ext>
            </a:extLst>
          </p:cNvPr>
          <p:cNvSpPr/>
          <p:nvPr/>
        </p:nvSpPr>
        <p:spPr>
          <a:xfrm>
            <a:off x="7771160" y="1506234"/>
            <a:ext cx="659857" cy="677017"/>
          </a:xfrm>
          <a:prstGeom prst="roundRect">
            <a:avLst/>
          </a:prstGeom>
          <a:effectLst>
            <a:outerShdw blurRad="50800" dist="50800" dir="5400000" algn="ctr" rotWithShape="0">
              <a:srgbClr val="000000">
                <a:alpha val="78000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600" dirty="0">
                <a:latin typeface="Arial" panose="020B0604020202020204" pitchFamily="34" charset="0"/>
                <a:cs typeface="Arial" panose="020B0604020202020204" pitchFamily="34" charset="0"/>
              </a:rPr>
              <a:t>0.95</a:t>
            </a:r>
          </a:p>
        </p:txBody>
      </p:sp>
      <p:sp>
        <p:nvSpPr>
          <p:cNvPr id="104" name="Down Arrow 103">
            <a:extLst>
              <a:ext uri="{FF2B5EF4-FFF2-40B4-BE49-F238E27FC236}">
                <a16:creationId xmlns:a16="http://schemas.microsoft.com/office/drawing/2014/main" id="{FF061F74-7EBA-CD0C-ABC3-D7A6EF51C7BD}"/>
              </a:ext>
            </a:extLst>
          </p:cNvPr>
          <p:cNvSpPr/>
          <p:nvPr/>
        </p:nvSpPr>
        <p:spPr>
          <a:xfrm rot="10800000">
            <a:off x="8943217" y="2424089"/>
            <a:ext cx="926058" cy="333375"/>
          </a:xfrm>
          <a:prstGeom prst="down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Rounded Rectangle 104">
            <a:extLst>
              <a:ext uri="{FF2B5EF4-FFF2-40B4-BE49-F238E27FC236}">
                <a16:creationId xmlns:a16="http://schemas.microsoft.com/office/drawing/2014/main" id="{542F8684-7A2E-1567-5B6B-7895926CF918}"/>
              </a:ext>
            </a:extLst>
          </p:cNvPr>
          <p:cNvSpPr/>
          <p:nvPr/>
        </p:nvSpPr>
        <p:spPr>
          <a:xfrm>
            <a:off x="9069485" y="142108"/>
            <a:ext cx="659857" cy="677017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>
                <a:latin typeface="Arial" panose="020B0604020202020204" pitchFamily="34" charset="0"/>
                <a:cs typeface="Arial" panose="020B0604020202020204" pitchFamily="34" charset="0"/>
              </a:rPr>
              <a:t>私</a:t>
            </a:r>
          </a:p>
        </p:txBody>
      </p:sp>
      <p:sp>
        <p:nvSpPr>
          <p:cNvPr id="106" name="Down Arrow 105">
            <a:extLst>
              <a:ext uri="{FF2B5EF4-FFF2-40B4-BE49-F238E27FC236}">
                <a16:creationId xmlns:a16="http://schemas.microsoft.com/office/drawing/2014/main" id="{6FBDF7BA-FF7B-FE60-658F-7497AED2F05F}"/>
              </a:ext>
            </a:extLst>
          </p:cNvPr>
          <p:cNvSpPr/>
          <p:nvPr/>
        </p:nvSpPr>
        <p:spPr>
          <a:xfrm rot="10800000">
            <a:off x="8943217" y="1000678"/>
            <a:ext cx="926058" cy="333375"/>
          </a:xfrm>
          <a:prstGeom prst="down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1" name="Elbow Connector 110">
            <a:extLst>
              <a:ext uri="{FF2B5EF4-FFF2-40B4-BE49-F238E27FC236}">
                <a16:creationId xmlns:a16="http://schemas.microsoft.com/office/drawing/2014/main" id="{E1FDC9D5-E3BB-4631-BCEB-5F4AB04FC3AA}"/>
              </a:ext>
            </a:extLst>
          </p:cNvPr>
          <p:cNvCxnSpPr>
            <a:stCxn id="105" idx="3"/>
            <a:endCxn id="76" idx="3"/>
          </p:cNvCxnSpPr>
          <p:nvPr/>
        </p:nvCxnSpPr>
        <p:spPr>
          <a:xfrm>
            <a:off x="9729342" y="480617"/>
            <a:ext cx="659827" cy="3297018"/>
          </a:xfrm>
          <a:prstGeom prst="bentConnector3">
            <a:avLst>
              <a:gd name="adj1" fmla="val 296815"/>
            </a:avLst>
          </a:prstGeom>
          <a:ln w="130175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TextBox 112">
            <a:extLst>
              <a:ext uri="{FF2B5EF4-FFF2-40B4-BE49-F238E27FC236}">
                <a16:creationId xmlns:a16="http://schemas.microsoft.com/office/drawing/2014/main" id="{44D0F2A1-2EA0-BD17-F390-C361A44EBB9E}"/>
              </a:ext>
            </a:extLst>
          </p:cNvPr>
          <p:cNvSpPr txBox="1"/>
          <p:nvPr/>
        </p:nvSpPr>
        <p:spPr>
          <a:xfrm>
            <a:off x="10130440" y="4487493"/>
            <a:ext cx="17412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000" i="1" dirty="0">
                <a:latin typeface="Arial" panose="020B0604020202020204" pitchFamily="34" charset="0"/>
                <a:cs typeface="Arial" panose="020B0604020202020204" pitchFamily="34" charset="0"/>
              </a:rPr>
              <a:t>Input to Transformer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1842C038-9CB5-904A-6CB1-B7C7BA5B54BE}"/>
              </a:ext>
            </a:extLst>
          </p:cNvPr>
          <p:cNvSpPr txBox="1"/>
          <p:nvPr/>
        </p:nvSpPr>
        <p:spPr>
          <a:xfrm>
            <a:off x="6405032" y="260886"/>
            <a:ext cx="190078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000" i="1" dirty="0">
                <a:latin typeface="Arial" panose="020B0604020202020204" pitchFamily="34" charset="0"/>
                <a:cs typeface="Arial" panose="020B0604020202020204" pitchFamily="34" charset="0"/>
              </a:rPr>
              <a:t>List of probabiliities for each token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F9A6BDA-79DD-99A1-4334-9D99360DC5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609B6-BEAD-D94B-8A76-88BB3FE70F08}" type="slidenum">
              <a:rPr lang="en-CH" smtClean="0"/>
              <a:t>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2533910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6149AF-5ADA-CF01-32AA-1077071E29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941" y="135657"/>
            <a:ext cx="10515600" cy="1325563"/>
          </a:xfrm>
        </p:spPr>
        <p:txBody>
          <a:bodyPr/>
          <a:lstStyle/>
          <a:p>
            <a:r>
              <a:rPr lang="en-CH" dirty="0">
                <a:latin typeface="Arial" panose="020B0604020202020204" pitchFamily="34" charset="0"/>
                <a:cs typeface="Arial" panose="020B0604020202020204" pitchFamily="34" charset="0"/>
              </a:rPr>
              <a:t>Inside a transformer</a:t>
            </a:r>
          </a:p>
        </p:txBody>
      </p:sp>
      <p:pic>
        <p:nvPicPr>
          <p:cNvPr id="5" name="Content Placeholder 4" descr="A diagram of a software algorithm&#10;&#10;Description automatically generated">
            <a:extLst>
              <a:ext uri="{FF2B5EF4-FFF2-40B4-BE49-F238E27FC236}">
                <a16:creationId xmlns:a16="http://schemas.microsoft.com/office/drawing/2014/main" id="{86A82057-F65C-ADC0-9B71-B4F342F0263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023371" y="-16844"/>
            <a:ext cx="4876800" cy="6891688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5A7CC10-2274-57B9-4C6A-FA96A25E2084}"/>
              </a:ext>
            </a:extLst>
          </p:cNvPr>
          <p:cNvSpPr txBox="1"/>
          <p:nvPr/>
        </p:nvSpPr>
        <p:spPr>
          <a:xfrm>
            <a:off x="145099" y="1306759"/>
            <a:ext cx="687827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200" dirty="0"/>
              <a:t>Multi-head Attention: Allows tokens to communicate with each other to better understand the context in which they are used. 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1137B99F-F8EB-41E8-1A81-034ADC0F2B8E}"/>
              </a:ext>
            </a:extLst>
          </p:cNvPr>
          <p:cNvSpPr/>
          <p:nvPr/>
        </p:nvSpPr>
        <p:spPr>
          <a:xfrm>
            <a:off x="582445" y="3579697"/>
            <a:ext cx="659857" cy="677017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>
                <a:latin typeface="Arial" panose="020B0604020202020204" pitchFamily="34" charset="0"/>
                <a:cs typeface="Arial" panose="020B0604020202020204" pitchFamily="34" charset="0"/>
              </a:rPr>
              <a:t>T1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FF130987-A871-E198-C216-5B4F93F00CAC}"/>
              </a:ext>
            </a:extLst>
          </p:cNvPr>
          <p:cNvSpPr/>
          <p:nvPr/>
        </p:nvSpPr>
        <p:spPr>
          <a:xfrm>
            <a:off x="1667075" y="2842737"/>
            <a:ext cx="659857" cy="677017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>
                <a:latin typeface="Arial" panose="020B0604020202020204" pitchFamily="34" charset="0"/>
                <a:cs typeface="Arial" panose="020B0604020202020204" pitchFamily="34" charset="0"/>
              </a:rPr>
              <a:t>Q1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CB8C2040-7364-4E4C-ECBE-E700623B4126}"/>
              </a:ext>
            </a:extLst>
          </p:cNvPr>
          <p:cNvSpPr/>
          <p:nvPr/>
        </p:nvSpPr>
        <p:spPr>
          <a:xfrm>
            <a:off x="1667075" y="3579697"/>
            <a:ext cx="659857" cy="677017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>
                <a:latin typeface="Arial" panose="020B0604020202020204" pitchFamily="34" charset="0"/>
                <a:cs typeface="Arial" panose="020B0604020202020204" pitchFamily="34" charset="0"/>
              </a:rPr>
              <a:t>V1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E5B07239-19F3-5635-5455-718E4D06FD1C}"/>
              </a:ext>
            </a:extLst>
          </p:cNvPr>
          <p:cNvSpPr/>
          <p:nvPr/>
        </p:nvSpPr>
        <p:spPr>
          <a:xfrm>
            <a:off x="1667075" y="4326279"/>
            <a:ext cx="659857" cy="677017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>
                <a:latin typeface="Arial" panose="020B0604020202020204" pitchFamily="34" charset="0"/>
                <a:cs typeface="Arial" panose="020B0604020202020204" pitchFamily="34" charset="0"/>
              </a:rPr>
              <a:t>K2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FDCDEE3A-63B7-9DCF-8F12-C8565EEA1D35}"/>
              </a:ext>
            </a:extLst>
          </p:cNvPr>
          <p:cNvSpPr/>
          <p:nvPr/>
        </p:nvSpPr>
        <p:spPr>
          <a:xfrm>
            <a:off x="4582946" y="3579697"/>
            <a:ext cx="659857" cy="677017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>
                <a:latin typeface="Arial" panose="020B0604020202020204" pitchFamily="34" charset="0"/>
                <a:cs typeface="Arial" panose="020B0604020202020204" pitchFamily="34" charset="0"/>
              </a:rPr>
              <a:t>Tn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7FA95765-9AE7-12A5-D9C7-BCBCA531CBB5}"/>
              </a:ext>
            </a:extLst>
          </p:cNvPr>
          <p:cNvSpPr/>
          <p:nvPr/>
        </p:nvSpPr>
        <p:spPr>
          <a:xfrm>
            <a:off x="5667576" y="2842737"/>
            <a:ext cx="659857" cy="677017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>
                <a:latin typeface="Arial" panose="020B0604020202020204" pitchFamily="34" charset="0"/>
                <a:cs typeface="Arial" panose="020B0604020202020204" pitchFamily="34" charset="0"/>
              </a:rPr>
              <a:t>Qn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402E198A-7B4C-DFD4-3E4E-26C7023929E8}"/>
              </a:ext>
            </a:extLst>
          </p:cNvPr>
          <p:cNvSpPr/>
          <p:nvPr/>
        </p:nvSpPr>
        <p:spPr>
          <a:xfrm>
            <a:off x="5667576" y="3579697"/>
            <a:ext cx="659857" cy="677017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>
                <a:latin typeface="Arial" panose="020B0604020202020204" pitchFamily="34" charset="0"/>
                <a:cs typeface="Arial" panose="020B0604020202020204" pitchFamily="34" charset="0"/>
              </a:rPr>
              <a:t>Vn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8E675870-6BF7-9677-4D25-F9135B7E6868}"/>
              </a:ext>
            </a:extLst>
          </p:cNvPr>
          <p:cNvSpPr/>
          <p:nvPr/>
        </p:nvSpPr>
        <p:spPr>
          <a:xfrm>
            <a:off x="5667576" y="4326279"/>
            <a:ext cx="659857" cy="677017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>
                <a:latin typeface="Arial" panose="020B0604020202020204" pitchFamily="34" charset="0"/>
                <a:cs typeface="Arial" panose="020B0604020202020204" pitchFamily="34" charset="0"/>
              </a:rPr>
              <a:t>Kn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995853A-D419-A4CC-A8EB-2785FC17CC6C}"/>
              </a:ext>
            </a:extLst>
          </p:cNvPr>
          <p:cNvSpPr txBox="1"/>
          <p:nvPr/>
        </p:nvSpPr>
        <p:spPr>
          <a:xfrm>
            <a:off x="3790878" y="3580496"/>
            <a:ext cx="45076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3000" dirty="0"/>
              <a:t>…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E72D775-6FEE-1D04-65A3-BF25461B3DC1}"/>
              </a:ext>
            </a:extLst>
          </p:cNvPr>
          <p:cNvSpPr txBox="1"/>
          <p:nvPr/>
        </p:nvSpPr>
        <p:spPr>
          <a:xfrm>
            <a:off x="2604169" y="3001649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i="1" dirty="0">
                <a:latin typeface="Arial" panose="020B0604020202020204" pitchFamily="34" charset="0"/>
                <a:cs typeface="Arial" panose="020B0604020202020204" pitchFamily="34" charset="0"/>
              </a:rPr>
              <a:t>Query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C770404-DA79-2F72-C8D3-56E6C43D9CC0}"/>
              </a:ext>
            </a:extLst>
          </p:cNvPr>
          <p:cNvSpPr txBox="1"/>
          <p:nvPr/>
        </p:nvSpPr>
        <p:spPr>
          <a:xfrm>
            <a:off x="2633601" y="3733539"/>
            <a:ext cx="765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i="1" dirty="0">
                <a:latin typeface="Arial" panose="020B0604020202020204" pitchFamily="34" charset="0"/>
                <a:cs typeface="Arial" panose="020B0604020202020204" pitchFamily="34" charset="0"/>
              </a:rPr>
              <a:t>Value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0DC3150-2C3F-2735-B9A6-534B30BF7114}"/>
              </a:ext>
            </a:extLst>
          </p:cNvPr>
          <p:cNvSpPr txBox="1"/>
          <p:nvPr/>
        </p:nvSpPr>
        <p:spPr>
          <a:xfrm>
            <a:off x="2714287" y="4485199"/>
            <a:ext cx="58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i="1" dirty="0">
                <a:latin typeface="Arial" panose="020B0604020202020204" pitchFamily="34" charset="0"/>
                <a:cs typeface="Arial" panose="020B0604020202020204" pitchFamily="34" charset="0"/>
              </a:rPr>
              <a:t>Key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AA9B6D9-ADB4-96C1-1112-69978A2615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609B6-BEAD-D94B-8A76-88BB3FE70F08}" type="slidenum">
              <a:rPr lang="en-CH" smtClean="0"/>
              <a:t>6</a:t>
            </a:fld>
            <a:endParaRPr lang="en-CH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6B38A7F-CBDA-94B7-191B-5D3F847D45BB}"/>
                  </a:ext>
                </a:extLst>
              </p:cNvPr>
              <p:cNvSpPr txBox="1"/>
              <p:nvPr/>
            </p:nvSpPr>
            <p:spPr>
              <a:xfrm>
                <a:off x="-560508" y="5003296"/>
                <a:ext cx="6329354" cy="18137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fr-CH" sz="28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CH" sz="28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fr-CH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fr-CH" sz="2800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fr-CH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fr-CH" sz="2800" b="0" i="0" smtClean="0">
                          <a:latin typeface="Cambria Math" panose="02040503050406030204" pitchFamily="18" charset="0"/>
                        </a:rPr>
                        <m:t>Attention</m:t>
                      </m:r>
                      <m:d>
                        <m:dPr>
                          <m:ctrlPr>
                            <a:rPr lang="fr-CH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fr-CH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H" sz="2800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fr-CH" sz="28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fr-CH" sz="2800" b="0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fr-CH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H" sz="2800" b="0" i="1" smtClean="0"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fr-CH" sz="2800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  <m:r>
                            <a:rPr lang="fr-CH" sz="2800" b="0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fr-CH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H" sz="2800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fr-CH" sz="2800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e>
                      </m:d>
                      <m:r>
                        <a:rPr lang="fr-CH" sz="2800" b="0" i="1" smtClean="0">
                          <a:latin typeface="Cambria Math" panose="02040503050406030204" pitchFamily="18" charset="0"/>
                        </a:rPr>
                        <m:t>= </m:t>
                      </m:r>
                      <m:nary>
                        <m:naryPr>
                          <m:chr m:val="∑"/>
                          <m:ctrlPr>
                            <a:rPr lang="fr-CH" sz="28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fr-CH" sz="2800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fr-CH" sz="2800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fr-CH" sz="28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r>
                            <m:rPr>
                              <m:nor/>
                            </m:rPr>
                            <a:rPr lang="fr-CH" sz="2800">
                              <a:latin typeface="Cambria Math" panose="02040503050406030204" pitchFamily="18" charset="0"/>
                            </a:rPr>
                            <m:t>softmax</m:t>
                          </m:r>
                          <m:d>
                            <m:dPr>
                              <m:ctrlPr>
                                <a:rPr lang="fr-CH" sz="280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box>
                                <m:boxPr>
                                  <m:ctrlPr>
                                    <a:rPr lang="fr-CH" sz="28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  <m:f>
                                    <m:fPr>
                                      <m:ctrlPr>
                                        <a:rPr lang="fr-CH" sz="28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fr-CH" sz="2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r-CH" sz="2800" b="0" i="1" smtClean="0">
                                              <a:latin typeface="Cambria Math" panose="02040503050406030204" pitchFamily="18" charset="0"/>
                                            </a:rPr>
                                            <m:t>𝑄</m:t>
                                          </m:r>
                                        </m:e>
                                        <m:sub>
                                          <m:r>
                                            <a:rPr lang="fr-CH" sz="2800" b="0" i="1" smtClean="0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  <m:sSubSup>
                                        <m:sSubSupPr>
                                          <m:ctrlPr>
                                            <a:rPr lang="fr-CH" sz="2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fr-CH" sz="2800" b="0" i="1" smtClean="0">
                                              <a:latin typeface="Cambria Math" panose="02040503050406030204" pitchFamily="18" charset="0"/>
                                            </a:rPr>
                                            <m:t>𝐾</m:t>
                                          </m:r>
                                        </m:e>
                                        <m:sub>
                                          <m:r>
                                            <a:rPr lang="fr-CH" sz="2800" b="0" i="1" smtClean="0">
                                              <a:latin typeface="Cambria Math" panose="02040503050406030204" pitchFamily="18" charset="0"/>
                                            </a:rPr>
                                            <m:t>𝑗</m:t>
                                          </m:r>
                                        </m:sub>
                                        <m:sup>
                                          <m:r>
                                            <a:rPr lang="fr-CH" sz="2800" b="0" i="1" smtClean="0">
                                              <a:latin typeface="Cambria Math" panose="02040503050406030204" pitchFamily="18" charset="0"/>
                                            </a:rPr>
                                            <m:t>𝑇</m:t>
                                          </m:r>
                                        </m:sup>
                                      </m:sSubSup>
                                    </m:num>
                                    <m:den>
                                      <m:r>
                                        <a:rPr lang="fr-CH" sz="2800" b="0" i="1" smtClean="0">
                                          <a:latin typeface="Cambria Math" panose="02040503050406030204" pitchFamily="18" charset="0"/>
                                        </a:rPr>
                                        <m:t>√</m:t>
                                      </m:r>
                                      <m:sSub>
                                        <m:sSubPr>
                                          <m:ctrlPr>
                                            <a:rPr lang="fr-CH" sz="2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r-CH" sz="2800" b="0" i="1" smtClean="0">
                                              <a:latin typeface="Cambria Math" panose="02040503050406030204" pitchFamily="18" charset="0"/>
                                            </a:rPr>
                                            <m:t>𝑑</m:t>
                                          </m:r>
                                        </m:e>
                                        <m:sub>
                                          <m:r>
                                            <a:rPr lang="fr-CH" sz="2800" b="0" i="1" smtClean="0">
                                              <a:latin typeface="Cambria Math" panose="02040503050406030204" pitchFamily="18" charset="0"/>
                                            </a:rPr>
                                            <m:t>𝑘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box>
                            </m:e>
                          </m:d>
                          <m:sSub>
                            <m:sSubPr>
                              <m:ctrlPr>
                                <a:rPr lang="fr-CH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H" sz="2800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fr-CH" sz="2800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CH" sz="2800" dirty="0"/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6B38A7F-CBDA-94B7-191B-5D3F847D45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560508" y="5003296"/>
                <a:ext cx="6329354" cy="1813766"/>
              </a:xfrm>
              <a:prstGeom prst="rect">
                <a:avLst/>
              </a:prstGeom>
              <a:blipFill>
                <a:blip r:embed="rId3"/>
                <a:stretch>
                  <a:fillRect t="-48252" b="-111888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10845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91BF93-1B18-FF39-9771-1E242E3A00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>
                <a:latin typeface="Arial" panose="020B0604020202020204" pitchFamily="34" charset="0"/>
                <a:cs typeface="Arial" panose="020B0604020202020204" pitchFamily="34" charset="0"/>
              </a:rPr>
              <a:t>Shaping the output we want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049795-D35C-B297-0B61-6424EAB11A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890341"/>
          </a:xfrm>
        </p:spPr>
        <p:txBody>
          <a:bodyPr/>
          <a:lstStyle/>
          <a:p>
            <a:r>
              <a:rPr lang="en-CH" dirty="0">
                <a:latin typeface="Arial" panose="020B0604020202020204" pitchFamily="34" charset="0"/>
                <a:cs typeface="Arial" panose="020B0604020202020204" pitchFamily="34" charset="0"/>
              </a:rPr>
              <a:t>Determined during training, when the model adjusts its parameters to minimize </a:t>
            </a:r>
            <a:r>
              <a:rPr lang="en-CH" i="1" dirty="0">
                <a:latin typeface="Arial" panose="020B0604020202020204" pitchFamily="34" charset="0"/>
                <a:cs typeface="Arial" panose="020B0604020202020204" pitchFamily="34" charset="0"/>
              </a:rPr>
              <a:t>the loss function</a:t>
            </a:r>
          </a:p>
          <a:p>
            <a:r>
              <a:rPr lang="en-CH" dirty="0">
                <a:latin typeface="Arial" panose="020B0604020202020204" pitchFamily="34" charset="0"/>
                <a:cs typeface="Arial" panose="020B0604020202020204" pitchFamily="34" charset="0"/>
              </a:rPr>
              <a:t>Good prediction means that the ”distance” between model output and truth is small.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995BAFB8-EB06-61BF-3018-1CA2907F3C88}"/>
              </a:ext>
            </a:extLst>
          </p:cNvPr>
          <p:cNvSpPr/>
          <p:nvPr/>
        </p:nvSpPr>
        <p:spPr>
          <a:xfrm>
            <a:off x="2665377" y="3850903"/>
            <a:ext cx="1906621" cy="9144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900" dirty="0">
                <a:latin typeface="Arial" panose="020B0604020202020204" pitchFamily="34" charset="0"/>
                <a:cs typeface="Arial" panose="020B0604020202020204" pitchFamily="34" charset="0"/>
              </a:rPr>
              <a:t>Categorization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24709CDB-CFC0-DD23-0BD4-151958E61675}"/>
              </a:ext>
            </a:extLst>
          </p:cNvPr>
          <p:cNvSpPr/>
          <p:nvPr/>
        </p:nvSpPr>
        <p:spPr>
          <a:xfrm>
            <a:off x="6494833" y="3850903"/>
            <a:ext cx="1906621" cy="9144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900" dirty="0">
                <a:latin typeface="Arial" panose="020B0604020202020204" pitchFamily="34" charset="0"/>
                <a:cs typeface="Arial" panose="020B0604020202020204" pitchFamily="34" charset="0"/>
              </a:rPr>
              <a:t>Regression</a:t>
            </a:r>
          </a:p>
        </p:txBody>
      </p:sp>
      <p:sp>
        <p:nvSpPr>
          <p:cNvPr id="9" name="Down Arrow 8">
            <a:extLst>
              <a:ext uri="{FF2B5EF4-FFF2-40B4-BE49-F238E27FC236}">
                <a16:creationId xmlns:a16="http://schemas.microsoft.com/office/drawing/2014/main" id="{2D4069F1-0190-8508-3343-07C4F87C6818}"/>
              </a:ext>
            </a:extLst>
          </p:cNvPr>
          <p:cNvSpPr/>
          <p:nvPr/>
        </p:nvSpPr>
        <p:spPr>
          <a:xfrm>
            <a:off x="3155658" y="5074900"/>
            <a:ext cx="926058" cy="333375"/>
          </a:xfrm>
          <a:prstGeom prst="down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Down Arrow 9">
            <a:extLst>
              <a:ext uri="{FF2B5EF4-FFF2-40B4-BE49-F238E27FC236}">
                <a16:creationId xmlns:a16="http://schemas.microsoft.com/office/drawing/2014/main" id="{A6E73E99-5E4E-ED65-B747-CE2CF0ACB5E0}"/>
              </a:ext>
            </a:extLst>
          </p:cNvPr>
          <p:cNvSpPr/>
          <p:nvPr/>
        </p:nvSpPr>
        <p:spPr>
          <a:xfrm>
            <a:off x="6985114" y="5074900"/>
            <a:ext cx="926058" cy="333375"/>
          </a:xfrm>
          <a:prstGeom prst="down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A37C1CCF-03DF-83A7-8A0C-4303F0D085F9}"/>
              </a:ext>
            </a:extLst>
          </p:cNvPr>
          <p:cNvSpPr/>
          <p:nvPr/>
        </p:nvSpPr>
        <p:spPr>
          <a:xfrm>
            <a:off x="2665377" y="5578475"/>
            <a:ext cx="1906621" cy="9144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900" dirty="0">
                <a:latin typeface="Arial" panose="020B0604020202020204" pitchFamily="34" charset="0"/>
                <a:cs typeface="Arial" panose="020B0604020202020204" pitchFamily="34" charset="0"/>
              </a:rPr>
              <a:t>Cross-Entropy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37F37B35-9C8D-ACA1-92B7-635023EC56E7}"/>
              </a:ext>
            </a:extLst>
          </p:cNvPr>
          <p:cNvSpPr/>
          <p:nvPr/>
        </p:nvSpPr>
        <p:spPr>
          <a:xfrm>
            <a:off x="6494833" y="5578475"/>
            <a:ext cx="1906621" cy="9144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900" dirty="0">
                <a:latin typeface="Arial" panose="020B0604020202020204" pitchFamily="34" charset="0"/>
                <a:cs typeface="Arial" panose="020B0604020202020204" pitchFamily="34" charset="0"/>
              </a:rPr>
              <a:t>Mean Squared Error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3570DCC-AD0B-8A03-3C87-09CE06CC0213}"/>
              </a:ext>
            </a:extLst>
          </p:cNvPr>
          <p:cNvSpPr txBox="1"/>
          <p:nvPr/>
        </p:nvSpPr>
        <p:spPr>
          <a:xfrm>
            <a:off x="9007813" y="4013071"/>
            <a:ext cx="2198451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200" i="1" dirty="0">
                <a:latin typeface="Arial" panose="020B0604020202020204" pitchFamily="34" charset="0"/>
                <a:cs typeface="Arial" panose="020B0604020202020204" pitchFamily="34" charset="0"/>
              </a:rPr>
              <a:t>In both cases, the further away from the truth, the larger the value of the loss function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4F1E65-1C7C-DED3-43AA-782796110A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609B6-BEAD-D94B-8A76-88BB3FE70F08}" type="slidenum">
              <a:rPr lang="en-CH" smtClean="0"/>
              <a:t>7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4592371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DEB1F4-CB4A-5F24-9518-089D78FD2D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200" y="1440"/>
            <a:ext cx="3026383" cy="1325563"/>
          </a:xfrm>
        </p:spPr>
        <p:txBody>
          <a:bodyPr>
            <a:normAutofit fontScale="90000"/>
          </a:bodyPr>
          <a:lstStyle/>
          <a:p>
            <a:r>
              <a:rPr lang="en-CH" dirty="0">
                <a:latin typeface="Arial" panose="020B0604020202020204" pitchFamily="34" charset="0"/>
                <a:cs typeface="Arial" panose="020B0604020202020204" pitchFamily="34" charset="0"/>
              </a:rPr>
              <a:t>General Architecture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6A3349F-B30B-2DD9-AE91-2FD44A07EB3F}"/>
                  </a:ext>
                </a:extLst>
              </p:cNvPr>
              <p:cNvSpPr txBox="1"/>
              <p:nvPr/>
            </p:nvSpPr>
            <p:spPr>
              <a:xfrm>
                <a:off x="203200" y="1299848"/>
                <a:ext cx="3305192" cy="59093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CH" dirty="0">
                    <a:latin typeface="Arial" panose="020B0604020202020204" pitchFamily="34" charset="0"/>
                    <a:cs typeface="Arial" panose="020B0604020202020204" pitchFamily="34" charset="0"/>
                  </a:rPr>
                  <a:t>Cluster information are obtained from MC Particle truth information.</a:t>
                </a:r>
              </a:p>
              <a:p>
                <a:endParaRPr lang="en-CH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CH" dirty="0">
                    <a:latin typeface="Arial" panose="020B0604020202020204" pitchFamily="34" charset="0"/>
                    <a:cs typeface="Arial" panose="020B0604020202020204" pitchFamily="34" charset="0"/>
                  </a:rPr>
                  <a:t>3 loss functions, weighted by hyperparameters:</a:t>
                </a:r>
              </a:p>
              <a:p>
                <a:endParaRPr lang="en-CH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CH" dirty="0">
                    <a:latin typeface="Arial" panose="020B0604020202020204" pitchFamily="34" charset="0"/>
                    <a:cs typeface="Arial" panose="020B0604020202020204" pitchFamily="34" charset="0"/>
                  </a:rPr>
                  <a:t>Most common particle ids form vocabulary: </a:t>
                </a:r>
                <a14:m>
                  <m:oMath xmlns:m="http://schemas.openxmlformats.org/officeDocument/2006/math">
                    <m:r>
                      <a:rPr lang="en-CH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fr-CH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fr-CH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</m:sub>
                    </m:sSub>
                    <m:r>
                      <a:rPr lang="fr-CH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fr-CH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sSup>
                      <m:sSupPr>
                        <m:ctrlP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fr-CH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r>
                      <a:rPr lang="fr-CH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</m:t>
                    </m:r>
                    <m:r>
                      <a:rPr lang="fr-CH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r>
                      <a:rPr lang="fr-CH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  <m:r>
                      <a:rPr lang="fr-CH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sSup>
                      <m:sSupPr>
                        <m:ctrlP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</m:sup>
                    </m:sSup>
                    <m:r>
                      <a:rPr lang="fr-CH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sSup>
                      <m:sSupPr>
                        <m:ctrlP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CH" dirty="0">
                    <a:latin typeface="Arial" panose="020B0604020202020204" pitchFamily="34" charset="0"/>
                    <a:cs typeface="Arial" panose="020B0604020202020204" pitchFamily="34" charset="0"/>
                  </a:rPr>
                  <a:t> CrossEntropyLoss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CH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CH" dirty="0">
                    <a:latin typeface="Arial" panose="020B0604020202020204" pitchFamily="34" charset="0"/>
                    <a:cs typeface="Arial" panose="020B0604020202020204" pitchFamily="34" charset="0"/>
                  </a:rPr>
                  <a:t>Charges form other vocabulary. -1, 0 ,1. Also CrossEntropyLoss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CH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CH" dirty="0">
                    <a:latin typeface="Arial" panose="020B0604020202020204" pitchFamily="34" charset="0"/>
                    <a:cs typeface="Arial" panose="020B0604020202020204" pitchFamily="34" charset="0"/>
                  </a:rPr>
                  <a:t>Continuous variables are obtained by regression. MSE for the loss function.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CH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CH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6A3349F-B30B-2DD9-AE91-2FD44A07EB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3200" y="1299848"/>
                <a:ext cx="3305192" cy="5909310"/>
              </a:xfrm>
              <a:prstGeom prst="rect">
                <a:avLst/>
              </a:prstGeom>
              <a:blipFill>
                <a:blip r:embed="rId4"/>
                <a:stretch>
                  <a:fillRect l="-1145" t="-429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4" name="Group 73">
            <a:extLst>
              <a:ext uri="{FF2B5EF4-FFF2-40B4-BE49-F238E27FC236}">
                <a16:creationId xmlns:a16="http://schemas.microsoft.com/office/drawing/2014/main" id="{354791F2-85B5-671B-A594-15694EB9A857}"/>
              </a:ext>
            </a:extLst>
          </p:cNvPr>
          <p:cNvGrpSpPr/>
          <p:nvPr/>
        </p:nvGrpSpPr>
        <p:grpSpPr>
          <a:xfrm>
            <a:off x="5508018" y="372110"/>
            <a:ext cx="4876800" cy="6197600"/>
            <a:chOff x="20607601" y="13456641"/>
            <a:chExt cx="6335198" cy="8229229"/>
          </a:xfrm>
        </p:grpSpPr>
        <p:cxnSp>
          <p:nvCxnSpPr>
            <p:cNvPr id="75" name="Elbow Connector 74">
              <a:extLst>
                <a:ext uri="{FF2B5EF4-FFF2-40B4-BE49-F238E27FC236}">
                  <a16:creationId xmlns:a16="http://schemas.microsoft.com/office/drawing/2014/main" id="{F0269575-0A19-230E-8DC1-AA49F7DE0B1A}"/>
                </a:ext>
              </a:extLst>
            </p:cNvPr>
            <p:cNvCxnSpPr>
              <a:cxnSpLocks/>
              <a:stCxn id="99" idx="0"/>
              <a:endCxn id="85" idx="2"/>
            </p:cNvCxnSpPr>
            <p:nvPr/>
          </p:nvCxnSpPr>
          <p:spPr>
            <a:xfrm rot="16200000" flipV="1">
              <a:off x="23222420" y="15879338"/>
              <a:ext cx="843733" cy="1501328"/>
            </a:xfrm>
            <a:prstGeom prst="bentConnector3">
              <a:avLst/>
            </a:prstGeom>
            <a:noFill/>
            <a:ln w="38100" cap="flat" cmpd="sng" algn="ctr">
              <a:solidFill>
                <a:srgbClr val="E97132">
                  <a:lumMod val="75000"/>
                </a:srgbClr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76" name="Elbow Connector 75">
              <a:extLst>
                <a:ext uri="{FF2B5EF4-FFF2-40B4-BE49-F238E27FC236}">
                  <a16:creationId xmlns:a16="http://schemas.microsoft.com/office/drawing/2014/main" id="{CDCD8694-60F8-233D-16F3-EA44388A4F66}"/>
                </a:ext>
              </a:extLst>
            </p:cNvPr>
            <p:cNvCxnSpPr>
              <a:cxnSpLocks/>
              <a:stCxn id="99" idx="0"/>
              <a:endCxn id="86" idx="2"/>
            </p:cNvCxnSpPr>
            <p:nvPr/>
          </p:nvCxnSpPr>
          <p:spPr>
            <a:xfrm rot="5400000" flipH="1" flipV="1">
              <a:off x="24646089" y="15956997"/>
              <a:ext cx="843732" cy="1346010"/>
            </a:xfrm>
            <a:prstGeom prst="bentConnector3">
              <a:avLst/>
            </a:prstGeom>
            <a:noFill/>
            <a:ln w="38100" cap="flat" cmpd="sng" algn="ctr">
              <a:solidFill>
                <a:srgbClr val="E97132">
                  <a:lumMod val="75000"/>
                </a:srgbClr>
              </a:solidFill>
              <a:prstDash val="solid"/>
              <a:miter lim="800000"/>
              <a:tailEnd type="triangle"/>
            </a:ln>
            <a:effectLst/>
          </p:spPr>
        </p:cxn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1663E230-F3ED-235B-758D-F2120E6ABEFB}"/>
                </a:ext>
              </a:extLst>
            </p:cNvPr>
            <p:cNvGrpSpPr/>
            <p:nvPr/>
          </p:nvGrpSpPr>
          <p:grpSpPr>
            <a:xfrm>
              <a:off x="23476950" y="17051868"/>
              <a:ext cx="1835999" cy="2833543"/>
              <a:chOff x="23476950" y="17051868"/>
              <a:chExt cx="1835999" cy="2833543"/>
            </a:xfrm>
          </p:grpSpPr>
          <p:cxnSp>
            <p:nvCxnSpPr>
              <p:cNvPr id="97" name="Straight Arrow Connector 96">
                <a:extLst>
                  <a:ext uri="{FF2B5EF4-FFF2-40B4-BE49-F238E27FC236}">
                    <a16:creationId xmlns:a16="http://schemas.microsoft.com/office/drawing/2014/main" id="{633CBCEC-D1EB-9675-BCAC-D0FA948EFEC1}"/>
                  </a:ext>
                </a:extLst>
              </p:cNvPr>
              <p:cNvCxnSpPr>
                <a:cxnSpLocks/>
                <a:stCxn id="98" idx="0"/>
                <a:endCxn id="99" idx="2"/>
              </p:cNvCxnSpPr>
              <p:nvPr/>
            </p:nvCxnSpPr>
            <p:spPr>
              <a:xfrm flipV="1">
                <a:off x="24394950" y="18225468"/>
                <a:ext cx="0" cy="486343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E97132">
                    <a:lumMod val="75000"/>
                  </a:srgbClr>
                </a:solidFill>
                <a:prstDash val="solid"/>
                <a:miter lim="800000"/>
                <a:tailEnd type="triangle"/>
              </a:ln>
              <a:effectLst/>
            </p:spPr>
          </p:cxnSp>
          <p:sp>
            <p:nvSpPr>
              <p:cNvPr id="98" name="Predefined Process 97">
                <a:extLst>
                  <a:ext uri="{FF2B5EF4-FFF2-40B4-BE49-F238E27FC236}">
                    <a16:creationId xmlns:a16="http://schemas.microsoft.com/office/drawing/2014/main" id="{9DF43F1F-25D6-E560-8BC2-65E567857F82}"/>
                  </a:ext>
                </a:extLst>
              </p:cNvPr>
              <p:cNvSpPr/>
              <p:nvPr/>
            </p:nvSpPr>
            <p:spPr>
              <a:xfrm>
                <a:off x="23476950" y="18711811"/>
                <a:ext cx="1835999" cy="1173600"/>
              </a:xfrm>
              <a:prstGeom prst="flowChartPredefinedProcess">
                <a:avLst/>
              </a:prstGeom>
              <a:solidFill>
                <a:srgbClr val="4EA72E">
                  <a:lumMod val="75000"/>
                </a:srgbClr>
              </a:solidFill>
              <a:ln w="25400" cap="flat" cmpd="sng" algn="ctr">
                <a:solidFill>
                  <a:srgbClr val="196B24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CH" sz="13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ptos" panose="02110004020202020204"/>
                    <a:ea typeface="+mn-ea"/>
                    <a:cs typeface="+mn-cs"/>
                  </a:rPr>
                  <a:t>DECODER</a:t>
                </a:r>
              </a:p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CH" sz="13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ptos" panose="02110004020202020204"/>
                    <a:ea typeface="+mn-ea"/>
                    <a:cs typeface="+mn-cs"/>
                  </a:rPr>
                  <a:t>EMBEDDER</a:t>
                </a:r>
              </a:p>
            </p:txBody>
          </p:sp>
          <p:sp>
            <p:nvSpPr>
              <p:cNvPr id="99" name="Predefined Process 98">
                <a:extLst>
                  <a:ext uri="{FF2B5EF4-FFF2-40B4-BE49-F238E27FC236}">
                    <a16:creationId xmlns:a16="http://schemas.microsoft.com/office/drawing/2014/main" id="{FB58CB2C-E7DD-02DE-C32A-BAD3978EAF9E}"/>
                  </a:ext>
                </a:extLst>
              </p:cNvPr>
              <p:cNvSpPr/>
              <p:nvPr/>
            </p:nvSpPr>
            <p:spPr>
              <a:xfrm>
                <a:off x="23476950" y="17051868"/>
                <a:ext cx="1835999" cy="1173600"/>
              </a:xfrm>
              <a:prstGeom prst="flowChartPredefinedProcess">
                <a:avLst/>
              </a:prstGeom>
              <a:solidFill>
                <a:srgbClr val="0F9ED5">
                  <a:lumMod val="75000"/>
                </a:srgbClr>
              </a:solidFill>
              <a:ln w="25400" cap="flat" cmpd="sng" algn="ctr">
                <a:solidFill>
                  <a:srgbClr val="196B24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CH" sz="14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ptos" panose="02110004020202020204"/>
                    <a:ea typeface="+mn-ea"/>
                    <a:cs typeface="+mn-cs"/>
                  </a:rPr>
                  <a:t>DECODER</a:t>
                </a:r>
              </a:p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CH" sz="14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ptos" panose="02110004020202020204"/>
                    <a:ea typeface="+mn-ea"/>
                    <a:cs typeface="+mn-cs"/>
                  </a:rPr>
                  <a:t>Layers</a:t>
                </a:r>
              </a:p>
            </p:txBody>
          </p:sp>
        </p:grp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8" name="Alternative Process 77">
                  <a:extLst>
                    <a:ext uri="{FF2B5EF4-FFF2-40B4-BE49-F238E27FC236}">
                      <a16:creationId xmlns:a16="http://schemas.microsoft.com/office/drawing/2014/main" id="{64265FEE-75A7-5922-DA1D-CE08F6B174C9}"/>
                    </a:ext>
                  </a:extLst>
                </p:cNvPr>
                <p:cNvSpPr/>
                <p:nvPr/>
              </p:nvSpPr>
              <p:spPr>
                <a:xfrm>
                  <a:off x="23192549" y="20512263"/>
                  <a:ext cx="2404800" cy="1173607"/>
                </a:xfrm>
                <a:prstGeom prst="flowChartAlternateProcess">
                  <a:avLst/>
                </a:prstGeom>
                <a:solidFill>
                  <a:srgbClr val="930002"/>
                </a:solidFill>
                <a:ln w="25400" cap="flat" cmpd="sng" algn="ctr">
                  <a:solidFill>
                    <a:srgbClr val="196B2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CH" sz="17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ptos" panose="02110004020202020204"/>
                      <a:ea typeface="+mn-ea"/>
                      <a:cs typeface="+mn-cs"/>
                    </a:rPr>
                    <a:t>Clusters</a:t>
                  </a:r>
                </a:p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fr-CH" sz="17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(</m:t>
                        </m:r>
                        <m:sSub>
                          <m:sSubPr>
                            <m:ctrlPr>
                              <a:rPr kumimoji="0" lang="fr-CH" sz="17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white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fr-CH" sz="17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white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𝐶</m:t>
                            </m:r>
                            <m:r>
                              <a:rPr kumimoji="0" lang="fr-CH" sz="17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white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, </m:t>
                            </m:r>
                            <m:d>
                              <m:dPr>
                                <m:begChr m:val="|"/>
                                <m:endChr m:val="|"/>
                                <m:ctrlPr>
                                  <a:rPr kumimoji="0" lang="fr-CH" sz="1700" b="0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white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</m:ctrlPr>
                              </m:dPr>
                              <m:e>
                                <m:r>
                                  <a:rPr kumimoji="0" lang="fr-CH" sz="1700" b="0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white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𝑖𝑑</m:t>
                                </m:r>
                              </m:e>
                            </m:d>
                            <m:r>
                              <a:rPr kumimoji="0" lang="fr-CH" sz="17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white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, </m:t>
                            </m:r>
                            <m:r>
                              <a:rPr kumimoji="0" lang="fr-CH" sz="17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white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𝐸</m:t>
                            </m:r>
                          </m:e>
                          <m:sub>
                            <m:r>
                              <a:rPr kumimoji="0" lang="fr-CH" sz="17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white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𝑐</m:t>
                            </m:r>
                          </m:sub>
                        </m:sSub>
                        <m:r>
                          <a:rPr kumimoji="0" lang="fr-CH" sz="17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, </m:t>
                        </m:r>
                        <m:sSub>
                          <m:sSubPr>
                            <m:ctrlPr>
                              <a:rPr kumimoji="0" lang="fr-CH" sz="17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white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fr-CH" sz="17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white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𝑛</m:t>
                            </m:r>
                          </m:e>
                          <m:sub>
                            <m:r>
                              <a:rPr kumimoji="0" lang="fr-CH" sz="17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white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𝑥</m:t>
                            </m:r>
                          </m:sub>
                        </m:sSub>
                        <m:r>
                          <a:rPr kumimoji="0" lang="fr-CH" sz="17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, </m:t>
                        </m:r>
                        <m:sSub>
                          <m:sSubPr>
                            <m:ctrlPr>
                              <a:rPr kumimoji="0" lang="fr-CH" sz="17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white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fr-CH" sz="17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white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𝑛</m:t>
                            </m:r>
                          </m:e>
                          <m:sub>
                            <m:r>
                              <a:rPr kumimoji="0" lang="fr-CH" sz="17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white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𝑦</m:t>
                            </m:r>
                          </m:sub>
                        </m:sSub>
                        <m:r>
                          <a:rPr kumimoji="0" lang="fr-CH" sz="17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, </m:t>
                        </m:r>
                        <m:sSub>
                          <m:sSubPr>
                            <m:ctrlPr>
                              <a:rPr kumimoji="0" lang="fr-CH" sz="17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white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fr-CH" sz="17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white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𝑛</m:t>
                            </m:r>
                          </m:e>
                          <m:sub>
                            <m:r>
                              <a:rPr kumimoji="0" lang="fr-CH" sz="17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white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𝑧</m:t>
                            </m:r>
                          </m:sub>
                        </m:sSub>
                        <m:r>
                          <a:rPr kumimoji="0" lang="fr-CH" sz="17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)</m:t>
                        </m:r>
                      </m:oMath>
                    </m:oMathPara>
                  </a14:m>
                  <a:endParaRPr kumimoji="0" lang="en-CH" sz="17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ptos" panose="02110004020202020204"/>
                    <a:ea typeface="+mn-ea"/>
                    <a:cs typeface="+mn-cs"/>
                  </a:endParaRPr>
                </a:p>
              </p:txBody>
            </p:sp>
          </mc:Choice>
          <mc:Fallback>
            <p:sp>
              <p:nvSpPr>
                <p:cNvPr id="78" name="Alternative Process 77">
                  <a:extLst>
                    <a:ext uri="{FF2B5EF4-FFF2-40B4-BE49-F238E27FC236}">
                      <a16:creationId xmlns:a16="http://schemas.microsoft.com/office/drawing/2014/main" id="{64265FEE-75A7-5922-DA1D-CE08F6B174C9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192549" y="20512263"/>
                  <a:ext cx="2404800" cy="1173607"/>
                </a:xfrm>
                <a:prstGeom prst="flowChartAlternateProcess">
                  <a:avLst/>
                </a:prstGeom>
                <a:blipFill>
                  <a:blip r:embed="rId5"/>
                  <a:stretch>
                    <a:fillRect l="-8725" r="-6040"/>
                  </a:stretch>
                </a:blipFill>
                <a:ln w="25400" cap="flat" cmpd="sng" algn="ctr">
                  <a:solidFill>
                    <a:srgbClr val="196B2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79" name="Straight Arrow Connector 78">
              <a:extLst>
                <a:ext uri="{FF2B5EF4-FFF2-40B4-BE49-F238E27FC236}">
                  <a16:creationId xmlns:a16="http://schemas.microsoft.com/office/drawing/2014/main" id="{3F61BC01-2845-D9DD-D87F-374B70F91C09}"/>
                </a:ext>
              </a:extLst>
            </p:cNvPr>
            <p:cNvCxnSpPr>
              <a:cxnSpLocks/>
              <a:stCxn id="85" idx="0"/>
              <a:endCxn id="87" idx="2"/>
            </p:cNvCxnSpPr>
            <p:nvPr/>
          </p:nvCxnSpPr>
          <p:spPr>
            <a:xfrm flipH="1" flipV="1">
              <a:off x="22893621" y="14630241"/>
              <a:ext cx="1" cy="404287"/>
            </a:xfrm>
            <a:prstGeom prst="straightConnector1">
              <a:avLst/>
            </a:prstGeom>
            <a:noFill/>
            <a:ln w="38100" cap="flat" cmpd="sng" algn="ctr">
              <a:solidFill>
                <a:srgbClr val="E97132">
                  <a:lumMod val="75000"/>
                </a:srgbClr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80" name="Straight Arrow Connector 79">
              <a:extLst>
                <a:ext uri="{FF2B5EF4-FFF2-40B4-BE49-F238E27FC236}">
                  <a16:creationId xmlns:a16="http://schemas.microsoft.com/office/drawing/2014/main" id="{F771C949-187B-CC90-D001-41D089B6E673}"/>
                </a:ext>
              </a:extLst>
            </p:cNvPr>
            <p:cNvCxnSpPr>
              <a:cxnSpLocks/>
              <a:stCxn id="87" idx="3"/>
              <a:endCxn id="88" idx="1"/>
            </p:cNvCxnSpPr>
            <p:nvPr/>
          </p:nvCxnSpPr>
          <p:spPr>
            <a:xfrm>
              <a:off x="23811620" y="14043441"/>
              <a:ext cx="727499" cy="7007"/>
            </a:xfrm>
            <a:prstGeom prst="straightConnector1">
              <a:avLst/>
            </a:prstGeom>
            <a:noFill/>
            <a:ln w="38100" cap="flat" cmpd="sng" algn="ctr">
              <a:solidFill>
                <a:srgbClr val="E97132">
                  <a:lumMod val="75000"/>
                </a:srgbClr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81" name="Straight Arrow Connector 80">
              <a:extLst>
                <a:ext uri="{FF2B5EF4-FFF2-40B4-BE49-F238E27FC236}">
                  <a16:creationId xmlns:a16="http://schemas.microsoft.com/office/drawing/2014/main" id="{D9DC9C9A-FDDF-FBF0-9955-17CD04EC8E74}"/>
                </a:ext>
              </a:extLst>
            </p:cNvPr>
            <p:cNvCxnSpPr>
              <a:cxnSpLocks/>
              <a:stCxn id="86" idx="0"/>
              <a:endCxn id="88" idx="2"/>
            </p:cNvCxnSpPr>
            <p:nvPr/>
          </p:nvCxnSpPr>
          <p:spPr>
            <a:xfrm flipH="1" flipV="1">
              <a:off x="25740959" y="14637251"/>
              <a:ext cx="1" cy="397278"/>
            </a:xfrm>
            <a:prstGeom prst="straightConnector1">
              <a:avLst/>
            </a:prstGeom>
            <a:noFill/>
            <a:ln w="38100" cap="flat" cmpd="sng" algn="ctr">
              <a:solidFill>
                <a:srgbClr val="E97132">
                  <a:lumMod val="75000"/>
                </a:srgbClr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82" name="Elbow Connector 81">
              <a:extLst>
                <a:ext uri="{FF2B5EF4-FFF2-40B4-BE49-F238E27FC236}">
                  <a16:creationId xmlns:a16="http://schemas.microsoft.com/office/drawing/2014/main" id="{33B0D905-5BC4-4852-832B-94CA8248DFF4}"/>
                </a:ext>
              </a:extLst>
            </p:cNvPr>
            <p:cNvCxnSpPr>
              <a:cxnSpLocks/>
              <a:stCxn id="88" idx="3"/>
              <a:endCxn id="78" idx="3"/>
            </p:cNvCxnSpPr>
            <p:nvPr/>
          </p:nvCxnSpPr>
          <p:spPr>
            <a:xfrm flipH="1">
              <a:off x="25597349" y="14050448"/>
              <a:ext cx="1345449" cy="7048619"/>
            </a:xfrm>
            <a:prstGeom prst="bentConnector3">
              <a:avLst>
                <a:gd name="adj1" fmla="val -16991"/>
              </a:avLst>
            </a:prstGeom>
            <a:noFill/>
            <a:ln w="38100" cap="flat" cmpd="sng" algn="ctr">
              <a:solidFill>
                <a:srgbClr val="E97132">
                  <a:lumMod val="75000"/>
                </a:srgbClr>
              </a:solidFill>
              <a:prstDash val="solid"/>
              <a:miter lim="800000"/>
              <a:tailEnd type="triangle"/>
            </a:ln>
            <a:effectLst/>
          </p:spPr>
        </p:cxnSp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21E8520E-2C80-D9C0-EF47-0122A5D32967}"/>
                </a:ext>
              </a:extLst>
            </p:cNvPr>
            <p:cNvGrpSpPr/>
            <p:nvPr/>
          </p:nvGrpSpPr>
          <p:grpSpPr>
            <a:xfrm>
              <a:off x="20607601" y="17051868"/>
              <a:ext cx="2869349" cy="4605850"/>
              <a:chOff x="19742162" y="17080558"/>
              <a:chExt cx="2869349" cy="4605850"/>
            </a:xfrm>
          </p:grpSpPr>
          <p:grpSp>
            <p:nvGrpSpPr>
              <p:cNvPr id="89" name="Group 88">
                <a:extLst>
                  <a:ext uri="{FF2B5EF4-FFF2-40B4-BE49-F238E27FC236}">
                    <a16:creationId xmlns:a16="http://schemas.microsoft.com/office/drawing/2014/main" id="{F43346E0-3C05-E29C-0A85-2C745B8533B9}"/>
                  </a:ext>
                </a:extLst>
              </p:cNvPr>
              <p:cNvGrpSpPr/>
              <p:nvPr/>
            </p:nvGrpSpPr>
            <p:grpSpPr>
              <a:xfrm>
                <a:off x="20026563" y="17080558"/>
                <a:ext cx="2584948" cy="2835810"/>
                <a:chOff x="20249423" y="17051868"/>
                <a:chExt cx="2584948" cy="2835810"/>
              </a:xfrm>
            </p:grpSpPr>
            <p:cxnSp>
              <p:nvCxnSpPr>
                <p:cNvPr id="92" name="Straight Arrow Connector 91">
                  <a:extLst>
                    <a:ext uri="{FF2B5EF4-FFF2-40B4-BE49-F238E27FC236}">
                      <a16:creationId xmlns:a16="http://schemas.microsoft.com/office/drawing/2014/main" id="{8C133E34-E04D-A733-E08F-64DE641C92F2}"/>
                    </a:ext>
                  </a:extLst>
                </p:cNvPr>
                <p:cNvCxnSpPr>
                  <a:cxnSpLocks/>
                  <a:stCxn id="96" idx="3"/>
                  <a:endCxn id="99" idx="1"/>
                </p:cNvCxnSpPr>
                <p:nvPr/>
              </p:nvCxnSpPr>
              <p:spPr>
                <a:xfrm>
                  <a:off x="22085422" y="17638668"/>
                  <a:ext cx="748949" cy="0"/>
                </a:xfrm>
                <a:prstGeom prst="straightConnector1">
                  <a:avLst/>
                </a:prstGeom>
                <a:noFill/>
                <a:ln w="38100" cap="flat" cmpd="sng" algn="ctr">
                  <a:solidFill>
                    <a:srgbClr val="E97132">
                      <a:lumMod val="75000"/>
                    </a:srgbClr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  <p:grpSp>
              <p:nvGrpSpPr>
                <p:cNvPr id="93" name="Group 92">
                  <a:extLst>
                    <a:ext uri="{FF2B5EF4-FFF2-40B4-BE49-F238E27FC236}">
                      <a16:creationId xmlns:a16="http://schemas.microsoft.com/office/drawing/2014/main" id="{7D7CE42F-CAA2-1D5C-2A90-25F637C364E4}"/>
                    </a:ext>
                  </a:extLst>
                </p:cNvPr>
                <p:cNvGrpSpPr/>
                <p:nvPr/>
              </p:nvGrpSpPr>
              <p:grpSpPr>
                <a:xfrm>
                  <a:off x="20249423" y="17051868"/>
                  <a:ext cx="1835999" cy="2835810"/>
                  <a:chOff x="20250267" y="17051868"/>
                  <a:chExt cx="1835999" cy="2835810"/>
                </a:xfrm>
              </p:grpSpPr>
              <p:cxnSp>
                <p:nvCxnSpPr>
                  <p:cNvPr id="94" name="Straight Arrow Connector 93">
                    <a:extLst>
                      <a:ext uri="{FF2B5EF4-FFF2-40B4-BE49-F238E27FC236}">
                        <a16:creationId xmlns:a16="http://schemas.microsoft.com/office/drawing/2014/main" id="{66F2769F-0E2C-6B2C-ADEE-CDECDCDC31CC}"/>
                      </a:ext>
                    </a:extLst>
                  </p:cNvPr>
                  <p:cNvCxnSpPr>
                    <a:cxnSpLocks/>
                    <a:stCxn id="95" idx="0"/>
                    <a:endCxn id="96" idx="2"/>
                  </p:cNvCxnSpPr>
                  <p:nvPr/>
                </p:nvCxnSpPr>
                <p:spPr>
                  <a:xfrm flipV="1">
                    <a:off x="21168267" y="18225468"/>
                    <a:ext cx="0" cy="488610"/>
                  </a:xfrm>
                  <a:prstGeom prst="straightConnector1">
                    <a:avLst/>
                  </a:prstGeom>
                  <a:noFill/>
                  <a:ln w="38100" cap="flat" cmpd="sng" algn="ctr">
                    <a:solidFill>
                      <a:srgbClr val="E97132">
                        <a:lumMod val="75000"/>
                      </a:srgbClr>
                    </a:solidFill>
                    <a:prstDash val="solid"/>
                    <a:miter lim="800000"/>
                    <a:tailEnd type="triangle"/>
                  </a:ln>
                  <a:effectLst/>
                </p:spPr>
              </p:cxnSp>
              <p:sp>
                <p:nvSpPr>
                  <p:cNvPr id="95" name="Predefined Process 94">
                    <a:extLst>
                      <a:ext uri="{FF2B5EF4-FFF2-40B4-BE49-F238E27FC236}">
                        <a16:creationId xmlns:a16="http://schemas.microsoft.com/office/drawing/2014/main" id="{D1EE2DA6-EA11-29EA-4FAB-EA9A7C8F66E3}"/>
                      </a:ext>
                    </a:extLst>
                  </p:cNvPr>
                  <p:cNvSpPr/>
                  <p:nvPr/>
                </p:nvSpPr>
                <p:spPr>
                  <a:xfrm>
                    <a:off x="20250267" y="18714078"/>
                    <a:ext cx="1835999" cy="1173600"/>
                  </a:xfrm>
                  <a:prstGeom prst="flowChartPredefinedProcess">
                    <a:avLst/>
                  </a:prstGeom>
                  <a:solidFill>
                    <a:srgbClr val="4EA72E">
                      <a:lumMod val="75000"/>
                    </a:srgbClr>
                  </a:solidFill>
                  <a:ln w="25400" cap="flat" cmpd="sng" algn="ctr">
                    <a:solidFill>
                      <a:srgbClr val="196B24">
                        <a:shade val="1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CH" sz="13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Aptos" panose="02110004020202020204"/>
                        <a:ea typeface="+mn-ea"/>
                        <a:cs typeface="+mn-cs"/>
                      </a:rPr>
                      <a:t>ENCODER </a:t>
                    </a:r>
                  </a:p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CH" sz="13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Aptos" panose="02110004020202020204"/>
                        <a:ea typeface="+mn-ea"/>
                        <a:cs typeface="+mn-cs"/>
                      </a:rPr>
                      <a:t>EMBEDDER</a:t>
                    </a:r>
                  </a:p>
                </p:txBody>
              </p:sp>
              <p:sp>
                <p:nvSpPr>
                  <p:cNvPr id="96" name="Predefined Process 95">
                    <a:extLst>
                      <a:ext uri="{FF2B5EF4-FFF2-40B4-BE49-F238E27FC236}">
                        <a16:creationId xmlns:a16="http://schemas.microsoft.com/office/drawing/2014/main" id="{67A2CF12-1599-5380-667F-FC0C489E7F2C}"/>
                      </a:ext>
                    </a:extLst>
                  </p:cNvPr>
                  <p:cNvSpPr/>
                  <p:nvPr/>
                </p:nvSpPr>
                <p:spPr>
                  <a:xfrm>
                    <a:off x="20250267" y="17051868"/>
                    <a:ext cx="1835999" cy="1173600"/>
                  </a:xfrm>
                  <a:prstGeom prst="flowChartPredefinedProcess">
                    <a:avLst/>
                  </a:prstGeom>
                  <a:solidFill>
                    <a:srgbClr val="0F9ED5">
                      <a:lumMod val="75000"/>
                    </a:srgbClr>
                  </a:solidFill>
                  <a:ln w="25400" cap="flat" cmpd="sng" algn="ctr">
                    <a:solidFill>
                      <a:srgbClr val="196B24">
                        <a:shade val="1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CH" sz="14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Aptos" panose="02110004020202020204"/>
                        <a:ea typeface="+mn-ea"/>
                        <a:cs typeface="+mn-cs"/>
                      </a:rPr>
                      <a:t>ENCODER</a:t>
                    </a:r>
                  </a:p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CH" sz="14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Aptos" panose="02110004020202020204"/>
                        <a:ea typeface="+mn-ea"/>
                        <a:cs typeface="+mn-cs"/>
                      </a:rPr>
                      <a:t>Layers</a:t>
                    </a:r>
                  </a:p>
                </p:txBody>
              </p:sp>
            </p:grpSp>
          </p:grpSp>
          <p:cxnSp>
            <p:nvCxnSpPr>
              <p:cNvPr id="90" name="Straight Arrow Connector 89">
                <a:extLst>
                  <a:ext uri="{FF2B5EF4-FFF2-40B4-BE49-F238E27FC236}">
                    <a16:creationId xmlns:a16="http://schemas.microsoft.com/office/drawing/2014/main" id="{48BA16CD-6243-65F8-5643-F4CAB5AF4920}"/>
                  </a:ext>
                </a:extLst>
              </p:cNvPr>
              <p:cNvCxnSpPr>
                <a:cxnSpLocks/>
                <a:stCxn id="91" idx="0"/>
                <a:endCxn id="95" idx="2"/>
              </p:cNvCxnSpPr>
              <p:nvPr/>
            </p:nvCxnSpPr>
            <p:spPr>
              <a:xfrm flipV="1">
                <a:off x="20944562" y="19916368"/>
                <a:ext cx="1" cy="596433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E97132">
                    <a:lumMod val="75000"/>
                  </a:srgbClr>
                </a:solidFill>
                <a:prstDash val="solid"/>
                <a:miter lim="800000"/>
                <a:tailEnd type="triangle"/>
              </a:ln>
              <a:effectLst/>
            </p:spPr>
          </p:cxnSp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91" name="Alternative Process 90">
                    <a:extLst>
                      <a:ext uri="{FF2B5EF4-FFF2-40B4-BE49-F238E27FC236}">
                        <a16:creationId xmlns:a16="http://schemas.microsoft.com/office/drawing/2014/main" id="{BB95C767-05D3-3F0F-AD34-16E619A87579}"/>
                      </a:ext>
                    </a:extLst>
                  </p:cNvPr>
                  <p:cNvSpPr/>
                  <p:nvPr/>
                </p:nvSpPr>
                <p:spPr>
                  <a:xfrm>
                    <a:off x="19742162" y="20512801"/>
                    <a:ext cx="2404800" cy="1173607"/>
                  </a:xfrm>
                  <a:prstGeom prst="flowChartAlternateProcess">
                    <a:avLst/>
                  </a:prstGeom>
                  <a:solidFill>
                    <a:srgbClr val="930002"/>
                  </a:solidFill>
                  <a:ln w="25400" cap="flat" cmpd="sng" algn="ctr">
                    <a:solidFill>
                      <a:srgbClr val="196B24">
                        <a:shade val="1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CH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Aptos" panose="02110004020202020204"/>
                        <a:ea typeface="+mn-ea"/>
                        <a:cs typeface="+mn-cs"/>
                      </a:rPr>
                      <a:t>List of hits </a:t>
                    </a:r>
                  </a:p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0" lang="fr-CH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(</m:t>
                          </m:r>
                          <m:r>
                            <a:rPr kumimoji="0" lang="fr-CH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𝐸</m:t>
                          </m:r>
                          <m:r>
                            <a:rPr kumimoji="0" lang="fr-CH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, </m:t>
                          </m:r>
                          <m:r>
                            <a:rPr kumimoji="0" lang="fr-CH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𝑥</m:t>
                          </m:r>
                          <m:r>
                            <a:rPr kumimoji="0" lang="fr-CH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, </m:t>
                          </m:r>
                          <m:r>
                            <a:rPr kumimoji="0" lang="fr-CH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𝑦</m:t>
                          </m:r>
                          <m:r>
                            <a:rPr kumimoji="0" lang="fr-CH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, </m:t>
                          </m:r>
                          <m:r>
                            <a:rPr kumimoji="0" lang="fr-CH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𝑧</m:t>
                          </m:r>
                          <m:r>
                            <a:rPr kumimoji="0" lang="fr-CH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)</m:t>
                          </m:r>
                        </m:oMath>
                      </m:oMathPara>
                    </a14:m>
                    <a:endParaRPr kumimoji="0" lang="en-CH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ptos" panose="02110004020202020204"/>
                      <a:ea typeface="+mn-ea"/>
                      <a:cs typeface="+mn-cs"/>
                    </a:endParaRPr>
                  </a:p>
                </p:txBody>
              </p:sp>
            </mc:Choice>
            <mc:Fallback>
              <p:sp>
                <p:nvSpPr>
                  <p:cNvPr id="91" name="Alternative Process 90">
                    <a:extLst>
                      <a:ext uri="{FF2B5EF4-FFF2-40B4-BE49-F238E27FC236}">
                        <a16:creationId xmlns:a16="http://schemas.microsoft.com/office/drawing/2014/main" id="{BB95C767-05D3-3F0F-AD34-16E619A87579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9742162" y="20512801"/>
                    <a:ext cx="2404800" cy="1173607"/>
                  </a:xfrm>
                  <a:prstGeom prst="flowChartAlternateProcess">
                    <a:avLst/>
                  </a:prstGeom>
                  <a:blipFill>
                    <a:blip r:embed="rId6"/>
                    <a:stretch>
                      <a:fillRect/>
                    </a:stretch>
                  </a:blipFill>
                  <a:ln w="25400" cap="flat" cmpd="sng" algn="ctr">
                    <a:solidFill>
                      <a:srgbClr val="196B24">
                        <a:shade val="1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/>
                  <a:lstStyle/>
                  <a:p>
                    <a:r>
                      <a:rPr lang="en-CH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84" name="Straight Arrow Connector 83">
              <a:extLst>
                <a:ext uri="{FF2B5EF4-FFF2-40B4-BE49-F238E27FC236}">
                  <a16:creationId xmlns:a16="http://schemas.microsoft.com/office/drawing/2014/main" id="{0D9F0F45-915F-8E5C-076C-DE913BC1093F}"/>
                </a:ext>
              </a:extLst>
            </p:cNvPr>
            <p:cNvCxnSpPr>
              <a:cxnSpLocks/>
              <a:stCxn id="78" idx="0"/>
              <a:endCxn id="98" idx="2"/>
            </p:cNvCxnSpPr>
            <p:nvPr/>
          </p:nvCxnSpPr>
          <p:spPr>
            <a:xfrm flipV="1">
              <a:off x="24394949" y="19885411"/>
              <a:ext cx="1" cy="626852"/>
            </a:xfrm>
            <a:prstGeom prst="straightConnector1">
              <a:avLst/>
            </a:prstGeom>
            <a:noFill/>
            <a:ln w="38100" cap="flat" cmpd="sng" algn="ctr">
              <a:solidFill>
                <a:srgbClr val="E97132">
                  <a:lumMod val="75000"/>
                </a:srgbClr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85" name="Alternative Process 84">
              <a:extLst>
                <a:ext uri="{FF2B5EF4-FFF2-40B4-BE49-F238E27FC236}">
                  <a16:creationId xmlns:a16="http://schemas.microsoft.com/office/drawing/2014/main" id="{0EF19AB1-BA51-50A9-88D1-69222937E4B6}"/>
                </a:ext>
              </a:extLst>
            </p:cNvPr>
            <p:cNvSpPr/>
            <p:nvPr/>
          </p:nvSpPr>
          <p:spPr>
            <a:xfrm>
              <a:off x="21691782" y="15034528"/>
              <a:ext cx="2403679" cy="1173607"/>
            </a:xfrm>
            <a:prstGeom prst="flowChartAlternateProcess">
              <a:avLst/>
            </a:prstGeom>
            <a:solidFill>
              <a:srgbClr val="E97132">
                <a:lumMod val="75000"/>
              </a:srgbClr>
            </a:solidFill>
            <a:ln w="25400" cap="flat" cmpd="sng" algn="ctr">
              <a:solidFill>
                <a:srgbClr val="196B24">
                  <a:shade val="1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  <a:t>Probabilities for next charges, PDGs, tokens</a:t>
              </a:r>
            </a:p>
          </p:txBody>
        </p:sp>
        <p:sp>
          <p:nvSpPr>
            <p:cNvPr id="86" name="Alternative Process 85">
              <a:extLst>
                <a:ext uri="{FF2B5EF4-FFF2-40B4-BE49-F238E27FC236}">
                  <a16:creationId xmlns:a16="http://schemas.microsoft.com/office/drawing/2014/main" id="{5CBF2BD6-DF94-F707-8D9B-C7A486491989}"/>
                </a:ext>
              </a:extLst>
            </p:cNvPr>
            <p:cNvSpPr/>
            <p:nvPr/>
          </p:nvSpPr>
          <p:spPr>
            <a:xfrm>
              <a:off x="24539120" y="15034529"/>
              <a:ext cx="2403679" cy="1173607"/>
            </a:xfrm>
            <a:prstGeom prst="flowChartAlternateProcess">
              <a:avLst/>
            </a:prstGeom>
            <a:solidFill>
              <a:srgbClr val="E97132">
                <a:lumMod val="75000"/>
              </a:srgbClr>
            </a:solidFill>
            <a:ln w="25400" cap="flat" cmpd="sng" algn="ctr">
              <a:solidFill>
                <a:srgbClr val="196B24">
                  <a:shade val="1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  <a:t>Linear regression for next cluster energy and dir.</a:t>
              </a:r>
            </a:p>
          </p:txBody>
        </p:sp>
        <p:sp>
          <p:nvSpPr>
            <p:cNvPr id="87" name="Predefined Process 86">
              <a:extLst>
                <a:ext uri="{FF2B5EF4-FFF2-40B4-BE49-F238E27FC236}">
                  <a16:creationId xmlns:a16="http://schemas.microsoft.com/office/drawing/2014/main" id="{C859BE0A-CE9E-A287-0A19-6FF03B109925}"/>
                </a:ext>
              </a:extLst>
            </p:cNvPr>
            <p:cNvSpPr/>
            <p:nvPr/>
          </p:nvSpPr>
          <p:spPr>
            <a:xfrm>
              <a:off x="21975621" y="13456641"/>
              <a:ext cx="1835999" cy="1173600"/>
            </a:xfrm>
            <a:prstGeom prst="flowChartPredefinedProcess">
              <a:avLst/>
            </a:prstGeom>
            <a:solidFill>
              <a:srgbClr val="0F9ED5">
                <a:lumMod val="75000"/>
              </a:srgbClr>
            </a:solidFill>
            <a:ln w="25400" cap="flat" cmpd="sng" algn="ctr">
              <a:solidFill>
                <a:srgbClr val="196B24">
                  <a:shade val="1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  <a:t>Select max. </a:t>
              </a:r>
            </a:p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  <a:t>probability</a:t>
              </a:r>
            </a:p>
          </p:txBody>
        </p:sp>
        <p:sp>
          <p:nvSpPr>
            <p:cNvPr id="88" name="Alternative Process 87">
              <a:extLst>
                <a:ext uri="{FF2B5EF4-FFF2-40B4-BE49-F238E27FC236}">
                  <a16:creationId xmlns:a16="http://schemas.microsoft.com/office/drawing/2014/main" id="{471421CC-BC91-33E2-4C8A-EFF4C5ED7163}"/>
                </a:ext>
              </a:extLst>
            </p:cNvPr>
            <p:cNvSpPr/>
            <p:nvPr/>
          </p:nvSpPr>
          <p:spPr>
            <a:xfrm>
              <a:off x="24539119" y="13463644"/>
              <a:ext cx="2403679" cy="1173607"/>
            </a:xfrm>
            <a:prstGeom prst="flowChartAlternateProcess">
              <a:avLst/>
            </a:prstGeom>
            <a:solidFill>
              <a:srgbClr val="930002"/>
            </a:solidFill>
            <a:ln w="25400" cap="flat" cmpd="sng" algn="ctr">
              <a:solidFill>
                <a:srgbClr val="196B24">
                  <a:shade val="1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  <a:t>Next cluster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475490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4671</TotalTime>
  <Words>627</Words>
  <Application>Microsoft Macintosh PowerPoint</Application>
  <PresentationFormat>Widescreen</PresentationFormat>
  <Paragraphs>187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Meiryo</vt:lpstr>
      <vt:lpstr>Aptos</vt:lpstr>
      <vt:lpstr>Arial</vt:lpstr>
      <vt:lpstr>Calibri</vt:lpstr>
      <vt:lpstr>Calibri Light</vt:lpstr>
      <vt:lpstr>Cambria Math</vt:lpstr>
      <vt:lpstr>Office Theme</vt:lpstr>
      <vt:lpstr>Implenting a Transformer as a Particle Flow Algorithm</vt:lpstr>
      <vt:lpstr>The problem with particle accelerators…</vt:lpstr>
      <vt:lpstr>The problem with particle accelerators…</vt:lpstr>
      <vt:lpstr>A possible solution (hopefully)</vt:lpstr>
      <vt:lpstr>Project concept</vt:lpstr>
      <vt:lpstr>Machine Translation </vt:lpstr>
      <vt:lpstr>Inside a transformer</vt:lpstr>
      <vt:lpstr>Shaping the output we want</vt:lpstr>
      <vt:lpstr>General Architecture</vt:lpstr>
      <vt:lpstr>Photons</vt:lpstr>
      <vt:lpstr>Further work</vt:lpstr>
      <vt:lpstr>Conclusion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ML Weekly Meeting </dc:title>
  <dc:creator>Paul Wahlen</dc:creator>
  <cp:lastModifiedBy>Paul Wahlen</cp:lastModifiedBy>
  <cp:revision>39</cp:revision>
  <dcterms:created xsi:type="dcterms:W3CDTF">2024-05-13T09:36:50Z</dcterms:created>
  <dcterms:modified xsi:type="dcterms:W3CDTF">2024-07-03T12:28:32Z</dcterms:modified>
</cp:coreProperties>
</file>