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88" r:id="rId3"/>
    <p:sldId id="268" r:id="rId4"/>
    <p:sldId id="289" r:id="rId5"/>
    <p:sldId id="282" r:id="rId6"/>
    <p:sldId id="277" r:id="rId7"/>
    <p:sldId id="278" r:id="rId8"/>
    <p:sldId id="290" r:id="rId9"/>
    <p:sldId id="284" r:id="rId10"/>
    <p:sldId id="291" r:id="rId11"/>
    <p:sldId id="286" r:id="rId12"/>
    <p:sldId id="292" r:id="rId13"/>
    <p:sldId id="293" r:id="rId14"/>
    <p:sldId id="29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F2139-E157-455E-89E1-CDE0C319064D}" type="datetimeFigureOut">
              <a:rPr lang="fr-FR" smtClean="0"/>
              <a:t>03/07/2024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3A1D3-174E-405F-AD88-39D1615BF1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308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A044D2-F211-4699-9043-E2E8618B98A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52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B6D558-3236-44DD-92B3-9AA29353F70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549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3A1D3-174E-405F-AD88-39D1615BF1D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526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64D99-58EA-4358-8586-7D2C5D368E5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289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3A1D3-174E-405F-AD88-39D1615BF1D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250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3EE6-F40A-44F0-A1C3-3ED4A690C97E}" type="datetime1">
              <a:rPr lang="fr-FR" smtClean="0"/>
              <a:t>03/07/2024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60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31B38-A9D4-4AEF-9F6D-4D96370B5A5C}" type="datetime1">
              <a:rPr lang="fr-FR" smtClean="0"/>
              <a:t>03/07/2024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73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D9AE-6067-44A8-8FDB-DCAF4EBF78CE}" type="datetime1">
              <a:rPr lang="fr-FR" smtClean="0"/>
              <a:t>03/07/2024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8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AF17-A2A5-490C-BF5C-D608176CB9A6}" type="datetime1">
              <a:rPr lang="fr-FR" smtClean="0"/>
              <a:t>03/07/2024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98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E013-A05C-49D4-82B5-AB02331CAEBF}" type="datetime1">
              <a:rPr lang="fr-FR" smtClean="0"/>
              <a:t>03/07/2024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618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1D9F8-74BA-44D8-9FA5-D56707B115C5}" type="datetime1">
              <a:rPr lang="fr-FR" smtClean="0"/>
              <a:t>03/07/2024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57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A78CF-99D5-4E8F-BBAB-2D32D70009BF}" type="datetime1">
              <a:rPr lang="fr-FR" smtClean="0"/>
              <a:t>03/07/2024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05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76C2-7905-458B-9606-F408DAC9196F}" type="datetime1">
              <a:rPr lang="fr-FR" smtClean="0"/>
              <a:t>03/07/2024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59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6189-AF83-4D85-BAFC-6C95CEC94C78}" type="datetime1">
              <a:rPr lang="fr-FR" smtClean="0"/>
              <a:t>03/07/2024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93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50DA864-3DE4-4A99-A7A6-9F51D8CA9824}" type="datetime1">
              <a:rPr lang="fr-FR" smtClean="0"/>
              <a:t>03/07/2024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0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46D6-27AC-45CF-B65B-4ACB452C6B32}" type="datetime1">
              <a:rPr lang="fr-FR" smtClean="0"/>
              <a:t>03/07/2024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1D817AC-69A7-402E-B453-68499F3AA170}" type="datetime1">
              <a:rPr lang="fr-FR" smtClean="0"/>
              <a:t>03/07/2024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EBFA38A-D9A0-4A9E-A84D-FB6052103E86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3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76ECA6-7C3A-DB95-DB94-E8785A602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7200" dirty="0"/>
              <a:t>ILD PRESENTATION 03/07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8022500-58BA-B58B-3447-90C821E6A4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A New Method For </a:t>
            </a:r>
            <a:r>
              <a:rPr lang="fr-FR" dirty="0" err="1"/>
              <a:t>Measuring</a:t>
            </a:r>
            <a:r>
              <a:rPr lang="fr-FR" dirty="0"/>
              <a:t> Higgs Mass At ILC</a:t>
            </a:r>
          </a:p>
          <a:p>
            <a:r>
              <a:rPr lang="fr-FR" dirty="0"/>
              <a:t>Berger Thomas </a:t>
            </a:r>
            <a:r>
              <a:rPr lang="fr-FR" dirty="0" err="1"/>
              <a:t>supervised</a:t>
            </a:r>
            <a:r>
              <a:rPr lang="fr-FR" dirty="0"/>
              <a:t> by </a:t>
            </a:r>
            <a:r>
              <a:rPr lang="fr-FR" dirty="0" err="1"/>
              <a:t>Junping</a:t>
            </a:r>
            <a:r>
              <a:rPr lang="fr-FR" dirty="0"/>
              <a:t> </a:t>
            </a:r>
            <a:r>
              <a:rPr lang="fr-FR" dirty="0" err="1"/>
              <a:t>TiaN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9C03A62-2E91-A22A-33AB-6E5C9DD1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850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74A3E2E2-DD3C-749B-9D4C-3957C1FE8A12}"/>
              </a:ext>
            </a:extLst>
          </p:cNvPr>
          <p:cNvSpPr txBox="1"/>
          <p:nvPr/>
        </p:nvSpPr>
        <p:spPr>
          <a:xfrm>
            <a:off x="6960224" y="173182"/>
            <a:ext cx="43595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dirty="0"/>
          </a:p>
          <a:p>
            <a:r>
              <a:rPr lang="fr-FR" sz="2800" dirty="0" err="1"/>
              <a:t>Worse</a:t>
            </a:r>
            <a:r>
              <a:rPr lang="fr-FR" sz="2800" dirty="0"/>
              <a:t> </a:t>
            </a:r>
            <a:r>
              <a:rPr lang="fr-FR" sz="2800" dirty="0" err="1"/>
              <a:t>significance</a:t>
            </a:r>
            <a:r>
              <a:rPr lang="fr-FR" sz="2800" dirty="0"/>
              <a:t> and </a:t>
            </a:r>
            <a:r>
              <a:rPr lang="fr-FR" sz="2800" dirty="0" err="1"/>
              <a:t>efficiency</a:t>
            </a:r>
            <a:r>
              <a:rPr lang="fr-FR" sz="2800" dirty="0"/>
              <a:t> at 48% for tau </a:t>
            </a:r>
            <a:r>
              <a:rPr lang="fr-FR" sz="2800" dirty="0" err="1"/>
              <a:t>channel</a:t>
            </a:r>
            <a:r>
              <a:rPr lang="fr-FR" sz="2800" dirty="0"/>
              <a:t> and </a:t>
            </a:r>
            <a:r>
              <a:rPr lang="el-GR" sz="2800" dirty="0"/>
              <a:t>σ</a:t>
            </a:r>
            <a:r>
              <a:rPr lang="fr-FR" sz="2800" dirty="0"/>
              <a:t>=15</a:t>
            </a:r>
          </a:p>
          <a:p>
            <a:endParaRPr lang="fr-FR" sz="2800" dirty="0"/>
          </a:p>
          <a:p>
            <a:endParaRPr lang="fr-FR" sz="2800" dirty="0"/>
          </a:p>
          <a:p>
            <a:r>
              <a:rPr lang="fr-FR" sz="2800" dirty="0" err="1"/>
              <a:t>Less</a:t>
            </a:r>
            <a:r>
              <a:rPr lang="fr-FR" sz="2800" dirty="0"/>
              <a:t> </a:t>
            </a:r>
            <a:r>
              <a:rPr lang="fr-FR" sz="2800" dirty="0" err="1"/>
              <a:t>events</a:t>
            </a:r>
            <a:r>
              <a:rPr lang="fr-FR" sz="2800" dirty="0"/>
              <a:t> </a:t>
            </a:r>
            <a:r>
              <a:rPr lang="fr-FR" sz="2800" dirty="0" err="1"/>
              <a:t>because</a:t>
            </a:r>
            <a:r>
              <a:rPr lang="fr-FR" sz="2800" dirty="0"/>
              <a:t> BR(</a:t>
            </a:r>
            <a:r>
              <a:rPr lang="el-GR" sz="2800" dirty="0"/>
              <a:t>ττ</a:t>
            </a:r>
            <a:r>
              <a:rPr lang="fr-FR" sz="2800" dirty="0"/>
              <a:t>)= 6% but BR(</a:t>
            </a:r>
            <a:r>
              <a:rPr lang="fr-FR" sz="2800" dirty="0" err="1"/>
              <a:t>bb</a:t>
            </a:r>
            <a:r>
              <a:rPr lang="fr-FR" sz="2800" dirty="0"/>
              <a:t>)=58%</a:t>
            </a:r>
          </a:p>
          <a:p>
            <a:endParaRPr lang="fr-FR" sz="2800" dirty="0"/>
          </a:p>
          <a:p>
            <a:r>
              <a:rPr lang="fr-FR" sz="2800" dirty="0"/>
              <a:t>Fit </a:t>
            </a:r>
            <a:r>
              <a:rPr lang="fr-FR" sz="2800" dirty="0" err="1"/>
              <a:t>gives</a:t>
            </a:r>
            <a:r>
              <a:rPr lang="fr-FR" sz="2800" dirty="0"/>
              <a:t>:</a:t>
            </a:r>
          </a:p>
          <a:p>
            <a:r>
              <a:rPr lang="fr-FR" sz="2800" dirty="0" err="1"/>
              <a:t>m</a:t>
            </a:r>
            <a:r>
              <a:rPr lang="fr-FR" sz="2800" baseline="-25000" dirty="0" err="1"/>
              <a:t>H</a:t>
            </a:r>
            <a:r>
              <a:rPr lang="fr-FR" sz="2800" dirty="0"/>
              <a:t>=125,31±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0,072 </a:t>
            </a:r>
            <a:r>
              <a:rPr lang="fr-FR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GeV</a:t>
            </a:r>
            <a:endParaRPr lang="fr-FR" sz="2800" dirty="0"/>
          </a:p>
          <a:p>
            <a:endParaRPr lang="fr-FR" sz="2800" dirty="0"/>
          </a:p>
          <a:p>
            <a:endParaRPr lang="fr-FR" sz="2800" dirty="0"/>
          </a:p>
        </p:txBody>
      </p:sp>
      <p:pic>
        <p:nvPicPr>
          <p:cNvPr id="4" name="Image 3" descr="Une image contenant texte, capture d’écran, nombre, Parallèle&#10;&#10;Description générée automatiquement">
            <a:extLst>
              <a:ext uri="{FF2B5EF4-FFF2-40B4-BE49-F238E27FC236}">
                <a16:creationId xmlns:a16="http://schemas.microsoft.com/office/drawing/2014/main" id="{DDE94378-9569-732E-638D-001F74A844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7" y="3724565"/>
            <a:ext cx="6437745" cy="2473786"/>
          </a:xfrm>
          <a:prstGeom prst="rect">
            <a:avLst/>
          </a:prstGeom>
        </p:spPr>
      </p:pic>
      <p:pic>
        <p:nvPicPr>
          <p:cNvPr id="6" name="Image 5" descr="Une image contenant texte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B9AB99DB-E6FE-FE4A-F456-D7612ECFB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6096000" cy="3661605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68D8D6C-E680-9277-7B7E-F6C423BD4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1184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6CF943-129E-F6B1-0320-C2E7961CA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For </a:t>
            </a:r>
            <a:r>
              <a:rPr lang="el-GR" dirty="0"/>
              <a:t>ττ</a:t>
            </a:r>
            <a:r>
              <a:rPr lang="fr-FR" dirty="0"/>
              <a:t>:</a:t>
            </a:r>
            <a:br>
              <a:rPr lang="fr-FR" dirty="0"/>
            </a:br>
            <a:r>
              <a:rPr lang="fr-FR" sz="2800" dirty="0" err="1"/>
              <a:t>Different</a:t>
            </a:r>
            <a:r>
              <a:rPr lang="fr-FR" sz="2800" dirty="0"/>
              <a:t> </a:t>
            </a:r>
            <a:r>
              <a:rPr lang="fr-FR" sz="2800" dirty="0" err="1"/>
              <a:t>Cuts</a:t>
            </a:r>
            <a:r>
              <a:rPr lang="fr-FR" sz="2800" dirty="0"/>
              <a:t> and more </a:t>
            </a:r>
            <a:r>
              <a:rPr lang="fr-FR" sz="2800" dirty="0" err="1"/>
              <a:t>added</a:t>
            </a:r>
            <a:r>
              <a:rPr lang="fr-FR" sz="2800" dirty="0"/>
              <a:t> for </a:t>
            </a:r>
            <a:r>
              <a:rPr lang="fr-FR" sz="2800" dirty="0" err="1"/>
              <a:t>leptonic</a:t>
            </a:r>
            <a:r>
              <a:rPr lang="fr-FR" sz="2800" dirty="0"/>
              <a:t> background: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77A73C-D80B-AD5F-EDE5-B5EF139A5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Cut 1: lepton pair must </a:t>
            </a:r>
            <a:r>
              <a:rPr lang="fr-FR" dirty="0" err="1"/>
              <a:t>be</a:t>
            </a:r>
            <a:r>
              <a:rPr lang="fr-FR" dirty="0"/>
              <a:t> muons </a:t>
            </a:r>
            <a:r>
              <a:rPr lang="fr-FR" dirty="0" err="1"/>
              <a:t>with</a:t>
            </a:r>
            <a:r>
              <a:rPr lang="fr-FR" dirty="0"/>
              <a:t> mass close to </a:t>
            </a:r>
            <a:r>
              <a:rPr lang="fr-FR" dirty="0" err="1"/>
              <a:t>m</a:t>
            </a:r>
            <a:r>
              <a:rPr lang="fr-FR" baseline="-25000" dirty="0" err="1"/>
              <a:t>Z</a:t>
            </a:r>
            <a:endParaRPr lang="fr-FR" dirty="0"/>
          </a:p>
          <a:p>
            <a:r>
              <a:rPr lang="fr-FR" dirty="0"/>
              <a:t>Cut 2:n</a:t>
            </a:r>
            <a:r>
              <a:rPr lang="fr-FR" baseline="-25000" dirty="0"/>
              <a:t>ChargedPFOs</a:t>
            </a:r>
            <a:r>
              <a:rPr lang="fr-FR" dirty="0"/>
              <a:t> &lt;4 in </a:t>
            </a:r>
            <a:r>
              <a:rPr lang="fr-FR" dirty="0" err="1"/>
              <a:t>each</a:t>
            </a:r>
            <a:r>
              <a:rPr lang="fr-FR" dirty="0"/>
              <a:t> jet </a:t>
            </a:r>
            <a:r>
              <a:rPr lang="fr-FR" dirty="0" err="1"/>
              <a:t>because</a:t>
            </a:r>
            <a:r>
              <a:rPr lang="fr-FR" dirty="0"/>
              <a:t> </a:t>
            </a:r>
            <a:r>
              <a:rPr lang="el-GR" dirty="0"/>
              <a:t>τ</a:t>
            </a:r>
            <a:r>
              <a:rPr lang="fr-FR" dirty="0"/>
              <a:t> </a:t>
            </a:r>
            <a:r>
              <a:rPr lang="fr-FR" dirty="0" err="1"/>
              <a:t>decays</a:t>
            </a:r>
            <a:r>
              <a:rPr lang="fr-FR" dirty="0"/>
              <a:t> to 1-prong or 3-prong</a:t>
            </a:r>
          </a:p>
          <a:p>
            <a:r>
              <a:rPr lang="fr-FR" dirty="0"/>
              <a:t>Cut 3:E</a:t>
            </a:r>
            <a:r>
              <a:rPr lang="fr-FR" baseline="-25000" dirty="0"/>
              <a:t>vis</a:t>
            </a:r>
            <a:r>
              <a:rPr lang="fr-FR" dirty="0"/>
              <a:t>+E</a:t>
            </a:r>
            <a:r>
              <a:rPr lang="fr-FR" baseline="-25000" dirty="0"/>
              <a:t>lep</a:t>
            </a:r>
            <a:r>
              <a:rPr lang="fr-FR" dirty="0"/>
              <a:t> &gt;100 </a:t>
            </a:r>
            <a:r>
              <a:rPr lang="fr-FR" dirty="0" err="1"/>
              <a:t>GeV</a:t>
            </a:r>
            <a:r>
              <a:rPr lang="fr-FR" dirty="0"/>
              <a:t> </a:t>
            </a:r>
          </a:p>
          <a:p>
            <a:r>
              <a:rPr lang="fr-FR" dirty="0"/>
              <a:t>Cut 4:E</a:t>
            </a:r>
            <a:r>
              <a:rPr lang="fr-FR" baseline="-25000" dirty="0"/>
              <a:t>vis</a:t>
            </a:r>
            <a:r>
              <a:rPr lang="fr-FR" dirty="0"/>
              <a:t>+E</a:t>
            </a:r>
            <a:r>
              <a:rPr lang="fr-FR" baseline="-25000" dirty="0"/>
              <a:t>lep</a:t>
            </a:r>
            <a:r>
              <a:rPr lang="fr-FR" dirty="0"/>
              <a:t>&lt;220 </a:t>
            </a:r>
            <a:r>
              <a:rPr lang="fr-FR" dirty="0" err="1"/>
              <a:t>GeV</a:t>
            </a:r>
            <a:endParaRPr lang="fr-FR" dirty="0"/>
          </a:p>
          <a:p>
            <a:r>
              <a:rPr lang="fr-FR" dirty="0"/>
              <a:t>Cut 5: Lepton pair: abs(cos) &lt; 0,9 </a:t>
            </a:r>
          </a:p>
          <a:p>
            <a:r>
              <a:rPr lang="fr-FR" dirty="0"/>
              <a:t>Cut 6: At least 1 </a:t>
            </a:r>
            <a:r>
              <a:rPr lang="fr-FR" dirty="0" err="1"/>
              <a:t>charged</a:t>
            </a:r>
            <a:r>
              <a:rPr lang="fr-FR" dirty="0"/>
              <a:t> PFO in a jet: </a:t>
            </a:r>
            <a:r>
              <a:rPr lang="fr-FR" dirty="0" err="1"/>
              <a:t>n</a:t>
            </a:r>
            <a:r>
              <a:rPr lang="fr-FR" baseline="-25000" dirty="0" err="1"/>
              <a:t>ChargedPFOs</a:t>
            </a:r>
            <a:r>
              <a:rPr lang="fr-FR" dirty="0"/>
              <a:t> &gt;0 </a:t>
            </a:r>
          </a:p>
          <a:p>
            <a:r>
              <a:rPr lang="fr-FR" dirty="0"/>
              <a:t>Cut 7: Cut on </a:t>
            </a:r>
            <a:r>
              <a:rPr lang="fr-FR" dirty="0" err="1"/>
              <a:t>System’s</a:t>
            </a:r>
            <a:r>
              <a:rPr lang="fr-FR" dirty="0"/>
              <a:t> </a:t>
            </a:r>
            <a:r>
              <a:rPr lang="fr-FR" dirty="0" err="1"/>
              <a:t>Recoil</a:t>
            </a:r>
            <a:r>
              <a:rPr lang="fr-FR" dirty="0"/>
              <a:t> Mass: 110&lt;</a:t>
            </a:r>
            <a:r>
              <a:rPr lang="fr-FR" dirty="0" err="1"/>
              <a:t>m</a:t>
            </a:r>
            <a:r>
              <a:rPr lang="fr-FR" baseline="-25000" dirty="0" err="1"/>
              <a:t>recoil</a:t>
            </a:r>
            <a:r>
              <a:rPr lang="fr-FR" dirty="0"/>
              <a:t>&lt;150 </a:t>
            </a:r>
            <a:r>
              <a:rPr lang="fr-FR" dirty="0" err="1"/>
              <a:t>GeV</a:t>
            </a:r>
            <a:endParaRPr lang="fr-FR" dirty="0"/>
          </a:p>
          <a:p>
            <a:r>
              <a:rPr lang="fr-FR" dirty="0"/>
              <a:t>Cut 8:Tight </a:t>
            </a:r>
            <a:r>
              <a:rPr lang="fr-FR" dirty="0" err="1"/>
              <a:t>cut</a:t>
            </a:r>
            <a:r>
              <a:rPr lang="fr-FR" dirty="0"/>
              <a:t> on Higgs mass: 110&lt;</a:t>
            </a:r>
            <a:r>
              <a:rPr lang="fr-FR" dirty="0" err="1"/>
              <a:t>m</a:t>
            </a:r>
            <a:r>
              <a:rPr lang="fr-FR" baseline="-25000" dirty="0" err="1"/>
              <a:t>H</a:t>
            </a:r>
            <a:r>
              <a:rPr lang="fr-FR" baseline="30000" dirty="0" err="1"/>
              <a:t>new</a:t>
            </a:r>
            <a:r>
              <a:rPr lang="fr-FR" dirty="0"/>
              <a:t>&lt;150 </a:t>
            </a:r>
            <a:r>
              <a:rPr lang="fr-FR" dirty="0" err="1"/>
              <a:t>GeV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6DFC63-01DF-07CF-ED6C-B145D5790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279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8BA122-524C-AAEE-E000-3345F6042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Possible </a:t>
            </a:r>
            <a:r>
              <a:rPr lang="fr-FR" dirty="0" err="1"/>
              <a:t>Improvements</a:t>
            </a:r>
            <a:r>
              <a:rPr lang="fr-FR" dirty="0"/>
              <a:t>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F2ED83-5905-CBB7-953E-82AA46DDB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9749" y="1826952"/>
            <a:ext cx="3575428" cy="4235797"/>
          </a:xfrm>
        </p:spPr>
        <p:txBody>
          <a:bodyPr/>
          <a:lstStyle/>
          <a:p>
            <a:r>
              <a:rPr lang="fr-FR" dirty="0"/>
              <a:t>Use the 2 </a:t>
            </a:r>
            <a:r>
              <a:rPr lang="fr-FR" dirty="0" err="1"/>
              <a:t>Decay</a:t>
            </a:r>
            <a:r>
              <a:rPr lang="fr-FR" dirty="0"/>
              <a:t> </a:t>
            </a:r>
            <a:r>
              <a:rPr lang="fr-FR" dirty="0" err="1"/>
              <a:t>Vertices</a:t>
            </a:r>
            <a:r>
              <a:rPr lang="fr-FR" dirty="0"/>
              <a:t> for </a:t>
            </a:r>
            <a:r>
              <a:rPr lang="fr-FR" dirty="0" err="1"/>
              <a:t>measuring</a:t>
            </a:r>
            <a:r>
              <a:rPr lang="fr-FR" dirty="0"/>
              <a:t> directions of b or </a:t>
            </a:r>
            <a:r>
              <a:rPr lang="el-GR" sz="2000" dirty="0"/>
              <a:t>τ</a:t>
            </a:r>
            <a:endParaRPr lang="fr-FR" dirty="0"/>
          </a:p>
          <a:p>
            <a:endParaRPr lang="fr-FR" dirty="0"/>
          </a:p>
          <a:p>
            <a:r>
              <a:rPr lang="fr-FR" dirty="0"/>
              <a:t>More </a:t>
            </a:r>
            <a:r>
              <a:rPr lang="fr-FR" dirty="0" err="1"/>
              <a:t>peaked</a:t>
            </a:r>
            <a:r>
              <a:rPr lang="fr-FR" dirty="0"/>
              <a:t>: </a:t>
            </a:r>
          </a:p>
          <a:p>
            <a:r>
              <a:rPr lang="el-GR" dirty="0"/>
              <a:t>σ</a:t>
            </a:r>
            <a:r>
              <a:rPr lang="fr-FR" dirty="0"/>
              <a:t>=2GeV </a:t>
            </a:r>
          </a:p>
          <a:p>
            <a:r>
              <a:rPr lang="el-GR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fr-FR" i="1" baseline="0" dirty="0" err="1"/>
              <a:t>m</a:t>
            </a:r>
            <a:r>
              <a:rPr lang="fr-FR" i="0" baseline="-25000" dirty="0" err="1"/>
              <a:t>H</a:t>
            </a:r>
            <a:r>
              <a:rPr lang="fr-FR" dirty="0"/>
              <a:t>=48 MeV</a:t>
            </a:r>
            <a:r>
              <a:rPr lang="fr-FR" baseline="0" dirty="0"/>
              <a:t> </a:t>
            </a:r>
          </a:p>
          <a:p>
            <a:endParaRPr lang="fr-FR" dirty="0"/>
          </a:p>
          <a:p>
            <a:r>
              <a:rPr lang="fr-FR" dirty="0"/>
              <a:t>Small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events</a:t>
            </a:r>
            <a:r>
              <a:rPr lang="fr-FR" dirty="0"/>
              <a:t> for </a:t>
            </a:r>
            <a:r>
              <a:rPr lang="el-GR" sz="2000" dirty="0"/>
              <a:t>ττ</a:t>
            </a:r>
            <a:r>
              <a:rPr lang="fr-FR" sz="2000" dirty="0"/>
              <a:t> </a:t>
            </a:r>
            <a:r>
              <a:rPr lang="fr-FR" sz="2000" dirty="0" err="1"/>
              <a:t>so</a:t>
            </a:r>
            <a:r>
              <a:rPr lang="fr-FR" sz="2000" dirty="0"/>
              <a:t> </a:t>
            </a:r>
            <a:r>
              <a:rPr lang="fr-FR" sz="2000" dirty="0" err="1"/>
              <a:t>need</a:t>
            </a:r>
            <a:r>
              <a:rPr lang="fr-FR" sz="2000" dirty="0"/>
              <a:t> </a:t>
            </a:r>
            <a:r>
              <a:rPr lang="fr-FR" sz="2000" dirty="0" err="1"/>
              <a:t>higher</a:t>
            </a:r>
            <a:r>
              <a:rPr lang="fr-FR" sz="2000" dirty="0"/>
              <a:t> </a:t>
            </a:r>
            <a:r>
              <a:rPr lang="fr-FR" sz="2000" dirty="0" err="1"/>
              <a:t>luminosity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7" name="Image 6" descr="Une image contenant texte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E85318E1-FCC7-2E73-8431-F8B68DE878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" y="1826952"/>
            <a:ext cx="8076507" cy="4325551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B442C5-687F-F627-E29F-649F889F1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93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EF8BE0E2-6CBD-CD3F-73D1-E94C362050B4}"/>
              </a:ext>
            </a:extLst>
          </p:cNvPr>
          <p:cNvSpPr txBox="1"/>
          <p:nvPr/>
        </p:nvSpPr>
        <p:spPr>
          <a:xfrm>
            <a:off x="7287768" y="164592"/>
            <a:ext cx="45171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  <a:p>
            <a:r>
              <a:rPr lang="fr-FR" sz="2400" dirty="0"/>
              <a:t>For </a:t>
            </a:r>
            <a:r>
              <a:rPr lang="fr-FR" sz="2400" dirty="0" err="1"/>
              <a:t>bb</a:t>
            </a:r>
            <a:r>
              <a:rPr lang="fr-FR" sz="2400" dirty="0"/>
              <a:t>, more </a:t>
            </a:r>
            <a:r>
              <a:rPr lang="fr-FR" sz="2400" dirty="0" err="1"/>
              <a:t>events</a:t>
            </a:r>
            <a:r>
              <a:rPr lang="fr-FR" sz="2400" dirty="0"/>
              <a:t> </a:t>
            </a:r>
            <a:r>
              <a:rPr lang="fr-FR" sz="2400" dirty="0" err="1"/>
              <a:t>where</a:t>
            </a:r>
            <a:r>
              <a:rPr lang="fr-FR" sz="2400" dirty="0"/>
              <a:t> 2 </a:t>
            </a:r>
            <a:r>
              <a:rPr lang="fr-FR" sz="2400" dirty="0" err="1"/>
              <a:t>vertices</a:t>
            </a:r>
            <a:r>
              <a:rPr lang="fr-FR" sz="2400" dirty="0"/>
              <a:t> are </a:t>
            </a:r>
            <a:r>
              <a:rPr lang="fr-FR" sz="2400" dirty="0" err="1"/>
              <a:t>found</a:t>
            </a:r>
            <a:r>
              <a:rPr lang="fr-FR" sz="2400" dirty="0"/>
              <a:t> but </a:t>
            </a:r>
            <a:r>
              <a:rPr lang="fr-FR" sz="2400" dirty="0" err="1"/>
              <a:t>worse</a:t>
            </a:r>
            <a:r>
              <a:rPr lang="fr-FR" sz="2400" dirty="0"/>
              <a:t> performance:</a:t>
            </a:r>
          </a:p>
          <a:p>
            <a:endParaRPr lang="fr-FR" sz="2400" dirty="0"/>
          </a:p>
          <a:p>
            <a:r>
              <a:rPr lang="el-GR" sz="2400" dirty="0"/>
              <a:t>σ</a:t>
            </a:r>
            <a:r>
              <a:rPr lang="fr-FR" sz="2400" dirty="0"/>
              <a:t>=7,4 </a:t>
            </a:r>
            <a:r>
              <a:rPr lang="fr-FR" sz="2400" dirty="0" err="1"/>
              <a:t>GeV</a:t>
            </a:r>
            <a:r>
              <a:rPr lang="fr-FR" sz="2400" dirty="0"/>
              <a:t> </a:t>
            </a:r>
          </a:p>
          <a:p>
            <a:r>
              <a:rPr lang="el-GR" sz="2400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fr-FR" sz="2400" i="1" baseline="0" dirty="0" err="1"/>
              <a:t>m</a:t>
            </a:r>
            <a:r>
              <a:rPr lang="fr-FR" sz="2400" i="0" baseline="-25000" dirty="0" err="1"/>
              <a:t>H</a:t>
            </a:r>
            <a:r>
              <a:rPr lang="fr-FR" sz="2400" dirty="0"/>
              <a:t>=242 MeV</a:t>
            </a:r>
            <a:r>
              <a:rPr lang="fr-FR" sz="2400" baseline="0" dirty="0"/>
              <a:t> </a:t>
            </a:r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Shift </a:t>
            </a:r>
            <a:r>
              <a:rPr lang="fr-FR" sz="2400" dirty="0" err="1"/>
              <a:t>between</a:t>
            </a:r>
            <a:r>
              <a:rPr lang="fr-FR" sz="2400" dirty="0"/>
              <a:t> b-jet mass and b mass. Not </a:t>
            </a:r>
            <a:r>
              <a:rPr lang="fr-FR" sz="2400" dirty="0" err="1"/>
              <a:t>centered</a:t>
            </a:r>
            <a:r>
              <a:rPr lang="fr-FR" sz="2400" dirty="0"/>
              <a:t> on 0 </a:t>
            </a:r>
            <a:r>
              <a:rPr lang="fr-FR" sz="2400" dirty="0" err="1"/>
              <a:t>aswell</a:t>
            </a:r>
            <a:r>
              <a:rPr lang="fr-FR" sz="2400" dirty="0"/>
              <a:t>.</a:t>
            </a:r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</p:txBody>
      </p:sp>
      <p:pic>
        <p:nvPicPr>
          <p:cNvPr id="12" name="Image 11" descr="Une image contenant texte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348CFA54-6084-1AF7-E59D-F1C66DCBB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7796"/>
            <a:ext cx="6644902" cy="3652956"/>
          </a:xfrm>
          <a:prstGeom prst="rect">
            <a:avLst/>
          </a:prstGeom>
        </p:spPr>
      </p:pic>
      <p:pic>
        <p:nvPicPr>
          <p:cNvPr id="16" name="Image 15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70ADC978-CC42-C00A-DE07-12F06685AD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0752"/>
            <a:ext cx="5998464" cy="3166206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B7CCABF-7750-3389-7B7A-FB242421F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027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5BD195-89D8-68F3-8164-AAA93509B8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err="1"/>
              <a:t>Thank</a:t>
            </a:r>
            <a:r>
              <a:rPr lang="fr-FR" dirty="0"/>
              <a:t> You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BD0304E-8F88-4BA4-BC3D-06F729405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13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B47AF-2643-7088-69E0-39E9FDC88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Motivations &amp; </a:t>
            </a:r>
            <a:r>
              <a:rPr lang="fr-FR" dirty="0" err="1"/>
              <a:t>Physics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DC1FA065-7B1B-C734-AD78-5E260E94D1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4427050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endParaRPr lang="fr-FR" sz="3100" dirty="0"/>
              </a:p>
              <a:p>
                <a:pPr marL="0" indent="0">
                  <a:buNone/>
                </a:pPr>
                <a:r>
                  <a:rPr lang="fr-FR" sz="3100" dirty="0"/>
                  <a:t>Higgs mass </a:t>
                </a:r>
                <a:r>
                  <a:rPr lang="fr-FR" sz="3100" dirty="0" err="1"/>
                  <a:t>is</a:t>
                </a:r>
                <a:r>
                  <a:rPr lang="fr-FR" sz="3100" dirty="0"/>
                  <a:t> a crucial input </a:t>
                </a:r>
                <a:r>
                  <a:rPr lang="fr-FR" sz="3100" dirty="0" err="1"/>
                  <a:t>parameter</a:t>
                </a:r>
                <a:r>
                  <a:rPr lang="fr-FR" sz="3100" dirty="0"/>
                  <a:t> in partial </a:t>
                </a:r>
                <a:r>
                  <a:rPr lang="fr-FR" sz="3100" dirty="0" err="1"/>
                  <a:t>widths</a:t>
                </a:r>
                <a:r>
                  <a:rPr lang="fr-FR" sz="3100" dirty="0"/>
                  <a:t> in </a:t>
                </a:r>
                <a:r>
                  <a:rPr lang="fr-FR" sz="3100" i="1" dirty="0"/>
                  <a:t>H</a:t>
                </a:r>
                <a:r>
                  <a:rPr lang="fr-FR" sz="3100" dirty="0">
                    <a:sym typeface="Wingdings" panose="05000000000000000000" pitchFamily="2" charset="2"/>
                  </a:rPr>
                  <a:t></a:t>
                </a:r>
                <a:r>
                  <a:rPr lang="fr-FR" sz="3100" i="1" dirty="0">
                    <a:sym typeface="Wingdings" panose="05000000000000000000" pitchFamily="2" charset="2"/>
                  </a:rPr>
                  <a:t>ZZ* </a:t>
                </a:r>
                <a:r>
                  <a:rPr lang="fr-FR" sz="3100" dirty="0">
                    <a:sym typeface="Wingdings" panose="05000000000000000000" pitchFamily="2" charset="2"/>
                  </a:rPr>
                  <a:t>and </a:t>
                </a:r>
                <a:r>
                  <a:rPr lang="fr-FR" sz="3100" i="1" dirty="0">
                    <a:sym typeface="Wingdings" panose="05000000000000000000" pitchFamily="2" charset="2"/>
                  </a:rPr>
                  <a:t>H</a:t>
                </a:r>
                <a:r>
                  <a:rPr lang="fr-FR" sz="3100" dirty="0">
                    <a:sym typeface="Wingdings" panose="05000000000000000000" pitchFamily="2" charset="2"/>
                  </a:rPr>
                  <a:t></a:t>
                </a:r>
                <a:r>
                  <a:rPr lang="fr-FR" sz="3100" i="1" dirty="0">
                    <a:sym typeface="Wingdings" panose="05000000000000000000" pitchFamily="2" charset="2"/>
                  </a:rPr>
                  <a:t>WW* </a:t>
                </a:r>
                <a:r>
                  <a:rPr lang="fr-FR" sz="3100" i="1" dirty="0"/>
                  <a:t>  </a:t>
                </a:r>
                <a:r>
                  <a:rPr lang="fr-FR" sz="3100" dirty="0" err="1"/>
                  <a:t>coupling</a:t>
                </a:r>
                <a:r>
                  <a:rPr lang="fr-FR" sz="3100" i="1" dirty="0"/>
                  <a:t> </a:t>
                </a:r>
              </a:p>
              <a:p>
                <a:pPr marL="0" indent="0">
                  <a:buNone/>
                </a:pPr>
                <a:r>
                  <a:rPr lang="fr-FR" sz="3100" dirty="0"/>
                  <a:t>Very sensitive to </a:t>
                </a:r>
                <a:r>
                  <a:rPr lang="fr-FR" sz="3100" dirty="0" err="1"/>
                  <a:t>m</a:t>
                </a:r>
                <a:r>
                  <a:rPr lang="fr-FR" sz="3100" baseline="-25000" dirty="0" err="1"/>
                  <a:t>H</a:t>
                </a:r>
                <a:r>
                  <a:rPr lang="fr-FR" sz="3100" dirty="0"/>
                  <a:t> </a:t>
                </a:r>
                <a:r>
                  <a:rPr lang="fr-FR" sz="3100" dirty="0" err="1"/>
                  <a:t>measurement</a:t>
                </a:r>
                <a:r>
                  <a:rPr lang="fr-FR" sz="3100" dirty="0"/>
                  <a:t>:</a:t>
                </a:r>
              </a:p>
              <a:p>
                <a:pPr marL="0" indent="0">
                  <a:buNone/>
                </a:pPr>
                <a:endParaRPr lang="fr-FR" sz="3200" i="1" baseline="-25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fr-FR" sz="4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4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l-G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sSup>
                          <m:sSupPr>
                            <m:ctrlPr>
                              <a:rPr lang="fr-FR" sz="4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sSup>
                          <m:sSupPr>
                            <m:ctrlP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fr-FR" sz="4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fr-FR" sz="4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=16∗</m:t>
                    </m:r>
                    <m:f>
                      <m:fPr>
                        <m:ctrlPr>
                          <a:rPr lang="fr-FR" sz="4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4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den>
                    </m:f>
                    <m:r>
                      <a:rPr lang="fr-FR" sz="4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ΔΓ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𝑊𝑊</m:t>
                            </m:r>
                          </m:e>
                          <m:sup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  <m:sSup>
                          <m:sSupPr>
                            <m:ctrlP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fr-FR" sz="4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=14∗</m:t>
                    </m:r>
                    <m:f>
                      <m:fPr>
                        <m:ctrlPr>
                          <a:rPr lang="fr-FR" sz="4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4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den>
                    </m:f>
                  </m:oMath>
                </a14:m>
                <a:endParaRPr lang="fr-FR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fr-FR" sz="2000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fr-FR" sz="3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For a 0,1% - 0,5% </a:t>
                </a:r>
                <a:r>
                  <a:rPr lang="fr-FR" sz="3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precision</a:t>
                </a:r>
                <a:r>
                  <a:rPr lang="fr-FR" sz="3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an </a:t>
                </a:r>
                <a:r>
                  <a:rPr lang="fr-FR" sz="3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uncertainty</a:t>
                </a:r>
                <a:r>
                  <a:rPr lang="fr-FR" sz="3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of 16-80MeV </a:t>
                </a:r>
                <a:r>
                  <a:rPr lang="fr-FR" sz="3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</a:t>
                </a:r>
                <a:r>
                  <a:rPr lang="fr-FR" sz="3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the </a:t>
                </a:r>
                <a:r>
                  <a:rPr lang="fr-FR" sz="3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aim</a:t>
                </a:r>
                <a:r>
                  <a:rPr lang="fr-FR" sz="3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for </a:t>
                </a:r>
                <a:r>
                  <a:rPr lang="fr-FR" sz="3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fr-FR" sz="3400" baseline="-25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</a:t>
                </a:r>
                <a:r>
                  <a:rPr lang="fr-FR" sz="3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fr-FR" sz="2900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DC1FA065-7B1B-C734-AD78-5E260E94D1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4427050"/>
              </a:xfrm>
              <a:blipFill>
                <a:blip r:embed="rId2"/>
                <a:stretch>
                  <a:fillRect l="-18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3CA83B-075F-D2DB-8308-85E7081D2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000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887931-C0FE-214E-35CC-6C23ED9F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New Method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73BB97-6FC6-D87D-593B-A972A7D8F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3345" y="1892807"/>
            <a:ext cx="6280728" cy="4678589"/>
          </a:xfrm>
        </p:spPr>
        <p:txBody>
          <a:bodyPr>
            <a:normAutofit/>
          </a:bodyPr>
          <a:lstStyle/>
          <a:p>
            <a:r>
              <a:rPr lang="fr-FR" sz="2400" dirty="0" err="1"/>
              <a:t>Studied</a:t>
            </a:r>
            <a:r>
              <a:rPr lang="fr-FR" sz="2400" dirty="0"/>
              <a:t> </a:t>
            </a:r>
            <a:r>
              <a:rPr lang="fr-FR" sz="2400" dirty="0" err="1"/>
              <a:t>Processes</a:t>
            </a:r>
            <a:r>
              <a:rPr lang="fr-FR" sz="2400" dirty="0"/>
              <a:t> are</a:t>
            </a:r>
            <a:r>
              <a:rPr lang="fr-FR" sz="2400" i="1" dirty="0"/>
              <a:t> e</a:t>
            </a:r>
            <a:r>
              <a:rPr lang="en-CA" sz="2400" i="1" baseline="30000" dirty="0"/>
              <a:t>+</a:t>
            </a:r>
            <a:r>
              <a:rPr lang="en-CA" sz="2400" i="1" dirty="0"/>
              <a:t>e</a:t>
            </a:r>
            <a:r>
              <a:rPr lang="en-CA" sz="2400" i="1" baseline="30000" dirty="0"/>
              <a:t>-</a:t>
            </a:r>
            <a:r>
              <a:rPr lang="en-CA" sz="2400" i="1" dirty="0">
                <a:sym typeface="Wingdings" panose="05000000000000000000" pitchFamily="2" charset="2"/>
              </a:rPr>
              <a:t> ZH, Z µ</a:t>
            </a:r>
            <a:r>
              <a:rPr lang="en-CA" sz="2400" i="1" baseline="30000" dirty="0">
                <a:sym typeface="Wingdings" panose="05000000000000000000" pitchFamily="2" charset="2"/>
              </a:rPr>
              <a:t>+</a:t>
            </a:r>
            <a:r>
              <a:rPr lang="en-CA" sz="2400" i="1" dirty="0">
                <a:sym typeface="Wingdings" panose="05000000000000000000" pitchFamily="2" charset="2"/>
              </a:rPr>
              <a:t> µ </a:t>
            </a:r>
            <a:r>
              <a:rPr lang="en-CA" sz="2400" i="1" baseline="30000" dirty="0">
                <a:sym typeface="Wingdings" panose="05000000000000000000" pitchFamily="2" charset="2"/>
              </a:rPr>
              <a:t>-</a:t>
            </a:r>
            <a:r>
              <a:rPr lang="en-CA" sz="2400" i="1" dirty="0">
                <a:sym typeface="Wingdings" panose="05000000000000000000" pitchFamily="2" charset="2"/>
              </a:rPr>
              <a:t> </a:t>
            </a:r>
            <a:r>
              <a:rPr lang="en-CA" sz="2400" dirty="0">
                <a:sym typeface="Wingdings" panose="05000000000000000000" pitchFamily="2" charset="2"/>
              </a:rPr>
              <a:t>and </a:t>
            </a:r>
            <a:r>
              <a:rPr lang="en-CA" sz="2400" i="1" dirty="0">
                <a:sym typeface="Wingdings" panose="05000000000000000000" pitchFamily="2" charset="2"/>
              </a:rPr>
              <a:t>H</a:t>
            </a:r>
            <a:r>
              <a:rPr lang="el-GR" sz="2400" i="1" dirty="0">
                <a:sym typeface="Wingdings" panose="05000000000000000000" pitchFamily="2" charset="2"/>
              </a:rPr>
              <a:t>τ</a:t>
            </a:r>
            <a:r>
              <a:rPr lang="fr-FR" sz="2400" i="1" baseline="30000" dirty="0">
                <a:sym typeface="Wingdings" panose="05000000000000000000" pitchFamily="2" charset="2"/>
              </a:rPr>
              <a:t>+</a:t>
            </a:r>
            <a:r>
              <a:rPr lang="el-GR" sz="2400" i="1" dirty="0">
                <a:sym typeface="Wingdings" panose="05000000000000000000" pitchFamily="2" charset="2"/>
              </a:rPr>
              <a:t>τ</a:t>
            </a:r>
            <a:r>
              <a:rPr lang="fr-FR" sz="2400" i="1" baseline="30000" dirty="0">
                <a:sym typeface="Wingdings" panose="05000000000000000000" pitchFamily="2" charset="2"/>
              </a:rPr>
              <a:t>-</a:t>
            </a:r>
            <a:r>
              <a:rPr lang="fr-FR" sz="2400" i="1" dirty="0">
                <a:sym typeface="Wingdings" panose="05000000000000000000" pitchFamily="2" charset="2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compared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with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CA" sz="2400" i="1" dirty="0">
                <a:sym typeface="Wingdings" panose="05000000000000000000" pitchFamily="2" charset="2"/>
              </a:rPr>
              <a:t>H</a:t>
            </a:r>
            <a:r>
              <a:rPr lang="fr-FR" sz="2400" i="1" dirty="0" err="1">
                <a:sym typeface="Wingdings" panose="05000000000000000000" pitchFamily="2" charset="2"/>
              </a:rPr>
              <a:t>bb</a:t>
            </a:r>
            <a:r>
              <a:rPr lang="el-GR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̅</a:t>
            </a:r>
            <a:r>
              <a:rPr lang="fr-FR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Branching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Ratios:</a:t>
            </a:r>
          </a:p>
          <a:p>
            <a:pPr marL="0" indent="0">
              <a:buNone/>
            </a:pPr>
            <a:r>
              <a:rPr lang="en-CA" sz="2400" i="1" dirty="0">
                <a:sym typeface="Wingdings" panose="05000000000000000000" pitchFamily="2" charset="2"/>
              </a:rPr>
              <a:t>H</a:t>
            </a:r>
            <a:r>
              <a:rPr lang="fr-FR" sz="2400" i="1" dirty="0" err="1">
                <a:sym typeface="Wingdings" panose="05000000000000000000" pitchFamily="2" charset="2"/>
              </a:rPr>
              <a:t>bb</a:t>
            </a:r>
            <a:r>
              <a:rPr lang="el-GR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̅</a:t>
            </a:r>
            <a:r>
              <a:rPr lang="fr-FR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	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58,2% </a:t>
            </a:r>
          </a:p>
          <a:p>
            <a:pPr marL="0" indent="0" algn="just">
              <a:buFont typeface="Calibri" panose="020F0502020204030204" pitchFamily="34" charset="0"/>
              <a:buNone/>
            </a:pPr>
            <a:r>
              <a:rPr lang="en-CA" sz="2400" i="1" dirty="0">
                <a:sym typeface="Wingdings" panose="05000000000000000000" pitchFamily="2" charset="2"/>
              </a:rPr>
              <a:t>H</a:t>
            </a:r>
            <a:r>
              <a:rPr lang="el-GR" sz="2400" i="1" dirty="0">
                <a:sym typeface="Wingdings" panose="05000000000000000000" pitchFamily="2" charset="2"/>
              </a:rPr>
              <a:t>τ</a:t>
            </a:r>
            <a:r>
              <a:rPr lang="fr-FR" sz="2400" i="1" baseline="30000" dirty="0">
                <a:sym typeface="Wingdings" panose="05000000000000000000" pitchFamily="2" charset="2"/>
              </a:rPr>
              <a:t>+</a:t>
            </a:r>
            <a:r>
              <a:rPr lang="el-GR" sz="2400" i="1" dirty="0">
                <a:sym typeface="Wingdings" panose="05000000000000000000" pitchFamily="2" charset="2"/>
              </a:rPr>
              <a:t>τ</a:t>
            </a:r>
            <a:r>
              <a:rPr lang="fr-FR" sz="2400" i="1" baseline="30000" dirty="0">
                <a:sym typeface="Wingdings" panose="05000000000000000000" pitchFamily="2" charset="2"/>
              </a:rPr>
              <a:t>-</a:t>
            </a:r>
            <a:r>
              <a:rPr lang="fr-FR" sz="2400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	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6,3% </a:t>
            </a:r>
          </a:p>
          <a:p>
            <a:pPr marL="0" indent="0">
              <a:buNone/>
            </a:pPr>
            <a:r>
              <a:rPr lang="en-CA" sz="2400" i="1" dirty="0">
                <a:sym typeface="Wingdings" panose="05000000000000000000" pitchFamily="2" charset="2"/>
              </a:rPr>
              <a:t>Z µ</a:t>
            </a:r>
            <a:r>
              <a:rPr lang="en-CA" sz="2400" i="1" baseline="30000" dirty="0">
                <a:sym typeface="Wingdings" panose="05000000000000000000" pitchFamily="2" charset="2"/>
              </a:rPr>
              <a:t>+</a:t>
            </a:r>
            <a:r>
              <a:rPr lang="en-CA" sz="2400" i="1" dirty="0">
                <a:sym typeface="Wingdings" panose="05000000000000000000" pitchFamily="2" charset="2"/>
              </a:rPr>
              <a:t>µ/</a:t>
            </a:r>
            <a:r>
              <a:rPr lang="en-CA" sz="2400" i="1" dirty="0" err="1">
                <a:sym typeface="Wingdings" panose="05000000000000000000" pitchFamily="2" charset="2"/>
              </a:rPr>
              <a:t>e</a:t>
            </a:r>
            <a:r>
              <a:rPr lang="en-CA" sz="2400" i="1" baseline="30000" dirty="0" err="1">
                <a:sym typeface="Wingdings" panose="05000000000000000000" pitchFamily="2" charset="2"/>
              </a:rPr>
              <a:t>+</a:t>
            </a:r>
            <a:r>
              <a:rPr lang="en-CA" sz="2400" i="1" dirty="0" err="1">
                <a:sym typeface="Wingdings" panose="05000000000000000000" pitchFamily="2" charset="2"/>
              </a:rPr>
              <a:t>e</a:t>
            </a:r>
            <a:r>
              <a:rPr lang="en-CA" sz="2400" i="1" baseline="30000" dirty="0">
                <a:sym typeface="Wingdings" panose="05000000000000000000" pitchFamily="2" charset="2"/>
              </a:rPr>
              <a:t>-</a:t>
            </a:r>
            <a:r>
              <a:rPr lang="en-CA" sz="2400" i="1" dirty="0">
                <a:sym typeface="Wingdings" panose="05000000000000000000" pitchFamily="2" charset="2"/>
              </a:rPr>
              <a:t>    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3,36% </a:t>
            </a:r>
          </a:p>
          <a:p>
            <a:pPr marL="0" indent="0">
              <a:buNone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Electron Channel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could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also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added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</a:p>
          <a:p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Provide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complimentary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method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Recoil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Mass to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used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at ILC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108838E6-4CE4-AB26-4F56-83E23A1B80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8" t="6716" r="8706" b="9223"/>
          <a:stretch/>
        </p:blipFill>
        <p:spPr>
          <a:xfrm>
            <a:off x="387927" y="2341817"/>
            <a:ext cx="4886036" cy="3251200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D46492-8EA4-2598-3677-63E94714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806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D65D27A6-BB5F-DE6C-E9D0-1FB82AAF624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7280" y="402336"/>
                <a:ext cx="10058400" cy="5705856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Let 1,2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refer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to Higgs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decay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products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, p</a:t>
                </a:r>
                <a:r>
                  <a:rPr lang="fr-FR" sz="24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x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and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</a:t>
                </a:r>
                <a:r>
                  <a:rPr lang="fr-FR" sz="2400" baseline="-25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to Higgs’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momentum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, p</a:t>
                </a:r>
                <a:r>
                  <a:rPr lang="fr-FR" sz="24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t 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to transverse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momentum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and </a:t>
                </a:r>
                <a14:m>
                  <m:oMath xmlns:m="http://schemas.openxmlformats.org/officeDocument/2006/math"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fr-FR" sz="2400" dirty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to angles.</a:t>
                </a: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Using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only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Transverse Momentum Conservation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with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p</a:t>
                </a:r>
                <a:r>
                  <a:rPr lang="fr-FR" sz="24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1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and p</a:t>
                </a:r>
                <a:r>
                  <a:rPr lang="fr-FR" sz="24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2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:</a:t>
                </a: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Advantages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:</a:t>
                </a: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-No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energy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in the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resulting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mass formula,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only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direction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needed</a:t>
                </a:r>
                <a:endParaRPr lang="fr-FR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-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Less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uncertainty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from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Beam calibration,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especially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at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higher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energies</a:t>
                </a:r>
                <a:endParaRPr lang="fr-FR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-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Complementary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method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with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the </a:t>
                </a:r>
                <a:r>
                  <a:rPr lang="fr-FR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Recoil</a:t>
                </a:r>
                <a:r>
                  <a:rPr lang="fr-F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Mass		</a:t>
                </a:r>
                <a:endParaRPr lang="fr-FR" sz="2400" dirty="0"/>
              </a:p>
              <a:p>
                <a:pPr marL="0" indent="0">
                  <a:buNone/>
                </a:pPr>
                <a:endParaRPr lang="fr-FR" sz="2400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D65D27A6-BB5F-DE6C-E9D0-1FB82AAF62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402336"/>
                <a:ext cx="10058400" cy="5705856"/>
              </a:xfrm>
              <a:prstGeom prst="rect">
                <a:avLst/>
              </a:prstGeom>
              <a:blipFill>
                <a:blip r:embed="rId2"/>
                <a:stretch>
                  <a:fillRect l="-909" t="-14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566E9B3-4E3E-D520-D3C2-F6A856A2C8CC}"/>
                  </a:ext>
                </a:extLst>
              </p:cNvPr>
              <p:cNvSpPr txBox="1"/>
              <p:nvPr/>
            </p:nvSpPr>
            <p:spPr>
              <a:xfrm>
                <a:off x="5303520" y="1856586"/>
                <a:ext cx="6488430" cy="8957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func>
                        <m:func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fr-FR" sz="2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func>
                        <m:func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566E9B3-4E3E-D520-D3C2-F6A856A2C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520" y="1856586"/>
                <a:ext cx="6488430" cy="8957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E4D48A9B-F61D-9336-4E59-6214986FA30E}"/>
                  </a:ext>
                </a:extLst>
              </p:cNvPr>
              <p:cNvSpPr txBox="1"/>
              <p:nvPr/>
            </p:nvSpPr>
            <p:spPr>
              <a:xfrm>
                <a:off x="1036320" y="1642934"/>
                <a:ext cx="6364224" cy="17860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fr-FR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fr-FR" sz="3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32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fr-FR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fr-FR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func>
                                  <m:func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32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</m:num>
                              <m:den>
                                <m:func>
                                  <m:func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32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fr-FR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</m:den>
                            </m:f>
                          </m:num>
                          <m:den>
                            <m:f>
                              <m:fPr>
                                <m:ctrlPr>
                                  <a:rPr lang="fr-FR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func>
                                  <m:func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32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fr-FR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</m:num>
                              <m:den>
                                <m:func>
                                  <m:funcPr>
                                    <m:ctrlP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32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fr-FR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fr-FR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fr-FR" sz="32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</m:den>
                            </m:f>
                          </m:den>
                        </m:f>
                      </m:e>
                    </m:d>
                  </m:oMath>
                </a14:m>
                <a:r>
                  <a:rPr lang="fr-FR" sz="3200" dirty="0"/>
                  <a:t>,</a:t>
                </a:r>
              </a:p>
              <a:p>
                <a:endParaRPr lang="fr-FR" sz="3200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E4D48A9B-F61D-9336-4E59-6214986FA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320" y="1642934"/>
                <a:ext cx="6364224" cy="17860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06E762D-3962-54B3-7524-1E3B73E3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458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C61C7-964A-011C-D4EB-E0CBC167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35AAFB-D137-E504-FF83-93C5D82E3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 err="1"/>
              <a:t>Whizard</a:t>
            </a:r>
            <a:r>
              <a:rPr lang="fr-FR" dirty="0"/>
              <a:t>: Event </a:t>
            </a:r>
            <a:r>
              <a:rPr lang="fr-FR" dirty="0" err="1"/>
              <a:t>Generator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ISR, </a:t>
            </a:r>
            <a:r>
              <a:rPr lang="fr-FR" dirty="0" err="1"/>
              <a:t>Beamstrahlung</a:t>
            </a:r>
            <a:r>
              <a:rPr lang="fr-FR" dirty="0"/>
              <a:t> and Parton </a:t>
            </a:r>
            <a:r>
              <a:rPr lang="fr-FR" dirty="0" err="1"/>
              <a:t>showers</a:t>
            </a:r>
            <a:r>
              <a:rPr lang="fr-FR" dirty="0"/>
              <a:t> and </a:t>
            </a:r>
            <a:r>
              <a:rPr lang="fr-FR" dirty="0" err="1"/>
              <a:t>hadronization</a:t>
            </a:r>
            <a:r>
              <a:rPr lang="fr-FR" dirty="0"/>
              <a:t> by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Pythia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 Monte Carlo </a:t>
            </a:r>
            <a:r>
              <a:rPr lang="fr-FR" dirty="0" err="1">
                <a:sym typeface="Wingdings" panose="05000000000000000000" pitchFamily="2" charset="2"/>
              </a:rPr>
              <a:t>events</a:t>
            </a:r>
            <a:r>
              <a:rPr lang="fr-FR" dirty="0">
                <a:sym typeface="Wingdings" panose="05000000000000000000" pitchFamily="2" charset="2"/>
              </a:rPr>
              <a:t> or Truth </a:t>
            </a:r>
            <a:r>
              <a:rPr lang="fr-FR" dirty="0" err="1">
                <a:sym typeface="Wingdings" panose="05000000000000000000" pitchFamily="2" charset="2"/>
              </a:rPr>
              <a:t>events</a:t>
            </a:r>
            <a:endParaRPr lang="fr-FR" dirty="0"/>
          </a:p>
          <a:p>
            <a:r>
              <a:rPr lang="fr-FR" dirty="0"/>
              <a:t>GEANT4: </a:t>
            </a:r>
            <a:r>
              <a:rPr lang="fr-FR" dirty="0" err="1"/>
              <a:t>Simulates</a:t>
            </a:r>
            <a:r>
              <a:rPr lang="fr-FR" dirty="0"/>
              <a:t> the detectors and the </a:t>
            </a:r>
            <a:r>
              <a:rPr lang="fr-FR" dirty="0" err="1"/>
              <a:t>detection</a:t>
            </a:r>
            <a:r>
              <a:rPr lang="fr-FR" dirty="0"/>
              <a:t> of Truth </a:t>
            </a:r>
            <a:r>
              <a:rPr lang="fr-FR" dirty="0" err="1"/>
              <a:t>events</a:t>
            </a:r>
            <a:endParaRPr lang="fr-FR" dirty="0"/>
          </a:p>
          <a:p>
            <a:r>
              <a:rPr lang="fr-FR" dirty="0" err="1"/>
              <a:t>PandoraPFA</a:t>
            </a:r>
            <a:r>
              <a:rPr lang="fr-FR" dirty="0"/>
              <a:t> and </a:t>
            </a:r>
            <a:r>
              <a:rPr lang="fr-FR" dirty="0" err="1"/>
              <a:t>LCFIPlus</a:t>
            </a:r>
            <a:r>
              <a:rPr lang="fr-FR" dirty="0"/>
              <a:t>: Full </a:t>
            </a:r>
            <a:r>
              <a:rPr lang="fr-FR" dirty="0" err="1"/>
              <a:t>event</a:t>
            </a:r>
            <a:r>
              <a:rPr lang="fr-FR" dirty="0"/>
              <a:t> reconstruction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digitization</a:t>
            </a:r>
            <a:r>
              <a:rPr lang="fr-FR" dirty="0"/>
              <a:t>, </a:t>
            </a:r>
            <a:r>
              <a:rPr lang="fr-FR" dirty="0" err="1"/>
              <a:t>particle</a:t>
            </a:r>
            <a:r>
              <a:rPr lang="fr-FR" dirty="0"/>
              <a:t> flow </a:t>
            </a:r>
            <a:r>
              <a:rPr lang="fr-FR" dirty="0" err="1"/>
              <a:t>analysis</a:t>
            </a:r>
            <a:r>
              <a:rPr lang="fr-FR" dirty="0"/>
              <a:t>, jet clustering…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ROOT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7D5C0-290E-00BF-48BE-4EB4398A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919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E7DD6A-3A54-52E4-1304-D308B5E77864}"/>
              </a:ext>
            </a:extLst>
          </p:cNvPr>
          <p:cNvSpPr txBox="1">
            <a:spLocks/>
          </p:cNvSpPr>
          <p:nvPr/>
        </p:nvSpPr>
        <p:spPr>
          <a:xfrm>
            <a:off x="6096000" y="411480"/>
            <a:ext cx="5413543" cy="5536738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All data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computed</a:t>
            </a:r>
            <a:r>
              <a:rPr lang="fr-FR" sz="1800" dirty="0"/>
              <a:t> for </a:t>
            </a:r>
            <a:r>
              <a:rPr lang="fr-FR" sz="1800" dirty="0" err="1"/>
              <a:t>both</a:t>
            </a:r>
            <a:r>
              <a:rPr lang="fr-FR" sz="1800" dirty="0"/>
              <a:t> of the H </a:t>
            </a:r>
            <a:r>
              <a:rPr lang="fr-FR" sz="1800" dirty="0" err="1"/>
              <a:t>decay</a:t>
            </a:r>
            <a:r>
              <a:rPr lang="fr-FR" sz="1800" dirty="0"/>
              <a:t> </a:t>
            </a:r>
            <a:r>
              <a:rPr lang="fr-FR" sz="1800" dirty="0" err="1"/>
              <a:t>products</a:t>
            </a:r>
            <a:r>
              <a:rPr lang="fr-FR" sz="1800" dirty="0"/>
              <a:t> and </a:t>
            </a:r>
            <a:r>
              <a:rPr lang="fr-FR" sz="1800" dirty="0" err="1"/>
              <a:t>shown</a:t>
            </a:r>
            <a:r>
              <a:rPr lang="fr-FR" sz="1800" dirty="0"/>
              <a:t> for </a:t>
            </a:r>
            <a:r>
              <a:rPr lang="fr-FR" sz="1800" dirty="0" err="1"/>
              <a:t>either</a:t>
            </a:r>
            <a:r>
              <a:rPr lang="fr-FR" sz="1800" dirty="0"/>
              <a:t> </a:t>
            </a:r>
            <a:r>
              <a:rPr lang="el-GR" sz="1800" i="1" dirty="0"/>
              <a:t>ττ</a:t>
            </a:r>
            <a:r>
              <a:rPr lang="fr-FR" sz="1800" dirty="0"/>
              <a:t> or </a:t>
            </a:r>
            <a:r>
              <a:rPr lang="fr-FR" sz="1800" i="1" dirty="0" err="1"/>
              <a:t>bb</a:t>
            </a:r>
            <a:r>
              <a:rPr lang="fr-FR" sz="1800" dirty="0"/>
              <a:t>.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fr-FR" sz="1800" dirty="0"/>
          </a:p>
          <a:p>
            <a:pPr marL="0" indent="0">
              <a:buFont typeface="Calibri" panose="020F0502020204030204" pitchFamily="34" charset="0"/>
              <a:buNone/>
            </a:pPr>
            <a:r>
              <a:rPr lang="fr-FR" sz="1800" dirty="0"/>
              <a:t>Relative </a:t>
            </a:r>
            <a:r>
              <a:rPr lang="fr-FR" sz="1800" dirty="0" err="1"/>
              <a:t>Resolution</a:t>
            </a:r>
            <a:r>
              <a:rPr lang="fr-FR" sz="1800" dirty="0"/>
              <a:t> for </a:t>
            </a:r>
            <a:r>
              <a:rPr lang="fr-FR" sz="1800" dirty="0" err="1"/>
              <a:t>m</a:t>
            </a:r>
            <a:r>
              <a:rPr lang="fr-FR" sz="1800" baseline="-25000" dirty="0" err="1"/>
              <a:t>H</a:t>
            </a:r>
            <a:r>
              <a:rPr lang="fr-FR" sz="1800" dirty="0"/>
              <a:t> and </a:t>
            </a:r>
            <a:r>
              <a:rPr lang="fr-FR" sz="1800" dirty="0" err="1"/>
              <a:t>Absolute</a:t>
            </a:r>
            <a:r>
              <a:rPr lang="fr-FR" sz="1800" dirty="0"/>
              <a:t> </a:t>
            </a:r>
            <a:r>
              <a:rPr lang="fr-FR" sz="1800" dirty="0" err="1"/>
              <a:t>Resolution</a:t>
            </a:r>
            <a:r>
              <a:rPr lang="fr-FR" sz="1800" dirty="0"/>
              <a:t> for angles are </a:t>
            </a:r>
            <a:r>
              <a:rPr lang="fr-FR" sz="1800" dirty="0" err="1"/>
              <a:t>fitted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</a:t>
            </a:r>
            <a:r>
              <a:rPr lang="fr-FR" sz="1800" dirty="0" err="1"/>
              <a:t>Gaussians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ROOT to </a:t>
            </a:r>
            <a:r>
              <a:rPr lang="fr-FR" sz="1800" dirty="0" err="1"/>
              <a:t>get</a:t>
            </a:r>
            <a:r>
              <a:rPr lang="fr-FR" sz="1800" dirty="0"/>
              <a:t> the </a:t>
            </a:r>
            <a:r>
              <a:rPr lang="fr-FR" sz="1800" dirty="0" err="1"/>
              <a:t>errors</a:t>
            </a:r>
            <a:r>
              <a:rPr lang="fr-FR" sz="1800" dirty="0"/>
              <a:t> of </a:t>
            </a:r>
            <a:r>
              <a:rPr lang="fr-FR" sz="1800" dirty="0" err="1"/>
              <a:t>each</a:t>
            </a:r>
            <a:r>
              <a:rPr lang="fr-FR" sz="1800" dirty="0"/>
              <a:t> </a:t>
            </a:r>
            <a:r>
              <a:rPr lang="fr-FR" sz="1800" dirty="0" err="1"/>
              <a:t>channel</a:t>
            </a:r>
            <a:endParaRPr lang="fr-FR" sz="1800" dirty="0"/>
          </a:p>
          <a:p>
            <a:pPr marL="0" indent="0">
              <a:buFont typeface="Calibri" panose="020F0502020204030204" pitchFamily="34" charset="0"/>
              <a:buNone/>
            </a:pPr>
            <a:endParaRPr lang="fr-FR" sz="1800" dirty="0"/>
          </a:p>
          <a:p>
            <a:pPr marL="0" indent="0">
              <a:buFont typeface="Calibri" panose="020F0502020204030204" pitchFamily="34" charset="0"/>
              <a:buNone/>
            </a:pPr>
            <a:r>
              <a:rPr lang="fr-FR" sz="1800" dirty="0"/>
              <a:t>The distributions are </a:t>
            </a:r>
            <a:r>
              <a:rPr lang="fr-FR" sz="1800" dirty="0" err="1"/>
              <a:t>similar</a:t>
            </a:r>
            <a:r>
              <a:rPr lang="fr-FR" sz="1800" dirty="0"/>
              <a:t> in </a:t>
            </a:r>
            <a:r>
              <a:rPr lang="fr-FR" sz="1800" dirty="0" err="1"/>
              <a:t>each</a:t>
            </a:r>
            <a:r>
              <a:rPr lang="fr-FR" sz="1800" dirty="0"/>
              <a:t> cases for </a:t>
            </a:r>
            <a:r>
              <a:rPr lang="fr-FR" sz="1800" i="1" dirty="0" err="1">
                <a:sym typeface="Wingdings" panose="05000000000000000000" pitchFamily="2" charset="2"/>
              </a:rPr>
              <a:t>bb</a:t>
            </a:r>
            <a:r>
              <a:rPr lang="el-GR" sz="1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̅</a:t>
            </a:r>
            <a:r>
              <a:rPr lang="fr-FR" sz="1800" dirty="0"/>
              <a:t> and </a:t>
            </a:r>
            <a:r>
              <a:rPr lang="el-GR" sz="1800" i="1" dirty="0"/>
              <a:t>ττ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the </a:t>
            </a:r>
            <a:r>
              <a:rPr lang="fr-FR" sz="1800" i="1" dirty="0" err="1">
                <a:sym typeface="Wingdings" panose="05000000000000000000" pitchFamily="2" charset="2"/>
              </a:rPr>
              <a:t>bb</a:t>
            </a:r>
            <a:r>
              <a:rPr lang="el-GR" sz="1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̅ </a:t>
            </a:r>
            <a:r>
              <a:rPr lang="fr-FR" sz="1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1800" dirty="0"/>
              <a:t>more </a:t>
            </a:r>
            <a:r>
              <a:rPr lang="fr-FR" sz="1800" dirty="0" err="1"/>
              <a:t>peaked</a:t>
            </a:r>
            <a:r>
              <a:rPr lang="fr-FR" sz="1800" dirty="0"/>
              <a:t>.</a:t>
            </a:r>
          </a:p>
          <a:p>
            <a:pPr marL="0" indent="0">
              <a:buNone/>
            </a:pPr>
            <a:endParaRPr lang="fr-FR" sz="18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ED7A946-AD3C-F5B7-B070-389E4B932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0"/>
            <a:ext cx="5695950" cy="308099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2E09FD1-33FB-B864-E572-402F766ED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3179849"/>
            <a:ext cx="5695950" cy="307967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D25E3C-E76C-5AA3-07E7-D248C01CF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28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id="{54E85245-9D18-C0B7-A696-C82B23B1819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38200" y="3112765"/>
              <a:ext cx="10728960" cy="190985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4126">
                      <a:extLst>
                        <a:ext uri="{9D8B030D-6E8A-4147-A177-3AD203B41FA5}">
                          <a16:colId xmlns:a16="http://schemas.microsoft.com/office/drawing/2014/main" val="3977730894"/>
                        </a:ext>
                      </a:extLst>
                    </a:gridCol>
                    <a:gridCol w="3158278">
                      <a:extLst>
                        <a:ext uri="{9D8B030D-6E8A-4147-A177-3AD203B41FA5}">
                          <a16:colId xmlns:a16="http://schemas.microsoft.com/office/drawing/2014/main" val="715989997"/>
                        </a:ext>
                      </a:extLst>
                    </a:gridCol>
                    <a:gridCol w="3158278">
                      <a:extLst>
                        <a:ext uri="{9D8B030D-6E8A-4147-A177-3AD203B41FA5}">
                          <a16:colId xmlns:a16="http://schemas.microsoft.com/office/drawing/2014/main" val="421611020"/>
                        </a:ext>
                      </a:extLst>
                    </a:gridCol>
                    <a:gridCol w="3158278">
                      <a:extLst>
                        <a:ext uri="{9D8B030D-6E8A-4147-A177-3AD203B41FA5}">
                          <a16:colId xmlns:a16="http://schemas.microsoft.com/office/drawing/2014/main" val="1017496303"/>
                        </a:ext>
                      </a:extLst>
                    </a:gridCol>
                  </a:tblGrid>
                  <a:tr h="6348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Resolution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b="0" dirty="0"/>
                            <a:t>[</a:t>
                          </a:r>
                          <a:r>
                            <a:rPr lang="fr-FR" b="0" dirty="0" err="1"/>
                            <a:t>degree</a:t>
                          </a:r>
                          <a:r>
                            <a:rPr lang="fr-FR" b="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[</a:t>
                          </a:r>
                          <a:r>
                            <a:rPr lang="fr-FR" dirty="0" err="1"/>
                            <a:t>degree</a:t>
                          </a:r>
                          <a:r>
                            <a:rPr lang="fr-FR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aseline="0" dirty="0"/>
                            <a:t> </a:t>
                          </a:r>
                          <a:r>
                            <a:rPr lang="el-GR" baseline="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Δ</a:t>
                          </a:r>
                          <a:r>
                            <a:rPr lang="fr-FR" i="1" baseline="0" dirty="0" err="1"/>
                            <a:t>m</a:t>
                          </a:r>
                          <a:r>
                            <a:rPr lang="fr-FR" i="0" baseline="-25000" dirty="0" err="1"/>
                            <a:t>H</a:t>
                          </a:r>
                          <a:r>
                            <a:rPr lang="fr-FR" baseline="0" dirty="0"/>
                            <a:t> [</a:t>
                          </a:r>
                          <a:r>
                            <a:rPr lang="fr-FR" baseline="0" dirty="0" err="1"/>
                            <a:t>GeV</a:t>
                          </a:r>
                          <a:r>
                            <a:rPr lang="fr-FR" baseline="0" dirty="0"/>
                            <a:t>]</a:t>
                          </a:r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2060777"/>
                      </a:ext>
                    </a:extLst>
                  </a:tr>
                  <a:tr h="6348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Using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bb</a:t>
                          </a:r>
                          <a:r>
                            <a:rPr lang="fr-FR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̅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0,80±0,03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0,92±0,02</a:t>
                          </a:r>
                        </a:p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4,17±0,16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659312"/>
                      </a:ext>
                    </a:extLst>
                  </a:tr>
                  <a:tr h="6348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Using</a:t>
                          </a:r>
                          <a:r>
                            <a:rPr lang="fr-FR" dirty="0"/>
                            <a:t> </a:t>
                          </a:r>
                          <a:r>
                            <a:rPr lang="el-GR" dirty="0"/>
                            <a:t>τ</a:t>
                          </a:r>
                          <a:r>
                            <a:rPr lang="fr-FR" baseline="30000" dirty="0"/>
                            <a:t>+</a:t>
                          </a:r>
                          <a:r>
                            <a:rPr lang="el-GR" dirty="0"/>
                            <a:t>τ</a:t>
                          </a:r>
                          <a:r>
                            <a:rPr lang="fr-FR" baseline="30000" dirty="0"/>
                            <a:t>-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0,67±0,01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0,73±0,01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4,51±0,14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14316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id="{54E85245-9D18-C0B7-A696-C82B23B1819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3756601"/>
                  </p:ext>
                </p:extLst>
              </p:nvPr>
            </p:nvGraphicFramePr>
            <p:xfrm>
              <a:off x="838200" y="3112765"/>
              <a:ext cx="10728960" cy="190985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4126">
                      <a:extLst>
                        <a:ext uri="{9D8B030D-6E8A-4147-A177-3AD203B41FA5}">
                          <a16:colId xmlns:a16="http://schemas.microsoft.com/office/drawing/2014/main" val="3977730894"/>
                        </a:ext>
                      </a:extLst>
                    </a:gridCol>
                    <a:gridCol w="3158278">
                      <a:extLst>
                        <a:ext uri="{9D8B030D-6E8A-4147-A177-3AD203B41FA5}">
                          <a16:colId xmlns:a16="http://schemas.microsoft.com/office/drawing/2014/main" val="715989997"/>
                        </a:ext>
                      </a:extLst>
                    </a:gridCol>
                    <a:gridCol w="3158278">
                      <a:extLst>
                        <a:ext uri="{9D8B030D-6E8A-4147-A177-3AD203B41FA5}">
                          <a16:colId xmlns:a16="http://schemas.microsoft.com/office/drawing/2014/main" val="421611020"/>
                        </a:ext>
                      </a:extLst>
                    </a:gridCol>
                    <a:gridCol w="3158278">
                      <a:extLst>
                        <a:ext uri="{9D8B030D-6E8A-4147-A177-3AD203B41FA5}">
                          <a16:colId xmlns:a16="http://schemas.microsoft.com/office/drawing/2014/main" val="1017496303"/>
                        </a:ext>
                      </a:extLst>
                    </a:gridCol>
                  </a:tblGrid>
                  <a:tr h="6348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Resolution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39961" t="-4808" r="-200579" b="-204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39692" t="-4808" r="-100193" b="-204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aseline="0" dirty="0"/>
                            <a:t> </a:t>
                          </a:r>
                          <a:r>
                            <a:rPr lang="el-GR" baseline="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Δ</a:t>
                          </a:r>
                          <a:r>
                            <a:rPr lang="fr-FR" i="1" baseline="0" dirty="0" err="1"/>
                            <a:t>m</a:t>
                          </a:r>
                          <a:r>
                            <a:rPr lang="fr-FR" i="0" baseline="-25000" dirty="0" err="1"/>
                            <a:t>H</a:t>
                          </a:r>
                          <a:r>
                            <a:rPr lang="fr-FR" baseline="0" dirty="0"/>
                            <a:t> [</a:t>
                          </a:r>
                          <a:r>
                            <a:rPr lang="fr-FR" baseline="0" dirty="0" err="1"/>
                            <a:t>GeV</a:t>
                          </a:r>
                          <a:r>
                            <a:rPr lang="fr-FR" baseline="0" dirty="0"/>
                            <a:t>]</a:t>
                          </a:r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206077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Using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bb</a:t>
                          </a:r>
                          <a:r>
                            <a:rPr lang="fr-FR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̅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0,80±0,03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0,92±0,02</a:t>
                          </a:r>
                        </a:p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4,17±0,16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659312"/>
                      </a:ext>
                    </a:extLst>
                  </a:tr>
                  <a:tr h="6348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Using</a:t>
                          </a:r>
                          <a:r>
                            <a:rPr lang="fr-FR" dirty="0"/>
                            <a:t> </a:t>
                          </a:r>
                          <a:r>
                            <a:rPr lang="el-GR" dirty="0"/>
                            <a:t>τ</a:t>
                          </a:r>
                          <a:r>
                            <a:rPr lang="fr-FR" baseline="30000" dirty="0"/>
                            <a:t>+</a:t>
                          </a:r>
                          <a:r>
                            <a:rPr lang="el-GR" dirty="0"/>
                            <a:t>τ</a:t>
                          </a:r>
                          <a:r>
                            <a:rPr lang="fr-FR" baseline="30000" dirty="0"/>
                            <a:t>-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0,67±0,01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0,73±0,01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4,51±0,14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143169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809287A-EA06-26BA-7A4C-CC45DDD51232}"/>
                  </a:ext>
                </a:extLst>
              </p:cNvPr>
              <p:cNvSpPr txBox="1"/>
              <p:nvPr/>
            </p:nvSpPr>
            <p:spPr>
              <a:xfrm>
                <a:off x="838200" y="5124450"/>
                <a:ext cx="10728960" cy="1052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/>
                  <a:t>With</a:t>
                </a:r>
                <a:r>
                  <a:rPr lang="fr-FR" dirty="0"/>
                  <a:t> a 2000fb</a:t>
                </a:r>
                <a:r>
                  <a:rPr lang="fr-FR" baseline="30000" dirty="0"/>
                  <a:t>-1</a:t>
                </a:r>
                <a:r>
                  <a:rPr lang="fr-FR" dirty="0"/>
                  <a:t> </a:t>
                </a:r>
                <a:r>
                  <a:rPr lang="fr-FR" dirty="0" err="1"/>
                  <a:t>Luminosity</a:t>
                </a:r>
                <a:r>
                  <a:rPr lang="fr-FR" dirty="0"/>
                  <a:t>, 100% </a:t>
                </a:r>
                <a:r>
                  <a:rPr lang="fr-FR" dirty="0" err="1"/>
                  <a:t>efficiency</a:t>
                </a:r>
                <a:r>
                  <a:rPr lang="fr-FR" dirty="0"/>
                  <a:t> and the </a:t>
                </a:r>
                <a:r>
                  <a:rPr lang="en-CA" i="1" dirty="0">
                    <a:sym typeface="Wingdings" panose="05000000000000000000" pitchFamily="2" charset="2"/>
                  </a:rPr>
                  <a:t>µµ </a:t>
                </a:r>
                <a:r>
                  <a:rPr lang="en-CA" dirty="0">
                    <a:sym typeface="Wingdings" panose="05000000000000000000" pitchFamily="2" charset="2"/>
                  </a:rPr>
                  <a:t>channel for Z decay,</a:t>
                </a:r>
                <a:endParaRPr lang="fr-FR" dirty="0"/>
              </a:p>
              <a:p>
                <a:endParaRPr lang="fr-FR" dirty="0"/>
              </a:p>
              <a:p>
                <a:r>
                  <a:rPr lang="fr-FR" dirty="0"/>
                  <a:t>The </a:t>
                </a:r>
                <a:r>
                  <a:rPr lang="fr-FR" dirty="0" err="1"/>
                  <a:t>error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√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:r>
                  <a:rPr lang="fr-FR" dirty="0" err="1"/>
                  <a:t>then</a:t>
                </a:r>
                <a:r>
                  <a:rPr lang="fr-FR" dirty="0"/>
                  <a:t> ~20MeV for </a:t>
                </a:r>
                <a:r>
                  <a:rPr lang="fr-FR" i="1" dirty="0" err="1">
                    <a:sym typeface="Wingdings" panose="05000000000000000000" pitchFamily="2" charset="2"/>
                  </a:rPr>
                  <a:t>bb</a:t>
                </a:r>
                <a:r>
                  <a:rPr lang="el-GR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̅</a:t>
                </a:r>
                <a:r>
                  <a:rPr lang="fr-FR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and ~100 MeV</a:t>
                </a:r>
                <a:r>
                  <a:rPr lang="fr-FR" dirty="0"/>
                  <a:t> for </a:t>
                </a:r>
                <a:r>
                  <a:rPr lang="el-GR" i="1" dirty="0">
                    <a:sym typeface="Wingdings" panose="05000000000000000000" pitchFamily="2" charset="2"/>
                  </a:rPr>
                  <a:t>τ</a:t>
                </a:r>
                <a:r>
                  <a:rPr lang="fr-FR" i="1" baseline="30000" dirty="0">
                    <a:sym typeface="Wingdings" panose="05000000000000000000" pitchFamily="2" charset="2"/>
                  </a:rPr>
                  <a:t>+</a:t>
                </a:r>
                <a:r>
                  <a:rPr lang="el-GR" i="1" dirty="0">
                    <a:sym typeface="Wingdings" panose="05000000000000000000" pitchFamily="2" charset="2"/>
                  </a:rPr>
                  <a:t>τ</a:t>
                </a:r>
                <a:r>
                  <a:rPr lang="fr-FR" i="1" baseline="30000" dirty="0">
                    <a:sym typeface="Wingdings" panose="05000000000000000000" pitchFamily="2" charset="2"/>
                  </a:rPr>
                  <a:t>-</a:t>
                </a:r>
                <a:r>
                  <a:rPr lang="fr-FR" dirty="0"/>
                  <a:t> </a:t>
                </a: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809287A-EA06-26BA-7A4C-CC45DDD51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124450"/>
                <a:ext cx="10728960" cy="1052083"/>
              </a:xfrm>
              <a:prstGeom prst="rect">
                <a:avLst/>
              </a:prstGeom>
              <a:blipFill>
                <a:blip r:embed="rId4"/>
                <a:stretch>
                  <a:fillRect l="-511" t="-3488" b="-29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>
            <a:extLst>
              <a:ext uri="{FF2B5EF4-FFF2-40B4-BE49-F238E27FC236}">
                <a16:creationId xmlns:a16="http://schemas.microsoft.com/office/drawing/2014/main" id="{F580C0F7-37F8-184A-77D6-6FBE9E2D56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623"/>
          <a:stretch/>
        </p:blipFill>
        <p:spPr>
          <a:xfrm>
            <a:off x="649605" y="164592"/>
            <a:ext cx="5553075" cy="28972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E16784-96A8-8A56-BBEC-6A5AF37BB39E}"/>
              </a:ext>
            </a:extLst>
          </p:cNvPr>
          <p:cNvSpPr/>
          <p:nvPr/>
        </p:nvSpPr>
        <p:spPr>
          <a:xfrm>
            <a:off x="4306824" y="2829513"/>
            <a:ext cx="182880" cy="232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0B7AF6-0713-BBEC-6E83-4ADA80D33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66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53E8049C-5243-FF1F-E5AC-D427CDC3DA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6288" cy="35605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AC8EA2D3-BF3C-F8C7-A3C9-F1AB38F9FDF0}"/>
                  </a:ext>
                </a:extLst>
              </p:cNvPr>
              <p:cNvSpPr txBox="1"/>
              <p:nvPr/>
            </p:nvSpPr>
            <p:spPr>
              <a:xfrm>
                <a:off x="8067593" y="189559"/>
                <a:ext cx="4019632" cy="5966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/>
                  <a:t>Full simulations at 250 </a:t>
                </a:r>
                <a:r>
                  <a:rPr lang="fr-FR" sz="2800" dirty="0" err="1"/>
                  <a:t>GeV</a:t>
                </a:r>
                <a:r>
                  <a:rPr lang="fr-FR" sz="2800" dirty="0"/>
                  <a:t>. </a:t>
                </a:r>
                <a:r>
                  <a:rPr lang="fr-FR" sz="2800" dirty="0" err="1"/>
                  <a:t>With</a:t>
                </a:r>
                <a:r>
                  <a:rPr lang="fr-FR" sz="2800" dirty="0"/>
                  <a:t> all backgrounds + </a:t>
                </a:r>
                <a:r>
                  <a:rPr lang="fr-FR" sz="2800" dirty="0" err="1"/>
                  <a:t>Cuts</a:t>
                </a:r>
                <a:r>
                  <a:rPr lang="fr-FR" sz="2800" dirty="0"/>
                  <a:t>.</a:t>
                </a:r>
              </a:p>
              <a:p>
                <a:endParaRPr lang="fr-FR" sz="28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𝑠𝑖𝑔𝑛𝑎𝑙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𝑠𝑖𝑔𝑛𝑎𝑙</m:t>
                                  </m:r>
                                </m:sub>
                              </m:s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</a:rPr>
                                    <m:t>𝐵𝑎𝑐𝑘𝑔𝑟𝑜𝑢𝑛𝑑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fr-FR" sz="2800" dirty="0"/>
              </a:p>
              <a:p>
                <a:endParaRPr lang="fr-FR" sz="2800" dirty="0"/>
              </a:p>
              <a:p>
                <a:endParaRPr lang="fr-FR" sz="2800" dirty="0"/>
              </a:p>
              <a:p>
                <a:r>
                  <a:rPr lang="fr-FR" sz="2800" dirty="0"/>
                  <a:t>60% </a:t>
                </a:r>
                <a:r>
                  <a:rPr lang="fr-FR" sz="2800" dirty="0" err="1"/>
                  <a:t>Efficiency</a:t>
                </a:r>
                <a:r>
                  <a:rPr lang="fr-FR" sz="2800" dirty="0"/>
                  <a:t> and 72 sigmas for the </a:t>
                </a:r>
                <a:r>
                  <a:rPr lang="fr-FR" sz="2800" dirty="0" err="1"/>
                  <a:t>bb</a:t>
                </a:r>
                <a:r>
                  <a:rPr lang="fr-FR" sz="2800" dirty="0"/>
                  <a:t> mode.</a:t>
                </a:r>
              </a:p>
              <a:p>
                <a:endParaRPr lang="fr-FR" sz="2800" dirty="0"/>
              </a:p>
              <a:p>
                <a:r>
                  <a:rPr lang="fr-FR" sz="2800" dirty="0" err="1"/>
                  <a:t>Gaussian</a:t>
                </a:r>
                <a:r>
                  <a:rPr lang="fr-FR" sz="2800" dirty="0"/>
                  <a:t> Fit </a:t>
                </a:r>
                <a:r>
                  <a:rPr lang="fr-FR" sz="2800" dirty="0" err="1"/>
                  <a:t>gives</a:t>
                </a:r>
                <a:r>
                  <a:rPr lang="fr-FR" sz="2800" dirty="0"/>
                  <a:t>:</a:t>
                </a:r>
              </a:p>
              <a:p>
                <a:r>
                  <a:rPr lang="fr-FR" sz="2800" dirty="0" err="1"/>
                  <a:t>m</a:t>
                </a:r>
                <a:r>
                  <a:rPr lang="fr-FR" sz="2800" baseline="-25000" dirty="0" err="1"/>
                  <a:t>H</a:t>
                </a:r>
                <a:r>
                  <a:rPr lang="fr-FR" sz="2800" dirty="0"/>
                  <a:t>=125,28±0,019GeV</a:t>
                </a:r>
              </a:p>
              <a:p>
                <a:endParaRPr lang="fr-FR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AC8EA2D3-BF3C-F8C7-A3C9-F1AB38F9FD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7593" y="189559"/>
                <a:ext cx="4019632" cy="5966505"/>
              </a:xfrm>
              <a:prstGeom prst="rect">
                <a:avLst/>
              </a:prstGeom>
              <a:blipFill>
                <a:blip r:embed="rId4"/>
                <a:stretch>
                  <a:fillRect l="-3030" t="-919" r="-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 descr="Une image contenant texte, capture d’écran, nombre, Police&#10;&#10;Description générée automatiquement">
            <a:extLst>
              <a:ext uri="{FF2B5EF4-FFF2-40B4-BE49-F238E27FC236}">
                <a16:creationId xmlns:a16="http://schemas.microsoft.com/office/drawing/2014/main" id="{2DE9F1C9-F510-8AF0-8D76-81452DA172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" y="3560524"/>
            <a:ext cx="8061667" cy="2602531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B9C8697-3881-EFDE-6D9C-1ED06750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513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3CCB2A-346C-9DF5-4AF5-701507C2E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Cuts</a:t>
            </a:r>
            <a:r>
              <a:rPr lang="fr-FR" dirty="0"/>
              <a:t> </a:t>
            </a:r>
            <a:r>
              <a:rPr lang="fr-FR" dirty="0" err="1"/>
              <a:t>Applied</a:t>
            </a:r>
            <a:r>
              <a:rPr lang="fr-FR" dirty="0"/>
              <a:t> to </a:t>
            </a:r>
            <a:r>
              <a:rPr lang="fr-FR" dirty="0" err="1"/>
              <a:t>bb</a:t>
            </a:r>
            <a:r>
              <a:rPr lang="fr-FR" dirty="0"/>
              <a:t> mode: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29A5FB-044A-9458-3D2B-54F161789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74907"/>
          </a:xfrm>
        </p:spPr>
        <p:txBody>
          <a:bodyPr/>
          <a:lstStyle/>
          <a:p>
            <a:endParaRPr lang="fr-FR" dirty="0"/>
          </a:p>
          <a:p>
            <a:r>
              <a:rPr lang="fr-FR" dirty="0"/>
              <a:t>Cut 1: lepton pair must </a:t>
            </a:r>
            <a:r>
              <a:rPr lang="fr-FR" dirty="0" err="1"/>
              <a:t>be</a:t>
            </a:r>
            <a:r>
              <a:rPr lang="fr-FR" dirty="0"/>
              <a:t> muons </a:t>
            </a:r>
            <a:r>
              <a:rPr lang="fr-FR" dirty="0" err="1"/>
              <a:t>with</a:t>
            </a:r>
            <a:r>
              <a:rPr lang="fr-FR" dirty="0"/>
              <a:t> mass close to </a:t>
            </a:r>
            <a:r>
              <a:rPr lang="fr-FR" dirty="0" err="1"/>
              <a:t>m</a:t>
            </a:r>
            <a:r>
              <a:rPr lang="fr-FR" baseline="-25000" dirty="0" err="1"/>
              <a:t>Z</a:t>
            </a:r>
            <a:r>
              <a:rPr lang="fr-FR" dirty="0"/>
              <a:t> at 10GeV</a:t>
            </a:r>
          </a:p>
          <a:p>
            <a:r>
              <a:rPr lang="fr-FR" dirty="0"/>
              <a:t>Cut 2:n</a:t>
            </a:r>
            <a:r>
              <a:rPr lang="fr-FR" baseline="-25000" dirty="0"/>
              <a:t>ChargedPFOs</a:t>
            </a:r>
            <a:r>
              <a:rPr lang="fr-FR" dirty="0"/>
              <a:t> &gt;3 in </a:t>
            </a:r>
            <a:r>
              <a:rPr lang="fr-FR" dirty="0" err="1"/>
              <a:t>each</a:t>
            </a:r>
            <a:r>
              <a:rPr lang="fr-FR" dirty="0"/>
              <a:t> jet</a:t>
            </a:r>
          </a:p>
          <a:p>
            <a:r>
              <a:rPr lang="fr-FR" dirty="0"/>
              <a:t>Cut 3:E</a:t>
            </a:r>
            <a:r>
              <a:rPr lang="fr-FR" baseline="-25000" dirty="0"/>
              <a:t>vis</a:t>
            </a:r>
            <a:r>
              <a:rPr lang="fr-FR" dirty="0"/>
              <a:t>+E</a:t>
            </a:r>
            <a:r>
              <a:rPr lang="fr-FR" baseline="-25000" dirty="0"/>
              <a:t>lep</a:t>
            </a:r>
            <a:r>
              <a:rPr lang="fr-FR" dirty="0"/>
              <a:t> &gt;150 </a:t>
            </a:r>
            <a:r>
              <a:rPr lang="fr-FR" dirty="0" err="1"/>
              <a:t>GeV</a:t>
            </a:r>
            <a:r>
              <a:rPr lang="fr-FR" dirty="0"/>
              <a:t> </a:t>
            </a:r>
          </a:p>
          <a:p>
            <a:r>
              <a:rPr lang="fr-FR" dirty="0"/>
              <a:t>Cut 4: b-</a:t>
            </a:r>
            <a:r>
              <a:rPr lang="fr-FR" dirty="0" err="1"/>
              <a:t>likeness</a:t>
            </a:r>
            <a:r>
              <a:rPr lang="fr-FR" dirty="0"/>
              <a:t> &gt; 0,66</a:t>
            </a:r>
          </a:p>
          <a:p>
            <a:r>
              <a:rPr lang="fr-FR" dirty="0"/>
              <a:t>Cut 5: Lepton pair: abs(cos) &lt; 0,9</a:t>
            </a:r>
          </a:p>
          <a:p>
            <a:r>
              <a:rPr lang="fr-FR" dirty="0"/>
              <a:t>Cut 6:Tight </a:t>
            </a:r>
            <a:r>
              <a:rPr lang="fr-FR" dirty="0" err="1"/>
              <a:t>cut</a:t>
            </a:r>
            <a:r>
              <a:rPr lang="fr-FR" dirty="0"/>
              <a:t> on Higgs mass: 110&lt;</a:t>
            </a:r>
            <a:r>
              <a:rPr lang="fr-FR" dirty="0" err="1"/>
              <a:t>m</a:t>
            </a:r>
            <a:r>
              <a:rPr lang="fr-FR" baseline="-25000" dirty="0" err="1"/>
              <a:t>H</a:t>
            </a:r>
            <a:r>
              <a:rPr lang="fr-FR" baseline="30000" dirty="0" err="1"/>
              <a:t>new</a:t>
            </a:r>
            <a:r>
              <a:rPr lang="fr-FR" dirty="0"/>
              <a:t>&lt;150 </a:t>
            </a:r>
            <a:r>
              <a:rPr lang="fr-FR" dirty="0" err="1"/>
              <a:t>GeV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8A8766-3522-87BB-326E-C95B67D1A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A38A-D9A0-4A9E-A84D-FB6052103E8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31292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Rétrospectiv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1074</TotalTime>
  <Words>797</Words>
  <Application>Microsoft Office PowerPoint</Application>
  <PresentationFormat>Grand écran</PresentationFormat>
  <Paragraphs>131</Paragraphs>
  <Slides>14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Aptos</vt:lpstr>
      <vt:lpstr>Calibri</vt:lpstr>
      <vt:lpstr>Calibri Light</vt:lpstr>
      <vt:lpstr>Cambria Math</vt:lpstr>
      <vt:lpstr>Wingdings</vt:lpstr>
      <vt:lpstr>Rétrospective</vt:lpstr>
      <vt:lpstr>ILD PRESENTATION 03/07</vt:lpstr>
      <vt:lpstr>Motivations &amp; Physics</vt:lpstr>
      <vt:lpstr>The New Method</vt:lpstr>
      <vt:lpstr>Présentation PowerPoint</vt:lpstr>
      <vt:lpstr>Simulations</vt:lpstr>
      <vt:lpstr>Présentation PowerPoint</vt:lpstr>
      <vt:lpstr>Présentation PowerPoint</vt:lpstr>
      <vt:lpstr>Présentation PowerPoint</vt:lpstr>
      <vt:lpstr>Cuts Applied to bb mode:</vt:lpstr>
      <vt:lpstr>Présentation PowerPoint</vt:lpstr>
      <vt:lpstr>For ττ: Different Cuts and more added for leptonic background:</vt:lpstr>
      <vt:lpstr>Possible Improvements:</vt:lpstr>
      <vt:lpstr>Présentation PowerPoint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B</dc:creator>
  <cp:lastModifiedBy>Thomas B</cp:lastModifiedBy>
  <cp:revision>31</cp:revision>
  <dcterms:created xsi:type="dcterms:W3CDTF">2024-07-01T01:56:43Z</dcterms:created>
  <dcterms:modified xsi:type="dcterms:W3CDTF">2024-07-03T13:15:20Z</dcterms:modified>
</cp:coreProperties>
</file>