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7" r:id="rId5"/>
    <p:sldId id="268" r:id="rId6"/>
    <p:sldId id="269" r:id="rId7"/>
    <p:sldId id="260" r:id="rId8"/>
    <p:sldId id="259" r:id="rId9"/>
  </p:sldIdLst>
  <p:sldSz cx="9144000" cy="5715000" type="screen16x10"/>
  <p:notesSz cx="9144000" cy="5715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49"/>
  </p:normalViewPr>
  <p:slideViewPr>
    <p:cSldViewPr>
      <p:cViewPr>
        <p:scale>
          <a:sx n="86" d="100"/>
          <a:sy n="86" d="100"/>
        </p:scale>
        <p:origin x="1864" y="5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771650"/>
            <a:ext cx="7772400" cy="1200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200400"/>
            <a:ext cx="6400800" cy="1428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/>
              <a:t>The</a:t>
            </a:r>
            <a:r>
              <a:rPr spc="-15" dirty="0"/>
              <a:t> </a:t>
            </a:r>
            <a:r>
              <a:rPr dirty="0"/>
              <a:t>ILD</a:t>
            </a:r>
            <a:r>
              <a:rPr spc="-20" dirty="0"/>
              <a:t> </a:t>
            </a:r>
            <a:r>
              <a:rPr spc="-10" dirty="0"/>
              <a:t>concept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/>
              <a:t>The</a:t>
            </a:r>
            <a:r>
              <a:rPr spc="-15" dirty="0"/>
              <a:t> </a:t>
            </a:r>
            <a:r>
              <a:rPr dirty="0"/>
              <a:t>ILD</a:t>
            </a:r>
            <a:r>
              <a:rPr spc="-20" dirty="0"/>
              <a:t> </a:t>
            </a:r>
            <a:r>
              <a:rPr spc="-10" dirty="0"/>
              <a:t>concept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314450"/>
            <a:ext cx="3977640" cy="3771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314450"/>
            <a:ext cx="3977640" cy="3771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/>
              <a:t>The</a:t>
            </a:r>
            <a:r>
              <a:rPr spc="-15" dirty="0"/>
              <a:t> </a:t>
            </a:r>
            <a:r>
              <a:rPr dirty="0"/>
              <a:t>ILD</a:t>
            </a:r>
            <a:r>
              <a:rPr spc="-20" dirty="0"/>
              <a:t> </a:t>
            </a:r>
            <a:r>
              <a:rPr spc="-10" dirty="0"/>
              <a:t>concept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/>
              <a:t>The</a:t>
            </a:r>
            <a:r>
              <a:rPr spc="-15" dirty="0"/>
              <a:t> </a:t>
            </a:r>
            <a:r>
              <a:rPr dirty="0"/>
              <a:t>ILD</a:t>
            </a:r>
            <a:r>
              <a:rPr spc="-20" dirty="0"/>
              <a:t> </a:t>
            </a:r>
            <a:r>
              <a:rPr spc="-10" dirty="0"/>
              <a:t>concept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/>
              <a:t>The</a:t>
            </a:r>
            <a:r>
              <a:rPr spc="-15" dirty="0"/>
              <a:t> </a:t>
            </a:r>
            <a:r>
              <a:rPr dirty="0"/>
              <a:t>ILD</a:t>
            </a:r>
            <a:r>
              <a:rPr spc="-20" dirty="0"/>
              <a:t> </a:t>
            </a:r>
            <a:r>
              <a:rPr spc="-10" dirty="0"/>
              <a:t>concept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02614" y="320497"/>
            <a:ext cx="7338771" cy="697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351915"/>
            <a:ext cx="6040120" cy="29343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063746" y="5375554"/>
            <a:ext cx="1016000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/>
              <a:t>The</a:t>
            </a:r>
            <a:r>
              <a:rPr spc="-15" dirty="0"/>
              <a:t> </a:t>
            </a:r>
            <a:r>
              <a:rPr dirty="0"/>
              <a:t>ILD</a:t>
            </a:r>
            <a:r>
              <a:rPr spc="-20" dirty="0"/>
              <a:t> </a:t>
            </a:r>
            <a:r>
              <a:rPr spc="-10" dirty="0"/>
              <a:t>concept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5314950"/>
            <a:ext cx="2103120" cy="285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262493" y="5401462"/>
            <a:ext cx="245109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agenda.linearcollider.org/event/10134/progra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hyperlink" Target="https://agenda.linearcollider.org/event/10134/page/349-sachio-komamiya-memoria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chep2024.org/" TargetMode="Externa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genda.linearcollider.org/event/10397/" TargetMode="External"/><Relationship Id="rId4" Type="http://schemas.openxmlformats.org/officeDocument/2006/relationships/hyperlink" Target="https://agenda.linearcollider.org/event/10391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indico.in2p3.fr/event/32629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7868" y="265175"/>
            <a:ext cx="1799844" cy="115214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7068" y="2040712"/>
            <a:ext cx="420497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dirty="0"/>
              <a:t>ILD</a:t>
            </a:r>
            <a:r>
              <a:rPr sz="4000" spc="-60" dirty="0"/>
              <a:t> </a:t>
            </a:r>
            <a:r>
              <a:rPr sz="4000" dirty="0"/>
              <a:t>Status</a:t>
            </a:r>
            <a:r>
              <a:rPr sz="4000" spc="-65" dirty="0"/>
              <a:t> </a:t>
            </a:r>
            <a:r>
              <a:rPr sz="4000" dirty="0"/>
              <a:t>and</a:t>
            </a:r>
            <a:r>
              <a:rPr sz="4000" spc="-55" dirty="0"/>
              <a:t> </a:t>
            </a:r>
            <a:r>
              <a:rPr sz="4000" spc="-20" dirty="0"/>
              <a:t>News</a:t>
            </a:r>
            <a:endParaRPr sz="4000"/>
          </a:p>
        </p:txBody>
      </p:sp>
      <p:sp>
        <p:nvSpPr>
          <p:cNvPr id="4" name="object 4"/>
          <p:cNvSpPr txBox="1"/>
          <p:nvPr/>
        </p:nvSpPr>
        <p:spPr>
          <a:xfrm>
            <a:off x="618540" y="3231003"/>
            <a:ext cx="5401260" cy="13448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20000"/>
              </a:lnSpc>
              <a:spcBef>
                <a:spcPts val="95"/>
              </a:spcBef>
            </a:pPr>
            <a:r>
              <a:rPr sz="2400" dirty="0">
                <a:solidFill>
                  <a:srgbClr val="888888"/>
                </a:solidFill>
                <a:latin typeface="Carlito"/>
                <a:cs typeface="Carlito"/>
              </a:rPr>
              <a:t>Ties</a:t>
            </a:r>
            <a:r>
              <a:rPr sz="2400" spc="-80" dirty="0">
                <a:solidFill>
                  <a:srgbClr val="888888"/>
                </a:solidFill>
                <a:latin typeface="Carlito"/>
                <a:cs typeface="Carlito"/>
              </a:rPr>
              <a:t> </a:t>
            </a:r>
            <a:r>
              <a:rPr sz="2400" spc="-10" dirty="0">
                <a:solidFill>
                  <a:srgbClr val="888888"/>
                </a:solidFill>
                <a:latin typeface="Carlito"/>
                <a:cs typeface="Carlito"/>
              </a:rPr>
              <a:t>Behnke/</a:t>
            </a:r>
            <a:r>
              <a:rPr sz="2400" spc="-95" dirty="0">
                <a:solidFill>
                  <a:srgbClr val="888888"/>
                </a:solidFill>
                <a:latin typeface="Carlito"/>
                <a:cs typeface="Carlito"/>
              </a:rPr>
              <a:t> </a:t>
            </a:r>
            <a:r>
              <a:rPr sz="2400" dirty="0">
                <a:solidFill>
                  <a:srgbClr val="888888"/>
                </a:solidFill>
                <a:latin typeface="Carlito"/>
                <a:cs typeface="Carlito"/>
              </a:rPr>
              <a:t>Kiyotomo</a:t>
            </a:r>
            <a:r>
              <a:rPr sz="2400" spc="-95" dirty="0">
                <a:solidFill>
                  <a:srgbClr val="888888"/>
                </a:solidFill>
                <a:latin typeface="Carlito"/>
                <a:cs typeface="Carlito"/>
              </a:rPr>
              <a:t> </a:t>
            </a:r>
            <a:r>
              <a:rPr sz="2400" spc="-10" dirty="0">
                <a:solidFill>
                  <a:srgbClr val="888888"/>
                </a:solidFill>
                <a:latin typeface="Carlito"/>
                <a:cs typeface="Carlito"/>
              </a:rPr>
              <a:t>Kawagoe </a:t>
            </a:r>
            <a:r>
              <a:rPr lang="en-US" sz="2400" spc="-10" dirty="0">
                <a:solidFill>
                  <a:srgbClr val="888888"/>
                </a:solidFill>
                <a:latin typeface="Carlito"/>
                <a:cs typeface="Carlito"/>
              </a:rPr>
              <a:t>12.07</a:t>
            </a:r>
            <a:r>
              <a:rPr sz="2400" spc="-10" dirty="0">
                <a:solidFill>
                  <a:srgbClr val="888888"/>
                </a:solidFill>
                <a:latin typeface="Carlito"/>
                <a:cs typeface="Carlito"/>
              </a:rPr>
              <a:t>.2024</a:t>
            </a:r>
            <a:endParaRPr sz="24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80"/>
              </a:spcBef>
            </a:pPr>
            <a:r>
              <a:rPr sz="2400" dirty="0">
                <a:solidFill>
                  <a:srgbClr val="888888"/>
                </a:solidFill>
                <a:latin typeface="Carlito"/>
                <a:cs typeface="Carlito"/>
              </a:rPr>
              <a:t>ILD</a:t>
            </a:r>
            <a:r>
              <a:rPr sz="2400" spc="-40" dirty="0">
                <a:solidFill>
                  <a:srgbClr val="888888"/>
                </a:solidFill>
                <a:latin typeface="Carlito"/>
                <a:cs typeface="Carlito"/>
              </a:rPr>
              <a:t> </a:t>
            </a:r>
            <a:r>
              <a:rPr sz="2400" dirty="0">
                <a:solidFill>
                  <a:srgbClr val="888888"/>
                </a:solidFill>
                <a:latin typeface="Carlito"/>
                <a:cs typeface="Carlito"/>
              </a:rPr>
              <a:t>group</a:t>
            </a:r>
            <a:r>
              <a:rPr sz="2400" spc="-40" dirty="0">
                <a:solidFill>
                  <a:srgbClr val="888888"/>
                </a:solidFill>
                <a:latin typeface="Carlito"/>
                <a:cs typeface="Carlito"/>
              </a:rPr>
              <a:t> </a:t>
            </a:r>
            <a:r>
              <a:rPr sz="2400" spc="-10" dirty="0">
                <a:solidFill>
                  <a:srgbClr val="888888"/>
                </a:solidFill>
                <a:latin typeface="Carlito"/>
                <a:cs typeface="Carlito"/>
              </a:rPr>
              <a:t>meeting</a:t>
            </a:r>
            <a:r>
              <a:rPr lang="en-US" sz="2400" spc="-10" dirty="0">
                <a:solidFill>
                  <a:srgbClr val="888888"/>
                </a:solidFill>
                <a:latin typeface="Carlito"/>
                <a:cs typeface="Carlito"/>
              </a:rPr>
              <a:t> connected to LCWS2024</a:t>
            </a:r>
            <a:endParaRPr sz="2400"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2614" y="179070"/>
            <a:ext cx="7338771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1051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Agenda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The</a:t>
            </a:r>
            <a:r>
              <a:rPr spc="-15" dirty="0"/>
              <a:t> </a:t>
            </a:r>
            <a:r>
              <a:rPr dirty="0"/>
              <a:t>ILD</a:t>
            </a:r>
            <a:r>
              <a:rPr spc="-20" dirty="0"/>
              <a:t> </a:t>
            </a:r>
            <a:r>
              <a:rPr spc="-10" dirty="0"/>
              <a:t>concept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2</a:t>
            </a:fld>
            <a:endParaRPr spc="-25" dirty="0"/>
          </a:p>
        </p:txBody>
      </p:sp>
      <p:pic>
        <p:nvPicPr>
          <p:cNvPr id="6" name="図 5" descr="グラフィカル ユーザー インターフェイス, テキスト, アプリケーション, メール, Teams&#10;&#10;自動的に生成された説明">
            <a:extLst>
              <a:ext uri="{FF2B5EF4-FFF2-40B4-BE49-F238E27FC236}">
                <a16:creationId xmlns:a16="http://schemas.microsoft.com/office/drawing/2014/main" id="{C3154144-511D-1A79-8B5B-89647627D7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036158"/>
            <a:ext cx="5673260" cy="4483398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5FFBC6D-B141-3A4A-39DD-337AD96271AE}"/>
              </a:ext>
            </a:extLst>
          </p:cNvPr>
          <p:cNvSpPr txBox="1"/>
          <p:nvPr/>
        </p:nvSpPr>
        <p:spPr>
          <a:xfrm>
            <a:off x="5562601" y="185797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Start at 7:00 in Paris time</a:t>
            </a:r>
          </a:p>
          <a:p>
            <a:r>
              <a:rPr kumimoji="1" lang="en-US" altLang="ja-JP" dirty="0"/>
              <a:t>We thank Colleagues in Europe, for joining early in the  morning.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399030">
              <a:lnSpc>
                <a:spcPct val="100000"/>
              </a:lnSpc>
              <a:spcBef>
                <a:spcPts val="105"/>
              </a:spcBef>
            </a:pPr>
            <a:r>
              <a:rPr dirty="0"/>
              <a:t>LCWS</a:t>
            </a:r>
            <a:r>
              <a:rPr spc="-105" dirty="0"/>
              <a:t> </a:t>
            </a:r>
            <a:r>
              <a:rPr spc="-20" dirty="0"/>
              <a:t>2024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028700"/>
            <a:ext cx="724217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</a:tabLst>
            </a:pPr>
            <a:r>
              <a:rPr sz="2400" spc="-10" dirty="0">
                <a:latin typeface="Carlito"/>
                <a:cs typeface="Carlito"/>
              </a:rPr>
              <a:t>Tokyo:</a:t>
            </a:r>
            <a:r>
              <a:rPr lang="en-US" sz="2400" spc="-10" dirty="0">
                <a:latin typeface="Carlito"/>
                <a:cs typeface="Carlito"/>
              </a:rPr>
              <a:t> 8-11 July 2024</a:t>
            </a:r>
            <a:r>
              <a:rPr sz="2400" spc="-10" dirty="0">
                <a:latin typeface="Carlito"/>
                <a:cs typeface="Carlito"/>
              </a:rPr>
              <a:t> </a:t>
            </a:r>
            <a:r>
              <a:rPr sz="2400" u="sng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rlito"/>
                <a:cs typeface="Carlito"/>
                <a:hlinkClick r:id="rId2"/>
              </a:rPr>
              <a:t>https://agenda.linearcollider.org/event/10134/program</a:t>
            </a:r>
            <a:endParaRPr sz="2400" dirty="0">
              <a:latin typeface="Carlito"/>
              <a:cs typeface="Carlit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3400" y="3782309"/>
            <a:ext cx="3767201" cy="139717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1186180">
              <a:lnSpc>
                <a:spcPct val="100000"/>
              </a:lnSpc>
              <a:spcBef>
                <a:spcPts val="575"/>
              </a:spcBef>
              <a:tabLst>
                <a:tab pos="355600" algn="l"/>
              </a:tabLst>
            </a:pPr>
            <a:r>
              <a:rPr lang="en-US" altLang="ja-JP" sz="1600" dirty="0">
                <a:latin typeface="Carlito"/>
                <a:cs typeface="Carlito"/>
              </a:rPr>
              <a:t>340 participants (251 on site)</a:t>
            </a:r>
          </a:p>
          <a:p>
            <a:pPr marL="12065" marR="1186180">
              <a:lnSpc>
                <a:spcPct val="100000"/>
              </a:lnSpc>
              <a:spcBef>
                <a:spcPts val="575"/>
              </a:spcBef>
              <a:tabLst>
                <a:tab pos="355600" algn="l"/>
              </a:tabLst>
            </a:pPr>
            <a:r>
              <a:rPr lang="en-US" altLang="ja-JP" sz="1600" dirty="0">
                <a:latin typeface="Carlito"/>
                <a:cs typeface="Carlito"/>
              </a:rPr>
              <a:t>Many contributions from ILD. Thank you very much. </a:t>
            </a:r>
          </a:p>
          <a:p>
            <a:pPr marL="12065" marR="1186180">
              <a:lnSpc>
                <a:spcPct val="100000"/>
              </a:lnSpc>
              <a:spcBef>
                <a:spcPts val="575"/>
              </a:spcBef>
              <a:tabLst>
                <a:tab pos="355600" algn="l"/>
              </a:tabLst>
            </a:pPr>
            <a:r>
              <a:rPr lang="en-US" altLang="ja-JP" sz="1600" dirty="0">
                <a:latin typeface="Carlito"/>
                <a:cs typeface="Carlito"/>
              </a:rPr>
              <a:t>Thank you Daniel (PC chair) and </a:t>
            </a:r>
            <a:r>
              <a:rPr lang="en-US" altLang="ja-JP" sz="1600" dirty="0" err="1">
                <a:latin typeface="Carlito"/>
                <a:cs typeface="Carlito"/>
              </a:rPr>
              <a:t>Taikan</a:t>
            </a:r>
            <a:r>
              <a:rPr lang="en-US" altLang="ja-JP" sz="1600" dirty="0">
                <a:latin typeface="Carlito"/>
                <a:cs typeface="Carlito"/>
              </a:rPr>
              <a:t> (LOC chair)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The</a:t>
            </a:r>
            <a:r>
              <a:rPr spc="-15" dirty="0"/>
              <a:t> </a:t>
            </a:r>
            <a:r>
              <a:rPr dirty="0"/>
              <a:t>ILD</a:t>
            </a:r>
            <a:r>
              <a:rPr spc="-20" dirty="0"/>
              <a:t> </a:t>
            </a:r>
            <a:r>
              <a:rPr spc="-10" dirty="0"/>
              <a:t>concept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3</a:t>
            </a:fld>
            <a:endParaRPr spc="-25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B2199BA-D452-974F-4B6F-0EECB89FCD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867" y="1865463"/>
            <a:ext cx="4817904" cy="326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A465173F-2D76-C6B1-6B87-D839829673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566" y="1961620"/>
            <a:ext cx="2916801" cy="172453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4B889A-4BD1-9DBD-690D-8372C0430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2614" y="114300"/>
            <a:ext cx="7338771" cy="697230"/>
          </a:xfrm>
        </p:spPr>
        <p:txBody>
          <a:bodyPr/>
          <a:lstStyle/>
          <a:p>
            <a:r>
              <a:rPr kumimoji="1" lang="en-US" altLang="ja-JP" dirty="0"/>
              <a:t>Sachio </a:t>
            </a:r>
            <a:r>
              <a:rPr kumimoji="1" lang="en-US" altLang="ja-JP" dirty="0" err="1"/>
              <a:t>Komamiya</a:t>
            </a:r>
            <a:r>
              <a:rPr kumimoji="1" lang="en-US" altLang="ja-JP" dirty="0"/>
              <a:t> Memorial</a:t>
            </a:r>
            <a:endParaRPr kumimoji="1" lang="ja-JP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35D673-0160-B69D-06FA-D4FD23AA39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400" y="4802198"/>
            <a:ext cx="8839200" cy="553998"/>
          </a:xfrm>
        </p:spPr>
        <p:txBody>
          <a:bodyPr/>
          <a:lstStyle/>
          <a:p>
            <a:r>
              <a:rPr kumimoji="1" lang="en" altLang="ja-JP" dirty="0">
                <a:hlinkClick r:id="rId2"/>
              </a:rPr>
              <a:t>https://agenda.linearcollider.org/event/10134/page/349-sachio-komamiya-memorial</a:t>
            </a:r>
            <a:endParaRPr kumimoji="1" lang="en" altLang="ja-JP" dirty="0"/>
          </a:p>
          <a:p>
            <a:r>
              <a:rPr kumimoji="1" lang="en" altLang="ja-JP" dirty="0"/>
              <a:t>Electric Memorial Book available</a:t>
            </a:r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E049685-A5E2-3055-0A4E-2AF3CBC7F4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811530"/>
            <a:ext cx="7338771" cy="399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724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D6FBEEB9-FCAD-7C33-615E-97EADED595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86" y="342899"/>
            <a:ext cx="8552913" cy="396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863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4DDF425A-D981-7FA5-AB69-8937578D80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1890"/>
          <a:stretch/>
        </p:blipFill>
        <p:spPr>
          <a:xfrm>
            <a:off x="457200" y="266700"/>
            <a:ext cx="7772400" cy="320040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28BEB5B-41B8-997B-B844-FFD69FC279DA}"/>
              </a:ext>
            </a:extLst>
          </p:cNvPr>
          <p:cNvSpPr txBox="1"/>
          <p:nvPr/>
        </p:nvSpPr>
        <p:spPr>
          <a:xfrm>
            <a:off x="533401" y="3543300"/>
            <a:ext cx="822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“Joint LC Vision” documents: to </a:t>
            </a:r>
            <a:r>
              <a:rPr kumimoji="1" lang="en-US" altLang="ja-JP" dirty="0" err="1"/>
              <a:t>arXiv</a:t>
            </a:r>
            <a:r>
              <a:rPr kumimoji="1" lang="en-US" altLang="ja-JP" dirty="0"/>
              <a:t> and input to EPPSU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Physics at a LC from 90 GeV to multi-</a:t>
            </a:r>
            <a:r>
              <a:rPr kumimoji="1" lang="en-US" altLang="ja-JP" dirty="0" err="1"/>
              <a:t>TeV</a:t>
            </a:r>
            <a:endParaRPr kumimoji="1"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A joint strategic vision for a LC Facility including upgrades, </a:t>
            </a:r>
            <a:r>
              <a:rPr kumimoji="1" lang="en-US" altLang="ja-JP" dirty="0" err="1"/>
              <a:t>beyondcollider</a:t>
            </a:r>
            <a:r>
              <a:rPr kumimoji="1" lang="en-US" altLang="ja-JP" dirty="0"/>
              <a:t>, etc. at any location in the world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dirty="0"/>
          </a:p>
          <a:p>
            <a:r>
              <a:rPr kumimoji="1" lang="en-US" altLang="ja-JP" dirty="0"/>
              <a:t>Jenny will talk about this later.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0220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250DF499-3B4C-FED1-33C5-F598710D55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0711" y="1143000"/>
            <a:ext cx="2288489" cy="323850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The</a:t>
            </a:r>
            <a:r>
              <a:rPr spc="-15" dirty="0"/>
              <a:t> </a:t>
            </a:r>
            <a:r>
              <a:rPr dirty="0"/>
              <a:t>ILD</a:t>
            </a:r>
            <a:r>
              <a:rPr spc="-20" dirty="0"/>
              <a:t> </a:t>
            </a:r>
            <a:r>
              <a:rPr spc="-10" dirty="0"/>
              <a:t>concept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7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2614" y="320497"/>
            <a:ext cx="7338771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00810">
              <a:lnSpc>
                <a:spcPct val="100000"/>
              </a:lnSpc>
              <a:spcBef>
                <a:spcPts val="105"/>
              </a:spcBef>
            </a:pPr>
            <a:r>
              <a:rPr dirty="0"/>
              <a:t>I</a:t>
            </a:r>
            <a:r>
              <a:rPr lang="en-US" dirty="0"/>
              <a:t>CHEP 2024 in Prague</a:t>
            </a:r>
            <a:endParaRPr spc="-20" dirty="0"/>
          </a:p>
        </p:txBody>
      </p:sp>
      <p:sp>
        <p:nvSpPr>
          <p:cNvPr id="3" name="object 3"/>
          <p:cNvSpPr txBox="1"/>
          <p:nvPr/>
        </p:nvSpPr>
        <p:spPr>
          <a:xfrm>
            <a:off x="228600" y="1274190"/>
            <a:ext cx="6477000" cy="3933769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675"/>
              </a:spcBef>
              <a:buFont typeface="Arial" panose="020B0604020202020204" pitchFamily="34" charset="0"/>
              <a:buChar char="•"/>
              <a:tabLst>
                <a:tab pos="355600" algn="l"/>
              </a:tabLst>
            </a:pPr>
            <a:r>
              <a:rPr lang="en-US" altLang="ja-JP" sz="2000" dirty="0">
                <a:latin typeface="Carlito"/>
                <a:cs typeface="Carlito"/>
              </a:rPr>
              <a:t>ICHEP 2024, 18-24 July 2024: </a:t>
            </a:r>
            <a:r>
              <a:rPr lang="en-US" altLang="ja-JP" sz="2000" dirty="0">
                <a:latin typeface="Carlito"/>
                <a:cs typeface="Carlito"/>
                <a:hlinkClick r:id="rId3"/>
              </a:rPr>
              <a:t>https://ichep2024.org</a:t>
            </a:r>
            <a:endParaRPr lang="en-US" altLang="ja-JP" sz="2000" dirty="0">
              <a:latin typeface="Carlito"/>
              <a:cs typeface="Carlito"/>
            </a:endParaRPr>
          </a:p>
          <a:p>
            <a:pPr marL="354965" marR="1186180" indent="-342900">
              <a:lnSpc>
                <a:spcPct val="100000"/>
              </a:lnSpc>
              <a:spcBef>
                <a:spcPts val="575"/>
              </a:spcBef>
              <a:buFont typeface="Arial" panose="020B0604020202020204" pitchFamily="34" charset="0"/>
              <a:buChar char="•"/>
              <a:tabLst>
                <a:tab pos="355600" algn="l"/>
              </a:tabLst>
            </a:pPr>
            <a:r>
              <a:rPr lang="en-US" sz="2000" dirty="0">
                <a:latin typeface="Carlito"/>
                <a:cs typeface="Carlito"/>
              </a:rPr>
              <a:t>Many ILD contributions (7 talks, 3 posters) </a:t>
            </a:r>
          </a:p>
          <a:p>
            <a:pPr marL="354965" marR="1186180" indent="-342900">
              <a:lnSpc>
                <a:spcPct val="100000"/>
              </a:lnSpc>
              <a:spcBef>
                <a:spcPts val="575"/>
              </a:spcBef>
              <a:buFont typeface="Arial" panose="020B0604020202020204" pitchFamily="34" charset="0"/>
              <a:buChar char="•"/>
              <a:tabLst>
                <a:tab pos="355600" algn="l"/>
              </a:tabLst>
            </a:pPr>
            <a:r>
              <a:rPr lang="en-US" sz="2000" dirty="0">
                <a:latin typeface="Carlito"/>
                <a:cs typeface="Carlito"/>
              </a:rPr>
              <a:t>ILD rehearsal sessions: 15, 16 July (afternoon in Europe) 	</a:t>
            </a:r>
            <a:r>
              <a:rPr lang="en-US" sz="2000" dirty="0">
                <a:latin typeface="Carlito"/>
                <a:cs typeface="Carlito"/>
                <a:hlinkClick r:id="rId4"/>
              </a:rPr>
              <a:t>https://agenda.linearcollider.org/event/10391/</a:t>
            </a:r>
            <a:endParaRPr lang="en-US" sz="2000" dirty="0">
              <a:latin typeface="Carlito"/>
              <a:cs typeface="Carlito"/>
            </a:endParaRPr>
          </a:p>
          <a:p>
            <a:pPr marL="354965" marR="1186180" indent="-342900">
              <a:lnSpc>
                <a:spcPct val="100000"/>
              </a:lnSpc>
              <a:spcBef>
                <a:spcPts val="575"/>
              </a:spcBef>
              <a:buFont typeface="Arial" panose="020B0604020202020204" pitchFamily="34" charset="0"/>
              <a:buChar char="•"/>
              <a:tabLst>
                <a:tab pos="355600" algn="l"/>
              </a:tabLst>
            </a:pPr>
            <a:endParaRPr lang="en-US" sz="2000" dirty="0">
              <a:latin typeface="Carlito"/>
              <a:cs typeface="Carlito"/>
            </a:endParaRPr>
          </a:p>
          <a:p>
            <a:pPr marL="354965" marR="1186180" indent="-342900">
              <a:lnSpc>
                <a:spcPct val="100000"/>
              </a:lnSpc>
              <a:spcBef>
                <a:spcPts val="575"/>
              </a:spcBef>
              <a:buFont typeface="Arial" panose="020B0604020202020204" pitchFamily="34" charset="0"/>
              <a:buChar char="•"/>
              <a:tabLst>
                <a:tab pos="355600" algn="l"/>
              </a:tabLst>
            </a:pPr>
            <a:r>
              <a:rPr lang="en-US" sz="2000" dirty="0">
                <a:latin typeface="Carlito"/>
                <a:cs typeface="Carlito"/>
              </a:rPr>
              <a:t>IDT-WG3 rehearsal session: 15 July (morning in Europe) </a:t>
            </a:r>
            <a:r>
              <a:rPr lang="en-US" sz="2000" dirty="0">
                <a:latin typeface="Carlito"/>
                <a:cs typeface="Carlito"/>
                <a:hlinkClick r:id="rId5"/>
              </a:rPr>
              <a:t>https://agenda.linearcollider.org/event/10397/</a:t>
            </a:r>
            <a:endParaRPr lang="en-US" sz="2000" dirty="0">
              <a:latin typeface="Carlito"/>
              <a:cs typeface="Carlito"/>
            </a:endParaRPr>
          </a:p>
          <a:p>
            <a:pPr marL="12065" marR="1186180">
              <a:lnSpc>
                <a:spcPct val="100000"/>
              </a:lnSpc>
              <a:spcBef>
                <a:spcPts val="575"/>
              </a:spcBef>
              <a:tabLst>
                <a:tab pos="355600" algn="l"/>
              </a:tabLst>
            </a:pPr>
            <a:endParaRPr lang="en-US" sz="2000" dirty="0">
              <a:latin typeface="Carlito"/>
              <a:cs typeface="Carlito"/>
            </a:endParaRPr>
          </a:p>
          <a:p>
            <a:pPr marL="12065" marR="1186180" lvl="5">
              <a:spcBef>
                <a:spcPts val="575"/>
              </a:spcBef>
              <a:tabLst>
                <a:tab pos="355600" algn="l"/>
              </a:tabLst>
            </a:pPr>
            <a:endParaRPr lang="en-US" sz="2000"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381000" y="190500"/>
            <a:ext cx="9448800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944880" algn="ctr">
              <a:lnSpc>
                <a:spcPct val="100000"/>
              </a:lnSpc>
              <a:spcBef>
                <a:spcPts val="105"/>
              </a:spcBef>
            </a:pPr>
            <a:r>
              <a:rPr lang="en-US" sz="2800" spc="-45" dirty="0"/>
              <a:t>3rd </a:t>
            </a:r>
            <a:r>
              <a:rPr sz="2800" spc="-45" dirty="0"/>
              <a:t>ECFA</a:t>
            </a:r>
            <a:r>
              <a:rPr sz="2800" spc="-140" dirty="0"/>
              <a:t> </a:t>
            </a:r>
            <a:r>
              <a:rPr lang="en-US" sz="2800" spc="-140" dirty="0"/>
              <a:t>workshop on </a:t>
            </a:r>
            <a:r>
              <a:rPr lang="en-US" sz="2800" spc="-140" dirty="0" err="1"/>
              <a:t>e</a:t>
            </a:r>
            <a:r>
              <a:rPr lang="en-US" sz="2800" spc="-140" baseline="30000" dirty="0" err="1"/>
              <a:t>+</a:t>
            </a:r>
            <a:r>
              <a:rPr lang="en-US" sz="2800" spc="-140" dirty="0" err="1"/>
              <a:t>e</a:t>
            </a:r>
            <a:r>
              <a:rPr lang="en-US" sz="2800" spc="-140" baseline="30000" dirty="0"/>
              <a:t>–</a:t>
            </a:r>
            <a:r>
              <a:rPr lang="en-US" sz="2800" spc="-140" dirty="0"/>
              <a:t> </a:t>
            </a:r>
            <a:r>
              <a:rPr sz="2800" dirty="0"/>
              <a:t>Higgs</a:t>
            </a:r>
            <a:r>
              <a:rPr lang="en-US" sz="2800" dirty="0"/>
              <a:t>/Top/EW</a:t>
            </a:r>
            <a:r>
              <a:rPr sz="2800" spc="-135" dirty="0"/>
              <a:t> </a:t>
            </a:r>
            <a:r>
              <a:rPr sz="2800" dirty="0"/>
              <a:t>factor</a:t>
            </a:r>
            <a:r>
              <a:rPr lang="en-US" sz="2800" dirty="0"/>
              <a:t>ies (Paris)</a:t>
            </a:r>
            <a:endParaRPr sz="2800" spc="-20" dirty="0"/>
          </a:p>
        </p:txBody>
      </p:sp>
      <p:sp>
        <p:nvSpPr>
          <p:cNvPr id="4" name="object 4"/>
          <p:cNvSpPr txBox="1"/>
          <p:nvPr/>
        </p:nvSpPr>
        <p:spPr>
          <a:xfrm>
            <a:off x="1338452" y="4295140"/>
            <a:ext cx="5732780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Carlito"/>
                <a:cs typeface="Carlito"/>
              </a:rPr>
              <a:t>Plan:</a:t>
            </a:r>
            <a:r>
              <a:rPr sz="1600" spc="-55" dirty="0">
                <a:latin typeface="Carlito"/>
                <a:cs typeface="Carlito"/>
              </a:rPr>
              <a:t> </a:t>
            </a:r>
            <a:r>
              <a:rPr sz="1600" dirty="0">
                <a:latin typeface="Carlito"/>
                <a:cs typeface="Carlito"/>
              </a:rPr>
              <a:t>have</a:t>
            </a:r>
            <a:r>
              <a:rPr sz="1600" spc="-35" dirty="0">
                <a:latin typeface="Carlito"/>
                <a:cs typeface="Carlito"/>
              </a:rPr>
              <a:t> </a:t>
            </a:r>
            <a:r>
              <a:rPr sz="1600" dirty="0">
                <a:latin typeface="Carlito"/>
                <a:cs typeface="Carlito"/>
              </a:rPr>
              <a:t>an</a:t>
            </a:r>
            <a:r>
              <a:rPr sz="1600" spc="-30" dirty="0">
                <a:latin typeface="Carlito"/>
                <a:cs typeface="Carlito"/>
              </a:rPr>
              <a:t> </a:t>
            </a:r>
            <a:r>
              <a:rPr sz="1600" dirty="0">
                <a:latin typeface="Carlito"/>
                <a:cs typeface="Carlito"/>
              </a:rPr>
              <a:t>ILD</a:t>
            </a:r>
            <a:r>
              <a:rPr sz="1600" spc="-35" dirty="0">
                <a:latin typeface="Carlito"/>
                <a:cs typeface="Carlito"/>
              </a:rPr>
              <a:t> </a:t>
            </a:r>
            <a:r>
              <a:rPr sz="1600" dirty="0">
                <a:latin typeface="Carlito"/>
                <a:cs typeface="Carlito"/>
              </a:rPr>
              <a:t>meeting</a:t>
            </a:r>
            <a:r>
              <a:rPr sz="1600" spc="-30" dirty="0">
                <a:latin typeface="Carlito"/>
                <a:cs typeface="Carlito"/>
              </a:rPr>
              <a:t> </a:t>
            </a:r>
            <a:r>
              <a:rPr sz="1600" dirty="0">
                <a:latin typeface="Carlito"/>
                <a:cs typeface="Carlito"/>
              </a:rPr>
              <a:t>on</a:t>
            </a:r>
            <a:r>
              <a:rPr sz="1600" spc="-20" dirty="0">
                <a:latin typeface="Carlito"/>
                <a:cs typeface="Carlito"/>
              </a:rPr>
              <a:t> Tuesday</a:t>
            </a:r>
            <a:r>
              <a:rPr sz="1600" spc="-45" dirty="0">
                <a:latin typeface="Carlito"/>
                <a:cs typeface="Carlito"/>
              </a:rPr>
              <a:t> </a:t>
            </a:r>
            <a:r>
              <a:rPr sz="1600" dirty="0">
                <a:latin typeface="Carlito"/>
                <a:cs typeface="Carlito"/>
              </a:rPr>
              <a:t>afternoon</a:t>
            </a:r>
            <a:r>
              <a:rPr sz="1600" spc="-20" dirty="0">
                <a:latin typeface="Carlito"/>
                <a:cs typeface="Carlito"/>
              </a:rPr>
              <a:t> </a:t>
            </a:r>
            <a:r>
              <a:rPr sz="1600" dirty="0">
                <a:latin typeface="Carlito"/>
                <a:cs typeface="Carlito"/>
              </a:rPr>
              <a:t>of</a:t>
            </a:r>
            <a:r>
              <a:rPr sz="1600" spc="-20" dirty="0">
                <a:latin typeface="Carlito"/>
                <a:cs typeface="Carlito"/>
              </a:rPr>
              <a:t> </a:t>
            </a:r>
            <a:r>
              <a:rPr sz="1600" dirty="0">
                <a:latin typeface="Carlito"/>
                <a:cs typeface="Carlito"/>
              </a:rPr>
              <a:t>this</a:t>
            </a:r>
            <a:r>
              <a:rPr sz="1600" spc="-40" dirty="0">
                <a:latin typeface="Carlito"/>
                <a:cs typeface="Carlito"/>
              </a:rPr>
              <a:t> </a:t>
            </a:r>
            <a:r>
              <a:rPr sz="1600" dirty="0">
                <a:latin typeface="Carlito"/>
                <a:cs typeface="Carlito"/>
              </a:rPr>
              <a:t>week,</a:t>
            </a:r>
            <a:r>
              <a:rPr sz="1600" spc="-5" dirty="0">
                <a:latin typeface="Carlito"/>
                <a:cs typeface="Carlito"/>
              </a:rPr>
              <a:t> </a:t>
            </a:r>
            <a:r>
              <a:rPr sz="1600" dirty="0">
                <a:latin typeface="Carlito"/>
                <a:cs typeface="Carlito"/>
              </a:rPr>
              <a:t>in</a:t>
            </a:r>
            <a:r>
              <a:rPr sz="1600" spc="-45" dirty="0">
                <a:latin typeface="Carlito"/>
                <a:cs typeface="Carlito"/>
              </a:rPr>
              <a:t> </a:t>
            </a:r>
            <a:r>
              <a:rPr sz="1600" spc="-10" dirty="0">
                <a:latin typeface="Carlito"/>
                <a:cs typeface="Carlito"/>
              </a:rPr>
              <a:t>Paris</a:t>
            </a:r>
            <a:endParaRPr sz="1600" dirty="0">
              <a:latin typeface="Carlito"/>
              <a:cs typeface="Carlito"/>
            </a:endParaRPr>
          </a:p>
          <a:p>
            <a:pPr marL="299085" indent="-286385">
              <a:lnSpc>
                <a:spcPct val="100000"/>
              </a:lnSpc>
              <a:spcBef>
                <a:spcPts val="5"/>
              </a:spcBef>
              <a:buChar char="-"/>
              <a:tabLst>
                <a:tab pos="299085" algn="l"/>
              </a:tabLst>
            </a:pPr>
            <a:r>
              <a:rPr sz="1600" spc="-10" dirty="0">
                <a:latin typeface="Carlito"/>
                <a:cs typeface="Carlito"/>
              </a:rPr>
              <a:t>Preparation</a:t>
            </a:r>
            <a:r>
              <a:rPr sz="1600" spc="-25" dirty="0">
                <a:latin typeface="Carlito"/>
                <a:cs typeface="Carlito"/>
              </a:rPr>
              <a:t> </a:t>
            </a:r>
            <a:r>
              <a:rPr sz="1600" dirty="0">
                <a:latin typeface="Carlito"/>
                <a:cs typeface="Carlito"/>
              </a:rPr>
              <a:t>of</a:t>
            </a:r>
            <a:r>
              <a:rPr sz="1600" spc="-20" dirty="0">
                <a:latin typeface="Carlito"/>
                <a:cs typeface="Carlito"/>
              </a:rPr>
              <a:t> </a:t>
            </a:r>
            <a:r>
              <a:rPr sz="1600" dirty="0">
                <a:latin typeface="Carlito"/>
                <a:cs typeface="Carlito"/>
              </a:rPr>
              <a:t>the</a:t>
            </a:r>
            <a:r>
              <a:rPr sz="1600" spc="-30" dirty="0">
                <a:latin typeface="Carlito"/>
                <a:cs typeface="Carlito"/>
              </a:rPr>
              <a:t> </a:t>
            </a:r>
            <a:r>
              <a:rPr sz="1600" dirty="0">
                <a:latin typeface="Carlito"/>
                <a:cs typeface="Carlito"/>
              </a:rPr>
              <a:t>ESU</a:t>
            </a:r>
            <a:r>
              <a:rPr sz="1600" spc="-20" dirty="0">
                <a:latin typeface="Carlito"/>
                <a:cs typeface="Carlito"/>
              </a:rPr>
              <a:t> input</a:t>
            </a:r>
            <a:endParaRPr sz="1600" dirty="0">
              <a:latin typeface="Carlito"/>
              <a:cs typeface="Carlito"/>
            </a:endParaRPr>
          </a:p>
          <a:p>
            <a:pPr marL="299085" indent="-286385">
              <a:lnSpc>
                <a:spcPct val="100000"/>
              </a:lnSpc>
              <a:buChar char="-"/>
              <a:tabLst>
                <a:tab pos="299085" algn="l"/>
              </a:tabLst>
            </a:pPr>
            <a:r>
              <a:rPr sz="1600" dirty="0">
                <a:latin typeface="Carlito"/>
                <a:cs typeface="Carlito"/>
              </a:rPr>
              <a:t>Update</a:t>
            </a:r>
            <a:r>
              <a:rPr sz="1600" spc="-25" dirty="0">
                <a:latin typeface="Carlito"/>
                <a:cs typeface="Carlito"/>
              </a:rPr>
              <a:t> </a:t>
            </a:r>
            <a:r>
              <a:rPr sz="1600" dirty="0">
                <a:latin typeface="Carlito"/>
                <a:cs typeface="Carlito"/>
              </a:rPr>
              <a:t>of</a:t>
            </a:r>
            <a:r>
              <a:rPr sz="1600" spc="-25" dirty="0">
                <a:latin typeface="Carlito"/>
                <a:cs typeface="Carlito"/>
              </a:rPr>
              <a:t> </a:t>
            </a:r>
            <a:r>
              <a:rPr sz="1600" dirty="0">
                <a:latin typeface="Carlito"/>
                <a:cs typeface="Carlito"/>
              </a:rPr>
              <a:t>ILD</a:t>
            </a:r>
            <a:r>
              <a:rPr sz="1600" spc="-25" dirty="0">
                <a:latin typeface="Carlito"/>
                <a:cs typeface="Carlito"/>
              </a:rPr>
              <a:t> </a:t>
            </a:r>
            <a:r>
              <a:rPr sz="1600" dirty="0">
                <a:latin typeface="Carlito"/>
                <a:cs typeface="Carlito"/>
              </a:rPr>
              <a:t>and</a:t>
            </a:r>
            <a:r>
              <a:rPr sz="1600" spc="-25" dirty="0">
                <a:latin typeface="Carlito"/>
                <a:cs typeface="Carlito"/>
              </a:rPr>
              <a:t> </a:t>
            </a:r>
            <a:r>
              <a:rPr sz="1600" spc="-10" dirty="0">
                <a:latin typeface="Carlito"/>
                <a:cs typeface="Carlito"/>
              </a:rPr>
              <a:t>progress</a:t>
            </a:r>
            <a:endParaRPr sz="1600" dirty="0">
              <a:latin typeface="Carlito"/>
              <a:cs typeface="Carlito"/>
            </a:endParaRPr>
          </a:p>
          <a:p>
            <a:pPr marL="299085" indent="-286385">
              <a:lnSpc>
                <a:spcPct val="100000"/>
              </a:lnSpc>
              <a:buChar char="-"/>
              <a:tabLst>
                <a:tab pos="299085" algn="l"/>
              </a:tabLst>
            </a:pPr>
            <a:r>
              <a:rPr sz="1600" dirty="0">
                <a:latin typeface="Carlito"/>
                <a:cs typeface="Carlito"/>
              </a:rPr>
              <a:t>Details</a:t>
            </a:r>
            <a:r>
              <a:rPr sz="1600" spc="-40" dirty="0">
                <a:latin typeface="Carlito"/>
                <a:cs typeface="Carlito"/>
              </a:rPr>
              <a:t> </a:t>
            </a:r>
            <a:r>
              <a:rPr sz="1600" dirty="0">
                <a:latin typeface="Carlito"/>
                <a:cs typeface="Carlito"/>
              </a:rPr>
              <a:t>to</a:t>
            </a:r>
            <a:r>
              <a:rPr sz="1600" spc="-30" dirty="0">
                <a:latin typeface="Carlito"/>
                <a:cs typeface="Carlito"/>
              </a:rPr>
              <a:t> </a:t>
            </a:r>
            <a:r>
              <a:rPr sz="1600" dirty="0">
                <a:latin typeface="Carlito"/>
                <a:cs typeface="Carlito"/>
              </a:rPr>
              <a:t>be</a:t>
            </a:r>
            <a:r>
              <a:rPr sz="1600" spc="-30" dirty="0">
                <a:latin typeface="Carlito"/>
                <a:cs typeface="Carlito"/>
              </a:rPr>
              <a:t> </a:t>
            </a:r>
            <a:r>
              <a:rPr sz="1600" spc="-10" dirty="0">
                <a:latin typeface="Carlito"/>
                <a:cs typeface="Carlito"/>
              </a:rPr>
              <a:t>announced</a:t>
            </a:r>
            <a:endParaRPr sz="1600" dirty="0">
              <a:latin typeface="Carlito"/>
              <a:cs typeface="Carlito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The</a:t>
            </a:r>
            <a:r>
              <a:rPr spc="-15" dirty="0"/>
              <a:t> </a:t>
            </a:r>
            <a:r>
              <a:rPr dirty="0"/>
              <a:t>ILD</a:t>
            </a:r>
            <a:r>
              <a:rPr spc="-20" dirty="0"/>
              <a:t> </a:t>
            </a:r>
            <a:r>
              <a:rPr spc="-10" dirty="0"/>
              <a:t>concept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8</a:t>
            </a:fld>
            <a:endParaRPr spc="-25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692DA0D-E509-D093-91F7-C69CBE295310}"/>
              </a:ext>
            </a:extLst>
          </p:cNvPr>
          <p:cNvSpPr txBox="1"/>
          <p:nvPr/>
        </p:nvSpPr>
        <p:spPr>
          <a:xfrm>
            <a:off x="1219200" y="3859768"/>
            <a:ext cx="65649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Conference site: </a:t>
            </a:r>
            <a:r>
              <a:rPr lang="ja-JP" altLang="en-US">
                <a:hlinkClick r:id="rId2"/>
              </a:rPr>
              <a:t>https://indico.in2p3.fr/event/32629/</a:t>
            </a:r>
            <a:endParaRPr lang="en-US" altLang="ja-JP" dirty="0"/>
          </a:p>
        </p:txBody>
      </p:sp>
      <p:pic>
        <p:nvPicPr>
          <p:cNvPr id="1026" name="Picture 2" descr="3rd ECFA workshop on e+e- Higgs/EW/Top Factories, Paris, 9-11  Oct. 24">
            <a:extLst>
              <a:ext uri="{FF2B5EF4-FFF2-40B4-BE49-F238E27FC236}">
                <a16:creationId xmlns:a16="http://schemas.microsoft.com/office/drawing/2014/main" id="{6F45292F-657C-EBE2-B9DD-F832E0BABA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7291"/>
            <a:ext cx="9144000" cy="284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1331</TotalTime>
  <Words>315</Words>
  <Application>Microsoft Macintosh PowerPoint</Application>
  <PresentationFormat>画面に合わせる (16:10)</PresentationFormat>
  <Paragraphs>39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1" baseType="lpstr">
      <vt:lpstr>Carlito</vt:lpstr>
      <vt:lpstr>Arial</vt:lpstr>
      <vt:lpstr>Office Theme</vt:lpstr>
      <vt:lpstr>ILD Status and News</vt:lpstr>
      <vt:lpstr>Agenda</vt:lpstr>
      <vt:lpstr>LCWS 2024</vt:lpstr>
      <vt:lpstr>Sachio Komamiya Memorial</vt:lpstr>
      <vt:lpstr>PowerPoint プレゼンテーション</vt:lpstr>
      <vt:lpstr>PowerPoint プレゼンテーション</vt:lpstr>
      <vt:lpstr>ICHEP 2024 in Prague</vt:lpstr>
      <vt:lpstr>3rd ECFA workshop on e+e– Higgs/Top/EW factories (Paris)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KAWAGOE KIYOTOMO</cp:lastModifiedBy>
  <cp:revision>9</cp:revision>
  <dcterms:created xsi:type="dcterms:W3CDTF">2024-07-10T07:04:57Z</dcterms:created>
  <dcterms:modified xsi:type="dcterms:W3CDTF">2024-07-12T04:27:32Z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2024-05-07T00:00:00Z</vt:filetime>
  </property>
  <property fmtid="{D5CDD505-2E9C-101B-9397-08002B2CF9AE}" pid="3" name="LastSaved">
    <vt:filetime>2024-07-10T00:00:00Z</vt:filetime>
  </property>
  <property fmtid="{D5CDD505-2E9C-101B-9397-08002B2CF9AE}" pid="4" name="Producer">
    <vt:lpwstr>3-Heights(TM) PDF Security Shell 4.8.25.2 (http://www.pdf-tools.com)</vt:lpwstr>
  </property>
</Properties>
</file>