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72" r:id="rId3"/>
    <p:sldId id="257" r:id="rId4"/>
    <p:sldId id="273" r:id="rId5"/>
    <p:sldId id="274" r:id="rId6"/>
    <p:sldId id="277" r:id="rId7"/>
    <p:sldId id="279" r:id="rId8"/>
    <p:sldId id="283" r:id="rId9"/>
    <p:sldId id="280" r:id="rId10"/>
    <p:sldId id="281" r:id="rId11"/>
    <p:sldId id="286" r:id="rId12"/>
    <p:sldId id="285" r:id="rId13"/>
    <p:sldId id="288" r:id="rId14"/>
    <p:sldId id="275" r:id="rId15"/>
    <p:sldId id="278" r:id="rId16"/>
    <p:sldId id="289" r:id="rId17"/>
    <p:sldId id="290" r:id="rId18"/>
    <p:sldId id="282" r:id="rId19"/>
    <p:sldId id="292" r:id="rId20"/>
    <p:sldId id="291" r:id="rId21"/>
  </p:sldIdLst>
  <p:sldSz cx="9144000" cy="5143500" type="screen16x9"/>
  <p:notesSz cx="6858000" cy="9144000"/>
  <p:embeddedFontLst>
    <p:embeddedFont>
      <p:font typeface="Roboto" panose="02000000000000000000" pitchFamily="2" charset="0"/>
      <p:regular r:id="rId23"/>
      <p:bold r:id="rId24"/>
      <p:italic r:id="rId25"/>
      <p:boldItalic r:id="rId26"/>
    </p:embeddedFont>
    <p:embeddedFont>
      <p:font typeface="Roboto Medium" panose="02000000000000000000" pitchFamily="2" charset="0"/>
      <p:regular r:id="rId27"/>
      <p:bold r:id="rId28"/>
      <p:italic r:id="rId29"/>
      <p:boldItalic r:id="rId30"/>
    </p:embeddedFont>
    <p:embeddedFont>
      <p:font typeface="Script MT Bold" panose="03040602040607080904" pitchFamily="66" charset="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71">
          <p15:clr>
            <a:srgbClr val="747775"/>
          </p15:clr>
        </p15:guide>
        <p15:guide id="2" orient="horz" pos="3059">
          <p15:clr>
            <a:srgbClr val="747775"/>
          </p15:clr>
        </p15:guide>
        <p15:guide id="3" pos="5607">
          <p15:clr>
            <a:srgbClr val="747775"/>
          </p15:clr>
        </p15:guide>
        <p15:guide id="4" pos="2001">
          <p15:clr>
            <a:srgbClr val="747775"/>
          </p15:clr>
        </p15:guide>
        <p15:guide id="5" pos="153">
          <p15:clr>
            <a:srgbClr val="747775"/>
          </p15:clr>
        </p15:guide>
        <p15:guide id="6" pos="1001">
          <p15:clr>
            <a:srgbClr val="747775"/>
          </p15:clr>
        </p15:guide>
        <p15:guide id="7" pos="1077">
          <p15:clr>
            <a:srgbClr val="747775"/>
          </p15:clr>
        </p15:guide>
        <p15:guide id="8" pos="1928">
          <p15:clr>
            <a:srgbClr val="747775"/>
          </p15:clr>
        </p15:guide>
        <p15:guide id="9" pos="2835">
          <p15:clr>
            <a:srgbClr val="747775"/>
          </p15:clr>
        </p15:guide>
        <p15:guide id="10" pos="2917">
          <p15:clr>
            <a:srgbClr val="747775"/>
          </p15:clr>
        </p15:guide>
        <p15:guide id="11" pos="3759">
          <p15:clr>
            <a:srgbClr val="747775"/>
          </p15:clr>
        </p15:guide>
        <p15:guide id="12" pos="3832">
          <p15:clr>
            <a:srgbClr val="747775"/>
          </p15:clr>
        </p15:guide>
        <p15:guide id="13" pos="4683">
          <p15:clr>
            <a:srgbClr val="747775"/>
          </p15:clr>
        </p15:guide>
        <p15:guide id="14" pos="4748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9" roundtripDataSignature="AMtx7mgfh0RxAcU2/u3fFxokS+Bl4CBWc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94"/>
  </p:normalViewPr>
  <p:slideViewPr>
    <p:cSldViewPr snapToGrid="0">
      <p:cViewPr varScale="1">
        <p:scale>
          <a:sx n="93" d="100"/>
          <a:sy n="93" d="100"/>
        </p:scale>
        <p:origin x="520" y="56"/>
      </p:cViewPr>
      <p:guideLst>
        <p:guide orient="horz" pos="171"/>
        <p:guide orient="horz" pos="3059"/>
        <p:guide pos="5607"/>
        <p:guide pos="2001"/>
        <p:guide pos="153"/>
        <p:guide pos="1001"/>
        <p:guide pos="1077"/>
        <p:guide pos="1928"/>
        <p:guide pos="2835"/>
        <p:guide pos="2917"/>
        <p:guide pos="3759"/>
        <p:guide pos="3832"/>
        <p:guide pos="4683"/>
        <p:guide pos="47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6CB799A9-7448-4882-884D-F6F12C27AF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F1895ED4-9C79-B332-3819-0E3B2532C04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6B414BE1-E24D-1D9B-6C16-6EEDA5527F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7504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550E353B-42CC-78FE-6618-C52221567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28A56906-7CA0-AFCD-4F83-AC054CCADF2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184529C7-1087-0C05-C8B7-8E8A9F5D642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63283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47512D6D-853F-78D8-EB43-95B0B4FEE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2B4FEED4-DB7A-FCE1-EADA-110C228297B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9BF12376-B03C-0034-A5F1-5695CB1BB16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31334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>
          <a:extLst>
            <a:ext uri="{FF2B5EF4-FFF2-40B4-BE49-F238E27FC236}">
              <a16:creationId xmlns:a16="http://schemas.microsoft.com/office/drawing/2014/main" id="{BEE6612D-9FBE-FB9D-A4D1-4BCBDFB71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:notes">
            <a:extLst>
              <a:ext uri="{FF2B5EF4-FFF2-40B4-BE49-F238E27FC236}">
                <a16:creationId xmlns:a16="http://schemas.microsoft.com/office/drawing/2014/main" id="{7B1ACBAF-4119-4977-E789-8D473296FC7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8:notes">
            <a:extLst>
              <a:ext uri="{FF2B5EF4-FFF2-40B4-BE49-F238E27FC236}">
                <a16:creationId xmlns:a16="http://schemas.microsoft.com/office/drawing/2014/main" id="{621BED5D-732F-F018-01AF-080E8A4B200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80635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A7C1DDAF-2D58-3DF4-FBC8-A284B18CF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16E087CF-84A9-2258-5DF5-F26A4AEC9EE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9A354BBC-0844-B7B9-39D9-BFC7B07167D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11681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373DCB99-89CF-BB8F-3DA9-660C685239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75597CE4-0A7A-C05B-8671-195AA311F87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29FEB8A5-D51B-4347-9278-CE5E47122B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54885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BEEA0594-072B-1AAD-5FEA-101BDF623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E897C20D-5053-6BCD-A682-E5F2D3E4DF6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EB67D98E-149B-9A03-780B-AC3FFB10C30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70355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B13E967A-5F99-3818-6FEE-D8CA17BE06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A66C21D0-02B0-509D-1B9D-419E3A113E7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5E075B57-D914-9D63-BD6D-467F9CB9134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36029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914CD06F-D5BC-30C3-E030-762B27F7D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E5DB5F32-1563-C8AC-D78D-40CBB71390D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509608EF-2606-ACF9-1AFE-9E783255923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87055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7414E0A9-E783-0036-30B7-62014605A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1197F679-B7E5-27FC-E9E0-50CB685732C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68947628-5677-57F6-FA15-B53A956B56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87222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>
          <a:extLst>
            <a:ext uri="{FF2B5EF4-FFF2-40B4-BE49-F238E27FC236}">
              <a16:creationId xmlns:a16="http://schemas.microsoft.com/office/drawing/2014/main" id="{60711168-C391-E524-FDF1-714501EA1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>
            <a:extLst>
              <a:ext uri="{FF2B5EF4-FFF2-40B4-BE49-F238E27FC236}">
                <a16:creationId xmlns:a16="http://schemas.microsoft.com/office/drawing/2014/main" id="{37589920-0650-37AA-6075-3113C62483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2:notes">
            <a:extLst>
              <a:ext uri="{FF2B5EF4-FFF2-40B4-BE49-F238E27FC236}">
                <a16:creationId xmlns:a16="http://schemas.microsoft.com/office/drawing/2014/main" id="{B154C85E-B8F4-08E5-4ED8-AF5A4A2B9B8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02994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>
          <a:extLst>
            <a:ext uri="{FF2B5EF4-FFF2-40B4-BE49-F238E27FC236}">
              <a16:creationId xmlns:a16="http://schemas.microsoft.com/office/drawing/2014/main" id="{45A943D3-2C18-30BE-8775-4F469CB9A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>
            <a:extLst>
              <a:ext uri="{FF2B5EF4-FFF2-40B4-BE49-F238E27FC236}">
                <a16:creationId xmlns:a16="http://schemas.microsoft.com/office/drawing/2014/main" id="{2D68B334-7B44-4CF1-7FC3-9D7DB82ECD5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4:notes">
            <a:extLst>
              <a:ext uri="{FF2B5EF4-FFF2-40B4-BE49-F238E27FC236}">
                <a16:creationId xmlns:a16="http://schemas.microsoft.com/office/drawing/2014/main" id="{4CC409BC-2B13-68D7-6B20-7566001576E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8516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>
          <a:extLst>
            <a:ext uri="{FF2B5EF4-FFF2-40B4-BE49-F238E27FC236}">
              <a16:creationId xmlns:a16="http://schemas.microsoft.com/office/drawing/2014/main" id="{300F4B41-3A1C-6A74-3EF5-3709B136F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>
            <a:extLst>
              <a:ext uri="{FF2B5EF4-FFF2-40B4-BE49-F238E27FC236}">
                <a16:creationId xmlns:a16="http://schemas.microsoft.com/office/drawing/2014/main" id="{62E52FF2-57A6-732B-7FD4-E8FC2417D05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2:notes">
            <a:extLst>
              <a:ext uri="{FF2B5EF4-FFF2-40B4-BE49-F238E27FC236}">
                <a16:creationId xmlns:a16="http://schemas.microsoft.com/office/drawing/2014/main" id="{5FE1AAA4-754E-6C63-8342-7944BC4A288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0260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25041D2C-AD56-8FE2-1C33-41CFD5AFBB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6D35FF81-4FEC-4383-5005-31764D038D0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312505ED-514D-CCF3-D1C2-A0CB148D48E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8265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C5869378-6CCA-99CF-DECE-4867FA2F3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D9B214D7-36E8-E2A1-0A62-08FF41F748D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2B3FB455-44EA-2268-6149-91B699F5268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7525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BEDB2626-6EB7-3FBD-116E-9CCEEA032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63906A2F-8A96-5A25-D9C4-DF29A36AE0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D3A5B030-C6AC-D8CB-4FAA-076513C5EC9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4051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225879A3-FD6D-0558-4EF7-6D0A472F9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1BDEFF7E-2BB2-72C2-2E86-908F550C2CE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6F49CA2F-3488-8961-47A1-071C35C5010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5279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>
          <a:extLst>
            <a:ext uri="{FF2B5EF4-FFF2-40B4-BE49-F238E27FC236}">
              <a16:creationId xmlns:a16="http://schemas.microsoft.com/office/drawing/2014/main" id="{CDD1154A-FCE9-E63E-6FA5-E2B857672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>
            <a:extLst>
              <a:ext uri="{FF2B5EF4-FFF2-40B4-BE49-F238E27FC236}">
                <a16:creationId xmlns:a16="http://schemas.microsoft.com/office/drawing/2014/main" id="{6822910F-5A94-40CF-254A-D1E126ACB5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7:notes">
            <a:extLst>
              <a:ext uri="{FF2B5EF4-FFF2-40B4-BE49-F238E27FC236}">
                <a16:creationId xmlns:a16="http://schemas.microsoft.com/office/drawing/2014/main" id="{AB18D622-E750-F78A-3722-6E4560A7B9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6716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7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7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2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2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4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25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2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6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5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5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5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jpeg"/><Relationship Id="rId4" Type="http://schemas.openxmlformats.org/officeDocument/2006/relationships/image" Target="../media/image6.png"/><Relationship Id="rId9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5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fnal.gov/event/65159/" TargetMode="External"/><Relationship Id="rId5" Type="http://schemas.openxmlformats.org/officeDocument/2006/relationships/image" Target="../media/image45.png"/><Relationship Id="rId10" Type="http://schemas.openxmlformats.org/officeDocument/2006/relationships/hyperlink" Target="https://indico.fnal.gov/event/65159/contributions/311815/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8.png"/><Relationship Id="rId3" Type="http://schemas.openxmlformats.org/officeDocument/2006/relationships/image" Target="../media/image5.png"/><Relationship Id="rId7" Type="http://schemas.openxmlformats.org/officeDocument/2006/relationships/image" Target="../media/image53.png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424597/" TargetMode="External"/><Relationship Id="rId11" Type="http://schemas.openxmlformats.org/officeDocument/2006/relationships/hyperlink" Target="https://arxiv.org/abs/2502.03967" TargetMode="External"/><Relationship Id="rId5" Type="http://schemas.openxmlformats.org/officeDocument/2006/relationships/image" Target="../media/image52.png"/><Relationship Id="rId15" Type="http://schemas.openxmlformats.org/officeDocument/2006/relationships/image" Target="../media/image60.png"/><Relationship Id="rId10" Type="http://schemas.openxmlformats.org/officeDocument/2006/relationships/image" Target="../media/image56.png"/><Relationship Id="rId4" Type="http://schemas.openxmlformats.org/officeDocument/2006/relationships/image" Target="../media/image6.png"/><Relationship Id="rId9" Type="http://schemas.openxmlformats.org/officeDocument/2006/relationships/image" Target="../media/image55.png"/><Relationship Id="rId1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.png"/><Relationship Id="rId7" Type="http://schemas.openxmlformats.org/officeDocument/2006/relationships/image" Target="../media/image6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6.jpg"/><Relationship Id="rId4" Type="http://schemas.openxmlformats.org/officeDocument/2006/relationships/image" Target="../media/image6.png"/><Relationship Id="rId9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439855/contributions/6461475/" TargetMode="External"/><Relationship Id="rId5" Type="http://schemas.openxmlformats.org/officeDocument/2006/relationships/hyperlink" Target="https://edms.cern.ch/project/CERN-0000267313" TargetMode="Externa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E00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" title="blurred-night-lights (1).jpg"/>
          <p:cNvPicPr preferRelativeResize="0"/>
          <p:nvPr/>
        </p:nvPicPr>
        <p:blipFill rotWithShape="1">
          <a:blip r:embed="rId3">
            <a:alphaModFix/>
          </a:blip>
          <a:srcRect t="37673" b="37675"/>
          <a:stretch/>
        </p:blipFill>
        <p:spPr>
          <a:xfrm>
            <a:off x="0" y="3810000"/>
            <a:ext cx="9144003" cy="150234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"/>
          <p:cNvSpPr txBox="1"/>
          <p:nvPr/>
        </p:nvSpPr>
        <p:spPr>
          <a:xfrm>
            <a:off x="228600" y="347850"/>
            <a:ext cx="8658000" cy="18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s" sz="60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CLIC Status</a:t>
            </a:r>
            <a:endParaRPr sz="6000" b="1" i="0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245400" y="3200400"/>
            <a:ext cx="41742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CERN, University of Oslo, both</a:t>
            </a:r>
            <a:endParaRPr sz="900" b="0" i="0" u="none" strike="noStrike" cap="none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Google Shape;57;p1"/>
          <p:cNvSpPr txBox="1"/>
          <p:nvPr/>
        </p:nvSpPr>
        <p:spPr>
          <a:xfrm>
            <a:off x="245400" y="2895600"/>
            <a:ext cx="41742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sng" strike="noStrike" cap="none" dirty="0">
                <a:solidFill>
                  <a:schemeClr val="lt1"/>
                </a:solidFill>
                <a:latin typeface="Roboto Medium"/>
                <a:ea typeface="Roboto Medium"/>
                <a:cs typeface="Roboto Medium"/>
                <a:sym typeface="Roboto Medium"/>
              </a:rPr>
              <a:t>Walter Wuensch,</a:t>
            </a:r>
            <a:r>
              <a:rPr lang="es" sz="1400" b="0" i="0" u="none" strike="noStrike" cap="none" dirty="0">
                <a:solidFill>
                  <a:schemeClr val="lt1"/>
                </a:solidFill>
                <a:latin typeface="Roboto Medium"/>
                <a:ea typeface="Roboto Medium"/>
                <a:cs typeface="Roboto Medium"/>
                <a:sym typeface="Roboto Medium"/>
              </a:rPr>
              <a:t> Erik Adli and Steinar Stapnes</a:t>
            </a:r>
            <a:endParaRPr sz="900" b="0" i="0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58" name="Google Shape;58;p1"/>
          <p:cNvCxnSpPr/>
          <p:nvPr/>
        </p:nvCxnSpPr>
        <p:spPr>
          <a:xfrm rot="10800000" flipH="1">
            <a:off x="245350" y="347850"/>
            <a:ext cx="8658000" cy="3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9" name="Google Shape;59;p1" title="logoB_LCWS2025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66800" y="1208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" title="logoB_LCWS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5350" y="1208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http://clic-study.web.cern.ch/sites/clic-study.web.cern.ch/themes/cliccern/img/logos/CLIClogo.png">
            <a:extLst>
              <a:ext uri="{FF2B5EF4-FFF2-40B4-BE49-F238E27FC236}">
                <a16:creationId xmlns:a16="http://schemas.microsoft.com/office/drawing/2014/main" id="{A2A9D7C4-08ED-5A76-371E-A1701DBC85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713" y="0"/>
            <a:ext cx="4011987" cy="401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4BF0416E-F2BA-FE0A-8D80-A181F8F8D8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>
            <a:extLst>
              <a:ext uri="{FF2B5EF4-FFF2-40B4-BE49-F238E27FC236}">
                <a16:creationId xmlns:a16="http://schemas.microsoft.com/office/drawing/2014/main" id="{B6E42370-3875-83D5-C350-527B4E11C0EA}"/>
              </a:ext>
            </a:extLst>
          </p:cNvPr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L-band power source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E5EC28CE-8B23-6949-DEC6-1E5A8865FA97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93CBA8F1-1D44-49C7-A6ED-770A3CFAB1F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62B0060E-B4AA-85C1-EDA4-FB120A34185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8E99F0A-EBE4-E748-577C-AFF17F1ECC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350" y="679240"/>
            <a:ext cx="3989766" cy="24355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AF3F6E-3009-F963-EF6C-24F18D8B6E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9870" y="306782"/>
            <a:ext cx="4123207" cy="16845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662EEF-08DC-AFED-85F7-C221E58B433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52264"/>
          <a:stretch>
            <a:fillRect/>
          </a:stretch>
        </p:blipFill>
        <p:spPr>
          <a:xfrm>
            <a:off x="4235116" y="2037357"/>
            <a:ext cx="1953708" cy="17913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A63151-BE6D-1BB2-9E81-CA46AF3C50CC}"/>
              </a:ext>
            </a:extLst>
          </p:cNvPr>
          <p:cNvSpPr txBox="1"/>
          <p:nvPr/>
        </p:nvSpPr>
        <p:spPr>
          <a:xfrm>
            <a:off x="87321" y="3306223"/>
            <a:ext cx="42191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Efficiency is crucial – L-band source feeds drive beam accelerator. </a:t>
            </a:r>
          </a:p>
          <a:p>
            <a:endParaRPr lang="en-US" dirty="0"/>
          </a:p>
          <a:p>
            <a:r>
              <a:rPr lang="en-US" dirty="0"/>
              <a:t>CLIC-driven rf source developments are having a significant impact on other collider proposals.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DA1125-ED1D-4577-4877-A61F787CC721}"/>
              </a:ext>
            </a:extLst>
          </p:cNvPr>
          <p:cNvSpPr txBox="1"/>
          <p:nvPr/>
        </p:nvSpPr>
        <p:spPr>
          <a:xfrm>
            <a:off x="7164023" y="4799821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Two-stage MBK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1A0140-CE7D-D295-AC70-4EDDE0E4BA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4519" y="1927813"/>
            <a:ext cx="2652160" cy="280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713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CDC5E427-299D-AF36-7EBF-381FEBAD3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>
            <a:extLst>
              <a:ext uri="{FF2B5EF4-FFF2-40B4-BE49-F238E27FC236}">
                <a16:creationId xmlns:a16="http://schemas.microsoft.com/office/drawing/2014/main" id="{EE52F61A-B926-FD76-671A-94A853AE3A2F}"/>
              </a:ext>
            </a:extLst>
          </p:cNvPr>
          <p:cNvSpPr txBox="1"/>
          <p:nvPr/>
        </p:nvSpPr>
        <p:spPr>
          <a:xfrm>
            <a:off x="257100" y="141575"/>
            <a:ext cx="231854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Drive beam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8325DA55-D1E2-1082-2DAA-921689514B66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48506532-150E-D76F-0C86-36876EED1AE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6A7DD536-DA01-2B4C-2CB8-A6FD4CA4064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ED8735A-4350-7E84-AEBA-10F29B04D5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4408" y="2632267"/>
            <a:ext cx="5023240" cy="20158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96142E-E47F-4CF5-A61A-B65B933701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0" y="665936"/>
            <a:ext cx="3843566" cy="20913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F725A2-A7AD-B3D7-7C9D-02F5ADEBA1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100" y="3430474"/>
            <a:ext cx="3357076" cy="1229258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93C29180-4E51-3CF4-6978-2167B592D1F8}"/>
              </a:ext>
            </a:extLst>
          </p:cNvPr>
          <p:cNvSpPr/>
          <p:nvPr/>
        </p:nvSpPr>
        <p:spPr>
          <a:xfrm>
            <a:off x="1484105" y="2891610"/>
            <a:ext cx="1034086" cy="38299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E91715-C510-CE23-4DE2-8F86067909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47346" y="161206"/>
            <a:ext cx="2920693" cy="23375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5F2B7C-4BED-DDE2-6E95-9FEC5C2523AD}"/>
              </a:ext>
            </a:extLst>
          </p:cNvPr>
          <p:cNvSpPr txBox="1"/>
          <p:nvPr/>
        </p:nvSpPr>
        <p:spPr>
          <a:xfrm>
            <a:off x="426982" y="2632267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Power in</a:t>
            </a:r>
            <a:endParaRPr lang="en-GB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52395A-96F7-6AFB-6D27-19CB3DF19A96}"/>
              </a:ext>
            </a:extLst>
          </p:cNvPr>
          <p:cNvSpPr txBox="1"/>
          <p:nvPr/>
        </p:nvSpPr>
        <p:spPr>
          <a:xfrm>
            <a:off x="2833193" y="3095940"/>
            <a:ext cx="875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Power out</a:t>
            </a:r>
            <a:endParaRPr lang="en-GB" sz="12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A4A4F2-90F4-0B22-DA4C-6BA5E7766874}"/>
              </a:ext>
            </a:extLst>
          </p:cNvPr>
          <p:cNvSpPr txBox="1"/>
          <p:nvPr/>
        </p:nvSpPr>
        <p:spPr>
          <a:xfrm>
            <a:off x="7573368" y="4539285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8678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E9128DCD-A6B9-B4E1-815B-9982133DB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>
            <a:extLst>
              <a:ext uri="{FF2B5EF4-FFF2-40B4-BE49-F238E27FC236}">
                <a16:creationId xmlns:a16="http://schemas.microsoft.com/office/drawing/2014/main" id="{5DAAB04E-77EE-6504-F212-0D5904B72A9B}"/>
              </a:ext>
            </a:extLst>
          </p:cNvPr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Linac modules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7FCEF291-82F9-593B-18B1-31210B629AED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A059E982-6EB4-3306-BC9A-892FBC72C9D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31C3A2D3-A0CE-CE16-EC48-3C8FC66FFCC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74B3468-EA3A-31DD-D267-05F6537CBF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8627" y="2110379"/>
            <a:ext cx="4667287" cy="26740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BD710E-618C-390B-93A9-03CA253E12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49836"/>
            <a:ext cx="4667119" cy="26740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207C82-F98F-EC69-6AE1-38EB57819C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5335" y="257330"/>
            <a:ext cx="4173950" cy="16786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C2A306-A6EA-4400-9E63-3C51DED509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2792" y="3238772"/>
            <a:ext cx="3153860" cy="150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416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4">
          <a:extLst>
            <a:ext uri="{FF2B5EF4-FFF2-40B4-BE49-F238E27FC236}">
              <a16:creationId xmlns:a16="http://schemas.microsoft.com/office/drawing/2014/main" id="{DD3B7285-9768-182B-F92A-71AFCAD88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">
            <a:extLst>
              <a:ext uri="{FF2B5EF4-FFF2-40B4-BE49-F238E27FC236}">
                <a16:creationId xmlns:a16="http://schemas.microsoft.com/office/drawing/2014/main" id="{065DB5F4-5D59-AB97-B57F-E2DBB5909202}"/>
              </a:ext>
            </a:extLst>
          </p:cNvPr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X-band high-gradient results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29" name="Google Shape;129;p8">
            <a:extLst>
              <a:ext uri="{FF2B5EF4-FFF2-40B4-BE49-F238E27FC236}">
                <a16:creationId xmlns:a16="http://schemas.microsoft.com/office/drawing/2014/main" id="{E9EC1DD8-CF0A-FB25-7B76-160463B3A98A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0" name="Google Shape;130;p8" title="logoN_LCWS2025.png">
            <a:extLst>
              <a:ext uri="{FF2B5EF4-FFF2-40B4-BE49-F238E27FC236}">
                <a16:creationId xmlns:a16="http://schemas.microsoft.com/office/drawing/2014/main" id="{F1D4DE93-D2FE-CA2E-5BF0-B5E4FB68434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8" title="logoN_LCWS.png">
            <a:extLst>
              <a:ext uri="{FF2B5EF4-FFF2-40B4-BE49-F238E27FC236}">
                <a16:creationId xmlns:a16="http://schemas.microsoft.com/office/drawing/2014/main" id="{FCFCCA40-9DA3-F890-8284-ED892B2C611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9FBB9D-00AA-6260-EEB7-A8AC4B7632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5826" y="0"/>
            <a:ext cx="2052925" cy="3139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DC2137-2F16-9CE7-BC48-914914624F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49" y="627492"/>
            <a:ext cx="3530969" cy="25939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FEC11A-9E7E-FC1F-98A7-152449E6B0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5094" y="1725991"/>
            <a:ext cx="2567866" cy="19345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CE8BE1-F492-C086-BEEE-9FA43EB885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72323" y="3514982"/>
            <a:ext cx="3658787" cy="14387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84BD17-A7FD-3E79-02CC-B450DE829F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1015" y="3537464"/>
            <a:ext cx="4228479" cy="155432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8619A50-FB93-C750-3328-F13AE0ECDDA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467" y="96176"/>
            <a:ext cx="2331493" cy="15543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89D5BD-2F99-F15E-2902-2E56D57B99CB}"/>
              </a:ext>
            </a:extLst>
          </p:cNvPr>
          <p:cNvSpPr txBox="1"/>
          <p:nvPr/>
        </p:nvSpPr>
        <p:spPr>
          <a:xfrm>
            <a:off x="4049620" y="4868726"/>
            <a:ext cx="2714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Paz Alonso, NCRF this morning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284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414C43AD-230C-6226-FFB7-B9E2A4E66D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">
            <a:extLst>
              <a:ext uri="{FF2B5EF4-FFF2-40B4-BE49-F238E27FC236}">
                <a16:creationId xmlns:a16="http://schemas.microsoft.com/office/drawing/2014/main" id="{FEF8C9E9-BF65-F27C-C741-5CEE0B136A7B}"/>
              </a:ext>
            </a:extLst>
          </p:cNvPr>
          <p:cNvSpPr txBox="1"/>
          <p:nvPr/>
        </p:nvSpPr>
        <p:spPr>
          <a:xfrm>
            <a:off x="257100" y="981011"/>
            <a:ext cx="2425200" cy="12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X-band and high-gradient technology is being used in numerous small and medium and small-scale applications, as well as beam manipulation devices in larger accelerators.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These uses are crucial for maintaing and advancing the technology in the face of reduced CLIC-specific resources.</a:t>
            </a:r>
            <a:endParaRPr sz="1100" b="0" i="0" u="none" strike="noStrike" cap="non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Google Shape;117;p7">
            <a:extLst>
              <a:ext uri="{FF2B5EF4-FFF2-40B4-BE49-F238E27FC236}">
                <a16:creationId xmlns:a16="http://schemas.microsoft.com/office/drawing/2014/main" id="{91850EA1-513B-EC9A-493B-925B33AF99B2}"/>
              </a:ext>
            </a:extLst>
          </p:cNvPr>
          <p:cNvSpPr txBox="1"/>
          <p:nvPr/>
        </p:nvSpPr>
        <p:spPr>
          <a:xfrm>
            <a:off x="257100" y="141575"/>
            <a:ext cx="1897246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Applications of X-band and high-gradient technology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6E9404BB-07D2-0300-2D8D-BC95EF077C20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30FA2D59-0F92-71D4-C360-1532A099B95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EC9B856F-206A-29AA-18E6-B3CDFCE7440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90757A-2089-D732-BE6C-B29B6E9A8A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4131" y="57798"/>
            <a:ext cx="3557748" cy="9232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F9C9E1-DA31-7096-552C-FD6337C69273}"/>
              </a:ext>
            </a:extLst>
          </p:cNvPr>
          <p:cNvSpPr txBox="1"/>
          <p:nvPr/>
        </p:nvSpPr>
        <p:spPr>
          <a:xfrm>
            <a:off x="5807546" y="1043334"/>
            <a:ext cx="285091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>
                <a:hlinkClick r:id="rId6"/>
              </a:rPr>
              <a:t>https://indico.fnal.gov/event/65159/</a:t>
            </a:r>
            <a:r>
              <a:rPr lang="en-GB" sz="1050"/>
              <a:t> </a:t>
            </a:r>
          </a:p>
        </p:txBody>
      </p:sp>
      <p:pic>
        <p:nvPicPr>
          <p:cNvPr id="10" name="Picture 9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130513F0-1D4B-5FCA-1048-0FD156CD7E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0"/>
          <a:stretch/>
        </p:blipFill>
        <p:spPr>
          <a:xfrm>
            <a:off x="4662961" y="2317180"/>
            <a:ext cx="4411664" cy="23058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5409F1-0896-6D1E-56E8-4E83083E1CD6}"/>
              </a:ext>
            </a:extLst>
          </p:cNvPr>
          <p:cNvSpPr txBox="1"/>
          <p:nvPr/>
        </p:nvSpPr>
        <p:spPr>
          <a:xfrm>
            <a:off x="-57450" y="4292380"/>
            <a:ext cx="4720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Smart*Light – University of Eindhoven inverse Compton scattering source</a:t>
            </a:r>
            <a:endParaRPr lang="en-GB"/>
          </a:p>
        </p:txBody>
      </p:sp>
      <p:pic>
        <p:nvPicPr>
          <p:cNvPr id="15" name="Picture 14" descr="A close-up of a machine&#10;&#10;AI-generated content may be incorrect.">
            <a:extLst>
              <a:ext uri="{FF2B5EF4-FFF2-40B4-BE49-F238E27FC236}">
                <a16:creationId xmlns:a16="http://schemas.microsoft.com/office/drawing/2014/main" id="{777D318E-0BB7-BAAA-2107-A545712F2C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"/>
          <a:stretch/>
        </p:blipFill>
        <p:spPr>
          <a:xfrm>
            <a:off x="2906414" y="57798"/>
            <a:ext cx="1922263" cy="28765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D75EB2D-AB02-B299-4CC9-680FC30082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342" y="3090712"/>
            <a:ext cx="3027346" cy="13397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7C1778-C4A6-514B-2F14-5BB6418DA52C}"/>
              </a:ext>
            </a:extLst>
          </p:cNvPr>
          <p:cNvSpPr txBox="1"/>
          <p:nvPr/>
        </p:nvSpPr>
        <p:spPr>
          <a:xfrm>
            <a:off x="2518191" y="4799821"/>
            <a:ext cx="5785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Coen Sweers </a:t>
            </a:r>
            <a:r>
              <a:rPr lang="en-US">
                <a:hlinkClick r:id="rId10"/>
              </a:rPr>
              <a:t>https://indico.fnal.gov/event/65159/contributions/311815/</a:t>
            </a:r>
            <a:r>
              <a:rPr lang="en-US"/>
              <a:t> </a:t>
            </a:r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ECBA556-10C7-1322-AAB1-9CB689AA4799}"/>
              </a:ext>
            </a:extLst>
          </p:cNvPr>
          <p:cNvCxnSpPr>
            <a:cxnSpLocks/>
          </p:cNvCxnSpPr>
          <p:nvPr/>
        </p:nvCxnSpPr>
        <p:spPr>
          <a:xfrm>
            <a:off x="5111107" y="57798"/>
            <a:ext cx="0" cy="1462313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A2D7EC-64E5-A2D7-DF7B-50199FA621DA}"/>
              </a:ext>
            </a:extLst>
          </p:cNvPr>
          <p:cNvCxnSpPr>
            <a:cxnSpLocks/>
          </p:cNvCxnSpPr>
          <p:nvPr/>
        </p:nvCxnSpPr>
        <p:spPr>
          <a:xfrm flipH="1">
            <a:off x="5183994" y="1520111"/>
            <a:ext cx="382788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E037FB1-A2FB-B1DE-2452-E377C1049D76}"/>
              </a:ext>
            </a:extLst>
          </p:cNvPr>
          <p:cNvSpPr txBox="1"/>
          <p:nvPr/>
        </p:nvSpPr>
        <p:spPr>
          <a:xfrm>
            <a:off x="5183994" y="1578792"/>
            <a:ext cx="3827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examples, L. Wroe industry and applications tomorrow afternoon.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3821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6429E72C-69A8-0F69-3ABD-C8C532E6E6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7EFFABAA-79FE-33A4-CF9E-19D536788B51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754B4E32-7161-D382-EC15-01748B65E2B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30BEFA49-73E9-15E6-23D4-E1D1F3288FD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17;p7">
            <a:extLst>
              <a:ext uri="{FF2B5EF4-FFF2-40B4-BE49-F238E27FC236}">
                <a16:creationId xmlns:a16="http://schemas.microsoft.com/office/drawing/2014/main" id="{335CA7CC-552E-CE91-1D7E-872E90E6190F}"/>
              </a:ext>
            </a:extLst>
          </p:cNvPr>
          <p:cNvSpPr txBox="1"/>
          <p:nvPr/>
        </p:nvSpPr>
        <p:spPr>
          <a:xfrm>
            <a:off x="257100" y="141575"/>
            <a:ext cx="1897246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Applications of X-band and high-gradient technology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3" name="内容占位符 6">
            <a:extLst>
              <a:ext uri="{FF2B5EF4-FFF2-40B4-BE49-F238E27FC236}">
                <a16:creationId xmlns:a16="http://schemas.microsoft.com/office/drawing/2014/main" id="{501BD179-0EC7-8B96-858A-12CE1BA6DD6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5900" y="420275"/>
            <a:ext cx="4086732" cy="2048714"/>
          </a:xfrm>
          <a:prstGeom prst="rect">
            <a:avLst/>
          </a:prstGeom>
        </p:spPr>
      </p:pic>
      <p:pic>
        <p:nvPicPr>
          <p:cNvPr id="4" name="图片 18">
            <a:extLst>
              <a:ext uri="{FF2B5EF4-FFF2-40B4-BE49-F238E27FC236}">
                <a16:creationId xmlns:a16="http://schemas.microsoft.com/office/drawing/2014/main" id="{F2413A1A-7CC1-5F7F-97CA-E266A47E58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173" y="1969349"/>
            <a:ext cx="3753454" cy="2815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7D892E-9E49-2C19-C35F-36B4825561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9695" y="1638028"/>
            <a:ext cx="3427931" cy="32602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C41B9E-E30B-E2DD-E01B-D2325C090BD9}"/>
              </a:ext>
            </a:extLst>
          </p:cNvPr>
          <p:cNvSpPr txBox="1"/>
          <p:nvPr/>
        </p:nvSpPr>
        <p:spPr>
          <a:xfrm>
            <a:off x="6255548" y="420275"/>
            <a:ext cx="26865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Tsinghua University inverse Compton scattering source - VIGAS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38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F358ED4F-64C8-C633-675E-477AF5B034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523DCE2A-9CAA-5BD6-F794-A85547361955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B3609045-6F1F-420E-2EAF-471C38A93B9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BE9AE640-399C-B06F-8DF6-F4A4D980240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17;p7">
            <a:extLst>
              <a:ext uri="{FF2B5EF4-FFF2-40B4-BE49-F238E27FC236}">
                <a16:creationId xmlns:a16="http://schemas.microsoft.com/office/drawing/2014/main" id="{21B8DB40-44E9-4852-7762-FDE75E783F7F}"/>
              </a:ext>
            </a:extLst>
          </p:cNvPr>
          <p:cNvSpPr txBox="1"/>
          <p:nvPr/>
        </p:nvSpPr>
        <p:spPr>
          <a:xfrm>
            <a:off x="257100" y="141575"/>
            <a:ext cx="1897246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Fundamentals of high-fields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60792D-5731-EAF8-3FD9-CC0B282ED1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5369" y="167550"/>
            <a:ext cx="3735392" cy="5054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8063D5-168F-DD1A-F833-0E15FEE18311}"/>
              </a:ext>
            </a:extLst>
          </p:cNvPr>
          <p:cNvSpPr txBox="1"/>
          <p:nvPr/>
        </p:nvSpPr>
        <p:spPr>
          <a:xfrm>
            <a:off x="5077075" y="735983"/>
            <a:ext cx="284613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>
                <a:hlinkClick r:id="rId6"/>
              </a:rPr>
              <a:t>https://indico.cern.ch/event/1424597/</a:t>
            </a:r>
            <a:r>
              <a:rPr lang="en-GB" sz="105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DE65BE-A504-BBB2-C090-928D720606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79380" y="1060577"/>
            <a:ext cx="1661455" cy="12514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1E3028E-D2B4-BA9D-2910-7F070655E955}"/>
              </a:ext>
            </a:extLst>
          </p:cNvPr>
          <p:cNvSpPr txBox="1"/>
          <p:nvPr/>
        </p:nvSpPr>
        <p:spPr>
          <a:xfrm>
            <a:off x="4741325" y="2375015"/>
            <a:ext cx="17588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LHC electrostatic septum</a:t>
            </a:r>
            <a:endParaRPr lang="en-GB" sz="10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7AEDFE-258A-FE2E-32D5-1411283AB07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1308" t="227" r="374"/>
          <a:stretch>
            <a:fillRect/>
          </a:stretch>
        </p:blipFill>
        <p:spPr>
          <a:xfrm>
            <a:off x="7165343" y="1059916"/>
            <a:ext cx="1095418" cy="16390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E8263A9-0BF8-B9A5-FCD4-713A1730E46D}"/>
              </a:ext>
            </a:extLst>
          </p:cNvPr>
          <p:cNvSpPr txBox="1"/>
          <p:nvPr/>
        </p:nvSpPr>
        <p:spPr>
          <a:xfrm>
            <a:off x="8132856" y="780233"/>
            <a:ext cx="9444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M. </a:t>
            </a:r>
            <a:r>
              <a:rPr lang="en-US" sz="1050" err="1"/>
              <a:t>Bourghei</a:t>
            </a:r>
            <a:endParaRPr lang="en-GB" sz="10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2D903B2-993D-C8D3-91A0-27392FBF09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9380" y="2762595"/>
            <a:ext cx="1739886" cy="148995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7ED9C9A-5B6B-2790-50CE-96E992BA95A3}"/>
              </a:ext>
            </a:extLst>
          </p:cNvPr>
          <p:cNvSpPr txBox="1"/>
          <p:nvPr/>
        </p:nvSpPr>
        <p:spPr>
          <a:xfrm>
            <a:off x="5653760" y="4188579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J. </a:t>
            </a:r>
            <a:r>
              <a:rPr lang="en-US" sz="1050" err="1"/>
              <a:t>Jarrige</a:t>
            </a:r>
            <a:endParaRPr lang="en-GB" sz="1050"/>
          </a:p>
        </p:txBody>
      </p:sp>
      <p:pic>
        <p:nvPicPr>
          <p:cNvPr id="17" name="Google Shape;108;p1">
            <a:extLst>
              <a:ext uri="{FF2B5EF4-FFF2-40B4-BE49-F238E27FC236}">
                <a16:creationId xmlns:a16="http://schemas.microsoft.com/office/drawing/2014/main" id="{BC73129D-D2BA-6B32-6D5D-A5F10A18307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0"/>
          <a:srcRect/>
          <a:stretch/>
        </p:blipFill>
        <p:spPr>
          <a:xfrm>
            <a:off x="7076540" y="2832247"/>
            <a:ext cx="1358919" cy="193910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38DF75-56EC-2797-FD65-1B8BCBFA378B}"/>
              </a:ext>
            </a:extLst>
          </p:cNvPr>
          <p:cNvSpPr txBox="1"/>
          <p:nvPr/>
        </p:nvSpPr>
        <p:spPr>
          <a:xfrm>
            <a:off x="6601387" y="4528014"/>
            <a:ext cx="9503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/>
              <a:t>F. </a:t>
            </a:r>
            <a:r>
              <a:rPr lang="en-GB" sz="1050" err="1"/>
              <a:t>Caruggi</a:t>
            </a:r>
            <a:endParaRPr lang="en-GB" sz="10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3204E6-F01C-B212-1E1D-5FBAC2D51978}"/>
              </a:ext>
            </a:extLst>
          </p:cNvPr>
          <p:cNvSpPr txBox="1"/>
          <p:nvPr/>
        </p:nvSpPr>
        <p:spPr>
          <a:xfrm>
            <a:off x="191280" y="780233"/>
            <a:ext cx="4056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Fundamentals of Vacuum Breakdown in High-Field Systems</a:t>
            </a:r>
          </a:p>
          <a:p>
            <a:r>
              <a:rPr lang="en-GB" sz="1200" dirty="0">
                <a:hlinkClick r:id="rId11"/>
              </a:rPr>
              <a:t>https://arxiv.org/abs/2502.03967</a:t>
            </a:r>
            <a:r>
              <a:rPr lang="en-GB" sz="1200" dirty="0"/>
              <a:t> 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D3191D1-9668-F9DA-08D2-FDC60DE9EB7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9852" y="1594287"/>
            <a:ext cx="2093313" cy="134632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AC3E24D-D992-908E-A753-52AD0FBD8F7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54768" y="1686304"/>
            <a:ext cx="2093313" cy="113028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A7B5D88-C710-0A0B-358B-01C9948522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1280" y="3014580"/>
            <a:ext cx="1941777" cy="162466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E85BEB8-7FD9-97A0-89F6-452370A2068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55191" y="3096791"/>
            <a:ext cx="1892468" cy="160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08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E488C1F2-61E2-6836-7854-90E2071C7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33D71915-ED28-818C-0141-929E771EA933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3D53D62C-DC4D-7254-9B42-9459036A156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CF749002-5C2B-2F50-C4CF-CBDE4D26456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17;p7">
            <a:extLst>
              <a:ext uri="{FF2B5EF4-FFF2-40B4-BE49-F238E27FC236}">
                <a16:creationId xmlns:a16="http://schemas.microsoft.com/office/drawing/2014/main" id="{A87580E7-B731-B4CC-5B6B-C0E19D0F9E95}"/>
              </a:ext>
            </a:extLst>
          </p:cNvPr>
          <p:cNvSpPr txBox="1"/>
          <p:nvPr/>
        </p:nvSpPr>
        <p:spPr>
          <a:xfrm>
            <a:off x="257100" y="141575"/>
            <a:ext cx="1897246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High temperature superconductors for rf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2AF864-EDC5-59D0-441B-C734E9319F6A}"/>
              </a:ext>
            </a:extLst>
          </p:cNvPr>
          <p:cNvSpPr txBox="1"/>
          <p:nvPr/>
        </p:nvSpPr>
        <p:spPr>
          <a:xfrm>
            <a:off x="779811" y="847855"/>
            <a:ext cx="1887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Collaboration with C3</a:t>
            </a: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B89519D-3FCF-0B28-D57C-D163AD2514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14" b="23783"/>
          <a:stretch/>
        </p:blipFill>
        <p:spPr bwMode="auto">
          <a:xfrm>
            <a:off x="6355760" y="228824"/>
            <a:ext cx="2610293" cy="183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diagram of a sample holder&#10;&#10;Description automatically generated">
            <a:extLst>
              <a:ext uri="{FF2B5EF4-FFF2-40B4-BE49-F238E27FC236}">
                <a16:creationId xmlns:a16="http://schemas.microsoft.com/office/drawing/2014/main" id="{ED0865B9-8718-CB3C-D143-848CB958EB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1" r="8601"/>
          <a:stretch/>
        </p:blipFill>
        <p:spPr>
          <a:xfrm>
            <a:off x="3788561" y="141575"/>
            <a:ext cx="2075513" cy="1872474"/>
          </a:xfrm>
          <a:prstGeom prst="rect">
            <a:avLst/>
          </a:prstGeom>
        </p:spPr>
      </p:pic>
      <p:pic>
        <p:nvPicPr>
          <p:cNvPr id="10" name="Picture 9" descr="A machine in a factory&#10;&#10;Description automatically generated">
            <a:extLst>
              <a:ext uri="{FF2B5EF4-FFF2-40B4-BE49-F238E27FC236}">
                <a16:creationId xmlns:a16="http://schemas.microsoft.com/office/drawing/2014/main" id="{86618577-3247-2C6B-4548-63E9884826D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09" y="1259391"/>
            <a:ext cx="2496230" cy="18721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F3CB0F-6374-4BF9-90C0-E2BF3894FC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3794" y="2125407"/>
            <a:ext cx="1748835" cy="1935749"/>
          </a:xfrm>
          <a:prstGeom prst="rect">
            <a:avLst/>
          </a:prstGeom>
        </p:spPr>
      </p:pic>
      <p:pic>
        <p:nvPicPr>
          <p:cNvPr id="12" name="Picture 11" descr="A diagram of a tape measure&#10;&#10;AI-generated content may be incorrect.">
            <a:extLst>
              <a:ext uri="{FF2B5EF4-FFF2-40B4-BE49-F238E27FC236}">
                <a16:creationId xmlns:a16="http://schemas.microsoft.com/office/drawing/2014/main" id="{F6714EEE-670E-234E-2867-3A3D16D1C21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87" y="3353767"/>
            <a:ext cx="2540762" cy="1524457"/>
          </a:xfrm>
          <a:prstGeom prst="rect">
            <a:avLst/>
          </a:prstGeom>
        </p:spPr>
      </p:pic>
      <p:pic>
        <p:nvPicPr>
          <p:cNvPr id="13" name="Picture 12" descr="A close up of a metal object&#10;&#10;Description automatically generated">
            <a:extLst>
              <a:ext uri="{FF2B5EF4-FFF2-40B4-BE49-F238E27FC236}">
                <a16:creationId xmlns:a16="http://schemas.microsoft.com/office/drawing/2014/main" id="{8BD29769-4527-C048-E2EB-441CC51399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70" b="12541"/>
          <a:stretch/>
        </p:blipFill>
        <p:spPr>
          <a:xfrm>
            <a:off x="3575604" y="2776258"/>
            <a:ext cx="1929659" cy="16932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13590AA-7376-E365-E354-EFF4D2F9EC6F}"/>
              </a:ext>
            </a:extLst>
          </p:cNvPr>
          <p:cNvSpPr txBox="1"/>
          <p:nvPr/>
        </p:nvSpPr>
        <p:spPr>
          <a:xfrm>
            <a:off x="4256289" y="2195478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11.424 GHz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F3EF0A-BBC1-0C84-F0C3-6B28DD96BEAB}"/>
              </a:ext>
            </a:extLst>
          </p:cNvPr>
          <p:cNvSpPr txBox="1"/>
          <p:nvPr/>
        </p:nvSpPr>
        <p:spPr>
          <a:xfrm>
            <a:off x="5767401" y="4108399"/>
            <a:ext cx="33284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 source limited test – already surface current equivalent to 2.6 MV/m in an ILC-type cavity.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F2E5F8-2EDB-3CEE-BF88-C27D90322D0C}"/>
              </a:ext>
            </a:extLst>
          </p:cNvPr>
          <p:cNvSpPr txBox="1"/>
          <p:nvPr/>
        </p:nvSpPr>
        <p:spPr>
          <a:xfrm>
            <a:off x="3052396" y="4835723"/>
            <a:ext cx="3687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Dhar, superconducting session yesterday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10991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9010EC49-202B-976E-E766-C22B92FF3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>
            <a:extLst>
              <a:ext uri="{FF2B5EF4-FFF2-40B4-BE49-F238E27FC236}">
                <a16:creationId xmlns:a16="http://schemas.microsoft.com/office/drawing/2014/main" id="{E153144F-DC77-BA17-2544-69610C668D92}"/>
              </a:ext>
            </a:extLst>
          </p:cNvPr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Site implementation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80FE285B-48A7-03E3-A7FE-5327AF589744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5FEC6DCA-610E-8BAB-6E30-06898518269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CE69E1FC-9CE8-9D44-E1D9-20241473596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845FC7-07B9-7CA0-DEBB-04678A1F1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8507" y="42549"/>
            <a:ext cx="4077978" cy="30534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D6103C-6BC2-DC90-7DB4-4DA9FD0437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05651" y="44935"/>
            <a:ext cx="3442318" cy="47503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BB9ABB-4FAA-AD3E-B60B-481BFA7C22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6360" y="2105231"/>
            <a:ext cx="3742271" cy="28588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FECA28-FE1B-7670-B806-DCD2053222BF}"/>
              </a:ext>
            </a:extLst>
          </p:cNvPr>
          <p:cNvSpPr txBox="1"/>
          <p:nvPr/>
        </p:nvSpPr>
        <p:spPr>
          <a:xfrm>
            <a:off x="192289" y="4248148"/>
            <a:ext cx="4836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Implementation central complexes entirely on CERN property.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193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05303AB9-4BF8-63FF-9432-093479512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B609950-D5A8-1494-286C-55BF89B34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62" y="852786"/>
            <a:ext cx="5058371" cy="1904229"/>
          </a:xfrm>
          <a:prstGeom prst="rect">
            <a:avLst/>
          </a:prstGeom>
        </p:spPr>
      </p:pic>
      <p:sp>
        <p:nvSpPr>
          <p:cNvPr id="117" name="Google Shape;117;p7">
            <a:extLst>
              <a:ext uri="{FF2B5EF4-FFF2-40B4-BE49-F238E27FC236}">
                <a16:creationId xmlns:a16="http://schemas.microsoft.com/office/drawing/2014/main" id="{BF6D0EDA-0159-729B-DC3B-781091121F33}"/>
              </a:ext>
            </a:extLst>
          </p:cNvPr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dirty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M</a:t>
            </a:r>
            <a:r>
              <a:rPr lang="es" sz="1200" b="0" i="0" u="none" strike="noStrike" cap="none" dirty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onument to the CLIC two-beam scheme</a:t>
            </a:r>
            <a:endParaRPr sz="1200" b="0" i="0" u="none" strike="noStrike" cap="none" dirty="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E550885B-BE40-A6BF-CEED-A88833549ECD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CD23CED2-E35D-964F-7EDE-FA4452DB0F0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B04A0EB8-5849-356A-0F14-195CAF4EBBA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A bridge over a road&#10;&#10;AI-generated content may be incorrect.">
            <a:extLst>
              <a:ext uri="{FF2B5EF4-FFF2-40B4-BE49-F238E27FC236}">
                <a16:creationId xmlns:a16="http://schemas.microsoft.com/office/drawing/2014/main" id="{76B3B106-515C-D648-34BE-4511A8A468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9556" y="1673090"/>
            <a:ext cx="4115490" cy="30801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DD101F-A6FF-1D46-D265-5C95C75B3E31}"/>
              </a:ext>
            </a:extLst>
          </p:cNvPr>
          <p:cNvSpPr txBox="1"/>
          <p:nvPr/>
        </p:nvSpPr>
        <p:spPr>
          <a:xfrm>
            <a:off x="5335646" y="420275"/>
            <a:ext cx="2970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Coming up on the 40</a:t>
            </a:r>
            <a:r>
              <a:rPr lang="en-US" baseline="30000" dirty="0"/>
              <a:t>th</a:t>
            </a:r>
            <a:r>
              <a:rPr lang="en-US" dirty="0"/>
              <a:t> anniversary!</a:t>
            </a:r>
            <a:endParaRPr lang="en-GB" dirty="0"/>
          </a:p>
        </p:txBody>
      </p:sp>
      <p:pic>
        <p:nvPicPr>
          <p:cNvPr id="13" name="Picture 2" descr="http://clic-study.web.cern.ch/sites/clic-study.web.cern.ch/themes/cliccern/img/logos/CLIClogo.png">
            <a:extLst>
              <a:ext uri="{FF2B5EF4-FFF2-40B4-BE49-F238E27FC236}">
                <a16:creationId xmlns:a16="http://schemas.microsoft.com/office/drawing/2014/main" id="{03B0B262-24FD-EF99-B853-169DC4DF7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633" y="2774364"/>
            <a:ext cx="2227561" cy="2227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45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4">
          <a:extLst>
            <a:ext uri="{FF2B5EF4-FFF2-40B4-BE49-F238E27FC236}">
              <a16:creationId xmlns:a16="http://schemas.microsoft.com/office/drawing/2014/main" id="{3513CC13-E5A4-394F-7BC9-2591003B22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Google Shape;68;p2">
            <a:extLst>
              <a:ext uri="{FF2B5EF4-FFF2-40B4-BE49-F238E27FC236}">
                <a16:creationId xmlns:a16="http://schemas.microsoft.com/office/drawing/2014/main" id="{F2326EBA-A2F1-8AA5-106C-DB386BB45B21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9" name="Google Shape;69;p2" title="logoN_LCWS2025.png">
            <a:extLst>
              <a:ext uri="{FF2B5EF4-FFF2-40B4-BE49-F238E27FC236}">
                <a16:creationId xmlns:a16="http://schemas.microsoft.com/office/drawing/2014/main" id="{090B5C51-0E95-91A3-1A17-D5353EF422A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" title="logoN_LCWS.png">
            <a:extLst>
              <a:ext uri="{FF2B5EF4-FFF2-40B4-BE49-F238E27FC236}">
                <a16:creationId xmlns:a16="http://schemas.microsoft.com/office/drawing/2014/main" id="{8001598E-A670-883E-F507-A22391C5A42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ABCDF7C-0F9B-4681-3B8A-C00699D1E51D}"/>
              </a:ext>
            </a:extLst>
          </p:cNvPr>
          <p:cNvSpPr txBox="1"/>
          <p:nvPr/>
        </p:nvSpPr>
        <p:spPr>
          <a:xfrm>
            <a:off x="349482" y="751733"/>
            <a:ext cx="8445035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 the past year significant effort has been put into preparing documents for the ESPP update process. The following documents were produced: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 </a:t>
            </a:r>
            <a:r>
              <a:rPr lang="en-US" dirty="0" err="1"/>
              <a:t>ReaDiness</a:t>
            </a:r>
            <a:r>
              <a:rPr lang="en-US" dirty="0"/>
              <a:t> Report, RDR – </a:t>
            </a:r>
            <a:r>
              <a:rPr lang="en-US" dirty="0">
                <a:hlinkClick r:id="rId5"/>
              </a:rPr>
              <a:t>https://edms.cern.ch/project/CERN-0000267313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 pager (with addendum) – </a:t>
            </a:r>
            <a:r>
              <a:rPr lang="en-US" dirty="0">
                <a:hlinkClick r:id="rId6"/>
              </a:rPr>
              <a:t>https://indico.cern.ch/event/1439855/contributions/6461475/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In addition to promoting CLIC in the update process, the RDR has been useful for:</a:t>
            </a:r>
          </a:p>
          <a:p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consolidating developments and achievements post updated baseline reports issued in 2016 and Project Implementation Plan 2018,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establishing consistency with the more complete 2012 CDR,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providing the foundation for planning for the future. </a:t>
            </a:r>
          </a:p>
          <a:p>
            <a:endParaRPr lang="en-US" dirty="0"/>
          </a:p>
          <a:p>
            <a:r>
              <a:rPr lang="en-US" dirty="0"/>
              <a:t>I would like to use this presentation to: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share highlights from the RDR to engage your interest and (re)discover the innovation of CLIC,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Introduce you to a few activities a bit at the edge of the project but are important collaborations. </a:t>
            </a:r>
            <a:endParaRPr lang="en-GB" dirty="0"/>
          </a:p>
        </p:txBody>
      </p:sp>
      <p:sp>
        <p:nvSpPr>
          <p:cNvPr id="3" name="Google Shape;85;p4">
            <a:extLst>
              <a:ext uri="{FF2B5EF4-FFF2-40B4-BE49-F238E27FC236}">
                <a16:creationId xmlns:a16="http://schemas.microsoft.com/office/drawing/2014/main" id="{31E7D7C7-3924-C792-DD6F-C54ABED692DF}"/>
              </a:ext>
            </a:extLst>
          </p:cNvPr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Introduction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  <p:extLst>
      <p:ext uri="{BB962C8B-B14F-4D97-AF65-F5344CB8AC3E}">
        <p14:creationId xmlns:p14="http://schemas.microsoft.com/office/powerpoint/2010/main" val="16805747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BDE"/>
        </a:solidFill>
        <a:effectLst/>
      </p:bgPr>
    </p:bg>
    <p:spTree>
      <p:nvGrpSpPr>
        <p:cNvPr id="1" name="Shape 197">
          <a:extLst>
            <a:ext uri="{FF2B5EF4-FFF2-40B4-BE49-F238E27FC236}">
              <a16:creationId xmlns:a16="http://schemas.microsoft.com/office/drawing/2014/main" id="{B3FC785F-F6A3-B264-BC56-4330C252E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6F7A7E6-60F2-4204-8B88-5A5AC716B0CE}"/>
              </a:ext>
            </a:extLst>
          </p:cNvPr>
          <p:cNvSpPr txBox="1"/>
          <p:nvPr/>
        </p:nvSpPr>
        <p:spPr>
          <a:xfrm>
            <a:off x="2722575" y="361750"/>
            <a:ext cx="3554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Acknowledgements</a:t>
            </a:r>
            <a:endParaRPr lang="en-GB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660A97-F92E-4081-CEBA-3E50059C01C4}"/>
              </a:ext>
            </a:extLst>
          </p:cNvPr>
          <p:cNvSpPr txBox="1"/>
          <p:nvPr/>
        </p:nvSpPr>
        <p:spPr>
          <a:xfrm>
            <a:off x="605017" y="1189408"/>
            <a:ext cx="81814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To the whole CLIC collaboration and, in particular for this presentation, to those who have contributed to preparing the RDR.</a:t>
            </a:r>
          </a:p>
          <a:p>
            <a:endParaRPr lang="en-US" sz="1800" dirty="0"/>
          </a:p>
          <a:p>
            <a:r>
              <a:rPr lang="en-US" sz="1800" dirty="0"/>
              <a:t>The RDR has been accepted for publication as a European Journal of Physics special topics.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94137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"/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Table </a:t>
            </a:r>
            <a:br>
              <a:rPr lang="es" sz="14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</a:br>
            <a:r>
              <a:rPr lang="es" sz="14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of Highlights</a:t>
            </a:r>
            <a:endParaRPr sz="14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4629900" y="111000"/>
            <a:ext cx="551700" cy="3313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endParaRPr sz="1400" b="0" i="0" u="none" strike="noStrike" cap="none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endParaRPr sz="1400" b="0" i="0" u="none" strike="noStrike" cap="none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endParaRPr sz="1400" b="0" i="0" u="none" strike="noStrike" cap="none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05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06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07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08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09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10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12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13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14</a:t>
            </a:r>
          </a:p>
        </p:txBody>
      </p:sp>
      <p:sp>
        <p:nvSpPr>
          <p:cNvPr id="67" name="Google Shape;67;p2"/>
          <p:cNvSpPr txBox="1"/>
          <p:nvPr/>
        </p:nvSpPr>
        <p:spPr>
          <a:xfrm>
            <a:off x="5181600" y="108072"/>
            <a:ext cx="3466942" cy="241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Two interaction regions</a:t>
            </a:r>
            <a:endParaRPr sz="1400" b="0" i="0" u="none" strike="noStrike" cap="none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Collision energy options, staging</a:t>
            </a:r>
            <a:endParaRPr sz="1400" b="0" i="0" u="none" strike="noStrike" cap="none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100/50 Hz operation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Emittance budgeting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Energy consumption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Injector update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L-band klystron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Drive beam pulse compression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Linac modules</a:t>
            </a:r>
            <a:endParaRPr sz="1400" b="0" i="0" u="none" strike="noStrike" cap="none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Accelerating gradient</a:t>
            </a:r>
          </a:p>
          <a:p>
            <a:pPr lvl="0">
              <a:buClr>
                <a:schemeClr val="dk1"/>
              </a:buClr>
              <a:buSzPts val="1100"/>
            </a:pPr>
            <a:r>
              <a:rPr lang="en-U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Applications of X-band technology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High-gradient fundamentals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High-temperature superconductors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Siting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8" name="Google Shape;68;p2"/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9" name="Google Shape;69;p2" title="logoN_LCWS2025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" title="logoN_LCWS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194844F-915B-F70C-D071-7107A9664C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458" y="1070823"/>
            <a:ext cx="3267728" cy="32609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4">
          <a:extLst>
            <a:ext uri="{FF2B5EF4-FFF2-40B4-BE49-F238E27FC236}">
              <a16:creationId xmlns:a16="http://schemas.microsoft.com/office/drawing/2014/main" id="{CF6BED19-9D50-7CBA-D359-CB54A1F2A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">
            <a:extLst>
              <a:ext uri="{FF2B5EF4-FFF2-40B4-BE49-F238E27FC236}">
                <a16:creationId xmlns:a16="http://schemas.microsoft.com/office/drawing/2014/main" id="{5B826FCA-05A7-3EBE-D816-BD1B73D8A439}"/>
              </a:ext>
            </a:extLst>
          </p:cNvPr>
          <p:cNvSpPr txBox="1"/>
          <p:nvPr/>
        </p:nvSpPr>
        <p:spPr>
          <a:xfrm>
            <a:off x="257099" y="141575"/>
            <a:ext cx="2406588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Two interaction regions</a:t>
            </a:r>
            <a:endParaRPr sz="14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68" name="Google Shape;68;p2">
            <a:extLst>
              <a:ext uri="{FF2B5EF4-FFF2-40B4-BE49-F238E27FC236}">
                <a16:creationId xmlns:a16="http://schemas.microsoft.com/office/drawing/2014/main" id="{02EF43EA-4FCA-0A02-7A1B-09C1FB06ACE6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9" name="Google Shape;69;p2" title="logoN_LCWS2025.png">
            <a:extLst>
              <a:ext uri="{FF2B5EF4-FFF2-40B4-BE49-F238E27FC236}">
                <a16:creationId xmlns:a16="http://schemas.microsoft.com/office/drawing/2014/main" id="{05169056-837B-C34C-46E2-DFE3EBAF9D5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" title="logoN_LCWS.png">
            <a:extLst>
              <a:ext uri="{FF2B5EF4-FFF2-40B4-BE49-F238E27FC236}">
                <a16:creationId xmlns:a16="http://schemas.microsoft.com/office/drawing/2014/main" id="{4AF9E308-44EE-AA3E-1208-4025B438776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C0F26E-16F9-2076-84CC-C71CBF413075}"/>
              </a:ext>
            </a:extLst>
          </p:cNvPr>
          <p:cNvSpPr txBox="1"/>
          <p:nvPr/>
        </p:nvSpPr>
        <p:spPr>
          <a:xfrm>
            <a:off x="167222" y="799117"/>
            <a:ext cx="24964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Addresses a long-standing concern: a single IR does not sufficiently serve the particle physics community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Two detectors can be operated each at an average rate of 50 Hz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All the luminosity can also be delivered to a single detector at 100 Hz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5E22EE-AF84-C4E9-74BD-7FE342B08B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121" y="3089564"/>
            <a:ext cx="4402340" cy="16328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3AEDAE-CA69-DF64-D88D-827F1C3191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6543" y="624999"/>
            <a:ext cx="2608470" cy="20467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CE49E3-018D-568F-DD07-A77E254349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4898" y="3273309"/>
            <a:ext cx="3553752" cy="11993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768D4C-CA8C-B3B4-BD87-993913CE2BD0}"/>
              </a:ext>
            </a:extLst>
          </p:cNvPr>
          <p:cNvSpPr txBox="1"/>
          <p:nvPr/>
        </p:nvSpPr>
        <p:spPr>
          <a:xfrm>
            <a:off x="2033485" y="4815600"/>
            <a:ext cx="30796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V. Cilento et al.  </a:t>
            </a:r>
            <a:r>
              <a:rPr lang="en-GB" sz="800" b="1" i="1" dirty="0"/>
              <a:t>Phys. Rev. Accel. Beams</a:t>
            </a:r>
            <a:r>
              <a:rPr lang="en-GB" sz="800" b="1" dirty="0"/>
              <a:t>, 24 071001 (2021)</a:t>
            </a:r>
            <a:endParaRPr lang="en-US" sz="8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C3CDE3A-ADCF-46F4-91B2-938268C681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0116" y="366377"/>
            <a:ext cx="3448534" cy="256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3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D92D3B97-9794-144F-F6EA-A34263D33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>
            <a:extLst>
              <a:ext uri="{FF2B5EF4-FFF2-40B4-BE49-F238E27FC236}">
                <a16:creationId xmlns:a16="http://schemas.microsoft.com/office/drawing/2014/main" id="{737B8A0E-9AE0-457F-CD78-376C78CCB340}"/>
              </a:ext>
            </a:extLst>
          </p:cNvPr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Energy staging</a:t>
            </a:r>
            <a:endParaRPr sz="1200" b="0" i="0" u="none" strike="noStrike" cap="none" dirty="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1003E956-1BAB-DB08-1103-6637389B3BA5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B160150E-FB17-6AD0-6073-DD791BC2E75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A74E70EC-76B1-6E0E-453F-07ACBBD7459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B65F02-8095-A99A-DBCF-17AF6114F5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350" y="868962"/>
            <a:ext cx="4066637" cy="24927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2857E7B-7B69-D48D-259E-6463750009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7749" y="208678"/>
            <a:ext cx="3865951" cy="16990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6D2137-7F6E-95F5-C71F-D10F1C9A3E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4762" y="2176867"/>
            <a:ext cx="3808937" cy="26608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023E37-EC91-645E-266B-7CD6FCD07662}"/>
              </a:ext>
            </a:extLst>
          </p:cNvPr>
          <p:cNvSpPr txBox="1"/>
          <p:nvPr/>
        </p:nvSpPr>
        <p:spPr>
          <a:xfrm>
            <a:off x="245350" y="3630792"/>
            <a:ext cx="43601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up to 1.5 TeV with single drive beam injector, plus 30 km shallower tunnel.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550 GeV, 2 additional sectors each side.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407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FD1CD76E-6B94-D6B5-17A6-61D7147E7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>
            <a:extLst>
              <a:ext uri="{FF2B5EF4-FFF2-40B4-BE49-F238E27FC236}">
                <a16:creationId xmlns:a16="http://schemas.microsoft.com/office/drawing/2014/main" id="{FEAF137A-8216-117E-A928-3839F98C53F8}"/>
              </a:ext>
            </a:extLst>
          </p:cNvPr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50 and 100 Hz operation</a:t>
            </a:r>
            <a:endParaRPr sz="1200" b="0" i="0" u="none" strike="noStrike" cap="none" dirty="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90BEBC4E-B33F-A33C-FE38-9F73FBE812F2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C6744F27-7C06-04D5-61DC-AA839A05015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BCD75DA0-4F21-4413-9E60-6C9F0168A97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C042F14-8977-8E00-8E9F-4243FF1C71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7894" y="125513"/>
            <a:ext cx="4239006" cy="23588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057253B-463A-505D-3BE4-CDEF100ADB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7156" y="2535117"/>
            <a:ext cx="4104938" cy="22297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F4D153F-2D8D-5479-4F9D-83809422C1AE}"/>
              </a:ext>
            </a:extLst>
          </p:cNvPr>
          <p:cNvSpPr txBox="1"/>
          <p:nvPr/>
        </p:nvSpPr>
        <p:spPr>
          <a:xfrm>
            <a:off x="257100" y="1206689"/>
            <a:ext cx="40597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re-evaluation of the level and distribution of power consumption at 380 GeV made clear that repetition rate – luminosity! - could be doubled with only 60% increase in power consumption.</a:t>
            </a:r>
          </a:p>
          <a:p>
            <a:endParaRPr lang="en-US" dirty="0"/>
          </a:p>
          <a:p>
            <a:r>
              <a:rPr lang="en-US" dirty="0"/>
              <a:t>Due to large fraction of non-pulsed consumption, magnets, infrastructure etc. </a:t>
            </a:r>
          </a:p>
          <a:p>
            <a:endParaRPr lang="en-US" dirty="0"/>
          </a:p>
          <a:p>
            <a:r>
              <a:rPr lang="en-US" dirty="0"/>
              <a:t>Contributes also to implementing two interaction regions.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854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BB75A52B-FFD8-82EE-424C-AA69034AF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0E5BE8C-0A10-F03A-B430-39C012CAF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664" y="2016200"/>
            <a:ext cx="3806777" cy="2799100"/>
          </a:xfrm>
          <a:prstGeom prst="rect">
            <a:avLst/>
          </a:prstGeom>
        </p:spPr>
      </p:pic>
      <p:sp>
        <p:nvSpPr>
          <p:cNvPr id="117" name="Google Shape;117;p7">
            <a:extLst>
              <a:ext uri="{FF2B5EF4-FFF2-40B4-BE49-F238E27FC236}">
                <a16:creationId xmlns:a16="http://schemas.microsoft.com/office/drawing/2014/main" id="{11376035-49FE-66FE-A528-D219993DD433}"/>
              </a:ext>
            </a:extLst>
          </p:cNvPr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Emittance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margins</a:t>
            </a:r>
            <a:endParaRPr sz="1200" b="0" i="0" u="none" strike="noStrike" cap="none" dirty="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2AD23FFB-38AE-FBC5-F765-4E5D8B3B5927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2DE21E7A-6A0D-1884-BFD8-C6CEFCD7A93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1A3D4EB5-2654-E66A-7C9A-17FEE720F3F1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20402C-BB78-32A5-F88D-BB96809B6F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2609" y="2065123"/>
            <a:ext cx="4496462" cy="27512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1BAFD6-FFAA-FDED-80A4-715B2A0EFB29}"/>
              </a:ext>
            </a:extLst>
          </p:cNvPr>
          <p:cNvSpPr txBox="1"/>
          <p:nvPr/>
        </p:nvSpPr>
        <p:spPr>
          <a:xfrm>
            <a:off x="311071" y="672948"/>
            <a:ext cx="865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For the expected alignment imperfections and with a conservative ground motion model, 90% of machines achieve a luminosity of </a:t>
            </a:r>
            <a:r>
              <a:rPr lang="en-GB" sz="1000" b="1" dirty="0"/>
              <a:t>4.5 × 10</a:t>
            </a:r>
            <a:r>
              <a:rPr lang="en-GB" sz="1000" b="1" baseline="30000" dirty="0"/>
              <a:t>34</a:t>
            </a:r>
            <a:r>
              <a:rPr lang="en-GB" sz="1000" b="1" dirty="0"/>
              <a:t> /cm</a:t>
            </a:r>
            <a:r>
              <a:rPr lang="en-GB" sz="1000" b="1" baseline="30000" dirty="0"/>
              <a:t>2</a:t>
            </a:r>
            <a:r>
              <a:rPr lang="en-GB" sz="1000" b="1" dirty="0"/>
              <a:t>/s </a:t>
            </a:r>
            <a:r>
              <a:rPr lang="en-GB" sz="1000" dirty="0"/>
              <a:t>or greater, at 380 GeV, 100 Hz. This is the value assumed for the 2025-2026 EPPSU.</a:t>
            </a:r>
          </a:p>
          <a:p>
            <a:endParaRPr lang="en-GB" sz="1000" dirty="0"/>
          </a:p>
          <a:p>
            <a:r>
              <a:rPr lang="en-US" sz="1000" dirty="0"/>
              <a:t>The average luminosity achieved in simulations is </a:t>
            </a:r>
            <a:r>
              <a:rPr lang="en-US" sz="1000" b="1" dirty="0"/>
              <a:t>5.6×10</a:t>
            </a:r>
            <a:r>
              <a:rPr lang="en-US" sz="1000" b="1" baseline="30000" dirty="0"/>
              <a:t>34</a:t>
            </a:r>
            <a:r>
              <a:rPr lang="en-US" sz="1000" b="1" dirty="0"/>
              <a:t> /cm</a:t>
            </a:r>
            <a:r>
              <a:rPr lang="en-US" sz="1000" b="1" baseline="30000" dirty="0"/>
              <a:t>2</a:t>
            </a:r>
            <a:r>
              <a:rPr lang="en-US" sz="1000" b="1" dirty="0"/>
              <a:t>/</a:t>
            </a:r>
            <a:r>
              <a:rPr lang="en-US" sz="1000" dirty="0"/>
              <a:t>s (380 GeV, 100 Hz).</a:t>
            </a:r>
          </a:p>
          <a:p>
            <a:endParaRPr lang="en-US" sz="1000" dirty="0"/>
          </a:p>
          <a:p>
            <a:r>
              <a:rPr lang="en-US" sz="1000" dirty="0"/>
              <a:t>Future improvements to the technologies used to mitigate imperfections, such as better pre-alignment, active stabilization systems and additional beam-based tuning, will also help increasing this luminosity surplus further. A start-to-end simulation of a perfect machine shows that a luminosity of </a:t>
            </a:r>
            <a:r>
              <a:rPr lang="en-US" sz="1000" b="1" dirty="0"/>
              <a:t>8.6 × 10</a:t>
            </a:r>
            <a:r>
              <a:rPr lang="en-US" sz="1000" b="1" baseline="30000" dirty="0"/>
              <a:t>34</a:t>
            </a:r>
            <a:r>
              <a:rPr lang="en-US" sz="1000" b="1" dirty="0"/>
              <a:t> /cm</a:t>
            </a:r>
            <a:r>
              <a:rPr lang="en-US" sz="1000" b="1" baseline="30000" dirty="0"/>
              <a:t>2</a:t>
            </a:r>
            <a:r>
              <a:rPr lang="en-US" sz="1000" b="1" dirty="0"/>
              <a:t>/s </a:t>
            </a:r>
            <a:r>
              <a:rPr lang="en-US" sz="1000" dirty="0"/>
              <a:t>would be achieved (380 GeV, 100 Hz).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4B2AD4-C65E-ABD0-E182-609963CF28CB}"/>
              </a:ext>
            </a:extLst>
          </p:cNvPr>
          <p:cNvSpPr txBox="1"/>
          <p:nvPr/>
        </p:nvSpPr>
        <p:spPr>
          <a:xfrm>
            <a:off x="835247" y="2127446"/>
            <a:ext cx="7649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/>
              <a:t>(</a:t>
            </a:r>
            <a:r>
              <a:rPr lang="en-US" sz="800">
                <a:latin typeface="Script MT Bold" panose="03040602040607080904" pitchFamily="66" charset="77"/>
              </a:rPr>
              <a:t>L</a:t>
            </a:r>
            <a:r>
              <a:rPr lang="en-US" sz="800"/>
              <a:t> for 50 Hz)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567778-63A4-597C-B914-6FBA03D1E0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8076" y="3703619"/>
            <a:ext cx="2817382" cy="3317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5E8C37-54DD-5097-8734-690E2B14AB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12420" y="2819701"/>
            <a:ext cx="2985211" cy="2117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3B947D-6927-04F2-6129-409FC3828448}"/>
              </a:ext>
            </a:extLst>
          </p:cNvPr>
          <p:cNvSpPr txBox="1"/>
          <p:nvPr/>
        </p:nvSpPr>
        <p:spPr>
          <a:xfrm>
            <a:off x="2811952" y="253373"/>
            <a:ext cx="3964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Emittance budgets to full start-to-end simulation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49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40D079E9-35A5-633E-4960-1F8F98C73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>
            <a:extLst>
              <a:ext uri="{FF2B5EF4-FFF2-40B4-BE49-F238E27FC236}">
                <a16:creationId xmlns:a16="http://schemas.microsoft.com/office/drawing/2014/main" id="{3535A6DE-2F15-0147-201F-EF79BC1F66C4}"/>
              </a:ext>
            </a:extLst>
          </p:cNvPr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Energy consumption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613A6104-19FF-1EA8-FFC7-5666099E6D7E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D1E20106-7969-A1DF-B9FE-A9ACBF351D7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BB2DC92F-E9C7-476F-DC5F-A506252F655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21FACD-BE90-3E8B-2CEA-B8662B0DB9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7707" y="2077798"/>
            <a:ext cx="2895643" cy="30099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6ABA19-0515-070C-B985-D7092006FB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4444" y="114303"/>
            <a:ext cx="3792456" cy="17431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03A50D-8A91-DC7D-2548-E19E2BFE61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711" y="2485986"/>
            <a:ext cx="4789668" cy="2601717"/>
          </a:xfrm>
          <a:prstGeom prst="rect">
            <a:avLst/>
          </a:prstGeom>
        </p:spPr>
      </p:pic>
      <p:pic>
        <p:nvPicPr>
          <p:cNvPr id="4" name="Picture 3" descr="A pie chart with numbers and text&#10;&#10;AI-generated content may be incorrect.">
            <a:extLst>
              <a:ext uri="{FF2B5EF4-FFF2-40B4-BE49-F238E27FC236}">
                <a16:creationId xmlns:a16="http://schemas.microsoft.com/office/drawing/2014/main" id="{8478D288-ECAD-4D70-BF0C-71BC98DD19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0842" y="117024"/>
            <a:ext cx="3061905" cy="16309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9EF7C9-DB30-DA50-A691-13E7DFF18C6F}"/>
              </a:ext>
            </a:extLst>
          </p:cNvPr>
          <p:cNvSpPr txBox="1"/>
          <p:nvPr/>
        </p:nvSpPr>
        <p:spPr>
          <a:xfrm>
            <a:off x="3223055" y="1666893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 values</a:t>
            </a:r>
            <a:endParaRPr lang="en-GB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C27B8DF9-9809-1CAC-0EE3-49B3F669845B}"/>
              </a:ext>
            </a:extLst>
          </p:cNvPr>
          <p:cNvSpPr/>
          <p:nvPr/>
        </p:nvSpPr>
        <p:spPr>
          <a:xfrm rot="1519407">
            <a:off x="1139325" y="1854909"/>
            <a:ext cx="1203158" cy="48044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02F5F3-7534-3980-5F7B-E8BA1D3F375A}"/>
              </a:ext>
            </a:extLst>
          </p:cNvPr>
          <p:cNvSpPr txBox="1"/>
          <p:nvPr/>
        </p:nvSpPr>
        <p:spPr>
          <a:xfrm>
            <a:off x="6812942" y="2200247"/>
            <a:ext cx="12366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n.b. Not yet part of power calculation.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1CC9DE-A825-4050-6132-03540F0E542F}"/>
              </a:ext>
            </a:extLst>
          </p:cNvPr>
          <p:cNvSpPr txBox="1"/>
          <p:nvPr/>
        </p:nvSpPr>
        <p:spPr>
          <a:xfrm>
            <a:off x="5460423" y="1774556"/>
            <a:ext cx="3073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Also Alexej Grudiev, SCRF Tuesday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795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>
          <a:extLst>
            <a:ext uri="{FF2B5EF4-FFF2-40B4-BE49-F238E27FC236}">
              <a16:creationId xmlns:a16="http://schemas.microsoft.com/office/drawing/2014/main" id="{265CC27C-0DC3-A1E6-2ADF-6C1FBC37B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>
            <a:extLst>
              <a:ext uri="{FF2B5EF4-FFF2-40B4-BE49-F238E27FC236}">
                <a16:creationId xmlns:a16="http://schemas.microsoft.com/office/drawing/2014/main" id="{05E663A1-BF72-F420-C87D-F5F9B017E408}"/>
              </a:ext>
            </a:extLst>
          </p:cNvPr>
          <p:cNvSpPr txBox="1"/>
          <p:nvPr/>
        </p:nvSpPr>
        <p:spPr>
          <a:xfrm>
            <a:off x="257100" y="141575"/>
            <a:ext cx="13431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Injector update</a:t>
            </a:r>
            <a:endParaRPr sz="12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118" name="Google Shape;118;p7">
            <a:extLst>
              <a:ext uri="{FF2B5EF4-FFF2-40B4-BE49-F238E27FC236}">
                <a16:creationId xmlns:a16="http://schemas.microsoft.com/office/drawing/2014/main" id="{8423BF04-3A77-8AEE-AB2F-C4CC1989D701}"/>
              </a:ext>
            </a:extLst>
          </p:cNvPr>
          <p:cNvCxnSpPr/>
          <p:nvPr/>
        </p:nvCxnSpPr>
        <p:spPr>
          <a:xfrm rot="10800000" flipH="1">
            <a:off x="245350" y="4815600"/>
            <a:ext cx="8658000" cy="300"/>
          </a:xfrm>
          <a:prstGeom prst="straightConnector1">
            <a:avLst/>
          </a:prstGeom>
          <a:noFill/>
          <a:ln w="9525" cap="flat" cmpd="sng">
            <a:solidFill>
              <a:srgbClr val="FF5E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9" name="Google Shape;119;p7" title="logoN_LCWS2025.png">
            <a:extLst>
              <a:ext uri="{FF2B5EF4-FFF2-40B4-BE49-F238E27FC236}">
                <a16:creationId xmlns:a16="http://schemas.microsoft.com/office/drawing/2014/main" id="{766C2615-1F6D-9670-EC5C-A3B18D1B26B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680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7" title="logoN_LCWS.png">
            <a:extLst>
              <a:ext uri="{FF2B5EF4-FFF2-40B4-BE49-F238E27FC236}">
                <a16:creationId xmlns:a16="http://schemas.microsoft.com/office/drawing/2014/main" id="{4D3D8F28-4163-68A9-4B38-BC75D56B63A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350" y="4878224"/>
            <a:ext cx="733800" cy="15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61031-13FA-342F-0A62-DAFB66773D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6471" y="2608030"/>
            <a:ext cx="3968925" cy="22701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8C0004-2434-0F5F-D038-1DD0405A0198}"/>
              </a:ext>
            </a:extLst>
          </p:cNvPr>
          <p:cNvSpPr txBox="1"/>
          <p:nvPr/>
        </p:nvSpPr>
        <p:spPr>
          <a:xfrm>
            <a:off x="182345" y="438763"/>
            <a:ext cx="342754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Recent re-design and optimization of the linacs for the CLIC main beam injector complex. </a:t>
            </a:r>
          </a:p>
          <a:p>
            <a:endParaRPr lang="en-GB" sz="1000" dirty="0"/>
          </a:p>
          <a:p>
            <a:r>
              <a:rPr lang="en-GB" sz="1000" dirty="0"/>
              <a:t>Optimized high-efficiency2 GHz accelerating structures.</a:t>
            </a:r>
          </a:p>
          <a:p>
            <a:endParaRPr lang="en-GB" sz="1000" dirty="0"/>
          </a:p>
          <a:p>
            <a:r>
              <a:rPr lang="en-GB" sz="1000" dirty="0"/>
              <a:t>Focused on maximizing RF-to-beam efficiency under strong beam-loading conditions while ensuring compatibility with wakefield suppression and beam dynamics constraints. </a:t>
            </a:r>
          </a:p>
          <a:p>
            <a:endParaRPr lang="en-GB" sz="1000" dirty="0"/>
          </a:p>
          <a:p>
            <a:r>
              <a:rPr lang="en-GB" sz="1000" dirty="0"/>
              <a:t>Through parametric simulations, analytical </a:t>
            </a:r>
            <a:r>
              <a:rPr lang="en-GB" sz="1000" dirty="0" err="1"/>
              <a:t>modeling</a:t>
            </a:r>
            <a:r>
              <a:rPr lang="en-GB" sz="1000" dirty="0"/>
              <a:t>, and systematic scans of structure geometries, high-performance solutions were developed for the booster, electron, and positron injector linacs, achieving significant improvements in operational stability.</a:t>
            </a:r>
          </a:p>
          <a:p>
            <a:endParaRPr lang="en-GB" sz="1000" dirty="0"/>
          </a:p>
          <a:p>
            <a:endParaRPr lang="en-GB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FB0131-41F5-44EE-C66F-BEC0D4B4C2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577" y="2981008"/>
            <a:ext cx="2309040" cy="17722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F544B2-5705-1613-F620-FB92949D27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9737" y="294028"/>
            <a:ext cx="5541966" cy="17005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A2200A-C0DD-686A-AE8A-544DD9B45834}"/>
              </a:ext>
            </a:extLst>
          </p:cNvPr>
          <p:cNvSpPr txBox="1"/>
          <p:nvPr/>
        </p:nvSpPr>
        <p:spPr>
          <a:xfrm>
            <a:off x="3858279" y="2015565"/>
            <a:ext cx="5253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/>
              <a:t>RF Design and Optimization of Linacs for the CLIC Main Beam Injector Complex</a:t>
            </a:r>
          </a:p>
          <a:p>
            <a:r>
              <a:rPr lang="en-US" sz="800"/>
              <a:t>Kurtulus, Adnan ; Doebert, Steffen (CERN) ; Grudiev, Alexej (CERN) ; Latina, Andrea (CERN) ; Zhao, Yongke, </a:t>
            </a:r>
          </a:p>
          <a:p>
            <a:r>
              <a:rPr lang="en-US" sz="800"/>
              <a:t>CERN-ACC-2025-0004 ; CLIC-Note-1201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703B04-4B22-66F0-A582-D41D2ED8773A}"/>
              </a:ext>
            </a:extLst>
          </p:cNvPr>
          <p:cNvSpPr txBox="1"/>
          <p:nvPr/>
        </p:nvSpPr>
        <p:spPr>
          <a:xfrm>
            <a:off x="3475849" y="2699464"/>
            <a:ext cx="1794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 Kurtulus, NCRF this morning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464282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1242</TotalTime>
  <Words>990</Words>
  <Application>Microsoft Office PowerPoint</Application>
  <PresentationFormat>On-screen Show (16:9)</PresentationFormat>
  <Paragraphs>129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Roboto Medium</vt:lpstr>
      <vt:lpstr>Roboto</vt:lpstr>
      <vt:lpstr>Script MT Bold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Walter Wuensch</cp:lastModifiedBy>
  <cp:revision>93</cp:revision>
  <dcterms:modified xsi:type="dcterms:W3CDTF">2025-10-22T09:13:47Z</dcterms:modified>
</cp:coreProperties>
</file>