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sldIdLst>
    <p:sldId id="259" r:id="rId2"/>
    <p:sldId id="4311" r:id="rId3"/>
    <p:sldId id="4353" r:id="rId4"/>
    <p:sldId id="4354" r:id="rId5"/>
    <p:sldId id="4355" r:id="rId6"/>
    <p:sldId id="4356" r:id="rId7"/>
    <p:sldId id="4310" r:id="rId8"/>
    <p:sldId id="258" r:id="rId9"/>
    <p:sldId id="4338" r:id="rId10"/>
    <p:sldId id="4340" r:id="rId11"/>
    <p:sldId id="4341" r:id="rId12"/>
    <p:sldId id="4307" r:id="rId13"/>
    <p:sldId id="4350" r:id="rId14"/>
    <p:sldId id="4349" r:id="rId15"/>
    <p:sldId id="967" r:id="rId16"/>
    <p:sldId id="962" r:id="rId17"/>
    <p:sldId id="4357" r:id="rId18"/>
    <p:sldId id="4358" r:id="rId19"/>
    <p:sldId id="4312" r:id="rId20"/>
    <p:sldId id="279" r:id="rId21"/>
    <p:sldId id="4304" r:id="rId22"/>
    <p:sldId id="964" r:id="rId23"/>
    <p:sldId id="4343" r:id="rId24"/>
    <p:sldId id="4348" r:id="rId25"/>
    <p:sldId id="4344" r:id="rId26"/>
    <p:sldId id="4345" r:id="rId27"/>
    <p:sldId id="4346" r:id="rId28"/>
    <p:sldId id="434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1A69"/>
    <a:srgbClr val="E7E6E6"/>
    <a:srgbClr val="2F528F"/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71"/>
    <p:restoredTop sz="96327"/>
  </p:normalViewPr>
  <p:slideViewPr>
    <p:cSldViewPr snapToGrid="0">
      <p:cViewPr varScale="1">
        <p:scale>
          <a:sx n="96" d="100"/>
          <a:sy n="96" d="100"/>
        </p:scale>
        <p:origin x="176" y="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49114-E372-2D45-A97B-EADF206B5EE6}" type="datetimeFigureOut">
              <a:rPr lang="en-US" smtClean="0"/>
              <a:t>10/12/25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DB0A9-0A92-B347-AD20-A8091D344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08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3D6C5-7CAF-E22D-490B-69830109D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229392-ECA2-8463-91D6-BDCAB71E3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800DD-599D-2397-5EEA-FB3E8B08F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08FE9-10C0-8E41-D9E9-7579BA479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LCWS Valencia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5B027-202C-DDED-9FF9-83052C11D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33C4762F-1A68-8C28-6AE4-952F1BA11E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46215" y="0"/>
            <a:ext cx="895531" cy="89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252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AD8B3-8401-CD77-949F-8A6BB90A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400916-747E-87FA-C388-DA0422E55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5815B-3BCE-1F40-7105-9B8038655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0B977-1CFC-D5C9-56C0-2565200C9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LCWS Valencia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41A03-A355-F7D6-2A0F-10CE860D6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84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73E7E6-27B8-4208-36C0-4285400CB6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ABC5C3-C551-68A2-B9D3-5559417772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B932C-1C25-0DEB-610E-1F0A0B252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07DB6-A3B2-7472-7345-036D615F3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LCWS Valencia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25583-7585-4340-FACA-F33918AB8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39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6AF68-55B7-E4A1-2A0B-B5E556DC4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C8944-8226-7DB2-3AFE-FCBEECBCA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8FB990-0C99-DD01-3A01-2AB1E3F2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LCWS Valencia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EAB085-367F-8C71-DF4B-CE0E29D91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8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9DEA0-BE1E-D656-0235-7F01ACAEC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339D1-1563-9961-6D99-8B7C5F9E8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027A5-EC0A-13B7-1AD1-45944A49D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83FCD-6AF7-71D2-99D2-BEE9A1E99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3627A-9586-3217-FD19-0AE4C443C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BEBB-44D5-CC23-5EC1-1F6D7AB66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8FB76-29B5-CEB7-2C5C-C3C9327C4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569D1-8EEE-86F0-5EC6-D84C5B42E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D02A1-DCA9-E66E-AAEC-A8DEC7250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CB803-EE29-4365-D610-5C82FEDB9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4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39980-8912-A2A0-1126-3C95E194B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35585-A780-2A54-3FF5-13211C9428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41F1DC-C5F0-3419-ADED-1482ABE081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97A62-412C-F9F6-8EE5-7B1F4C144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B22DD-7450-D521-0650-3B7B6D51C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LCWS Valencia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14544-5F43-A953-16F7-1A57F916A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3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58072-FFBF-ADF7-776C-A66FA0DCC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4C6EAB-21EB-F569-A88A-62EC285E8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CFCC66-6492-995A-7F7F-43D91040CB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FC270B-3398-28B0-8F9B-38B622BEDB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B7821D-F000-F029-6A15-E765DB5598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73F983-9A94-4B04-0DBF-01E81BCB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61616D-CB37-EA12-A0E5-75DEFE707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LCWS Valencia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0135C8-D8B9-56C7-165A-B890B81F1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4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71F2-3158-EAF1-555C-8541C287F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554B04-8594-19E8-EF02-A5432DDF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978CD-7E9D-F20B-5063-F0BF77795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LCWS Valencia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91A1C4-3B9C-D789-2C6E-54207519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13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7AABC5-2AD9-ADF3-48E0-DB95C9A62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9DDAD6-517C-A741-064C-893CE0402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LCWS Valencia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BF58D-CD8E-D39C-9584-AE6956230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0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2CD00-AB9B-5A08-BD6C-8DEDF565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C4B8D-85E3-2BEB-5E65-668C90BBF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E37E7D-5F72-C12F-EC32-9D1D89BFC2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CFEEE9-62C2-FD21-7DE1-DB18C96EB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4B8B6-4C29-593F-2858-321DBD60E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LCWS Valencia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09FFF7-92E6-2775-CA32-74EB2D57D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27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6CE31-873E-BE46-862F-EAC6AB82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9B97ED-64C7-1421-FCDE-AFC7988F58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B46A2-6F3D-75A0-5294-806485F575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7E26A8-BE1A-0968-723B-285324E41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D4A465-FA36-83E3-ABE6-BE89DF60F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LCWS Valencia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EE4051-1556-A9D7-6EC3-FEC13B1C9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77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67E9A1-4C4B-38D2-200A-CD1DBE2D2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D97791-31B8-DEB4-D7CD-A50BC166C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20344-0F3B-8835-CCAA-39E043EE2B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22/10/25 B. Foster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05536-A991-19B9-13C6-865F85D882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CACD5C0E-471D-1DA5-B3CB-EAFB15A4A410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0" y="0"/>
            <a:ext cx="167481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oxford_logo.jpg">
            <a:extLst>
              <a:ext uri="{FF2B5EF4-FFF2-40B4-BE49-F238E27FC236}">
                <a16:creationId xmlns:a16="http://schemas.microsoft.com/office/drawing/2014/main" id="{4BDE9E01-AF26-D334-5415-6755583880F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0"/>
            <a:ext cx="715929" cy="86866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7ED68DD-05F4-A6B7-9C7D-7585091E96D7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456154" y="0"/>
            <a:ext cx="895531" cy="89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1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hyperlink" Target="https://doi.org/10.1016/j.physo.2025.10026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apple.com/uk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3.23489" TargetMode="External"/><Relationship Id="rId2" Type="http://schemas.openxmlformats.org/officeDocument/2006/relationships/hyperlink" Target="https://arxiv.org/abs/2503.1988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package" Target="../embeddings/Microsoft_Excel_Worksheet.xlsx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opscience.iop.org/article/10.1088/1367-2630/acf39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bel-framework/ABE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009" y="1660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>
                <a:solidFill>
                  <a:srgbClr val="FF0000"/>
                </a:solidFill>
              </a:rPr>
              <a:t>Hybrid Collider Concepts</a:t>
            </a:r>
            <a:br>
              <a:rPr lang="en-US" sz="4600" b="1" dirty="0">
                <a:solidFill>
                  <a:srgbClr val="FF0000"/>
                </a:solidFill>
              </a:rPr>
            </a:br>
            <a:endParaRPr lang="en-US" sz="4600" b="1" dirty="0">
              <a:solidFill>
                <a:srgbClr val="FF000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4B96826-19D6-3376-20F6-CAB26467C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9EE4BF-15B1-7B0F-C0C7-080EA242A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71B5CD-1A00-BE2D-3745-34943160D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C5F521-6E02-E649-DEB1-33C193B9EB86}"/>
              </a:ext>
            </a:extLst>
          </p:cNvPr>
          <p:cNvSpPr txBox="1"/>
          <p:nvPr/>
        </p:nvSpPr>
        <p:spPr>
          <a:xfrm>
            <a:off x="3541513" y="1327058"/>
            <a:ext cx="58855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rgbClr val="0070C0"/>
                </a:solidFill>
              </a:rPr>
              <a:t>Brian Foster (Oxford/DESY) </a:t>
            </a:r>
          </a:p>
        </p:txBody>
      </p:sp>
      <p:pic>
        <p:nvPicPr>
          <p:cNvPr id="14" name="Picture 13" descr="A black and orange logo&#10;&#10;Description automatically generated">
            <a:extLst>
              <a:ext uri="{FF2B5EF4-FFF2-40B4-BE49-F238E27FC236}">
                <a16:creationId xmlns:a16="http://schemas.microsoft.com/office/drawing/2014/main" id="{32932EE8-2BEB-1653-B240-3844CB62A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5966" y="636423"/>
            <a:ext cx="2032803" cy="825318"/>
          </a:xfrm>
          <a:prstGeom prst="rect">
            <a:avLst/>
          </a:prstGeom>
        </p:spPr>
      </p:pic>
      <p:pic>
        <p:nvPicPr>
          <p:cNvPr id="4" name="Picture 3" descr="A blue and red line with a circle and arrow&#10;&#10;AI-generated content may be incorrect.">
            <a:extLst>
              <a:ext uri="{FF2B5EF4-FFF2-40B4-BE49-F238E27FC236}">
                <a16:creationId xmlns:a16="http://schemas.microsoft.com/office/drawing/2014/main" id="{711ED678-424B-D113-5E44-37765930F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9622" y="636423"/>
            <a:ext cx="1527916" cy="902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3BEA0C-281B-9CEF-80EE-8461E3EDC983}"/>
              </a:ext>
            </a:extLst>
          </p:cNvPr>
          <p:cNvSpPr txBox="1"/>
          <p:nvPr/>
        </p:nvSpPr>
        <p:spPr>
          <a:xfrm>
            <a:off x="1798152" y="1983545"/>
            <a:ext cx="525124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000" b="1" dirty="0">
                <a:solidFill>
                  <a:srgbClr val="FF0000"/>
                </a:solidFill>
              </a:rPr>
              <a:t>Introduction</a:t>
            </a:r>
          </a:p>
          <a:p>
            <a:pPr marL="742950" indent="-742950">
              <a:buAutoNum type="arabicPeriod"/>
            </a:pPr>
            <a:endParaRPr lang="en-US" sz="4000" b="1" dirty="0">
              <a:solidFill>
                <a:srgbClr val="FF0000"/>
              </a:solidFill>
            </a:endParaRPr>
          </a:p>
          <a:p>
            <a:pPr marL="742950" indent="-742950">
              <a:buAutoNum type="arabicPeriod"/>
            </a:pPr>
            <a:r>
              <a:rPr lang="en-US" sz="4000" b="1" dirty="0" err="1">
                <a:solidFill>
                  <a:srgbClr val="FF0000"/>
                </a:solidFill>
              </a:rPr>
              <a:t>ALiVE</a:t>
            </a:r>
            <a:endParaRPr lang="en-US" sz="4000" b="1" dirty="0">
              <a:solidFill>
                <a:srgbClr val="FF0000"/>
              </a:solidFill>
            </a:endParaRPr>
          </a:p>
          <a:p>
            <a:pPr marL="742950" indent="-742950">
              <a:buAutoNum type="arabicPeriod"/>
            </a:pPr>
            <a:endParaRPr lang="en-US" sz="4000" b="1" dirty="0">
              <a:solidFill>
                <a:srgbClr val="FF0000"/>
              </a:solidFill>
            </a:endParaRPr>
          </a:p>
          <a:p>
            <a:pPr marL="742950" indent="-742950">
              <a:buAutoNum type="arabicPeriod"/>
            </a:pPr>
            <a:r>
              <a:rPr lang="en-US" sz="4000" b="1" dirty="0">
                <a:solidFill>
                  <a:srgbClr val="FF0000"/>
                </a:solidFill>
              </a:rPr>
              <a:t>HALHF</a:t>
            </a:r>
          </a:p>
          <a:p>
            <a:pPr marL="742950" indent="-742950">
              <a:buAutoNum type="arabicPeriod"/>
            </a:pPr>
            <a:endParaRPr lang="en-US" sz="4000" b="1" dirty="0">
              <a:solidFill>
                <a:srgbClr val="FF0000"/>
              </a:solidFill>
            </a:endParaRPr>
          </a:p>
          <a:p>
            <a:pPr marL="742950" indent="-742950">
              <a:buAutoNum type="arabicPeriod"/>
            </a:pPr>
            <a:r>
              <a:rPr lang="en-US" sz="4000" b="1" dirty="0">
                <a:solidFill>
                  <a:srgbClr val="FF0000"/>
                </a:solidFill>
              </a:rPr>
              <a:t>Concluding Remarks</a:t>
            </a:r>
          </a:p>
          <a:p>
            <a:pPr marL="742950" indent="-742950">
              <a:buAutoNum type="arabicPeriod"/>
            </a:pPr>
            <a:endParaRPr lang="en-US" sz="4000" b="1" dirty="0">
              <a:solidFill>
                <a:srgbClr val="FF0000"/>
              </a:solidFill>
            </a:endParaRPr>
          </a:p>
          <a:p>
            <a:pPr marL="742950" indent="-742950">
              <a:buAutoNum type="arabicPeriod"/>
            </a:pP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2DE39F-B492-1122-E949-8B9C374444DB}"/>
              </a:ext>
            </a:extLst>
          </p:cNvPr>
          <p:cNvSpPr txBox="1"/>
          <p:nvPr/>
        </p:nvSpPr>
        <p:spPr>
          <a:xfrm>
            <a:off x="7506598" y="6164919"/>
            <a:ext cx="3123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thanks to J. Famer &amp;</a:t>
            </a:r>
            <a:br>
              <a:rPr lang="en-US" dirty="0"/>
            </a:br>
            <a:r>
              <a:rPr lang="en-US" dirty="0"/>
              <a:t>R. D’Arcy for slides &amp; discussion</a:t>
            </a:r>
          </a:p>
        </p:txBody>
      </p:sp>
    </p:spTree>
    <p:extLst>
      <p:ext uri="{BB962C8B-B14F-4D97-AF65-F5344CB8AC3E}">
        <p14:creationId xmlns:p14="http://schemas.microsoft.com/office/powerpoint/2010/main" val="1364386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049194-A1BC-6516-5FBA-72CB192F6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F7BBC-EADD-9225-AB35-3ADFD8E57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015" y="435376"/>
            <a:ext cx="11581563" cy="132556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ABEL: The Adaptable Beginning-to-End Linac simulation framework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400E5-9389-8F82-7D26-3F32627E8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287A-CA14-B240-81E8-10B66F98F693}" type="slidenum">
              <a:rPr lang="en-GB"/>
              <a:t>10</a:t>
            </a:fld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BD24334-7AA8-0F17-AE7B-687ECF3393DD}"/>
              </a:ext>
            </a:extLst>
          </p:cNvPr>
          <p:cNvSpPr txBox="1">
            <a:spLocks/>
          </p:cNvSpPr>
          <p:nvPr/>
        </p:nvSpPr>
        <p:spPr>
          <a:xfrm>
            <a:off x="1049208" y="-1920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FF0000"/>
                </a:solidFill>
              </a:rPr>
              <a:t>Facility </a:t>
            </a:r>
            <a:r>
              <a:rPr lang="en-US" sz="5400" b="1" dirty="0" err="1">
                <a:solidFill>
                  <a:srgbClr val="FF0000"/>
                </a:solidFill>
              </a:rPr>
              <a:t>Optimisation</a:t>
            </a:r>
            <a:endParaRPr lang="en-US" sz="5400" b="1" dirty="0">
              <a:solidFill>
                <a:srgbClr val="FF0000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722681D-BC6B-D13E-E554-F686F75A6375}"/>
              </a:ext>
            </a:extLst>
          </p:cNvPr>
          <p:cNvGrpSpPr/>
          <p:nvPr/>
        </p:nvGrpSpPr>
        <p:grpSpPr>
          <a:xfrm>
            <a:off x="482323" y="1491757"/>
            <a:ext cx="11581563" cy="4999479"/>
            <a:chOff x="552659" y="1511853"/>
            <a:chExt cx="11320577" cy="475831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ADBBC7E-FA4D-7087-A282-5DABB6399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13629" b="11647"/>
            <a:stretch>
              <a:fillRect/>
            </a:stretch>
          </p:blipFill>
          <p:spPr>
            <a:xfrm>
              <a:off x="552659" y="1511853"/>
              <a:ext cx="11320577" cy="4758317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F98524C-E1E4-B3ED-2D09-855096686044}"/>
                </a:ext>
              </a:extLst>
            </p:cNvPr>
            <p:cNvSpPr/>
            <p:nvPr/>
          </p:nvSpPr>
          <p:spPr>
            <a:xfrm>
              <a:off x="8109020" y="1511853"/>
              <a:ext cx="3455788" cy="249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334D0-807E-D7D5-491C-FEFF8CAC1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0A68141-5C52-7F93-2B85-0F8BD33D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552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FF3B9-ADAA-2400-6C99-707C5F9D3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9C575-F4FB-CC48-87A5-68224C26A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015" y="329360"/>
            <a:ext cx="11581563" cy="132556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ABEL: The Adaptable Beginning-to-End Linac simulation framework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B3C351-0750-4EF8-BBFD-153B8B79C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287A-CA14-B240-81E8-10B66F98F693}" type="slidenum">
              <a:rPr lang="en-GB"/>
              <a:t>11</a:t>
            </a:fld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1A8B35A-560A-12B8-009D-0AF5937B1416}"/>
              </a:ext>
            </a:extLst>
          </p:cNvPr>
          <p:cNvSpPr txBox="1">
            <a:spLocks/>
          </p:cNvSpPr>
          <p:nvPr/>
        </p:nvSpPr>
        <p:spPr>
          <a:xfrm>
            <a:off x="1049208" y="-1920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FF0000"/>
                </a:solidFill>
              </a:rPr>
              <a:t>Facility </a:t>
            </a:r>
            <a:r>
              <a:rPr lang="en-US" sz="5400" b="1" dirty="0" err="1">
                <a:solidFill>
                  <a:srgbClr val="FF0000"/>
                </a:solidFill>
              </a:rPr>
              <a:t>Optimisation</a:t>
            </a:r>
            <a:endParaRPr lang="en-US" sz="5400" b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4F05CC-22CC-3737-34A9-2A7D5E83F1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12" t="7143" r="4645" b="9003"/>
          <a:stretch>
            <a:fillRect/>
          </a:stretch>
        </p:blipFill>
        <p:spPr>
          <a:xfrm>
            <a:off x="692425" y="1254499"/>
            <a:ext cx="10371597" cy="5303492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6469B47-5886-087F-8506-91E2E5C4E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A3793F3-0770-318D-355B-0C638DCCA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832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D0058-D330-6D65-8EC9-8664924DF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358D217-5EB1-40D0-10A5-4124630E7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985" y="-121319"/>
            <a:ext cx="9144000" cy="84466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HALHF New Baseline</a:t>
            </a:r>
          </a:p>
        </p:txBody>
      </p:sp>
      <p:pic>
        <p:nvPicPr>
          <p:cNvPr id="7" name="Picture 6" descr="A logo with text and arrows&#10;&#10;Description automatically generated with medium confidence">
            <a:extLst>
              <a:ext uri="{FF2B5EF4-FFF2-40B4-BE49-F238E27FC236}">
                <a16:creationId xmlns:a16="http://schemas.microsoft.com/office/drawing/2014/main" id="{F17461CD-3646-3929-B2FF-F7C2C064C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729" y="89508"/>
            <a:ext cx="1645167" cy="69821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AF97A68-8ED9-623E-C1CB-DEE3A15CEA97}"/>
              </a:ext>
            </a:extLst>
          </p:cNvPr>
          <p:cNvGrpSpPr/>
          <p:nvPr/>
        </p:nvGrpSpPr>
        <p:grpSpPr>
          <a:xfrm>
            <a:off x="235441" y="886019"/>
            <a:ext cx="11227689" cy="1696404"/>
            <a:chOff x="37310" y="4821824"/>
            <a:chExt cx="12184748" cy="196755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0CEDE72-00F3-B0B0-7DFC-DB97FB2B6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10" y="4830776"/>
              <a:ext cx="12184748" cy="195860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34D60F-1F3C-441F-3317-403F3E794332}"/>
                </a:ext>
              </a:extLst>
            </p:cNvPr>
            <p:cNvSpPr txBox="1"/>
            <p:nvPr/>
          </p:nvSpPr>
          <p:spPr>
            <a:xfrm>
              <a:off x="381000" y="4821824"/>
              <a:ext cx="626935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u="sng" dirty="0">
                  <a:solidFill>
                    <a:srgbClr val="0070C0"/>
                  </a:solidFill>
                  <a:effectLst/>
                  <a:latin typeface="Helvetica Neue" panose="02000503000000020004" pitchFamily="2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Foster et al., Phys. Open 23, 100261 (2025)</a:t>
              </a:r>
              <a:endParaRPr lang="en-GB" sz="1400" dirty="0">
                <a:solidFill>
                  <a:srgbClr val="0070C0"/>
                </a:solidFill>
                <a:effectLst/>
                <a:latin typeface="Helvetica Neue" panose="02000503000000020004" pitchFamily="2" charset="0"/>
              </a:endParaRPr>
            </a:p>
          </p:txBody>
        </p:sp>
      </p:grp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66435ED-7332-48A4-9ABB-9D7418AFE31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6584" b="44754"/>
          <a:stretch>
            <a:fillRect/>
          </a:stretch>
        </p:blipFill>
        <p:spPr>
          <a:xfrm>
            <a:off x="235441" y="2907591"/>
            <a:ext cx="6266960" cy="1688686"/>
          </a:xfrm>
          <a:prstGeom prst="rect">
            <a:avLst/>
          </a:prstGeom>
        </p:spPr>
      </p:pic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6FE11D9-7DCF-8423-749A-04AE7948442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7776" r="45285" b="18126"/>
          <a:stretch>
            <a:fillRect/>
          </a:stretch>
        </p:blipFill>
        <p:spPr>
          <a:xfrm>
            <a:off x="235441" y="4673601"/>
            <a:ext cx="6419360" cy="736600"/>
          </a:xfrm>
          <a:prstGeom prst="rect">
            <a:avLst/>
          </a:prstGeom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1D704D2-B6C6-0DC5-1BBD-3E3097B74DF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1874" r="43445" b="-252"/>
          <a:stretch>
            <a:fillRect/>
          </a:stretch>
        </p:blipFill>
        <p:spPr>
          <a:xfrm>
            <a:off x="235441" y="5435600"/>
            <a:ext cx="6635259" cy="561781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28A4333-ABE0-533F-6810-1D70677E192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6988" b="64661"/>
          <a:stretch>
            <a:fillRect/>
          </a:stretch>
        </p:blipFill>
        <p:spPr>
          <a:xfrm>
            <a:off x="6921500" y="2729791"/>
            <a:ext cx="5046321" cy="1080210"/>
          </a:xfrm>
          <a:prstGeom prst="rect">
            <a:avLst/>
          </a:prstGeom>
        </p:spPr>
      </p:pic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BFD7F6B-2D79-592B-0E0B-EF0E1B0C467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6663" t="37417" b="35576"/>
          <a:stretch>
            <a:fillRect/>
          </a:stretch>
        </p:blipFill>
        <p:spPr>
          <a:xfrm>
            <a:off x="6883400" y="3860801"/>
            <a:ext cx="5084421" cy="825500"/>
          </a:xfrm>
          <a:prstGeom prst="rect">
            <a:avLst/>
          </a:prstGeom>
        </p:spPr>
      </p:pic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898D92D-AF0E-B43A-B680-DDC569B4E49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6555" t="64839" b="19788"/>
          <a:stretch>
            <a:fillRect/>
          </a:stretch>
        </p:blipFill>
        <p:spPr>
          <a:xfrm>
            <a:off x="6870700" y="4737101"/>
            <a:ext cx="5097121" cy="469900"/>
          </a:xfrm>
          <a:prstGeom prst="rect">
            <a:avLst/>
          </a:prstGeom>
        </p:spPr>
      </p:pic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A2DAAC3-D42F-3765-013C-7A01BE24856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7529" t="79796"/>
          <a:stretch>
            <a:fillRect/>
          </a:stretch>
        </p:blipFill>
        <p:spPr>
          <a:xfrm>
            <a:off x="6985000" y="5473700"/>
            <a:ext cx="4982821" cy="61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F18605-4DAD-ACB3-FFDD-B503FE920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69BE945-59F7-96D2-B266-3588B7825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417" y="-20839"/>
            <a:ext cx="9144000" cy="84466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HALHF New Baseline</a:t>
            </a:r>
          </a:p>
        </p:txBody>
      </p:sp>
      <p:pic>
        <p:nvPicPr>
          <p:cNvPr id="7" name="Picture 6" descr="A logo with text and arrows&#10;&#10;Description automatically generated with medium confidence">
            <a:extLst>
              <a:ext uri="{FF2B5EF4-FFF2-40B4-BE49-F238E27FC236}">
                <a16:creationId xmlns:a16="http://schemas.microsoft.com/office/drawing/2014/main" id="{ED7FC42D-E378-A2E9-07B8-FB280AC96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729" y="89508"/>
            <a:ext cx="1645167" cy="698214"/>
          </a:xfrm>
          <a:prstGeom prst="rect">
            <a:avLst/>
          </a:prstGeom>
        </p:spPr>
      </p:pic>
      <p:sp>
        <p:nvSpPr>
          <p:cNvPr id="17" name="Cost estimates for HALHF 2.0">
            <a:extLst>
              <a:ext uri="{FF2B5EF4-FFF2-40B4-BE49-F238E27FC236}">
                <a16:creationId xmlns:a16="http://schemas.microsoft.com/office/drawing/2014/main" id="{806E8E68-E66E-0AF3-3E7F-8AE91354E3D5}"/>
              </a:ext>
            </a:extLst>
          </p:cNvPr>
          <p:cNvSpPr txBox="1">
            <a:spLocks/>
          </p:cNvSpPr>
          <p:nvPr/>
        </p:nvSpPr>
        <p:spPr>
          <a:xfrm>
            <a:off x="260025" y="964909"/>
            <a:ext cx="7266605" cy="5416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Cost estimates for HALHF 2.0</a:t>
            </a:r>
            <a:endParaRPr lang="en-GB" dirty="0"/>
          </a:p>
        </p:txBody>
      </p:sp>
      <p:pic>
        <p:nvPicPr>
          <p:cNvPr id="18" name="HALHF_Input_ESPP_2025-6 (dragged).pdf" descr="HALHF_Input_ESPP_2025-6 (dragged).pdf">
            <a:extLst>
              <a:ext uri="{FF2B5EF4-FFF2-40B4-BE49-F238E27FC236}">
                <a16:creationId xmlns:a16="http://schemas.microsoft.com/office/drawing/2014/main" id="{7C9C0F6D-AA7E-B93E-EA51-03EEE35468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2254" b="31203"/>
          <a:stretch>
            <a:fillRect/>
          </a:stretch>
        </p:blipFill>
        <p:spPr>
          <a:xfrm>
            <a:off x="4689586" y="1647019"/>
            <a:ext cx="7751997" cy="510268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Driver RF linac is a major cost driver  for the machine (~30%; 50% incl. e+ linac)…">
            <a:extLst>
              <a:ext uri="{FF2B5EF4-FFF2-40B4-BE49-F238E27FC236}">
                <a16:creationId xmlns:a16="http://schemas.microsoft.com/office/drawing/2014/main" id="{2DBF9F56-13DA-758E-EEE3-6553E92A1FF7}"/>
              </a:ext>
            </a:extLst>
          </p:cNvPr>
          <p:cNvSpPr txBox="1"/>
          <p:nvPr/>
        </p:nvSpPr>
        <p:spPr>
          <a:xfrm>
            <a:off x="260363" y="1824501"/>
            <a:ext cx="5247669" cy="5065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/>
          <a:lstStyle/>
          <a:p>
            <a:pPr marL="292100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 dirty="0"/>
              <a:t>Driver RF linac is a major cost driver </a:t>
            </a:r>
            <a:br>
              <a:rPr sz="2000" dirty="0"/>
            </a:br>
            <a:r>
              <a:rPr sz="2000" dirty="0"/>
              <a:t>for the machine (~30%; 5</a:t>
            </a:r>
            <a:r>
              <a:rPr lang="en-GB" sz="2000" dirty="0"/>
              <a:t>0</a:t>
            </a:r>
            <a:r>
              <a:rPr sz="2000" dirty="0"/>
              <a:t>% incl. e</a:t>
            </a:r>
            <a:r>
              <a:rPr sz="2000" baseline="31999" dirty="0"/>
              <a:t>+</a:t>
            </a:r>
            <a:r>
              <a:rPr sz="2000" dirty="0"/>
              <a:t> linac)</a:t>
            </a:r>
          </a:p>
          <a:p>
            <a:pPr marL="749300" lvl="2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 dirty="0"/>
              <a:t>Drivers: ~22 CHF/watt beam power</a:t>
            </a:r>
          </a:p>
          <a:p>
            <a:pPr marL="749300" lvl="2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 dirty="0"/>
              <a:t>Positrons: ~167 CHF/watt beam power</a:t>
            </a:r>
          </a:p>
          <a:p>
            <a:pPr marL="292100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 dirty="0"/>
              <a:t>PWFA linac is not a cost driver (~7%)</a:t>
            </a:r>
          </a:p>
          <a:p>
            <a:pPr marL="749300" lvl="2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 dirty="0"/>
              <a:t>Driver distribution is cost driver</a:t>
            </a:r>
            <a:r>
              <a:rPr lang="en-GB" sz="2000" dirty="0"/>
              <a:t> here</a:t>
            </a:r>
            <a:endParaRPr sz="2000" dirty="0"/>
          </a:p>
          <a:p>
            <a:pPr marL="292100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 dirty="0"/>
              <a:t>BDS and IP (~13%) adds</a:t>
            </a:r>
          </a:p>
          <a:p>
            <a:pPr marL="292100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 dirty="0"/>
              <a:t>Civil engineering adds ~25% to the machine cost, other overheads ~30%</a:t>
            </a:r>
          </a:p>
          <a:p>
            <a:pPr marL="749300" lvl="2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000" dirty="0"/>
              <a:t>Cooling and ventilation is expensive (~3.6 CHF/watt wall-plug power)</a:t>
            </a:r>
            <a:endParaRPr lang="en-GB" sz="2000" dirty="0"/>
          </a:p>
          <a:p>
            <a:pPr marL="292100" lvl="1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FontTx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GB" sz="2000" dirty="0"/>
              <a:t>For E -&gt; 10 TeV, see </a:t>
            </a:r>
            <a:r>
              <a:rPr lang="en-GB" sz="2000" i="1" dirty="0">
                <a:solidFill>
                  <a:srgbClr val="FF0000"/>
                </a:solidFill>
              </a:rPr>
              <a:t>S. Gessner Friday talk</a:t>
            </a:r>
          </a:p>
          <a:p>
            <a:pPr marL="749300" lvl="2" indent="-292100"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buSzPct val="100000"/>
              <a:buChar char="&gt;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GB" sz="2000" dirty="0"/>
          </a:p>
        </p:txBody>
      </p:sp>
      <p:sp>
        <p:nvSpPr>
          <p:cNvPr id="20" name="Rectangle">
            <a:extLst>
              <a:ext uri="{FF2B5EF4-FFF2-40B4-BE49-F238E27FC236}">
                <a16:creationId xmlns:a16="http://schemas.microsoft.com/office/drawing/2014/main" id="{94283EE0-1A8E-D3E5-F16A-E05CA00E62FA}"/>
              </a:ext>
            </a:extLst>
          </p:cNvPr>
          <p:cNvSpPr/>
          <p:nvPr/>
        </p:nvSpPr>
        <p:spPr>
          <a:xfrm>
            <a:off x="6907651" y="3303086"/>
            <a:ext cx="4300920" cy="361104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Rectangle">
            <a:extLst>
              <a:ext uri="{FF2B5EF4-FFF2-40B4-BE49-F238E27FC236}">
                <a16:creationId xmlns:a16="http://schemas.microsoft.com/office/drawing/2014/main" id="{94CEF21F-0B78-4DA5-C3D6-A867A8B43183}"/>
              </a:ext>
            </a:extLst>
          </p:cNvPr>
          <p:cNvSpPr/>
          <p:nvPr/>
        </p:nvSpPr>
        <p:spPr>
          <a:xfrm>
            <a:off x="6907651" y="4180031"/>
            <a:ext cx="4300920" cy="464628"/>
          </a:xfrm>
          <a:prstGeom prst="rect">
            <a:avLst/>
          </a:prstGeom>
          <a:solidFill>
            <a:srgbClr val="BB1A69">
              <a:alpha val="50196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grpSp>
        <p:nvGrpSpPr>
          <p:cNvPr id="22" name="Group">
            <a:extLst>
              <a:ext uri="{FF2B5EF4-FFF2-40B4-BE49-F238E27FC236}">
                <a16:creationId xmlns:a16="http://schemas.microsoft.com/office/drawing/2014/main" id="{32E4412C-3813-22EC-AAC3-83C10B0C8721}"/>
              </a:ext>
            </a:extLst>
          </p:cNvPr>
          <p:cNvGrpSpPr/>
          <p:nvPr/>
        </p:nvGrpSpPr>
        <p:grpSpPr>
          <a:xfrm>
            <a:off x="6907651" y="2790547"/>
            <a:ext cx="4300920" cy="1354809"/>
            <a:chOff x="0" y="0"/>
            <a:chExt cx="8601837" cy="2709616"/>
          </a:xfrm>
        </p:grpSpPr>
        <p:sp>
          <p:nvSpPr>
            <p:cNvPr id="23" name="Rectangle">
              <a:extLst>
                <a:ext uri="{FF2B5EF4-FFF2-40B4-BE49-F238E27FC236}">
                  <a16:creationId xmlns:a16="http://schemas.microsoft.com/office/drawing/2014/main" id="{E0284DE3-8B7A-96F9-41B8-2621CC5858C6}"/>
                </a:ext>
              </a:extLst>
            </p:cNvPr>
            <p:cNvSpPr/>
            <p:nvPr/>
          </p:nvSpPr>
          <p:spPr>
            <a:xfrm>
              <a:off x="0" y="0"/>
              <a:ext cx="8601838" cy="513226"/>
            </a:xfrm>
            <a:prstGeom prst="rect">
              <a:avLst/>
            </a:prstGeom>
            <a:solidFill>
              <a:schemeClr val="accent4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  <p:sp>
          <p:nvSpPr>
            <p:cNvPr id="24" name="Rectangle">
              <a:extLst>
                <a:ext uri="{FF2B5EF4-FFF2-40B4-BE49-F238E27FC236}">
                  <a16:creationId xmlns:a16="http://schemas.microsoft.com/office/drawing/2014/main" id="{15CD52EC-0541-32FC-7842-2D9C4EF3CFE2}"/>
                </a:ext>
              </a:extLst>
            </p:cNvPr>
            <p:cNvSpPr/>
            <p:nvPr/>
          </p:nvSpPr>
          <p:spPr>
            <a:xfrm>
              <a:off x="0" y="2030682"/>
              <a:ext cx="8601838" cy="678935"/>
            </a:xfrm>
            <a:prstGeom prst="rect">
              <a:avLst/>
            </a:prstGeom>
            <a:solidFill>
              <a:schemeClr val="accent4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</p:grpSp>
      <p:grpSp>
        <p:nvGrpSpPr>
          <p:cNvPr id="25" name="Group">
            <a:extLst>
              <a:ext uri="{FF2B5EF4-FFF2-40B4-BE49-F238E27FC236}">
                <a16:creationId xmlns:a16="http://schemas.microsoft.com/office/drawing/2014/main" id="{E1037CBB-493A-DCA6-873A-BE470B76FE2D}"/>
              </a:ext>
            </a:extLst>
          </p:cNvPr>
          <p:cNvGrpSpPr/>
          <p:nvPr/>
        </p:nvGrpSpPr>
        <p:grpSpPr>
          <a:xfrm>
            <a:off x="6477169" y="4682420"/>
            <a:ext cx="4731402" cy="1713508"/>
            <a:chOff x="0" y="0"/>
            <a:chExt cx="9462802" cy="3427014"/>
          </a:xfrm>
        </p:grpSpPr>
        <p:sp>
          <p:nvSpPr>
            <p:cNvPr id="26" name="Rectangle">
              <a:extLst>
                <a:ext uri="{FF2B5EF4-FFF2-40B4-BE49-F238E27FC236}">
                  <a16:creationId xmlns:a16="http://schemas.microsoft.com/office/drawing/2014/main" id="{F4B1A2EA-B68B-4F37-28BA-E5187C4E4D5E}"/>
                </a:ext>
              </a:extLst>
            </p:cNvPr>
            <p:cNvSpPr/>
            <p:nvPr/>
          </p:nvSpPr>
          <p:spPr>
            <a:xfrm>
              <a:off x="860964" y="0"/>
              <a:ext cx="8601839" cy="3427015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  <p:sp>
          <p:nvSpPr>
            <p:cNvPr id="27" name="Line">
              <a:extLst>
                <a:ext uri="{FF2B5EF4-FFF2-40B4-BE49-F238E27FC236}">
                  <a16:creationId xmlns:a16="http://schemas.microsoft.com/office/drawing/2014/main" id="{0A007F1E-5D3D-0D84-55CA-823E8D03C275}"/>
                </a:ext>
              </a:extLst>
            </p:cNvPr>
            <p:cNvSpPr/>
            <p:nvPr/>
          </p:nvSpPr>
          <p:spPr>
            <a:xfrm>
              <a:off x="0" y="2066449"/>
              <a:ext cx="834786" cy="1"/>
            </a:xfrm>
            <a:prstGeom prst="line">
              <a:avLst/>
            </a:prstGeom>
            <a:noFill/>
            <a:ln w="8890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endParaRPr sz="900"/>
            </a:p>
          </p:txBody>
        </p:sp>
      </p:grpSp>
      <p:sp>
        <p:nvSpPr>
          <p:cNvPr id="28" name="Based on ILC and CLIC">
            <a:extLst>
              <a:ext uri="{FF2B5EF4-FFF2-40B4-BE49-F238E27FC236}">
                <a16:creationId xmlns:a16="http://schemas.microsoft.com/office/drawing/2014/main" id="{90A9EDE3-AEC3-B739-F63D-369EB8B15D9A}"/>
              </a:ext>
            </a:extLst>
          </p:cNvPr>
          <p:cNvSpPr txBox="1"/>
          <p:nvPr/>
        </p:nvSpPr>
        <p:spPr>
          <a:xfrm>
            <a:off x="260025" y="1491819"/>
            <a:ext cx="2815420" cy="32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 algn="l" defTabSz="825500">
              <a:defRPr sz="3500">
                <a:solidFill>
                  <a:srgbClr val="D49956"/>
                </a:solidFill>
              </a:defRPr>
            </a:lvl1pPr>
          </a:lstStyle>
          <a:p>
            <a:r>
              <a:rPr sz="1750"/>
              <a:t>Based on ILC and CLIC</a:t>
            </a:r>
          </a:p>
        </p:txBody>
      </p:sp>
      <p:sp>
        <p:nvSpPr>
          <p:cNvPr id="29" name="E. Adli et al. “HALHF: a hybrid, asymmetric, linear Higgs factory using plasma- and RF-based acceleration”, arXiv:2503.19880">
            <a:extLst>
              <a:ext uri="{FF2B5EF4-FFF2-40B4-BE49-F238E27FC236}">
                <a16:creationId xmlns:a16="http://schemas.microsoft.com/office/drawing/2014/main" id="{D4FB806B-04F7-BAF4-9A58-93D80506BAD8}"/>
              </a:ext>
            </a:extLst>
          </p:cNvPr>
          <p:cNvSpPr txBox="1"/>
          <p:nvPr/>
        </p:nvSpPr>
        <p:spPr>
          <a:xfrm>
            <a:off x="7487562" y="994903"/>
            <a:ext cx="3764941" cy="4144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/>
          <a:p>
            <a:pPr defTabSz="412750">
              <a:lnSpc>
                <a:spcPct val="110000"/>
              </a:lnSpc>
              <a:spcBef>
                <a:spcPts val="900"/>
              </a:spcBef>
              <a:buClr>
                <a:srgbClr val="D49956"/>
              </a:buClr>
              <a:defRPr sz="3500" b="1">
                <a:solidFill>
                  <a:srgbClr val="000000"/>
                </a:solidFill>
              </a:defRPr>
            </a:pPr>
            <a:r>
              <a:rPr sz="1100"/>
              <a:t>E. Adli et al.</a:t>
            </a:r>
            <a:r>
              <a:rPr sz="1100" i="1"/>
              <a:t> “HALHF: a hybrid, asymmetric, linear Higgs factory using plasma- and RF-based acceleration”</a:t>
            </a:r>
            <a:r>
              <a:rPr sz="1100"/>
              <a:t>, </a:t>
            </a:r>
            <a:r>
              <a:rPr sz="1100" u="sng">
                <a:hlinkClick r:id="rId4"/>
              </a:rPr>
              <a:t>arXiv:2503.19880</a:t>
            </a:r>
          </a:p>
        </p:txBody>
      </p:sp>
    </p:spTree>
    <p:extLst>
      <p:ext uri="{BB962C8B-B14F-4D97-AF65-F5344CB8AC3E}">
        <p14:creationId xmlns:p14="http://schemas.microsoft.com/office/powerpoint/2010/main" val="101457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 animBg="1" advAuto="0"/>
      <p:bldP spid="20" grpId="0" animBg="1" advAuto="0"/>
      <p:bldP spid="21" grpId="0" animBg="1" advAuto="0"/>
      <p:bldP spid="22" grpId="0" animBg="1" advAuto="0"/>
      <p:bldP spid="25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37A87-5144-0354-9C13-A6EA4161C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8C86977-E22F-C47B-6EBC-B7A43F71CF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417" y="-20839"/>
            <a:ext cx="9144000" cy="84466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HALHF @ CERN</a:t>
            </a:r>
          </a:p>
        </p:txBody>
      </p:sp>
      <p:pic>
        <p:nvPicPr>
          <p:cNvPr id="7" name="Picture 6" descr="A logo with text and arrows&#10;&#10;Description automatically generated with medium confidence">
            <a:extLst>
              <a:ext uri="{FF2B5EF4-FFF2-40B4-BE49-F238E27FC236}">
                <a16:creationId xmlns:a16="http://schemas.microsoft.com/office/drawing/2014/main" id="{C2A92124-19FD-40A2-C21A-C65414F3C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729" y="89508"/>
            <a:ext cx="1645167" cy="6982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494D5A-6868-08F2-5F08-1926C956C2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25" t="5656" r="9289" b="8794"/>
          <a:stretch>
            <a:fillRect/>
          </a:stretch>
        </p:blipFill>
        <p:spPr>
          <a:xfrm>
            <a:off x="326778" y="898069"/>
            <a:ext cx="10535490" cy="584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20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985A0-1182-2E95-A4F9-92D2ED4E5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54923-7080-DD0D-E95D-E557C6F54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3195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R&amp;D Topics</a:t>
            </a:r>
          </a:p>
        </p:txBody>
      </p:sp>
      <p:pic>
        <p:nvPicPr>
          <p:cNvPr id="10" name="Picture 9" descr="A black and orange logo&#10;&#10;Description automatically generated">
            <a:extLst>
              <a:ext uri="{FF2B5EF4-FFF2-40B4-BE49-F238E27FC236}">
                <a16:creationId xmlns:a16="http://schemas.microsoft.com/office/drawing/2014/main" id="{570FB4DC-14B0-5324-BE82-A5B9DDB6C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3653" y="1042948"/>
            <a:ext cx="2032803" cy="82531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F2B987-9B24-A3DA-C275-19A5330A4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F200AC-2FE2-E0B2-1BB6-020FF0BF1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15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C4E377-C96A-C959-8B2C-271BC4F7C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F6796C6-41BF-49D5-8454-9CE53FDDD3FA}"/>
              </a:ext>
            </a:extLst>
          </p:cNvPr>
          <p:cNvGrpSpPr/>
          <p:nvPr/>
        </p:nvGrpSpPr>
        <p:grpSpPr>
          <a:xfrm>
            <a:off x="177800" y="1754566"/>
            <a:ext cx="8610600" cy="4590418"/>
            <a:chOff x="2501900" y="1081466"/>
            <a:chExt cx="8610600" cy="4590418"/>
          </a:xfrm>
        </p:grpSpPr>
        <p:pic>
          <p:nvPicPr>
            <p:cNvPr id="13" name="Picture 12" descr="A graph of a graph&#10;&#10;AI-generated content may be incorrect.">
              <a:extLst>
                <a:ext uri="{FF2B5EF4-FFF2-40B4-BE49-F238E27FC236}">
                  <a16:creationId xmlns:a16="http://schemas.microsoft.com/office/drawing/2014/main" id="{C6DF0ED8-15DB-A741-08F3-4A772DC42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12976"/>
            <a:stretch>
              <a:fillRect/>
            </a:stretch>
          </p:blipFill>
          <p:spPr>
            <a:xfrm>
              <a:off x="2501900" y="1081466"/>
              <a:ext cx="6838950" cy="4590418"/>
            </a:xfrm>
            <a:prstGeom prst="rect">
              <a:avLst/>
            </a:prstGeom>
          </p:spPr>
        </p:pic>
        <p:pic>
          <p:nvPicPr>
            <p:cNvPr id="16" name="Picture 15" descr="A graph of a graph&#10;&#10;AI-generated content may be incorrect.">
              <a:extLst>
                <a:ext uri="{FF2B5EF4-FFF2-40B4-BE49-F238E27FC236}">
                  <a16:creationId xmlns:a16="http://schemas.microsoft.com/office/drawing/2014/main" id="{C929D326-0043-B6D7-B03D-6D552372E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3054" t="90972" r="19220"/>
            <a:stretch>
              <a:fillRect/>
            </a:stretch>
          </p:blipFill>
          <p:spPr>
            <a:xfrm>
              <a:off x="7848600" y="4989735"/>
              <a:ext cx="3263900" cy="476250"/>
            </a:xfrm>
            <a:prstGeom prst="rect">
              <a:avLst/>
            </a:prstGeom>
          </p:spPr>
        </p:pic>
      </p:grpSp>
      <p:pic>
        <p:nvPicPr>
          <p:cNvPr id="15" name="Picture 14" descr="A graph of a moving graph&#10;&#10;AI-generated content may be incorrect.">
            <a:extLst>
              <a:ext uri="{FF2B5EF4-FFF2-40B4-BE49-F238E27FC236}">
                <a16:creationId xmlns:a16="http://schemas.microsoft.com/office/drawing/2014/main" id="{C7DB4F46-36CF-4FB6-973C-E786D4DD388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019" t="10184" b="29986"/>
          <a:stretch>
            <a:fillRect/>
          </a:stretch>
        </p:blipFill>
        <p:spPr>
          <a:xfrm>
            <a:off x="1854200" y="1955800"/>
            <a:ext cx="5905500" cy="3581400"/>
          </a:xfrm>
          <a:prstGeom prst="rect">
            <a:avLst/>
          </a:prstGeom>
        </p:spPr>
      </p:pic>
      <p:pic>
        <p:nvPicPr>
          <p:cNvPr id="18" name="Picture 17" descr="A diagram of a line graph&#10;&#10;AI-generated content may be incorrect.">
            <a:extLst>
              <a:ext uri="{FF2B5EF4-FFF2-40B4-BE49-F238E27FC236}">
                <a16:creationId xmlns:a16="http://schemas.microsoft.com/office/drawing/2014/main" id="{4E21BB00-77F4-93AD-43F8-32B00F4733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9401" y="1739612"/>
            <a:ext cx="6000750" cy="4008091"/>
          </a:xfrm>
          <a:prstGeom prst="rect">
            <a:avLst/>
          </a:prstGeom>
        </p:spPr>
      </p:pic>
      <p:pic>
        <p:nvPicPr>
          <p:cNvPr id="20" name="Picture 19" descr="A diagram of a graph&#10;&#10;AI-generated content may be incorrect.">
            <a:extLst>
              <a:ext uri="{FF2B5EF4-FFF2-40B4-BE49-F238E27FC236}">
                <a16:creationId xmlns:a16="http://schemas.microsoft.com/office/drawing/2014/main" id="{B7AA81F3-F572-E363-3480-49224CFC01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1175" y="638490"/>
            <a:ext cx="5340350" cy="1507233"/>
          </a:xfrm>
          <a:prstGeom prst="rect">
            <a:avLst/>
          </a:prstGeom>
        </p:spPr>
      </p:pic>
      <p:pic>
        <p:nvPicPr>
          <p:cNvPr id="22" name="Picture 21" descr="A diagram of a graph&#10;&#10;AI-generated content may be incorrect.">
            <a:extLst>
              <a:ext uri="{FF2B5EF4-FFF2-40B4-BE49-F238E27FC236}">
                <a16:creationId xmlns:a16="http://schemas.microsoft.com/office/drawing/2014/main" id="{46CC2C5C-C50F-1E64-8713-1D418C06D3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4843" y="1797192"/>
            <a:ext cx="3599965" cy="320493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15DF20F-DF3C-90D7-F9B0-3C8ED8EF7471}"/>
              </a:ext>
            </a:extLst>
          </p:cNvPr>
          <p:cNvSpPr txBox="1"/>
          <p:nvPr/>
        </p:nvSpPr>
        <p:spPr>
          <a:xfrm>
            <a:off x="9194816" y="5221266"/>
            <a:ext cx="28822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For BDS, see R. Tomas Garcia</a:t>
            </a:r>
          </a:p>
          <a:p>
            <a:r>
              <a:rPr lang="en-US" i="1" dirty="0">
                <a:solidFill>
                  <a:srgbClr val="FF0000"/>
                </a:solidFill>
              </a:rPr>
              <a:t>Thursday 12.30 pm;</a:t>
            </a:r>
          </a:p>
          <a:p>
            <a:r>
              <a:rPr lang="en-US" i="1" dirty="0">
                <a:solidFill>
                  <a:srgbClr val="FF0000"/>
                </a:solidFill>
              </a:rPr>
              <a:t>For other R&amp;D see R. D’Arcy </a:t>
            </a:r>
            <a:br>
              <a:rPr lang="en-US" i="1" dirty="0">
                <a:solidFill>
                  <a:srgbClr val="FF0000"/>
                </a:solidFill>
              </a:rPr>
            </a:br>
            <a:r>
              <a:rPr lang="en-US" i="1" dirty="0">
                <a:solidFill>
                  <a:srgbClr val="FF0000"/>
                </a:solidFill>
              </a:rPr>
              <a:t>Thursday 9:40am.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99D7186-D263-31D0-A39F-6343723E6A42}"/>
              </a:ext>
            </a:extLst>
          </p:cNvPr>
          <p:cNvGrpSpPr/>
          <p:nvPr/>
        </p:nvGrpSpPr>
        <p:grpSpPr>
          <a:xfrm>
            <a:off x="49559" y="903925"/>
            <a:ext cx="1849545" cy="850641"/>
            <a:chOff x="49559" y="903925"/>
            <a:chExt cx="1849545" cy="85064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5CE8AE1-14D7-B931-A1AC-315BB8D0F23A}"/>
                </a:ext>
              </a:extLst>
            </p:cNvPr>
            <p:cNvSpPr txBox="1"/>
            <p:nvPr/>
          </p:nvSpPr>
          <p:spPr>
            <a:xfrm>
              <a:off x="49559" y="903925"/>
              <a:ext cx="18495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OR – use p-driven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à la </a:t>
              </a:r>
              <a:r>
                <a:rPr lang="en-US" dirty="0" err="1">
                  <a:solidFill>
                    <a:srgbClr val="FF0000"/>
                  </a:solidFill>
                </a:rPr>
                <a:t>ALiVE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pic>
          <p:nvPicPr>
            <p:cNvPr id="25" name="Picture 24" descr="A blue and red line with a circle and arrow&#10;&#10;AI-generated content may be incorrect.">
              <a:extLst>
                <a:ext uri="{FF2B5EF4-FFF2-40B4-BE49-F238E27FC236}">
                  <a16:creationId xmlns:a16="http://schemas.microsoft.com/office/drawing/2014/main" id="{C2EA3D5D-1B93-F60C-99C4-FD3B330D2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4252" y="1221642"/>
              <a:ext cx="902231" cy="5329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2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157" y="-141764"/>
            <a:ext cx="8017566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The march of progress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5E4639B-7522-CDFE-0828-4B4C77C17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5FBFDC9-ED72-989A-9753-45A2C2A15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16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6E87A-B982-D0E8-8D67-A241057AC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pic>
        <p:nvPicPr>
          <p:cNvPr id="17" name="Picture 16" descr="A screenshot of a web page&#10;&#10;AI-generated content may be incorrect.">
            <a:extLst>
              <a:ext uri="{FF2B5EF4-FFF2-40B4-BE49-F238E27FC236}">
                <a16:creationId xmlns:a16="http://schemas.microsoft.com/office/drawing/2014/main" id="{E0F4DAFD-89E7-8739-F18A-3CC8CAC8A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" y="907611"/>
            <a:ext cx="10604500" cy="5358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8165A5-4D68-A084-B4C4-D0CF3C94509D}"/>
              </a:ext>
            </a:extLst>
          </p:cNvPr>
          <p:cNvSpPr txBox="1"/>
          <p:nvPr/>
        </p:nvSpPr>
        <p:spPr>
          <a:xfrm>
            <a:off x="6771863" y="5817704"/>
            <a:ext cx="37808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NB – many of these issues, particularly</a:t>
            </a:r>
            <a:br>
              <a:rPr lang="en-US" i="1" dirty="0"/>
            </a:br>
            <a:r>
              <a:rPr lang="en-US" i="1" dirty="0"/>
              <a:t>transverse tolerances and instability </a:t>
            </a:r>
            <a:br>
              <a:rPr lang="en-US" i="1" dirty="0"/>
            </a:br>
            <a:r>
              <a:rPr lang="en-US" i="1" dirty="0"/>
              <a:t>mitigation are still work in progress!</a:t>
            </a:r>
          </a:p>
        </p:txBody>
      </p:sp>
    </p:spTree>
    <p:extLst>
      <p:ext uri="{BB962C8B-B14F-4D97-AF65-F5344CB8AC3E}">
        <p14:creationId xmlns:p14="http://schemas.microsoft.com/office/powerpoint/2010/main" val="161655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7BED49-9BA3-4103-3755-72EA02206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EC5EC-F921-49C1-8727-FEB1D95BF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157" y="-230664"/>
            <a:ext cx="8017566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The march of progress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38B237-56CC-10ED-C3D2-C6FD79F0B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C096A60-7DC4-29D7-998D-4802E90D2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17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9A69AB-A419-D13B-CC0E-D25433C5B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D8B9A10-DDAF-B0DE-8B58-EF41D58D6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2782" y="990884"/>
            <a:ext cx="6591250" cy="5667236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/>
              <a:t>Despite ~ 0 project funding (only a few FTEs from JAI general </a:t>
            </a:r>
            <a:r>
              <a:rPr lang="en-US" sz="3600" dirty="0" err="1"/>
              <a:t>programme</a:t>
            </a:r>
            <a:r>
              <a:rPr lang="en-US" sz="3600" dirty="0"/>
              <a:t>, DESY (Gudi - first explicit HALHF postdoc) &amp; CERN), HALHF is making rapid progress;</a:t>
            </a:r>
          </a:p>
          <a:p>
            <a:r>
              <a:rPr lang="en-US" sz="3600" dirty="0"/>
              <a:t>New baseline &amp; costing carried out;</a:t>
            </a:r>
          </a:p>
          <a:p>
            <a:r>
              <a:rPr lang="en-US" sz="3600" dirty="0"/>
              <a:t>HALHF input to European Strategy:</a:t>
            </a:r>
            <a:br>
              <a:rPr lang="en-US" sz="3600" dirty="0"/>
            </a:br>
            <a:r>
              <a:rPr lang="en-US" sz="3600" dirty="0"/>
              <a:t> </a:t>
            </a:r>
            <a:br>
              <a:rPr lang="en-US" sz="3600" dirty="0"/>
            </a:br>
            <a:r>
              <a:rPr lang="en-US" sz="3600" dirty="0">
                <a:solidFill>
                  <a:srgbClr val="FF0000"/>
                </a:solidFill>
              </a:rPr>
              <a:t>10pager:</a:t>
            </a:r>
            <a:r>
              <a:rPr lang="en-US" sz="2000" dirty="0">
                <a:solidFill>
                  <a:srgbClr val="FF0000"/>
                </a:solidFill>
                <a:hlinkClick r:id="rId2"/>
              </a:rPr>
              <a:t>https://arxiv.org/abs/2503.19880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600" dirty="0">
                <a:solidFill>
                  <a:srgbClr val="FF0000"/>
                </a:solidFill>
              </a:rPr>
              <a:t>   Backup: </a:t>
            </a:r>
            <a:r>
              <a:rPr lang="en-US" sz="2000" dirty="0">
                <a:solidFill>
                  <a:srgbClr val="FF0000"/>
                </a:solidFill>
                <a:hlinkClick r:id="rId3"/>
              </a:rPr>
              <a:t>https://arxiv.org/abs/2503.23489</a:t>
            </a:r>
            <a:r>
              <a:rPr lang="en-US" sz="2000" dirty="0">
                <a:solidFill>
                  <a:srgbClr val="FF0000"/>
                </a:solidFill>
              </a:rPr>
              <a:t>  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 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~ 15 year R&amp;D </a:t>
            </a:r>
            <a:r>
              <a:rPr lang="en-US" dirty="0" err="1">
                <a:solidFill>
                  <a:srgbClr val="FF0000"/>
                </a:solidFill>
              </a:rPr>
              <a:t>programme</a:t>
            </a:r>
            <a:r>
              <a:rPr lang="en-US" dirty="0">
                <a:solidFill>
                  <a:srgbClr val="FF0000"/>
                </a:solidFill>
              </a:rPr>
              <a:t> before approval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  <a:p>
            <a:r>
              <a:rPr lang="en-US" sz="3600" dirty="0"/>
              <a:t>Regular monthly HALHF meetings;</a:t>
            </a:r>
          </a:p>
          <a:p>
            <a:r>
              <a:rPr lang="en-US" sz="3600" dirty="0"/>
              <a:t>Longer-term goal: pre-CDR next year; &amp; funding to start R&amp;D </a:t>
            </a:r>
            <a:r>
              <a:rPr lang="en-US" sz="3600" dirty="0" err="1"/>
              <a:t>programme</a:t>
            </a:r>
            <a:r>
              <a:rPr lang="en-US" sz="3600" dirty="0"/>
              <a:t>;</a:t>
            </a:r>
          </a:p>
          <a:p>
            <a:r>
              <a:rPr lang="en-US" sz="3600" dirty="0"/>
              <a:t>Contribute to 10 TeV design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D091F445-0DAC-026C-C990-97C20F404F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81747"/>
              </p:ext>
            </p:extLst>
          </p:nvPr>
        </p:nvGraphicFramePr>
        <p:xfrm>
          <a:off x="525463" y="965484"/>
          <a:ext cx="5121275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7442200" imgH="7874000" progId="Excel.Sheet.12">
                  <p:embed/>
                </p:oleObj>
              </mc:Choice>
              <mc:Fallback>
                <p:oleObj name="Worksheet" r:id="rId4" imgW="7442200" imgH="78740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5463" y="965484"/>
                        <a:ext cx="5121275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1501050-7736-5CD7-0D36-02464F226409}"/>
              </a:ext>
            </a:extLst>
          </p:cNvPr>
          <p:cNvSpPr txBox="1"/>
          <p:nvPr/>
        </p:nvSpPr>
        <p:spPr>
          <a:xfrm>
            <a:off x="6096000" y="6321328"/>
            <a:ext cx="2416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S. Gessner talk, Tuesday</a:t>
            </a:r>
          </a:p>
        </p:txBody>
      </p:sp>
    </p:spTree>
    <p:extLst>
      <p:ext uri="{BB962C8B-B14F-4D97-AF65-F5344CB8AC3E}">
        <p14:creationId xmlns:p14="http://schemas.microsoft.com/office/powerpoint/2010/main" val="220919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and orange logo&#10;&#10;Description automatically generated">
            <a:extLst>
              <a:ext uri="{FF2B5EF4-FFF2-40B4-BE49-F238E27FC236}">
                <a16:creationId xmlns:a16="http://schemas.microsoft.com/office/drawing/2014/main" id="{2304F033-B42D-51F2-F62C-98E7E9E6A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756" y="575195"/>
            <a:ext cx="2032803" cy="8253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77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37" y="1119137"/>
            <a:ext cx="12729281" cy="5667236"/>
          </a:xfrm>
        </p:spPr>
        <p:txBody>
          <a:bodyPr>
            <a:normAutofit fontScale="92500"/>
          </a:bodyPr>
          <a:lstStyle/>
          <a:p>
            <a:r>
              <a:rPr lang="en-US" sz="3700" dirty="0"/>
              <a:t>There are “cheap” (!) ideas to get to both a Higgs Factory and </a:t>
            </a:r>
            <a:br>
              <a:rPr lang="en-US" sz="3700" dirty="0"/>
            </a:br>
            <a:r>
              <a:rPr lang="en-US" sz="3700" dirty="0"/>
              <a:t>beyond – and a possible path to 10 TeV;</a:t>
            </a:r>
          </a:p>
          <a:p>
            <a:r>
              <a:rPr lang="en-US" sz="3700" dirty="0"/>
              <a:t>HALHF as “after-burner” for existing LC – MUCH easier for </a:t>
            </a:r>
            <a:br>
              <a:rPr lang="en-US" sz="3700" dirty="0"/>
            </a:br>
            <a:r>
              <a:rPr lang="en-US" sz="3700" dirty="0"/>
              <a:t>CLIC than ILC – possible for both; </a:t>
            </a:r>
            <a:r>
              <a:rPr lang="en-US" sz="3700" dirty="0">
                <a:latin typeface="Symbol" pitchFamily="2" charset="2"/>
              </a:rPr>
              <a:t>gg</a:t>
            </a:r>
            <a:r>
              <a:rPr lang="en-US" sz="3700" dirty="0"/>
              <a:t> also being worked on;</a:t>
            </a:r>
          </a:p>
          <a:p>
            <a:r>
              <a:rPr lang="en-US" sz="3700" dirty="0"/>
              <a:t>All require significant R&amp;D and funding – but footprint &amp; </a:t>
            </a:r>
            <a:br>
              <a:rPr lang="en-US" sz="3700" dirty="0"/>
            </a:br>
            <a:r>
              <a:rPr lang="en-US" sz="3700" dirty="0"/>
              <a:t>construction time small, could still be ready in 2040s; </a:t>
            </a:r>
            <a:endParaRPr lang="en-US" sz="3700" dirty="0">
              <a:solidFill>
                <a:srgbClr val="FF0000"/>
              </a:solidFill>
            </a:endParaRPr>
          </a:p>
          <a:p>
            <a:r>
              <a:rPr lang="en-US" sz="3700" dirty="0"/>
              <a:t>R&amp;D has many spin-offs and off-ramps to other sciences;</a:t>
            </a:r>
          </a:p>
          <a:p>
            <a:r>
              <a:rPr lang="en-US" sz="3700" dirty="0"/>
              <a:t>Synergies &amp; collaboration between HALHF and </a:t>
            </a:r>
            <a:r>
              <a:rPr lang="en-US" sz="3700" dirty="0" err="1"/>
              <a:t>ALiVE</a:t>
            </a:r>
            <a:r>
              <a:rPr lang="en-US" sz="3700" dirty="0"/>
              <a:t>;</a:t>
            </a:r>
          </a:p>
          <a:p>
            <a:r>
              <a:rPr lang="en-US" sz="3700" dirty="0"/>
              <a:t>Great area for young people to experience designing a new</a:t>
            </a:r>
            <a:br>
              <a:rPr lang="en-US" sz="3700" dirty="0"/>
            </a:br>
            <a:r>
              <a:rPr lang="en-US" sz="3700" dirty="0"/>
              <a:t>project – come and join us! </a:t>
            </a:r>
            <a:r>
              <a:rPr lang="en-US" sz="4000" dirty="0">
                <a:solidFill>
                  <a:srgbClr val="FF0000"/>
                </a:solidFill>
              </a:rPr>
              <a:t>https://</a:t>
            </a:r>
            <a:r>
              <a:rPr lang="en-US" sz="4000" dirty="0" err="1">
                <a:solidFill>
                  <a:srgbClr val="FF0000"/>
                </a:solidFill>
              </a:rPr>
              <a:t>adams-institute.ac.uk</a:t>
            </a:r>
            <a:r>
              <a:rPr lang="en-US" sz="4000" dirty="0">
                <a:solidFill>
                  <a:srgbClr val="FF0000"/>
                </a:solidFill>
              </a:rPr>
              <a:t>/</a:t>
            </a:r>
            <a:r>
              <a:rPr lang="en-US" sz="4000" dirty="0" err="1">
                <a:solidFill>
                  <a:srgbClr val="FF0000"/>
                </a:solidFill>
              </a:rPr>
              <a:t>halhf</a:t>
            </a:r>
            <a:endParaRPr lang="en-US" sz="3700" dirty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B0188D-C14F-5232-1283-AA0BE6DE2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CEPC Barcelona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FEF8C-651D-E4D4-C693-16FF5095A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18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CE58D7-0878-F601-BC56-6DDF8CAD1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17/06/25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45187-4614-C5FA-F302-92F2A73EA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7435" y="2525520"/>
            <a:ext cx="10515600" cy="1325563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5A773-893F-A385-4840-43BAC4C4F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D90E8-134B-77C8-BBB4-F32C2181F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EF301-E3C6-92F3-9495-FFBCB799E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04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93F49-C418-7E58-323C-37F6DE973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C087A-7C57-9A07-8322-7B6A1DA8D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80" y="7689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>
                <a:solidFill>
                  <a:srgbClr val="FF0000"/>
                </a:solidFill>
              </a:rPr>
              <a:t>Introduction</a:t>
            </a:r>
            <a:br>
              <a:rPr lang="en-US" sz="4600" b="1" dirty="0">
                <a:solidFill>
                  <a:srgbClr val="FF0000"/>
                </a:solidFill>
              </a:rPr>
            </a:br>
            <a:endParaRPr lang="en-US" sz="4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2E601-C7A0-7455-0A8F-6E8A4528C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402" y="1100418"/>
            <a:ext cx="11756572" cy="52609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For decades, as Marlene just explained, it has been realized that plasmas can be harnessed to give orders-of-magnitude higher accelerating gradients than conventional metallic cavities.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3600" dirty="0"/>
              <a:t>Many utterly unrealistic timelines were given for pp applications of PWFA </a:t>
            </a:r>
            <a:r>
              <a:rPr lang="en-US" sz="2200" dirty="0"/>
              <a:t>(I will not discuss laser-driven, which does not (yet) have the requisite efficiency)</a:t>
            </a:r>
            <a:r>
              <a:rPr lang="en-US" sz="3200" dirty="0"/>
              <a:t> – </a:t>
            </a:r>
            <a:r>
              <a:rPr lang="en-US" sz="3600" dirty="0"/>
              <a:t>thwarted by asymmetry of plasmas =&gt; e</a:t>
            </a:r>
            <a:r>
              <a:rPr lang="en-US" sz="3600" baseline="30000" dirty="0"/>
              <a:t>+</a:t>
            </a:r>
            <a:r>
              <a:rPr lang="en-US" sz="3600" dirty="0"/>
              <a:t> acceleration difficult.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3600" dirty="0"/>
              <a:t>Hybrid Colliders avoid this problem by using conventional cavities to accelerate e</a:t>
            </a:r>
            <a:r>
              <a:rPr lang="en-US" sz="3600" baseline="30000" dirty="0"/>
              <a:t>+</a:t>
            </a:r>
            <a:r>
              <a:rPr lang="en-US" sz="3600" dirty="0"/>
              <a:t>.  Fine, but then </a:t>
            </a:r>
            <a:r>
              <a:rPr lang="en-US" sz="3600" dirty="0">
                <a:solidFill>
                  <a:srgbClr val="FF0000"/>
                </a:solidFill>
              </a:rPr>
              <a:t>asymmetry </a:t>
            </a:r>
            <a:r>
              <a:rPr lang="en-US" sz="3600" dirty="0"/>
              <a:t> of plasma =&gt; highly </a:t>
            </a:r>
            <a:r>
              <a:rPr lang="en-US" sz="3600" dirty="0">
                <a:solidFill>
                  <a:srgbClr val="FF0000"/>
                </a:solidFill>
              </a:rPr>
              <a:t>asymmetric</a:t>
            </a:r>
            <a:r>
              <a:rPr lang="en-US" sz="3600" dirty="0"/>
              <a:t> colliders!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8" name="Picture 7" descr="A black and orange logo&#10;&#10;Description automatically generated">
            <a:extLst>
              <a:ext uri="{FF2B5EF4-FFF2-40B4-BE49-F238E27FC236}">
                <a16:creationId xmlns:a16="http://schemas.microsoft.com/office/drawing/2014/main" id="{8D33ED2E-80B9-BDC8-9C3D-431CDA8C7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744" y="738927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19617A-53FD-588E-7E6D-E22660254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28198" y="6349567"/>
            <a:ext cx="4114800" cy="365125"/>
          </a:xfrm>
        </p:spPr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3D27C-5635-105B-6799-4F7622E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5C65C0-9BB4-963C-A694-DC5E4BA1C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pic>
        <p:nvPicPr>
          <p:cNvPr id="6" name="Picture 5" descr="A blue and red line with a circle and arrow&#10;&#10;AI-generated content may be incorrect.">
            <a:extLst>
              <a:ext uri="{FF2B5EF4-FFF2-40B4-BE49-F238E27FC236}">
                <a16:creationId xmlns:a16="http://schemas.microsoft.com/office/drawing/2014/main" id="{DDFDB5E8-FB97-C876-FF92-59A72CE74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727" y="636423"/>
            <a:ext cx="1527916" cy="90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8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80" y="17408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>
                <a:solidFill>
                  <a:srgbClr val="FF0000"/>
                </a:solidFill>
              </a:rPr>
              <a:t>Hybrid Asymmetric Linear Higgs </a:t>
            </a:r>
            <a:br>
              <a:rPr lang="en-US" sz="4600" b="1" dirty="0">
                <a:solidFill>
                  <a:srgbClr val="FF0000"/>
                </a:solidFill>
              </a:rPr>
            </a:br>
            <a:r>
              <a:rPr lang="en-US" sz="4600" b="1" dirty="0">
                <a:solidFill>
                  <a:srgbClr val="FF0000"/>
                </a:solidFill>
              </a:rPr>
              <a:t>Factory (HALHF)</a:t>
            </a:r>
          </a:p>
        </p:txBody>
      </p:sp>
      <p:pic>
        <p:nvPicPr>
          <p:cNvPr id="8" name="Picture 7" descr="A black and orange logo&#10;&#10;Description automatically generated">
            <a:extLst>
              <a:ext uri="{FF2B5EF4-FFF2-40B4-BE49-F238E27FC236}">
                <a16:creationId xmlns:a16="http://schemas.microsoft.com/office/drawing/2014/main" id="{2841FDEA-8A28-B7C6-493F-2FF48D72B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780" y="738927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D30B80-0BB4-07FB-869F-C3FA9C133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79929" y="6386814"/>
            <a:ext cx="4114800" cy="365125"/>
          </a:xfrm>
        </p:spPr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74F6C-2350-6DE3-6CBB-7EB8ED705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04B479-DA0F-5DAA-9953-2BE8D0413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E80EC9-D225-5710-6122-DB03D9197B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990" b="11718"/>
          <a:stretch>
            <a:fillRect/>
          </a:stretch>
        </p:blipFill>
        <p:spPr>
          <a:xfrm>
            <a:off x="723481" y="1504874"/>
            <a:ext cx="10355020" cy="485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2734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BB136-6F36-2D1A-1938-63011B317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4A27E94E-765C-D68A-501F-23B370B85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31" y="1183799"/>
            <a:ext cx="10389704" cy="50938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FF5A62-5579-4C78-8B47-FBA18C7CE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Bunch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C4F07-323B-4063-45B2-31CBD97B3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85852"/>
            <a:ext cx="10729604" cy="56394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 descr="A black and orange logo&#10;&#10;Description automatically generated">
            <a:extLst>
              <a:ext uri="{FF2B5EF4-FFF2-40B4-BE49-F238E27FC236}">
                <a16:creationId xmlns:a16="http://schemas.microsoft.com/office/drawing/2014/main" id="{B378F570-8950-D02F-054E-534E6A869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167" y="967489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1E8B37-C387-3D91-2E4F-953573E33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9B9DD-8C92-711C-320F-B074D9DED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91679B-0272-03F1-0B32-AF4C04069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682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1C9AB-9E6D-C77E-4DA0-4258CF666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D5384-71B9-4FE6-9E99-14448C7D5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Recent Progress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D01BD0-F74C-1B43-3CDF-A833619F62CF}"/>
              </a:ext>
            </a:extLst>
          </p:cNvPr>
          <p:cNvSpPr/>
          <p:nvPr/>
        </p:nvSpPr>
        <p:spPr>
          <a:xfrm>
            <a:off x="1208319" y="4361495"/>
            <a:ext cx="9621078" cy="14709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BD81AD7E-45DB-8E6B-442C-876132ED0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53" y="823483"/>
            <a:ext cx="10906539" cy="5572623"/>
          </a:xfrm>
          <a:prstGeom prst="rect">
            <a:avLst/>
          </a:prstGeom>
        </p:spPr>
      </p:pic>
      <p:pic>
        <p:nvPicPr>
          <p:cNvPr id="10" name="Picture 9" descr="A black and orange logo&#10;&#10;Description automatically generated">
            <a:extLst>
              <a:ext uri="{FF2B5EF4-FFF2-40B4-BE49-F238E27FC236}">
                <a16:creationId xmlns:a16="http://schemas.microsoft.com/office/drawing/2014/main" id="{439842C0-26F8-681D-EF25-2364108D3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4596" y="771140"/>
            <a:ext cx="2032803" cy="82531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34C4B1-0410-DDC6-5A35-E5454FFF8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B88184-B3A3-5DDE-62BC-7F840BE4E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3A37E7-91DD-F821-4C7D-3BA8CC2C5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01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9ECC81-C8E4-E666-D673-1657C57A46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3EB09-A2AA-148D-252D-AAFE875FF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157" y="71178"/>
            <a:ext cx="801756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10 TeV Wakefield Collider Summary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2BE2D0A-EB53-FC3F-8A84-0B085CB88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5423E28-A159-99DE-1C96-F61C8F197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79829C-8FE4-4DA9-9FC5-3C6739819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517749-F11F-C814-CCA5-19793C84C620}"/>
              </a:ext>
            </a:extLst>
          </p:cNvPr>
          <p:cNvSpPr txBox="1"/>
          <p:nvPr/>
        </p:nvSpPr>
        <p:spPr>
          <a:xfrm>
            <a:off x="1072055" y="1997417"/>
            <a:ext cx="6096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D00"/>
                </a:solidFill>
                <a:effectLst/>
                <a:latin typeface="Helvetica Neue" panose="02000503000000020004" pitchFamily="2" charset="0"/>
              </a:rPr>
              <a:t>System integration and optimization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D00"/>
                </a:solidFill>
                <a:effectLst/>
                <a:latin typeface="Helvetica Neue" panose="02000503000000020004" pitchFamily="2" charset="0"/>
              </a:rPr>
              <a:t>Beam sources (incl. damping rings)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Drivers</a:t>
            </a: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FF7800"/>
                </a:solidFill>
                <a:effectLst/>
                <a:latin typeface="Helvetica Neue" panose="02000503000000020004" pitchFamily="2" charset="0"/>
              </a:rPr>
              <a:t>Laser</a:t>
            </a: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0F0"/>
                </a:solidFill>
                <a:effectLst/>
                <a:latin typeface="Helvetica Neue" panose="02000503000000020004" pitchFamily="2" charset="0"/>
              </a:rPr>
              <a:t>Beams - SWFA</a:t>
            </a: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7030A0"/>
                </a:solidFill>
                <a:effectLst/>
                <a:latin typeface="Helvetica Neue" panose="02000503000000020004" pitchFamily="2" charset="0"/>
              </a:rPr>
              <a:t>Beams - PWFA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Linacs</a:t>
            </a:r>
            <a:endParaRPr lang="en-US" sz="1600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FF7800"/>
                </a:solidFill>
                <a:effectLst/>
                <a:latin typeface="Helvetica Neue" panose="02000503000000020004" pitchFamily="2" charset="0"/>
              </a:rPr>
              <a:t>LWFA</a:t>
            </a: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0F0"/>
                </a:solidFill>
                <a:effectLst/>
                <a:latin typeface="Helvetica Neue" panose="02000503000000020004" pitchFamily="2" charset="0"/>
              </a:rPr>
              <a:t>SWFA</a:t>
            </a: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7030A0"/>
                </a:solidFill>
                <a:effectLst/>
                <a:latin typeface="Helvetica Neue" panose="02000503000000020004" pitchFamily="2" charset="0"/>
              </a:rPr>
              <a:t>PWFA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Beam delivery system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Beam-beam interactions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Beam diagnostics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Machine-detector interface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HEP detector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HEP physics case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Environmental impact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Simulations/computing/AI</a:t>
            </a:r>
          </a:p>
        </p:txBody>
      </p:sp>
      <p:pic>
        <p:nvPicPr>
          <p:cNvPr id="18" name="Picture 2" descr="Google Shape;430;g27516636475_0_319">
            <a:extLst>
              <a:ext uri="{FF2B5EF4-FFF2-40B4-BE49-F238E27FC236}">
                <a16:creationId xmlns:a16="http://schemas.microsoft.com/office/drawing/2014/main" id="{DD9687C1-8509-4ADC-9BAE-35189ED52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599" y="1595750"/>
            <a:ext cx="6096001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A29126C-989E-B0C2-318F-C0966ACE0029}"/>
              </a:ext>
            </a:extLst>
          </p:cNvPr>
          <p:cNvSpPr txBox="1"/>
          <p:nvPr/>
        </p:nvSpPr>
        <p:spPr>
          <a:xfrm>
            <a:off x="6365328" y="4749665"/>
            <a:ext cx="4754617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US" sz="1800" b="0" i="0" u="none" strike="noStrike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Green</a:t>
            </a:r>
            <a:r>
              <a:rPr lang="en-US" sz="1800" b="0" i="0" u="none" strike="noStrike" dirty="0">
                <a:solidFill>
                  <a:srgbClr val="44546A"/>
                </a:solidFill>
                <a:effectLst/>
                <a:latin typeface="Helvetica Neue" panose="02000503000000020004" pitchFamily="2" charset="0"/>
              </a:rPr>
              <a:t> = Broader accelerator community</a:t>
            </a:r>
            <a:endParaRPr lang="en-US" dirty="0">
              <a:effectLst/>
            </a:endParaRPr>
          </a:p>
          <a:p>
            <a:pPr rtl="0">
              <a:spcBef>
                <a:spcPts val="300"/>
              </a:spcBef>
            </a:pPr>
            <a:r>
              <a:rPr lang="en-US" sz="1800" b="0" i="0" u="none" strike="noStrike" dirty="0">
                <a:solidFill>
                  <a:srgbClr val="FF7800"/>
                </a:solidFill>
                <a:effectLst/>
                <a:latin typeface="Helvetica Neue" panose="02000503000000020004" pitchFamily="2" charset="0"/>
              </a:rPr>
              <a:t>Orange</a:t>
            </a:r>
            <a:r>
              <a:rPr lang="en-US" sz="1800" b="0" i="0" u="none" strike="noStrike" dirty="0">
                <a:solidFill>
                  <a:srgbClr val="44546A"/>
                </a:solidFill>
                <a:effectLst/>
                <a:latin typeface="Helvetica Neue" panose="02000503000000020004" pitchFamily="2" charset="0"/>
              </a:rPr>
              <a:t>/</a:t>
            </a:r>
            <a:r>
              <a:rPr lang="en-US" sz="1800" b="0" i="0" u="none" strike="noStrike" dirty="0">
                <a:solidFill>
                  <a:srgbClr val="00B0F0"/>
                </a:solidFill>
                <a:effectLst/>
                <a:latin typeface="Helvetica Neue" panose="02000503000000020004" pitchFamily="2" charset="0"/>
              </a:rPr>
              <a:t>blue</a:t>
            </a:r>
            <a:r>
              <a:rPr lang="en-US" sz="1800" b="0" i="0" u="none" strike="noStrike" dirty="0">
                <a:solidFill>
                  <a:srgbClr val="44546A"/>
                </a:solidFill>
                <a:effectLst/>
                <a:latin typeface="Helvetica Neue" panose="02000503000000020004" pitchFamily="2" charset="0"/>
              </a:rPr>
              <a:t>/</a:t>
            </a:r>
            <a:r>
              <a:rPr lang="en-US" sz="1800" b="0" i="0" u="none" strike="noStrike" dirty="0">
                <a:solidFill>
                  <a:srgbClr val="7030A0"/>
                </a:solidFill>
                <a:effectLst/>
                <a:latin typeface="Helvetica Neue" panose="02000503000000020004" pitchFamily="2" charset="0"/>
              </a:rPr>
              <a:t>purple</a:t>
            </a:r>
            <a:r>
              <a:rPr lang="en-US" sz="1800" b="0" i="0" u="none" strike="noStrike" dirty="0">
                <a:solidFill>
                  <a:srgbClr val="44546A"/>
                </a:solidFill>
                <a:effectLst/>
                <a:latin typeface="Helvetica Neue" panose="02000503000000020004" pitchFamily="2" charset="0"/>
              </a:rPr>
              <a:t> = AAC specific</a:t>
            </a:r>
            <a:endParaRPr lang="en-US" dirty="0">
              <a:effectLst/>
            </a:endParaRPr>
          </a:p>
          <a:p>
            <a:pPr rtl="0">
              <a:spcBef>
                <a:spcPts val="300"/>
              </a:spcBef>
            </a:pPr>
            <a:r>
              <a:rPr lang="en-US" sz="18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Red</a:t>
            </a:r>
            <a:r>
              <a:rPr lang="en-US" sz="1800" b="0" i="0" u="none" strike="noStrike" dirty="0">
                <a:solidFill>
                  <a:srgbClr val="44546A"/>
                </a:solidFill>
                <a:effectLst/>
                <a:latin typeface="Helvetica Neue" panose="02000503000000020004" pitchFamily="2" charset="0"/>
              </a:rPr>
              <a:t> = HEP and broader community</a:t>
            </a:r>
            <a:endParaRPr lang="en-US" dirty="0">
              <a:effectLst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9E6740-5A6C-86C2-3C54-8E5E04BDB3B5}"/>
              </a:ext>
            </a:extLst>
          </p:cNvPr>
          <p:cNvSpPr txBox="1"/>
          <p:nvPr/>
        </p:nvSpPr>
        <p:spPr>
          <a:xfrm>
            <a:off x="1219200" y="1487740"/>
            <a:ext cx="2307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Working Groups</a:t>
            </a:r>
          </a:p>
        </p:txBody>
      </p:sp>
    </p:spTree>
    <p:extLst>
      <p:ext uri="{BB962C8B-B14F-4D97-AF65-F5344CB8AC3E}">
        <p14:creationId xmlns:p14="http://schemas.microsoft.com/office/powerpoint/2010/main" val="2382413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4D4A1-EEAD-3162-CEC4-709B6E440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46930-4F9A-0ABE-B994-11562471B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976D1-0259-5E92-023F-000C90148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27EEC8-68B5-9862-E8AB-FCCAF82815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821" b="9610"/>
          <a:stretch>
            <a:fillRect/>
          </a:stretch>
        </p:blipFill>
        <p:spPr>
          <a:xfrm>
            <a:off x="507181" y="924534"/>
            <a:ext cx="11177637" cy="531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084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22972-10D6-BE78-B46B-4AF0A3E45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F4647-0808-F044-48A2-561D21230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E5C85-8D87-3224-E32E-A18270F1E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400850-DBB6-4F17-3F70-3876ABC861D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938" r="11953" b="9009"/>
          <a:stretch>
            <a:fillRect/>
          </a:stretch>
        </p:blipFill>
        <p:spPr>
          <a:xfrm>
            <a:off x="934499" y="910540"/>
            <a:ext cx="10051958" cy="552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58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7A0E5-DD6E-254C-FF02-2049743BE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DFBDE-C1F1-E24A-5D93-CCFEF2075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D9D2D-9E43-F9BC-BAEB-444C8BCF1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002E3-311D-DCEF-6F8F-69E8064FE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BD0622-F640-C2D1-AB64-1C0B67DAD5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3" t="5584" r="12465" b="15582"/>
          <a:stretch>
            <a:fillRect/>
          </a:stretch>
        </p:blipFill>
        <p:spPr>
          <a:xfrm>
            <a:off x="576945" y="899358"/>
            <a:ext cx="10646036" cy="548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022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5A5EFC-565A-8D63-38BF-CF76D1D97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B9C31-9CC8-CE7B-1F9A-642CBA417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25647-31EE-5CBB-2644-9635D1CC8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E8502D-0F9B-5424-2013-8360C4A5A5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80" t="6274" r="17646" b="9606"/>
          <a:stretch>
            <a:fillRect/>
          </a:stretch>
        </p:blipFill>
        <p:spPr>
          <a:xfrm>
            <a:off x="1075173" y="803476"/>
            <a:ext cx="9515789" cy="560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294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9E073-A95C-337C-26A8-569E29C42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E2859-5AD0-B677-B6AB-CB0849E3B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35D6B-6A86-0D06-E1E2-E21E5853C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35A59-6809-6FC8-DBA7-B0E355550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CC8322-3880-3453-E5B9-E45888E03A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38" t="-3839" r="17647" b="8964"/>
          <a:stretch>
            <a:fillRect/>
          </a:stretch>
        </p:blipFill>
        <p:spPr>
          <a:xfrm>
            <a:off x="1195726" y="502417"/>
            <a:ext cx="8885961" cy="592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5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84A58-1295-5459-EBA0-19971381D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13F7D-6B51-789F-D261-3FAAC85FC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009" y="1660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 err="1">
                <a:solidFill>
                  <a:srgbClr val="FF0000"/>
                </a:solidFill>
              </a:rPr>
              <a:t>ALiVE</a:t>
            </a:r>
            <a:br>
              <a:rPr lang="en-US" sz="4600" b="1" dirty="0">
                <a:solidFill>
                  <a:srgbClr val="FF0000"/>
                </a:solidFill>
              </a:rPr>
            </a:br>
            <a:endParaRPr lang="en-US" sz="4600" b="1" dirty="0">
              <a:solidFill>
                <a:srgbClr val="FF000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3862E01-1129-4AEA-0701-2A239CBEA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50CFF54-AEB0-413B-A375-575FA4BAE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769D3D-FECE-B97A-737F-F8E7E2E38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390771-E4A1-28F9-ABC4-EF966776B8C3}"/>
              </a:ext>
            </a:extLst>
          </p:cNvPr>
          <p:cNvSpPr txBox="1"/>
          <p:nvPr/>
        </p:nvSpPr>
        <p:spPr>
          <a:xfrm>
            <a:off x="1033671" y="5944253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(April 2025)</a:t>
            </a:r>
          </a:p>
        </p:txBody>
      </p:sp>
      <p:pic>
        <p:nvPicPr>
          <p:cNvPr id="9" name="Picture 8" descr="A diagram of a graph&#10;&#10;AI-generated content may be incorrect.">
            <a:extLst>
              <a:ext uri="{FF2B5EF4-FFF2-40B4-BE49-F238E27FC236}">
                <a16:creationId xmlns:a16="http://schemas.microsoft.com/office/drawing/2014/main" id="{CDF45D8E-B356-409E-D544-3C6A68768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61" y="934652"/>
            <a:ext cx="10265229" cy="5375401"/>
          </a:xfrm>
          <a:prstGeom prst="rect">
            <a:avLst/>
          </a:prstGeom>
        </p:spPr>
      </p:pic>
      <p:pic>
        <p:nvPicPr>
          <p:cNvPr id="4" name="Picture 3" descr="A blue and red line with a circle and arrow&#10;&#10;AI-generated content may be incorrect.">
            <a:extLst>
              <a:ext uri="{FF2B5EF4-FFF2-40B4-BE49-F238E27FC236}">
                <a16:creationId xmlns:a16="http://schemas.microsoft.com/office/drawing/2014/main" id="{8BDD955D-C6A2-F57E-22DA-C411AF3C8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2727" y="937216"/>
            <a:ext cx="1527916" cy="902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79BC51-AC9B-A67B-C696-B0603E5F1BCD}"/>
              </a:ext>
            </a:extLst>
          </p:cNvPr>
          <p:cNvSpPr txBox="1"/>
          <p:nvPr/>
        </p:nvSpPr>
        <p:spPr>
          <a:xfrm>
            <a:off x="10151937" y="4471516"/>
            <a:ext cx="1848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See J. Farmer talk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Thursday 9.00 am</a:t>
            </a:r>
          </a:p>
        </p:txBody>
      </p:sp>
    </p:spTree>
    <p:extLst>
      <p:ext uri="{BB962C8B-B14F-4D97-AF65-F5344CB8AC3E}">
        <p14:creationId xmlns:p14="http://schemas.microsoft.com/office/powerpoint/2010/main" val="286115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AD88D-2367-3266-ECB3-6F8D83D0A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CABC0-73DD-4F21-5063-BBC3E742B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009" y="1660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 err="1">
                <a:solidFill>
                  <a:srgbClr val="FF0000"/>
                </a:solidFill>
              </a:rPr>
              <a:t>ALiVE</a:t>
            </a:r>
            <a:br>
              <a:rPr lang="en-US" sz="4600" b="1" dirty="0">
                <a:solidFill>
                  <a:srgbClr val="FF0000"/>
                </a:solidFill>
              </a:rPr>
            </a:br>
            <a:endParaRPr lang="en-US" sz="4600" b="1" dirty="0">
              <a:solidFill>
                <a:srgbClr val="FF000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17BDD5F-CF33-539B-A8E2-B668F7180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7030473-216D-F155-4B60-3DE9C7F49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8CB916-E9CF-6DD4-0DAE-76AFB86F7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6DEAF9-1AD0-CC8B-C540-1EE967805E75}"/>
              </a:ext>
            </a:extLst>
          </p:cNvPr>
          <p:cNvSpPr txBox="1"/>
          <p:nvPr/>
        </p:nvSpPr>
        <p:spPr>
          <a:xfrm>
            <a:off x="1033671" y="5944253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(April 2025)</a:t>
            </a:r>
          </a:p>
        </p:txBody>
      </p:sp>
      <p:pic>
        <p:nvPicPr>
          <p:cNvPr id="6" name="Picture 5" descr="A close-up of a graph&#10;&#10;AI-generated content may be incorrect.">
            <a:extLst>
              <a:ext uri="{FF2B5EF4-FFF2-40B4-BE49-F238E27FC236}">
                <a16:creationId xmlns:a16="http://schemas.microsoft.com/office/drawing/2014/main" id="{6DDD86C3-1E7D-BC32-5246-300F81EC2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901" y="856737"/>
            <a:ext cx="9485644" cy="5499613"/>
          </a:xfrm>
          <a:prstGeom prst="rect">
            <a:avLst/>
          </a:prstGeom>
        </p:spPr>
      </p:pic>
      <p:pic>
        <p:nvPicPr>
          <p:cNvPr id="4" name="Picture 3" descr="A blue and red line with a circle and arrow&#10;&#10;AI-generated content may be incorrect.">
            <a:extLst>
              <a:ext uri="{FF2B5EF4-FFF2-40B4-BE49-F238E27FC236}">
                <a16:creationId xmlns:a16="http://schemas.microsoft.com/office/drawing/2014/main" id="{00C5E8B4-6893-0422-4A26-678A313BE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2727" y="937216"/>
            <a:ext cx="1527916" cy="90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8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4043A-8294-15F7-9AF2-FBC0ED2ED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F5898-2EC5-CA15-9B73-372D04CF8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009" y="1660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 err="1">
                <a:solidFill>
                  <a:srgbClr val="FF0000"/>
                </a:solidFill>
              </a:rPr>
              <a:t>ALiVE</a:t>
            </a:r>
            <a:br>
              <a:rPr lang="en-US" sz="4600" b="1" dirty="0">
                <a:solidFill>
                  <a:srgbClr val="FF0000"/>
                </a:solidFill>
              </a:rPr>
            </a:br>
            <a:endParaRPr lang="en-US" sz="4600" b="1" dirty="0">
              <a:solidFill>
                <a:srgbClr val="FF000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EB9644D-1C8A-D498-412B-6653F0114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AB4879-F351-003C-8ECB-73F176051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B00E6A-4E6E-7889-10EC-102E6C5E9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0EE926-F814-7B9E-9807-1D97009D9A7E}"/>
              </a:ext>
            </a:extLst>
          </p:cNvPr>
          <p:cNvSpPr txBox="1"/>
          <p:nvPr/>
        </p:nvSpPr>
        <p:spPr>
          <a:xfrm>
            <a:off x="1033671" y="5944253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(April 2025)</a:t>
            </a:r>
          </a:p>
        </p:txBody>
      </p:sp>
      <p:pic>
        <p:nvPicPr>
          <p:cNvPr id="11" name="Picture 10" descr="A screenshot of a diagram&#10;&#10;AI-generated content may be incorrect.">
            <a:extLst>
              <a:ext uri="{FF2B5EF4-FFF2-40B4-BE49-F238E27FC236}">
                <a16:creationId xmlns:a16="http://schemas.microsoft.com/office/drawing/2014/main" id="{EC2C4511-BD0C-AFD4-A1CE-760D54DBC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371" y="775506"/>
            <a:ext cx="9966861" cy="567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64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EA7784-8945-8261-DB96-7FCC0BDBDB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F45A2-0338-8953-2338-8A9C056AE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009" y="1660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 err="1">
                <a:solidFill>
                  <a:srgbClr val="FF0000"/>
                </a:solidFill>
              </a:rPr>
              <a:t>ALiVE</a:t>
            </a:r>
            <a:br>
              <a:rPr lang="en-US" sz="4600" b="1" dirty="0">
                <a:solidFill>
                  <a:srgbClr val="FF0000"/>
                </a:solidFill>
              </a:rPr>
            </a:br>
            <a:endParaRPr lang="en-US" sz="4600" b="1" dirty="0">
              <a:solidFill>
                <a:srgbClr val="FF000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69A3267-41D9-3704-E447-768125E46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E6784A-1ED1-6BA2-75D0-D86CC70B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6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3F6743-FDAB-577F-43C5-B0C875FDC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pic>
        <p:nvPicPr>
          <p:cNvPr id="4" name="Picture 3" descr="A screenshot of a test&#10;&#10;AI-generated content may be incorrect.">
            <a:extLst>
              <a:ext uri="{FF2B5EF4-FFF2-40B4-BE49-F238E27FC236}">
                <a16:creationId xmlns:a16="http://schemas.microsoft.com/office/drawing/2014/main" id="{C9FE5836-5EE6-7D2E-EF23-CA36EB228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382" y="995423"/>
            <a:ext cx="9094177" cy="53974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4F6573B-D610-A3F7-ACD4-D695B41A9AF2}"/>
              </a:ext>
            </a:extLst>
          </p:cNvPr>
          <p:cNvSpPr/>
          <p:nvPr/>
        </p:nvSpPr>
        <p:spPr>
          <a:xfrm>
            <a:off x="2292626" y="3140765"/>
            <a:ext cx="7195931" cy="26901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A6DA8C6D-1959-7FB9-CAEE-AC96D132B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157" y="3041304"/>
            <a:ext cx="7772400" cy="288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959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9C481-2E1D-DD31-F4B6-D0F6F8538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D60CC-9959-D2D0-54D1-67E91EAC8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299" y="7689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>
                <a:solidFill>
                  <a:srgbClr val="FF0000"/>
                </a:solidFill>
              </a:rPr>
              <a:t>Hybrid Asymmetric Linear Higgs </a:t>
            </a:r>
            <a:br>
              <a:rPr lang="en-US" sz="4600" b="1" dirty="0">
                <a:solidFill>
                  <a:srgbClr val="FF0000"/>
                </a:solidFill>
              </a:rPr>
            </a:br>
            <a:r>
              <a:rPr lang="en-US" sz="4600" b="1" dirty="0">
                <a:solidFill>
                  <a:srgbClr val="FF0000"/>
                </a:solidFill>
              </a:rPr>
              <a:t>Factory (HALHF)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0612803-A20D-B020-E41B-1FB58559D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A0EBE67-D005-ED3C-5723-CCC6F5199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7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FBECE4-C86D-A6A5-4A99-4FB260E23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22D70F-E419-245A-26B5-264046940451}"/>
              </a:ext>
            </a:extLst>
          </p:cNvPr>
          <p:cNvSpPr txBox="1"/>
          <p:nvPr/>
        </p:nvSpPr>
        <p:spPr>
          <a:xfrm>
            <a:off x="10514563" y="209668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(April 2025)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6638CE7-77D1-131F-24E7-85A1C58A2827}"/>
              </a:ext>
            </a:extLst>
          </p:cNvPr>
          <p:cNvGrpSpPr/>
          <p:nvPr/>
        </p:nvGrpSpPr>
        <p:grpSpPr>
          <a:xfrm>
            <a:off x="495300" y="4406899"/>
            <a:ext cx="11158329" cy="2186391"/>
            <a:chOff x="0" y="2381015"/>
            <a:chExt cx="12001973" cy="2840342"/>
          </a:xfrm>
        </p:grpSpPr>
        <p:pic>
          <p:nvPicPr>
            <p:cNvPr id="9" name="Picture 8" descr="A document with text on it&#10;&#10;AI-generated content may be incorrect.">
              <a:extLst>
                <a:ext uri="{FF2B5EF4-FFF2-40B4-BE49-F238E27FC236}">
                  <a16:creationId xmlns:a16="http://schemas.microsoft.com/office/drawing/2014/main" id="{39C5E4BF-CE54-9EFF-1E2D-676EF8FEB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28985" b="34879"/>
            <a:stretch>
              <a:fillRect/>
            </a:stretch>
          </p:blipFill>
          <p:spPr>
            <a:xfrm>
              <a:off x="0" y="2381015"/>
              <a:ext cx="6003235" cy="2732527"/>
            </a:xfrm>
            <a:prstGeom prst="rect">
              <a:avLst/>
            </a:prstGeom>
          </p:spPr>
        </p:pic>
        <p:pic>
          <p:nvPicPr>
            <p:cNvPr id="13" name="Picture 12" descr="A document with text on it&#10;&#10;AI-generated content may be incorrect.">
              <a:extLst>
                <a:ext uri="{FF2B5EF4-FFF2-40B4-BE49-F238E27FC236}">
                  <a16:creationId xmlns:a16="http://schemas.microsoft.com/office/drawing/2014/main" id="{F236F0EC-55F9-36AA-2548-E9A20DF60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64541"/>
            <a:stretch>
              <a:fillRect/>
            </a:stretch>
          </p:blipFill>
          <p:spPr>
            <a:xfrm>
              <a:off x="5888401" y="2490691"/>
              <a:ext cx="6113572" cy="2730666"/>
            </a:xfrm>
            <a:prstGeom prst="rect">
              <a:avLst/>
            </a:prstGeom>
          </p:spPr>
        </p:pic>
      </p:grpSp>
      <p:pic>
        <p:nvPicPr>
          <p:cNvPr id="3" name="Picture 2" descr="A document with text on it&#10;&#10;AI-generated content may be incorrect.">
            <a:extLst>
              <a:ext uri="{FF2B5EF4-FFF2-40B4-BE49-F238E27FC236}">
                <a16:creationId xmlns:a16="http://schemas.microsoft.com/office/drawing/2014/main" id="{9ADDA021-3D93-323C-B7F4-AECC3E9FF0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1401"/>
          <a:stretch>
            <a:fillRect/>
          </a:stretch>
        </p:blipFill>
        <p:spPr>
          <a:xfrm>
            <a:off x="1406649" y="1270040"/>
            <a:ext cx="8919751" cy="3213304"/>
          </a:xfrm>
          <a:prstGeom prst="rect">
            <a:avLst/>
          </a:prstGeom>
        </p:spPr>
      </p:pic>
      <p:pic>
        <p:nvPicPr>
          <p:cNvPr id="15" name="Picture 14" descr="A black and orange logo&#10;&#10;Description automatically generated">
            <a:extLst>
              <a:ext uri="{FF2B5EF4-FFF2-40B4-BE49-F238E27FC236}">
                <a16:creationId xmlns:a16="http://schemas.microsoft.com/office/drawing/2014/main" id="{47CB857B-F334-21D5-A034-8003EB437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0345" y="1183486"/>
            <a:ext cx="2032803" cy="82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910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6E2EF-B20A-9165-C4A2-B3FC4ABE8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448FA0-0036-6DB7-84EA-1DAA45F60ED3}"/>
              </a:ext>
            </a:extLst>
          </p:cNvPr>
          <p:cNvSpPr txBox="1"/>
          <p:nvPr/>
        </p:nvSpPr>
        <p:spPr>
          <a:xfrm>
            <a:off x="65935" y="800680"/>
            <a:ext cx="1160311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</a:rPr>
              <a:t>HALHF workshop 3 – 8.10, Erice dedicated to reassessing baseline in </a:t>
            </a:r>
            <a:br>
              <a:rPr lang="en-US" sz="3200" dirty="0">
                <a:solidFill>
                  <a:srgbClr val="00B050"/>
                </a:solidFill>
              </a:rPr>
            </a:br>
            <a:r>
              <a:rPr lang="en-US" sz="3200" dirty="0">
                <a:solidFill>
                  <a:srgbClr val="00B050"/>
                </a:solidFill>
              </a:rPr>
              <a:t>light of comments from colleagues and progress in design. </a:t>
            </a:r>
          </a:p>
          <a:p>
            <a:r>
              <a:rPr lang="en-US" sz="3200" dirty="0">
                <a:solidFill>
                  <a:srgbClr val="00B050"/>
                </a:solidFill>
              </a:rPr>
              <a:t>Original Baseline: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CD33CBF-D332-8AE3-F766-17B01B598C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554" y="40026"/>
            <a:ext cx="9144000" cy="844660"/>
          </a:xfrm>
        </p:spPr>
        <p:txBody>
          <a:bodyPr>
            <a:normAutofit fontScale="90000"/>
          </a:bodyPr>
          <a:lstStyle/>
          <a:p>
            <a:r>
              <a:rPr lang="en-US" dirty="0"/>
              <a:t>HALHF Status</a:t>
            </a:r>
          </a:p>
        </p:txBody>
      </p:sp>
      <p:pic>
        <p:nvPicPr>
          <p:cNvPr id="3" name="Picture 2" descr="Diagram of a diagram of a beam-delivery system&#10;&#10;Description automatically generated">
            <a:extLst>
              <a:ext uri="{FF2B5EF4-FFF2-40B4-BE49-F238E27FC236}">
                <a16:creationId xmlns:a16="http://schemas.microsoft.com/office/drawing/2014/main" id="{43E0ACA2-D92A-F360-2910-5323ECBC9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925" y="1951751"/>
            <a:ext cx="9110062" cy="19708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71F87A-12A8-8AAD-1CDF-D57E5F17CAB5}"/>
              </a:ext>
            </a:extLst>
          </p:cNvPr>
          <p:cNvSpPr txBox="1"/>
          <p:nvPr/>
        </p:nvSpPr>
        <p:spPr>
          <a:xfrm>
            <a:off x="615897" y="3966323"/>
            <a:ext cx="1048517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</a:rPr>
              <a:t>Principal problems:</a:t>
            </a:r>
            <a:br>
              <a:rPr lang="en-US" sz="3200" dirty="0">
                <a:solidFill>
                  <a:srgbClr val="00B050"/>
                </a:solidFill>
              </a:rPr>
            </a:br>
            <a:endParaRPr lang="en-US" sz="3200" dirty="0">
              <a:solidFill>
                <a:srgbClr val="00B050"/>
              </a:solidFill>
            </a:endParaRPr>
          </a:p>
          <a:p>
            <a:pPr marL="457200" indent="-457200">
              <a:buAutoNum type="arabicParenR"/>
            </a:pPr>
            <a:r>
              <a:rPr lang="en-US" sz="3200" dirty="0">
                <a:solidFill>
                  <a:srgbClr val="FF0000"/>
                </a:solidFill>
              </a:rPr>
              <a:t>“Turn-around” too small to retain required beam quality &amp; </a:t>
            </a:r>
            <a:br>
              <a:rPr lang="en-US" sz="3200" dirty="0">
                <a:solidFill>
                  <a:srgbClr val="FF0000"/>
                </a:solidFill>
              </a:rPr>
            </a:br>
            <a:r>
              <a:rPr lang="en-US" sz="3200" dirty="0">
                <a:solidFill>
                  <a:srgbClr val="FF0000"/>
                </a:solidFill>
              </a:rPr>
              <a:t>scales badly with energy; </a:t>
            </a:r>
          </a:p>
          <a:p>
            <a:pPr marL="457200" indent="-457200">
              <a:buAutoNum type="arabicParenR"/>
            </a:pPr>
            <a:r>
              <a:rPr lang="en-US" sz="3200" dirty="0">
                <a:solidFill>
                  <a:srgbClr val="0070C0"/>
                </a:solidFill>
              </a:rPr>
              <a:t> “Dual-Purpose” </a:t>
            </a:r>
            <a:r>
              <a:rPr lang="en-US" sz="3200" dirty="0" err="1">
                <a:solidFill>
                  <a:srgbClr val="0070C0"/>
                </a:solidFill>
              </a:rPr>
              <a:t>linac</a:t>
            </a:r>
            <a:r>
              <a:rPr lang="en-US" sz="3200" dirty="0">
                <a:solidFill>
                  <a:srgbClr val="0070C0"/>
                </a:solidFill>
              </a:rPr>
              <a:t> difficult to design and inflexible.</a:t>
            </a:r>
            <a:br>
              <a:rPr lang="en-US" sz="3200" dirty="0">
                <a:solidFill>
                  <a:srgbClr val="0070C0"/>
                </a:solidFill>
              </a:rPr>
            </a:b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A6D8FA-4924-F31B-591D-F04634A61AC8}"/>
              </a:ext>
            </a:extLst>
          </p:cNvPr>
          <p:cNvSpPr/>
          <p:nvPr/>
        </p:nvSpPr>
        <p:spPr>
          <a:xfrm>
            <a:off x="10053066" y="1757140"/>
            <a:ext cx="1254642" cy="93323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90020B-EC2C-7899-6EA0-A4DD75087CBB}"/>
              </a:ext>
            </a:extLst>
          </p:cNvPr>
          <p:cNvSpPr/>
          <p:nvPr/>
        </p:nvSpPr>
        <p:spPr>
          <a:xfrm>
            <a:off x="7421164" y="2361935"/>
            <a:ext cx="2317898" cy="35023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logo with text and arrows&#10;&#10;Description automatically generated with medium confidence">
            <a:extLst>
              <a:ext uri="{FF2B5EF4-FFF2-40B4-BE49-F238E27FC236}">
                <a16:creationId xmlns:a16="http://schemas.microsoft.com/office/drawing/2014/main" id="{0BA66018-1BE0-8B9E-2873-6AB9C7E0E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200" y="91042"/>
            <a:ext cx="1645167" cy="69821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D6285BF-9251-F445-5B08-83A14AF4388F}"/>
              </a:ext>
            </a:extLst>
          </p:cNvPr>
          <p:cNvSpPr txBox="1"/>
          <p:nvPr/>
        </p:nvSpPr>
        <p:spPr>
          <a:xfrm>
            <a:off x="7393851" y="3906081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O" sz="1000" i="1">
                <a:solidFill>
                  <a:srgbClr val="6384F8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Foster, D’Arcy and Lindstrøm, New J. Phys. 25, 093037 (2023)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1982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AD3B7-C616-A84E-59E7-1BC23D21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015" y="435376"/>
            <a:ext cx="11581563" cy="132556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ABEL: The Adaptable Beginning-to-End Linac simulation framework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8C39A4-4F5F-A497-25A2-5B8CEF25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B287A-CA14-B240-81E8-10B66F98F693}" type="slidenum">
              <a:rPr lang="en-GB"/>
              <a:t>9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F72202-BEB4-60F4-0100-74D506D1A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1052"/>
            <a:ext cx="7924800" cy="45061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345F1A-C51C-5B46-A9AD-1EA4F5B9BA04}"/>
              </a:ext>
            </a:extLst>
          </p:cNvPr>
          <p:cNvSpPr txBox="1"/>
          <p:nvPr/>
        </p:nvSpPr>
        <p:spPr>
          <a:xfrm>
            <a:off x="7982857" y="1352758"/>
            <a:ext cx="39624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 start-to-end simulation framework, using OpenPMD</a:t>
            </a:r>
          </a:p>
          <a:p>
            <a:endParaRPr lang="en-GB" sz="1600" dirty="0"/>
          </a:p>
          <a:p>
            <a:r>
              <a:rPr lang="en-GB" sz="1600" dirty="0"/>
              <a:t>Adaptable implementations </a:t>
            </a:r>
            <a:br>
              <a:rPr lang="en-GB" sz="1600" dirty="0"/>
            </a:br>
            <a:r>
              <a:rPr lang="en-GB" sz="1600" dirty="0"/>
              <a:t>— choose fidelity versus speed for each subsystem</a:t>
            </a:r>
          </a:p>
          <a:p>
            <a:endParaRPr lang="en-GB" sz="1600" dirty="0"/>
          </a:p>
          <a:p>
            <a:r>
              <a:rPr lang="en-GB" sz="1600" dirty="0"/>
              <a:t>Running other codes via wrappers (also submits HPC jobs etc.)</a:t>
            </a:r>
            <a:br>
              <a:rPr lang="en-GB" sz="1600" dirty="0"/>
            </a:br>
            <a:r>
              <a:rPr lang="en-GB" sz="1600" dirty="0"/>
              <a:t>— HiPACE++, WakeT, ImpactX, GUINEAPIG, ELEGANT, CLICopti</a:t>
            </a:r>
          </a:p>
          <a:p>
            <a:endParaRPr lang="en-GB" sz="1600" dirty="0"/>
          </a:p>
          <a:p>
            <a:r>
              <a:rPr lang="en-GB" sz="1600" dirty="0"/>
              <a:t>Run simulations as experiments</a:t>
            </a:r>
            <a:br>
              <a:rPr lang="en-GB" sz="1600" dirty="0"/>
            </a:br>
            <a:r>
              <a:rPr lang="en-GB" sz="1600" dirty="0"/>
              <a:t>— run simulations with multiple shots, incl. random jitter</a:t>
            </a:r>
            <a:br>
              <a:rPr lang="en-GB" sz="1600" dirty="0"/>
            </a:br>
            <a:r>
              <a:rPr lang="en-GB" sz="1600" dirty="0"/>
              <a:t>— perform automated scans (one-liner)</a:t>
            </a:r>
            <a:br>
              <a:rPr lang="en-GB" sz="1600" dirty="0"/>
            </a:br>
            <a:r>
              <a:rPr lang="en-GB" sz="1600" dirty="0"/>
              <a:t>— perform parameter optimisations</a:t>
            </a:r>
          </a:p>
          <a:p>
            <a:endParaRPr lang="en-GB" sz="1600" dirty="0"/>
          </a:p>
          <a:p>
            <a:r>
              <a:rPr lang="en-GB" sz="1600" dirty="0"/>
              <a:t>“System code” (term borrowed from e.g. fusion)</a:t>
            </a:r>
            <a:br>
              <a:rPr lang="en-GB" sz="1600" dirty="0"/>
            </a:br>
            <a:r>
              <a:rPr lang="en-GB" sz="1600" dirty="0"/>
              <a:t>— integrated cost modelling</a:t>
            </a:r>
            <a:br>
              <a:rPr lang="en-GB" sz="1600" dirty="0"/>
            </a:br>
            <a:r>
              <a:rPr lang="en-GB" sz="1600" dirty="0"/>
              <a:t>— machine layouts</a:t>
            </a:r>
          </a:p>
          <a:p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4C740F-B7FC-C928-7103-341733C82B4A}"/>
              </a:ext>
            </a:extLst>
          </p:cNvPr>
          <p:cNvSpPr txBox="1"/>
          <p:nvPr/>
        </p:nvSpPr>
        <p:spPr>
          <a:xfrm>
            <a:off x="5336259" y="2147644"/>
            <a:ext cx="61105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1" noProof="0" dirty="0">
                <a:solidFill>
                  <a:srgbClr val="FF0000"/>
                </a:solidFill>
              </a:rPr>
              <a:t>Chen et al., TUPS012, IPAC’25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6F617D-FB14-9A76-0E7E-BC880CB9E056}"/>
              </a:ext>
            </a:extLst>
          </p:cNvPr>
          <p:cNvSpPr txBox="1"/>
          <p:nvPr/>
        </p:nvSpPr>
        <p:spPr>
          <a:xfrm>
            <a:off x="5443" y="6021122"/>
            <a:ext cx="949415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350"/>
              </a:spcAft>
            </a:pPr>
            <a:r>
              <a:rPr lang="en-GB" dirty="0"/>
              <a:t>Now released as open source - Repository: </a:t>
            </a:r>
            <a:r>
              <a:rPr lang="en-GB" u="sng" dirty="0">
                <a:solidFill>
                  <a:schemeClr val="accent1">
                    <a:lumOff val="-13575"/>
                  </a:schemeClr>
                </a:solidFill>
                <a:hlinkClick r:id="rId3"/>
              </a:rPr>
              <a:t>https://github.com/abel-framework/ABEL</a:t>
            </a:r>
            <a:r>
              <a:rPr lang="en-GB" dirty="0"/>
              <a:t> </a:t>
            </a:r>
          </a:p>
          <a:p>
            <a:pPr>
              <a:spcAft>
                <a:spcPts val="1350"/>
              </a:spcAft>
            </a:pPr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F29D662-80A0-2066-645D-EC7A6EE662FB}"/>
              </a:ext>
            </a:extLst>
          </p:cNvPr>
          <p:cNvSpPr txBox="1">
            <a:spLocks/>
          </p:cNvSpPr>
          <p:nvPr/>
        </p:nvSpPr>
        <p:spPr>
          <a:xfrm>
            <a:off x="1049208" y="-19200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FF0000"/>
                </a:solidFill>
              </a:rPr>
              <a:t>Facility </a:t>
            </a:r>
            <a:r>
              <a:rPr lang="en-US" sz="5400" b="1" dirty="0" err="1">
                <a:solidFill>
                  <a:srgbClr val="FF0000"/>
                </a:solidFill>
              </a:rPr>
              <a:t>Optimisation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DB148-9ED0-1974-8351-7FE0A02BC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22/10/25 B. Foster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D6087A-6337-3AF1-C927-6B11DCE7A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Valencia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309014-EF41-595B-27A8-416831CFA278}"/>
              </a:ext>
            </a:extLst>
          </p:cNvPr>
          <p:cNvSpPr txBox="1"/>
          <p:nvPr/>
        </p:nvSpPr>
        <p:spPr>
          <a:xfrm>
            <a:off x="6014291" y="2570832"/>
            <a:ext cx="1867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See B. Chen</a:t>
            </a:r>
          </a:p>
          <a:p>
            <a:r>
              <a:rPr lang="en-US" i="1" dirty="0">
                <a:solidFill>
                  <a:srgbClr val="FF0000"/>
                </a:solidFill>
              </a:rPr>
              <a:t>Thursday 9.20am</a:t>
            </a:r>
          </a:p>
        </p:txBody>
      </p:sp>
    </p:spTree>
    <p:extLst>
      <p:ext uri="{BB962C8B-B14F-4D97-AF65-F5344CB8AC3E}">
        <p14:creationId xmlns:p14="http://schemas.microsoft.com/office/powerpoint/2010/main" val="941149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63447</TotalTime>
  <Words>1130</Words>
  <Application>Microsoft Macintosh PowerPoint</Application>
  <PresentationFormat>Widescreen</PresentationFormat>
  <Paragraphs>196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Helvetica Neue</vt:lpstr>
      <vt:lpstr>Symbol</vt:lpstr>
      <vt:lpstr>Office Theme</vt:lpstr>
      <vt:lpstr>Worksheet</vt:lpstr>
      <vt:lpstr>Hybrid Collider Concepts </vt:lpstr>
      <vt:lpstr>Introduction </vt:lpstr>
      <vt:lpstr>ALiVE </vt:lpstr>
      <vt:lpstr>ALiVE </vt:lpstr>
      <vt:lpstr>ALiVE </vt:lpstr>
      <vt:lpstr>ALiVE </vt:lpstr>
      <vt:lpstr>Hybrid Asymmetric Linear Higgs  Factory (HALHF)</vt:lpstr>
      <vt:lpstr>HALHF Status</vt:lpstr>
      <vt:lpstr>ABEL: The Adaptable Beginning-to-End Linac simulation framework</vt:lpstr>
      <vt:lpstr>ABEL: The Adaptable Beginning-to-End Linac simulation framework</vt:lpstr>
      <vt:lpstr>ABEL: The Adaptable Beginning-to-End Linac simulation framework</vt:lpstr>
      <vt:lpstr>HALHF New Baseline</vt:lpstr>
      <vt:lpstr>HALHF New Baseline</vt:lpstr>
      <vt:lpstr>HALHF @ CERN</vt:lpstr>
      <vt:lpstr>R&amp;D Topics</vt:lpstr>
      <vt:lpstr>The march of progress</vt:lpstr>
      <vt:lpstr>The march of progress</vt:lpstr>
      <vt:lpstr>Summary &amp; Outlook</vt:lpstr>
      <vt:lpstr>BACKUP SLIDES</vt:lpstr>
      <vt:lpstr>Hybrid Asymmetric Linear Higgs  Factory (HALHF)</vt:lpstr>
      <vt:lpstr>Bunch pattern</vt:lpstr>
      <vt:lpstr>Recent Progress</vt:lpstr>
      <vt:lpstr>10 TeV Wakefield Collider Summary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Hybrid Asymmetic Linear Higgs Factory  (HALHF) </dc:title>
  <dc:creator>Brian Foster</dc:creator>
  <cp:lastModifiedBy>Brian Foster</cp:lastModifiedBy>
  <cp:revision>102</cp:revision>
  <dcterms:created xsi:type="dcterms:W3CDTF">2023-03-06T16:29:05Z</dcterms:created>
  <dcterms:modified xsi:type="dcterms:W3CDTF">2025-10-21T15:14:30Z</dcterms:modified>
</cp:coreProperties>
</file>