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7" r:id="rId1"/>
    <p:sldMasterId id="2147483713" r:id="rId2"/>
  </p:sldMasterIdLst>
  <p:notesMasterIdLst>
    <p:notesMasterId r:id="rId24"/>
  </p:notesMasterIdLst>
  <p:sldIdLst>
    <p:sldId id="256" r:id="rId3"/>
    <p:sldId id="1814" r:id="rId4"/>
    <p:sldId id="1829" r:id="rId5"/>
    <p:sldId id="1823" r:id="rId6"/>
    <p:sldId id="1807" r:id="rId7"/>
    <p:sldId id="1804" r:id="rId8"/>
    <p:sldId id="1741" r:id="rId9"/>
    <p:sldId id="1824" r:id="rId10"/>
    <p:sldId id="1828" r:id="rId11"/>
    <p:sldId id="1786" r:id="rId12"/>
    <p:sldId id="1831" r:id="rId13"/>
    <p:sldId id="1826" r:id="rId14"/>
    <p:sldId id="1830" r:id="rId15"/>
    <p:sldId id="1825" r:id="rId16"/>
    <p:sldId id="1833" r:id="rId17"/>
    <p:sldId id="1834" r:id="rId18"/>
    <p:sldId id="1765" r:id="rId19"/>
    <p:sldId id="1827" r:id="rId20"/>
    <p:sldId id="1832" r:id="rId21"/>
    <p:sldId id="1816" r:id="rId22"/>
    <p:sldId id="1822" r:id="rId23"/>
  </p:sldIdLst>
  <p:sldSz cx="10772775" cy="6059488"/>
  <p:notesSz cx="6858000" cy="9144000"/>
  <p:defaultTextStyle>
    <a:defPPr>
      <a:defRPr lang="fr-FR"/>
    </a:defPPr>
    <a:lvl1pPr algn="l" defTabSz="1004888" rtl="0" fontAlgn="base">
      <a:spcBef>
        <a:spcPct val="0"/>
      </a:spcBef>
      <a:spcAft>
        <a:spcPct val="0"/>
      </a:spcAft>
      <a:defRPr sz="2000" kern="1200">
        <a:solidFill>
          <a:schemeClr val="tx1"/>
        </a:solidFill>
        <a:latin typeface="Arial" charset="0"/>
        <a:ea typeface="+mn-ea"/>
        <a:cs typeface="Arial" charset="0"/>
      </a:defRPr>
    </a:lvl1pPr>
    <a:lvl2pPr marL="501650" indent="-44450" algn="l" defTabSz="1004888" rtl="0" fontAlgn="base">
      <a:spcBef>
        <a:spcPct val="0"/>
      </a:spcBef>
      <a:spcAft>
        <a:spcPct val="0"/>
      </a:spcAft>
      <a:defRPr sz="2000" kern="1200">
        <a:solidFill>
          <a:schemeClr val="tx1"/>
        </a:solidFill>
        <a:latin typeface="Arial" charset="0"/>
        <a:ea typeface="+mn-ea"/>
        <a:cs typeface="Arial" charset="0"/>
      </a:defRPr>
    </a:lvl2pPr>
    <a:lvl3pPr marL="1004888" indent="-90488" algn="l" defTabSz="1004888" rtl="0" fontAlgn="base">
      <a:spcBef>
        <a:spcPct val="0"/>
      </a:spcBef>
      <a:spcAft>
        <a:spcPct val="0"/>
      </a:spcAft>
      <a:defRPr sz="2000" kern="1200">
        <a:solidFill>
          <a:schemeClr val="tx1"/>
        </a:solidFill>
        <a:latin typeface="Arial" charset="0"/>
        <a:ea typeface="+mn-ea"/>
        <a:cs typeface="Arial" charset="0"/>
      </a:defRPr>
    </a:lvl3pPr>
    <a:lvl4pPr marL="1508125" indent="-136525" algn="l" defTabSz="1004888" rtl="0" fontAlgn="base">
      <a:spcBef>
        <a:spcPct val="0"/>
      </a:spcBef>
      <a:spcAft>
        <a:spcPct val="0"/>
      </a:spcAft>
      <a:defRPr sz="2000" kern="1200">
        <a:solidFill>
          <a:schemeClr val="tx1"/>
        </a:solidFill>
        <a:latin typeface="Arial" charset="0"/>
        <a:ea typeface="+mn-ea"/>
        <a:cs typeface="Arial" charset="0"/>
      </a:defRPr>
    </a:lvl4pPr>
    <a:lvl5pPr marL="2009775" indent="-180975" algn="l" defTabSz="1004888" rtl="0" fontAlgn="base">
      <a:spcBef>
        <a:spcPct val="0"/>
      </a:spcBef>
      <a:spcAft>
        <a:spcPct val="0"/>
      </a:spcAft>
      <a:defRPr sz="2000" kern="1200">
        <a:solidFill>
          <a:schemeClr val="tx1"/>
        </a:solidFill>
        <a:latin typeface="Arial" charset="0"/>
        <a:ea typeface="+mn-ea"/>
        <a:cs typeface="Arial" charset="0"/>
      </a:defRPr>
    </a:lvl5pPr>
    <a:lvl6pPr marL="2286000" algn="l" defTabSz="914400" rtl="0" eaLnBrk="1" latinLnBrk="0" hangingPunct="1">
      <a:defRPr sz="2000" kern="1200">
        <a:solidFill>
          <a:schemeClr val="tx1"/>
        </a:solidFill>
        <a:latin typeface="Arial" charset="0"/>
        <a:ea typeface="+mn-ea"/>
        <a:cs typeface="Arial" charset="0"/>
      </a:defRPr>
    </a:lvl6pPr>
    <a:lvl7pPr marL="2743200" algn="l" defTabSz="914400" rtl="0" eaLnBrk="1" latinLnBrk="0" hangingPunct="1">
      <a:defRPr sz="2000" kern="1200">
        <a:solidFill>
          <a:schemeClr val="tx1"/>
        </a:solidFill>
        <a:latin typeface="Arial" charset="0"/>
        <a:ea typeface="+mn-ea"/>
        <a:cs typeface="Arial" charset="0"/>
      </a:defRPr>
    </a:lvl7pPr>
    <a:lvl8pPr marL="3200400" algn="l" defTabSz="914400" rtl="0" eaLnBrk="1" latinLnBrk="0" hangingPunct="1">
      <a:defRPr sz="2000" kern="1200">
        <a:solidFill>
          <a:schemeClr val="tx1"/>
        </a:solidFill>
        <a:latin typeface="Arial" charset="0"/>
        <a:ea typeface="+mn-ea"/>
        <a:cs typeface="Arial" charset="0"/>
      </a:defRPr>
    </a:lvl8pPr>
    <a:lvl9pPr marL="3657600" algn="l" defTabSz="914400" rtl="0" eaLnBrk="1" latinLnBrk="0" hangingPunct="1">
      <a:defRPr sz="20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909">
          <p15:clr>
            <a:srgbClr val="A4A3A4"/>
          </p15:clr>
        </p15:guide>
        <p15:guide id="2" pos="339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66"/>
    <a:srgbClr val="DB1B53"/>
    <a:srgbClr val="FF6700"/>
    <a:srgbClr val="F39200"/>
    <a:srgbClr val="229023"/>
    <a:srgbClr val="E05314"/>
    <a:srgbClr val="6600CC"/>
    <a:srgbClr val="7A286A"/>
    <a:srgbClr val="511F74"/>
    <a:srgbClr val="0029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Style moyen 3 - Accentuation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787" autoAdjust="0"/>
    <p:restoredTop sz="96281" autoAdjust="0"/>
  </p:normalViewPr>
  <p:slideViewPr>
    <p:cSldViewPr>
      <p:cViewPr varScale="1">
        <p:scale>
          <a:sx n="123" d="100"/>
          <a:sy n="123" d="100"/>
        </p:scale>
        <p:origin x="200" y="512"/>
      </p:cViewPr>
      <p:guideLst>
        <p:guide orient="horz" pos="1909"/>
        <p:guide pos="339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53"/>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1005537" fontAlgn="auto">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1005537" fontAlgn="auto">
              <a:spcBef>
                <a:spcPts val="0"/>
              </a:spcBef>
              <a:spcAft>
                <a:spcPts val="0"/>
              </a:spcAft>
              <a:defRPr sz="1200">
                <a:latin typeface="+mn-lt"/>
                <a:cs typeface="+mn-cs"/>
              </a:defRPr>
            </a:lvl1pPr>
          </a:lstStyle>
          <a:p>
            <a:pPr>
              <a:defRPr/>
            </a:pPr>
            <a:fld id="{DA0983F0-3B2B-4346-9D34-6FF74AEF7015}" type="datetimeFigureOut">
              <a:rPr lang="fr-FR"/>
              <a:pPr>
                <a:defRPr/>
              </a:pPr>
              <a:t>24/10/2025</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1005537" fontAlgn="auto">
              <a:spcBef>
                <a:spcPts val="0"/>
              </a:spcBef>
              <a:spcAft>
                <a:spcPts val="0"/>
              </a:spcAft>
              <a:defRPr sz="120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1005537" fontAlgn="auto">
              <a:spcBef>
                <a:spcPts val="0"/>
              </a:spcBef>
              <a:spcAft>
                <a:spcPts val="0"/>
              </a:spcAft>
              <a:defRPr sz="1200">
                <a:latin typeface="+mn-lt"/>
                <a:cs typeface="+mn-cs"/>
              </a:defRPr>
            </a:lvl1pPr>
          </a:lstStyle>
          <a:p>
            <a:pPr>
              <a:defRPr/>
            </a:pPr>
            <a:fld id="{C3BC699F-DBFB-4FA7-9A20-949047200EDB}" type="slidenum">
              <a:rPr lang="fr-FR"/>
              <a:pPr>
                <a:defRPr/>
              </a:pPr>
              <a:t>‹N°›</a:t>
            </a:fld>
            <a:endParaRPr lang="fr-FR"/>
          </a:p>
        </p:txBody>
      </p:sp>
    </p:spTree>
    <p:extLst>
      <p:ext uri="{BB962C8B-B14F-4D97-AF65-F5344CB8AC3E}">
        <p14:creationId xmlns:p14="http://schemas.microsoft.com/office/powerpoint/2010/main" val="21539527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None/>
            </a:pPr>
            <a:r>
              <a:rPr lang="en-US" sz="1200" dirty="0">
                <a:cs typeface="Arial"/>
              </a:rPr>
              <a:t>By </a:t>
            </a:r>
            <a:r>
              <a:rPr lang="en-US" sz="1200" b="1" dirty="0">
                <a:solidFill>
                  <a:srgbClr val="FF0000"/>
                </a:solidFill>
                <a:cs typeface="Arial"/>
              </a:rPr>
              <a:t>recovering the Energy </a:t>
            </a:r>
            <a:r>
              <a:rPr lang="en-US" sz="1200" dirty="0">
                <a:cs typeface="Arial"/>
              </a:rPr>
              <a:t>of accelerated beams, Energy Recovery Linacs (ERLs) make </a:t>
            </a:r>
            <a:r>
              <a:rPr lang="en-US" sz="1200" b="1" dirty="0">
                <a:solidFill>
                  <a:srgbClr val="FF0000"/>
                </a:solidFill>
                <a:cs typeface="Arial"/>
              </a:rPr>
              <a:t>large beam powers </a:t>
            </a:r>
            <a:r>
              <a:rPr lang="en-US" sz="1200" dirty="0">
                <a:cs typeface="Arial"/>
              </a:rPr>
              <a:t>possible that would otherwise be prohibitively expensive.</a:t>
            </a:r>
          </a:p>
          <a:p>
            <a:pPr marL="0" indent="0">
              <a:buNone/>
            </a:pPr>
            <a:endParaRPr lang="en-US" sz="1200" dirty="0">
              <a:cs typeface="Arial"/>
            </a:endParaRPr>
          </a:p>
          <a:p>
            <a:pPr marL="0" indent="0">
              <a:buNone/>
            </a:pPr>
            <a:r>
              <a:rPr lang="en-US" sz="1200" b="1" dirty="0">
                <a:solidFill>
                  <a:srgbClr val="FF0000"/>
                </a:solidFill>
                <a:cs typeface="Arial"/>
              </a:rPr>
              <a:t>Linacs</a:t>
            </a:r>
            <a:r>
              <a:rPr lang="en-US" sz="1200" dirty="0">
                <a:solidFill>
                  <a:srgbClr val="FF0000"/>
                </a:solidFill>
                <a:cs typeface="Arial"/>
              </a:rPr>
              <a:t> </a:t>
            </a:r>
            <a:r>
              <a:rPr lang="en-US" sz="1200" dirty="0">
                <a:cs typeface="Arial"/>
              </a:rPr>
              <a:t>produce </a:t>
            </a:r>
            <a:r>
              <a:rPr lang="en-US" sz="1200" b="1" dirty="0">
                <a:solidFill>
                  <a:srgbClr val="FF0000"/>
                </a:solidFill>
                <a:cs typeface="Arial"/>
              </a:rPr>
              <a:t>high beam qualities </a:t>
            </a:r>
            <a:r>
              <a:rPr lang="en-US" sz="1200" dirty="0">
                <a:cs typeface="Arial"/>
              </a:rPr>
              <a:t>for scientific experiments and for industrial applications, but their </a:t>
            </a:r>
            <a:r>
              <a:rPr lang="en-US" sz="1200" b="1" dirty="0">
                <a:solidFill>
                  <a:srgbClr val="FF0000"/>
                </a:solidFill>
                <a:cs typeface="Arial"/>
              </a:rPr>
              <a:t>beam power is limited </a:t>
            </a:r>
            <a:r>
              <a:rPr lang="en-US" sz="1200" dirty="0">
                <a:cs typeface="Arial"/>
              </a:rPr>
              <a:t>by the available electrical power.</a:t>
            </a:r>
          </a:p>
          <a:p>
            <a:pPr marL="0" indent="0">
              <a:buNone/>
            </a:pPr>
            <a:endParaRPr lang="en-US" sz="1200" dirty="0">
              <a:cs typeface="Arial"/>
            </a:endParaRPr>
          </a:p>
          <a:p>
            <a:pPr marL="0" indent="0">
              <a:buNone/>
            </a:pPr>
            <a:r>
              <a:rPr lang="en-US" sz="1200" b="1" dirty="0">
                <a:solidFill>
                  <a:srgbClr val="FF0000"/>
                </a:solidFill>
                <a:cs typeface="Arial"/>
              </a:rPr>
              <a:t>ERLs surpass this power limit</a:t>
            </a:r>
            <a:r>
              <a:rPr lang="en-US" sz="1200" dirty="0">
                <a:cs typeface="Arial"/>
              </a:rPr>
              <a:t>: much larger beam currents and beam powers become available because the beam energy is recaptured.</a:t>
            </a:r>
          </a:p>
          <a:p>
            <a:pPr marL="0" indent="0">
              <a:buNone/>
            </a:pPr>
            <a:endParaRPr lang="en-US" sz="1200" dirty="0">
              <a:cs typeface="Arial"/>
              <a:sym typeface="Wingdings"/>
            </a:endParaRPr>
          </a:p>
          <a:p>
            <a:pPr marL="0" indent="0">
              <a:buNone/>
            </a:pPr>
            <a:r>
              <a:rPr lang="en-US" sz="1200" dirty="0">
                <a:cs typeface="Arial"/>
                <a:sym typeface="Wingdings"/>
              </a:rPr>
              <a:t>How do ERLs compare to other accelerators?</a:t>
            </a:r>
          </a:p>
          <a:p>
            <a:pPr>
              <a:buAutoNum type="alphaLcParenBoth"/>
            </a:pPr>
            <a:r>
              <a:rPr lang="en-US" sz="1200" b="1" dirty="0">
                <a:solidFill>
                  <a:srgbClr val="008000"/>
                </a:solidFill>
                <a:cs typeface="Arial"/>
                <a:sym typeface="Wingdings"/>
              </a:rPr>
              <a:t> high currents</a:t>
            </a:r>
            <a:r>
              <a:rPr lang="en-US" sz="1200" b="1" dirty="0">
                <a:cs typeface="Arial"/>
                <a:sym typeface="Wingdings"/>
              </a:rPr>
              <a:t>, </a:t>
            </a:r>
            <a:r>
              <a:rPr lang="en-US" sz="1200" dirty="0">
                <a:cs typeface="Arial"/>
                <a:sym typeface="Wingdings"/>
              </a:rPr>
              <a:t>like storage rings, because the energy is recovered,</a:t>
            </a:r>
          </a:p>
          <a:p>
            <a:pPr>
              <a:buAutoNum type="alphaLcParenBoth"/>
            </a:pPr>
            <a:r>
              <a:rPr lang="en-US" sz="1200" b="1" dirty="0">
                <a:solidFill>
                  <a:srgbClr val="008000"/>
                </a:solidFill>
                <a:cs typeface="Arial"/>
                <a:sym typeface="Wingdings"/>
              </a:rPr>
              <a:t> high beam quality </a:t>
            </a:r>
            <a:r>
              <a:rPr lang="en-US" sz="1200" dirty="0">
                <a:cs typeface="Arial"/>
                <a:sym typeface="Wingdings"/>
              </a:rPr>
              <a:t>(low emittance, bunch length, and energy spread) like </a:t>
            </a:r>
            <a:r>
              <a:rPr lang="en-US" sz="1200" dirty="0" err="1">
                <a:cs typeface="Arial"/>
                <a:sym typeface="Wingdings"/>
              </a:rPr>
              <a:t>linacs</a:t>
            </a:r>
            <a:r>
              <a:rPr lang="en-US" sz="1200" dirty="0">
                <a:cs typeface="Arial"/>
                <a:sym typeface="Wingdings"/>
              </a:rPr>
              <a:t>, because each bunch traverses it only once,</a:t>
            </a:r>
          </a:p>
          <a:p>
            <a:pPr>
              <a:buAutoNum type="alphaLcParenBoth"/>
            </a:pPr>
            <a:r>
              <a:rPr lang="en-US" sz="1200" b="1" dirty="0">
                <a:solidFill>
                  <a:srgbClr val="008000"/>
                </a:solidFill>
                <a:cs typeface="Arial"/>
                <a:sym typeface="Wingdings"/>
              </a:rPr>
              <a:t> tolerates beam disruption </a:t>
            </a:r>
            <a:r>
              <a:rPr lang="en-US" sz="1200" dirty="0">
                <a:solidFill>
                  <a:srgbClr val="000000"/>
                </a:solidFill>
                <a:cs typeface="Arial"/>
                <a:sym typeface="Wingdings"/>
              </a:rPr>
              <a:t>as each bunch is used only once before it’s discarded.</a:t>
            </a:r>
          </a:p>
          <a:p>
            <a:endParaRPr lang="en-GB" dirty="0"/>
          </a:p>
        </p:txBody>
      </p:sp>
      <p:sp>
        <p:nvSpPr>
          <p:cNvPr id="4" name="Espace réservé du numéro de diapositive 3"/>
          <p:cNvSpPr>
            <a:spLocks noGrp="1"/>
          </p:cNvSpPr>
          <p:nvPr>
            <p:ph type="sldNum" sz="quarter" idx="5"/>
          </p:nvPr>
        </p:nvSpPr>
        <p:spPr/>
        <p:txBody>
          <a:bodyPr/>
          <a:lstStyle/>
          <a:p>
            <a:pPr>
              <a:defRPr/>
            </a:pPr>
            <a:fld id="{C3BC699F-DBFB-4FA7-9A20-949047200EDB}" type="slidenum">
              <a:rPr lang="fr-FR" smtClean="0"/>
              <a:pPr>
                <a:defRPr/>
              </a:pPr>
              <a:t>7</a:t>
            </a:fld>
            <a:endParaRPr lang="fr-FR"/>
          </a:p>
        </p:txBody>
      </p:sp>
    </p:spTree>
    <p:extLst>
      <p:ext uri="{BB962C8B-B14F-4D97-AF65-F5344CB8AC3E}">
        <p14:creationId xmlns:p14="http://schemas.microsoft.com/office/powerpoint/2010/main" val="28855647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logo-perso">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7" y="0"/>
            <a:ext cx="10772418" cy="6059486"/>
          </a:xfrm>
          <a:prstGeom prst="rect">
            <a:avLst/>
          </a:prstGeom>
        </p:spPr>
      </p:pic>
      <p:sp>
        <p:nvSpPr>
          <p:cNvPr id="2" name="Titre 1"/>
          <p:cNvSpPr>
            <a:spLocks noGrp="1"/>
          </p:cNvSpPr>
          <p:nvPr>
            <p:ph type="title"/>
          </p:nvPr>
        </p:nvSpPr>
        <p:spPr>
          <a:xfrm>
            <a:off x="1173918" y="149425"/>
            <a:ext cx="8424938" cy="432048"/>
          </a:xfrm>
        </p:spPr>
        <p:txBody>
          <a:bodyPr>
            <a:normAutofit/>
          </a:bodyPr>
          <a:lstStyle>
            <a:lvl1pPr algn="ctr">
              <a:defRPr sz="2400" b="1">
                <a:solidFill>
                  <a:schemeClr val="bg1"/>
                </a:solidFill>
              </a:defRPr>
            </a:lvl1pPr>
          </a:lstStyle>
          <a:p>
            <a:r>
              <a:rPr lang="fr-FR" dirty="0"/>
              <a:t>Modifiez le style du titre</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Tree>
    <p:extLst>
      <p:ext uri="{BB962C8B-B14F-4D97-AF65-F5344CB8AC3E}">
        <p14:creationId xmlns:p14="http://schemas.microsoft.com/office/powerpoint/2010/main" val="4190257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slide-2-small">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7" y="0"/>
            <a:ext cx="10772417" cy="6059484"/>
          </a:xfrm>
          <a:prstGeom prst="rect">
            <a:avLst/>
          </a:prstGeom>
        </p:spPr>
      </p:pic>
      <p:sp>
        <p:nvSpPr>
          <p:cNvPr id="2" name="Titre 1"/>
          <p:cNvSpPr>
            <a:spLocks noGrp="1"/>
          </p:cNvSpPr>
          <p:nvPr>
            <p:ph type="title"/>
          </p:nvPr>
        </p:nvSpPr>
        <p:spPr>
          <a:xfrm>
            <a:off x="2290044" y="149425"/>
            <a:ext cx="5688632" cy="432048"/>
          </a:xfrm>
        </p:spPr>
        <p:txBody>
          <a:bodyPr>
            <a:normAutofit/>
          </a:bodyPr>
          <a:lstStyle>
            <a:lvl1pPr>
              <a:defRPr sz="2400"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Tree>
    <p:extLst>
      <p:ext uri="{BB962C8B-B14F-4D97-AF65-F5344CB8AC3E}">
        <p14:creationId xmlns:p14="http://schemas.microsoft.com/office/powerpoint/2010/main" val="1707070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lide introduction : titre+contenu+filigrane">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6" y="0"/>
            <a:ext cx="10772420" cy="6059487"/>
          </a:xfrm>
          <a:prstGeom prst="rect">
            <a:avLst/>
          </a:prstGeom>
        </p:spPr>
      </p:pic>
      <p:sp>
        <p:nvSpPr>
          <p:cNvPr id="8" name="Espace réservé du contenu 3"/>
          <p:cNvSpPr>
            <a:spLocks noGrp="1"/>
          </p:cNvSpPr>
          <p:nvPr>
            <p:ph sz="half" idx="2" hasCustomPrompt="1"/>
          </p:nvPr>
        </p:nvSpPr>
        <p:spPr>
          <a:xfrm>
            <a:off x="273820" y="1445569"/>
            <a:ext cx="10308112" cy="4023370"/>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9"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10"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11"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12" name="Titre 1"/>
          <p:cNvSpPr>
            <a:spLocks noGrp="1"/>
          </p:cNvSpPr>
          <p:nvPr>
            <p:ph type="title"/>
          </p:nvPr>
        </p:nvSpPr>
        <p:spPr>
          <a:xfrm>
            <a:off x="2290044" y="149425"/>
            <a:ext cx="5688632" cy="432048"/>
          </a:xfrm>
        </p:spPr>
        <p:txBody>
          <a:bodyPr>
            <a:normAutofit/>
          </a:bodyPr>
          <a:lstStyle>
            <a:lvl1pPr>
              <a:defRPr lang="fr-FR" sz="2200" b="1" kern="1200" dirty="0" smtClean="0">
                <a:solidFill>
                  <a:srgbClr val="00294B"/>
                </a:solidFill>
                <a:latin typeface="+mj-lt"/>
                <a:ea typeface="+mj-ea"/>
                <a:cs typeface="+mj-cs"/>
              </a:defRPr>
            </a:lvl1pPr>
          </a:lstStyle>
          <a:p>
            <a:r>
              <a:rPr lang="fr-FR" dirty="0"/>
              <a:t>Modifiez le style du titre</a:t>
            </a:r>
          </a:p>
        </p:txBody>
      </p:sp>
      <p:sp>
        <p:nvSpPr>
          <p:cNvPr id="13" name="ZoneTexte 12"/>
          <p:cNvSpPr txBox="1"/>
          <p:nvPr userDrawn="1"/>
        </p:nvSpPr>
        <p:spPr>
          <a:xfrm>
            <a:off x="7959903" y="481445"/>
            <a:ext cx="432047" cy="200055"/>
          </a:xfrm>
          <a:prstGeom prst="rect">
            <a:avLst/>
          </a:prstGeom>
          <a:noFill/>
        </p:spPr>
        <p:txBody>
          <a:bodyPr wrap="square" rtlCol="0">
            <a:spAutoFit/>
          </a:bodyPr>
          <a:lstStyle/>
          <a:p>
            <a:r>
              <a:rPr lang="fr-FR" sz="700" b="0" dirty="0">
                <a:solidFill>
                  <a:schemeClr val="bg1"/>
                </a:solidFill>
              </a:rPr>
              <a:t>IN2P3</a:t>
            </a:r>
          </a:p>
        </p:txBody>
      </p:sp>
    </p:spTree>
    <p:extLst>
      <p:ext uri="{BB962C8B-B14F-4D97-AF65-F5344CB8AC3E}">
        <p14:creationId xmlns:p14="http://schemas.microsoft.com/office/powerpoint/2010/main" val="9016382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lide simple : titre+contenu+filigrane">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7" y="0"/>
            <a:ext cx="10772417" cy="6059485"/>
          </a:xfrm>
          <a:prstGeom prst="rect">
            <a:avLst/>
          </a:prstGeom>
        </p:spPr>
      </p:pic>
      <p:sp>
        <p:nvSpPr>
          <p:cNvPr id="8" name="Titre 1"/>
          <p:cNvSpPr>
            <a:spLocks noGrp="1"/>
          </p:cNvSpPr>
          <p:nvPr>
            <p:ph type="title"/>
          </p:nvPr>
        </p:nvSpPr>
        <p:spPr>
          <a:xfrm>
            <a:off x="2290044" y="149425"/>
            <a:ext cx="5688632" cy="432048"/>
          </a:xfrm>
        </p:spPr>
        <p:txBody>
          <a:bodyPr>
            <a:normAutofit/>
          </a:bodyPr>
          <a:lstStyle>
            <a:lvl1pPr>
              <a:defRPr sz="2200" b="1">
                <a:solidFill>
                  <a:srgbClr val="00294B"/>
                </a:solidFill>
              </a:defRPr>
            </a:lvl1pPr>
          </a:lstStyle>
          <a:p>
            <a:r>
              <a:rPr lang="fr-FR" dirty="0"/>
              <a:t>Modifiez le style du titre</a:t>
            </a:r>
          </a:p>
        </p:txBody>
      </p:sp>
      <p:sp>
        <p:nvSpPr>
          <p:cNvPr id="9"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10"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11"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12" name="Espace réservé du contenu 3"/>
          <p:cNvSpPr>
            <a:spLocks noGrp="1"/>
          </p:cNvSpPr>
          <p:nvPr>
            <p:ph sz="half" idx="2" hasCustomPrompt="1"/>
          </p:nvPr>
        </p:nvSpPr>
        <p:spPr>
          <a:xfrm>
            <a:off x="273820" y="797496"/>
            <a:ext cx="10308112" cy="4671443"/>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2496105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lide simple : titre+contenu">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7" y="0"/>
            <a:ext cx="10772417" cy="6059484"/>
          </a:xfrm>
          <a:prstGeom prst="rect">
            <a:avLst/>
          </a:prstGeom>
        </p:spPr>
      </p:pic>
      <p:sp>
        <p:nvSpPr>
          <p:cNvPr id="8" name="Titre 1"/>
          <p:cNvSpPr>
            <a:spLocks noGrp="1"/>
          </p:cNvSpPr>
          <p:nvPr>
            <p:ph type="title"/>
          </p:nvPr>
        </p:nvSpPr>
        <p:spPr>
          <a:xfrm>
            <a:off x="2290044" y="149425"/>
            <a:ext cx="5688632" cy="432048"/>
          </a:xfrm>
        </p:spPr>
        <p:txBody>
          <a:bodyPr>
            <a:normAutofit/>
          </a:bodyPr>
          <a:lstStyle>
            <a:lvl1pPr>
              <a:defRPr sz="2200" b="1">
                <a:solidFill>
                  <a:srgbClr val="00294B"/>
                </a:solidFill>
              </a:defRPr>
            </a:lvl1pPr>
          </a:lstStyle>
          <a:p>
            <a:r>
              <a:rPr lang="fr-FR" dirty="0"/>
              <a:t>Modifiez le style du titre</a:t>
            </a:r>
          </a:p>
        </p:txBody>
      </p:sp>
      <p:sp>
        <p:nvSpPr>
          <p:cNvPr id="9"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10"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11"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12" name="Espace réservé du contenu 3"/>
          <p:cNvSpPr>
            <a:spLocks noGrp="1"/>
          </p:cNvSpPr>
          <p:nvPr>
            <p:ph sz="half" idx="2" hasCustomPrompt="1"/>
          </p:nvPr>
        </p:nvSpPr>
        <p:spPr>
          <a:xfrm>
            <a:off x="273820" y="797496"/>
            <a:ext cx="10308112" cy="4671443"/>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8030604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lide introduction : titre+2 contenus+filigrane">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6" y="0"/>
            <a:ext cx="10772420" cy="6059487"/>
          </a:xfrm>
          <a:prstGeom prst="rect">
            <a:avLst/>
          </a:prstGeom>
        </p:spPr>
      </p:pic>
      <p:sp>
        <p:nvSpPr>
          <p:cNvPr id="18" name="Titre 1"/>
          <p:cNvSpPr>
            <a:spLocks noGrp="1"/>
          </p:cNvSpPr>
          <p:nvPr>
            <p:ph type="title"/>
          </p:nvPr>
        </p:nvSpPr>
        <p:spPr>
          <a:xfrm>
            <a:off x="2290044" y="149425"/>
            <a:ext cx="5688632" cy="432048"/>
          </a:xfrm>
        </p:spPr>
        <p:txBody>
          <a:bodyPr>
            <a:normAutofit/>
          </a:bodyPr>
          <a:lstStyle>
            <a:lvl1pPr>
              <a:defRPr lang="fr-FR" sz="2200" b="1" kern="1200" dirty="0" smtClean="0">
                <a:solidFill>
                  <a:srgbClr val="00294B"/>
                </a:solidFill>
                <a:latin typeface="+mj-lt"/>
                <a:ea typeface="+mj-ea"/>
                <a:cs typeface="+mj-cs"/>
              </a:defRPr>
            </a:lvl1pPr>
          </a:lstStyle>
          <a:p>
            <a:r>
              <a:rPr lang="fr-FR" dirty="0"/>
              <a:t>Modifiez le style du titre</a:t>
            </a:r>
          </a:p>
        </p:txBody>
      </p:sp>
      <p:sp>
        <p:nvSpPr>
          <p:cNvPr id="19" name="Espace réservé du contenu 3"/>
          <p:cNvSpPr>
            <a:spLocks noGrp="1"/>
          </p:cNvSpPr>
          <p:nvPr>
            <p:ph sz="half" idx="2" hasCustomPrompt="1"/>
          </p:nvPr>
        </p:nvSpPr>
        <p:spPr>
          <a:xfrm>
            <a:off x="273820" y="1445569"/>
            <a:ext cx="5040559" cy="4023370"/>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20" name="Espace réservé du contenu 3"/>
          <p:cNvSpPr>
            <a:spLocks noGrp="1"/>
          </p:cNvSpPr>
          <p:nvPr>
            <p:ph sz="half" idx="13" hasCustomPrompt="1"/>
          </p:nvPr>
        </p:nvSpPr>
        <p:spPr>
          <a:xfrm>
            <a:off x="5535752" y="1445569"/>
            <a:ext cx="5040559" cy="4023370"/>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21" name="ZoneTexte 20"/>
          <p:cNvSpPr txBox="1"/>
          <p:nvPr userDrawn="1"/>
        </p:nvSpPr>
        <p:spPr>
          <a:xfrm>
            <a:off x="7959903" y="481445"/>
            <a:ext cx="432047" cy="200055"/>
          </a:xfrm>
          <a:prstGeom prst="rect">
            <a:avLst/>
          </a:prstGeom>
          <a:noFill/>
        </p:spPr>
        <p:txBody>
          <a:bodyPr wrap="square" rtlCol="0">
            <a:spAutoFit/>
          </a:bodyPr>
          <a:lstStyle/>
          <a:p>
            <a:r>
              <a:rPr lang="fr-FR" sz="700" b="0" dirty="0">
                <a:solidFill>
                  <a:schemeClr val="bg1"/>
                </a:solidFill>
              </a:rPr>
              <a:t>IN2P3</a:t>
            </a:r>
          </a:p>
        </p:txBody>
      </p:sp>
      <p:sp>
        <p:nvSpPr>
          <p:cNvPr id="25"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26"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27"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Tree>
    <p:extLst>
      <p:ext uri="{BB962C8B-B14F-4D97-AF65-F5344CB8AC3E}">
        <p14:creationId xmlns:p14="http://schemas.microsoft.com/office/powerpoint/2010/main" val="40480895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lide simple  : titre+2 contenus+filigrane">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6" y="0"/>
            <a:ext cx="10772420" cy="6059486"/>
          </a:xfrm>
          <a:prstGeom prst="rect">
            <a:avLst/>
          </a:prstGeom>
        </p:spPr>
      </p:pic>
      <p:sp>
        <p:nvSpPr>
          <p:cNvPr id="15"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16"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17"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18" name="Titre 1"/>
          <p:cNvSpPr>
            <a:spLocks noGrp="1"/>
          </p:cNvSpPr>
          <p:nvPr>
            <p:ph type="title"/>
          </p:nvPr>
        </p:nvSpPr>
        <p:spPr>
          <a:xfrm>
            <a:off x="2290044" y="149425"/>
            <a:ext cx="5688632" cy="432048"/>
          </a:xfrm>
        </p:spPr>
        <p:txBody>
          <a:bodyPr>
            <a:normAutofit/>
          </a:bodyPr>
          <a:lstStyle>
            <a:lvl1pPr>
              <a:defRPr lang="fr-FR" sz="2200" b="1" kern="1200" dirty="0" smtClean="0">
                <a:solidFill>
                  <a:srgbClr val="00294B"/>
                </a:solidFill>
                <a:latin typeface="+mj-lt"/>
                <a:ea typeface="+mj-ea"/>
                <a:cs typeface="+mj-cs"/>
              </a:defRPr>
            </a:lvl1pPr>
          </a:lstStyle>
          <a:p>
            <a:r>
              <a:rPr lang="fr-FR" dirty="0"/>
              <a:t>Modifiez le style du titre</a:t>
            </a:r>
          </a:p>
        </p:txBody>
      </p:sp>
      <p:sp>
        <p:nvSpPr>
          <p:cNvPr id="19" name="Espace réservé du contenu 3"/>
          <p:cNvSpPr>
            <a:spLocks noGrp="1"/>
          </p:cNvSpPr>
          <p:nvPr>
            <p:ph sz="half" idx="2" hasCustomPrompt="1"/>
          </p:nvPr>
        </p:nvSpPr>
        <p:spPr>
          <a:xfrm>
            <a:off x="273820" y="797496"/>
            <a:ext cx="5040559" cy="4671443"/>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20" name="Espace réservé du contenu 3"/>
          <p:cNvSpPr>
            <a:spLocks noGrp="1"/>
          </p:cNvSpPr>
          <p:nvPr>
            <p:ph sz="half" idx="13" hasCustomPrompt="1"/>
          </p:nvPr>
        </p:nvSpPr>
        <p:spPr>
          <a:xfrm>
            <a:off x="5535752" y="797496"/>
            <a:ext cx="5040559" cy="4671443"/>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8874272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lide simple  : titre+2 contenus">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6" y="0"/>
            <a:ext cx="10772420" cy="6059486"/>
          </a:xfrm>
          <a:prstGeom prst="rect">
            <a:avLst/>
          </a:prstGeom>
        </p:spPr>
      </p:pic>
      <p:sp>
        <p:nvSpPr>
          <p:cNvPr id="15"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16"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17"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18" name="Titre 1"/>
          <p:cNvSpPr>
            <a:spLocks noGrp="1"/>
          </p:cNvSpPr>
          <p:nvPr>
            <p:ph type="title"/>
          </p:nvPr>
        </p:nvSpPr>
        <p:spPr>
          <a:xfrm>
            <a:off x="2290044" y="149425"/>
            <a:ext cx="5688632" cy="432048"/>
          </a:xfrm>
        </p:spPr>
        <p:txBody>
          <a:bodyPr>
            <a:normAutofit/>
          </a:bodyPr>
          <a:lstStyle>
            <a:lvl1pPr>
              <a:defRPr lang="fr-FR" sz="2200" b="1" kern="1200" dirty="0" smtClean="0">
                <a:solidFill>
                  <a:srgbClr val="00294B"/>
                </a:solidFill>
                <a:latin typeface="+mj-lt"/>
                <a:ea typeface="+mj-ea"/>
                <a:cs typeface="+mj-cs"/>
              </a:defRPr>
            </a:lvl1pPr>
          </a:lstStyle>
          <a:p>
            <a:r>
              <a:rPr lang="fr-FR" dirty="0"/>
              <a:t>Modifiez le style du titre</a:t>
            </a:r>
          </a:p>
        </p:txBody>
      </p:sp>
      <p:sp>
        <p:nvSpPr>
          <p:cNvPr id="10" name="Espace réservé du contenu 3"/>
          <p:cNvSpPr>
            <a:spLocks noGrp="1"/>
          </p:cNvSpPr>
          <p:nvPr>
            <p:ph sz="half" idx="2" hasCustomPrompt="1"/>
          </p:nvPr>
        </p:nvSpPr>
        <p:spPr>
          <a:xfrm>
            <a:off x="273820" y="797496"/>
            <a:ext cx="5040559" cy="4671443"/>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1" name="Espace réservé du contenu 3"/>
          <p:cNvSpPr>
            <a:spLocks noGrp="1"/>
          </p:cNvSpPr>
          <p:nvPr>
            <p:ph sz="half" idx="13" hasCustomPrompt="1"/>
          </p:nvPr>
        </p:nvSpPr>
        <p:spPr>
          <a:xfrm>
            <a:off x="5535752" y="797496"/>
            <a:ext cx="5040559" cy="4671443"/>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13119716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22 October 2025</a:t>
            </a:r>
          </a:p>
        </p:txBody>
      </p:sp>
      <p:sp>
        <p:nvSpPr>
          <p:cNvPr id="4" name="Espace réservé du pied de page 3"/>
          <p:cNvSpPr>
            <a:spLocks noGrp="1"/>
          </p:cNvSpPr>
          <p:nvPr>
            <p:ph type="ftr" sz="quarter" idx="11"/>
          </p:nvPr>
        </p:nvSpPr>
        <p:spPr/>
        <p:txBody>
          <a:bodyPr/>
          <a:lstStyle/>
          <a:p>
            <a:r>
              <a:rPr lang="fr-FR"/>
              <a:t>LCWS 2025 Workshop</a:t>
            </a:r>
          </a:p>
        </p:txBody>
      </p:sp>
      <p:sp>
        <p:nvSpPr>
          <p:cNvPr id="5" name="Espace réservé du numéro de diapositive 4"/>
          <p:cNvSpPr>
            <a:spLocks noGrp="1"/>
          </p:cNvSpPr>
          <p:nvPr>
            <p:ph type="sldNum" sz="quarter" idx="12"/>
          </p:nvPr>
        </p:nvSpPr>
        <p:spPr/>
        <p:txBody>
          <a:bodyPr/>
          <a:lstStyle/>
          <a:p>
            <a:fld id="{2126CF9F-CC6A-4010-A70A-E16F699FA027}" type="slidenum">
              <a:rPr lang="fr-FR" smtClean="0"/>
              <a:t>‹N°›</a:t>
            </a:fld>
            <a:endParaRPr lang="fr-FR"/>
          </a:p>
        </p:txBody>
      </p:sp>
    </p:spTree>
    <p:extLst>
      <p:ext uri="{BB962C8B-B14F-4D97-AF65-F5344CB8AC3E}">
        <p14:creationId xmlns:p14="http://schemas.microsoft.com/office/powerpoint/2010/main" val="22066066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22 October 2025</a:t>
            </a:r>
          </a:p>
        </p:txBody>
      </p:sp>
      <p:sp>
        <p:nvSpPr>
          <p:cNvPr id="3" name="Espace réservé du pied de page 2"/>
          <p:cNvSpPr>
            <a:spLocks noGrp="1"/>
          </p:cNvSpPr>
          <p:nvPr>
            <p:ph type="ftr" sz="quarter" idx="11"/>
          </p:nvPr>
        </p:nvSpPr>
        <p:spPr/>
        <p:txBody>
          <a:bodyPr/>
          <a:lstStyle/>
          <a:p>
            <a:r>
              <a:rPr lang="fr-FR"/>
              <a:t>LCWS 2025 Workshop</a:t>
            </a:r>
          </a:p>
        </p:txBody>
      </p:sp>
      <p:sp>
        <p:nvSpPr>
          <p:cNvPr id="4" name="Espace réservé du numéro de diapositive 3"/>
          <p:cNvSpPr>
            <a:spLocks noGrp="1"/>
          </p:cNvSpPr>
          <p:nvPr>
            <p:ph type="sldNum" sz="quarter" idx="12"/>
          </p:nvPr>
        </p:nvSpPr>
        <p:spPr/>
        <p:txBody>
          <a:bodyPr/>
          <a:lstStyle/>
          <a:p>
            <a:fld id="{2126CF9F-CC6A-4010-A70A-E16F699FA027}" type="slidenum">
              <a:rPr lang="fr-FR" smtClean="0"/>
              <a:t>‹N°›</a:t>
            </a:fld>
            <a:endParaRPr lang="fr-FR"/>
          </a:p>
        </p:txBody>
      </p:sp>
    </p:spTree>
    <p:extLst>
      <p:ext uri="{BB962C8B-B14F-4D97-AF65-F5344CB8AC3E}">
        <p14:creationId xmlns:p14="http://schemas.microsoft.com/office/powerpoint/2010/main" val="32608109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1363" y="403225"/>
            <a:ext cx="3475037" cy="1414463"/>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4579938" y="873125"/>
            <a:ext cx="5453062" cy="43053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741363" y="1817688"/>
            <a:ext cx="3475037" cy="33686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r>
              <a:rPr lang="fr-FR"/>
              <a:t>22 October 2025</a:t>
            </a:r>
          </a:p>
        </p:txBody>
      </p:sp>
      <p:sp>
        <p:nvSpPr>
          <p:cNvPr id="6" name="Espace réservé du pied de page 5"/>
          <p:cNvSpPr>
            <a:spLocks noGrp="1"/>
          </p:cNvSpPr>
          <p:nvPr>
            <p:ph type="ftr" sz="quarter" idx="11"/>
          </p:nvPr>
        </p:nvSpPr>
        <p:spPr/>
        <p:txBody>
          <a:bodyPr/>
          <a:lstStyle/>
          <a:p>
            <a:r>
              <a:rPr lang="fr-FR"/>
              <a:t>LCWS 2025 Workshop</a:t>
            </a:r>
          </a:p>
        </p:txBody>
      </p:sp>
      <p:sp>
        <p:nvSpPr>
          <p:cNvPr id="7" name="Espace réservé du numéro de diapositive 6"/>
          <p:cNvSpPr>
            <a:spLocks noGrp="1"/>
          </p:cNvSpPr>
          <p:nvPr>
            <p:ph type="sldNum" sz="quarter" idx="12"/>
          </p:nvPr>
        </p:nvSpPr>
        <p:spPr/>
        <p:txBody>
          <a:bodyPr/>
          <a:lstStyle/>
          <a:p>
            <a:fld id="{2126CF9F-CC6A-4010-A70A-E16F699FA027}" type="slidenum">
              <a:rPr lang="fr-FR" smtClean="0"/>
              <a:t>‹N°›</a:t>
            </a:fld>
            <a:endParaRPr lang="fr-FR"/>
          </a:p>
        </p:txBody>
      </p:sp>
    </p:spTree>
    <p:extLst>
      <p:ext uri="{BB962C8B-B14F-4D97-AF65-F5344CB8AC3E}">
        <p14:creationId xmlns:p14="http://schemas.microsoft.com/office/powerpoint/2010/main" val="471461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ey-numbers">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7" y="0"/>
            <a:ext cx="10772418" cy="6059485"/>
          </a:xfrm>
          <a:prstGeom prst="rect">
            <a:avLst/>
          </a:prstGeom>
        </p:spPr>
      </p:pic>
      <p:sp>
        <p:nvSpPr>
          <p:cNvPr id="2" name="Titre 1"/>
          <p:cNvSpPr>
            <a:spLocks noGrp="1"/>
          </p:cNvSpPr>
          <p:nvPr>
            <p:ph type="title"/>
          </p:nvPr>
        </p:nvSpPr>
        <p:spPr>
          <a:xfrm>
            <a:off x="1173918" y="149425"/>
            <a:ext cx="8424938" cy="432048"/>
          </a:xfrm>
        </p:spPr>
        <p:txBody>
          <a:bodyPr>
            <a:normAutofit/>
          </a:bodyPr>
          <a:lstStyle>
            <a:lvl1pPr algn="ctr">
              <a:defRPr sz="2400" b="1">
                <a:solidFill>
                  <a:schemeClr val="bg1"/>
                </a:solidFill>
              </a:defRPr>
            </a:lvl1pPr>
          </a:lstStyle>
          <a:p>
            <a:r>
              <a:rPr lang="fr-FR" dirty="0"/>
              <a:t>Modifiez le style du titre</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Tree>
    <p:extLst>
      <p:ext uri="{BB962C8B-B14F-4D97-AF65-F5344CB8AC3E}">
        <p14:creationId xmlns:p14="http://schemas.microsoft.com/office/powerpoint/2010/main" val="32125629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1363" y="403225"/>
            <a:ext cx="3475037" cy="1414463"/>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4579938" y="873125"/>
            <a:ext cx="5453062" cy="43053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741363" y="1817688"/>
            <a:ext cx="3475037" cy="33686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r>
              <a:rPr lang="fr-FR"/>
              <a:t>22 October 2025</a:t>
            </a:r>
          </a:p>
        </p:txBody>
      </p:sp>
      <p:sp>
        <p:nvSpPr>
          <p:cNvPr id="6" name="Espace réservé du pied de page 5"/>
          <p:cNvSpPr>
            <a:spLocks noGrp="1"/>
          </p:cNvSpPr>
          <p:nvPr>
            <p:ph type="ftr" sz="quarter" idx="11"/>
          </p:nvPr>
        </p:nvSpPr>
        <p:spPr/>
        <p:txBody>
          <a:bodyPr/>
          <a:lstStyle/>
          <a:p>
            <a:r>
              <a:rPr lang="fr-FR"/>
              <a:t>LCWS 2025 Workshop</a:t>
            </a:r>
          </a:p>
        </p:txBody>
      </p:sp>
      <p:sp>
        <p:nvSpPr>
          <p:cNvPr id="7" name="Espace réservé du numéro de diapositive 6"/>
          <p:cNvSpPr>
            <a:spLocks noGrp="1"/>
          </p:cNvSpPr>
          <p:nvPr>
            <p:ph type="sldNum" sz="quarter" idx="12"/>
          </p:nvPr>
        </p:nvSpPr>
        <p:spPr/>
        <p:txBody>
          <a:bodyPr/>
          <a:lstStyle/>
          <a:p>
            <a:fld id="{2126CF9F-CC6A-4010-A70A-E16F699FA027}" type="slidenum">
              <a:rPr lang="fr-FR" smtClean="0"/>
              <a:t>‹N°›</a:t>
            </a:fld>
            <a:endParaRPr lang="fr-FR"/>
          </a:p>
        </p:txBody>
      </p:sp>
    </p:spTree>
    <p:extLst>
      <p:ext uri="{BB962C8B-B14F-4D97-AF65-F5344CB8AC3E}">
        <p14:creationId xmlns:p14="http://schemas.microsoft.com/office/powerpoint/2010/main" val="38274690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22 October 2025</a:t>
            </a:r>
          </a:p>
        </p:txBody>
      </p:sp>
      <p:sp>
        <p:nvSpPr>
          <p:cNvPr id="5" name="Espace réservé du pied de page 4"/>
          <p:cNvSpPr>
            <a:spLocks noGrp="1"/>
          </p:cNvSpPr>
          <p:nvPr>
            <p:ph type="ftr" sz="quarter" idx="11"/>
          </p:nvPr>
        </p:nvSpPr>
        <p:spPr/>
        <p:txBody>
          <a:bodyPr/>
          <a:lstStyle/>
          <a:p>
            <a:r>
              <a:rPr lang="fr-FR"/>
              <a:t>LCWS 2025 Workshop</a:t>
            </a:r>
          </a:p>
        </p:txBody>
      </p:sp>
      <p:sp>
        <p:nvSpPr>
          <p:cNvPr id="6" name="Espace réservé du numéro de diapositive 5"/>
          <p:cNvSpPr>
            <a:spLocks noGrp="1"/>
          </p:cNvSpPr>
          <p:nvPr>
            <p:ph type="sldNum" sz="quarter" idx="12"/>
          </p:nvPr>
        </p:nvSpPr>
        <p:spPr/>
        <p:txBody>
          <a:bodyPr/>
          <a:lstStyle/>
          <a:p>
            <a:fld id="{2126CF9F-CC6A-4010-A70A-E16F699FA027}" type="slidenum">
              <a:rPr lang="fr-FR" smtClean="0"/>
              <a:t>‹N°›</a:t>
            </a:fld>
            <a:endParaRPr lang="fr-FR"/>
          </a:p>
        </p:txBody>
      </p:sp>
    </p:spTree>
    <p:extLst>
      <p:ext uri="{BB962C8B-B14F-4D97-AF65-F5344CB8AC3E}">
        <p14:creationId xmlns:p14="http://schemas.microsoft.com/office/powerpoint/2010/main" val="13408799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708900" y="322263"/>
            <a:ext cx="2322513" cy="5135562"/>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741363" y="322263"/>
            <a:ext cx="6815137" cy="5135562"/>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22 October 2025</a:t>
            </a:r>
          </a:p>
        </p:txBody>
      </p:sp>
      <p:sp>
        <p:nvSpPr>
          <p:cNvPr id="5" name="Espace réservé du pied de page 4"/>
          <p:cNvSpPr>
            <a:spLocks noGrp="1"/>
          </p:cNvSpPr>
          <p:nvPr>
            <p:ph type="ftr" sz="quarter" idx="11"/>
          </p:nvPr>
        </p:nvSpPr>
        <p:spPr/>
        <p:txBody>
          <a:bodyPr/>
          <a:lstStyle/>
          <a:p>
            <a:r>
              <a:rPr lang="fr-FR"/>
              <a:t>LCWS 2025 Workshop</a:t>
            </a:r>
          </a:p>
        </p:txBody>
      </p:sp>
      <p:sp>
        <p:nvSpPr>
          <p:cNvPr id="6" name="Espace réservé du numéro de diapositive 5"/>
          <p:cNvSpPr>
            <a:spLocks noGrp="1"/>
          </p:cNvSpPr>
          <p:nvPr>
            <p:ph type="sldNum" sz="quarter" idx="12"/>
          </p:nvPr>
        </p:nvSpPr>
        <p:spPr/>
        <p:txBody>
          <a:bodyPr/>
          <a:lstStyle/>
          <a:p>
            <a:fld id="{2126CF9F-CC6A-4010-A70A-E16F699FA027}" type="slidenum">
              <a:rPr lang="fr-FR" smtClean="0"/>
              <a:t>‹N°›</a:t>
            </a:fld>
            <a:endParaRPr lang="fr-FR"/>
          </a:p>
        </p:txBody>
      </p:sp>
    </p:spTree>
    <p:extLst>
      <p:ext uri="{BB962C8B-B14F-4D97-AF65-F5344CB8AC3E}">
        <p14:creationId xmlns:p14="http://schemas.microsoft.com/office/powerpoint/2010/main" val="1149616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p-ijclab">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6" y="0"/>
            <a:ext cx="10772420" cy="6059487"/>
          </a:xfrm>
          <a:prstGeom prst="rect">
            <a:avLst/>
          </a:prstGeom>
        </p:spPr>
      </p:pic>
      <p:sp>
        <p:nvSpPr>
          <p:cNvPr id="2" name="Titre 1"/>
          <p:cNvSpPr>
            <a:spLocks noGrp="1"/>
          </p:cNvSpPr>
          <p:nvPr>
            <p:ph type="title"/>
          </p:nvPr>
        </p:nvSpPr>
        <p:spPr>
          <a:xfrm>
            <a:off x="2290043" y="149425"/>
            <a:ext cx="8208911" cy="432048"/>
          </a:xfrm>
        </p:spPr>
        <p:txBody>
          <a:bodyPr>
            <a:normAutofit/>
          </a:bodyPr>
          <a:lstStyle>
            <a:lvl1pPr>
              <a:defRPr lang="fr-FR" sz="2400" b="1" kern="1200" dirty="0" smtClean="0">
                <a:solidFill>
                  <a:srgbClr val="00294B"/>
                </a:solidFill>
                <a:latin typeface="+mj-lt"/>
                <a:ea typeface="+mj-ea"/>
                <a:cs typeface="+mj-cs"/>
              </a:defRPr>
            </a:lvl1pPr>
          </a:lstStyle>
          <a:p>
            <a:r>
              <a:rPr lang="fr-FR" dirty="0"/>
              <a:t>Modifiez le style du titre</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Tree>
    <p:extLst>
      <p:ext uri="{BB962C8B-B14F-4D97-AF65-F5344CB8AC3E}">
        <p14:creationId xmlns:p14="http://schemas.microsoft.com/office/powerpoint/2010/main" val="4233263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slide-fili-perso">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6" y="0"/>
            <a:ext cx="10772420" cy="6059487"/>
          </a:xfrm>
          <a:prstGeom prst="rect">
            <a:avLst/>
          </a:prstGeom>
        </p:spPr>
      </p:pic>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11" name="Titre 1"/>
          <p:cNvSpPr>
            <a:spLocks noGrp="1"/>
          </p:cNvSpPr>
          <p:nvPr>
            <p:ph type="title"/>
          </p:nvPr>
        </p:nvSpPr>
        <p:spPr>
          <a:xfrm>
            <a:off x="2290044" y="149425"/>
            <a:ext cx="5688632" cy="432048"/>
          </a:xfrm>
        </p:spPr>
        <p:txBody>
          <a:bodyPr>
            <a:normAutofit/>
          </a:bodyPr>
          <a:lstStyle>
            <a:lvl1pPr>
              <a:defRPr lang="fr-FR" sz="2400" b="1" kern="1200" dirty="0" smtClean="0">
                <a:solidFill>
                  <a:srgbClr val="00294B"/>
                </a:solidFill>
                <a:latin typeface="+mj-lt"/>
                <a:ea typeface="+mj-ea"/>
                <a:cs typeface="+mj-cs"/>
              </a:defRPr>
            </a:lvl1pPr>
          </a:lstStyle>
          <a:p>
            <a:r>
              <a:rPr lang="fr-FR" dirty="0"/>
              <a:t>Modifiez le style du titre</a:t>
            </a:r>
          </a:p>
        </p:txBody>
      </p:sp>
    </p:spTree>
    <p:extLst>
      <p:ext uri="{BB962C8B-B14F-4D97-AF65-F5344CB8AC3E}">
        <p14:creationId xmlns:p14="http://schemas.microsoft.com/office/powerpoint/2010/main" val="360620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Intro-slide-perso">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6" y="0"/>
            <a:ext cx="10772420" cy="6059486"/>
          </a:xfrm>
          <a:prstGeom prst="rect">
            <a:avLst/>
          </a:prstGeom>
        </p:spPr>
      </p:pic>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11" name="Titre 1"/>
          <p:cNvSpPr>
            <a:spLocks noGrp="1"/>
          </p:cNvSpPr>
          <p:nvPr>
            <p:ph type="title"/>
          </p:nvPr>
        </p:nvSpPr>
        <p:spPr>
          <a:xfrm>
            <a:off x="2290044" y="149425"/>
            <a:ext cx="5688632" cy="432048"/>
          </a:xfrm>
        </p:spPr>
        <p:txBody>
          <a:bodyPr>
            <a:normAutofit/>
          </a:bodyPr>
          <a:lstStyle>
            <a:lvl1pPr>
              <a:defRPr lang="fr-FR" sz="2400" b="1" kern="1200" dirty="0" smtClean="0">
                <a:solidFill>
                  <a:srgbClr val="00294B"/>
                </a:solidFill>
                <a:latin typeface="+mj-lt"/>
                <a:ea typeface="+mj-ea"/>
                <a:cs typeface="+mj-cs"/>
              </a:defRPr>
            </a:lvl1pPr>
          </a:lstStyle>
          <a:p>
            <a:r>
              <a:rPr lang="fr-FR" dirty="0"/>
              <a:t>Modifiez le style du titre</a:t>
            </a:r>
          </a:p>
        </p:txBody>
      </p:sp>
    </p:spTree>
    <p:extLst>
      <p:ext uri="{BB962C8B-B14F-4D97-AF65-F5344CB8AC3E}">
        <p14:creationId xmlns:p14="http://schemas.microsoft.com/office/powerpoint/2010/main" val="680099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slide-2-fili-tutelles">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6" y="0"/>
            <a:ext cx="10772420" cy="6059486"/>
          </a:xfrm>
          <a:prstGeom prst="rect">
            <a:avLst/>
          </a:prstGeom>
        </p:spPr>
      </p:pic>
      <p:sp>
        <p:nvSpPr>
          <p:cNvPr id="2" name="Titre 1"/>
          <p:cNvSpPr>
            <a:spLocks noGrp="1"/>
          </p:cNvSpPr>
          <p:nvPr>
            <p:ph type="title"/>
          </p:nvPr>
        </p:nvSpPr>
        <p:spPr>
          <a:xfrm>
            <a:off x="2290044" y="149425"/>
            <a:ext cx="5688632" cy="432048"/>
          </a:xfrm>
        </p:spPr>
        <p:txBody>
          <a:bodyPr>
            <a:normAutofit/>
          </a:bodyPr>
          <a:lstStyle>
            <a:lvl1pPr>
              <a:defRPr sz="2400"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Tree>
    <p:extLst>
      <p:ext uri="{BB962C8B-B14F-4D97-AF65-F5344CB8AC3E}">
        <p14:creationId xmlns:p14="http://schemas.microsoft.com/office/powerpoint/2010/main" val="3325913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slide-2-fili">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7" y="0"/>
            <a:ext cx="10772418" cy="6059486"/>
          </a:xfrm>
          <a:prstGeom prst="rect">
            <a:avLst/>
          </a:prstGeom>
        </p:spPr>
      </p:pic>
      <p:sp>
        <p:nvSpPr>
          <p:cNvPr id="2" name="Titre 1"/>
          <p:cNvSpPr>
            <a:spLocks noGrp="1"/>
          </p:cNvSpPr>
          <p:nvPr>
            <p:ph type="title"/>
          </p:nvPr>
        </p:nvSpPr>
        <p:spPr>
          <a:xfrm>
            <a:off x="2290044" y="149425"/>
            <a:ext cx="5688632" cy="432048"/>
          </a:xfrm>
        </p:spPr>
        <p:txBody>
          <a:bodyPr>
            <a:normAutofit/>
          </a:bodyPr>
          <a:lstStyle>
            <a:lvl1pPr>
              <a:defRPr sz="2400"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Tree>
    <p:extLst>
      <p:ext uri="{BB962C8B-B14F-4D97-AF65-F5344CB8AC3E}">
        <p14:creationId xmlns:p14="http://schemas.microsoft.com/office/powerpoint/2010/main" val="283614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slide-2">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7" y="0"/>
            <a:ext cx="10772418" cy="6059485"/>
          </a:xfrm>
          <a:prstGeom prst="rect">
            <a:avLst/>
          </a:prstGeom>
        </p:spPr>
      </p:pic>
      <p:sp>
        <p:nvSpPr>
          <p:cNvPr id="2" name="Titre 1"/>
          <p:cNvSpPr>
            <a:spLocks noGrp="1"/>
          </p:cNvSpPr>
          <p:nvPr>
            <p:ph type="title"/>
          </p:nvPr>
        </p:nvSpPr>
        <p:spPr>
          <a:xfrm>
            <a:off x="2290044" y="149425"/>
            <a:ext cx="5688632" cy="432048"/>
          </a:xfrm>
        </p:spPr>
        <p:txBody>
          <a:bodyPr>
            <a:normAutofit/>
          </a:bodyPr>
          <a:lstStyle>
            <a:lvl1pPr>
              <a:defRPr sz="2400"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Tree>
    <p:extLst>
      <p:ext uri="{BB962C8B-B14F-4D97-AF65-F5344CB8AC3E}">
        <p14:creationId xmlns:p14="http://schemas.microsoft.com/office/powerpoint/2010/main" val="317065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slide-2-fili-small">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7" y="0"/>
            <a:ext cx="10772417" cy="6059485"/>
          </a:xfrm>
          <a:prstGeom prst="rect">
            <a:avLst/>
          </a:prstGeom>
        </p:spPr>
      </p:pic>
      <p:sp>
        <p:nvSpPr>
          <p:cNvPr id="2" name="Titre 1"/>
          <p:cNvSpPr>
            <a:spLocks noGrp="1"/>
          </p:cNvSpPr>
          <p:nvPr>
            <p:ph type="title"/>
          </p:nvPr>
        </p:nvSpPr>
        <p:spPr>
          <a:xfrm>
            <a:off x="2290044" y="149425"/>
            <a:ext cx="5688632" cy="432048"/>
          </a:xfrm>
        </p:spPr>
        <p:txBody>
          <a:bodyPr>
            <a:normAutofit/>
          </a:bodyPr>
          <a:lstStyle>
            <a:lvl1pPr>
              <a:defRPr sz="2400"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Tree>
    <p:extLst>
      <p:ext uri="{BB962C8B-B14F-4D97-AF65-F5344CB8AC3E}">
        <p14:creationId xmlns:p14="http://schemas.microsoft.com/office/powerpoint/2010/main" val="3356109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741363" y="322263"/>
            <a:ext cx="9290050" cy="11715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741363" y="1612900"/>
            <a:ext cx="9290050" cy="3844925"/>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2"/>
          </p:nvPr>
        </p:nvSpPr>
        <p:spPr>
          <a:xfrm>
            <a:off x="741363" y="5616575"/>
            <a:ext cx="2422525" cy="322263"/>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22 October 2025</a:t>
            </a:r>
          </a:p>
        </p:txBody>
      </p:sp>
      <p:sp>
        <p:nvSpPr>
          <p:cNvPr id="5" name="Espace réservé du pied de page 4"/>
          <p:cNvSpPr>
            <a:spLocks noGrp="1"/>
          </p:cNvSpPr>
          <p:nvPr>
            <p:ph type="ftr" sz="quarter" idx="3"/>
          </p:nvPr>
        </p:nvSpPr>
        <p:spPr>
          <a:xfrm>
            <a:off x="3568700" y="5616575"/>
            <a:ext cx="3635375" cy="322263"/>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LCWS 2025 Workshop</a:t>
            </a:r>
            <a:endParaRPr lang="fr-FR" dirty="0"/>
          </a:p>
        </p:txBody>
      </p:sp>
      <p:sp>
        <p:nvSpPr>
          <p:cNvPr id="6" name="Espace réservé du numéro de diapositive 5"/>
          <p:cNvSpPr>
            <a:spLocks noGrp="1"/>
          </p:cNvSpPr>
          <p:nvPr>
            <p:ph type="sldNum" sz="quarter" idx="4"/>
          </p:nvPr>
        </p:nvSpPr>
        <p:spPr>
          <a:xfrm>
            <a:off x="7608888" y="5616575"/>
            <a:ext cx="2422525" cy="322263"/>
          </a:xfrm>
          <a:prstGeom prst="rect">
            <a:avLst/>
          </a:prstGeom>
        </p:spPr>
        <p:txBody>
          <a:bodyPr vert="horz" lIns="91440" tIns="45720" rIns="91440" bIns="45720" rtlCol="0" anchor="ctr"/>
          <a:lstStyle>
            <a:lvl1pPr algn="r">
              <a:defRPr sz="1200">
                <a:solidFill>
                  <a:schemeClr val="tx1">
                    <a:tint val="75000"/>
                  </a:schemeClr>
                </a:solidFill>
              </a:defRPr>
            </a:lvl1pPr>
          </a:lstStyle>
          <a:p>
            <a:fld id="{77E71596-5F9D-49C5-9701-16B3CA54319D}" type="slidenum">
              <a:rPr lang="fr-FR" smtClean="0"/>
              <a:t>‹N°›</a:t>
            </a:fld>
            <a:endParaRPr lang="fr-FR"/>
          </a:p>
        </p:txBody>
      </p:sp>
    </p:spTree>
    <p:extLst>
      <p:ext uri="{BB962C8B-B14F-4D97-AF65-F5344CB8AC3E}">
        <p14:creationId xmlns:p14="http://schemas.microsoft.com/office/powerpoint/2010/main" val="3316465882"/>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1" r:id="rId3"/>
    <p:sldLayoutId id="2147483708" r:id="rId4"/>
    <p:sldLayoutId id="2147483709" r:id="rId5"/>
    <p:sldLayoutId id="2147483702" r:id="rId6"/>
    <p:sldLayoutId id="2147483703" r:id="rId7"/>
    <p:sldLayoutId id="2147483704" r:id="rId8"/>
    <p:sldLayoutId id="2147483710" r:id="rId9"/>
    <p:sldLayoutId id="2147483711" r:id="rId10"/>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741363" y="322263"/>
            <a:ext cx="9290050" cy="11715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741363" y="1612900"/>
            <a:ext cx="9290050" cy="3844925"/>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741363" y="5616575"/>
            <a:ext cx="2422525" cy="322263"/>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22 October 2025</a:t>
            </a:r>
          </a:p>
        </p:txBody>
      </p:sp>
      <p:sp>
        <p:nvSpPr>
          <p:cNvPr id="5" name="Espace réservé du pied de page 4"/>
          <p:cNvSpPr>
            <a:spLocks noGrp="1"/>
          </p:cNvSpPr>
          <p:nvPr>
            <p:ph type="ftr" sz="quarter" idx="3"/>
          </p:nvPr>
        </p:nvSpPr>
        <p:spPr>
          <a:xfrm>
            <a:off x="3568700" y="5616575"/>
            <a:ext cx="3635375" cy="322263"/>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LCWS 2025 Workshop</a:t>
            </a:r>
          </a:p>
        </p:txBody>
      </p:sp>
      <p:sp>
        <p:nvSpPr>
          <p:cNvPr id="6" name="Espace réservé du numéro de diapositive 5"/>
          <p:cNvSpPr>
            <a:spLocks noGrp="1"/>
          </p:cNvSpPr>
          <p:nvPr>
            <p:ph type="sldNum" sz="quarter" idx="4"/>
          </p:nvPr>
        </p:nvSpPr>
        <p:spPr>
          <a:xfrm>
            <a:off x="7608888" y="5616575"/>
            <a:ext cx="2422525" cy="322263"/>
          </a:xfrm>
          <a:prstGeom prst="rect">
            <a:avLst/>
          </a:prstGeom>
        </p:spPr>
        <p:txBody>
          <a:bodyPr vert="horz" lIns="91440" tIns="45720" rIns="91440" bIns="45720" rtlCol="0" anchor="ctr"/>
          <a:lstStyle>
            <a:lvl1pPr algn="r">
              <a:defRPr sz="1200">
                <a:solidFill>
                  <a:schemeClr val="tx1">
                    <a:tint val="75000"/>
                  </a:schemeClr>
                </a:solidFill>
              </a:defRPr>
            </a:lvl1pPr>
          </a:lstStyle>
          <a:p>
            <a:fld id="{2126CF9F-CC6A-4010-A70A-E16F699FA027}" type="slidenum">
              <a:rPr lang="fr-FR" smtClean="0"/>
              <a:t>‹N°›</a:t>
            </a:fld>
            <a:endParaRPr lang="fr-FR"/>
          </a:p>
        </p:txBody>
      </p:sp>
    </p:spTree>
    <p:extLst>
      <p:ext uri="{BB962C8B-B14F-4D97-AF65-F5344CB8AC3E}">
        <p14:creationId xmlns:p14="http://schemas.microsoft.com/office/powerpoint/2010/main" val="467178029"/>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10.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0.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hyperlink" Target="https://arxiv.org/ftp/arxiv/papers/2201/2201.07895.pdf" TargetMode="External"/><Relationship Id="rId2" Type="http://schemas.openxmlformats.org/officeDocument/2006/relationships/image" Target="../media/image12.jpeg"/><Relationship Id="rId1" Type="http://schemas.openxmlformats.org/officeDocument/2006/relationships/slideLayout" Target="../slideLayouts/slideLayout10.xml"/><Relationship Id="rId4" Type="http://schemas.openxmlformats.org/officeDocument/2006/relationships/hyperlink" Target="https://arxiv.org/pdf/2503.19983"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0.png"/><Relationship Id="rId1" Type="http://schemas.openxmlformats.org/officeDocument/2006/relationships/slideLayout" Target="../slideLayouts/slideLayout10.xml"/><Relationship Id="rId4" Type="http://schemas.openxmlformats.org/officeDocument/2006/relationships/hyperlink" Target="https://arxiv.org/ftp/arxiv/papers/2201/2201.07895.pdf"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0.xml"/><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hyperlink" Target="https://accelconf.web.cern.ch/eefact2022/papers/frxas0101.pdf" TargetMode="External"/><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hyperlink" Target="https://analysesetdonnees.rte-france.com/bilan-electrique-2023/europe#Introduction" TargetMode="External"/><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2">
            <a:extLst>
              <a:ext uri="{FF2B5EF4-FFF2-40B4-BE49-F238E27FC236}">
                <a16:creationId xmlns:a16="http://schemas.microsoft.com/office/drawing/2014/main" id="{3C8A8624-B6BC-4CDB-B6BA-56A8EA4F98B6}"/>
              </a:ext>
            </a:extLst>
          </p:cNvPr>
          <p:cNvSpPr txBox="1">
            <a:spLocks/>
          </p:cNvSpPr>
          <p:nvPr/>
        </p:nvSpPr>
        <p:spPr>
          <a:xfrm>
            <a:off x="2722091" y="4901952"/>
            <a:ext cx="5328592" cy="720080"/>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fr-FR" sz="2400" b="1" kern="1200" dirty="0" smtClean="0">
                <a:solidFill>
                  <a:srgbClr val="00294B"/>
                </a:solidFill>
                <a:latin typeface="+mj-lt"/>
                <a:ea typeface="+mj-ea"/>
                <a:cs typeface="+mj-cs"/>
              </a:defRPr>
            </a:lvl1pPr>
          </a:lstStyle>
          <a:p>
            <a:pPr algn="ctr" fontAlgn="auto">
              <a:lnSpc>
                <a:spcPct val="100000"/>
              </a:lnSpc>
              <a:spcAft>
                <a:spcPts val="0"/>
              </a:spcAft>
            </a:pPr>
            <a:r>
              <a:rPr lang="en-GB" sz="2000" dirty="0">
                <a:solidFill>
                  <a:schemeClr val="accent5">
                    <a:lumMod val="75000"/>
                  </a:schemeClr>
                </a:solidFill>
                <a:latin typeface="+mn-lt"/>
              </a:rPr>
              <a:t>Walid Kaabi</a:t>
            </a:r>
            <a:br>
              <a:rPr lang="en-GB" sz="2000" i="1" dirty="0">
                <a:solidFill>
                  <a:schemeClr val="accent5">
                    <a:lumMod val="75000"/>
                  </a:schemeClr>
                </a:solidFill>
                <a:latin typeface="+mn-lt"/>
              </a:rPr>
            </a:br>
            <a:r>
              <a:rPr lang="en-GB" sz="2000" i="1" dirty="0">
                <a:solidFill>
                  <a:schemeClr val="accent5">
                    <a:lumMod val="75000"/>
                  </a:schemeClr>
                </a:solidFill>
                <a:latin typeface="+mn-lt"/>
              </a:rPr>
              <a:t>Valencia</a:t>
            </a:r>
            <a:r>
              <a:rPr lang="en-GB" sz="2000" dirty="0">
                <a:solidFill>
                  <a:schemeClr val="accent5">
                    <a:lumMod val="75000"/>
                  </a:schemeClr>
                </a:solidFill>
                <a:latin typeface="+mn-lt"/>
              </a:rPr>
              <a:t>, October 22</a:t>
            </a:r>
            <a:r>
              <a:rPr lang="en-GB" sz="2000" baseline="30000" dirty="0">
                <a:solidFill>
                  <a:schemeClr val="accent5">
                    <a:lumMod val="75000"/>
                  </a:schemeClr>
                </a:solidFill>
                <a:latin typeface="+mn-lt"/>
              </a:rPr>
              <a:t>nd</a:t>
            </a:r>
            <a:r>
              <a:rPr lang="en-GB" sz="2000" dirty="0">
                <a:solidFill>
                  <a:schemeClr val="accent5">
                    <a:lumMod val="75000"/>
                  </a:schemeClr>
                </a:solidFill>
                <a:latin typeface="+mn-lt"/>
              </a:rPr>
              <a:t> 2025</a:t>
            </a:r>
          </a:p>
        </p:txBody>
      </p:sp>
      <p:sp>
        <p:nvSpPr>
          <p:cNvPr id="5" name="Espace réservé du numéro de diapositive 4">
            <a:extLst>
              <a:ext uri="{FF2B5EF4-FFF2-40B4-BE49-F238E27FC236}">
                <a16:creationId xmlns:a16="http://schemas.microsoft.com/office/drawing/2014/main" id="{92BA0A16-87B2-6E47-B829-A9F0FAF42AC8}"/>
              </a:ext>
            </a:extLst>
          </p:cNvPr>
          <p:cNvSpPr>
            <a:spLocks noGrp="1"/>
          </p:cNvSpPr>
          <p:nvPr>
            <p:ph type="sldNum" sz="quarter" idx="12"/>
          </p:nvPr>
        </p:nvSpPr>
        <p:spPr/>
        <p:txBody>
          <a:bodyPr/>
          <a:lstStyle/>
          <a:p>
            <a:fld id="{77E71596-5F9D-49C5-9701-16B3CA54319D}" type="slidenum">
              <a:rPr lang="fr-FR" smtClean="0"/>
              <a:pPr/>
              <a:t>1</a:t>
            </a:fld>
            <a:endParaRPr lang="fr-FR" dirty="0"/>
          </a:p>
        </p:txBody>
      </p:sp>
      <p:pic>
        <p:nvPicPr>
          <p:cNvPr id="6" name="Image 5">
            <a:extLst>
              <a:ext uri="{FF2B5EF4-FFF2-40B4-BE49-F238E27FC236}">
                <a16:creationId xmlns:a16="http://schemas.microsoft.com/office/drawing/2014/main" id="{928328A1-1A31-2696-6977-EEEDFF5DA28B}"/>
              </a:ext>
            </a:extLst>
          </p:cNvPr>
          <p:cNvPicPr>
            <a:picLocks noChangeAspect="1"/>
          </p:cNvPicPr>
          <p:nvPr/>
        </p:nvPicPr>
        <p:blipFill>
          <a:blip r:embed="rId2"/>
          <a:stretch>
            <a:fillRect/>
          </a:stretch>
        </p:blipFill>
        <p:spPr>
          <a:xfrm>
            <a:off x="1930003" y="2585866"/>
            <a:ext cx="7200800" cy="2244078"/>
          </a:xfrm>
          <a:prstGeom prst="rect">
            <a:avLst/>
          </a:prstGeom>
        </p:spPr>
      </p:pic>
      <p:sp>
        <p:nvSpPr>
          <p:cNvPr id="8" name="ZoneTexte 7">
            <a:extLst>
              <a:ext uri="{FF2B5EF4-FFF2-40B4-BE49-F238E27FC236}">
                <a16:creationId xmlns:a16="http://schemas.microsoft.com/office/drawing/2014/main" id="{DD376929-CB44-26FF-6E43-FD71B62B5F76}"/>
              </a:ext>
            </a:extLst>
          </p:cNvPr>
          <p:cNvSpPr txBox="1"/>
          <p:nvPr/>
        </p:nvSpPr>
        <p:spPr>
          <a:xfrm>
            <a:off x="576064" y="1633136"/>
            <a:ext cx="9706867" cy="830997"/>
          </a:xfrm>
          <a:prstGeom prst="rect">
            <a:avLst/>
          </a:prstGeom>
          <a:noFill/>
        </p:spPr>
        <p:txBody>
          <a:bodyPr wrap="square" rtlCol="0">
            <a:spAutoFit/>
          </a:bodyPr>
          <a:lstStyle/>
          <a:p>
            <a:pPr algn="ctr" fontAlgn="auto">
              <a:spcAft>
                <a:spcPts val="0"/>
              </a:spcAft>
            </a:pPr>
            <a:r>
              <a:rPr lang="en-GB" sz="2600" b="1" noProof="0" dirty="0">
                <a:solidFill>
                  <a:srgbClr val="FF6700"/>
                </a:solidFill>
                <a:latin typeface="+mn-lt"/>
              </a:rPr>
              <a:t>ERL-based initiatives for luminosity upgrade</a:t>
            </a:r>
          </a:p>
          <a:p>
            <a:pPr algn="ctr" fontAlgn="auto">
              <a:spcAft>
                <a:spcPts val="0"/>
              </a:spcAft>
            </a:pPr>
            <a:r>
              <a:rPr lang="en-GB" sz="2200" noProof="0" dirty="0">
                <a:solidFill>
                  <a:srgbClr val="FF6700"/>
                </a:solidFill>
                <a:latin typeface="+mn-lt"/>
              </a:rPr>
              <a:t>Energy-efficient paths to higher luminosity   </a:t>
            </a:r>
            <a:endParaRPr lang="en-GB" sz="2200" noProof="0" dirty="0">
              <a:solidFill>
                <a:schemeClr val="accent5">
                  <a:lumMod val="75000"/>
                </a:schemeClr>
              </a:solidFill>
              <a:latin typeface="+mn-lt"/>
            </a:endParaRPr>
          </a:p>
        </p:txBody>
      </p:sp>
      <p:sp>
        <p:nvSpPr>
          <p:cNvPr id="9" name="ZoneTexte 8">
            <a:extLst>
              <a:ext uri="{FF2B5EF4-FFF2-40B4-BE49-F238E27FC236}">
                <a16:creationId xmlns:a16="http://schemas.microsoft.com/office/drawing/2014/main" id="{71064594-D55B-6C9B-71EC-AB3917BD369B}"/>
              </a:ext>
            </a:extLst>
          </p:cNvPr>
          <p:cNvSpPr txBox="1"/>
          <p:nvPr/>
        </p:nvSpPr>
        <p:spPr>
          <a:xfrm>
            <a:off x="1008111" y="1097141"/>
            <a:ext cx="8842772" cy="492443"/>
          </a:xfrm>
          <a:prstGeom prst="rect">
            <a:avLst/>
          </a:prstGeom>
          <a:noFill/>
        </p:spPr>
        <p:txBody>
          <a:bodyPr wrap="square" rtlCol="0">
            <a:spAutoFit/>
          </a:bodyPr>
          <a:lstStyle/>
          <a:p>
            <a:pPr algn="ctr"/>
            <a:r>
              <a:rPr lang="en-GB" sz="2600" b="1" dirty="0">
                <a:latin typeface="+mn-lt"/>
              </a:rPr>
              <a:t>International Workshop on Future Linear  Collider- LCWS 2025</a:t>
            </a:r>
          </a:p>
        </p:txBody>
      </p:sp>
    </p:spTree>
    <p:extLst>
      <p:ext uri="{BB962C8B-B14F-4D97-AF65-F5344CB8AC3E}">
        <p14:creationId xmlns:p14="http://schemas.microsoft.com/office/powerpoint/2010/main" val="38305638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0E29EF49-06FD-A846-99CD-A73224F266A3}"/>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p:cNvSpPr>
            <a:spLocks noGrp="1"/>
          </p:cNvSpPr>
          <p:nvPr>
            <p:ph type="sldNum" sz="quarter" idx="12"/>
          </p:nvPr>
        </p:nvSpPr>
        <p:spPr/>
        <p:txBody>
          <a:bodyPr/>
          <a:lstStyle/>
          <a:p>
            <a:fld id="{77E71596-5F9D-49C5-9701-16B3CA54319D}" type="slidenum">
              <a:rPr lang="fr-FR" smtClean="0">
                <a:latin typeface="+mn-lt"/>
              </a:rPr>
              <a:pPr/>
              <a:t>10</a:t>
            </a:fld>
            <a:endParaRPr lang="fr-FR">
              <a:latin typeface="+mn-lt"/>
            </a:endParaRPr>
          </a:p>
        </p:txBody>
      </p:sp>
      <p:sp>
        <p:nvSpPr>
          <p:cNvPr id="26" name="Espace réservé du pied de page 25">
            <a:extLst>
              <a:ext uri="{FF2B5EF4-FFF2-40B4-BE49-F238E27FC236}">
                <a16:creationId xmlns:a16="http://schemas.microsoft.com/office/drawing/2014/main" id="{D3C7BBAB-C8BF-4186-9315-9B68CB901864}"/>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AEB82E78-FA76-6441-450A-230A95A3F538}"/>
              </a:ext>
            </a:extLst>
          </p:cNvPr>
          <p:cNvSpPr>
            <a:spLocks noGrp="1"/>
          </p:cNvSpPr>
          <p:nvPr>
            <p:ph type="title"/>
          </p:nvPr>
        </p:nvSpPr>
        <p:spPr>
          <a:xfrm>
            <a:off x="1065907" y="149425"/>
            <a:ext cx="7163834" cy="447518"/>
          </a:xfrm>
        </p:spPr>
        <p:txBody>
          <a:bodyPr>
            <a:normAutofit/>
          </a:bodyPr>
          <a:lstStyle/>
          <a:p>
            <a:r>
              <a:rPr lang="en-GB" dirty="0">
                <a:solidFill>
                  <a:schemeClr val="accent5">
                    <a:lumMod val="75000"/>
                  </a:schemeClr>
                </a:solidFill>
                <a:latin typeface="+mn-lt"/>
                <a:ea typeface="Arial" charset="0"/>
                <a:cs typeface="Arial" panose="020B0604020202020204" pitchFamily="34" charset="0"/>
              </a:rPr>
              <a:t>ERLC: A re-imagining of the ILC as an ERL </a:t>
            </a:r>
            <a:endParaRPr lang="en-GB" dirty="0">
              <a:solidFill>
                <a:schemeClr val="accent5">
                  <a:lumMod val="75000"/>
                </a:schemeClr>
              </a:solidFill>
              <a:latin typeface="+mn-lt"/>
            </a:endParaRPr>
          </a:p>
        </p:txBody>
      </p:sp>
      <p:pic>
        <p:nvPicPr>
          <p:cNvPr id="2" name="Picture 6">
            <a:extLst>
              <a:ext uri="{FF2B5EF4-FFF2-40B4-BE49-F238E27FC236}">
                <a16:creationId xmlns:a16="http://schemas.microsoft.com/office/drawing/2014/main" id="{34355EDC-1932-CFDB-8ECC-6E36C3401E2B}"/>
              </a:ext>
            </a:extLst>
          </p:cNvPr>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18888" y="850289"/>
            <a:ext cx="8831995" cy="2683511"/>
          </a:xfrm>
          <a:prstGeom prst="rect">
            <a:avLst/>
          </a:prstGeom>
        </p:spPr>
      </p:pic>
      <p:sp>
        <p:nvSpPr>
          <p:cNvPr id="4" name="ZoneTexte 3">
            <a:extLst>
              <a:ext uri="{FF2B5EF4-FFF2-40B4-BE49-F238E27FC236}">
                <a16:creationId xmlns:a16="http://schemas.microsoft.com/office/drawing/2014/main" id="{E48AA981-FF56-F62D-A8FE-1B4EACEE70B0}"/>
              </a:ext>
            </a:extLst>
          </p:cNvPr>
          <p:cNvSpPr txBox="1"/>
          <p:nvPr/>
        </p:nvSpPr>
        <p:spPr>
          <a:xfrm>
            <a:off x="345826" y="3568640"/>
            <a:ext cx="10236105" cy="2031325"/>
          </a:xfrm>
          <a:prstGeom prst="rect">
            <a:avLst/>
          </a:prstGeom>
          <a:noFill/>
        </p:spPr>
        <p:txBody>
          <a:bodyPr wrap="square" rtlCol="0">
            <a:spAutoFit/>
          </a:bodyPr>
          <a:lstStyle/>
          <a:p>
            <a:pPr marL="285750" indent="-285750" algn="just">
              <a:buFont typeface="Courier New" panose="02070309020205020404" pitchFamily="49" charset="0"/>
              <a:buChar char="o"/>
            </a:pPr>
            <a:r>
              <a:rPr lang="en-GB" sz="1800" dirty="0">
                <a:latin typeface="+mn-lt"/>
              </a:rPr>
              <a:t>In each side of the IR, 2 parallel SC linacs, one for acceleration and the other for deceleration, connected one to the other with </a:t>
            </a:r>
            <a:r>
              <a:rPr lang="en-GB" sz="1800" b="1" dirty="0">
                <a:latin typeface="+mn-lt"/>
              </a:rPr>
              <a:t>twin-axis cavities </a:t>
            </a:r>
            <a:r>
              <a:rPr lang="en-GB" sz="1800" dirty="0">
                <a:latin typeface="+mn-lt"/>
              </a:rPr>
              <a:t>to exchange recovered beam power. </a:t>
            </a:r>
          </a:p>
          <a:p>
            <a:pPr marL="285750" indent="-285750" algn="just">
              <a:buFont typeface="Courier New" panose="02070309020205020404" pitchFamily="49" charset="0"/>
              <a:buChar char="o"/>
            </a:pPr>
            <a:r>
              <a:rPr lang="en-GB" sz="1800" dirty="0">
                <a:latin typeface="+mn-lt"/>
              </a:rPr>
              <a:t>To reduce the energy spread arising from beam collisions, damping is ensured by wigglers at a return energy of about 5 GeV. </a:t>
            </a:r>
          </a:p>
          <a:p>
            <a:pPr marL="285750" indent="-285750" algn="just">
              <a:buFont typeface="Courier New" panose="02070309020205020404" pitchFamily="49" charset="0"/>
              <a:buChar char="o"/>
            </a:pPr>
            <a:r>
              <a:rPr lang="en-GB" sz="1800" dirty="0">
                <a:latin typeface="+mn-lt"/>
              </a:rPr>
              <a:t>Duration of cycle is of several second (partial CW RF), imposed by the cryogenic consumption.</a:t>
            </a:r>
          </a:p>
          <a:p>
            <a:pPr algn="just"/>
            <a:endParaRPr lang="en-GB" sz="1800" dirty="0">
              <a:latin typeface="+mn-lt"/>
            </a:endParaRPr>
          </a:p>
          <a:p>
            <a:pPr algn="ctr"/>
            <a:r>
              <a:rPr lang="en-GB" sz="1800" dirty="0">
                <a:solidFill>
                  <a:srgbClr val="DB1B53"/>
                </a:solidFill>
                <a:latin typeface="+mn-lt"/>
              </a:rPr>
              <a:t>The concept was extended recently to an ERLC e- e- (</a:t>
            </a:r>
            <a:r>
              <a:rPr lang="en-GB" sz="1800" i="1" dirty="0">
                <a:solidFill>
                  <a:srgbClr val="DB1B53"/>
                </a:solidFill>
                <a:latin typeface="+mn-lt"/>
              </a:rPr>
              <a:t>Cf.</a:t>
            </a:r>
            <a:r>
              <a:rPr lang="en-GB" sz="1800" dirty="0">
                <a:solidFill>
                  <a:srgbClr val="DB1B53"/>
                </a:solidFill>
                <a:latin typeface="+mn-lt"/>
              </a:rPr>
              <a:t> V. </a:t>
            </a:r>
            <a:r>
              <a:rPr lang="en-GB" sz="1800" dirty="0" err="1">
                <a:solidFill>
                  <a:srgbClr val="DB1B53"/>
                </a:solidFill>
                <a:latin typeface="+mn-lt"/>
              </a:rPr>
              <a:t>Telnov</a:t>
            </a:r>
            <a:r>
              <a:rPr lang="en-GB" sz="1800" dirty="0">
                <a:solidFill>
                  <a:srgbClr val="DB1B53"/>
                </a:solidFill>
                <a:latin typeface="+mn-lt"/>
              </a:rPr>
              <a:t> talk tomorrow)</a:t>
            </a:r>
          </a:p>
        </p:txBody>
      </p:sp>
      <p:sp>
        <p:nvSpPr>
          <p:cNvPr id="5" name="ZoneTexte 4">
            <a:extLst>
              <a:ext uri="{FF2B5EF4-FFF2-40B4-BE49-F238E27FC236}">
                <a16:creationId xmlns:a16="http://schemas.microsoft.com/office/drawing/2014/main" id="{1693C26B-EB09-76E5-5CEF-940FBD22F98F}"/>
              </a:ext>
            </a:extLst>
          </p:cNvPr>
          <p:cNvSpPr txBox="1"/>
          <p:nvPr/>
        </p:nvSpPr>
        <p:spPr>
          <a:xfrm>
            <a:off x="7258595" y="716196"/>
            <a:ext cx="3312368" cy="369332"/>
          </a:xfrm>
          <a:prstGeom prst="rect">
            <a:avLst/>
          </a:prstGeom>
          <a:noFill/>
        </p:spPr>
        <p:txBody>
          <a:bodyPr wrap="square" rtlCol="0">
            <a:spAutoFit/>
          </a:bodyPr>
          <a:lstStyle/>
          <a:p>
            <a:r>
              <a:rPr lang="en-GB" sz="1800" i="1" u="sng" dirty="0">
                <a:solidFill>
                  <a:srgbClr val="CC0066"/>
                </a:solidFill>
                <a:latin typeface="+mn-lt"/>
              </a:rPr>
              <a:t>More in V. </a:t>
            </a:r>
            <a:r>
              <a:rPr lang="en-GB" sz="1800" i="1" u="sng" dirty="0" err="1">
                <a:solidFill>
                  <a:srgbClr val="CC0066"/>
                </a:solidFill>
                <a:latin typeface="+mn-lt"/>
              </a:rPr>
              <a:t>Telnov’s</a:t>
            </a:r>
            <a:r>
              <a:rPr lang="en-GB" sz="1800" i="1" u="sng" dirty="0">
                <a:solidFill>
                  <a:srgbClr val="CC0066"/>
                </a:solidFill>
                <a:latin typeface="+mn-lt"/>
              </a:rPr>
              <a:t> talk tomorrow </a:t>
            </a:r>
          </a:p>
        </p:txBody>
      </p:sp>
    </p:spTree>
    <p:extLst>
      <p:ext uri="{BB962C8B-B14F-4D97-AF65-F5344CB8AC3E}">
        <p14:creationId xmlns:p14="http://schemas.microsoft.com/office/powerpoint/2010/main" val="33416067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EB230B-EBE4-7B67-F5F2-F2D74FD9DC8A}"/>
            </a:ext>
          </a:extLst>
        </p:cNvPr>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867080C0-C806-440D-F36F-2BAF16D4E336}"/>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5F9FF8D7-C50E-E237-88A3-09521C95E996}"/>
              </a:ext>
            </a:extLst>
          </p:cNvPr>
          <p:cNvSpPr>
            <a:spLocks noGrp="1"/>
          </p:cNvSpPr>
          <p:nvPr>
            <p:ph type="sldNum" sz="quarter" idx="12"/>
          </p:nvPr>
        </p:nvSpPr>
        <p:spPr/>
        <p:txBody>
          <a:bodyPr/>
          <a:lstStyle/>
          <a:p>
            <a:fld id="{77E71596-5F9D-49C5-9701-16B3CA54319D}" type="slidenum">
              <a:rPr lang="fr-FR" smtClean="0">
                <a:latin typeface="+mn-lt"/>
              </a:rPr>
              <a:pPr/>
              <a:t>11</a:t>
            </a:fld>
            <a:endParaRPr lang="fr-FR">
              <a:latin typeface="+mn-lt"/>
            </a:endParaRPr>
          </a:p>
        </p:txBody>
      </p:sp>
      <p:sp>
        <p:nvSpPr>
          <p:cNvPr id="26" name="Espace réservé du pied de page 25">
            <a:extLst>
              <a:ext uri="{FF2B5EF4-FFF2-40B4-BE49-F238E27FC236}">
                <a16:creationId xmlns:a16="http://schemas.microsoft.com/office/drawing/2014/main" id="{1185072D-FE72-05EB-4CB7-05A4FBF85079}"/>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6D0AC76F-4CC7-B0FC-C86D-ADD7DA60D185}"/>
              </a:ext>
            </a:extLst>
          </p:cNvPr>
          <p:cNvSpPr>
            <a:spLocks noGrp="1"/>
          </p:cNvSpPr>
          <p:nvPr>
            <p:ph type="title"/>
          </p:nvPr>
        </p:nvSpPr>
        <p:spPr>
          <a:xfrm>
            <a:off x="1065907" y="149425"/>
            <a:ext cx="7163834" cy="447518"/>
          </a:xfrm>
        </p:spPr>
        <p:txBody>
          <a:bodyPr>
            <a:normAutofit/>
          </a:bodyPr>
          <a:lstStyle/>
          <a:p>
            <a:r>
              <a:rPr lang="en-GB" dirty="0">
                <a:solidFill>
                  <a:schemeClr val="accent5">
                    <a:lumMod val="75000"/>
                  </a:schemeClr>
                </a:solidFill>
                <a:latin typeface="+mn-lt"/>
                <a:ea typeface="Arial" charset="0"/>
                <a:cs typeface="Arial" panose="020B0604020202020204" pitchFamily="34" charset="0"/>
              </a:rPr>
              <a:t>ERLC: A re-imagining of the ILC as an ERL </a:t>
            </a:r>
            <a:endParaRPr lang="en-GB" dirty="0">
              <a:solidFill>
                <a:schemeClr val="accent5">
                  <a:lumMod val="75000"/>
                </a:schemeClr>
              </a:solidFill>
              <a:latin typeface="+mn-lt"/>
            </a:endParaRPr>
          </a:p>
        </p:txBody>
      </p:sp>
      <p:sp>
        <p:nvSpPr>
          <p:cNvPr id="8" name="ZoneTexte 7">
            <a:extLst>
              <a:ext uri="{FF2B5EF4-FFF2-40B4-BE49-F238E27FC236}">
                <a16:creationId xmlns:a16="http://schemas.microsoft.com/office/drawing/2014/main" id="{C66C5487-779E-C239-D2FE-EB861C630EB3}"/>
              </a:ext>
            </a:extLst>
          </p:cNvPr>
          <p:cNvSpPr txBox="1"/>
          <p:nvPr/>
        </p:nvSpPr>
        <p:spPr>
          <a:xfrm>
            <a:off x="417835" y="869504"/>
            <a:ext cx="6480720" cy="4801314"/>
          </a:xfrm>
          <a:prstGeom prst="rect">
            <a:avLst/>
          </a:prstGeom>
          <a:noFill/>
        </p:spPr>
        <p:txBody>
          <a:bodyPr wrap="square" rtlCol="0">
            <a:spAutoFit/>
          </a:bodyPr>
          <a:lstStyle/>
          <a:p>
            <a:r>
              <a:rPr lang="en-GB" sz="1800" b="1" dirty="0">
                <a:latin typeface="+mn-lt"/>
              </a:rPr>
              <a:t>Critical issues and Synergy with other concepts and existing facilities :</a:t>
            </a:r>
          </a:p>
          <a:p>
            <a:endParaRPr lang="en-GB" sz="1800" b="1" dirty="0">
              <a:latin typeface="+mn-lt"/>
            </a:endParaRPr>
          </a:p>
          <a:p>
            <a:r>
              <a:rPr lang="en-GB" sz="1800" dirty="0">
                <a:latin typeface="+mn-lt"/>
              </a:rPr>
              <a:t>Mitigation of the RF Losses in the cavities and HOM to limit the cryogenic consumption.</a:t>
            </a:r>
          </a:p>
          <a:p>
            <a:r>
              <a:rPr lang="en-GB" sz="1800" dirty="0">
                <a:latin typeface="+mn-lt"/>
                <a:sym typeface="Wingdings" pitchFamily="2" charset="2"/>
              </a:rPr>
              <a:t>	 </a:t>
            </a:r>
            <a:r>
              <a:rPr lang="en-GB" sz="1800" dirty="0">
                <a:latin typeface="+mn-lt"/>
              </a:rPr>
              <a:t>R&amp;D on high-Q and high Tc SCRF cavities (</a:t>
            </a:r>
            <a:r>
              <a:rPr lang="en-GB" sz="1800" b="1" dirty="0">
                <a:latin typeface="+mn-lt"/>
              </a:rPr>
              <a:t>Nb3SN</a:t>
            </a:r>
            <a:r>
              <a:rPr lang="en-GB" sz="1800" dirty="0">
                <a:latin typeface="+mn-lt"/>
              </a:rPr>
              <a:t>)</a:t>
            </a:r>
          </a:p>
          <a:p>
            <a:r>
              <a:rPr lang="en-GB" sz="1800" dirty="0">
                <a:latin typeface="+mn-lt"/>
              </a:rPr>
              <a:t>	</a:t>
            </a:r>
            <a:r>
              <a:rPr lang="en-GB" sz="1800" dirty="0">
                <a:latin typeface="+mn-lt"/>
                <a:sym typeface="Wingdings" pitchFamily="2" charset="2"/>
              </a:rPr>
              <a:t> R&amp;D on </a:t>
            </a:r>
            <a:r>
              <a:rPr lang="en-GB" sz="1800" dirty="0">
                <a:latin typeface="+mn-lt"/>
              </a:rPr>
              <a:t>HOM dampers (BLA and HOM couplers).</a:t>
            </a:r>
          </a:p>
          <a:p>
            <a:r>
              <a:rPr lang="en-GB" sz="1800" dirty="0">
                <a:latin typeface="+mn-lt"/>
              </a:rPr>
              <a:t>	</a:t>
            </a:r>
            <a:r>
              <a:rPr lang="en-GB" sz="1800" dirty="0">
                <a:latin typeface="+mn-lt"/>
                <a:sym typeface="Wingdings" pitchFamily="2" charset="2"/>
              </a:rPr>
              <a:t> </a:t>
            </a:r>
            <a:r>
              <a:rPr lang="en-GB" sz="1800" dirty="0">
                <a:latin typeface="+mn-lt"/>
              </a:rPr>
              <a:t>Development of efficient cryogenic systems</a:t>
            </a:r>
          </a:p>
          <a:p>
            <a:endParaRPr lang="en-GB" sz="1800" b="1" dirty="0">
              <a:latin typeface="+mn-lt"/>
            </a:endParaRPr>
          </a:p>
          <a:p>
            <a:r>
              <a:rPr lang="en-GB" sz="1800" b="1" dirty="0">
                <a:latin typeface="+mn-lt"/>
              </a:rPr>
              <a:t>Specific need: </a:t>
            </a:r>
          </a:p>
          <a:p>
            <a:pPr marL="285750" indent="-285750">
              <a:buFont typeface="Courier New" panose="02070309020205020404" pitchFamily="49" charset="0"/>
              <a:buChar char="o"/>
            </a:pPr>
            <a:r>
              <a:rPr lang="en-GB" sz="1800" dirty="0">
                <a:latin typeface="+mn-lt"/>
              </a:rPr>
              <a:t>Development of </a:t>
            </a:r>
            <a:r>
              <a:rPr lang="en-GB" sz="1800" b="1" dirty="0">
                <a:latin typeface="+mn-lt"/>
              </a:rPr>
              <a:t>Traveling Wave (TW) cavities </a:t>
            </a:r>
            <a:r>
              <a:rPr lang="en-GB" sz="1800" dirty="0">
                <a:latin typeface="+mn-lt"/>
              </a:rPr>
              <a:t>(HELEN type), combined with the d</a:t>
            </a:r>
            <a:r>
              <a:rPr lang="en-GB" sz="1800" dirty="0"/>
              <a:t>evelopment of </a:t>
            </a:r>
            <a:r>
              <a:rPr lang="en-GB" sz="1800" b="1" dirty="0"/>
              <a:t>twin axis cavities </a:t>
            </a:r>
          </a:p>
          <a:p>
            <a:pPr marL="285750" indent="-285750">
              <a:buFont typeface="Courier New" panose="02070309020205020404" pitchFamily="49" charset="0"/>
              <a:buChar char="o"/>
            </a:pPr>
            <a:endParaRPr lang="en-GB" sz="1800" dirty="0">
              <a:latin typeface="+mn-lt"/>
            </a:endParaRPr>
          </a:p>
          <a:p>
            <a:endParaRPr lang="en-GB" sz="1800" b="1" dirty="0">
              <a:latin typeface="+mn-lt"/>
            </a:endParaRPr>
          </a:p>
          <a:p>
            <a:endParaRPr lang="en-GB" sz="1800" dirty="0">
              <a:latin typeface="+mn-lt"/>
            </a:endParaRPr>
          </a:p>
          <a:p>
            <a:r>
              <a:rPr lang="en-GB" sz="1800" dirty="0">
                <a:latin typeface="+mn-lt"/>
              </a:rPr>
              <a:t>    </a:t>
            </a:r>
          </a:p>
          <a:p>
            <a:endParaRPr lang="en-GB" sz="1800" dirty="0">
              <a:latin typeface="+mn-lt"/>
            </a:endParaRPr>
          </a:p>
        </p:txBody>
      </p:sp>
      <p:pic>
        <p:nvPicPr>
          <p:cNvPr id="10" name="Image 9">
            <a:extLst>
              <a:ext uri="{FF2B5EF4-FFF2-40B4-BE49-F238E27FC236}">
                <a16:creationId xmlns:a16="http://schemas.microsoft.com/office/drawing/2014/main" id="{6CC997F0-C0C6-4FE8-1881-FC81D69F322B}"/>
              </a:ext>
            </a:extLst>
          </p:cNvPr>
          <p:cNvPicPr>
            <a:picLocks noChangeAspect="1"/>
          </p:cNvPicPr>
          <p:nvPr/>
        </p:nvPicPr>
        <p:blipFill>
          <a:blip r:embed="rId2"/>
          <a:stretch>
            <a:fillRect/>
          </a:stretch>
        </p:blipFill>
        <p:spPr>
          <a:xfrm>
            <a:off x="6784429" y="2885728"/>
            <a:ext cx="3786534" cy="2536180"/>
          </a:xfrm>
          <a:prstGeom prst="rect">
            <a:avLst/>
          </a:prstGeom>
        </p:spPr>
      </p:pic>
      <p:pic>
        <p:nvPicPr>
          <p:cNvPr id="11" name="Image 10">
            <a:extLst>
              <a:ext uri="{FF2B5EF4-FFF2-40B4-BE49-F238E27FC236}">
                <a16:creationId xmlns:a16="http://schemas.microsoft.com/office/drawing/2014/main" id="{B59483D7-F5EF-09EB-D396-81BD876030B1}"/>
              </a:ext>
            </a:extLst>
          </p:cNvPr>
          <p:cNvPicPr>
            <a:picLocks noChangeAspect="1"/>
          </p:cNvPicPr>
          <p:nvPr/>
        </p:nvPicPr>
        <p:blipFill>
          <a:blip r:embed="rId3"/>
          <a:stretch>
            <a:fillRect/>
          </a:stretch>
        </p:blipFill>
        <p:spPr>
          <a:xfrm>
            <a:off x="6898555" y="725488"/>
            <a:ext cx="3528392" cy="2132424"/>
          </a:xfrm>
          <a:prstGeom prst="rect">
            <a:avLst/>
          </a:prstGeom>
        </p:spPr>
      </p:pic>
    </p:spTree>
    <p:extLst>
      <p:ext uri="{BB962C8B-B14F-4D97-AF65-F5344CB8AC3E}">
        <p14:creationId xmlns:p14="http://schemas.microsoft.com/office/powerpoint/2010/main" val="5377355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BCC6E9-DF0B-F251-C02B-05B69F6981A0}"/>
            </a:ext>
          </a:extLst>
        </p:cNvPr>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D16E5AB0-4EFD-5DA9-7F56-113607F090A2}"/>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EB6D251C-8119-F0AF-5882-C0415FA942D7}"/>
              </a:ext>
            </a:extLst>
          </p:cNvPr>
          <p:cNvSpPr>
            <a:spLocks noGrp="1"/>
          </p:cNvSpPr>
          <p:nvPr>
            <p:ph type="sldNum" sz="quarter" idx="12"/>
          </p:nvPr>
        </p:nvSpPr>
        <p:spPr/>
        <p:txBody>
          <a:bodyPr/>
          <a:lstStyle/>
          <a:p>
            <a:fld id="{77E71596-5F9D-49C5-9701-16B3CA54319D}" type="slidenum">
              <a:rPr lang="fr-FR" smtClean="0">
                <a:latin typeface="+mn-lt"/>
              </a:rPr>
              <a:pPr/>
              <a:t>12</a:t>
            </a:fld>
            <a:endParaRPr lang="fr-FR">
              <a:latin typeface="+mn-lt"/>
            </a:endParaRPr>
          </a:p>
        </p:txBody>
      </p:sp>
      <p:sp>
        <p:nvSpPr>
          <p:cNvPr id="26" name="Espace réservé du pied de page 25">
            <a:extLst>
              <a:ext uri="{FF2B5EF4-FFF2-40B4-BE49-F238E27FC236}">
                <a16:creationId xmlns:a16="http://schemas.microsoft.com/office/drawing/2014/main" id="{70176D52-CB33-32F3-5FF9-AFD9F6A653F0}"/>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3CC5D5BA-2D3F-D85F-3482-C7D4E3143077}"/>
              </a:ext>
            </a:extLst>
          </p:cNvPr>
          <p:cNvSpPr>
            <a:spLocks noGrp="1"/>
          </p:cNvSpPr>
          <p:nvPr>
            <p:ph type="title"/>
          </p:nvPr>
        </p:nvSpPr>
        <p:spPr>
          <a:xfrm>
            <a:off x="1065907" y="149425"/>
            <a:ext cx="8928992" cy="447518"/>
          </a:xfrm>
        </p:spPr>
        <p:txBody>
          <a:bodyPr>
            <a:normAutofit/>
          </a:bodyPr>
          <a:lstStyle/>
          <a:p>
            <a:r>
              <a:rPr lang="en-GB" dirty="0">
                <a:solidFill>
                  <a:schemeClr val="accent5">
                    <a:lumMod val="75000"/>
                  </a:schemeClr>
                </a:solidFill>
                <a:latin typeface="+mn-lt"/>
                <a:ea typeface="Arial" charset="0"/>
                <a:cs typeface="Arial" panose="020B0604020202020204" pitchFamily="34" charset="0"/>
              </a:rPr>
              <a:t>The Ghost Collider:  </a:t>
            </a:r>
            <a:endParaRPr lang="en-GB" dirty="0">
              <a:solidFill>
                <a:schemeClr val="accent5">
                  <a:lumMod val="75000"/>
                </a:schemeClr>
              </a:solidFill>
              <a:latin typeface="+mn-lt"/>
            </a:endParaRPr>
          </a:p>
        </p:txBody>
      </p:sp>
      <p:sp>
        <p:nvSpPr>
          <p:cNvPr id="7" name="ZoneTexte 6">
            <a:extLst>
              <a:ext uri="{FF2B5EF4-FFF2-40B4-BE49-F238E27FC236}">
                <a16:creationId xmlns:a16="http://schemas.microsoft.com/office/drawing/2014/main" id="{21BF3FA2-26B4-C717-515B-485765700F5A}"/>
              </a:ext>
            </a:extLst>
          </p:cNvPr>
          <p:cNvSpPr txBox="1"/>
          <p:nvPr/>
        </p:nvSpPr>
        <p:spPr>
          <a:xfrm>
            <a:off x="437232" y="869504"/>
            <a:ext cx="9845699" cy="707886"/>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A new ERL-based concept of an e+ e- linear collider, 550 GeV center-of-mass, initially inspired by ERLC design, then evolved thanks to the properties of “</a:t>
            </a:r>
            <a:r>
              <a:rPr lang="en-US" b="1" dirty="0">
                <a:latin typeface="Calibri" panose="020F0502020204030204" pitchFamily="34" charset="0"/>
                <a:cs typeface="Calibri" panose="020F0502020204030204" pitchFamily="34" charset="0"/>
              </a:rPr>
              <a:t>ghost bunches</a:t>
            </a:r>
            <a:r>
              <a:rPr lang="en-US" dirty="0">
                <a:latin typeface="Calibri" panose="020F0502020204030204" pitchFamily="34" charset="0"/>
                <a:cs typeface="Calibri" panose="020F0502020204030204" pitchFamily="34" charset="0"/>
              </a:rPr>
              <a:t>”.  </a:t>
            </a:r>
            <a:endParaRPr lang="en-GB" baseline="30000" dirty="0">
              <a:latin typeface="Calibri" panose="020F0502020204030204" pitchFamily="34" charset="0"/>
              <a:cs typeface="Calibri" panose="020F0502020204030204" pitchFamily="34" charset="0"/>
            </a:endParaRPr>
          </a:p>
        </p:txBody>
      </p:sp>
      <p:pic>
        <p:nvPicPr>
          <p:cNvPr id="6" name="Content Placeholder 4">
            <a:extLst>
              <a:ext uri="{FF2B5EF4-FFF2-40B4-BE49-F238E27FC236}">
                <a16:creationId xmlns:a16="http://schemas.microsoft.com/office/drawing/2014/main" id="{5AE75956-6B6B-4B17-1557-4988DA603B55}"/>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t="21327" b="43347"/>
          <a:stretch>
            <a:fillRect/>
          </a:stretch>
        </p:blipFill>
        <p:spPr>
          <a:xfrm>
            <a:off x="437232" y="1949624"/>
            <a:ext cx="9954045" cy="1917358"/>
          </a:xfrm>
          <a:prstGeom prst="rect">
            <a:avLst/>
          </a:prstGeom>
        </p:spPr>
      </p:pic>
      <p:sp>
        <p:nvSpPr>
          <p:cNvPr id="2" name="ZoneTexte 1">
            <a:extLst>
              <a:ext uri="{FF2B5EF4-FFF2-40B4-BE49-F238E27FC236}">
                <a16:creationId xmlns:a16="http://schemas.microsoft.com/office/drawing/2014/main" id="{220AB66E-0C65-1B9C-F5ED-1BF5EE143074}"/>
              </a:ext>
            </a:extLst>
          </p:cNvPr>
          <p:cNvSpPr txBox="1"/>
          <p:nvPr/>
        </p:nvSpPr>
        <p:spPr>
          <a:xfrm>
            <a:off x="6826547" y="5108684"/>
            <a:ext cx="3600400" cy="369332"/>
          </a:xfrm>
          <a:prstGeom prst="rect">
            <a:avLst/>
          </a:prstGeom>
          <a:noFill/>
        </p:spPr>
        <p:txBody>
          <a:bodyPr wrap="square" rtlCol="0">
            <a:spAutoFit/>
          </a:bodyPr>
          <a:lstStyle/>
          <a:p>
            <a:r>
              <a:rPr lang="en-GB" sz="1800" i="1" u="sng" dirty="0">
                <a:solidFill>
                  <a:srgbClr val="CC0066"/>
                </a:solidFill>
                <a:latin typeface="+mn-lt"/>
              </a:rPr>
              <a:t>More in A. Hutton’s talk tomorrow</a:t>
            </a:r>
          </a:p>
        </p:txBody>
      </p:sp>
      <p:sp>
        <p:nvSpPr>
          <p:cNvPr id="4" name="ZoneTexte 3">
            <a:extLst>
              <a:ext uri="{FF2B5EF4-FFF2-40B4-BE49-F238E27FC236}">
                <a16:creationId xmlns:a16="http://schemas.microsoft.com/office/drawing/2014/main" id="{7AF070AB-AEEA-6AF0-B708-BB5362C0AC4C}"/>
              </a:ext>
            </a:extLst>
          </p:cNvPr>
          <p:cNvSpPr txBox="1"/>
          <p:nvPr/>
        </p:nvSpPr>
        <p:spPr>
          <a:xfrm>
            <a:off x="437232" y="4037856"/>
            <a:ext cx="9954045" cy="1015663"/>
          </a:xfrm>
          <a:prstGeom prst="rect">
            <a:avLst/>
          </a:prstGeom>
          <a:noFill/>
        </p:spPr>
        <p:txBody>
          <a:bodyPr wrap="square" rtlCol="0">
            <a:spAutoFit/>
          </a:bodyPr>
          <a:lstStyle/>
          <a:p>
            <a:r>
              <a:rPr lang="en-GB" dirty="0">
                <a:latin typeface="+mn-lt"/>
              </a:rPr>
              <a:t>Linacs are the same length as the ILC ones, with partial CW RF (2s on- 4s off), or later full CW RF @ 4.5K.</a:t>
            </a:r>
          </a:p>
          <a:p>
            <a:r>
              <a:rPr lang="en-GB" dirty="0">
                <a:latin typeface="+mn-lt"/>
              </a:rPr>
              <a:t>Shape of arcs was optimised, reducing synchrotron radiation by 35.8%. </a:t>
            </a:r>
          </a:p>
        </p:txBody>
      </p:sp>
    </p:spTree>
    <p:extLst>
      <p:ext uri="{BB962C8B-B14F-4D97-AF65-F5344CB8AC3E}">
        <p14:creationId xmlns:p14="http://schemas.microsoft.com/office/powerpoint/2010/main" val="2760051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CF8ACA-DE31-DD9D-48DB-A9AFF1E4B1B9}"/>
            </a:ext>
          </a:extLst>
        </p:cNvPr>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8A125806-C296-8CA4-0BD7-7B2DEFADB4CF}"/>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05F2B278-6020-A7CF-1F48-B981A929A441}"/>
              </a:ext>
            </a:extLst>
          </p:cNvPr>
          <p:cNvSpPr>
            <a:spLocks noGrp="1"/>
          </p:cNvSpPr>
          <p:nvPr>
            <p:ph type="sldNum" sz="quarter" idx="12"/>
          </p:nvPr>
        </p:nvSpPr>
        <p:spPr/>
        <p:txBody>
          <a:bodyPr/>
          <a:lstStyle/>
          <a:p>
            <a:fld id="{77E71596-5F9D-49C5-9701-16B3CA54319D}" type="slidenum">
              <a:rPr lang="fr-FR" smtClean="0">
                <a:latin typeface="+mn-lt"/>
              </a:rPr>
              <a:pPr/>
              <a:t>13</a:t>
            </a:fld>
            <a:endParaRPr lang="fr-FR">
              <a:latin typeface="+mn-lt"/>
            </a:endParaRPr>
          </a:p>
        </p:txBody>
      </p:sp>
      <p:sp>
        <p:nvSpPr>
          <p:cNvPr id="26" name="Espace réservé du pied de page 25">
            <a:extLst>
              <a:ext uri="{FF2B5EF4-FFF2-40B4-BE49-F238E27FC236}">
                <a16:creationId xmlns:a16="http://schemas.microsoft.com/office/drawing/2014/main" id="{34E87F2A-4727-851D-6887-3C329DE2F5CC}"/>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62B9FEC9-677F-B7C0-BE23-3C04DE344F3A}"/>
              </a:ext>
            </a:extLst>
          </p:cNvPr>
          <p:cNvSpPr>
            <a:spLocks noGrp="1"/>
          </p:cNvSpPr>
          <p:nvPr>
            <p:ph type="title"/>
          </p:nvPr>
        </p:nvSpPr>
        <p:spPr>
          <a:xfrm>
            <a:off x="1065907" y="149425"/>
            <a:ext cx="8928992" cy="447518"/>
          </a:xfrm>
        </p:spPr>
        <p:txBody>
          <a:bodyPr>
            <a:normAutofit/>
          </a:bodyPr>
          <a:lstStyle/>
          <a:p>
            <a:r>
              <a:rPr lang="en-GB" dirty="0">
                <a:solidFill>
                  <a:schemeClr val="accent5">
                    <a:lumMod val="75000"/>
                  </a:schemeClr>
                </a:solidFill>
                <a:latin typeface="+mn-lt"/>
                <a:ea typeface="Arial" charset="0"/>
                <a:cs typeface="Arial" panose="020B0604020202020204" pitchFamily="34" charset="0"/>
              </a:rPr>
              <a:t>The Ghost Collider:  </a:t>
            </a:r>
            <a:endParaRPr lang="en-GB" dirty="0">
              <a:solidFill>
                <a:schemeClr val="accent5">
                  <a:lumMod val="75000"/>
                </a:schemeClr>
              </a:solidFill>
              <a:latin typeface="+mn-lt"/>
            </a:endParaRPr>
          </a:p>
        </p:txBody>
      </p:sp>
      <p:sp>
        <p:nvSpPr>
          <p:cNvPr id="4" name="ZoneTexte 3">
            <a:extLst>
              <a:ext uri="{FF2B5EF4-FFF2-40B4-BE49-F238E27FC236}">
                <a16:creationId xmlns:a16="http://schemas.microsoft.com/office/drawing/2014/main" id="{A94DCBEB-8EF7-2266-52CF-4256D217A773}"/>
              </a:ext>
            </a:extLst>
          </p:cNvPr>
          <p:cNvSpPr txBox="1"/>
          <p:nvPr/>
        </p:nvSpPr>
        <p:spPr>
          <a:xfrm>
            <a:off x="472902" y="797496"/>
            <a:ext cx="9954045" cy="4801314"/>
          </a:xfrm>
          <a:prstGeom prst="rect">
            <a:avLst/>
          </a:prstGeom>
          <a:noFill/>
        </p:spPr>
        <p:txBody>
          <a:bodyPr wrap="square" rtlCol="0">
            <a:spAutoFit/>
          </a:bodyPr>
          <a:lstStyle/>
          <a:p>
            <a:pPr marL="342900" indent="-342900">
              <a:buFont typeface="Wingdings" pitchFamily="2" charset="2"/>
              <a:buChar char="§"/>
            </a:pPr>
            <a:r>
              <a:rPr lang="en-GB" sz="1800" dirty="0">
                <a:latin typeface="+mn-lt"/>
              </a:rPr>
              <a:t>Ghost bunches are </a:t>
            </a:r>
            <a:r>
              <a:rPr lang="en-GB" sz="1800" b="1" dirty="0">
                <a:latin typeface="+mn-lt"/>
              </a:rPr>
              <a:t>electrically neutral</a:t>
            </a:r>
            <a:r>
              <a:rPr lang="en-GB" sz="1800" dirty="0">
                <a:latin typeface="+mn-lt"/>
              </a:rPr>
              <a:t>: equal numbers of e- and e+ traveling together in the same Linac buckets </a:t>
            </a:r>
            <a:r>
              <a:rPr lang="en-GB" sz="1800" dirty="0">
                <a:latin typeface="+mn-lt"/>
                <a:sym typeface="Wingdings" pitchFamily="2" charset="2"/>
              </a:rPr>
              <a:t> No electromagnetic interactions with the linac environment:  </a:t>
            </a:r>
            <a:endParaRPr lang="en-GB" sz="1800" dirty="0">
              <a:latin typeface="+mn-lt"/>
            </a:endParaRPr>
          </a:p>
          <a:p>
            <a:pPr marL="844550" lvl="1" indent="-342900">
              <a:buFont typeface="Courier New" panose="02070309020205020404" pitchFamily="49" charset="0"/>
              <a:buChar char="o"/>
            </a:pPr>
            <a:r>
              <a:rPr lang="en-GB" sz="1800" dirty="0">
                <a:latin typeface="+mn-lt"/>
              </a:rPr>
              <a:t>No excitation of High Order Modes (HOM)</a:t>
            </a:r>
          </a:p>
          <a:p>
            <a:pPr marL="844550" lvl="1" indent="-342900">
              <a:buFont typeface="Courier New" panose="02070309020205020404" pitchFamily="49" charset="0"/>
              <a:buChar char="o"/>
            </a:pPr>
            <a:r>
              <a:rPr lang="en-GB" sz="1800" dirty="0">
                <a:latin typeface="+mn-lt"/>
              </a:rPr>
              <a:t>No multi-bunch Beam </a:t>
            </a:r>
            <a:r>
              <a:rPr lang="en-GB" sz="1800" dirty="0" err="1">
                <a:latin typeface="+mn-lt"/>
              </a:rPr>
              <a:t>Breackup</a:t>
            </a:r>
            <a:r>
              <a:rPr lang="en-GB" sz="1800" dirty="0">
                <a:latin typeface="+mn-lt"/>
              </a:rPr>
              <a:t> (MBBU)</a:t>
            </a:r>
          </a:p>
          <a:p>
            <a:pPr lvl="1" indent="0"/>
            <a:endParaRPr lang="en-GB" sz="1800" dirty="0">
              <a:latin typeface="+mn-lt"/>
            </a:endParaRPr>
          </a:p>
          <a:p>
            <a:pPr marL="342900" indent="-342900">
              <a:buFont typeface="Wingdings" pitchFamily="2" charset="2"/>
              <a:buChar char="§"/>
            </a:pPr>
            <a:r>
              <a:rPr lang="en-GB" sz="1800" b="1" dirty="0">
                <a:latin typeface="+mn-lt"/>
              </a:rPr>
              <a:t>Energy transferred </a:t>
            </a:r>
            <a:r>
              <a:rPr lang="en-GB" sz="1800" dirty="0">
                <a:latin typeface="+mn-lt"/>
              </a:rPr>
              <a:t>between e- and e+ </a:t>
            </a:r>
            <a:r>
              <a:rPr lang="en-GB" sz="1800" b="1" dirty="0">
                <a:latin typeface="+mn-lt"/>
              </a:rPr>
              <a:t>in the same bunch</a:t>
            </a:r>
            <a:r>
              <a:rPr lang="en-GB" sz="1800" dirty="0">
                <a:latin typeface="+mn-lt"/>
              </a:rPr>
              <a:t>, decelerating one and accelerating the other </a:t>
            </a:r>
            <a:r>
              <a:rPr lang="en-GB" sz="1800" dirty="0">
                <a:latin typeface="+mn-lt"/>
                <a:sym typeface="Wingdings" pitchFamily="2" charset="2"/>
              </a:rPr>
              <a:t> No need to couple linacs in the same side to transfer the power (no twin-cavity needed)</a:t>
            </a:r>
          </a:p>
          <a:p>
            <a:pPr marL="342900" indent="-342900">
              <a:buFont typeface="Wingdings" pitchFamily="2" charset="2"/>
              <a:buChar char="§"/>
            </a:pPr>
            <a:endParaRPr lang="en-GB" sz="1800" dirty="0">
              <a:latin typeface="+mn-lt"/>
              <a:sym typeface="Wingdings" pitchFamily="2" charset="2"/>
            </a:endParaRPr>
          </a:p>
          <a:p>
            <a:pPr marL="342900" indent="-342900">
              <a:buFont typeface="Wingdings" pitchFamily="2" charset="2"/>
              <a:buChar char="§"/>
            </a:pPr>
            <a:r>
              <a:rPr lang="en-GB" sz="1800" dirty="0">
                <a:latin typeface="+mn-lt"/>
                <a:sym typeface="Wingdings" pitchFamily="2" charset="2"/>
              </a:rPr>
              <a:t>No electromagnetic interactions between ghost bunches travelling in opposite direction  Single bidirectional linac on either side of the IR</a:t>
            </a:r>
          </a:p>
          <a:p>
            <a:endParaRPr lang="en-GB" sz="1800" dirty="0">
              <a:latin typeface="+mn-lt"/>
            </a:endParaRPr>
          </a:p>
          <a:p>
            <a:endParaRPr lang="en-GB" sz="1800" dirty="0">
              <a:latin typeface="+mn-lt"/>
            </a:endParaRPr>
          </a:p>
          <a:p>
            <a:endParaRPr lang="en-GB" sz="1800" dirty="0">
              <a:latin typeface="+mn-lt"/>
            </a:endParaRPr>
          </a:p>
          <a:p>
            <a:endParaRPr lang="en-GB" sz="1800" dirty="0">
              <a:latin typeface="+mn-lt"/>
            </a:endParaRPr>
          </a:p>
          <a:p>
            <a:endParaRPr lang="en-GB" sz="1800" dirty="0">
              <a:latin typeface="+mn-lt"/>
            </a:endParaRPr>
          </a:p>
          <a:p>
            <a:pPr marL="342900" indent="-342900">
              <a:buFont typeface="Wingdings" pitchFamily="2" charset="2"/>
              <a:buChar char="§"/>
            </a:pPr>
            <a:r>
              <a:rPr lang="en-GB" sz="1800" dirty="0">
                <a:latin typeface="+mn-lt"/>
              </a:rPr>
              <a:t>No electromagnetic interaction in IP as bunches are neutral </a:t>
            </a:r>
            <a:r>
              <a:rPr lang="en-GB" sz="1800" dirty="0">
                <a:latin typeface="+mn-lt"/>
                <a:sym typeface="Wingdings" pitchFamily="2" charset="2"/>
              </a:rPr>
              <a:t> Possible to have several IPs in the IR, each of them with the design luminosity (</a:t>
            </a:r>
            <a:r>
              <a:rPr lang="en-US" sz="1800" dirty="0">
                <a:latin typeface="+mn-lt"/>
                <a:cs typeface="Calibri" panose="020F0502020204030204" pitchFamily="34" charset="0"/>
              </a:rPr>
              <a:t>1.6 10</a:t>
            </a:r>
            <a:r>
              <a:rPr lang="en-US" sz="1800" baseline="30000" dirty="0">
                <a:latin typeface="+mn-lt"/>
                <a:cs typeface="Calibri" panose="020F0502020204030204" pitchFamily="34" charset="0"/>
              </a:rPr>
              <a:t>34</a:t>
            </a:r>
            <a:r>
              <a:rPr lang="en-US" sz="1800" dirty="0">
                <a:latin typeface="+mn-lt"/>
                <a:cs typeface="Calibri" panose="020F0502020204030204" pitchFamily="34" charset="0"/>
              </a:rPr>
              <a:t> cm</a:t>
            </a:r>
            <a:r>
              <a:rPr lang="en-US" sz="1800" baseline="30000" dirty="0">
                <a:latin typeface="+mn-lt"/>
                <a:cs typeface="Calibri" panose="020F0502020204030204" pitchFamily="34" charset="0"/>
              </a:rPr>
              <a:t>-2</a:t>
            </a:r>
            <a:r>
              <a:rPr lang="en-US" sz="1800" dirty="0">
                <a:latin typeface="+mn-lt"/>
                <a:cs typeface="Calibri" panose="020F0502020204030204" pitchFamily="34" charset="0"/>
              </a:rPr>
              <a:t> s</a:t>
            </a:r>
            <a:r>
              <a:rPr lang="en-US" sz="1800" baseline="30000" dirty="0">
                <a:latin typeface="+mn-lt"/>
                <a:cs typeface="Calibri" panose="020F0502020204030204" pitchFamily="34" charset="0"/>
              </a:rPr>
              <a:t>-1</a:t>
            </a:r>
            <a:r>
              <a:rPr lang="en-US" sz="1800" dirty="0">
                <a:latin typeface="+mn-lt"/>
                <a:cs typeface="Calibri" panose="020F0502020204030204" pitchFamily="34" charset="0"/>
              </a:rPr>
              <a:t>).</a:t>
            </a:r>
            <a:endParaRPr lang="en-GB" sz="1800" dirty="0">
              <a:latin typeface="+mn-lt"/>
            </a:endParaRPr>
          </a:p>
        </p:txBody>
      </p:sp>
      <p:grpSp>
        <p:nvGrpSpPr>
          <p:cNvPr id="5" name="Group 32">
            <a:extLst>
              <a:ext uri="{FF2B5EF4-FFF2-40B4-BE49-F238E27FC236}">
                <a16:creationId xmlns:a16="http://schemas.microsoft.com/office/drawing/2014/main" id="{2C436118-6DFA-0B1F-D2F8-116D8A9EEFB3}"/>
              </a:ext>
            </a:extLst>
          </p:cNvPr>
          <p:cNvGrpSpPr/>
          <p:nvPr/>
        </p:nvGrpSpPr>
        <p:grpSpPr>
          <a:xfrm>
            <a:off x="705867" y="3857090"/>
            <a:ext cx="9729031" cy="900846"/>
            <a:chOff x="325366" y="4104394"/>
            <a:chExt cx="11529231" cy="1213902"/>
          </a:xfrm>
        </p:grpSpPr>
        <p:pic>
          <p:nvPicPr>
            <p:cNvPr id="10" name="Picture 33">
              <a:extLst>
                <a:ext uri="{FF2B5EF4-FFF2-40B4-BE49-F238E27FC236}">
                  <a16:creationId xmlns:a16="http://schemas.microsoft.com/office/drawing/2014/main" id="{22A4BC06-5E95-441A-C0D8-46B9767DE664}"/>
                </a:ext>
              </a:extLst>
            </p:cNvPr>
            <p:cNvPicPr>
              <a:picLocks noChangeAspect="1"/>
            </p:cNvPicPr>
            <p:nvPr/>
          </p:nvPicPr>
          <p:blipFill>
            <a:blip r:embed="rId2"/>
            <a:stretch>
              <a:fillRect/>
            </a:stretch>
          </p:blipFill>
          <p:spPr>
            <a:xfrm flipV="1">
              <a:off x="6129112" y="4766994"/>
              <a:ext cx="823265" cy="149323"/>
            </a:xfrm>
            <a:prstGeom prst="rect">
              <a:avLst/>
            </a:prstGeom>
          </p:spPr>
        </p:pic>
        <p:pic>
          <p:nvPicPr>
            <p:cNvPr id="11" name="Picture 34">
              <a:extLst>
                <a:ext uri="{FF2B5EF4-FFF2-40B4-BE49-F238E27FC236}">
                  <a16:creationId xmlns:a16="http://schemas.microsoft.com/office/drawing/2014/main" id="{B870C7D6-69CB-323A-CFAE-9E6372B5893E}"/>
                </a:ext>
              </a:extLst>
            </p:cNvPr>
            <p:cNvPicPr>
              <a:picLocks noChangeAspect="1"/>
            </p:cNvPicPr>
            <p:nvPr/>
          </p:nvPicPr>
          <p:blipFill>
            <a:blip r:embed="rId2"/>
            <a:stretch>
              <a:fillRect/>
            </a:stretch>
          </p:blipFill>
          <p:spPr>
            <a:xfrm rot="10800000" flipV="1">
              <a:off x="6094684" y="4632324"/>
              <a:ext cx="823265" cy="149323"/>
            </a:xfrm>
            <a:prstGeom prst="rect">
              <a:avLst/>
            </a:prstGeom>
          </p:spPr>
        </p:pic>
        <p:pic>
          <p:nvPicPr>
            <p:cNvPr id="12" name="Picture 35">
              <a:extLst>
                <a:ext uri="{FF2B5EF4-FFF2-40B4-BE49-F238E27FC236}">
                  <a16:creationId xmlns:a16="http://schemas.microsoft.com/office/drawing/2014/main" id="{A0E97A55-C271-9369-A575-14B4961F0444}"/>
                </a:ext>
              </a:extLst>
            </p:cNvPr>
            <p:cNvPicPr>
              <a:picLocks noChangeAspect="1"/>
            </p:cNvPicPr>
            <p:nvPr/>
          </p:nvPicPr>
          <p:blipFill>
            <a:blip r:embed="rId3"/>
            <a:stretch>
              <a:fillRect/>
            </a:stretch>
          </p:blipFill>
          <p:spPr>
            <a:xfrm>
              <a:off x="5261593" y="4639057"/>
              <a:ext cx="786383" cy="154396"/>
            </a:xfrm>
            <a:prstGeom prst="rect">
              <a:avLst/>
            </a:prstGeom>
          </p:spPr>
        </p:pic>
        <p:pic>
          <p:nvPicPr>
            <p:cNvPr id="13" name="Picture 36">
              <a:extLst>
                <a:ext uri="{FF2B5EF4-FFF2-40B4-BE49-F238E27FC236}">
                  <a16:creationId xmlns:a16="http://schemas.microsoft.com/office/drawing/2014/main" id="{B50EFB21-CCA4-C778-971D-587D9E028E97}"/>
                </a:ext>
              </a:extLst>
            </p:cNvPr>
            <p:cNvPicPr>
              <a:picLocks noChangeAspect="1"/>
            </p:cNvPicPr>
            <p:nvPr/>
          </p:nvPicPr>
          <p:blipFill>
            <a:blip r:embed="rId3"/>
            <a:srcRect b="13138"/>
            <a:stretch/>
          </p:blipFill>
          <p:spPr>
            <a:xfrm rot="10800000">
              <a:off x="5239874" y="4779215"/>
              <a:ext cx="786383" cy="148350"/>
            </a:xfrm>
            <a:prstGeom prst="rect">
              <a:avLst/>
            </a:prstGeom>
          </p:spPr>
        </p:pic>
        <p:cxnSp>
          <p:nvCxnSpPr>
            <p:cNvPr id="14" name="Straight Connector 37">
              <a:extLst>
                <a:ext uri="{FF2B5EF4-FFF2-40B4-BE49-F238E27FC236}">
                  <a16:creationId xmlns:a16="http://schemas.microsoft.com/office/drawing/2014/main" id="{CF4AAA3F-FE58-DAB1-DA6D-BC99BEA26034}"/>
                </a:ext>
              </a:extLst>
            </p:cNvPr>
            <p:cNvCxnSpPr>
              <a:stCxn id="28" idx="3"/>
              <a:endCxn id="29" idx="1"/>
            </p:cNvCxnSpPr>
            <p:nvPr/>
          </p:nvCxnSpPr>
          <p:spPr>
            <a:xfrm>
              <a:off x="5247892" y="4770892"/>
              <a:ext cx="1676411" cy="0"/>
            </a:xfrm>
            <a:prstGeom prst="line">
              <a:avLst/>
            </a:prstGeom>
            <a:ln>
              <a:solidFill>
                <a:srgbClr val="7030A0"/>
              </a:solidFill>
            </a:ln>
            <a:effectLst/>
          </p:spPr>
          <p:style>
            <a:lnRef idx="2">
              <a:schemeClr val="accent1"/>
            </a:lnRef>
            <a:fillRef idx="0">
              <a:schemeClr val="accent1"/>
            </a:fillRef>
            <a:effectRef idx="1">
              <a:schemeClr val="accent1"/>
            </a:effectRef>
            <a:fontRef idx="minor">
              <a:schemeClr val="tx1"/>
            </a:fontRef>
          </p:style>
        </p:cxnSp>
        <p:pic>
          <p:nvPicPr>
            <p:cNvPr id="15" name="Picture 38">
              <a:extLst>
                <a:ext uri="{FF2B5EF4-FFF2-40B4-BE49-F238E27FC236}">
                  <a16:creationId xmlns:a16="http://schemas.microsoft.com/office/drawing/2014/main" id="{933079A9-7672-611C-4CF9-EB3B51159AE5}"/>
                </a:ext>
              </a:extLst>
            </p:cNvPr>
            <p:cNvPicPr>
              <a:picLocks noChangeAspect="1"/>
            </p:cNvPicPr>
            <p:nvPr/>
          </p:nvPicPr>
          <p:blipFill>
            <a:blip r:embed="rId4"/>
            <a:srcRect l="11285"/>
            <a:stretch/>
          </p:blipFill>
          <p:spPr>
            <a:xfrm>
              <a:off x="9681208" y="4233132"/>
              <a:ext cx="2173389" cy="1059180"/>
            </a:xfrm>
            <a:prstGeom prst="rect">
              <a:avLst/>
            </a:prstGeom>
          </p:spPr>
        </p:pic>
        <p:pic>
          <p:nvPicPr>
            <p:cNvPr id="17" name="Picture 39">
              <a:extLst>
                <a:ext uri="{FF2B5EF4-FFF2-40B4-BE49-F238E27FC236}">
                  <a16:creationId xmlns:a16="http://schemas.microsoft.com/office/drawing/2014/main" id="{31332527-9176-844A-DC9C-7DD5170E7058}"/>
                </a:ext>
              </a:extLst>
            </p:cNvPr>
            <p:cNvPicPr>
              <a:picLocks noChangeAspect="1"/>
            </p:cNvPicPr>
            <p:nvPr/>
          </p:nvPicPr>
          <p:blipFill>
            <a:blip r:embed="rId4"/>
            <a:srcRect l="11285"/>
            <a:stretch/>
          </p:blipFill>
          <p:spPr>
            <a:xfrm rot="10800000">
              <a:off x="325366" y="4259116"/>
              <a:ext cx="2173389" cy="1059180"/>
            </a:xfrm>
            <a:prstGeom prst="rect">
              <a:avLst/>
            </a:prstGeom>
          </p:spPr>
        </p:pic>
        <p:sp>
          <p:nvSpPr>
            <p:cNvPr id="18" name="TextBox 40">
              <a:extLst>
                <a:ext uri="{FF2B5EF4-FFF2-40B4-BE49-F238E27FC236}">
                  <a16:creationId xmlns:a16="http://schemas.microsoft.com/office/drawing/2014/main" id="{A8695F25-59BD-D95B-30D3-D28552958160}"/>
                </a:ext>
              </a:extLst>
            </p:cNvPr>
            <p:cNvSpPr txBox="1"/>
            <p:nvPr/>
          </p:nvSpPr>
          <p:spPr>
            <a:xfrm>
              <a:off x="5891255" y="4801776"/>
              <a:ext cx="404997" cy="456206"/>
            </a:xfrm>
            <a:prstGeom prst="rect">
              <a:avLst/>
            </a:prstGeom>
            <a:noFill/>
          </p:spPr>
          <p:txBody>
            <a:bodyPr wrap="none" rtlCol="0">
              <a:spAutoFit/>
            </a:bodyPr>
            <a:lstStyle/>
            <a:p>
              <a:r>
                <a:rPr lang="en-US" sz="1600" dirty="0">
                  <a:highlight>
                    <a:srgbClr val="FFFF00"/>
                  </a:highlight>
                  <a:latin typeface="+mn-lt"/>
                </a:rPr>
                <a:t>IP</a:t>
              </a:r>
            </a:p>
          </p:txBody>
        </p:sp>
        <p:pic>
          <p:nvPicPr>
            <p:cNvPr id="19" name="Graphic 41" descr="Star">
              <a:extLst>
                <a:ext uri="{FF2B5EF4-FFF2-40B4-BE49-F238E27FC236}">
                  <a16:creationId xmlns:a16="http://schemas.microsoft.com/office/drawing/2014/main" id="{A58FE2DC-F81B-6E48-A1F9-061AFE2315B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890645" y="4588960"/>
              <a:ext cx="335307" cy="335307"/>
            </a:xfrm>
            <a:prstGeom prst="rect">
              <a:avLst/>
            </a:prstGeom>
          </p:spPr>
        </p:pic>
        <p:sp>
          <p:nvSpPr>
            <p:cNvPr id="20" name="TextBox 42">
              <a:extLst>
                <a:ext uri="{FF2B5EF4-FFF2-40B4-BE49-F238E27FC236}">
                  <a16:creationId xmlns:a16="http://schemas.microsoft.com/office/drawing/2014/main" id="{FAC5B5FC-17FB-4774-3571-519399666733}"/>
                </a:ext>
              </a:extLst>
            </p:cNvPr>
            <p:cNvSpPr txBox="1"/>
            <p:nvPr/>
          </p:nvSpPr>
          <p:spPr>
            <a:xfrm>
              <a:off x="581362" y="4492521"/>
              <a:ext cx="543897" cy="456206"/>
            </a:xfrm>
            <a:prstGeom prst="rect">
              <a:avLst/>
            </a:prstGeom>
            <a:noFill/>
          </p:spPr>
          <p:txBody>
            <a:bodyPr wrap="none" rtlCol="0">
              <a:spAutoFit/>
            </a:bodyPr>
            <a:lstStyle/>
            <a:p>
              <a:r>
                <a:rPr lang="en-US" sz="1600" dirty="0">
                  <a:solidFill>
                    <a:srgbClr val="0432FF"/>
                  </a:solidFill>
                  <a:latin typeface="+mn-lt"/>
                </a:rPr>
                <a:t>Arc</a:t>
              </a:r>
            </a:p>
          </p:txBody>
        </p:sp>
        <p:sp>
          <p:nvSpPr>
            <p:cNvPr id="21" name="TextBox 43">
              <a:extLst>
                <a:ext uri="{FF2B5EF4-FFF2-40B4-BE49-F238E27FC236}">
                  <a16:creationId xmlns:a16="http://schemas.microsoft.com/office/drawing/2014/main" id="{006A8238-8783-90E7-E162-7C973D6BBF58}"/>
                </a:ext>
              </a:extLst>
            </p:cNvPr>
            <p:cNvSpPr txBox="1"/>
            <p:nvPr/>
          </p:nvSpPr>
          <p:spPr>
            <a:xfrm>
              <a:off x="10959950" y="4492521"/>
              <a:ext cx="543897" cy="456206"/>
            </a:xfrm>
            <a:prstGeom prst="rect">
              <a:avLst/>
            </a:prstGeom>
            <a:noFill/>
          </p:spPr>
          <p:txBody>
            <a:bodyPr wrap="none" rtlCol="0">
              <a:spAutoFit/>
            </a:bodyPr>
            <a:lstStyle/>
            <a:p>
              <a:r>
                <a:rPr lang="en-US" sz="1600" dirty="0">
                  <a:solidFill>
                    <a:srgbClr val="7030A0"/>
                  </a:solidFill>
                  <a:latin typeface="+mn-lt"/>
                </a:rPr>
                <a:t>Arc</a:t>
              </a:r>
            </a:p>
          </p:txBody>
        </p:sp>
        <p:sp>
          <p:nvSpPr>
            <p:cNvPr id="22" name="TextBox 44">
              <a:extLst>
                <a:ext uri="{FF2B5EF4-FFF2-40B4-BE49-F238E27FC236}">
                  <a16:creationId xmlns:a16="http://schemas.microsoft.com/office/drawing/2014/main" id="{F43C19BE-F315-FE17-7937-713DFEA59EB2}"/>
                </a:ext>
              </a:extLst>
            </p:cNvPr>
            <p:cNvSpPr txBox="1"/>
            <p:nvPr/>
          </p:nvSpPr>
          <p:spPr>
            <a:xfrm>
              <a:off x="3077463" y="4201426"/>
              <a:ext cx="1134448" cy="456206"/>
            </a:xfrm>
            <a:prstGeom prst="rect">
              <a:avLst/>
            </a:prstGeom>
            <a:noFill/>
            <a:ln>
              <a:noFill/>
            </a:ln>
          </p:spPr>
          <p:txBody>
            <a:bodyPr wrap="none" rtlCol="0">
              <a:spAutoFit/>
            </a:bodyPr>
            <a:lstStyle/>
            <a:p>
              <a:r>
                <a:rPr lang="en-US" sz="1600" dirty="0">
                  <a:solidFill>
                    <a:schemeClr val="bg1">
                      <a:lumMod val="50000"/>
                    </a:schemeClr>
                  </a:solidFill>
                  <a:latin typeface="+mn-lt"/>
                </a:rPr>
                <a:t>SRF Linac</a:t>
              </a:r>
            </a:p>
          </p:txBody>
        </p:sp>
        <p:sp>
          <p:nvSpPr>
            <p:cNvPr id="23" name="TextBox 45">
              <a:extLst>
                <a:ext uri="{FF2B5EF4-FFF2-40B4-BE49-F238E27FC236}">
                  <a16:creationId xmlns:a16="http://schemas.microsoft.com/office/drawing/2014/main" id="{3FB96C11-F961-E527-6185-3E3D5297E6DC}"/>
                </a:ext>
              </a:extLst>
            </p:cNvPr>
            <p:cNvSpPr txBox="1"/>
            <p:nvPr/>
          </p:nvSpPr>
          <p:spPr>
            <a:xfrm>
              <a:off x="7939711" y="4203225"/>
              <a:ext cx="1134448" cy="456206"/>
            </a:xfrm>
            <a:prstGeom prst="rect">
              <a:avLst/>
            </a:prstGeom>
            <a:noFill/>
            <a:ln>
              <a:noFill/>
            </a:ln>
          </p:spPr>
          <p:txBody>
            <a:bodyPr wrap="none" rtlCol="0">
              <a:spAutoFit/>
            </a:bodyPr>
            <a:lstStyle/>
            <a:p>
              <a:r>
                <a:rPr lang="en-US" sz="1600" dirty="0">
                  <a:solidFill>
                    <a:schemeClr val="bg1">
                      <a:lumMod val="50000"/>
                    </a:schemeClr>
                  </a:solidFill>
                  <a:latin typeface="+mn-lt"/>
                </a:rPr>
                <a:t>SRF Linac</a:t>
              </a:r>
            </a:p>
          </p:txBody>
        </p:sp>
        <p:sp>
          <p:nvSpPr>
            <p:cNvPr id="24" name="TextBox 46">
              <a:extLst>
                <a:ext uri="{FF2B5EF4-FFF2-40B4-BE49-F238E27FC236}">
                  <a16:creationId xmlns:a16="http://schemas.microsoft.com/office/drawing/2014/main" id="{FBDCC5F6-D737-10C5-6D2A-22831C3E1038}"/>
                </a:ext>
              </a:extLst>
            </p:cNvPr>
            <p:cNvSpPr txBox="1"/>
            <p:nvPr/>
          </p:nvSpPr>
          <p:spPr>
            <a:xfrm>
              <a:off x="5530613" y="4104394"/>
              <a:ext cx="1090607" cy="456206"/>
            </a:xfrm>
            <a:prstGeom prst="rect">
              <a:avLst/>
            </a:prstGeom>
            <a:noFill/>
          </p:spPr>
          <p:txBody>
            <a:bodyPr wrap="none" rtlCol="0">
              <a:spAutoFit/>
            </a:bodyPr>
            <a:lstStyle/>
            <a:p>
              <a:r>
                <a:rPr lang="en-US" sz="1600" dirty="0">
                  <a:latin typeface="+mn-lt"/>
                </a:rPr>
                <a:t>Chicanes</a:t>
              </a:r>
            </a:p>
          </p:txBody>
        </p:sp>
        <p:pic>
          <p:nvPicPr>
            <p:cNvPr id="25" name="Picture 47">
              <a:extLst>
                <a:ext uri="{FF2B5EF4-FFF2-40B4-BE49-F238E27FC236}">
                  <a16:creationId xmlns:a16="http://schemas.microsoft.com/office/drawing/2014/main" id="{6B0081F4-0D09-A86E-2B3E-AE0BCEB6A354}"/>
                </a:ext>
              </a:extLst>
            </p:cNvPr>
            <p:cNvPicPr>
              <a:picLocks noChangeAspect="1"/>
            </p:cNvPicPr>
            <p:nvPr/>
          </p:nvPicPr>
          <p:blipFill>
            <a:blip r:embed="rId7"/>
            <a:srcRect l="8686" t="2646" r="10275"/>
            <a:stretch/>
          </p:blipFill>
          <p:spPr>
            <a:xfrm flipV="1">
              <a:off x="2504688" y="4684878"/>
              <a:ext cx="914400" cy="172028"/>
            </a:xfrm>
            <a:prstGeom prst="rect">
              <a:avLst/>
            </a:prstGeom>
          </p:spPr>
        </p:pic>
        <p:pic>
          <p:nvPicPr>
            <p:cNvPr id="27" name="Picture 48">
              <a:extLst>
                <a:ext uri="{FF2B5EF4-FFF2-40B4-BE49-F238E27FC236}">
                  <a16:creationId xmlns:a16="http://schemas.microsoft.com/office/drawing/2014/main" id="{B6E5BF70-69B0-B807-219B-C36263709E17}"/>
                </a:ext>
              </a:extLst>
            </p:cNvPr>
            <p:cNvPicPr>
              <a:picLocks noChangeAspect="1"/>
            </p:cNvPicPr>
            <p:nvPr/>
          </p:nvPicPr>
          <p:blipFill>
            <a:blip r:embed="rId7"/>
            <a:srcRect l="8686" t="2646" r="10275"/>
            <a:stretch/>
          </p:blipFill>
          <p:spPr>
            <a:xfrm flipV="1">
              <a:off x="3419092" y="4684878"/>
              <a:ext cx="914400" cy="172028"/>
            </a:xfrm>
            <a:prstGeom prst="rect">
              <a:avLst/>
            </a:prstGeom>
          </p:spPr>
        </p:pic>
        <p:pic>
          <p:nvPicPr>
            <p:cNvPr id="28" name="Picture 49">
              <a:extLst>
                <a:ext uri="{FF2B5EF4-FFF2-40B4-BE49-F238E27FC236}">
                  <a16:creationId xmlns:a16="http://schemas.microsoft.com/office/drawing/2014/main" id="{B36630EF-C16E-A60B-389F-645549605B84}"/>
                </a:ext>
              </a:extLst>
            </p:cNvPr>
            <p:cNvPicPr>
              <a:picLocks noChangeAspect="1"/>
            </p:cNvPicPr>
            <p:nvPr/>
          </p:nvPicPr>
          <p:blipFill>
            <a:blip r:embed="rId7"/>
            <a:srcRect l="8686" t="2646" r="10275"/>
            <a:stretch/>
          </p:blipFill>
          <p:spPr>
            <a:xfrm flipV="1">
              <a:off x="4333492" y="4684878"/>
              <a:ext cx="914400" cy="172028"/>
            </a:xfrm>
            <a:prstGeom prst="rect">
              <a:avLst/>
            </a:prstGeom>
          </p:spPr>
        </p:pic>
        <p:pic>
          <p:nvPicPr>
            <p:cNvPr id="29" name="Picture 50">
              <a:extLst>
                <a:ext uri="{FF2B5EF4-FFF2-40B4-BE49-F238E27FC236}">
                  <a16:creationId xmlns:a16="http://schemas.microsoft.com/office/drawing/2014/main" id="{2639190E-EC52-22AC-FE56-CE0BE956BEB8}"/>
                </a:ext>
              </a:extLst>
            </p:cNvPr>
            <p:cNvPicPr>
              <a:picLocks noChangeAspect="1"/>
            </p:cNvPicPr>
            <p:nvPr/>
          </p:nvPicPr>
          <p:blipFill>
            <a:blip r:embed="rId7"/>
            <a:srcRect l="8686" t="2646" r="10275"/>
            <a:stretch/>
          </p:blipFill>
          <p:spPr>
            <a:xfrm flipV="1">
              <a:off x="6924303" y="4684878"/>
              <a:ext cx="914400" cy="172028"/>
            </a:xfrm>
            <a:prstGeom prst="rect">
              <a:avLst/>
            </a:prstGeom>
          </p:spPr>
        </p:pic>
        <p:pic>
          <p:nvPicPr>
            <p:cNvPr id="30" name="Picture 51">
              <a:extLst>
                <a:ext uri="{FF2B5EF4-FFF2-40B4-BE49-F238E27FC236}">
                  <a16:creationId xmlns:a16="http://schemas.microsoft.com/office/drawing/2014/main" id="{D64F3B5F-3667-DDBF-7D08-E2F59356D199}"/>
                </a:ext>
              </a:extLst>
            </p:cNvPr>
            <p:cNvPicPr>
              <a:picLocks noChangeAspect="1"/>
            </p:cNvPicPr>
            <p:nvPr/>
          </p:nvPicPr>
          <p:blipFill>
            <a:blip r:embed="rId7"/>
            <a:srcRect l="8686" t="2646" r="10275"/>
            <a:stretch/>
          </p:blipFill>
          <p:spPr>
            <a:xfrm flipV="1">
              <a:off x="7838707" y="4684878"/>
              <a:ext cx="914400" cy="172028"/>
            </a:xfrm>
            <a:prstGeom prst="rect">
              <a:avLst/>
            </a:prstGeom>
          </p:spPr>
        </p:pic>
        <p:pic>
          <p:nvPicPr>
            <p:cNvPr id="31" name="Picture 52">
              <a:extLst>
                <a:ext uri="{FF2B5EF4-FFF2-40B4-BE49-F238E27FC236}">
                  <a16:creationId xmlns:a16="http://schemas.microsoft.com/office/drawing/2014/main" id="{B45212AA-4626-C4BC-C1CD-FC63D6D85BC6}"/>
                </a:ext>
              </a:extLst>
            </p:cNvPr>
            <p:cNvPicPr>
              <a:picLocks noChangeAspect="1"/>
            </p:cNvPicPr>
            <p:nvPr/>
          </p:nvPicPr>
          <p:blipFill>
            <a:blip r:embed="rId7"/>
            <a:srcRect l="8686" t="2646" r="10275"/>
            <a:stretch/>
          </p:blipFill>
          <p:spPr>
            <a:xfrm flipV="1">
              <a:off x="8753107" y="4684878"/>
              <a:ext cx="914400" cy="172028"/>
            </a:xfrm>
            <a:prstGeom prst="rect">
              <a:avLst/>
            </a:prstGeom>
          </p:spPr>
        </p:pic>
      </p:grpSp>
    </p:spTree>
    <p:extLst>
      <p:ext uri="{BB962C8B-B14F-4D97-AF65-F5344CB8AC3E}">
        <p14:creationId xmlns:p14="http://schemas.microsoft.com/office/powerpoint/2010/main" val="18230981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6E0CD9-B881-520B-0EBD-2E99F55C5702}"/>
            </a:ext>
          </a:extLst>
        </p:cNvPr>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428CF295-5627-9EE9-2E5E-D3EE5BAADC19}"/>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9210ECC3-5A56-C1EA-B3E3-016ADB1CCAEB}"/>
              </a:ext>
            </a:extLst>
          </p:cNvPr>
          <p:cNvSpPr>
            <a:spLocks noGrp="1"/>
          </p:cNvSpPr>
          <p:nvPr>
            <p:ph type="sldNum" sz="quarter" idx="12"/>
          </p:nvPr>
        </p:nvSpPr>
        <p:spPr/>
        <p:txBody>
          <a:bodyPr/>
          <a:lstStyle/>
          <a:p>
            <a:fld id="{77E71596-5F9D-49C5-9701-16B3CA54319D}" type="slidenum">
              <a:rPr lang="fr-FR" smtClean="0">
                <a:latin typeface="+mn-lt"/>
              </a:rPr>
              <a:pPr/>
              <a:t>14</a:t>
            </a:fld>
            <a:endParaRPr lang="fr-FR">
              <a:latin typeface="+mn-lt"/>
            </a:endParaRPr>
          </a:p>
        </p:txBody>
      </p:sp>
      <p:sp>
        <p:nvSpPr>
          <p:cNvPr id="26" name="Espace réservé du pied de page 25">
            <a:extLst>
              <a:ext uri="{FF2B5EF4-FFF2-40B4-BE49-F238E27FC236}">
                <a16:creationId xmlns:a16="http://schemas.microsoft.com/office/drawing/2014/main" id="{9490DF27-1733-11BB-4627-FC2F186B64D8}"/>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A10A103A-D233-1A42-E48E-85ABEE1A792D}"/>
              </a:ext>
            </a:extLst>
          </p:cNvPr>
          <p:cNvSpPr>
            <a:spLocks noGrp="1"/>
          </p:cNvSpPr>
          <p:nvPr>
            <p:ph type="title"/>
          </p:nvPr>
        </p:nvSpPr>
        <p:spPr>
          <a:xfrm>
            <a:off x="1065907" y="149425"/>
            <a:ext cx="8928992" cy="447518"/>
          </a:xfrm>
        </p:spPr>
        <p:txBody>
          <a:bodyPr>
            <a:normAutofit/>
          </a:bodyPr>
          <a:lstStyle/>
          <a:p>
            <a:r>
              <a:rPr lang="en-GB" dirty="0" err="1">
                <a:solidFill>
                  <a:schemeClr val="accent5">
                    <a:lumMod val="75000"/>
                  </a:schemeClr>
                </a:solidFill>
                <a:latin typeface="+mn-lt"/>
                <a:ea typeface="Arial" charset="0"/>
                <a:cs typeface="Arial" panose="020B0604020202020204" pitchFamily="34" charset="0"/>
              </a:rPr>
              <a:t>LHeC</a:t>
            </a:r>
            <a:r>
              <a:rPr lang="en-GB" dirty="0">
                <a:solidFill>
                  <a:schemeClr val="accent5">
                    <a:lumMod val="75000"/>
                  </a:schemeClr>
                </a:solidFill>
                <a:latin typeface="+mn-lt"/>
                <a:ea typeface="Arial" charset="0"/>
                <a:cs typeface="Arial" panose="020B0604020202020204" pitchFamily="34" charset="0"/>
              </a:rPr>
              <a:t>:  </a:t>
            </a:r>
            <a:endParaRPr lang="en-GB" dirty="0">
              <a:solidFill>
                <a:schemeClr val="accent5">
                  <a:lumMod val="75000"/>
                </a:schemeClr>
              </a:solidFill>
              <a:latin typeface="+mn-lt"/>
            </a:endParaRPr>
          </a:p>
        </p:txBody>
      </p:sp>
      <p:pic>
        <p:nvPicPr>
          <p:cNvPr id="2" name="Image 1">
            <a:extLst>
              <a:ext uri="{FF2B5EF4-FFF2-40B4-BE49-F238E27FC236}">
                <a16:creationId xmlns:a16="http://schemas.microsoft.com/office/drawing/2014/main" id="{C781ED2E-042D-112A-FB2A-65418F17D187}"/>
              </a:ext>
            </a:extLst>
          </p:cNvPr>
          <p:cNvPicPr>
            <a:picLocks noChangeAspect="1"/>
          </p:cNvPicPr>
          <p:nvPr/>
        </p:nvPicPr>
        <p:blipFill>
          <a:blip r:embed="rId2"/>
          <a:stretch>
            <a:fillRect/>
          </a:stretch>
        </p:blipFill>
        <p:spPr>
          <a:xfrm>
            <a:off x="1205590" y="616042"/>
            <a:ext cx="8307881" cy="5077998"/>
          </a:xfrm>
          <a:prstGeom prst="rect">
            <a:avLst/>
          </a:prstGeom>
        </p:spPr>
      </p:pic>
      <p:sp>
        <p:nvSpPr>
          <p:cNvPr id="3" name="Rectangle : coins arrondis 2">
            <a:extLst>
              <a:ext uri="{FF2B5EF4-FFF2-40B4-BE49-F238E27FC236}">
                <a16:creationId xmlns:a16="http://schemas.microsoft.com/office/drawing/2014/main" id="{168E791C-F36C-303A-02C9-65A4E6F47C9E}"/>
              </a:ext>
            </a:extLst>
          </p:cNvPr>
          <p:cNvSpPr/>
          <p:nvPr/>
        </p:nvSpPr>
        <p:spPr>
          <a:xfrm>
            <a:off x="5170363" y="1229544"/>
            <a:ext cx="1872208" cy="1584176"/>
          </a:xfrm>
          <a:prstGeom prst="roundRect">
            <a:avLst>
              <a:gd name="adj" fmla="val 6518"/>
            </a:avLst>
          </a:prstGeom>
          <a:noFill/>
          <a:ln>
            <a:solidFill>
              <a:srgbClr val="CC00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78994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268A0A-C2F7-EAF6-61FE-6DAC56001705}"/>
            </a:ext>
          </a:extLst>
        </p:cNvPr>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05A905F9-73A4-71EC-4C94-9D3F01AA82D2}"/>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F08DB70C-6D01-0F81-18F0-10E8F6E7B689}"/>
              </a:ext>
            </a:extLst>
          </p:cNvPr>
          <p:cNvSpPr>
            <a:spLocks noGrp="1"/>
          </p:cNvSpPr>
          <p:nvPr>
            <p:ph type="sldNum" sz="quarter" idx="12"/>
          </p:nvPr>
        </p:nvSpPr>
        <p:spPr/>
        <p:txBody>
          <a:bodyPr/>
          <a:lstStyle/>
          <a:p>
            <a:fld id="{77E71596-5F9D-49C5-9701-16B3CA54319D}" type="slidenum">
              <a:rPr lang="fr-FR" smtClean="0">
                <a:latin typeface="+mn-lt"/>
              </a:rPr>
              <a:pPr/>
              <a:t>15</a:t>
            </a:fld>
            <a:endParaRPr lang="fr-FR">
              <a:latin typeface="+mn-lt"/>
            </a:endParaRPr>
          </a:p>
        </p:txBody>
      </p:sp>
      <p:sp>
        <p:nvSpPr>
          <p:cNvPr id="26" name="Espace réservé du pied de page 25">
            <a:extLst>
              <a:ext uri="{FF2B5EF4-FFF2-40B4-BE49-F238E27FC236}">
                <a16:creationId xmlns:a16="http://schemas.microsoft.com/office/drawing/2014/main" id="{7298EE0E-A297-EAFD-4523-3B12A3C6CE73}"/>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6B66A415-833C-AFED-C8DC-3F99E79989E3}"/>
              </a:ext>
            </a:extLst>
          </p:cNvPr>
          <p:cNvSpPr>
            <a:spLocks noGrp="1"/>
          </p:cNvSpPr>
          <p:nvPr>
            <p:ph type="title"/>
          </p:nvPr>
        </p:nvSpPr>
        <p:spPr>
          <a:xfrm>
            <a:off x="1065907" y="149425"/>
            <a:ext cx="8928992" cy="447518"/>
          </a:xfrm>
        </p:spPr>
        <p:txBody>
          <a:bodyPr>
            <a:normAutofit/>
          </a:bodyPr>
          <a:lstStyle/>
          <a:p>
            <a:r>
              <a:rPr lang="en-GB" dirty="0" err="1">
                <a:solidFill>
                  <a:schemeClr val="accent5">
                    <a:lumMod val="75000"/>
                  </a:schemeClr>
                </a:solidFill>
                <a:latin typeface="+mn-lt"/>
                <a:ea typeface="Arial" charset="0"/>
                <a:cs typeface="Arial" panose="020B0604020202020204" pitchFamily="34" charset="0"/>
              </a:rPr>
              <a:t>LHeC</a:t>
            </a:r>
            <a:r>
              <a:rPr lang="en-GB" dirty="0">
                <a:solidFill>
                  <a:schemeClr val="accent5">
                    <a:lumMod val="75000"/>
                  </a:schemeClr>
                </a:solidFill>
                <a:latin typeface="+mn-lt"/>
                <a:ea typeface="Arial" charset="0"/>
                <a:cs typeface="Arial" panose="020B0604020202020204" pitchFamily="34" charset="0"/>
              </a:rPr>
              <a:t>:  </a:t>
            </a:r>
            <a:endParaRPr lang="en-GB" dirty="0">
              <a:solidFill>
                <a:schemeClr val="accent5">
                  <a:lumMod val="75000"/>
                </a:schemeClr>
              </a:solidFill>
              <a:latin typeface="+mn-lt"/>
            </a:endParaRPr>
          </a:p>
        </p:txBody>
      </p:sp>
      <p:sp>
        <p:nvSpPr>
          <p:cNvPr id="15" name="Content Placeholder 1">
            <a:extLst>
              <a:ext uri="{FF2B5EF4-FFF2-40B4-BE49-F238E27FC236}">
                <a16:creationId xmlns:a16="http://schemas.microsoft.com/office/drawing/2014/main" id="{B49E1AAC-1B11-1017-D8AF-1BB51AE2D12A}"/>
              </a:ext>
            </a:extLst>
          </p:cNvPr>
          <p:cNvSpPr txBox="1">
            <a:spLocks/>
          </p:cNvSpPr>
          <p:nvPr/>
        </p:nvSpPr>
        <p:spPr>
          <a:xfrm>
            <a:off x="531640" y="3105421"/>
            <a:ext cx="5143289" cy="1838606"/>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1" indent="0">
              <a:spcBef>
                <a:spcPts val="600"/>
              </a:spcBef>
              <a:spcAft>
                <a:spcPts val="0"/>
              </a:spcAft>
              <a:buFont typeface="Arial" charset="0"/>
              <a:buNone/>
            </a:pPr>
            <a:endParaRPr lang="en-GB" sz="2400" dirty="0">
              <a:solidFill>
                <a:schemeClr val="tx1"/>
              </a:solidFill>
            </a:endParaRPr>
          </a:p>
        </p:txBody>
      </p:sp>
      <p:pic>
        <p:nvPicPr>
          <p:cNvPr id="17" name="Content Placeholder 14" descr="A diagram of a nuclear reactor&#10;&#10;AI-generated content may be incorrect.">
            <a:extLst>
              <a:ext uri="{FF2B5EF4-FFF2-40B4-BE49-F238E27FC236}">
                <a16:creationId xmlns:a16="http://schemas.microsoft.com/office/drawing/2014/main" id="{825605FB-10CD-856F-CE4D-35C95B8AFF7C}"/>
              </a:ext>
            </a:extLst>
          </p:cNvPr>
          <p:cNvPicPr>
            <a:picLocks noChangeAspect="1"/>
          </p:cNvPicPr>
          <p:nvPr/>
        </p:nvPicPr>
        <p:blipFill>
          <a:blip r:embed="rId2"/>
          <a:stretch>
            <a:fillRect/>
          </a:stretch>
        </p:blipFill>
        <p:spPr>
          <a:xfrm>
            <a:off x="-14213" y="1784503"/>
            <a:ext cx="4785010" cy="3013644"/>
          </a:xfrm>
          <a:prstGeom prst="rect">
            <a:avLst/>
          </a:prstGeom>
        </p:spPr>
      </p:pic>
      <p:sp>
        <p:nvSpPr>
          <p:cNvPr id="18" name="TextBox 19">
            <a:extLst>
              <a:ext uri="{FF2B5EF4-FFF2-40B4-BE49-F238E27FC236}">
                <a16:creationId xmlns:a16="http://schemas.microsoft.com/office/drawing/2014/main" id="{42B61DAF-4ACC-DF3E-F4E1-4DE192507206}"/>
              </a:ext>
            </a:extLst>
          </p:cNvPr>
          <p:cNvSpPr txBox="1"/>
          <p:nvPr/>
        </p:nvSpPr>
        <p:spPr>
          <a:xfrm>
            <a:off x="3349162" y="4683612"/>
            <a:ext cx="1356743" cy="307777"/>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sz="1400" dirty="0">
                <a:solidFill>
                  <a:srgbClr val="CC0066"/>
                </a:solidFill>
              </a:rPr>
              <a:t>HL-LHC – 7 TeV</a:t>
            </a:r>
          </a:p>
        </p:txBody>
      </p:sp>
      <p:sp>
        <p:nvSpPr>
          <p:cNvPr id="20" name="Speech Bubble: Rectangle with Corners Rounded 24">
            <a:extLst>
              <a:ext uri="{FF2B5EF4-FFF2-40B4-BE49-F238E27FC236}">
                <a16:creationId xmlns:a16="http://schemas.microsoft.com/office/drawing/2014/main" id="{22211C84-31F1-48C1-5E33-E3ED691AF9FE}"/>
              </a:ext>
            </a:extLst>
          </p:cNvPr>
          <p:cNvSpPr/>
          <p:nvPr/>
        </p:nvSpPr>
        <p:spPr>
          <a:xfrm>
            <a:off x="2634820" y="1234192"/>
            <a:ext cx="1829624" cy="523438"/>
          </a:xfrm>
          <a:prstGeom prst="wedgeRoundRectCallout">
            <a:avLst>
              <a:gd name="adj1" fmla="val -90409"/>
              <a:gd name="adj2" fmla="val 148805"/>
              <a:gd name="adj3" fmla="val 16667"/>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rgbClr val="CC0066"/>
                </a:solidFill>
              </a:rPr>
              <a:t>1/3 LHC circumference</a:t>
            </a:r>
          </a:p>
        </p:txBody>
      </p:sp>
      <p:graphicFrame>
        <p:nvGraphicFramePr>
          <p:cNvPr id="21" name="Content Placeholder 8">
            <a:extLst>
              <a:ext uri="{FF2B5EF4-FFF2-40B4-BE49-F238E27FC236}">
                <a16:creationId xmlns:a16="http://schemas.microsoft.com/office/drawing/2014/main" id="{FF275522-E389-C154-6E11-1BD09EF8E7B7}"/>
              </a:ext>
            </a:extLst>
          </p:cNvPr>
          <p:cNvGraphicFramePr>
            <a:graphicFrameLocks/>
          </p:cNvGraphicFramePr>
          <p:nvPr>
            <p:extLst>
              <p:ext uri="{D42A27DB-BD31-4B8C-83A1-F6EECF244321}">
                <p14:modId xmlns:p14="http://schemas.microsoft.com/office/powerpoint/2010/main" val="408500589"/>
              </p:ext>
            </p:extLst>
          </p:nvPr>
        </p:nvGraphicFramePr>
        <p:xfrm>
          <a:off x="5007015" y="1089217"/>
          <a:ext cx="3049812" cy="3436631"/>
        </p:xfrm>
        <a:graphic>
          <a:graphicData uri="http://schemas.openxmlformats.org/drawingml/2006/table">
            <a:tbl>
              <a:tblPr firstRow="1" bandRow="1"/>
              <a:tblGrid>
                <a:gridCol w="3049812">
                  <a:extLst>
                    <a:ext uri="{9D8B030D-6E8A-4147-A177-3AD203B41FA5}">
                      <a16:colId xmlns:a16="http://schemas.microsoft.com/office/drawing/2014/main" val="20000"/>
                    </a:ext>
                  </a:extLst>
                </a:gridCol>
              </a:tblGrid>
              <a:tr h="624842">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marL="0" marR="0" indent="0" algn="l" defTabSz="457150" rtl="0" eaLnBrk="1" fontAlgn="auto" latinLnBrk="0" hangingPunct="1">
                        <a:lnSpc>
                          <a:spcPct val="100000"/>
                        </a:lnSpc>
                        <a:spcBef>
                          <a:spcPts val="0"/>
                        </a:spcBef>
                        <a:spcAft>
                          <a:spcPts val="0"/>
                        </a:spcAft>
                        <a:buClrTx/>
                        <a:buSzTx/>
                        <a:buFontTx/>
                        <a:buNone/>
                        <a:tabLst/>
                        <a:defRPr/>
                      </a:pPr>
                      <a:endParaRPr lang="en-US" sz="1400" dirty="0">
                        <a:solidFill>
                          <a:srgbClr val="FF0000"/>
                        </a:solidFill>
                        <a:latin typeface="+mn-lt"/>
                      </a:endParaRPr>
                    </a:p>
                  </a:txBody>
                  <a:tcPr marL="68580" marR="68580" marT="34291" marB="34291">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10000"/>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400" dirty="0">
                          <a:solidFill>
                            <a:schemeClr val="bg1"/>
                          </a:solidFill>
                          <a:latin typeface="+mn-lt"/>
                        </a:rPr>
                        <a:t>Beam Energy [</a:t>
                      </a:r>
                      <a:r>
                        <a:rPr lang="en-US" sz="1400" dirty="0" err="1">
                          <a:solidFill>
                            <a:schemeClr val="bg1"/>
                          </a:solidFill>
                          <a:latin typeface="+mn-lt"/>
                        </a:rPr>
                        <a:t>GeV</a:t>
                      </a:r>
                      <a:r>
                        <a:rPr lang="en-US" sz="1400" dirty="0">
                          <a:solidFill>
                            <a:schemeClr val="bg1"/>
                          </a:solidFill>
                          <a:latin typeface="+mn-lt"/>
                        </a:rPr>
                        <a:t>]</a:t>
                      </a:r>
                    </a:p>
                  </a:txBody>
                  <a:tcPr marL="68580" marR="68580" marT="34291" marB="34291">
                    <a:lnL w="12700" cmpd="sng">
                      <a:solidFill>
                        <a:sysClr val="window" lastClr="FFFFFF"/>
                      </a:solidFill>
                    </a:lnL>
                    <a:lnR w="12700" cmpd="sng">
                      <a:solidFill>
                        <a:sysClr val="window" lastClr="FFFFFF"/>
                      </a:solidFill>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1"/>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400" dirty="0">
                          <a:solidFill>
                            <a:schemeClr val="bg1"/>
                          </a:solidFill>
                          <a:latin typeface="+mn-lt"/>
                        </a:rPr>
                        <a:t>Luminosity [10</a:t>
                      </a:r>
                      <a:r>
                        <a:rPr lang="en-US" sz="1400" baseline="30000" dirty="0">
                          <a:solidFill>
                            <a:schemeClr val="bg1"/>
                          </a:solidFill>
                          <a:latin typeface="+mn-lt"/>
                        </a:rPr>
                        <a:t>34</a:t>
                      </a:r>
                      <a:r>
                        <a:rPr lang="en-US" sz="1400" dirty="0">
                          <a:solidFill>
                            <a:schemeClr val="bg1"/>
                          </a:solidFill>
                          <a:latin typeface="+mn-lt"/>
                        </a:rPr>
                        <a:t>cm</a:t>
                      </a:r>
                      <a:r>
                        <a:rPr lang="en-US" sz="1400" baseline="30000" dirty="0">
                          <a:solidFill>
                            <a:schemeClr val="bg1"/>
                          </a:solidFill>
                          <a:latin typeface="+mn-lt"/>
                        </a:rPr>
                        <a:t>-2</a:t>
                      </a:r>
                      <a:r>
                        <a:rPr lang="en-US" sz="1400" dirty="0">
                          <a:solidFill>
                            <a:schemeClr val="bg1"/>
                          </a:solidFill>
                          <a:latin typeface="+mn-lt"/>
                        </a:rPr>
                        <a:t>s</a:t>
                      </a:r>
                      <a:r>
                        <a:rPr lang="en-US" sz="1400" baseline="30000" dirty="0">
                          <a:solidFill>
                            <a:schemeClr val="bg1"/>
                          </a:solidFill>
                          <a:latin typeface="+mn-lt"/>
                        </a:rPr>
                        <a:t>-1</a:t>
                      </a:r>
                      <a:r>
                        <a:rPr lang="en-US" sz="1400" dirty="0">
                          <a:solidFill>
                            <a:schemeClr val="bg1"/>
                          </a:solidFill>
                          <a:latin typeface="+mn-lt"/>
                        </a:rPr>
                        <a:t>]</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2"/>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400" dirty="0">
                          <a:solidFill>
                            <a:schemeClr val="bg1"/>
                          </a:solidFill>
                          <a:latin typeface="+mn-lt"/>
                        </a:rPr>
                        <a:t>Normalized </a:t>
                      </a:r>
                      <a:r>
                        <a:rPr lang="en-US" sz="1400" dirty="0" err="1">
                          <a:solidFill>
                            <a:schemeClr val="bg1"/>
                          </a:solidFill>
                          <a:latin typeface="+mn-lt"/>
                        </a:rPr>
                        <a:t>emittance</a:t>
                      </a:r>
                      <a:r>
                        <a:rPr lang="en-US" sz="1400" dirty="0">
                          <a:solidFill>
                            <a:schemeClr val="bg1"/>
                          </a:solidFill>
                          <a:latin typeface="+mn-lt"/>
                        </a:rPr>
                        <a:t> </a:t>
                      </a:r>
                      <a:r>
                        <a:rPr lang="en-US" sz="1400" dirty="0" err="1">
                          <a:solidFill>
                            <a:schemeClr val="bg1"/>
                          </a:solidFill>
                          <a:latin typeface="+mn-lt"/>
                          <a:cs typeface="Symbol" charset="2"/>
                        </a:rPr>
                        <a:t>ge</a:t>
                      </a:r>
                      <a:r>
                        <a:rPr lang="en-US" sz="1400" baseline="-25000" dirty="0" err="1">
                          <a:solidFill>
                            <a:schemeClr val="bg1"/>
                          </a:solidFill>
                          <a:latin typeface="+mn-lt"/>
                        </a:rPr>
                        <a:t>x,y</a:t>
                      </a:r>
                      <a:r>
                        <a:rPr lang="en-US" sz="1400" baseline="-25000" dirty="0">
                          <a:solidFill>
                            <a:schemeClr val="bg1"/>
                          </a:solidFill>
                          <a:latin typeface="+mn-lt"/>
                        </a:rPr>
                        <a:t> </a:t>
                      </a:r>
                      <a:r>
                        <a:rPr lang="en-US" sz="1400" dirty="0">
                          <a:solidFill>
                            <a:schemeClr val="bg1"/>
                          </a:solidFill>
                          <a:latin typeface="+mn-lt"/>
                        </a:rPr>
                        <a:t>[</a:t>
                      </a:r>
                      <a:r>
                        <a:rPr lang="en-US" sz="1400" dirty="0">
                          <a:solidFill>
                            <a:schemeClr val="bg1"/>
                          </a:solidFill>
                          <a:latin typeface="+mn-lt"/>
                          <a:cs typeface="Symbol" charset="2"/>
                        </a:rPr>
                        <a:t>m</a:t>
                      </a:r>
                      <a:r>
                        <a:rPr lang="en-US" sz="1400" dirty="0">
                          <a:solidFill>
                            <a:schemeClr val="bg1"/>
                          </a:solidFill>
                          <a:latin typeface="+mn-lt"/>
                        </a:rPr>
                        <a:t>m]</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3"/>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400" dirty="0">
                          <a:solidFill>
                            <a:schemeClr val="bg1"/>
                          </a:solidFill>
                          <a:latin typeface="+mn-lt"/>
                        </a:rPr>
                        <a:t>Beta Function </a:t>
                      </a:r>
                      <a:r>
                        <a:rPr lang="en-US" sz="1400" dirty="0">
                          <a:solidFill>
                            <a:schemeClr val="bg1"/>
                          </a:solidFill>
                          <a:latin typeface="+mn-lt"/>
                          <a:cs typeface="Symbol" charset="2"/>
                        </a:rPr>
                        <a:t>b</a:t>
                      </a:r>
                      <a:r>
                        <a:rPr lang="en-US" sz="1400" baseline="30000" dirty="0">
                          <a:solidFill>
                            <a:schemeClr val="bg1"/>
                          </a:solidFill>
                          <a:latin typeface="+mn-lt"/>
                          <a:cs typeface="Symbol" charset="2"/>
                        </a:rPr>
                        <a:t>*</a:t>
                      </a:r>
                      <a:r>
                        <a:rPr lang="en-US" sz="1400" baseline="-25000" dirty="0" err="1">
                          <a:solidFill>
                            <a:schemeClr val="bg1"/>
                          </a:solidFill>
                          <a:latin typeface="+mn-lt"/>
                        </a:rPr>
                        <a:t>x,y</a:t>
                      </a:r>
                      <a:r>
                        <a:rPr lang="en-US" sz="1400" baseline="-25000" dirty="0">
                          <a:solidFill>
                            <a:schemeClr val="bg1"/>
                          </a:solidFill>
                          <a:latin typeface="+mn-lt"/>
                        </a:rPr>
                        <a:t> </a:t>
                      </a:r>
                      <a:r>
                        <a:rPr lang="en-US" sz="1400" dirty="0">
                          <a:solidFill>
                            <a:schemeClr val="bg1"/>
                          </a:solidFill>
                          <a:latin typeface="+mn-lt"/>
                        </a:rPr>
                        <a:t>[m]</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4"/>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400" dirty="0" err="1">
                          <a:solidFill>
                            <a:schemeClr val="bg1"/>
                          </a:solidFill>
                          <a:latin typeface="+mn-lt"/>
                        </a:rPr>
                        <a:t>rms</a:t>
                      </a:r>
                      <a:r>
                        <a:rPr lang="en-US" sz="1400" dirty="0">
                          <a:solidFill>
                            <a:schemeClr val="bg1"/>
                          </a:solidFill>
                          <a:latin typeface="+mn-lt"/>
                        </a:rPr>
                        <a:t> Beam size </a:t>
                      </a:r>
                      <a:r>
                        <a:rPr lang="en-US" sz="1400" dirty="0">
                          <a:solidFill>
                            <a:schemeClr val="bg1"/>
                          </a:solidFill>
                          <a:latin typeface="+mn-lt"/>
                          <a:cs typeface="Symbol" charset="2"/>
                        </a:rPr>
                        <a:t>s</a:t>
                      </a:r>
                      <a:r>
                        <a:rPr lang="en-US" sz="1400" baseline="30000" dirty="0">
                          <a:solidFill>
                            <a:schemeClr val="bg1"/>
                          </a:solidFill>
                          <a:latin typeface="+mn-lt"/>
                          <a:cs typeface="Symbol" charset="2"/>
                        </a:rPr>
                        <a:t>*</a:t>
                      </a:r>
                      <a:r>
                        <a:rPr lang="en-US" sz="1400" baseline="-25000" dirty="0" err="1">
                          <a:solidFill>
                            <a:schemeClr val="bg1"/>
                          </a:solidFill>
                          <a:latin typeface="+mn-lt"/>
                        </a:rPr>
                        <a:t>x,y</a:t>
                      </a:r>
                      <a:r>
                        <a:rPr lang="en-US" sz="1400" baseline="-25000" dirty="0">
                          <a:solidFill>
                            <a:schemeClr val="bg1"/>
                          </a:solidFill>
                          <a:latin typeface="+mn-lt"/>
                        </a:rPr>
                        <a:t> </a:t>
                      </a:r>
                      <a:r>
                        <a:rPr lang="en-US" sz="1400" dirty="0">
                          <a:solidFill>
                            <a:schemeClr val="bg1"/>
                          </a:solidFill>
                          <a:latin typeface="+mn-lt"/>
                        </a:rPr>
                        <a:t>[</a:t>
                      </a:r>
                      <a:r>
                        <a:rPr lang="en-US" sz="1400" dirty="0">
                          <a:solidFill>
                            <a:schemeClr val="bg1"/>
                          </a:solidFill>
                          <a:latin typeface="+mn-lt"/>
                          <a:cs typeface="Symbol" charset="2"/>
                        </a:rPr>
                        <a:t>m</a:t>
                      </a:r>
                      <a:r>
                        <a:rPr lang="en-US" sz="1400" dirty="0">
                          <a:solidFill>
                            <a:schemeClr val="bg1"/>
                          </a:solidFill>
                          <a:latin typeface="+mn-lt"/>
                        </a:rPr>
                        <a:t>m] </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5"/>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400" dirty="0">
                          <a:solidFill>
                            <a:schemeClr val="bg1"/>
                          </a:solidFill>
                          <a:latin typeface="+mn-lt"/>
                        </a:rPr>
                        <a:t>Beam Current @ IP [mA]</a:t>
                      </a:r>
                    </a:p>
                  </a:txBody>
                  <a:tcPr marL="68580" marR="68580" marT="34291" marB="34291">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7"/>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400" dirty="0">
                          <a:solidFill>
                            <a:schemeClr val="bg1"/>
                          </a:solidFill>
                          <a:latin typeface="+mn-lt"/>
                        </a:rPr>
                        <a:t>Bunch Spacing @ IP [ns]</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8"/>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400" dirty="0">
                          <a:solidFill>
                            <a:schemeClr val="bg1"/>
                          </a:solidFill>
                          <a:latin typeface="+mn-lt"/>
                        </a:rPr>
                        <a:t>Bunch Population [10</a:t>
                      </a:r>
                      <a:r>
                        <a:rPr lang="en-US" sz="1400" baseline="30000" dirty="0">
                          <a:solidFill>
                            <a:schemeClr val="bg1"/>
                          </a:solidFill>
                          <a:latin typeface="+mn-lt"/>
                        </a:rPr>
                        <a:t>11</a:t>
                      </a:r>
                      <a:r>
                        <a:rPr lang="en-US" sz="1400" dirty="0">
                          <a:solidFill>
                            <a:schemeClr val="bg1"/>
                          </a:solidFill>
                          <a:latin typeface="+mn-lt"/>
                        </a:rPr>
                        <a:t>]</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9"/>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400" dirty="0">
                          <a:solidFill>
                            <a:schemeClr val="bg1"/>
                          </a:solidFill>
                          <a:latin typeface="+mn-lt"/>
                        </a:rPr>
                        <a:t>Bunch charge [</a:t>
                      </a:r>
                      <a:r>
                        <a:rPr lang="en-US" sz="1400" dirty="0" err="1">
                          <a:solidFill>
                            <a:schemeClr val="bg1"/>
                          </a:solidFill>
                          <a:latin typeface="+mn-lt"/>
                        </a:rPr>
                        <a:t>nC</a:t>
                      </a:r>
                      <a:r>
                        <a:rPr lang="en-US" sz="1400" dirty="0">
                          <a:solidFill>
                            <a:schemeClr val="bg1"/>
                          </a:solidFill>
                          <a:latin typeface="+mn-lt"/>
                        </a:rPr>
                        <a:t>]</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10"/>
                  </a:ext>
                </a:extLst>
              </a:tr>
            </a:tbl>
          </a:graphicData>
        </a:graphic>
      </p:graphicFrame>
      <mc:AlternateContent xmlns:mc="http://schemas.openxmlformats.org/markup-compatibility/2006" xmlns:a14="http://schemas.microsoft.com/office/drawing/2010/main">
        <mc:Choice Requires="a14">
          <p:sp>
            <p:nvSpPr>
              <p:cNvPr id="22" name="TextBox 26">
                <a:extLst>
                  <a:ext uri="{FF2B5EF4-FFF2-40B4-BE49-F238E27FC236}">
                    <a16:creationId xmlns:a16="http://schemas.microsoft.com/office/drawing/2014/main" id="{B4EF7EC6-167B-80CF-5F80-5B1A01291CDD}"/>
                  </a:ext>
                </a:extLst>
              </p:cNvPr>
              <p:cNvSpPr txBox="1"/>
              <p:nvPr/>
            </p:nvSpPr>
            <p:spPr>
              <a:xfrm>
                <a:off x="5613282" y="1194683"/>
                <a:ext cx="1236506" cy="343107"/>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14:m>
                  <m:oMath xmlns:m="http://schemas.openxmlformats.org/officeDocument/2006/math">
                    <m:rad>
                      <m:radPr>
                        <m:degHide m:val="on"/>
                        <m:ctrlPr>
                          <a:rPr lang="en-GB" sz="1600" i="1" smtClean="0">
                            <a:solidFill>
                              <a:schemeClr val="bg1"/>
                            </a:solidFill>
                            <a:latin typeface="Cambria Math" panose="02040503050406030204" pitchFamily="18" charset="0"/>
                          </a:rPr>
                        </m:ctrlPr>
                      </m:radPr>
                      <m:deg/>
                      <m:e>
                        <m:r>
                          <m:rPr>
                            <m:sty m:val="p"/>
                          </m:rPr>
                          <a:rPr lang="en-GB" sz="1600" b="0" i="1">
                            <a:solidFill>
                              <a:schemeClr val="bg1"/>
                            </a:solidFill>
                            <a:latin typeface="Cambria Math" panose="02040503050406030204" pitchFamily="18" charset="0"/>
                          </a:rPr>
                          <m:t>s</m:t>
                        </m:r>
                      </m:e>
                    </m:rad>
                  </m:oMath>
                </a14:m>
                <a:r>
                  <a:rPr lang="en-GB" sz="1600" dirty="0">
                    <a:solidFill>
                      <a:schemeClr val="bg1"/>
                    </a:solidFill>
                    <a:ea typeface="Calibri" panose="020F0502020204030204" pitchFamily="34" charset="0"/>
                    <a:cs typeface="Calibri" panose="020F0502020204030204" pitchFamily="34" charset="0"/>
                  </a:rPr>
                  <a:t>=1.18 TeV</a:t>
                </a:r>
              </a:p>
            </p:txBody>
          </p:sp>
        </mc:Choice>
        <mc:Fallback xmlns="">
          <p:sp>
            <p:nvSpPr>
              <p:cNvPr id="22" name="TextBox 26">
                <a:extLst>
                  <a:ext uri="{FF2B5EF4-FFF2-40B4-BE49-F238E27FC236}">
                    <a16:creationId xmlns:a16="http://schemas.microsoft.com/office/drawing/2014/main" id="{B4EF7EC6-167B-80CF-5F80-5B1A01291CDD}"/>
                  </a:ext>
                </a:extLst>
              </p:cNvPr>
              <p:cNvSpPr txBox="1">
                <a:spLocks noRot="1" noChangeAspect="1" noMove="1" noResize="1" noEditPoints="1" noAdjustHandles="1" noChangeArrowheads="1" noChangeShapeType="1" noTextEdit="1"/>
              </p:cNvSpPr>
              <p:nvPr/>
            </p:nvSpPr>
            <p:spPr>
              <a:xfrm>
                <a:off x="5613282" y="1194683"/>
                <a:ext cx="1236506" cy="343107"/>
              </a:xfrm>
              <a:prstGeom prst="rect">
                <a:avLst/>
              </a:prstGeom>
              <a:blipFill>
                <a:blip r:embed="rId3"/>
                <a:stretch>
                  <a:fillRect t="-7407" r="-1020" b="-22222"/>
                </a:stretch>
              </a:blipFill>
              <a:ln>
                <a:noFill/>
              </a:ln>
            </p:spPr>
            <p:txBody>
              <a:bodyPr/>
              <a:lstStyle/>
              <a:p>
                <a:r>
                  <a:rPr lang="en-GB">
                    <a:noFill/>
                  </a:rPr>
                  <a:t> </a:t>
                </a:r>
              </a:p>
            </p:txBody>
          </p:sp>
        </mc:Fallback>
      </mc:AlternateContent>
      <p:graphicFrame>
        <p:nvGraphicFramePr>
          <p:cNvPr id="23" name="Content Placeholder 8">
            <a:extLst>
              <a:ext uri="{FF2B5EF4-FFF2-40B4-BE49-F238E27FC236}">
                <a16:creationId xmlns:a16="http://schemas.microsoft.com/office/drawing/2014/main" id="{289B8C0C-EFAE-510C-AA2B-1106253C9A73}"/>
              </a:ext>
            </a:extLst>
          </p:cNvPr>
          <p:cNvGraphicFramePr>
            <a:graphicFrameLocks/>
          </p:cNvGraphicFramePr>
          <p:nvPr>
            <p:extLst>
              <p:ext uri="{D42A27DB-BD31-4B8C-83A1-F6EECF244321}">
                <p14:modId xmlns:p14="http://schemas.microsoft.com/office/powerpoint/2010/main" val="539906631"/>
              </p:ext>
            </p:extLst>
          </p:nvPr>
        </p:nvGraphicFramePr>
        <p:xfrm>
          <a:off x="7618635" y="1094376"/>
          <a:ext cx="1920000" cy="3436642"/>
        </p:xfrm>
        <a:graphic>
          <a:graphicData uri="http://schemas.openxmlformats.org/drawingml/2006/table">
            <a:tbl>
              <a:tblPr firstRow="1" bandRow="1"/>
              <a:tblGrid>
                <a:gridCol w="960000">
                  <a:extLst>
                    <a:ext uri="{9D8B030D-6E8A-4147-A177-3AD203B41FA5}">
                      <a16:colId xmlns:a16="http://schemas.microsoft.com/office/drawing/2014/main" val="20001"/>
                    </a:ext>
                  </a:extLst>
                </a:gridCol>
                <a:gridCol w="960000">
                  <a:extLst>
                    <a:ext uri="{9D8B030D-6E8A-4147-A177-3AD203B41FA5}">
                      <a16:colId xmlns:a16="http://schemas.microsoft.com/office/drawing/2014/main" val="20002"/>
                    </a:ext>
                  </a:extLst>
                </a:gridCol>
              </a:tblGrid>
              <a:tr h="312421">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err="1">
                          <a:solidFill>
                            <a:srgbClr val="DB1B53"/>
                          </a:solidFill>
                        </a:rPr>
                        <a:t>LHeC</a:t>
                      </a:r>
                      <a:endParaRPr lang="en-US" sz="1600" b="1" dirty="0">
                        <a:solidFill>
                          <a:srgbClr val="DB1B53"/>
                        </a:solidFill>
                      </a:endParaRPr>
                    </a:p>
                  </a:txBody>
                  <a:tcPr marL="68580" marR="68580" marT="34291" marB="34291">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hMerge="1">
                  <a:txBody>
                    <a:bodyPr/>
                    <a:lstStyle/>
                    <a:p>
                      <a:endParaRPr lang="en-GB" dirty="0"/>
                    </a:p>
                  </a:txBody>
                  <a:tcPr marL="51435" marR="51435" marT="25718" marB="25718">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10000"/>
                  </a:ext>
                </a:extLst>
              </a:tr>
              <a:tr h="312421">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algn="ctr"/>
                      <a:r>
                        <a:rPr lang="en-US" sz="1600" dirty="0">
                          <a:solidFill>
                            <a:schemeClr val="tx1"/>
                          </a:solidFill>
                        </a:rPr>
                        <a:t>p</a:t>
                      </a:r>
                    </a:p>
                  </a:txBody>
                  <a:tcPr marL="68580" marR="68580" marT="34291" marB="34291">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algn="ctr"/>
                      <a:r>
                        <a:rPr lang="en-US" sz="1600" dirty="0">
                          <a:solidFill>
                            <a:schemeClr val="tx1"/>
                          </a:solidFill>
                        </a:rPr>
                        <a:t>e</a:t>
                      </a:r>
                      <a:r>
                        <a:rPr lang="en-US" sz="1600" baseline="30000" dirty="0">
                          <a:solidFill>
                            <a:schemeClr val="tx1"/>
                          </a:solidFill>
                        </a:rPr>
                        <a:t>-</a:t>
                      </a:r>
                    </a:p>
                  </a:txBody>
                  <a:tcPr marL="68580" marR="68580" marT="34291" marB="34291">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2125015585"/>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t>7000</a:t>
                      </a:r>
                    </a:p>
                  </a:txBody>
                  <a:tcPr marL="68580" marR="68580" marT="34291" marB="34291">
                    <a:lnL w="12700" cmpd="sng">
                      <a:solidFill>
                        <a:sysClr val="window" lastClr="FFFFFF"/>
                      </a:solidFill>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rgbClr val="DB1B53"/>
                          </a:solidFill>
                        </a:rPr>
                        <a:t>50</a:t>
                      </a:r>
                    </a:p>
                  </a:txBody>
                  <a:tcPr marL="68580" marR="68580" marT="34291" marB="34291">
                    <a:lnL w="12700" cmpd="sng">
                      <a:solidFill>
                        <a:sysClr val="window" lastClr="FFFFFF"/>
                      </a:solidFill>
                    </a:lnL>
                    <a:lnR w="12700" cmpd="sng">
                      <a:solidFill>
                        <a:sysClr val="window" lastClr="FFFFFF"/>
                      </a:solidFill>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1"/>
                  </a:ext>
                </a:extLst>
              </a:tr>
              <a:tr h="312421">
                <a:tc gridSpan="2">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rgbClr val="DB1B53"/>
                          </a:solidFill>
                        </a:rPr>
                        <a:t>2.3</a:t>
                      </a:r>
                    </a:p>
                  </a:txBody>
                  <a:tcPr marL="68580" marR="68580" marT="34291" marB="34291">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hMerge="1">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endParaRPr lang="en-US" sz="1200" b="1" dirty="0"/>
                    </a:p>
                  </a:txBody>
                  <a:tcPr marL="51435" marR="51435" marT="25718" marB="25718">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2"/>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chemeClr val="tx1"/>
                          </a:solidFill>
                        </a:rPr>
                        <a:t>2.5</a:t>
                      </a:r>
                    </a:p>
                  </a:txBody>
                  <a:tcPr marL="68580" marR="68580" marT="34291" marB="34291">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t>20</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3"/>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rgbClr val="DB1B53"/>
                          </a:solidFill>
                        </a:rPr>
                        <a:t>0.07</a:t>
                      </a:r>
                    </a:p>
                  </a:txBody>
                  <a:tcPr marL="68580" marR="68580" marT="34291" marB="34291">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rgbClr val="DB1B53"/>
                          </a:solidFill>
                        </a:rPr>
                        <a:t>0.1</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4"/>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chemeClr val="tx1"/>
                          </a:solidFill>
                        </a:rPr>
                        <a:t>4</a:t>
                      </a:r>
                    </a:p>
                  </a:txBody>
                  <a:tcPr marL="68580" marR="68580" marT="34291" marB="34291">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t>4</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5"/>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baseline="0" dirty="0">
                          <a:solidFill>
                            <a:schemeClr val="tx1"/>
                          </a:solidFill>
                        </a:rPr>
                        <a:t>1100</a:t>
                      </a:r>
                      <a:endParaRPr lang="en-US" sz="1600" b="1" dirty="0">
                        <a:solidFill>
                          <a:schemeClr val="tx1"/>
                        </a:solidFill>
                      </a:endParaRPr>
                    </a:p>
                  </a:txBody>
                  <a:tcPr marL="68580" marR="68580" marT="34291" marB="34291">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rgbClr val="DB1B53"/>
                          </a:solidFill>
                        </a:rPr>
                        <a:t>50</a:t>
                      </a:r>
                    </a:p>
                  </a:txBody>
                  <a:tcPr marL="68580" marR="68580" marT="34291" marB="34291">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7"/>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chemeClr val="tx1"/>
                          </a:solidFill>
                        </a:rPr>
                        <a:t>25</a:t>
                      </a:r>
                    </a:p>
                  </a:txBody>
                  <a:tcPr marL="68580" marR="68580" marT="34291" marB="34291">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t>25</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8"/>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chemeClr val="tx1"/>
                          </a:solidFill>
                        </a:rPr>
                        <a:t>2.2</a:t>
                      </a:r>
                      <a:endParaRPr lang="en-US" sz="1600" b="1" baseline="30000" dirty="0">
                        <a:solidFill>
                          <a:schemeClr val="tx1"/>
                        </a:solidFill>
                      </a:endParaRPr>
                    </a:p>
                  </a:txBody>
                  <a:tcPr marL="68580" marR="68580" marT="34291" marB="34291">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457150" rtl="0" eaLnBrk="1" fontAlgn="auto" latinLnBrk="0" hangingPunct="1">
                        <a:lnSpc>
                          <a:spcPct val="100000"/>
                        </a:lnSpc>
                        <a:spcBef>
                          <a:spcPts val="0"/>
                        </a:spcBef>
                        <a:spcAft>
                          <a:spcPts val="0"/>
                        </a:spcAft>
                        <a:buClrTx/>
                        <a:buSzTx/>
                        <a:buFontTx/>
                        <a:buNone/>
                        <a:tabLst/>
                        <a:defRPr/>
                      </a:pPr>
                      <a:r>
                        <a:rPr lang="en-US" sz="1600" b="1" baseline="0" dirty="0">
                          <a:solidFill>
                            <a:srgbClr val="0055A0"/>
                          </a:solidFill>
                        </a:rPr>
                        <a:t>0.078</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9"/>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chemeClr val="tx1"/>
                          </a:solidFill>
                        </a:rPr>
                        <a:t>35</a:t>
                      </a:r>
                    </a:p>
                  </a:txBody>
                  <a:tcPr marL="68580" marR="68580" marT="34291" marB="34291">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t>1.24</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10"/>
                  </a:ext>
                </a:extLst>
              </a:tr>
            </a:tbl>
          </a:graphicData>
        </a:graphic>
      </p:graphicFrame>
      <p:grpSp>
        <p:nvGrpSpPr>
          <p:cNvPr id="24" name="Group 30">
            <a:extLst>
              <a:ext uri="{FF2B5EF4-FFF2-40B4-BE49-F238E27FC236}">
                <a16:creationId xmlns:a16="http://schemas.microsoft.com/office/drawing/2014/main" id="{FBD14447-A291-39FA-386F-FF16603AC25E}"/>
              </a:ext>
            </a:extLst>
          </p:cNvPr>
          <p:cNvGrpSpPr/>
          <p:nvPr/>
        </p:nvGrpSpPr>
        <p:grpSpPr>
          <a:xfrm>
            <a:off x="9418835" y="2309664"/>
            <a:ext cx="1296144" cy="720080"/>
            <a:chOff x="10723419" y="2632889"/>
            <a:chExt cx="1468582" cy="729345"/>
          </a:xfrm>
          <a:solidFill>
            <a:schemeClr val="accent1">
              <a:lumMod val="75000"/>
            </a:schemeClr>
          </a:solidFill>
        </p:grpSpPr>
        <p:sp>
          <p:nvSpPr>
            <p:cNvPr id="25" name="Speech Bubble: Rectangle with Corners Rounded 28">
              <a:extLst>
                <a:ext uri="{FF2B5EF4-FFF2-40B4-BE49-F238E27FC236}">
                  <a16:creationId xmlns:a16="http://schemas.microsoft.com/office/drawing/2014/main" id="{8E71B29A-096C-8EB5-DDB8-29EA10DDD9DF}"/>
                </a:ext>
              </a:extLst>
            </p:cNvPr>
            <p:cNvSpPr/>
            <p:nvPr/>
          </p:nvSpPr>
          <p:spPr>
            <a:xfrm>
              <a:off x="10831483" y="2632889"/>
              <a:ext cx="1223137" cy="729345"/>
            </a:xfrm>
            <a:prstGeom prst="wedgeRoundRectCallout">
              <a:avLst>
                <a:gd name="adj1" fmla="val -74649"/>
                <a:gd name="adj2" fmla="val 106496"/>
                <a:gd name="adj3" fmla="val 16667"/>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solidFill>
                    <a:srgbClr val="FFFF00"/>
                  </a:solidFill>
                </a:rPr>
                <a:t>2.5 GW beam power</a:t>
              </a:r>
            </a:p>
          </p:txBody>
        </p:sp>
        <p:sp>
          <p:nvSpPr>
            <p:cNvPr id="27" name="Speech Bubble: Rectangle with Corners Rounded 29">
              <a:extLst>
                <a:ext uri="{FF2B5EF4-FFF2-40B4-BE49-F238E27FC236}">
                  <a16:creationId xmlns:a16="http://schemas.microsoft.com/office/drawing/2014/main" id="{A6C15827-031C-1AC6-FABD-A5987EF58DC1}"/>
                </a:ext>
              </a:extLst>
            </p:cNvPr>
            <p:cNvSpPr/>
            <p:nvPr/>
          </p:nvSpPr>
          <p:spPr>
            <a:xfrm>
              <a:off x="10723419" y="2632889"/>
              <a:ext cx="1468582" cy="729345"/>
            </a:xfrm>
            <a:prstGeom prst="wedgeRoundRectCallout">
              <a:avLst>
                <a:gd name="adj1" fmla="val -62609"/>
                <a:gd name="adj2" fmla="val -100289"/>
                <a:gd name="adj3" fmla="val 16667"/>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rPr>
                <a:t>2.5 GW beam power</a:t>
              </a:r>
            </a:p>
          </p:txBody>
        </p:sp>
      </p:grpSp>
      <p:sp>
        <p:nvSpPr>
          <p:cNvPr id="28" name="TextBox 31">
            <a:extLst>
              <a:ext uri="{FF2B5EF4-FFF2-40B4-BE49-F238E27FC236}">
                <a16:creationId xmlns:a16="http://schemas.microsoft.com/office/drawing/2014/main" id="{9FD44881-31B3-AC37-7892-E73EF98D8425}"/>
              </a:ext>
            </a:extLst>
          </p:cNvPr>
          <p:cNvSpPr txBox="1"/>
          <p:nvPr/>
        </p:nvSpPr>
        <p:spPr>
          <a:xfrm>
            <a:off x="5818435" y="4719027"/>
            <a:ext cx="3700036" cy="830997"/>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sz="1600" b="1" dirty="0">
                <a:solidFill>
                  <a:srgbClr val="DB1B53"/>
                </a:solidFill>
              </a:rPr>
              <a:t>HL-LHC proton beam parameters</a:t>
            </a:r>
          </a:p>
          <a:p>
            <a:pPr algn="ctr"/>
            <a:r>
              <a:rPr lang="en-GB" sz="1600" b="1" dirty="0">
                <a:solidFill>
                  <a:srgbClr val="DB1B53"/>
                </a:solidFill>
              </a:rPr>
              <a:t>Very low beta functions at the IP!</a:t>
            </a:r>
          </a:p>
          <a:p>
            <a:pPr algn="ctr"/>
            <a:r>
              <a:rPr lang="en-GB" sz="1600" b="1" dirty="0">
                <a:solidFill>
                  <a:srgbClr val="DB1B53"/>
                </a:solidFill>
              </a:rPr>
              <a:t>50 mA e</a:t>
            </a:r>
            <a:r>
              <a:rPr lang="en-GB" sz="1600" b="1" baseline="30000" dirty="0">
                <a:solidFill>
                  <a:srgbClr val="DB1B53"/>
                </a:solidFill>
              </a:rPr>
              <a:t>-</a:t>
            </a:r>
            <a:r>
              <a:rPr lang="en-GB" sz="1600" b="1" dirty="0">
                <a:solidFill>
                  <a:srgbClr val="DB1B53"/>
                </a:solidFill>
              </a:rPr>
              <a:t> current</a:t>
            </a:r>
          </a:p>
        </p:txBody>
      </p:sp>
    </p:spTree>
    <p:extLst>
      <p:ext uri="{BB962C8B-B14F-4D97-AF65-F5344CB8AC3E}">
        <p14:creationId xmlns:p14="http://schemas.microsoft.com/office/powerpoint/2010/main" val="27101434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47F933-80E8-7EF7-07CD-C353DAF81053}"/>
            </a:ext>
          </a:extLst>
        </p:cNvPr>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A10FD75D-5CAF-D7D4-33B6-138299E24C77}"/>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C410B125-CDFC-6D8D-BC37-7AF61BABECE8}"/>
              </a:ext>
            </a:extLst>
          </p:cNvPr>
          <p:cNvSpPr>
            <a:spLocks noGrp="1"/>
          </p:cNvSpPr>
          <p:nvPr>
            <p:ph type="sldNum" sz="quarter" idx="12"/>
          </p:nvPr>
        </p:nvSpPr>
        <p:spPr/>
        <p:txBody>
          <a:bodyPr/>
          <a:lstStyle/>
          <a:p>
            <a:fld id="{77E71596-5F9D-49C5-9701-16B3CA54319D}" type="slidenum">
              <a:rPr lang="fr-FR" smtClean="0">
                <a:latin typeface="+mn-lt"/>
              </a:rPr>
              <a:pPr/>
              <a:t>16</a:t>
            </a:fld>
            <a:endParaRPr lang="fr-FR">
              <a:latin typeface="+mn-lt"/>
            </a:endParaRPr>
          </a:p>
        </p:txBody>
      </p:sp>
      <p:sp>
        <p:nvSpPr>
          <p:cNvPr id="26" name="Espace réservé du pied de page 25">
            <a:extLst>
              <a:ext uri="{FF2B5EF4-FFF2-40B4-BE49-F238E27FC236}">
                <a16:creationId xmlns:a16="http://schemas.microsoft.com/office/drawing/2014/main" id="{F45D51BB-98CE-3DE5-2D06-72BD7A4A4150}"/>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028EC409-1F15-8E66-93D3-7E83BD338CC1}"/>
              </a:ext>
            </a:extLst>
          </p:cNvPr>
          <p:cNvSpPr>
            <a:spLocks noGrp="1"/>
          </p:cNvSpPr>
          <p:nvPr>
            <p:ph type="title"/>
          </p:nvPr>
        </p:nvSpPr>
        <p:spPr>
          <a:xfrm>
            <a:off x="1065907" y="149425"/>
            <a:ext cx="8928992" cy="447518"/>
          </a:xfrm>
        </p:spPr>
        <p:txBody>
          <a:bodyPr>
            <a:normAutofit/>
          </a:bodyPr>
          <a:lstStyle/>
          <a:p>
            <a:r>
              <a:rPr lang="en-GB" dirty="0" err="1">
                <a:solidFill>
                  <a:schemeClr val="accent5">
                    <a:lumMod val="75000"/>
                  </a:schemeClr>
                </a:solidFill>
                <a:latin typeface="+mn-lt"/>
                <a:ea typeface="Arial" charset="0"/>
                <a:cs typeface="Arial" panose="020B0604020202020204" pitchFamily="34" charset="0"/>
              </a:rPr>
              <a:t>LHeC</a:t>
            </a:r>
            <a:r>
              <a:rPr lang="en-GB" dirty="0">
                <a:solidFill>
                  <a:schemeClr val="accent5">
                    <a:lumMod val="75000"/>
                  </a:schemeClr>
                </a:solidFill>
                <a:latin typeface="+mn-lt"/>
                <a:ea typeface="Arial" charset="0"/>
                <a:cs typeface="Arial" panose="020B0604020202020204" pitchFamily="34" charset="0"/>
              </a:rPr>
              <a:t>:  </a:t>
            </a:r>
            <a:endParaRPr lang="en-GB" dirty="0">
              <a:solidFill>
                <a:schemeClr val="accent5">
                  <a:lumMod val="75000"/>
                </a:schemeClr>
              </a:solidFill>
              <a:latin typeface="+mn-lt"/>
            </a:endParaRPr>
          </a:p>
        </p:txBody>
      </p:sp>
      <mc:AlternateContent xmlns:mc="http://schemas.openxmlformats.org/markup-compatibility/2006" xmlns:a14="http://schemas.microsoft.com/office/drawing/2010/main">
        <mc:Choice Requires="a14">
          <p:sp>
            <p:nvSpPr>
              <p:cNvPr id="22" name="TextBox 26">
                <a:extLst>
                  <a:ext uri="{FF2B5EF4-FFF2-40B4-BE49-F238E27FC236}">
                    <a16:creationId xmlns:a16="http://schemas.microsoft.com/office/drawing/2014/main" id="{E9C15517-A717-3149-30C4-B48281360FD7}"/>
                  </a:ext>
                </a:extLst>
              </p:cNvPr>
              <p:cNvSpPr txBox="1"/>
              <p:nvPr/>
            </p:nvSpPr>
            <p:spPr>
              <a:xfrm>
                <a:off x="5613282" y="1194683"/>
                <a:ext cx="1236506" cy="343107"/>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14:m>
                  <m:oMath xmlns:m="http://schemas.openxmlformats.org/officeDocument/2006/math">
                    <m:rad>
                      <m:radPr>
                        <m:degHide m:val="on"/>
                        <m:ctrlPr>
                          <a:rPr lang="en-GB" sz="1600" i="1" smtClean="0">
                            <a:solidFill>
                              <a:schemeClr val="bg1"/>
                            </a:solidFill>
                            <a:latin typeface="Cambria Math" panose="02040503050406030204" pitchFamily="18" charset="0"/>
                          </a:rPr>
                        </m:ctrlPr>
                      </m:radPr>
                      <m:deg/>
                      <m:e>
                        <m:r>
                          <m:rPr>
                            <m:sty m:val="p"/>
                          </m:rPr>
                          <a:rPr lang="en-GB" sz="1600" b="0" i="1">
                            <a:solidFill>
                              <a:schemeClr val="bg1"/>
                            </a:solidFill>
                            <a:latin typeface="Cambria Math" panose="02040503050406030204" pitchFamily="18" charset="0"/>
                          </a:rPr>
                          <m:t>s</m:t>
                        </m:r>
                      </m:e>
                    </m:rad>
                  </m:oMath>
                </a14:m>
                <a:r>
                  <a:rPr lang="en-GB" sz="1600" dirty="0">
                    <a:solidFill>
                      <a:schemeClr val="bg1"/>
                    </a:solidFill>
                    <a:ea typeface="Calibri" panose="020F0502020204030204" pitchFamily="34" charset="0"/>
                    <a:cs typeface="Calibri" panose="020F0502020204030204" pitchFamily="34" charset="0"/>
                  </a:rPr>
                  <a:t>=1.18 TeV</a:t>
                </a:r>
              </a:p>
            </p:txBody>
          </p:sp>
        </mc:Choice>
        <mc:Fallback xmlns="">
          <p:sp>
            <p:nvSpPr>
              <p:cNvPr id="22" name="TextBox 26">
                <a:extLst>
                  <a:ext uri="{FF2B5EF4-FFF2-40B4-BE49-F238E27FC236}">
                    <a16:creationId xmlns:a16="http://schemas.microsoft.com/office/drawing/2014/main" id="{E9C15517-A717-3149-30C4-B48281360FD7}"/>
                  </a:ext>
                </a:extLst>
              </p:cNvPr>
              <p:cNvSpPr txBox="1">
                <a:spLocks noRot="1" noChangeAspect="1" noMove="1" noResize="1" noEditPoints="1" noAdjustHandles="1" noChangeArrowheads="1" noChangeShapeType="1" noTextEdit="1"/>
              </p:cNvSpPr>
              <p:nvPr/>
            </p:nvSpPr>
            <p:spPr>
              <a:xfrm>
                <a:off x="5613282" y="1194683"/>
                <a:ext cx="1236506" cy="343107"/>
              </a:xfrm>
              <a:prstGeom prst="rect">
                <a:avLst/>
              </a:prstGeom>
              <a:blipFill>
                <a:blip r:embed="rId2"/>
                <a:stretch>
                  <a:fillRect t="-7407" r="-1020" b="-22222"/>
                </a:stretch>
              </a:blipFill>
              <a:ln>
                <a:noFill/>
              </a:ln>
            </p:spPr>
            <p:txBody>
              <a:bodyPr/>
              <a:lstStyle/>
              <a:p>
                <a:r>
                  <a:rPr lang="en-GB">
                    <a:noFill/>
                  </a:rPr>
                  <a:t> </a:t>
                </a:r>
              </a:p>
            </p:txBody>
          </p:sp>
        </mc:Fallback>
      </mc:AlternateContent>
      <p:pic>
        <p:nvPicPr>
          <p:cNvPr id="19" name="Image 18">
            <a:extLst>
              <a:ext uri="{FF2B5EF4-FFF2-40B4-BE49-F238E27FC236}">
                <a16:creationId xmlns:a16="http://schemas.microsoft.com/office/drawing/2014/main" id="{628F0468-3FB6-1ADF-3124-A388807A938E}"/>
              </a:ext>
            </a:extLst>
          </p:cNvPr>
          <p:cNvPicPr>
            <a:picLocks noChangeAspect="1"/>
          </p:cNvPicPr>
          <p:nvPr/>
        </p:nvPicPr>
        <p:blipFill>
          <a:blip r:embed="rId3"/>
          <a:stretch>
            <a:fillRect/>
          </a:stretch>
        </p:blipFill>
        <p:spPr>
          <a:xfrm>
            <a:off x="57795" y="662007"/>
            <a:ext cx="5184576" cy="3231833"/>
          </a:xfrm>
          <a:prstGeom prst="rect">
            <a:avLst/>
          </a:prstGeom>
        </p:spPr>
      </p:pic>
      <p:grpSp>
        <p:nvGrpSpPr>
          <p:cNvPr id="35" name="Groupe 34">
            <a:extLst>
              <a:ext uri="{FF2B5EF4-FFF2-40B4-BE49-F238E27FC236}">
                <a16:creationId xmlns:a16="http://schemas.microsoft.com/office/drawing/2014/main" id="{97468241-793A-FC52-6F78-D3D20CAC0A35}"/>
              </a:ext>
            </a:extLst>
          </p:cNvPr>
          <p:cNvGrpSpPr/>
          <p:nvPr/>
        </p:nvGrpSpPr>
        <p:grpSpPr>
          <a:xfrm>
            <a:off x="4522291" y="3101752"/>
            <a:ext cx="6336704" cy="2460761"/>
            <a:chOff x="4450283" y="3066369"/>
            <a:chExt cx="6336704" cy="2460761"/>
          </a:xfrm>
        </p:grpSpPr>
        <p:pic>
          <p:nvPicPr>
            <p:cNvPr id="29" name="Picture 11">
              <a:extLst>
                <a:ext uri="{FF2B5EF4-FFF2-40B4-BE49-F238E27FC236}">
                  <a16:creationId xmlns:a16="http://schemas.microsoft.com/office/drawing/2014/main" id="{D5314232-43CB-999D-7EEA-C69C7A915942}"/>
                </a:ext>
              </a:extLst>
            </p:cNvPr>
            <p:cNvPicPr>
              <a:picLocks noChangeAspect="1"/>
            </p:cNvPicPr>
            <p:nvPr/>
          </p:nvPicPr>
          <p:blipFill>
            <a:blip r:embed="rId4"/>
            <a:stretch>
              <a:fillRect/>
            </a:stretch>
          </p:blipFill>
          <p:spPr>
            <a:xfrm>
              <a:off x="4450283" y="3066369"/>
              <a:ext cx="5804679" cy="2460761"/>
            </a:xfrm>
            <a:prstGeom prst="rect">
              <a:avLst/>
            </a:prstGeom>
          </p:spPr>
        </p:pic>
        <p:sp>
          <p:nvSpPr>
            <p:cNvPr id="32" name="ZoneTexte 31">
              <a:extLst>
                <a:ext uri="{FF2B5EF4-FFF2-40B4-BE49-F238E27FC236}">
                  <a16:creationId xmlns:a16="http://schemas.microsoft.com/office/drawing/2014/main" id="{ADA0BA5D-421F-35C3-C5A5-7CE682BC34A1}"/>
                </a:ext>
              </a:extLst>
            </p:cNvPr>
            <p:cNvSpPr txBox="1"/>
            <p:nvPr/>
          </p:nvSpPr>
          <p:spPr>
            <a:xfrm>
              <a:off x="9418835" y="4901952"/>
              <a:ext cx="1368152" cy="246221"/>
            </a:xfrm>
            <a:prstGeom prst="rect">
              <a:avLst/>
            </a:prstGeom>
            <a:noFill/>
          </p:spPr>
          <p:txBody>
            <a:bodyPr wrap="square" rtlCol="0">
              <a:spAutoFit/>
            </a:bodyPr>
            <a:lstStyle/>
            <a:p>
              <a:r>
                <a:rPr lang="en-GB" sz="1000" dirty="0">
                  <a:latin typeface="+mn-lt"/>
                  <a:sym typeface="Wingdings" pitchFamily="2" charset="2"/>
                </a:rPr>
                <a:t> </a:t>
              </a:r>
              <a:r>
                <a:rPr lang="en-GB" sz="1000" dirty="0">
                  <a:latin typeface="+mn-lt"/>
                </a:rPr>
                <a:t>89 MeV- 20 mA</a:t>
              </a:r>
            </a:p>
          </p:txBody>
        </p:sp>
        <p:sp>
          <p:nvSpPr>
            <p:cNvPr id="33" name="ZoneTexte 32">
              <a:extLst>
                <a:ext uri="{FF2B5EF4-FFF2-40B4-BE49-F238E27FC236}">
                  <a16:creationId xmlns:a16="http://schemas.microsoft.com/office/drawing/2014/main" id="{9B42FEF0-9378-D994-89CC-F7B739BCEF6D}"/>
                </a:ext>
              </a:extLst>
            </p:cNvPr>
            <p:cNvSpPr txBox="1"/>
            <p:nvPr/>
          </p:nvSpPr>
          <p:spPr>
            <a:xfrm>
              <a:off x="9418835" y="5054352"/>
              <a:ext cx="1368152" cy="246221"/>
            </a:xfrm>
            <a:prstGeom prst="rect">
              <a:avLst/>
            </a:prstGeom>
            <a:noFill/>
          </p:spPr>
          <p:txBody>
            <a:bodyPr wrap="square" rtlCol="0">
              <a:spAutoFit/>
            </a:bodyPr>
            <a:lstStyle/>
            <a:p>
              <a:r>
                <a:rPr lang="en-GB" sz="1000" dirty="0">
                  <a:latin typeface="+mn-lt"/>
                  <a:sym typeface="Wingdings" pitchFamily="2" charset="2"/>
                </a:rPr>
                <a:t> </a:t>
              </a:r>
              <a:r>
                <a:rPr lang="en-GB" sz="1000" dirty="0">
                  <a:latin typeface="+mn-lt"/>
                </a:rPr>
                <a:t>250 MeV- 20 mA</a:t>
              </a:r>
            </a:p>
          </p:txBody>
        </p:sp>
      </p:grpSp>
      <p:sp>
        <p:nvSpPr>
          <p:cNvPr id="37" name="ZoneTexte 36">
            <a:extLst>
              <a:ext uri="{FF2B5EF4-FFF2-40B4-BE49-F238E27FC236}">
                <a16:creationId xmlns:a16="http://schemas.microsoft.com/office/drawing/2014/main" id="{A9293F42-C380-AE06-C0BB-F11FC961F197}"/>
              </a:ext>
            </a:extLst>
          </p:cNvPr>
          <p:cNvSpPr txBox="1"/>
          <p:nvPr/>
        </p:nvSpPr>
        <p:spPr>
          <a:xfrm>
            <a:off x="5211650" y="725488"/>
            <a:ext cx="5370281" cy="2339102"/>
          </a:xfrm>
          <a:prstGeom prst="rect">
            <a:avLst/>
          </a:prstGeom>
          <a:noFill/>
        </p:spPr>
        <p:txBody>
          <a:bodyPr wrap="square" rtlCol="0">
            <a:spAutoFit/>
          </a:bodyPr>
          <a:lstStyle/>
          <a:p>
            <a:r>
              <a:rPr lang="en-GB" sz="1800" b="1" u="sng" dirty="0" err="1">
                <a:solidFill>
                  <a:srgbClr val="CC0066"/>
                </a:solidFill>
                <a:latin typeface="+mn-lt"/>
              </a:rPr>
              <a:t>LHeC</a:t>
            </a:r>
            <a:r>
              <a:rPr lang="en-GB" sz="1800" b="1" u="sng" dirty="0">
                <a:solidFill>
                  <a:srgbClr val="CC0066"/>
                </a:solidFill>
                <a:latin typeface="+mn-lt"/>
              </a:rPr>
              <a:t> configuration and parameters:</a:t>
            </a:r>
          </a:p>
          <a:p>
            <a:endParaRPr lang="en-GB" sz="1600" dirty="0">
              <a:latin typeface="+mn-lt"/>
            </a:endParaRPr>
          </a:p>
          <a:p>
            <a:pPr marL="285750" indent="-285750">
              <a:buFont typeface="Arial" panose="020B0604020202020204" pitchFamily="34" charset="0"/>
              <a:buChar char="•"/>
            </a:pPr>
            <a:r>
              <a:rPr lang="en-GB" sz="1600" dirty="0">
                <a:latin typeface="+mn-lt"/>
              </a:rPr>
              <a:t>Multi-turn ERL (3 pass up, 3 pass down)</a:t>
            </a:r>
          </a:p>
          <a:p>
            <a:pPr marL="285750" indent="-285750">
              <a:buFont typeface="Arial" panose="020B0604020202020204" pitchFamily="34" charset="0"/>
              <a:buChar char="•"/>
            </a:pPr>
            <a:r>
              <a:rPr lang="en-GB" sz="1600" dirty="0">
                <a:latin typeface="+mn-lt"/>
              </a:rPr>
              <a:t>Top energy: 50 GeV, ~ 9 GeV /Linac </a:t>
            </a:r>
          </a:p>
          <a:p>
            <a:pPr marL="285750" indent="-285750">
              <a:buFont typeface="Arial" panose="020B0604020202020204" pitchFamily="34" charset="0"/>
              <a:buChar char="•"/>
            </a:pPr>
            <a:r>
              <a:rPr lang="en-GB" sz="1600" dirty="0">
                <a:latin typeface="+mn-lt"/>
              </a:rPr>
              <a:t>1.25 </a:t>
            </a:r>
            <a:r>
              <a:rPr lang="en-GB" sz="1600" dirty="0" err="1">
                <a:latin typeface="+mn-lt"/>
              </a:rPr>
              <a:t>nc</a:t>
            </a:r>
            <a:r>
              <a:rPr lang="en-GB" sz="1600" dirty="0">
                <a:latin typeface="+mn-lt"/>
              </a:rPr>
              <a:t> bunch charge @ 40 MHz </a:t>
            </a:r>
            <a:r>
              <a:rPr lang="en-GB" sz="1600" dirty="0">
                <a:latin typeface="+mn-lt"/>
                <a:sym typeface="Wingdings" pitchFamily="2" charset="2"/>
              </a:rPr>
              <a:t> 50 mA average current</a:t>
            </a:r>
          </a:p>
          <a:p>
            <a:pPr marL="285750" indent="-285750">
              <a:buFont typeface="Arial" panose="020B0604020202020204" pitchFamily="34" charset="0"/>
              <a:buChar char="•"/>
            </a:pPr>
            <a:r>
              <a:rPr lang="en-GB" sz="1600" dirty="0">
                <a:latin typeface="+mn-lt"/>
              </a:rPr>
              <a:t>802 MHz SRF system, targeted Q</a:t>
            </a:r>
            <a:r>
              <a:rPr lang="en-GB" sz="1600" baseline="-25000" dirty="0">
                <a:latin typeface="+mn-lt"/>
              </a:rPr>
              <a:t>0</a:t>
            </a:r>
            <a:r>
              <a:rPr lang="en-GB" sz="1600" dirty="0">
                <a:latin typeface="+mn-lt"/>
              </a:rPr>
              <a:t>= 3. 10</a:t>
            </a:r>
            <a:r>
              <a:rPr lang="en-GB" sz="1600" baseline="30000" dirty="0">
                <a:latin typeface="+mn-lt"/>
              </a:rPr>
              <a:t>10</a:t>
            </a:r>
            <a:endParaRPr lang="en-GB" sz="1600" dirty="0">
              <a:latin typeface="+mn-lt"/>
            </a:endParaRPr>
          </a:p>
          <a:p>
            <a:pPr marL="285750" indent="-285750">
              <a:buFont typeface="Arial" panose="020B0604020202020204" pitchFamily="34" charset="0"/>
              <a:buChar char="•"/>
            </a:pPr>
            <a:r>
              <a:rPr lang="en-GB" sz="1600" dirty="0">
                <a:latin typeface="+mn-lt"/>
              </a:rPr>
              <a:t>Beam damped at injection energy (7 MeV)</a:t>
            </a:r>
          </a:p>
          <a:p>
            <a:pPr marL="285750" indent="-285750">
              <a:buFont typeface="Arial" panose="020B0604020202020204" pitchFamily="34" charset="0"/>
              <a:buChar char="•"/>
            </a:pPr>
            <a:r>
              <a:rPr lang="en-GB" sz="1600" dirty="0">
                <a:latin typeface="+mn-lt"/>
              </a:rPr>
              <a:t>RF systems (at twice the LINAC frequency) to compensate for the synchrotron radiation loss in the arcs</a:t>
            </a:r>
          </a:p>
        </p:txBody>
      </p:sp>
      <p:sp>
        <p:nvSpPr>
          <p:cNvPr id="38" name="ZoneTexte 37">
            <a:extLst>
              <a:ext uri="{FF2B5EF4-FFF2-40B4-BE49-F238E27FC236}">
                <a16:creationId xmlns:a16="http://schemas.microsoft.com/office/drawing/2014/main" id="{AB8A48E8-E3F0-ABC7-88B7-9947FA8104DB}"/>
              </a:ext>
            </a:extLst>
          </p:cNvPr>
          <p:cNvSpPr txBox="1"/>
          <p:nvPr/>
        </p:nvSpPr>
        <p:spPr>
          <a:xfrm>
            <a:off x="129804" y="3847381"/>
            <a:ext cx="4464496" cy="1846659"/>
          </a:xfrm>
          <a:prstGeom prst="rect">
            <a:avLst/>
          </a:prstGeom>
          <a:noFill/>
        </p:spPr>
        <p:txBody>
          <a:bodyPr wrap="square" rtlCol="0">
            <a:spAutoFit/>
          </a:bodyPr>
          <a:lstStyle/>
          <a:p>
            <a:r>
              <a:rPr lang="en-GB" sz="1800" b="1" u="sng" dirty="0">
                <a:solidFill>
                  <a:srgbClr val="CC0066"/>
                </a:solidFill>
                <a:latin typeface="+mn-lt"/>
              </a:rPr>
              <a:t>PERLE configuration and main parameters:</a:t>
            </a:r>
          </a:p>
          <a:p>
            <a:pPr marL="285750" indent="-285750">
              <a:buFont typeface="Arial" panose="020B0604020202020204" pitchFamily="34" charset="0"/>
              <a:buChar char="•"/>
            </a:pPr>
            <a:endParaRPr lang="en-GB" sz="1600" dirty="0">
              <a:solidFill>
                <a:schemeClr val="bg2">
                  <a:lumMod val="50000"/>
                </a:schemeClr>
              </a:solidFill>
              <a:latin typeface="+mn-lt"/>
            </a:endParaRPr>
          </a:p>
          <a:p>
            <a:pPr marL="285750" indent="-285750">
              <a:buFont typeface="Arial" panose="020B0604020202020204" pitchFamily="34" charset="0"/>
              <a:buChar char="•"/>
            </a:pPr>
            <a:r>
              <a:rPr lang="en-GB" sz="1600" dirty="0">
                <a:solidFill>
                  <a:schemeClr val="bg2">
                    <a:lumMod val="50000"/>
                  </a:schemeClr>
                </a:solidFill>
                <a:latin typeface="+mn-lt"/>
              </a:rPr>
              <a:t>Multi-turn ERL (3 pass up, 3 pass down)</a:t>
            </a:r>
          </a:p>
          <a:p>
            <a:pPr marL="285750" indent="-285750">
              <a:buFont typeface="Arial" panose="020B0604020202020204" pitchFamily="34" charset="0"/>
              <a:buChar char="•"/>
            </a:pPr>
            <a:r>
              <a:rPr lang="en-GB" sz="1600" dirty="0">
                <a:latin typeface="+mn-lt"/>
              </a:rPr>
              <a:t>Top energy: 250 MeV, ~ 82 MeV /Linac </a:t>
            </a:r>
          </a:p>
          <a:p>
            <a:pPr marL="285750" indent="-285750">
              <a:buFont typeface="Arial" panose="020B0604020202020204" pitchFamily="34" charset="0"/>
              <a:buChar char="•"/>
            </a:pPr>
            <a:r>
              <a:rPr lang="en-GB" sz="1600" dirty="0">
                <a:latin typeface="+mn-lt"/>
              </a:rPr>
              <a:t>500 pc bunch charge @ 40 MHz </a:t>
            </a:r>
            <a:r>
              <a:rPr lang="en-GB" sz="1600" dirty="0">
                <a:latin typeface="+mn-lt"/>
                <a:sym typeface="Wingdings" pitchFamily="2" charset="2"/>
              </a:rPr>
              <a:t> 20 mA</a:t>
            </a:r>
          </a:p>
          <a:p>
            <a:pPr marL="285750" indent="-285750">
              <a:buFont typeface="Arial" panose="020B0604020202020204" pitchFamily="34" charset="0"/>
              <a:buChar char="•"/>
            </a:pPr>
            <a:r>
              <a:rPr lang="en-GB" sz="1600" dirty="0">
                <a:solidFill>
                  <a:schemeClr val="bg2">
                    <a:lumMod val="50000"/>
                  </a:schemeClr>
                </a:solidFill>
                <a:latin typeface="+mn-lt"/>
              </a:rPr>
              <a:t>802 MHz SRF system, targeted Q</a:t>
            </a:r>
            <a:r>
              <a:rPr lang="en-GB" sz="1600" baseline="-25000" dirty="0">
                <a:solidFill>
                  <a:schemeClr val="bg2">
                    <a:lumMod val="50000"/>
                  </a:schemeClr>
                </a:solidFill>
                <a:latin typeface="+mn-lt"/>
              </a:rPr>
              <a:t>0</a:t>
            </a:r>
            <a:r>
              <a:rPr lang="en-GB" sz="1600" dirty="0">
                <a:solidFill>
                  <a:schemeClr val="bg2">
                    <a:lumMod val="50000"/>
                  </a:schemeClr>
                </a:solidFill>
                <a:latin typeface="+mn-lt"/>
              </a:rPr>
              <a:t>= 3. 10</a:t>
            </a:r>
            <a:r>
              <a:rPr lang="en-GB" sz="1600" baseline="30000" dirty="0">
                <a:solidFill>
                  <a:schemeClr val="bg2">
                    <a:lumMod val="50000"/>
                  </a:schemeClr>
                </a:solidFill>
                <a:latin typeface="+mn-lt"/>
              </a:rPr>
              <a:t>10</a:t>
            </a:r>
          </a:p>
          <a:p>
            <a:pPr marL="285750" indent="-285750">
              <a:buFont typeface="Arial" panose="020B0604020202020204" pitchFamily="34" charset="0"/>
              <a:buChar char="•"/>
            </a:pPr>
            <a:r>
              <a:rPr lang="en-GB" sz="1600" dirty="0">
                <a:solidFill>
                  <a:schemeClr val="bg2">
                    <a:lumMod val="50000"/>
                  </a:schemeClr>
                </a:solidFill>
                <a:latin typeface="+mn-lt"/>
              </a:rPr>
              <a:t>Beam damped at injection energy (7 MeV)</a:t>
            </a:r>
          </a:p>
        </p:txBody>
      </p:sp>
    </p:spTree>
    <p:extLst>
      <p:ext uri="{BB962C8B-B14F-4D97-AF65-F5344CB8AC3E}">
        <p14:creationId xmlns:p14="http://schemas.microsoft.com/office/powerpoint/2010/main" val="121913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numéro de diapositive 8">
            <a:extLst>
              <a:ext uri="{FF2B5EF4-FFF2-40B4-BE49-F238E27FC236}">
                <a16:creationId xmlns:a16="http://schemas.microsoft.com/office/drawing/2014/main" id="{C289578E-FE5A-E34D-B13D-EB1D9148A41D}"/>
              </a:ext>
            </a:extLst>
          </p:cNvPr>
          <p:cNvSpPr>
            <a:spLocks noGrp="1"/>
          </p:cNvSpPr>
          <p:nvPr>
            <p:ph type="sldNum" sz="quarter" idx="12"/>
          </p:nvPr>
        </p:nvSpPr>
        <p:spPr/>
        <p:txBody>
          <a:bodyPr/>
          <a:lstStyle/>
          <a:p>
            <a:fld id="{77E71596-5F9D-49C5-9701-16B3CA54319D}" type="slidenum">
              <a:rPr lang="fr-FR" smtClean="0"/>
              <a:pPr/>
              <a:t>17</a:t>
            </a:fld>
            <a:endParaRPr lang="fr-FR" dirty="0"/>
          </a:p>
        </p:txBody>
      </p:sp>
      <p:sp>
        <p:nvSpPr>
          <p:cNvPr id="13" name="ZoneTexte 12">
            <a:extLst>
              <a:ext uri="{FF2B5EF4-FFF2-40B4-BE49-F238E27FC236}">
                <a16:creationId xmlns:a16="http://schemas.microsoft.com/office/drawing/2014/main" id="{559F2367-E8DA-5147-BD1C-73521E0BAE8D}"/>
              </a:ext>
            </a:extLst>
          </p:cNvPr>
          <p:cNvSpPr txBox="1"/>
          <p:nvPr/>
        </p:nvSpPr>
        <p:spPr>
          <a:xfrm>
            <a:off x="489843" y="2137192"/>
            <a:ext cx="9721080" cy="892552"/>
          </a:xfrm>
          <a:prstGeom prst="rect">
            <a:avLst/>
          </a:prstGeom>
          <a:noFill/>
        </p:spPr>
        <p:txBody>
          <a:bodyPr wrap="square" rtlCol="0">
            <a:spAutoFit/>
          </a:bodyPr>
          <a:lstStyle/>
          <a:p>
            <a:endParaRPr lang="en-GB" sz="1600" dirty="0">
              <a:latin typeface="+mn-lt"/>
              <a:cs typeface="Arial" panose="020B0604020202020204" pitchFamily="34" charset="0"/>
            </a:endParaRPr>
          </a:p>
          <a:p>
            <a:pPr algn="ctr"/>
            <a:r>
              <a:rPr lang="en-GB" sz="3600" b="1" dirty="0">
                <a:solidFill>
                  <a:srgbClr val="FF6700"/>
                </a:solidFill>
                <a:latin typeface="+mn-lt"/>
                <a:cs typeface="Arial" panose="020B0604020202020204" pitchFamily="34" charset="0"/>
              </a:rPr>
              <a:t>Thank you for your attention!</a:t>
            </a:r>
          </a:p>
        </p:txBody>
      </p:sp>
      <p:sp>
        <p:nvSpPr>
          <p:cNvPr id="3" name="Espace réservé de la date 2">
            <a:extLst>
              <a:ext uri="{FF2B5EF4-FFF2-40B4-BE49-F238E27FC236}">
                <a16:creationId xmlns:a16="http://schemas.microsoft.com/office/drawing/2014/main" id="{B194785F-0809-5B98-3744-9A3125F833E9}"/>
              </a:ext>
            </a:extLst>
          </p:cNvPr>
          <p:cNvSpPr>
            <a:spLocks noGrp="1"/>
          </p:cNvSpPr>
          <p:nvPr>
            <p:ph type="dt" sz="half" idx="10"/>
          </p:nvPr>
        </p:nvSpPr>
        <p:spPr/>
        <p:txBody>
          <a:bodyPr/>
          <a:lstStyle/>
          <a:p>
            <a:r>
              <a:rPr lang="fr-FR"/>
              <a:t>22 October 2025</a:t>
            </a:r>
            <a:endParaRPr lang="fr-FR" dirty="0"/>
          </a:p>
        </p:txBody>
      </p:sp>
      <p:sp>
        <p:nvSpPr>
          <p:cNvPr id="4" name="Espace réservé du pied de page 3">
            <a:extLst>
              <a:ext uri="{FF2B5EF4-FFF2-40B4-BE49-F238E27FC236}">
                <a16:creationId xmlns:a16="http://schemas.microsoft.com/office/drawing/2014/main" id="{8EBD7EDB-6417-B623-6275-E681FCBB6629}"/>
              </a:ext>
            </a:extLst>
          </p:cNvPr>
          <p:cNvSpPr>
            <a:spLocks noGrp="1"/>
          </p:cNvSpPr>
          <p:nvPr>
            <p:ph type="ftr" sz="quarter" idx="11"/>
          </p:nvPr>
        </p:nvSpPr>
        <p:spPr/>
        <p:txBody>
          <a:bodyPr/>
          <a:lstStyle/>
          <a:p>
            <a:r>
              <a:rPr lang="fr-FR"/>
              <a:t>LCWS 2025 Workshop</a:t>
            </a:r>
            <a:endParaRPr lang="fr-FR" dirty="0"/>
          </a:p>
        </p:txBody>
      </p:sp>
    </p:spTree>
    <p:extLst>
      <p:ext uri="{BB962C8B-B14F-4D97-AF65-F5344CB8AC3E}">
        <p14:creationId xmlns:p14="http://schemas.microsoft.com/office/powerpoint/2010/main" val="20785515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3E580D-594B-7314-8F18-F8510DF609EF}"/>
            </a:ext>
          </a:extLst>
        </p:cNvPr>
        <p:cNvGrpSpPr/>
        <p:nvPr/>
      </p:nvGrpSpPr>
      <p:grpSpPr>
        <a:xfrm>
          <a:off x="0" y="0"/>
          <a:ext cx="0" cy="0"/>
          <a:chOff x="0" y="0"/>
          <a:chExt cx="0" cy="0"/>
        </a:xfrm>
      </p:grpSpPr>
      <p:pic>
        <p:nvPicPr>
          <p:cNvPr id="2" name="Image 1">
            <a:extLst>
              <a:ext uri="{FF2B5EF4-FFF2-40B4-BE49-F238E27FC236}">
                <a16:creationId xmlns:a16="http://schemas.microsoft.com/office/drawing/2014/main" id="{3C083E86-157F-49A8-3886-84C4E5234436}"/>
              </a:ext>
            </a:extLst>
          </p:cNvPr>
          <p:cNvPicPr>
            <a:picLocks noChangeAspect="1"/>
          </p:cNvPicPr>
          <p:nvPr/>
        </p:nvPicPr>
        <p:blipFill>
          <a:blip r:embed="rId2"/>
          <a:stretch>
            <a:fillRect/>
          </a:stretch>
        </p:blipFill>
        <p:spPr>
          <a:xfrm>
            <a:off x="129803" y="1733601"/>
            <a:ext cx="10452129" cy="3296980"/>
          </a:xfrm>
          <a:prstGeom prst="rect">
            <a:avLst/>
          </a:prstGeom>
        </p:spPr>
      </p:pic>
      <p:sp>
        <p:nvSpPr>
          <p:cNvPr id="16" name="Espace réservé de la date 5">
            <a:extLst>
              <a:ext uri="{FF2B5EF4-FFF2-40B4-BE49-F238E27FC236}">
                <a16:creationId xmlns:a16="http://schemas.microsoft.com/office/drawing/2014/main" id="{55F41587-CECF-492B-7ED1-919D575EF558}"/>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47DB4674-00FD-D3AA-CD20-B084F7451175}"/>
              </a:ext>
            </a:extLst>
          </p:cNvPr>
          <p:cNvSpPr>
            <a:spLocks noGrp="1"/>
          </p:cNvSpPr>
          <p:nvPr>
            <p:ph type="sldNum" sz="quarter" idx="12"/>
          </p:nvPr>
        </p:nvSpPr>
        <p:spPr/>
        <p:txBody>
          <a:bodyPr/>
          <a:lstStyle/>
          <a:p>
            <a:fld id="{77E71596-5F9D-49C5-9701-16B3CA54319D}" type="slidenum">
              <a:rPr lang="fr-FR" smtClean="0">
                <a:latin typeface="+mn-lt"/>
              </a:rPr>
              <a:pPr/>
              <a:t>18</a:t>
            </a:fld>
            <a:endParaRPr lang="fr-FR">
              <a:latin typeface="+mn-lt"/>
            </a:endParaRPr>
          </a:p>
        </p:txBody>
      </p:sp>
      <p:sp>
        <p:nvSpPr>
          <p:cNvPr id="26" name="Espace réservé du pied de page 25">
            <a:extLst>
              <a:ext uri="{FF2B5EF4-FFF2-40B4-BE49-F238E27FC236}">
                <a16:creationId xmlns:a16="http://schemas.microsoft.com/office/drawing/2014/main" id="{661BE9A6-5DB5-4431-4C0F-FBBB0721F6C0}"/>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A5335C3D-BC2E-470E-4DCD-1A59826B855B}"/>
              </a:ext>
            </a:extLst>
          </p:cNvPr>
          <p:cNvSpPr>
            <a:spLocks noGrp="1"/>
          </p:cNvSpPr>
          <p:nvPr>
            <p:ph type="title"/>
          </p:nvPr>
        </p:nvSpPr>
        <p:spPr>
          <a:xfrm>
            <a:off x="1065907" y="149425"/>
            <a:ext cx="8928992" cy="447518"/>
          </a:xfrm>
        </p:spPr>
        <p:txBody>
          <a:bodyPr>
            <a:normAutofit/>
          </a:bodyPr>
          <a:lstStyle/>
          <a:p>
            <a:r>
              <a:rPr lang="en-GB" dirty="0" err="1">
                <a:solidFill>
                  <a:schemeClr val="accent5">
                    <a:lumMod val="75000"/>
                  </a:schemeClr>
                </a:solidFill>
                <a:latin typeface="+mn-lt"/>
                <a:ea typeface="Arial" charset="0"/>
                <a:cs typeface="Arial" panose="020B0604020202020204" pitchFamily="34" charset="0"/>
              </a:rPr>
              <a:t>LHeC</a:t>
            </a:r>
            <a:r>
              <a:rPr lang="en-GB" dirty="0">
                <a:solidFill>
                  <a:schemeClr val="accent5">
                    <a:lumMod val="75000"/>
                  </a:schemeClr>
                </a:solidFill>
                <a:latin typeface="+mn-lt"/>
                <a:ea typeface="Arial" charset="0"/>
                <a:cs typeface="Arial" panose="020B0604020202020204" pitchFamily="34" charset="0"/>
              </a:rPr>
              <a:t> as a bridge:  </a:t>
            </a:r>
            <a:endParaRPr lang="en-GB" dirty="0">
              <a:solidFill>
                <a:schemeClr val="accent5">
                  <a:lumMod val="75000"/>
                </a:schemeClr>
              </a:solidFill>
              <a:latin typeface="+mn-lt"/>
            </a:endParaRPr>
          </a:p>
        </p:txBody>
      </p:sp>
      <p:pic>
        <p:nvPicPr>
          <p:cNvPr id="3" name="Image 2">
            <a:extLst>
              <a:ext uri="{FF2B5EF4-FFF2-40B4-BE49-F238E27FC236}">
                <a16:creationId xmlns:a16="http://schemas.microsoft.com/office/drawing/2014/main" id="{17EC5F1D-F312-DBE9-B495-0151ADFE6F49}"/>
              </a:ext>
            </a:extLst>
          </p:cNvPr>
          <p:cNvPicPr>
            <a:picLocks noChangeAspect="1"/>
          </p:cNvPicPr>
          <p:nvPr/>
        </p:nvPicPr>
        <p:blipFill>
          <a:blip r:embed="rId3"/>
          <a:stretch>
            <a:fillRect/>
          </a:stretch>
        </p:blipFill>
        <p:spPr>
          <a:xfrm>
            <a:off x="3298155" y="2525688"/>
            <a:ext cx="2089949" cy="1449031"/>
          </a:xfrm>
          <a:prstGeom prst="rect">
            <a:avLst/>
          </a:prstGeom>
        </p:spPr>
      </p:pic>
      <p:sp>
        <p:nvSpPr>
          <p:cNvPr id="10" name="ZoneTexte 9">
            <a:extLst>
              <a:ext uri="{FF2B5EF4-FFF2-40B4-BE49-F238E27FC236}">
                <a16:creationId xmlns:a16="http://schemas.microsoft.com/office/drawing/2014/main" id="{8572FD7D-E980-0AE6-93CC-29E06A1F8FED}"/>
              </a:ext>
            </a:extLst>
          </p:cNvPr>
          <p:cNvSpPr txBox="1"/>
          <p:nvPr/>
        </p:nvSpPr>
        <p:spPr>
          <a:xfrm>
            <a:off x="345827" y="869504"/>
            <a:ext cx="9865096" cy="707886"/>
          </a:xfrm>
          <a:prstGeom prst="rect">
            <a:avLst/>
          </a:prstGeom>
          <a:noFill/>
        </p:spPr>
        <p:txBody>
          <a:bodyPr wrap="square" rtlCol="0">
            <a:spAutoFit/>
          </a:bodyPr>
          <a:lstStyle/>
          <a:p>
            <a:r>
              <a:rPr lang="en-GB" dirty="0">
                <a:latin typeface="+mn-lt"/>
              </a:rPr>
              <a:t>In standalone mode (ep/</a:t>
            </a:r>
            <a:r>
              <a:rPr lang="en-GB" dirty="0" err="1">
                <a:latin typeface="+mn-lt"/>
              </a:rPr>
              <a:t>eA</a:t>
            </a:r>
            <a:r>
              <a:rPr lang="en-GB" dirty="0">
                <a:latin typeface="+mn-lt"/>
              </a:rPr>
              <a:t> only), </a:t>
            </a:r>
            <a:r>
              <a:rPr lang="en-GB" dirty="0" err="1">
                <a:latin typeface="+mn-lt"/>
              </a:rPr>
              <a:t>LHeC</a:t>
            </a:r>
            <a:r>
              <a:rPr lang="en-GB" dirty="0">
                <a:latin typeface="+mn-lt"/>
              </a:rPr>
              <a:t> may be a bridge between major colliders at CERN: between the end of HL-LHC (2041) and the next flagship CERN collider.</a:t>
            </a:r>
          </a:p>
        </p:txBody>
      </p:sp>
    </p:spTree>
    <p:extLst>
      <p:ext uri="{BB962C8B-B14F-4D97-AF65-F5344CB8AC3E}">
        <p14:creationId xmlns:p14="http://schemas.microsoft.com/office/powerpoint/2010/main" val="823829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12E0A1-4A74-27A9-B3D1-51821F30A055}"/>
            </a:ext>
          </a:extLst>
        </p:cNvPr>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996B2662-D94A-E6C6-117D-47B49E2534A5}"/>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52A32B8F-5FDF-BAA6-1C31-6631A331AA84}"/>
              </a:ext>
            </a:extLst>
          </p:cNvPr>
          <p:cNvSpPr>
            <a:spLocks noGrp="1"/>
          </p:cNvSpPr>
          <p:nvPr>
            <p:ph type="sldNum" sz="quarter" idx="12"/>
          </p:nvPr>
        </p:nvSpPr>
        <p:spPr/>
        <p:txBody>
          <a:bodyPr/>
          <a:lstStyle/>
          <a:p>
            <a:fld id="{77E71596-5F9D-49C5-9701-16B3CA54319D}" type="slidenum">
              <a:rPr lang="fr-FR" smtClean="0">
                <a:latin typeface="+mn-lt"/>
              </a:rPr>
              <a:pPr/>
              <a:t>19</a:t>
            </a:fld>
            <a:endParaRPr lang="fr-FR">
              <a:latin typeface="+mn-lt"/>
            </a:endParaRPr>
          </a:p>
        </p:txBody>
      </p:sp>
      <p:sp>
        <p:nvSpPr>
          <p:cNvPr id="26" name="Espace réservé du pied de page 25">
            <a:extLst>
              <a:ext uri="{FF2B5EF4-FFF2-40B4-BE49-F238E27FC236}">
                <a16:creationId xmlns:a16="http://schemas.microsoft.com/office/drawing/2014/main" id="{0A3436DA-4B9B-5973-DE41-DEBE93CEFE4A}"/>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81C5ED9E-2FD0-D663-F728-61B070D1AFF3}"/>
              </a:ext>
            </a:extLst>
          </p:cNvPr>
          <p:cNvSpPr>
            <a:spLocks noGrp="1"/>
          </p:cNvSpPr>
          <p:nvPr>
            <p:ph type="title"/>
          </p:nvPr>
        </p:nvSpPr>
        <p:spPr>
          <a:xfrm>
            <a:off x="1065907" y="149425"/>
            <a:ext cx="8928992" cy="447518"/>
          </a:xfrm>
        </p:spPr>
        <p:txBody>
          <a:bodyPr>
            <a:normAutofit/>
          </a:bodyPr>
          <a:lstStyle/>
          <a:p>
            <a:r>
              <a:rPr lang="en-GB" dirty="0" err="1">
                <a:solidFill>
                  <a:schemeClr val="accent5">
                    <a:lumMod val="75000"/>
                  </a:schemeClr>
                </a:solidFill>
                <a:latin typeface="+mn-lt"/>
                <a:ea typeface="Arial" charset="0"/>
                <a:cs typeface="Arial" panose="020B0604020202020204" pitchFamily="34" charset="0"/>
              </a:rPr>
              <a:t>LHeC</a:t>
            </a:r>
            <a:r>
              <a:rPr lang="en-GB" dirty="0">
                <a:solidFill>
                  <a:schemeClr val="accent5">
                    <a:lumMod val="75000"/>
                  </a:schemeClr>
                </a:solidFill>
                <a:latin typeface="+mn-lt"/>
                <a:ea typeface="Arial" charset="0"/>
                <a:cs typeface="Arial" panose="020B0604020202020204" pitchFamily="34" charset="0"/>
              </a:rPr>
              <a:t> as a bridge:  </a:t>
            </a:r>
            <a:endParaRPr lang="en-GB" dirty="0">
              <a:solidFill>
                <a:schemeClr val="accent5">
                  <a:lumMod val="75000"/>
                </a:schemeClr>
              </a:solidFill>
              <a:latin typeface="+mn-lt"/>
            </a:endParaRPr>
          </a:p>
        </p:txBody>
      </p:sp>
      <p:pic>
        <p:nvPicPr>
          <p:cNvPr id="2" name="Image 1">
            <a:extLst>
              <a:ext uri="{FF2B5EF4-FFF2-40B4-BE49-F238E27FC236}">
                <a16:creationId xmlns:a16="http://schemas.microsoft.com/office/drawing/2014/main" id="{B576976A-CFEB-0CD6-AF17-5189FE314693}"/>
              </a:ext>
            </a:extLst>
          </p:cNvPr>
          <p:cNvPicPr>
            <a:picLocks noChangeAspect="1"/>
          </p:cNvPicPr>
          <p:nvPr/>
        </p:nvPicPr>
        <p:blipFill>
          <a:blip r:embed="rId2"/>
          <a:stretch>
            <a:fillRect/>
          </a:stretch>
        </p:blipFill>
        <p:spPr>
          <a:xfrm>
            <a:off x="345827" y="1373560"/>
            <a:ext cx="10096284" cy="4320480"/>
          </a:xfrm>
          <a:prstGeom prst="rect">
            <a:avLst/>
          </a:prstGeom>
        </p:spPr>
      </p:pic>
      <p:sp>
        <p:nvSpPr>
          <p:cNvPr id="3" name="ZoneTexte 2">
            <a:extLst>
              <a:ext uri="{FF2B5EF4-FFF2-40B4-BE49-F238E27FC236}">
                <a16:creationId xmlns:a16="http://schemas.microsoft.com/office/drawing/2014/main" id="{18471388-9CA8-DAB5-7B3A-68841F5A6D12}"/>
              </a:ext>
            </a:extLst>
          </p:cNvPr>
          <p:cNvSpPr txBox="1"/>
          <p:nvPr/>
        </p:nvSpPr>
        <p:spPr>
          <a:xfrm>
            <a:off x="345827" y="725488"/>
            <a:ext cx="9865096" cy="707886"/>
          </a:xfrm>
          <a:prstGeom prst="rect">
            <a:avLst/>
          </a:prstGeom>
          <a:noFill/>
        </p:spPr>
        <p:txBody>
          <a:bodyPr wrap="square" rtlCol="0">
            <a:spAutoFit/>
          </a:bodyPr>
          <a:lstStyle/>
          <a:p>
            <a:r>
              <a:rPr lang="en-GB" dirty="0">
                <a:latin typeface="+mn-lt"/>
              </a:rPr>
              <a:t>In standalone mode (ep/</a:t>
            </a:r>
            <a:r>
              <a:rPr lang="en-GB" dirty="0" err="1">
                <a:latin typeface="+mn-lt"/>
              </a:rPr>
              <a:t>eA</a:t>
            </a:r>
            <a:r>
              <a:rPr lang="en-GB" dirty="0">
                <a:latin typeface="+mn-lt"/>
              </a:rPr>
              <a:t> only), </a:t>
            </a:r>
            <a:r>
              <a:rPr lang="en-GB" dirty="0" err="1">
                <a:latin typeface="+mn-lt"/>
              </a:rPr>
              <a:t>LHeC</a:t>
            </a:r>
            <a:r>
              <a:rPr lang="en-GB" dirty="0">
                <a:latin typeface="+mn-lt"/>
              </a:rPr>
              <a:t> may be a bridge between major colliders at CERN: between the end of HL-LHC (2041) and the next flagship CERN collider.</a:t>
            </a:r>
          </a:p>
        </p:txBody>
      </p:sp>
    </p:spTree>
    <p:extLst>
      <p:ext uri="{BB962C8B-B14F-4D97-AF65-F5344CB8AC3E}">
        <p14:creationId xmlns:p14="http://schemas.microsoft.com/office/powerpoint/2010/main" val="20182973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0E29EF49-06FD-A846-99CD-A73224F266A3}"/>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p:cNvSpPr>
            <a:spLocks noGrp="1"/>
          </p:cNvSpPr>
          <p:nvPr>
            <p:ph type="sldNum" sz="quarter" idx="12"/>
          </p:nvPr>
        </p:nvSpPr>
        <p:spPr/>
        <p:txBody>
          <a:bodyPr/>
          <a:lstStyle/>
          <a:p>
            <a:fld id="{77E71596-5F9D-49C5-9701-16B3CA54319D}" type="slidenum">
              <a:rPr lang="fr-FR" smtClean="0">
                <a:latin typeface="+mn-lt"/>
              </a:rPr>
              <a:pPr/>
              <a:t>2</a:t>
            </a:fld>
            <a:endParaRPr lang="fr-FR">
              <a:latin typeface="+mn-lt"/>
            </a:endParaRPr>
          </a:p>
        </p:txBody>
      </p:sp>
      <p:sp>
        <p:nvSpPr>
          <p:cNvPr id="26" name="Espace réservé du pied de page 25">
            <a:extLst>
              <a:ext uri="{FF2B5EF4-FFF2-40B4-BE49-F238E27FC236}">
                <a16:creationId xmlns:a16="http://schemas.microsoft.com/office/drawing/2014/main" id="{D3C7BBAB-C8BF-4186-9315-9B68CB901864}"/>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AEB82E78-FA76-6441-450A-230A95A3F538}"/>
              </a:ext>
            </a:extLst>
          </p:cNvPr>
          <p:cNvSpPr>
            <a:spLocks noGrp="1"/>
          </p:cNvSpPr>
          <p:nvPr>
            <p:ph type="title"/>
          </p:nvPr>
        </p:nvSpPr>
        <p:spPr>
          <a:xfrm>
            <a:off x="1065907" y="149425"/>
            <a:ext cx="7163834" cy="447518"/>
          </a:xfrm>
        </p:spPr>
        <p:txBody>
          <a:bodyPr>
            <a:normAutofit/>
          </a:bodyPr>
          <a:lstStyle/>
          <a:p>
            <a:r>
              <a:rPr lang="en-GB" dirty="0">
                <a:solidFill>
                  <a:schemeClr val="accent5">
                    <a:lumMod val="75000"/>
                  </a:schemeClr>
                </a:solidFill>
                <a:latin typeface="+mn-lt"/>
                <a:cs typeface="Arial" panose="020B0604020202020204" pitchFamily="34" charset="0"/>
              </a:rPr>
              <a:t>Motivation: </a:t>
            </a:r>
            <a:endParaRPr lang="en-GB" dirty="0">
              <a:solidFill>
                <a:schemeClr val="accent5">
                  <a:lumMod val="75000"/>
                </a:schemeClr>
              </a:solidFill>
              <a:latin typeface="+mn-lt"/>
            </a:endParaRPr>
          </a:p>
        </p:txBody>
      </p:sp>
      <p:sp>
        <p:nvSpPr>
          <p:cNvPr id="14" name="ZoneTexte 13">
            <a:extLst>
              <a:ext uri="{FF2B5EF4-FFF2-40B4-BE49-F238E27FC236}">
                <a16:creationId xmlns:a16="http://schemas.microsoft.com/office/drawing/2014/main" id="{D4CA0774-65C8-D39C-2F74-81669555E1FD}"/>
              </a:ext>
            </a:extLst>
          </p:cNvPr>
          <p:cNvSpPr txBox="1"/>
          <p:nvPr/>
        </p:nvSpPr>
        <p:spPr>
          <a:xfrm>
            <a:off x="345828" y="992609"/>
            <a:ext cx="7488832" cy="3693319"/>
          </a:xfrm>
          <a:prstGeom prst="rect">
            <a:avLst/>
          </a:prstGeom>
          <a:noFill/>
        </p:spPr>
        <p:txBody>
          <a:bodyPr wrap="square" rtlCol="0">
            <a:spAutoFit/>
          </a:bodyPr>
          <a:lstStyle/>
          <a:p>
            <a:pPr algn="just"/>
            <a:r>
              <a:rPr lang="en-GB" sz="1800" b="1" noProof="0" dirty="0">
                <a:latin typeface="+mn-lt"/>
              </a:rPr>
              <a:t>ESPP- Accelerator R&amp;D Roadmap</a:t>
            </a:r>
            <a:r>
              <a:rPr lang="en-GB" sz="1800" b="1" dirty="0">
                <a:latin typeface="+mn-lt"/>
              </a:rPr>
              <a:t> R</a:t>
            </a:r>
            <a:r>
              <a:rPr lang="en-GB" sz="1800" b="1" noProof="0" dirty="0" err="1">
                <a:latin typeface="+mn-lt"/>
              </a:rPr>
              <a:t>eport</a:t>
            </a:r>
            <a:r>
              <a:rPr lang="en-GB" sz="1800" b="1" noProof="0" dirty="0">
                <a:latin typeface="+mn-lt"/>
              </a:rPr>
              <a:t> (2022): </a:t>
            </a:r>
          </a:p>
          <a:p>
            <a:pPr algn="just"/>
            <a:endParaRPr lang="en-GB" sz="1800" i="1" noProof="0" dirty="0">
              <a:solidFill>
                <a:schemeClr val="bg2">
                  <a:lumMod val="50000"/>
                </a:schemeClr>
              </a:solidFill>
              <a:latin typeface="+mn-lt"/>
            </a:endParaRPr>
          </a:p>
          <a:p>
            <a:pPr algn="just"/>
            <a:r>
              <a:rPr lang="en-GB" sz="1800" i="1" noProof="0" dirty="0">
                <a:solidFill>
                  <a:schemeClr val="bg2">
                    <a:lumMod val="50000"/>
                  </a:schemeClr>
                </a:solidFill>
                <a:latin typeface="+mn-lt"/>
              </a:rPr>
              <a:t>“A particularly interesting prospect is to design and possibly build, in the further future, an energy-efficient, ultra-high-luminosity ERL-based electron positron collider at 500 GeV, termed HH500, which would enable the exploration of the Higgs vacuum potential with a measurement of the tri-linear Higgs coupling in </a:t>
            </a:r>
            <a:r>
              <a:rPr lang="en-GB" sz="1800" i="1" noProof="0" dirty="0" err="1">
                <a:solidFill>
                  <a:schemeClr val="bg2">
                    <a:lumMod val="50000"/>
                  </a:schemeClr>
                </a:solidFill>
                <a:latin typeface="+mn-lt"/>
              </a:rPr>
              <a:t>e+e</a:t>
            </a:r>
            <a:r>
              <a:rPr lang="en-GB" sz="1800" i="1" noProof="0" dirty="0">
                <a:solidFill>
                  <a:schemeClr val="bg2">
                    <a:lumMod val="50000"/>
                  </a:schemeClr>
                </a:solidFill>
                <a:latin typeface="+mn-lt"/>
              </a:rPr>
              <a:t>−”</a:t>
            </a:r>
          </a:p>
          <a:p>
            <a:pPr algn="r"/>
            <a:r>
              <a:rPr lang="en-GB" sz="1800" noProof="0" dirty="0">
                <a:latin typeface="+mn-lt"/>
              </a:rPr>
              <a:t>Excerpt of the executive summary</a:t>
            </a:r>
          </a:p>
          <a:p>
            <a:pPr algn="r"/>
            <a:endParaRPr lang="en-GB" sz="1800" dirty="0">
              <a:latin typeface="+mn-lt"/>
            </a:endParaRPr>
          </a:p>
          <a:p>
            <a:pPr marL="285750" indent="-285750">
              <a:buFont typeface="Courier New" panose="02070309020205020404" pitchFamily="49" charset="0"/>
              <a:buChar char="o"/>
            </a:pPr>
            <a:r>
              <a:rPr lang="en-GB" sz="1800" dirty="0">
                <a:latin typeface="+mn-lt"/>
              </a:rPr>
              <a:t>Measurement p</a:t>
            </a:r>
            <a:r>
              <a:rPr lang="en-GB" sz="1800" noProof="0" dirty="0" err="1">
                <a:latin typeface="+mn-lt"/>
              </a:rPr>
              <a:t>recision</a:t>
            </a:r>
            <a:r>
              <a:rPr lang="en-GB" sz="1800" noProof="0" dirty="0">
                <a:latin typeface="+mn-lt"/>
              </a:rPr>
              <a:t> at the % level requires a luminosity of 10</a:t>
            </a:r>
            <a:r>
              <a:rPr lang="en-GB" sz="1800" baseline="30000" noProof="0" dirty="0">
                <a:latin typeface="+mn-lt"/>
              </a:rPr>
              <a:t>36</a:t>
            </a:r>
            <a:r>
              <a:rPr lang="en-GB" sz="1800" noProof="0" dirty="0">
                <a:latin typeface="+mn-lt"/>
              </a:rPr>
              <a:t> cm</a:t>
            </a:r>
            <a:r>
              <a:rPr lang="en-GB" sz="1800" baseline="30000" noProof="0" dirty="0">
                <a:latin typeface="+mn-lt"/>
              </a:rPr>
              <a:t>-2</a:t>
            </a:r>
            <a:r>
              <a:rPr lang="en-GB" sz="1800" noProof="0" dirty="0">
                <a:latin typeface="+mn-lt"/>
              </a:rPr>
              <a:t> s</a:t>
            </a:r>
            <a:r>
              <a:rPr lang="en-GB" sz="1800" baseline="30000" noProof="0" dirty="0">
                <a:latin typeface="+mn-lt"/>
              </a:rPr>
              <a:t>-1</a:t>
            </a:r>
            <a:r>
              <a:rPr lang="en-GB" sz="1800" noProof="0" dirty="0">
                <a:latin typeface="+mn-lt"/>
              </a:rPr>
              <a:t>.</a:t>
            </a:r>
          </a:p>
          <a:p>
            <a:pPr marL="285750" indent="-285750">
              <a:buFont typeface="Courier New" panose="02070309020205020404" pitchFamily="49" charset="0"/>
              <a:buChar char="o"/>
            </a:pPr>
            <a:r>
              <a:rPr lang="en-GB" sz="1800" dirty="0">
                <a:latin typeface="+mn-lt"/>
                <a:sym typeface="Wingdings" pitchFamily="2" charset="2"/>
              </a:rPr>
              <a:t>Increasing the luminosity by orders of magnitude beyond the existent proposals requires significant change in the overall approach on technological choices.</a:t>
            </a:r>
          </a:p>
        </p:txBody>
      </p:sp>
      <p:pic>
        <p:nvPicPr>
          <p:cNvPr id="17" name="Picture 6" descr="Diagram&#10;&#10;Description automatically generated">
            <a:extLst>
              <a:ext uri="{FF2B5EF4-FFF2-40B4-BE49-F238E27FC236}">
                <a16:creationId xmlns:a16="http://schemas.microsoft.com/office/drawing/2014/main" id="{1346768C-8E36-5CD3-8761-70FA9414750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04193" y="1178026"/>
            <a:ext cx="2378738" cy="3363886"/>
          </a:xfrm>
          <a:prstGeom prst="rect">
            <a:avLst/>
          </a:prstGeom>
        </p:spPr>
      </p:pic>
      <p:sp>
        <p:nvSpPr>
          <p:cNvPr id="19" name="ZoneTexte 18">
            <a:extLst>
              <a:ext uri="{FF2B5EF4-FFF2-40B4-BE49-F238E27FC236}">
                <a16:creationId xmlns:a16="http://schemas.microsoft.com/office/drawing/2014/main" id="{70F1ED65-66D9-D14A-07B6-3DCF1E8233B1}"/>
              </a:ext>
            </a:extLst>
          </p:cNvPr>
          <p:cNvSpPr txBox="1"/>
          <p:nvPr/>
        </p:nvSpPr>
        <p:spPr>
          <a:xfrm rot="16200000">
            <a:off x="8328842" y="2731839"/>
            <a:ext cx="4320480" cy="307777"/>
          </a:xfrm>
          <a:prstGeom prst="rect">
            <a:avLst/>
          </a:prstGeom>
          <a:noFill/>
        </p:spPr>
        <p:txBody>
          <a:bodyPr wrap="square" rtlCol="0">
            <a:spAutoFit/>
          </a:bodyPr>
          <a:lstStyle/>
          <a:p>
            <a:r>
              <a:rPr lang="fr-FR" sz="1400" dirty="0">
                <a:latin typeface="+mn-lt"/>
                <a:hlinkClick r:id="rId3"/>
              </a:rPr>
              <a:t>https://arxiv.org/ftp/arxiv/papers/2201/2201.07895.pdf</a:t>
            </a:r>
            <a:endParaRPr lang="fr-FR" sz="1400" dirty="0">
              <a:latin typeface="+mn-lt"/>
            </a:endParaRPr>
          </a:p>
        </p:txBody>
      </p:sp>
      <p:sp>
        <p:nvSpPr>
          <p:cNvPr id="20" name="ZoneTexte 19">
            <a:extLst>
              <a:ext uri="{FF2B5EF4-FFF2-40B4-BE49-F238E27FC236}">
                <a16:creationId xmlns:a16="http://schemas.microsoft.com/office/drawing/2014/main" id="{39C4563C-AF52-0F6B-8FA8-5DCB79404659}"/>
              </a:ext>
            </a:extLst>
          </p:cNvPr>
          <p:cNvSpPr txBox="1"/>
          <p:nvPr/>
        </p:nvSpPr>
        <p:spPr>
          <a:xfrm>
            <a:off x="345828" y="4842138"/>
            <a:ext cx="10172873" cy="707886"/>
          </a:xfrm>
          <a:prstGeom prst="rect">
            <a:avLst/>
          </a:prstGeom>
          <a:noFill/>
        </p:spPr>
        <p:txBody>
          <a:bodyPr wrap="square" rtlCol="0">
            <a:spAutoFit/>
          </a:bodyPr>
          <a:lstStyle/>
          <a:p>
            <a:r>
              <a:rPr lang="en-GB" dirty="0">
                <a:solidFill>
                  <a:srgbClr val="DB1B53"/>
                </a:solidFill>
                <a:latin typeface="+mn-lt"/>
                <a:sym typeface="Wingdings" pitchFamily="2" charset="2"/>
              </a:rPr>
              <a:t>In this talk, we will highlight several ERL-based concepts, proposed to address this challenge. </a:t>
            </a:r>
          </a:p>
          <a:p>
            <a:r>
              <a:rPr lang="en-GB" dirty="0">
                <a:solidFill>
                  <a:srgbClr val="DB1B53"/>
                </a:solidFill>
                <a:latin typeface="+mn-lt"/>
                <a:sym typeface="Wingdings" pitchFamily="2" charset="2"/>
              </a:rPr>
              <a:t>2 of them were presented in the LC vision report: </a:t>
            </a:r>
            <a:r>
              <a:rPr lang="en-GB" dirty="0">
                <a:solidFill>
                  <a:srgbClr val="DB1B53"/>
                </a:solidFill>
                <a:latin typeface="+mn-lt"/>
                <a:sym typeface="Wingdings" pitchFamily="2" charset="2"/>
                <a:hlinkClick r:id="rId4"/>
              </a:rPr>
              <a:t>https://arxiv.org/pdf/2503.19983</a:t>
            </a:r>
            <a:r>
              <a:rPr lang="en-GB" dirty="0">
                <a:solidFill>
                  <a:srgbClr val="DB1B53"/>
                </a:solidFill>
                <a:latin typeface="+mn-lt"/>
                <a:sym typeface="Wingdings" pitchFamily="2" charset="2"/>
              </a:rPr>
              <a:t>   </a:t>
            </a:r>
            <a:endParaRPr lang="en-GB" dirty="0">
              <a:solidFill>
                <a:srgbClr val="DB1B53"/>
              </a:solidFill>
              <a:latin typeface="+mn-lt"/>
            </a:endParaRPr>
          </a:p>
        </p:txBody>
      </p:sp>
    </p:spTree>
    <p:extLst>
      <p:ext uri="{BB962C8B-B14F-4D97-AF65-F5344CB8AC3E}">
        <p14:creationId xmlns:p14="http://schemas.microsoft.com/office/powerpoint/2010/main" val="18133627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0E29EF49-06FD-A846-99CD-A73224F266A3}"/>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p:cNvSpPr>
            <a:spLocks noGrp="1"/>
          </p:cNvSpPr>
          <p:nvPr>
            <p:ph type="sldNum" sz="quarter" idx="12"/>
          </p:nvPr>
        </p:nvSpPr>
        <p:spPr/>
        <p:txBody>
          <a:bodyPr/>
          <a:lstStyle/>
          <a:p>
            <a:fld id="{77E71596-5F9D-49C5-9701-16B3CA54319D}" type="slidenum">
              <a:rPr lang="fr-FR" smtClean="0">
                <a:latin typeface="+mn-lt"/>
              </a:rPr>
              <a:pPr/>
              <a:t>20</a:t>
            </a:fld>
            <a:endParaRPr lang="fr-FR">
              <a:latin typeface="+mn-lt"/>
            </a:endParaRPr>
          </a:p>
        </p:txBody>
      </p:sp>
      <p:sp>
        <p:nvSpPr>
          <p:cNvPr id="26" name="Espace réservé du pied de page 25">
            <a:extLst>
              <a:ext uri="{FF2B5EF4-FFF2-40B4-BE49-F238E27FC236}">
                <a16:creationId xmlns:a16="http://schemas.microsoft.com/office/drawing/2014/main" id="{D3C7BBAB-C8BF-4186-9315-9B68CB901864}"/>
              </a:ext>
            </a:extLst>
          </p:cNvPr>
          <p:cNvSpPr>
            <a:spLocks noGrp="1"/>
          </p:cNvSpPr>
          <p:nvPr>
            <p:ph type="ftr" sz="quarter" idx="11"/>
          </p:nvPr>
        </p:nvSpPr>
        <p:spPr/>
        <p:txBody>
          <a:bodyPr/>
          <a:lstStyle/>
          <a:p>
            <a:r>
              <a:rPr lang="en-US">
                <a:latin typeface="+mn-lt"/>
              </a:rPr>
              <a:t>LCWS 2025 Workshop</a:t>
            </a:r>
            <a:endParaRPr lang="fr-FR" dirty="0">
              <a:latin typeface="+mn-lt"/>
            </a:endParaRPr>
          </a:p>
        </p:txBody>
      </p:sp>
      <p:sp>
        <p:nvSpPr>
          <p:cNvPr id="36" name="Titre 1">
            <a:extLst>
              <a:ext uri="{FF2B5EF4-FFF2-40B4-BE49-F238E27FC236}">
                <a16:creationId xmlns:a16="http://schemas.microsoft.com/office/drawing/2014/main" id="{AEB82E78-FA76-6441-450A-230A95A3F538}"/>
              </a:ext>
            </a:extLst>
          </p:cNvPr>
          <p:cNvSpPr>
            <a:spLocks noGrp="1"/>
          </p:cNvSpPr>
          <p:nvPr>
            <p:ph type="title"/>
          </p:nvPr>
        </p:nvSpPr>
        <p:spPr>
          <a:xfrm>
            <a:off x="1065907" y="149425"/>
            <a:ext cx="7163834" cy="447518"/>
          </a:xfrm>
        </p:spPr>
        <p:txBody>
          <a:bodyPr>
            <a:normAutofit/>
          </a:bodyPr>
          <a:lstStyle/>
          <a:p>
            <a:r>
              <a:rPr lang="en-GB" dirty="0">
                <a:solidFill>
                  <a:schemeClr val="accent5">
                    <a:lumMod val="75000"/>
                  </a:schemeClr>
                </a:solidFill>
                <a:latin typeface="+mn-lt"/>
                <a:ea typeface="Arial" charset="0"/>
                <a:cs typeface="Arial" panose="020B0604020202020204" pitchFamily="34" charset="0"/>
              </a:rPr>
              <a:t>ERL - The global landscape  </a:t>
            </a:r>
            <a:endParaRPr lang="en-GB" dirty="0">
              <a:solidFill>
                <a:schemeClr val="accent5">
                  <a:lumMod val="75000"/>
                </a:schemeClr>
              </a:solidFill>
              <a:latin typeface="+mn-lt"/>
            </a:endParaRPr>
          </a:p>
        </p:txBody>
      </p:sp>
      <p:grpSp>
        <p:nvGrpSpPr>
          <p:cNvPr id="3" name="Groupe 2">
            <a:extLst>
              <a:ext uri="{FF2B5EF4-FFF2-40B4-BE49-F238E27FC236}">
                <a16:creationId xmlns:a16="http://schemas.microsoft.com/office/drawing/2014/main" id="{E416665B-EBF7-584F-41ED-9A9C61095E2A}"/>
              </a:ext>
            </a:extLst>
          </p:cNvPr>
          <p:cNvGrpSpPr/>
          <p:nvPr/>
        </p:nvGrpSpPr>
        <p:grpSpPr>
          <a:xfrm>
            <a:off x="3586187" y="869506"/>
            <a:ext cx="7014264" cy="4351962"/>
            <a:chOff x="285076" y="653480"/>
            <a:chExt cx="9321816" cy="5370379"/>
          </a:xfrm>
        </p:grpSpPr>
        <p:pic>
          <p:nvPicPr>
            <p:cNvPr id="2" name="Image 1">
              <a:extLst>
                <a:ext uri="{FF2B5EF4-FFF2-40B4-BE49-F238E27FC236}">
                  <a16:creationId xmlns:a16="http://schemas.microsoft.com/office/drawing/2014/main" id="{41B41D81-B4DE-5D33-3B2D-48800DE3B625}"/>
                </a:ext>
              </a:extLst>
            </p:cNvPr>
            <p:cNvPicPr>
              <a:picLocks noChangeAspect="1"/>
            </p:cNvPicPr>
            <p:nvPr/>
          </p:nvPicPr>
          <p:blipFill>
            <a:blip r:embed="rId2"/>
            <a:stretch>
              <a:fillRect/>
            </a:stretch>
          </p:blipFill>
          <p:spPr>
            <a:xfrm>
              <a:off x="1569963" y="653480"/>
              <a:ext cx="7455941" cy="4985386"/>
            </a:xfrm>
            <a:prstGeom prst="rect">
              <a:avLst/>
            </a:prstGeom>
          </p:spPr>
        </p:pic>
        <p:grpSp>
          <p:nvGrpSpPr>
            <p:cNvPr id="30" name="Group 25">
              <a:extLst>
                <a:ext uri="{FF2B5EF4-FFF2-40B4-BE49-F238E27FC236}">
                  <a16:creationId xmlns:a16="http://schemas.microsoft.com/office/drawing/2014/main" id="{9D8AFD7E-98E5-0589-E26B-D0E4A90B76AC}"/>
                </a:ext>
              </a:extLst>
            </p:cNvPr>
            <p:cNvGrpSpPr/>
            <p:nvPr/>
          </p:nvGrpSpPr>
          <p:grpSpPr>
            <a:xfrm>
              <a:off x="6696787" y="5261992"/>
              <a:ext cx="2875976" cy="388453"/>
              <a:chOff x="8232861" y="6407285"/>
              <a:chExt cx="2875976" cy="388453"/>
            </a:xfrm>
          </p:grpSpPr>
          <p:sp>
            <p:nvSpPr>
              <p:cNvPr id="31" name="TextBox 8">
                <a:extLst>
                  <a:ext uri="{FF2B5EF4-FFF2-40B4-BE49-F238E27FC236}">
                    <a16:creationId xmlns:a16="http://schemas.microsoft.com/office/drawing/2014/main" id="{CD3B7B90-96E1-0BB4-D84C-A41564F31190}"/>
                  </a:ext>
                </a:extLst>
              </p:cNvPr>
              <p:cNvSpPr txBox="1"/>
              <p:nvPr/>
            </p:nvSpPr>
            <p:spPr>
              <a:xfrm>
                <a:off x="8232861" y="6407285"/>
                <a:ext cx="2157061" cy="388453"/>
              </a:xfrm>
              <a:prstGeom prst="rect">
                <a:avLst/>
              </a:prstGeom>
              <a:noFill/>
            </p:spPr>
            <p:txBody>
              <a:bodyPr wrap="none" rtlCol="0">
                <a:spAutoFit/>
              </a:bodyPr>
              <a:lstStyle/>
              <a:p>
                <a:r>
                  <a:rPr lang="en-US" sz="1600" dirty="0">
                    <a:solidFill>
                      <a:srgbClr val="FF0000"/>
                    </a:solidFill>
                    <a:latin typeface="+mn-lt"/>
                  </a:rPr>
                  <a:t>Technology Limited</a:t>
                </a:r>
                <a:endParaRPr lang="en-US" sz="1600" baseline="-10000" dirty="0">
                  <a:solidFill>
                    <a:srgbClr val="FF0000"/>
                  </a:solidFill>
                  <a:latin typeface="+mn-lt"/>
                </a:endParaRPr>
              </a:p>
            </p:txBody>
          </p:sp>
          <p:cxnSp>
            <p:nvCxnSpPr>
              <p:cNvPr id="32" name="Straight Arrow Connector 24">
                <a:extLst>
                  <a:ext uri="{FF2B5EF4-FFF2-40B4-BE49-F238E27FC236}">
                    <a16:creationId xmlns:a16="http://schemas.microsoft.com/office/drawing/2014/main" id="{11F82F7E-BEB6-74FD-BFB4-A00791265DF8}"/>
                  </a:ext>
                </a:extLst>
              </p:cNvPr>
              <p:cNvCxnSpPr>
                <a:cxnSpLocks/>
              </p:cNvCxnSpPr>
              <p:nvPr/>
            </p:nvCxnSpPr>
            <p:spPr>
              <a:xfrm flipV="1">
                <a:off x="10529594" y="6593087"/>
                <a:ext cx="579243" cy="8423"/>
              </a:xfrm>
              <a:prstGeom prst="straightConnector1">
                <a:avLst/>
              </a:prstGeom>
              <a:ln w="25400">
                <a:solidFill>
                  <a:srgbClr val="FF0000"/>
                </a:solidFill>
                <a:tailEnd type="stealth" w="lg" len="lg"/>
              </a:ln>
              <a:effectLst/>
            </p:spPr>
            <p:style>
              <a:lnRef idx="2">
                <a:schemeClr val="accent1"/>
              </a:lnRef>
              <a:fillRef idx="0">
                <a:schemeClr val="accent1"/>
              </a:fillRef>
              <a:effectRef idx="1">
                <a:schemeClr val="accent1"/>
              </a:effectRef>
              <a:fontRef idx="minor">
                <a:schemeClr val="tx1"/>
              </a:fontRef>
            </p:style>
          </p:cxnSp>
        </p:grpSp>
        <p:grpSp>
          <p:nvGrpSpPr>
            <p:cNvPr id="33" name="Group 26">
              <a:extLst>
                <a:ext uri="{FF2B5EF4-FFF2-40B4-BE49-F238E27FC236}">
                  <a16:creationId xmlns:a16="http://schemas.microsoft.com/office/drawing/2014/main" id="{FEA38229-1DFB-5DD1-03C1-AF1E82946DC1}"/>
                </a:ext>
              </a:extLst>
            </p:cNvPr>
            <p:cNvGrpSpPr/>
            <p:nvPr/>
          </p:nvGrpSpPr>
          <p:grpSpPr>
            <a:xfrm rot="16200000">
              <a:off x="8067925" y="2425809"/>
              <a:ext cx="2669891" cy="408042"/>
              <a:chOff x="8529892" y="6420368"/>
              <a:chExt cx="2669891" cy="408042"/>
            </a:xfrm>
          </p:grpSpPr>
          <p:sp>
            <p:nvSpPr>
              <p:cNvPr id="34" name="TextBox 27">
                <a:extLst>
                  <a:ext uri="{FF2B5EF4-FFF2-40B4-BE49-F238E27FC236}">
                    <a16:creationId xmlns:a16="http://schemas.microsoft.com/office/drawing/2014/main" id="{C3C7B051-592B-0C54-F316-098AC8531D5D}"/>
                  </a:ext>
                </a:extLst>
              </p:cNvPr>
              <p:cNvSpPr txBox="1"/>
              <p:nvPr/>
            </p:nvSpPr>
            <p:spPr>
              <a:xfrm rot="10800000">
                <a:off x="8529892" y="6420368"/>
                <a:ext cx="1741494" cy="408042"/>
              </a:xfrm>
              <a:prstGeom prst="rect">
                <a:avLst/>
              </a:prstGeom>
              <a:noFill/>
            </p:spPr>
            <p:txBody>
              <a:bodyPr wrap="none" rtlCol="0">
                <a:spAutoFit/>
              </a:bodyPr>
              <a:lstStyle/>
              <a:p>
                <a:r>
                  <a:rPr lang="en-US" sz="1600" dirty="0">
                    <a:solidFill>
                      <a:srgbClr val="FF0000"/>
                    </a:solidFill>
                    <a:latin typeface="+mn-lt"/>
                  </a:rPr>
                  <a:t>Funding Limited</a:t>
                </a:r>
                <a:endParaRPr lang="en-US" sz="1600" baseline="-10000" dirty="0">
                  <a:solidFill>
                    <a:srgbClr val="FF0000"/>
                  </a:solidFill>
                  <a:latin typeface="+mn-lt"/>
                </a:endParaRPr>
              </a:p>
            </p:txBody>
          </p:sp>
          <p:cxnSp>
            <p:nvCxnSpPr>
              <p:cNvPr id="35" name="Straight Arrow Connector 28">
                <a:extLst>
                  <a:ext uri="{FF2B5EF4-FFF2-40B4-BE49-F238E27FC236}">
                    <a16:creationId xmlns:a16="http://schemas.microsoft.com/office/drawing/2014/main" id="{329E067B-32B4-5211-061F-619FCFA090DE}"/>
                  </a:ext>
                </a:extLst>
              </p:cNvPr>
              <p:cNvCxnSpPr>
                <a:cxnSpLocks/>
              </p:cNvCxnSpPr>
              <p:nvPr/>
            </p:nvCxnSpPr>
            <p:spPr>
              <a:xfrm rot="5400000" flipV="1">
                <a:off x="10760037" y="6162092"/>
                <a:ext cx="0" cy="879492"/>
              </a:xfrm>
              <a:prstGeom prst="straightConnector1">
                <a:avLst/>
              </a:prstGeom>
              <a:ln w="25400">
                <a:solidFill>
                  <a:srgbClr val="FF0000"/>
                </a:solidFill>
                <a:tailEnd type="stealth" w="lg" len="lg"/>
              </a:ln>
              <a:effectLst/>
            </p:spPr>
            <p:style>
              <a:lnRef idx="2">
                <a:schemeClr val="accent1"/>
              </a:lnRef>
              <a:fillRef idx="0">
                <a:schemeClr val="accent1"/>
              </a:fillRef>
              <a:effectRef idx="1">
                <a:schemeClr val="accent1"/>
              </a:effectRef>
              <a:fontRef idx="minor">
                <a:schemeClr val="tx1"/>
              </a:fontRef>
            </p:style>
          </p:cxnSp>
        </p:grpSp>
        <p:sp>
          <p:nvSpPr>
            <p:cNvPr id="37" name="Arc 36">
              <a:extLst>
                <a:ext uri="{FF2B5EF4-FFF2-40B4-BE49-F238E27FC236}">
                  <a16:creationId xmlns:a16="http://schemas.microsoft.com/office/drawing/2014/main" id="{CBDA9607-5CDE-4125-48AB-EBAD39A91822}"/>
                </a:ext>
              </a:extLst>
            </p:cNvPr>
            <p:cNvSpPr/>
            <p:nvPr/>
          </p:nvSpPr>
          <p:spPr>
            <a:xfrm>
              <a:off x="489843" y="1226723"/>
              <a:ext cx="8290015" cy="4365849"/>
            </a:xfrm>
            <a:prstGeom prst="arc">
              <a:avLst>
                <a:gd name="adj1" fmla="val 16840556"/>
                <a:gd name="adj2" fmla="val 21084677"/>
              </a:avLst>
            </a:prstGeom>
            <a:ln w="31750">
              <a:solidFill>
                <a:srgbClr val="C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p>
          </p:txBody>
        </p:sp>
        <p:sp>
          <p:nvSpPr>
            <p:cNvPr id="38" name="Arc 37">
              <a:extLst>
                <a:ext uri="{FF2B5EF4-FFF2-40B4-BE49-F238E27FC236}">
                  <a16:creationId xmlns:a16="http://schemas.microsoft.com/office/drawing/2014/main" id="{D7CC1BDA-E934-6E36-E115-06BAED4967D2}"/>
                </a:ext>
              </a:extLst>
            </p:cNvPr>
            <p:cNvSpPr/>
            <p:nvPr/>
          </p:nvSpPr>
          <p:spPr>
            <a:xfrm>
              <a:off x="705866" y="2309664"/>
              <a:ext cx="7128793" cy="3312369"/>
            </a:xfrm>
            <a:prstGeom prst="arc">
              <a:avLst>
                <a:gd name="adj1" fmla="val 16288481"/>
                <a:gd name="adj2" fmla="val 9583"/>
              </a:avLst>
            </a:prstGeom>
            <a:ln w="31750">
              <a:solidFill>
                <a:srgbClr val="0070C0"/>
              </a:solidFill>
              <a:prstDash val="dash"/>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p>
          </p:txBody>
        </p:sp>
        <p:sp>
          <p:nvSpPr>
            <p:cNvPr id="39" name="Arc 38">
              <a:extLst>
                <a:ext uri="{FF2B5EF4-FFF2-40B4-BE49-F238E27FC236}">
                  <a16:creationId xmlns:a16="http://schemas.microsoft.com/office/drawing/2014/main" id="{D113442C-C6DB-51BC-EC5F-A5C9279D1D3E}"/>
                </a:ext>
              </a:extLst>
            </p:cNvPr>
            <p:cNvSpPr/>
            <p:nvPr/>
          </p:nvSpPr>
          <p:spPr>
            <a:xfrm>
              <a:off x="285076" y="2813720"/>
              <a:ext cx="6973519" cy="3210139"/>
            </a:xfrm>
            <a:prstGeom prst="arc">
              <a:avLst>
                <a:gd name="adj1" fmla="val 16199999"/>
                <a:gd name="adj2" fmla="val 10202"/>
              </a:avLst>
            </a:prstGeom>
            <a:ln w="31750">
              <a:solidFill>
                <a:schemeClr val="accent6">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p>
          </p:txBody>
        </p:sp>
      </p:grpSp>
      <p:pic>
        <p:nvPicPr>
          <p:cNvPr id="4" name="Picture 6" descr="Diagram&#10;&#10;Description automatically generated">
            <a:extLst>
              <a:ext uri="{FF2B5EF4-FFF2-40B4-BE49-F238E27FC236}">
                <a16:creationId xmlns:a16="http://schemas.microsoft.com/office/drawing/2014/main" id="{2119E0A9-B5B8-1415-D5A7-00DEBF7D1EF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763" y="3677816"/>
            <a:ext cx="1389240" cy="1964590"/>
          </a:xfrm>
          <a:prstGeom prst="rect">
            <a:avLst/>
          </a:prstGeom>
        </p:spPr>
      </p:pic>
      <p:sp>
        <p:nvSpPr>
          <p:cNvPr id="5" name="ZoneTexte 4">
            <a:extLst>
              <a:ext uri="{FF2B5EF4-FFF2-40B4-BE49-F238E27FC236}">
                <a16:creationId xmlns:a16="http://schemas.microsoft.com/office/drawing/2014/main" id="{317044B4-1F4E-BBD7-ABEC-DA0E0E91EEB7}"/>
              </a:ext>
            </a:extLst>
          </p:cNvPr>
          <p:cNvSpPr txBox="1"/>
          <p:nvPr/>
        </p:nvSpPr>
        <p:spPr>
          <a:xfrm>
            <a:off x="191957" y="797496"/>
            <a:ext cx="4330334" cy="3093154"/>
          </a:xfrm>
          <a:prstGeom prst="rect">
            <a:avLst/>
          </a:prstGeom>
          <a:noFill/>
        </p:spPr>
        <p:txBody>
          <a:bodyPr wrap="square" rtlCol="0">
            <a:spAutoFit/>
          </a:bodyPr>
          <a:lstStyle/>
          <a:p>
            <a:pPr algn="just"/>
            <a:r>
              <a:rPr lang="en-US" sz="1500" dirty="0">
                <a:latin typeface="+mn-lt"/>
              </a:rPr>
              <a:t>ERLs were recognized as one of the five main axis of accelerators R&amp;D in support of the ESPP:</a:t>
            </a:r>
          </a:p>
          <a:p>
            <a:pPr algn="just"/>
            <a:endParaRPr lang="en-US" sz="1500" dirty="0">
              <a:latin typeface="+mn-lt"/>
            </a:endParaRPr>
          </a:p>
          <a:p>
            <a:pPr marL="787400" lvl="1" indent="-285750" algn="just">
              <a:buFont typeface="Courier New" panose="02070309020205020404" pitchFamily="49" charset="0"/>
              <a:buChar char="o"/>
            </a:pPr>
            <a:r>
              <a:rPr lang="en-GB" sz="1500" dirty="0">
                <a:latin typeface="+mn-lt"/>
              </a:rPr>
              <a:t>High-field magnets</a:t>
            </a:r>
          </a:p>
          <a:p>
            <a:pPr marL="787400" lvl="1" indent="-285750" algn="just">
              <a:buFont typeface="Courier New" panose="02070309020205020404" pitchFamily="49" charset="0"/>
              <a:buChar char="o"/>
            </a:pPr>
            <a:r>
              <a:rPr lang="en-GB" sz="1500" dirty="0">
                <a:latin typeface="+mn-lt"/>
              </a:rPr>
              <a:t>High-gradient RF structures &amp; systems</a:t>
            </a:r>
          </a:p>
          <a:p>
            <a:pPr marL="787400" lvl="1" indent="-285750" algn="just">
              <a:buFont typeface="Courier New" panose="02070309020205020404" pitchFamily="49" charset="0"/>
              <a:buChar char="o"/>
            </a:pPr>
            <a:r>
              <a:rPr lang="en-GB" sz="1500" dirty="0">
                <a:latin typeface="+mn-lt"/>
              </a:rPr>
              <a:t>High-gradient plasma laser accelerators</a:t>
            </a:r>
          </a:p>
          <a:p>
            <a:pPr marL="787400" lvl="1" indent="-285750" algn="just">
              <a:buFont typeface="Courier New" panose="02070309020205020404" pitchFamily="49" charset="0"/>
              <a:buChar char="o"/>
            </a:pPr>
            <a:r>
              <a:rPr lang="en-GB" sz="1500" dirty="0">
                <a:latin typeface="+mn-lt"/>
              </a:rPr>
              <a:t>Bright muon beams and muon colliders</a:t>
            </a:r>
          </a:p>
          <a:p>
            <a:pPr marL="787400" lvl="1" indent="-285750" algn="just">
              <a:buFont typeface="Courier New" panose="02070309020205020404" pitchFamily="49" charset="0"/>
              <a:buChar char="o"/>
            </a:pPr>
            <a:r>
              <a:rPr lang="en-GB" sz="1500" b="1" dirty="0">
                <a:latin typeface="+mn-lt"/>
              </a:rPr>
              <a:t>Energy Recovery Linacs</a:t>
            </a:r>
          </a:p>
          <a:p>
            <a:r>
              <a:rPr lang="en-US" sz="1500" dirty="0">
                <a:latin typeface="+mn-lt"/>
              </a:rPr>
              <a:t> </a:t>
            </a:r>
            <a:endParaRPr lang="en-US" sz="1500" b="1" dirty="0">
              <a:latin typeface="+mn-lt"/>
            </a:endParaRPr>
          </a:p>
          <a:p>
            <a:r>
              <a:rPr lang="en-US" sz="1500" dirty="0">
                <a:latin typeface="+mn-lt"/>
              </a:rPr>
              <a:t>Two projects: </a:t>
            </a:r>
            <a:r>
              <a:rPr lang="en-US" sz="1500" b="1" dirty="0">
                <a:latin typeface="+mn-lt"/>
              </a:rPr>
              <a:t>PERLE </a:t>
            </a:r>
            <a:r>
              <a:rPr lang="en-US" sz="1500" dirty="0">
                <a:latin typeface="+mn-lt"/>
              </a:rPr>
              <a:t>&amp;</a:t>
            </a:r>
            <a:r>
              <a:rPr lang="en-US" sz="1500" b="1" dirty="0">
                <a:latin typeface="+mn-lt"/>
              </a:rPr>
              <a:t> </a:t>
            </a:r>
            <a:r>
              <a:rPr lang="en-US" sz="1500" b="1" dirty="0" err="1">
                <a:latin typeface="+mn-lt"/>
              </a:rPr>
              <a:t>bERLinPro</a:t>
            </a:r>
            <a:r>
              <a:rPr lang="en-US" sz="1500" b="1" dirty="0">
                <a:latin typeface="+mn-lt"/>
              </a:rPr>
              <a:t> </a:t>
            </a:r>
            <a:r>
              <a:rPr lang="en-US" sz="1500" dirty="0">
                <a:latin typeface="+mn-lt"/>
              </a:rPr>
              <a:t>were recognized as "essential pillars of the ERL development," with milestones to be achieved by the next ESPP in 2026.</a:t>
            </a:r>
          </a:p>
          <a:p>
            <a:endParaRPr lang="fr-FR" sz="1500" b="1" dirty="0">
              <a:latin typeface="+mn-lt"/>
            </a:endParaRPr>
          </a:p>
        </p:txBody>
      </p:sp>
      <p:sp>
        <p:nvSpPr>
          <p:cNvPr id="10" name="ZoneTexte 9">
            <a:extLst>
              <a:ext uri="{FF2B5EF4-FFF2-40B4-BE49-F238E27FC236}">
                <a16:creationId xmlns:a16="http://schemas.microsoft.com/office/drawing/2014/main" id="{BC719B9C-51DE-6B0C-2EE2-385EAAE2A9D8}"/>
              </a:ext>
            </a:extLst>
          </p:cNvPr>
          <p:cNvSpPr txBox="1"/>
          <p:nvPr/>
        </p:nvSpPr>
        <p:spPr>
          <a:xfrm>
            <a:off x="1497955" y="5314255"/>
            <a:ext cx="7955922" cy="307777"/>
          </a:xfrm>
          <a:prstGeom prst="rect">
            <a:avLst/>
          </a:prstGeom>
          <a:noFill/>
        </p:spPr>
        <p:txBody>
          <a:bodyPr wrap="square" rtlCol="0">
            <a:spAutoFit/>
          </a:bodyPr>
          <a:lstStyle/>
          <a:p>
            <a:pPr algn="ctr"/>
            <a:r>
              <a:rPr lang="fr-FR" sz="1400" b="1" dirty="0">
                <a:latin typeface="+mn-lt"/>
              </a:rPr>
              <a:t>ESPP R&amp;D Accelerator Roadmap: </a:t>
            </a:r>
            <a:r>
              <a:rPr lang="fr-FR" sz="1400" dirty="0">
                <a:latin typeface="+mn-lt"/>
                <a:hlinkClick r:id="rId4"/>
              </a:rPr>
              <a:t>https://arxiv.org/ftp/arxiv/papers/2201/2201.07895.pdf</a:t>
            </a:r>
            <a:endParaRPr lang="fr-FR" sz="1400" dirty="0">
              <a:latin typeface="+mn-lt"/>
            </a:endParaRPr>
          </a:p>
        </p:txBody>
      </p:sp>
    </p:spTree>
    <p:extLst>
      <p:ext uri="{BB962C8B-B14F-4D97-AF65-F5344CB8AC3E}">
        <p14:creationId xmlns:p14="http://schemas.microsoft.com/office/powerpoint/2010/main" val="12705013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0E29EF49-06FD-A846-99CD-A73224F266A3}"/>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p:cNvSpPr>
            <a:spLocks noGrp="1"/>
          </p:cNvSpPr>
          <p:nvPr>
            <p:ph type="sldNum" sz="quarter" idx="12"/>
          </p:nvPr>
        </p:nvSpPr>
        <p:spPr/>
        <p:txBody>
          <a:bodyPr/>
          <a:lstStyle/>
          <a:p>
            <a:fld id="{77E71596-5F9D-49C5-9701-16B3CA54319D}" type="slidenum">
              <a:rPr lang="fr-FR" smtClean="0">
                <a:latin typeface="+mn-lt"/>
              </a:rPr>
              <a:pPr/>
              <a:t>21</a:t>
            </a:fld>
            <a:endParaRPr lang="fr-FR">
              <a:latin typeface="+mn-lt"/>
            </a:endParaRPr>
          </a:p>
        </p:txBody>
      </p:sp>
      <p:sp>
        <p:nvSpPr>
          <p:cNvPr id="26" name="Espace réservé du pied de page 25">
            <a:extLst>
              <a:ext uri="{FF2B5EF4-FFF2-40B4-BE49-F238E27FC236}">
                <a16:creationId xmlns:a16="http://schemas.microsoft.com/office/drawing/2014/main" id="{D3C7BBAB-C8BF-4186-9315-9B68CB901864}"/>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AEB82E78-FA76-6441-450A-230A95A3F538}"/>
              </a:ext>
            </a:extLst>
          </p:cNvPr>
          <p:cNvSpPr>
            <a:spLocks noGrp="1"/>
          </p:cNvSpPr>
          <p:nvPr>
            <p:ph type="title"/>
          </p:nvPr>
        </p:nvSpPr>
        <p:spPr>
          <a:xfrm>
            <a:off x="1065907" y="149425"/>
            <a:ext cx="8928992" cy="447518"/>
          </a:xfrm>
        </p:spPr>
        <p:txBody>
          <a:bodyPr>
            <a:normAutofit/>
          </a:bodyPr>
          <a:lstStyle/>
          <a:p>
            <a:r>
              <a:rPr lang="en-GB" dirty="0">
                <a:solidFill>
                  <a:schemeClr val="accent5">
                    <a:lumMod val="75000"/>
                  </a:schemeClr>
                </a:solidFill>
                <a:latin typeface="+mn-lt"/>
                <a:ea typeface="Arial" charset="0"/>
                <a:cs typeface="Arial" panose="020B0604020202020204" pitchFamily="34" charset="0"/>
              </a:rPr>
              <a:t>Further development toward improving ERL efficiency  </a:t>
            </a:r>
            <a:endParaRPr lang="en-GB" dirty="0">
              <a:solidFill>
                <a:schemeClr val="accent5">
                  <a:lumMod val="75000"/>
                </a:schemeClr>
              </a:solidFill>
              <a:latin typeface="+mn-lt"/>
            </a:endParaRPr>
          </a:p>
        </p:txBody>
      </p:sp>
      <p:sp>
        <p:nvSpPr>
          <p:cNvPr id="2" name="ZoneTexte 1">
            <a:extLst>
              <a:ext uri="{FF2B5EF4-FFF2-40B4-BE49-F238E27FC236}">
                <a16:creationId xmlns:a16="http://schemas.microsoft.com/office/drawing/2014/main" id="{8EC98FB4-2F08-8CF3-E8F4-6C52E52D05C5}"/>
              </a:ext>
            </a:extLst>
          </p:cNvPr>
          <p:cNvSpPr txBox="1"/>
          <p:nvPr/>
        </p:nvSpPr>
        <p:spPr>
          <a:xfrm>
            <a:off x="345827" y="1301552"/>
            <a:ext cx="6768752" cy="2062103"/>
          </a:xfrm>
          <a:prstGeom prst="rect">
            <a:avLst/>
          </a:prstGeom>
          <a:noFill/>
        </p:spPr>
        <p:txBody>
          <a:bodyPr wrap="square" rtlCol="0">
            <a:spAutoFit/>
          </a:bodyPr>
          <a:lstStyle/>
          <a:p>
            <a:pPr marL="285750" indent="-285750">
              <a:buFont typeface="Wingdings" pitchFamily="2" charset="2"/>
              <a:buChar char="§"/>
            </a:pPr>
            <a:r>
              <a:rPr lang="en-GB" sz="1600" dirty="0">
                <a:latin typeface="+mn-lt"/>
              </a:rPr>
              <a:t>The SRF traveling wave (TW) Nb structure in a resonant ring configuration are very promising in term of high achievable gradient and lower cryogenic losses compared to Standing Wave structure (factor of 2 higher 𝑅/𝑄 ).</a:t>
            </a:r>
          </a:p>
          <a:p>
            <a:pPr marL="285750" indent="-285750">
              <a:buFont typeface="Wingdings" pitchFamily="2" charset="2"/>
              <a:buChar char="§"/>
            </a:pPr>
            <a:endParaRPr lang="en-GB" sz="1600" dirty="0">
              <a:latin typeface="+mn-lt"/>
            </a:endParaRPr>
          </a:p>
          <a:p>
            <a:pPr marL="285750" indent="-285750">
              <a:buFont typeface="Wingdings" pitchFamily="2" charset="2"/>
              <a:buChar char="§"/>
            </a:pPr>
            <a:r>
              <a:rPr lang="en-GB" sz="1600" dirty="0">
                <a:latin typeface="+mn-lt"/>
              </a:rPr>
              <a:t>In addition, the TW structure provides high stability of the field distribution along the structure with respect to geometrical perturbations. This allows for much longer accelerating structures, limited by the manufacturing technology only.</a:t>
            </a:r>
          </a:p>
        </p:txBody>
      </p:sp>
      <p:pic>
        <p:nvPicPr>
          <p:cNvPr id="3" name="Image 2">
            <a:extLst>
              <a:ext uri="{FF2B5EF4-FFF2-40B4-BE49-F238E27FC236}">
                <a16:creationId xmlns:a16="http://schemas.microsoft.com/office/drawing/2014/main" id="{54783297-0614-CD29-18FE-3496D29A4AFE}"/>
              </a:ext>
            </a:extLst>
          </p:cNvPr>
          <p:cNvPicPr>
            <a:picLocks noChangeAspect="1"/>
          </p:cNvPicPr>
          <p:nvPr/>
        </p:nvPicPr>
        <p:blipFill>
          <a:blip r:embed="rId2"/>
          <a:stretch>
            <a:fillRect/>
          </a:stretch>
        </p:blipFill>
        <p:spPr>
          <a:xfrm>
            <a:off x="7042571" y="1329368"/>
            <a:ext cx="3528392" cy="2132424"/>
          </a:xfrm>
          <a:prstGeom prst="rect">
            <a:avLst/>
          </a:prstGeom>
        </p:spPr>
      </p:pic>
      <p:sp>
        <p:nvSpPr>
          <p:cNvPr id="4" name="ZoneTexte 3">
            <a:extLst>
              <a:ext uri="{FF2B5EF4-FFF2-40B4-BE49-F238E27FC236}">
                <a16:creationId xmlns:a16="http://schemas.microsoft.com/office/drawing/2014/main" id="{6DA6A233-424B-E1A6-0E8C-FAEBB41B49FA}"/>
              </a:ext>
            </a:extLst>
          </p:cNvPr>
          <p:cNvSpPr txBox="1"/>
          <p:nvPr/>
        </p:nvSpPr>
        <p:spPr>
          <a:xfrm>
            <a:off x="417835" y="3608710"/>
            <a:ext cx="10153128" cy="1077218"/>
          </a:xfrm>
          <a:prstGeom prst="rect">
            <a:avLst/>
          </a:prstGeom>
          <a:noFill/>
        </p:spPr>
        <p:txBody>
          <a:bodyPr wrap="square" rtlCol="0">
            <a:spAutoFit/>
          </a:bodyPr>
          <a:lstStyle/>
          <a:p>
            <a:r>
              <a:rPr lang="en-GB" sz="1600" dirty="0">
                <a:latin typeface="+mn-lt"/>
              </a:rPr>
              <a:t>In the future, This could be a serious alternative for large-scale facility in general, and ERL-based one in particular, as it offer the compactness (high gradient) and the efficiency (low cryogenic loss).</a:t>
            </a:r>
          </a:p>
          <a:p>
            <a:endParaRPr lang="en-GB" sz="1600" dirty="0">
              <a:latin typeface="+mn-lt"/>
            </a:endParaRPr>
          </a:p>
          <a:p>
            <a:r>
              <a:rPr lang="en-GB" sz="1600" dirty="0">
                <a:latin typeface="+mn-lt"/>
              </a:rPr>
              <a:t>For the time being we are at the stage of proof-of-principle experimental demonstrator with few cells.  </a:t>
            </a:r>
          </a:p>
        </p:txBody>
      </p:sp>
      <p:sp>
        <p:nvSpPr>
          <p:cNvPr id="5" name="ZoneTexte 4">
            <a:extLst>
              <a:ext uri="{FF2B5EF4-FFF2-40B4-BE49-F238E27FC236}">
                <a16:creationId xmlns:a16="http://schemas.microsoft.com/office/drawing/2014/main" id="{327F93EF-A795-08EB-792B-1A3C968916CA}"/>
              </a:ext>
            </a:extLst>
          </p:cNvPr>
          <p:cNvSpPr txBox="1"/>
          <p:nvPr/>
        </p:nvSpPr>
        <p:spPr>
          <a:xfrm>
            <a:off x="417835" y="797496"/>
            <a:ext cx="4392488" cy="400110"/>
          </a:xfrm>
          <a:prstGeom prst="rect">
            <a:avLst/>
          </a:prstGeom>
          <a:noFill/>
        </p:spPr>
        <p:txBody>
          <a:bodyPr wrap="square" rtlCol="0">
            <a:spAutoFit/>
          </a:bodyPr>
          <a:lstStyle/>
          <a:p>
            <a:r>
              <a:rPr lang="en-GB" b="1" dirty="0">
                <a:solidFill>
                  <a:srgbClr val="DB1B53"/>
                </a:solidFill>
                <a:latin typeface="+mn-lt"/>
              </a:rPr>
              <a:t>Traveling wave (TW) bulk Nb structure:</a:t>
            </a:r>
            <a:endParaRPr lang="en-GB" b="1" dirty="0">
              <a:solidFill>
                <a:srgbClr val="DB1B53"/>
              </a:solidFill>
            </a:endParaRPr>
          </a:p>
        </p:txBody>
      </p:sp>
    </p:spTree>
    <p:extLst>
      <p:ext uri="{BB962C8B-B14F-4D97-AF65-F5344CB8AC3E}">
        <p14:creationId xmlns:p14="http://schemas.microsoft.com/office/powerpoint/2010/main" val="21640159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DA61A0-D659-8CE2-9C0E-FCBA9F770ED8}"/>
            </a:ext>
          </a:extLst>
        </p:cNvPr>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DF7E3323-515E-6CA6-7767-6BB5CAD34DFF}"/>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E5C7CF50-22FF-8237-6DDA-85376BF91CD3}"/>
              </a:ext>
            </a:extLst>
          </p:cNvPr>
          <p:cNvSpPr>
            <a:spLocks noGrp="1"/>
          </p:cNvSpPr>
          <p:nvPr>
            <p:ph type="sldNum" sz="quarter" idx="12"/>
          </p:nvPr>
        </p:nvSpPr>
        <p:spPr/>
        <p:txBody>
          <a:bodyPr/>
          <a:lstStyle/>
          <a:p>
            <a:fld id="{77E71596-5F9D-49C5-9701-16B3CA54319D}" type="slidenum">
              <a:rPr lang="fr-FR" smtClean="0">
                <a:latin typeface="+mn-lt"/>
              </a:rPr>
              <a:pPr/>
              <a:t>3</a:t>
            </a:fld>
            <a:endParaRPr lang="fr-FR">
              <a:latin typeface="+mn-lt"/>
            </a:endParaRPr>
          </a:p>
        </p:txBody>
      </p:sp>
      <p:sp>
        <p:nvSpPr>
          <p:cNvPr id="26" name="Espace réservé du pied de page 25">
            <a:extLst>
              <a:ext uri="{FF2B5EF4-FFF2-40B4-BE49-F238E27FC236}">
                <a16:creationId xmlns:a16="http://schemas.microsoft.com/office/drawing/2014/main" id="{2669C888-9AFF-460E-ADCB-466147A1B6AF}"/>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7878822B-3DC3-DDE1-73DD-109DAE3BA4C4}"/>
              </a:ext>
            </a:extLst>
          </p:cNvPr>
          <p:cNvSpPr>
            <a:spLocks noGrp="1"/>
          </p:cNvSpPr>
          <p:nvPr>
            <p:ph type="title"/>
          </p:nvPr>
        </p:nvSpPr>
        <p:spPr>
          <a:xfrm>
            <a:off x="1065907" y="149425"/>
            <a:ext cx="7163834" cy="447518"/>
          </a:xfrm>
        </p:spPr>
        <p:txBody>
          <a:bodyPr>
            <a:normAutofit/>
          </a:bodyPr>
          <a:lstStyle/>
          <a:p>
            <a:r>
              <a:rPr lang="en-GB" dirty="0">
                <a:solidFill>
                  <a:schemeClr val="accent5">
                    <a:lumMod val="75000"/>
                  </a:schemeClr>
                </a:solidFill>
                <a:latin typeface="+mn-lt"/>
                <a:cs typeface="Arial" panose="020B0604020202020204" pitchFamily="34" charset="0"/>
              </a:rPr>
              <a:t>Introduction: Luminosity enhancement in a collider </a:t>
            </a:r>
            <a:endParaRPr lang="en-GB" dirty="0">
              <a:solidFill>
                <a:schemeClr val="accent5">
                  <a:lumMod val="75000"/>
                </a:schemeClr>
              </a:solidFill>
              <a:latin typeface="+mn-lt"/>
            </a:endParaRPr>
          </a:p>
        </p:txBody>
      </p:sp>
      <mc:AlternateContent xmlns:mc="http://schemas.openxmlformats.org/markup-compatibility/2006" xmlns:a14="http://schemas.microsoft.com/office/drawing/2010/main">
        <mc:Choice Requires="a14">
          <p:sp>
            <p:nvSpPr>
              <p:cNvPr id="3" name="ZoneTexte 2">
                <a:extLst>
                  <a:ext uri="{FF2B5EF4-FFF2-40B4-BE49-F238E27FC236}">
                    <a16:creationId xmlns:a16="http://schemas.microsoft.com/office/drawing/2014/main" id="{5CE07175-00CE-8089-C5F6-45736DED5589}"/>
                  </a:ext>
                </a:extLst>
              </p:cNvPr>
              <p:cNvSpPr txBox="1"/>
              <p:nvPr/>
            </p:nvSpPr>
            <p:spPr>
              <a:xfrm>
                <a:off x="705867" y="2741712"/>
                <a:ext cx="6264696" cy="1592167"/>
              </a:xfrm>
              <a:prstGeom prst="rect">
                <a:avLst/>
              </a:prstGeom>
              <a:noFill/>
            </p:spPr>
            <p:txBody>
              <a:bodyPr wrap="square" rtlCol="0">
                <a:spAutoFit/>
              </a:bodyPr>
              <a:lstStyle/>
              <a:p>
                <a:r>
                  <a:rPr lang="en-GB" sz="1600" noProof="0" dirty="0">
                    <a:latin typeface="+mn-lt"/>
                  </a:rPr>
                  <a:t>Where: </a:t>
                </a:r>
              </a:p>
              <a:p>
                <a:r>
                  <a:rPr lang="en-GB" sz="1600" i="1" noProof="0" dirty="0" err="1">
                    <a:latin typeface="+mn-lt"/>
                  </a:rPr>
                  <a:t>n</a:t>
                </a:r>
                <a:r>
                  <a:rPr lang="en-GB" sz="1600" i="1" baseline="-25000" noProof="0" dirty="0" err="1">
                    <a:latin typeface="+mn-lt"/>
                  </a:rPr>
                  <a:t>b</a:t>
                </a:r>
                <a:r>
                  <a:rPr lang="en-GB" sz="1600" noProof="0" dirty="0">
                    <a:latin typeface="+mn-lt"/>
                  </a:rPr>
                  <a:t> : number of </a:t>
                </a:r>
                <a:r>
                  <a:rPr lang="en-GB" sz="1600" noProof="0" dirty="0" err="1">
                    <a:latin typeface="+mn-lt"/>
                  </a:rPr>
                  <a:t>bunchs</a:t>
                </a:r>
                <a:r>
                  <a:rPr lang="en-GB" sz="1600" noProof="0" dirty="0">
                    <a:latin typeface="+mn-lt"/>
                  </a:rPr>
                  <a:t> per beam</a:t>
                </a:r>
              </a:p>
              <a:p>
                <a:r>
                  <a:rPr lang="en-GB" sz="1600" i="1" noProof="0" dirty="0" err="1">
                    <a:latin typeface="+mn-lt"/>
                  </a:rPr>
                  <a:t>f</a:t>
                </a:r>
                <a:r>
                  <a:rPr lang="en-GB" sz="1600" i="1" baseline="-25000" noProof="0" dirty="0" err="1">
                    <a:latin typeface="+mn-lt"/>
                  </a:rPr>
                  <a:t>r</a:t>
                </a:r>
                <a:r>
                  <a:rPr lang="en-GB" sz="1600" baseline="-25000" noProof="0" dirty="0">
                    <a:latin typeface="+mn-lt"/>
                  </a:rPr>
                  <a:t> </a:t>
                </a:r>
                <a:r>
                  <a:rPr lang="en-GB" sz="1600" noProof="0" dirty="0">
                    <a:latin typeface="+mn-lt"/>
                  </a:rPr>
                  <a:t> : collision frequency </a:t>
                </a:r>
              </a:p>
              <a:p>
                <a:r>
                  <a:rPr lang="en-GB" sz="1600" i="1" noProof="0" dirty="0">
                    <a:latin typeface="+mn-lt"/>
                  </a:rPr>
                  <a:t>N</a:t>
                </a:r>
                <a:r>
                  <a:rPr lang="en-GB" sz="1600" i="1" baseline="-25000" noProof="0" dirty="0">
                    <a:latin typeface="+mn-lt"/>
                  </a:rPr>
                  <a:t>1 </a:t>
                </a:r>
                <a:r>
                  <a:rPr lang="en-GB" sz="1600" i="1" noProof="0" dirty="0">
                    <a:latin typeface="+mn-lt"/>
                  </a:rPr>
                  <a:t>, N2</a:t>
                </a:r>
                <a:r>
                  <a:rPr lang="en-GB" sz="1600" noProof="0" dirty="0">
                    <a:latin typeface="+mn-lt"/>
                  </a:rPr>
                  <a:t> : particles per bunch in each beam</a:t>
                </a:r>
              </a:p>
              <a:p>
                <a14:m>
                  <m:oMath xmlns:m="http://schemas.openxmlformats.org/officeDocument/2006/math">
                    <m:sSub>
                      <m:sSubPr>
                        <m:ctrlPr>
                          <a:rPr lang="en-GB" sz="1600" i="1" noProof="0" smtClean="0">
                            <a:latin typeface="Cambria Math" panose="02040503050406030204" pitchFamily="18" charset="0"/>
                            <a:ea typeface="Cambria Math" panose="02040503050406030204" pitchFamily="18" charset="0"/>
                          </a:rPr>
                        </m:ctrlPr>
                      </m:sSubPr>
                      <m:e>
                        <m:r>
                          <a:rPr lang="en-GB" sz="1600" i="1" noProof="0" smtClean="0">
                            <a:latin typeface="Cambria Math" panose="02040503050406030204" pitchFamily="18" charset="0"/>
                            <a:ea typeface="Cambria Math" panose="02040503050406030204" pitchFamily="18" charset="0"/>
                          </a:rPr>
                          <m:t>𝜎</m:t>
                        </m:r>
                      </m:e>
                      <m:sub>
                        <m:r>
                          <a:rPr lang="en-GB" sz="1600" i="1" noProof="0" smtClean="0">
                            <a:latin typeface="Cambria Math" panose="02040503050406030204" pitchFamily="18" charset="0"/>
                            <a:ea typeface="Cambria Math" panose="02040503050406030204" pitchFamily="18" charset="0"/>
                          </a:rPr>
                          <m:t>𝑥</m:t>
                        </m:r>
                      </m:sub>
                    </m:sSub>
                    <m:sSub>
                      <m:sSubPr>
                        <m:ctrlPr>
                          <a:rPr lang="en-GB" sz="1600" i="1" noProof="0" smtClean="0">
                            <a:latin typeface="Cambria Math" panose="02040503050406030204" pitchFamily="18" charset="0"/>
                            <a:ea typeface="Cambria Math" panose="02040503050406030204" pitchFamily="18" charset="0"/>
                          </a:rPr>
                        </m:ctrlPr>
                      </m:sSubPr>
                      <m:e>
                        <m:r>
                          <a:rPr lang="en-GB" sz="1600" b="0" i="1" noProof="0" smtClean="0">
                            <a:latin typeface="Cambria Math" panose="02040503050406030204" pitchFamily="18" charset="0"/>
                            <a:ea typeface="Cambria Math" panose="02040503050406030204" pitchFamily="18" charset="0"/>
                          </a:rPr>
                          <m:t>,</m:t>
                        </m:r>
                        <m:r>
                          <a:rPr lang="en-GB" sz="1600" i="1" noProof="0" smtClean="0">
                            <a:latin typeface="Cambria Math" panose="02040503050406030204" pitchFamily="18" charset="0"/>
                            <a:ea typeface="Cambria Math" panose="02040503050406030204" pitchFamily="18" charset="0"/>
                          </a:rPr>
                          <m:t>𝜎</m:t>
                        </m:r>
                      </m:e>
                      <m:sub>
                        <m:r>
                          <a:rPr lang="en-GB" sz="1600" i="1" noProof="0" smtClean="0">
                            <a:latin typeface="Cambria Math" panose="02040503050406030204" pitchFamily="18" charset="0"/>
                            <a:ea typeface="Cambria Math" panose="02040503050406030204" pitchFamily="18" charset="0"/>
                          </a:rPr>
                          <m:t>𝑦</m:t>
                        </m:r>
                      </m:sub>
                    </m:sSub>
                    <m:r>
                      <a:rPr lang="en-GB" sz="1600" i="1" noProof="0" smtClean="0">
                        <a:latin typeface="Cambria Math" panose="02040503050406030204" pitchFamily="18" charset="0"/>
                        <a:ea typeface="Cambria Math" panose="02040503050406030204" pitchFamily="18" charset="0"/>
                      </a:rPr>
                      <m:t> </m:t>
                    </m:r>
                  </m:oMath>
                </a14:m>
                <a:r>
                  <a:rPr lang="en-GB" sz="1600" noProof="0" dirty="0">
                    <a:latin typeface="+mn-lt"/>
                  </a:rPr>
                  <a:t>: RMS transverse beam sizes in the interaction point</a:t>
                </a:r>
              </a:p>
              <a:p>
                <a:r>
                  <a:rPr lang="en-GB" sz="1600" i="1" noProof="0" dirty="0">
                    <a:latin typeface="+mn-lt"/>
                  </a:rPr>
                  <a:t>R</a:t>
                </a:r>
                <a:r>
                  <a:rPr lang="en-GB" sz="1600" noProof="0" dirty="0">
                    <a:latin typeface="+mn-lt"/>
                  </a:rPr>
                  <a:t>: geometric reduction factor </a:t>
                </a:r>
              </a:p>
            </p:txBody>
          </p:sp>
        </mc:Choice>
        <mc:Fallback xmlns="">
          <p:sp>
            <p:nvSpPr>
              <p:cNvPr id="3" name="ZoneTexte 2">
                <a:extLst>
                  <a:ext uri="{FF2B5EF4-FFF2-40B4-BE49-F238E27FC236}">
                    <a16:creationId xmlns:a16="http://schemas.microsoft.com/office/drawing/2014/main" id="{5CE07175-00CE-8089-C5F6-45736DED5589}"/>
                  </a:ext>
                </a:extLst>
              </p:cNvPr>
              <p:cNvSpPr txBox="1">
                <a:spLocks noRot="1" noChangeAspect="1" noMove="1" noResize="1" noEditPoints="1" noAdjustHandles="1" noChangeArrowheads="1" noChangeShapeType="1" noTextEdit="1"/>
              </p:cNvSpPr>
              <p:nvPr/>
            </p:nvSpPr>
            <p:spPr>
              <a:xfrm>
                <a:off x="705867" y="2741712"/>
                <a:ext cx="6264696" cy="1592167"/>
              </a:xfrm>
              <a:prstGeom prst="rect">
                <a:avLst/>
              </a:prstGeom>
              <a:blipFill>
                <a:blip r:embed="rId2"/>
                <a:stretch>
                  <a:fillRect l="-405" t="-1587" b="-317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1">
                <a:extLst>
                  <a:ext uri="{FF2B5EF4-FFF2-40B4-BE49-F238E27FC236}">
                    <a16:creationId xmlns:a16="http://schemas.microsoft.com/office/drawing/2014/main" id="{BF05DD54-7DD5-C1CC-C5B9-EB592ECC2C89}"/>
                  </a:ext>
                </a:extLst>
              </p:cNvPr>
              <p:cNvSpPr txBox="1"/>
              <p:nvPr/>
            </p:nvSpPr>
            <p:spPr>
              <a:xfrm>
                <a:off x="3816297" y="2014062"/>
                <a:ext cx="2765244" cy="750270"/>
              </a:xfrm>
              <a:prstGeom prst="rect">
                <a:avLst/>
              </a:prstGeom>
              <a:noFill/>
            </p:spPr>
            <p:txBody>
              <a:bodyPr wrap="none" rtlCol="0">
                <a:spAutoFit/>
              </a:bodyPr>
              <a:lstStyle/>
              <a:p>
                <a14:m>
                  <m:oMath xmlns:m="http://schemas.openxmlformats.org/officeDocument/2006/math">
                    <m:r>
                      <a:rPr lang="en-US" sz="2600" i="1" smtClean="0">
                        <a:latin typeface="Cambria Math" panose="02040503050406030204" pitchFamily="18" charset="0"/>
                      </a:rPr>
                      <m:t>𝐿</m:t>
                    </m:r>
                    <m:r>
                      <a:rPr lang="en-US" sz="2600" i="1" smtClean="0">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rPr>
                          <m:t>𝑛</m:t>
                        </m:r>
                      </m:e>
                      <m:sub>
                        <m:r>
                          <a:rPr lang="en-US" sz="2600" i="1">
                            <a:latin typeface="Cambria Math" panose="02040503050406030204" pitchFamily="18" charset="0"/>
                          </a:rPr>
                          <m:t>𝑏</m:t>
                        </m:r>
                      </m:sub>
                    </m:sSub>
                    <m:r>
                      <a:rPr lang="fr-FR" sz="2600" b="0" i="1" smtClean="0">
                        <a:latin typeface="Cambria Math" panose="02040503050406030204" pitchFamily="18" charset="0"/>
                      </a:rPr>
                      <m:t> </m:t>
                    </m:r>
                    <m:sSub>
                      <m:sSubPr>
                        <m:ctrlPr>
                          <a:rPr lang="en-US" sz="2600" i="1">
                            <a:latin typeface="Cambria Math" panose="02040503050406030204" pitchFamily="18" charset="0"/>
                            <a:ea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𝑓</m:t>
                        </m:r>
                      </m:e>
                      <m:sub>
                        <m:r>
                          <a:rPr lang="en-US" sz="2600" i="1">
                            <a:latin typeface="Cambria Math" panose="02040503050406030204" pitchFamily="18" charset="0"/>
                            <a:ea typeface="Cambria Math" panose="02040503050406030204" pitchFamily="18" charset="0"/>
                          </a:rPr>
                          <m:t>𝑟</m:t>
                        </m:r>
                      </m:sub>
                    </m:sSub>
                    <m:r>
                      <a:rPr lang="fr-FR" sz="2600" b="0" i="1" smtClean="0">
                        <a:latin typeface="Cambria Math" panose="02040503050406030204" pitchFamily="18" charset="0"/>
                        <a:ea typeface="Cambria Math" panose="02040503050406030204" pitchFamily="18" charset="0"/>
                      </a:rPr>
                      <m:t> </m:t>
                    </m:r>
                    <m:f>
                      <m:fPr>
                        <m:ctrlPr>
                          <a:rPr lang="en-US" sz="2600" i="1">
                            <a:latin typeface="Cambria Math" panose="02040503050406030204" pitchFamily="18" charset="0"/>
                          </a:rPr>
                        </m:ctrlPr>
                      </m:fPr>
                      <m:num>
                        <m:r>
                          <a:rPr lang="en-US" sz="2600" b="0" i="1" smtClean="0">
                            <a:latin typeface="Cambria Math" panose="02040503050406030204" pitchFamily="18" charset="0"/>
                          </a:rPr>
                          <m:t>𝑁</m:t>
                        </m:r>
                        <m:r>
                          <a:rPr lang="en-US" sz="2600" b="0" i="1" baseline="-25000" smtClean="0">
                            <a:latin typeface="Cambria Math" panose="02040503050406030204" pitchFamily="18" charset="0"/>
                          </a:rPr>
                          <m:t>𝑝</m:t>
                        </m:r>
                        <m:r>
                          <a:rPr lang="en-US" sz="2600" b="0" i="1" smtClean="0">
                            <a:latin typeface="Cambria Math" panose="02040503050406030204" pitchFamily="18" charset="0"/>
                          </a:rPr>
                          <m:t> </m:t>
                        </m:r>
                        <m:r>
                          <a:rPr lang="en-US" sz="2600" b="0" i="1" smtClean="0">
                            <a:latin typeface="Cambria Math" panose="02040503050406030204" pitchFamily="18" charset="0"/>
                          </a:rPr>
                          <m:t>𝑁𝑒</m:t>
                        </m:r>
                      </m:num>
                      <m:den>
                        <m:r>
                          <a:rPr lang="en-US" sz="2600" i="1">
                            <a:latin typeface="Cambria Math" panose="02040503050406030204" pitchFamily="18" charset="0"/>
                          </a:rPr>
                          <m:t>4</m:t>
                        </m:r>
                        <m:r>
                          <a:rPr lang="en-US" sz="2600" i="1">
                            <a:latin typeface="Cambria Math" panose="02040503050406030204" pitchFamily="18" charset="0"/>
                            <a:ea typeface="Cambria Math" panose="02040503050406030204" pitchFamily="18" charset="0"/>
                          </a:rPr>
                          <m:t>𝜋</m:t>
                        </m:r>
                        <m:sSub>
                          <m:sSubPr>
                            <m:ctrlPr>
                              <a:rPr lang="en-US" sz="2600" i="1">
                                <a:latin typeface="Cambria Math" panose="02040503050406030204" pitchFamily="18" charset="0"/>
                                <a:ea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𝜎</m:t>
                            </m:r>
                          </m:e>
                          <m:sub>
                            <m:r>
                              <a:rPr lang="en-US" sz="2600" i="1">
                                <a:latin typeface="Cambria Math" panose="02040503050406030204" pitchFamily="18" charset="0"/>
                                <a:ea typeface="Cambria Math" panose="02040503050406030204" pitchFamily="18" charset="0"/>
                              </a:rPr>
                              <m:t>𝑥</m:t>
                            </m:r>
                          </m:sub>
                        </m:sSub>
                        <m:sSub>
                          <m:sSubPr>
                            <m:ctrlPr>
                              <a:rPr lang="en-US" sz="2600" i="1">
                                <a:latin typeface="Cambria Math" panose="02040503050406030204" pitchFamily="18" charset="0"/>
                                <a:ea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𝜎</m:t>
                            </m:r>
                          </m:e>
                          <m:sub>
                            <m:r>
                              <a:rPr lang="en-US" sz="2600" i="1">
                                <a:latin typeface="Cambria Math" panose="02040503050406030204" pitchFamily="18" charset="0"/>
                                <a:ea typeface="Cambria Math" panose="02040503050406030204" pitchFamily="18" charset="0"/>
                              </a:rPr>
                              <m:t>𝑦</m:t>
                            </m:r>
                          </m:sub>
                        </m:sSub>
                      </m:den>
                    </m:f>
                  </m:oMath>
                </a14:m>
                <a:r>
                  <a:rPr lang="en-US" sz="2600" i="1" dirty="0">
                    <a:latin typeface="+mn-lt"/>
                  </a:rPr>
                  <a:t> R</a:t>
                </a:r>
              </a:p>
            </p:txBody>
          </p:sp>
        </mc:Choice>
        <mc:Fallback xmlns="">
          <p:sp>
            <p:nvSpPr>
              <p:cNvPr id="4" name="TextBox 1">
                <a:extLst>
                  <a:ext uri="{FF2B5EF4-FFF2-40B4-BE49-F238E27FC236}">
                    <a16:creationId xmlns:a16="http://schemas.microsoft.com/office/drawing/2014/main" id="{BF05DD54-7DD5-C1CC-C5B9-EB592ECC2C89}"/>
                  </a:ext>
                </a:extLst>
              </p:cNvPr>
              <p:cNvSpPr txBox="1">
                <a:spLocks noRot="1" noChangeAspect="1" noMove="1" noResize="1" noEditPoints="1" noAdjustHandles="1" noChangeArrowheads="1" noChangeShapeType="1" noTextEdit="1"/>
              </p:cNvSpPr>
              <p:nvPr/>
            </p:nvSpPr>
            <p:spPr>
              <a:xfrm>
                <a:off x="3816297" y="2014062"/>
                <a:ext cx="2765244" cy="750270"/>
              </a:xfrm>
              <a:prstGeom prst="rect">
                <a:avLst/>
              </a:prstGeom>
              <a:blipFill>
                <a:blip r:embed="rId3"/>
                <a:stretch>
                  <a:fillRect l="-457" r="-2740" b="-1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ZoneTexte 5">
                <a:extLst>
                  <a:ext uri="{FF2B5EF4-FFF2-40B4-BE49-F238E27FC236}">
                    <a16:creationId xmlns:a16="http://schemas.microsoft.com/office/drawing/2014/main" id="{2E5F8F24-584C-47B2-14F1-3D35D0420972}"/>
                  </a:ext>
                </a:extLst>
              </p:cNvPr>
              <p:cNvSpPr txBox="1"/>
              <p:nvPr/>
            </p:nvSpPr>
            <p:spPr>
              <a:xfrm>
                <a:off x="561851" y="1025714"/>
                <a:ext cx="9937104" cy="707886"/>
              </a:xfrm>
              <a:prstGeom prst="rect">
                <a:avLst/>
              </a:prstGeom>
              <a:noFill/>
            </p:spPr>
            <p:txBody>
              <a:bodyPr wrap="square" rtlCol="0">
                <a:spAutoFit/>
              </a:bodyPr>
              <a:lstStyle/>
              <a:p>
                <a:r>
                  <a:rPr lang="en-GB" noProof="0" dirty="0">
                    <a:latin typeface="+mn-lt"/>
                    <a:cs typeface="Calibri" panose="020F0502020204030204" pitchFamily="34" charset="0"/>
                  </a:rPr>
                  <a:t>In a linear collider, for two beams with </a:t>
                </a:r>
                <a:r>
                  <a:rPr lang="fr-FR" dirty="0" err="1">
                    <a:latin typeface="+mn-lt"/>
                  </a:rPr>
                  <a:t>Gaussian</a:t>
                </a:r>
                <a:r>
                  <a:rPr lang="fr-FR" dirty="0">
                    <a:latin typeface="+mn-lt"/>
                  </a:rPr>
                  <a:t> transverse profiles, </a:t>
                </a:r>
                <a:r>
                  <a:rPr lang="en-GB" noProof="0" dirty="0">
                    <a:latin typeface="+mn-lt"/>
                    <a:cs typeface="Calibri" panose="020F0502020204030204" pitchFamily="34" charset="0"/>
                  </a:rPr>
                  <a:t>colliding with a crossing angle </a:t>
                </a:r>
                <a14:m>
                  <m:oMath xmlns:m="http://schemas.openxmlformats.org/officeDocument/2006/math">
                    <m:sSub>
                      <m:sSubPr>
                        <m:ctrlPr>
                          <a:rPr lang="en-GB" i="1" noProof="0" smtClean="0">
                            <a:latin typeface="Cambria Math" panose="02040503050406030204" pitchFamily="18" charset="0"/>
                          </a:rPr>
                        </m:ctrlPr>
                      </m:sSubPr>
                      <m:e>
                        <m:r>
                          <a:rPr lang="en-GB" i="1" noProof="0" smtClean="0">
                            <a:latin typeface="Cambria Math" panose="02040503050406030204" pitchFamily="18" charset="0"/>
                          </a:rPr>
                          <m:t>𝜃</m:t>
                        </m:r>
                      </m:e>
                      <m:sub>
                        <m:r>
                          <a:rPr lang="en-GB" i="1" noProof="0" smtClean="0">
                            <a:latin typeface="Cambria Math" panose="02040503050406030204" pitchFamily="18" charset="0"/>
                          </a:rPr>
                          <m:t>𝑐</m:t>
                        </m:r>
                      </m:sub>
                    </m:sSub>
                  </m:oMath>
                </a14:m>
                <a:r>
                  <a:rPr lang="en-GB" noProof="0" dirty="0">
                    <a:latin typeface="+mn-lt"/>
                    <a:cs typeface="Calibri" panose="020F0502020204030204" pitchFamily="34" charset="0"/>
                  </a:rPr>
                  <a:t> or having longitudinal bunch length </a:t>
                </a:r>
                <a14:m>
                  <m:oMath xmlns:m="http://schemas.openxmlformats.org/officeDocument/2006/math">
                    <m:sSub>
                      <m:sSubPr>
                        <m:ctrlPr>
                          <a:rPr lang="en-GB" i="1" noProof="0" smtClean="0">
                            <a:latin typeface="Cambria Math" panose="02040503050406030204" pitchFamily="18" charset="0"/>
                          </a:rPr>
                        </m:ctrlPr>
                      </m:sSubPr>
                      <m:e>
                        <m:r>
                          <a:rPr lang="en-GB" i="1" noProof="0" smtClean="0">
                            <a:latin typeface="Cambria Math" panose="02040503050406030204" pitchFamily="18" charset="0"/>
                          </a:rPr>
                          <m:t>𝜎</m:t>
                        </m:r>
                      </m:e>
                      <m:sub>
                        <m:r>
                          <a:rPr lang="en-GB" i="1" noProof="0" smtClean="0">
                            <a:latin typeface="Cambria Math" panose="02040503050406030204" pitchFamily="18" charset="0"/>
                          </a:rPr>
                          <m:t>𝑧</m:t>
                        </m:r>
                      </m:sub>
                    </m:sSub>
                  </m:oMath>
                </a14:m>
                <a:r>
                  <a:rPr lang="en-GB" noProof="0" dirty="0">
                    <a:latin typeface="+mn-lt"/>
                    <a:cs typeface="Calibri" panose="020F0502020204030204" pitchFamily="34" charset="0"/>
                  </a:rPr>
                  <a:t>, luminosity is given by the following formula:</a:t>
                </a:r>
              </a:p>
            </p:txBody>
          </p:sp>
        </mc:Choice>
        <mc:Fallback xmlns="">
          <p:sp>
            <p:nvSpPr>
              <p:cNvPr id="6" name="ZoneTexte 5">
                <a:extLst>
                  <a:ext uri="{FF2B5EF4-FFF2-40B4-BE49-F238E27FC236}">
                    <a16:creationId xmlns:a16="http://schemas.microsoft.com/office/drawing/2014/main" id="{2E5F8F24-584C-47B2-14F1-3D35D0420972}"/>
                  </a:ext>
                </a:extLst>
              </p:cNvPr>
              <p:cNvSpPr txBox="1">
                <a:spLocks noRot="1" noChangeAspect="1" noMove="1" noResize="1" noEditPoints="1" noAdjustHandles="1" noChangeArrowheads="1" noChangeShapeType="1" noTextEdit="1"/>
              </p:cNvSpPr>
              <p:nvPr/>
            </p:nvSpPr>
            <p:spPr>
              <a:xfrm>
                <a:off x="561851" y="1025714"/>
                <a:ext cx="9937104" cy="707886"/>
              </a:xfrm>
              <a:prstGeom prst="rect">
                <a:avLst/>
              </a:prstGeom>
              <a:blipFill>
                <a:blip r:embed="rId4"/>
                <a:stretch>
                  <a:fillRect l="-639" t="-3509" b="-14035"/>
                </a:stretch>
              </a:blipFill>
            </p:spPr>
            <p:txBody>
              <a:bodyPr/>
              <a:lstStyle/>
              <a:p>
                <a:r>
                  <a:rPr lang="en-GB">
                    <a:noFill/>
                  </a:rPr>
                  <a:t> </a:t>
                </a:r>
              </a:p>
            </p:txBody>
          </p:sp>
        </mc:Fallback>
      </mc:AlternateContent>
      <p:sp>
        <p:nvSpPr>
          <p:cNvPr id="8" name="ZoneTexte 7">
            <a:extLst>
              <a:ext uri="{FF2B5EF4-FFF2-40B4-BE49-F238E27FC236}">
                <a16:creationId xmlns:a16="http://schemas.microsoft.com/office/drawing/2014/main" id="{920A8417-5A57-7CAE-96E7-D7FC896A97B2}"/>
              </a:ext>
            </a:extLst>
          </p:cNvPr>
          <p:cNvSpPr txBox="1"/>
          <p:nvPr/>
        </p:nvSpPr>
        <p:spPr>
          <a:xfrm>
            <a:off x="561851" y="4626114"/>
            <a:ext cx="9793088" cy="707886"/>
          </a:xfrm>
          <a:prstGeom prst="rect">
            <a:avLst/>
          </a:prstGeom>
          <a:noFill/>
        </p:spPr>
        <p:txBody>
          <a:bodyPr wrap="square" rtlCol="0">
            <a:spAutoFit/>
          </a:bodyPr>
          <a:lstStyle/>
          <a:p>
            <a:r>
              <a:rPr lang="en-GB" dirty="0">
                <a:latin typeface="+mn-lt"/>
              </a:rPr>
              <a:t>Significant increase of luminosity </a:t>
            </a:r>
            <a:r>
              <a:rPr lang="en-GB" dirty="0">
                <a:latin typeface="+mn-lt"/>
                <a:sym typeface="Wingdings" pitchFamily="2" charset="2"/>
              </a:rPr>
              <a:t>implies</a:t>
            </a:r>
            <a:r>
              <a:rPr lang="en-GB" dirty="0">
                <a:solidFill>
                  <a:srgbClr val="DB1B53"/>
                </a:solidFill>
                <a:latin typeface="+mn-lt"/>
                <a:sym typeface="Wingdings" pitchFamily="2" charset="2"/>
              </a:rPr>
              <a:t> an</a:t>
            </a:r>
            <a:r>
              <a:rPr lang="en-GB" dirty="0">
                <a:solidFill>
                  <a:srgbClr val="DB1B53"/>
                </a:solidFill>
                <a:latin typeface="+mn-lt"/>
              </a:rPr>
              <a:t> </a:t>
            </a:r>
            <a:r>
              <a:rPr lang="en-GB" dirty="0">
                <a:solidFill>
                  <a:srgbClr val="DB1B53"/>
                </a:solidFill>
                <a:latin typeface="+mn-lt"/>
                <a:sym typeface="Wingdings" pitchFamily="2" charset="2"/>
              </a:rPr>
              <a:t>increase of particle production </a:t>
            </a:r>
            <a:r>
              <a:rPr lang="en-GB" dirty="0">
                <a:latin typeface="+mn-lt"/>
                <a:sym typeface="Wingdings" pitchFamily="2" charset="2"/>
              </a:rPr>
              <a:t>and therefore </a:t>
            </a:r>
            <a:r>
              <a:rPr lang="en-GB" dirty="0">
                <a:solidFill>
                  <a:srgbClr val="DB1B53"/>
                </a:solidFill>
                <a:latin typeface="+mn-lt"/>
                <a:sym typeface="Wingdings" pitchFamily="2" charset="2"/>
              </a:rPr>
              <a:t>additional wall-plug power</a:t>
            </a:r>
            <a:r>
              <a:rPr lang="en-GB" dirty="0">
                <a:latin typeface="+mn-lt"/>
                <a:sym typeface="Wingdings" pitchFamily="2" charset="2"/>
              </a:rPr>
              <a:t> to handle the </a:t>
            </a:r>
            <a:r>
              <a:rPr lang="en-GB" dirty="0">
                <a:latin typeface="+mn-lt"/>
              </a:rPr>
              <a:t>high beam current generated</a:t>
            </a:r>
            <a:r>
              <a:rPr lang="en-GB" dirty="0">
                <a:latin typeface="+mn-lt"/>
                <a:sym typeface="Wingdings" pitchFamily="2" charset="2"/>
              </a:rPr>
              <a:t>.</a:t>
            </a:r>
          </a:p>
        </p:txBody>
      </p:sp>
      <p:sp>
        <p:nvSpPr>
          <p:cNvPr id="10" name="Ellipse 9">
            <a:extLst>
              <a:ext uri="{FF2B5EF4-FFF2-40B4-BE49-F238E27FC236}">
                <a16:creationId xmlns:a16="http://schemas.microsoft.com/office/drawing/2014/main" id="{2897FC12-4353-04EB-651F-97EA03E31363}"/>
              </a:ext>
            </a:extLst>
          </p:cNvPr>
          <p:cNvSpPr/>
          <p:nvPr/>
        </p:nvSpPr>
        <p:spPr>
          <a:xfrm>
            <a:off x="4450283" y="2086070"/>
            <a:ext cx="432048" cy="606254"/>
          </a:xfrm>
          <a:prstGeom prst="ellipse">
            <a:avLst/>
          </a:prstGeom>
          <a:noFill/>
          <a:ln>
            <a:solidFill>
              <a:srgbClr val="DB1B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Ellipse 10">
            <a:extLst>
              <a:ext uri="{FF2B5EF4-FFF2-40B4-BE49-F238E27FC236}">
                <a16:creationId xmlns:a16="http://schemas.microsoft.com/office/drawing/2014/main" id="{FD95FFE3-1C59-3BC7-EED4-1424EE967CD7}"/>
              </a:ext>
            </a:extLst>
          </p:cNvPr>
          <p:cNvSpPr/>
          <p:nvPr/>
        </p:nvSpPr>
        <p:spPr>
          <a:xfrm>
            <a:off x="4882331" y="2086070"/>
            <a:ext cx="360040" cy="606254"/>
          </a:xfrm>
          <a:prstGeom prst="ellipse">
            <a:avLst/>
          </a:prstGeom>
          <a:noFill/>
          <a:ln>
            <a:solidFill>
              <a:srgbClr val="DB1B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llipse 12">
            <a:extLst>
              <a:ext uri="{FF2B5EF4-FFF2-40B4-BE49-F238E27FC236}">
                <a16:creationId xmlns:a16="http://schemas.microsoft.com/office/drawing/2014/main" id="{3F5848C3-B3A6-9DD8-1B61-63973B832A0C}"/>
              </a:ext>
            </a:extLst>
          </p:cNvPr>
          <p:cNvSpPr/>
          <p:nvPr/>
        </p:nvSpPr>
        <p:spPr>
          <a:xfrm>
            <a:off x="5314379" y="1949624"/>
            <a:ext cx="864096" cy="416908"/>
          </a:xfrm>
          <a:prstGeom prst="ellipse">
            <a:avLst/>
          </a:prstGeom>
          <a:noFill/>
          <a:ln>
            <a:solidFill>
              <a:srgbClr val="DB1B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05031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P spid="11" grpId="0" animBg="1"/>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7B9CC6-B8E2-E1EF-71DC-87156AF96F19}"/>
            </a:ext>
          </a:extLst>
        </p:cNvPr>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531BD956-32F5-23C7-A1A6-02D41586B1B0}"/>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B8998845-FCF3-B35E-6459-DAA8283516F1}"/>
              </a:ext>
            </a:extLst>
          </p:cNvPr>
          <p:cNvSpPr>
            <a:spLocks noGrp="1"/>
          </p:cNvSpPr>
          <p:nvPr>
            <p:ph type="sldNum" sz="quarter" idx="12"/>
          </p:nvPr>
        </p:nvSpPr>
        <p:spPr/>
        <p:txBody>
          <a:bodyPr/>
          <a:lstStyle/>
          <a:p>
            <a:fld id="{77E71596-5F9D-49C5-9701-16B3CA54319D}" type="slidenum">
              <a:rPr lang="fr-FR" smtClean="0">
                <a:latin typeface="+mn-lt"/>
              </a:rPr>
              <a:pPr/>
              <a:t>4</a:t>
            </a:fld>
            <a:endParaRPr lang="fr-FR">
              <a:latin typeface="+mn-lt"/>
            </a:endParaRPr>
          </a:p>
        </p:txBody>
      </p:sp>
      <p:sp>
        <p:nvSpPr>
          <p:cNvPr id="26" name="Espace réservé du pied de page 25">
            <a:extLst>
              <a:ext uri="{FF2B5EF4-FFF2-40B4-BE49-F238E27FC236}">
                <a16:creationId xmlns:a16="http://schemas.microsoft.com/office/drawing/2014/main" id="{5BC3A47F-EB4C-5B41-F48F-8FE0B1327A00}"/>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5EAAD35A-1A0F-3359-72D4-AEA18392993E}"/>
              </a:ext>
            </a:extLst>
          </p:cNvPr>
          <p:cNvSpPr>
            <a:spLocks noGrp="1"/>
          </p:cNvSpPr>
          <p:nvPr>
            <p:ph type="title"/>
          </p:nvPr>
        </p:nvSpPr>
        <p:spPr>
          <a:xfrm>
            <a:off x="1065907" y="149425"/>
            <a:ext cx="7163834" cy="447518"/>
          </a:xfrm>
        </p:spPr>
        <p:txBody>
          <a:bodyPr>
            <a:normAutofit fontScale="90000"/>
          </a:bodyPr>
          <a:lstStyle/>
          <a:p>
            <a:r>
              <a:rPr lang="en-GB" dirty="0">
                <a:solidFill>
                  <a:schemeClr val="accent5">
                    <a:lumMod val="75000"/>
                  </a:schemeClr>
                </a:solidFill>
                <a:latin typeface="+mn-lt"/>
                <a:cs typeface="Arial" panose="020B0604020202020204" pitchFamily="34" charset="0"/>
              </a:rPr>
              <a:t>Introduction: Average power needs for future HEP projects</a:t>
            </a:r>
            <a:endParaRPr lang="en-GB" dirty="0">
              <a:solidFill>
                <a:schemeClr val="accent5">
                  <a:lumMod val="75000"/>
                </a:schemeClr>
              </a:solidFill>
              <a:latin typeface="+mn-lt"/>
            </a:endParaRPr>
          </a:p>
        </p:txBody>
      </p:sp>
      <p:pic>
        <p:nvPicPr>
          <p:cNvPr id="2" name="Image 1">
            <a:extLst>
              <a:ext uri="{FF2B5EF4-FFF2-40B4-BE49-F238E27FC236}">
                <a16:creationId xmlns:a16="http://schemas.microsoft.com/office/drawing/2014/main" id="{7BB15C52-21F7-C487-BA06-73774A8C0AA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00186" y="1240096"/>
            <a:ext cx="7630617" cy="4443381"/>
          </a:xfrm>
          <a:prstGeom prst="rect">
            <a:avLst/>
          </a:prstGeom>
          <a:ln>
            <a:solidFill>
              <a:schemeClr val="tx1"/>
            </a:solidFill>
          </a:ln>
        </p:spPr>
      </p:pic>
      <p:sp>
        <p:nvSpPr>
          <p:cNvPr id="7" name="ZoneTexte 6">
            <a:extLst>
              <a:ext uri="{FF2B5EF4-FFF2-40B4-BE49-F238E27FC236}">
                <a16:creationId xmlns:a16="http://schemas.microsoft.com/office/drawing/2014/main" id="{155B5EAB-FA11-0F77-F975-697D9913E19C}"/>
              </a:ext>
            </a:extLst>
          </p:cNvPr>
          <p:cNvSpPr txBox="1"/>
          <p:nvPr/>
        </p:nvSpPr>
        <p:spPr>
          <a:xfrm rot="16200000">
            <a:off x="7620813" y="3243589"/>
            <a:ext cx="4608513" cy="292388"/>
          </a:xfrm>
          <a:prstGeom prst="rect">
            <a:avLst/>
          </a:prstGeom>
          <a:noFill/>
        </p:spPr>
        <p:txBody>
          <a:bodyPr wrap="square" rtlCol="0">
            <a:spAutoFit/>
          </a:bodyPr>
          <a:lstStyle/>
          <a:p>
            <a:pPr algn="ctr"/>
            <a:r>
              <a:rPr lang="en-GB" sz="1300" u="sng" dirty="0">
                <a:solidFill>
                  <a:schemeClr val="accent1">
                    <a:lumMod val="75000"/>
                  </a:schemeClr>
                </a:solidFill>
                <a:latin typeface="+mn-lt"/>
                <a:hlinkClick r:id="rId3">
                  <a:extLst>
                    <a:ext uri="{A12FA001-AC4F-418D-AE19-62706E023703}">
                      <ahyp:hlinkClr xmlns:ahyp="http://schemas.microsoft.com/office/drawing/2018/hyperlinkcolor" val="tx"/>
                    </a:ext>
                  </a:extLst>
                </a:hlinkClick>
              </a:rPr>
              <a:t>https://</a:t>
            </a:r>
            <a:r>
              <a:rPr lang="en-GB" sz="1300" u="sng" dirty="0" err="1">
                <a:solidFill>
                  <a:schemeClr val="accent1">
                    <a:lumMod val="75000"/>
                  </a:schemeClr>
                </a:solidFill>
                <a:latin typeface="+mn-lt"/>
                <a:hlinkClick r:id="rId3">
                  <a:extLst>
                    <a:ext uri="{A12FA001-AC4F-418D-AE19-62706E023703}">
                      <ahyp:hlinkClr xmlns:ahyp="http://schemas.microsoft.com/office/drawing/2018/hyperlinkcolor" val="tx"/>
                    </a:ext>
                  </a:extLst>
                </a:hlinkClick>
              </a:rPr>
              <a:t>accelconf.web.cern.ch</a:t>
            </a:r>
            <a:r>
              <a:rPr lang="en-GB" sz="1300" u="sng" dirty="0">
                <a:solidFill>
                  <a:schemeClr val="accent1">
                    <a:lumMod val="75000"/>
                  </a:schemeClr>
                </a:solidFill>
                <a:latin typeface="+mn-lt"/>
                <a:hlinkClick r:id="rId3">
                  <a:extLst>
                    <a:ext uri="{A12FA001-AC4F-418D-AE19-62706E023703}">
                      <ahyp:hlinkClr xmlns:ahyp="http://schemas.microsoft.com/office/drawing/2018/hyperlinkcolor" val="tx"/>
                    </a:ext>
                  </a:extLst>
                </a:hlinkClick>
              </a:rPr>
              <a:t>/eefact2022/papers/frxas0101.pdf</a:t>
            </a:r>
            <a:endParaRPr lang="en-GB" sz="1300" u="sng" dirty="0">
              <a:solidFill>
                <a:schemeClr val="accent1">
                  <a:lumMod val="75000"/>
                </a:schemeClr>
              </a:solidFill>
              <a:latin typeface="+mn-lt"/>
            </a:endParaRPr>
          </a:p>
        </p:txBody>
      </p:sp>
      <p:sp>
        <p:nvSpPr>
          <p:cNvPr id="12" name="ZoneTexte 11">
            <a:extLst>
              <a:ext uri="{FF2B5EF4-FFF2-40B4-BE49-F238E27FC236}">
                <a16:creationId xmlns:a16="http://schemas.microsoft.com/office/drawing/2014/main" id="{D9331C7D-62E5-1AF3-F1EB-E59938216507}"/>
              </a:ext>
            </a:extLst>
          </p:cNvPr>
          <p:cNvSpPr txBox="1"/>
          <p:nvPr/>
        </p:nvSpPr>
        <p:spPr>
          <a:xfrm>
            <a:off x="581597" y="644769"/>
            <a:ext cx="9773342" cy="584775"/>
          </a:xfrm>
          <a:prstGeom prst="rect">
            <a:avLst/>
          </a:prstGeom>
          <a:noFill/>
        </p:spPr>
        <p:txBody>
          <a:bodyPr wrap="square" rtlCol="0">
            <a:spAutoFit/>
          </a:bodyPr>
          <a:lstStyle/>
          <a:p>
            <a:pPr algn="ctr"/>
            <a:r>
              <a:rPr lang="en-GB" sz="1600" dirty="0">
                <a:solidFill>
                  <a:srgbClr val="CC0066"/>
                </a:solidFill>
                <a:latin typeface="+mn-lt"/>
              </a:rPr>
              <a:t>This table is the result of dedicated discussion session on Power budget and performance considerations for future Higgs factories held during eeFACT2022 workshop in Frascati. </a:t>
            </a:r>
          </a:p>
        </p:txBody>
      </p:sp>
      <p:sp>
        <p:nvSpPr>
          <p:cNvPr id="15" name="Rectangle : coins arrondis 14">
            <a:extLst>
              <a:ext uri="{FF2B5EF4-FFF2-40B4-BE49-F238E27FC236}">
                <a16:creationId xmlns:a16="http://schemas.microsoft.com/office/drawing/2014/main" id="{923171EC-43D1-D5B9-3B68-D96C18EF9076}"/>
              </a:ext>
            </a:extLst>
          </p:cNvPr>
          <p:cNvSpPr/>
          <p:nvPr/>
        </p:nvSpPr>
        <p:spPr>
          <a:xfrm>
            <a:off x="1569963" y="3245768"/>
            <a:ext cx="7488832" cy="144016"/>
          </a:xfrm>
          <a:prstGeom prst="roundRect">
            <a:avLst/>
          </a:prstGeom>
          <a:noFill/>
          <a:ln>
            <a:solidFill>
              <a:srgbClr val="CC00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 coins arrondis 2">
            <a:extLst>
              <a:ext uri="{FF2B5EF4-FFF2-40B4-BE49-F238E27FC236}">
                <a16:creationId xmlns:a16="http://schemas.microsoft.com/office/drawing/2014/main" id="{9191679A-7197-FAC2-5FDC-228BF52CE7DC}"/>
              </a:ext>
            </a:extLst>
          </p:cNvPr>
          <p:cNvSpPr/>
          <p:nvPr/>
        </p:nvSpPr>
        <p:spPr>
          <a:xfrm>
            <a:off x="1569963" y="4505928"/>
            <a:ext cx="7488832" cy="180000"/>
          </a:xfrm>
          <a:prstGeom prst="round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 coins arrondis 4">
            <a:extLst>
              <a:ext uri="{FF2B5EF4-FFF2-40B4-BE49-F238E27FC236}">
                <a16:creationId xmlns:a16="http://schemas.microsoft.com/office/drawing/2014/main" id="{75B99FFA-35E0-46D7-4AA9-9EF8C6BD31EE}"/>
              </a:ext>
            </a:extLst>
          </p:cNvPr>
          <p:cNvSpPr/>
          <p:nvPr/>
        </p:nvSpPr>
        <p:spPr>
          <a:xfrm>
            <a:off x="1569963" y="4685928"/>
            <a:ext cx="7488832" cy="180000"/>
          </a:xfrm>
          <a:prstGeom prst="roundRect">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34400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0E29EF49-06FD-A846-99CD-A73224F266A3}"/>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p:cNvSpPr>
            <a:spLocks noGrp="1"/>
          </p:cNvSpPr>
          <p:nvPr>
            <p:ph type="sldNum" sz="quarter" idx="12"/>
          </p:nvPr>
        </p:nvSpPr>
        <p:spPr/>
        <p:txBody>
          <a:bodyPr/>
          <a:lstStyle/>
          <a:p>
            <a:fld id="{77E71596-5F9D-49C5-9701-16B3CA54319D}" type="slidenum">
              <a:rPr lang="fr-FR" smtClean="0">
                <a:latin typeface="+mn-lt"/>
              </a:rPr>
              <a:pPr/>
              <a:t>5</a:t>
            </a:fld>
            <a:endParaRPr lang="fr-FR">
              <a:latin typeface="+mn-lt"/>
            </a:endParaRPr>
          </a:p>
        </p:txBody>
      </p:sp>
      <p:sp>
        <p:nvSpPr>
          <p:cNvPr id="26" name="Espace réservé du pied de page 25">
            <a:extLst>
              <a:ext uri="{FF2B5EF4-FFF2-40B4-BE49-F238E27FC236}">
                <a16:creationId xmlns:a16="http://schemas.microsoft.com/office/drawing/2014/main" id="{D3C7BBAB-C8BF-4186-9315-9B68CB901864}"/>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AEB82E78-FA76-6441-450A-230A95A3F538}"/>
              </a:ext>
            </a:extLst>
          </p:cNvPr>
          <p:cNvSpPr>
            <a:spLocks noGrp="1"/>
          </p:cNvSpPr>
          <p:nvPr>
            <p:ph type="title"/>
          </p:nvPr>
        </p:nvSpPr>
        <p:spPr>
          <a:xfrm>
            <a:off x="1065907" y="149425"/>
            <a:ext cx="7163834" cy="447518"/>
          </a:xfrm>
        </p:spPr>
        <p:txBody>
          <a:bodyPr>
            <a:normAutofit fontScale="90000"/>
          </a:bodyPr>
          <a:lstStyle/>
          <a:p>
            <a:r>
              <a:rPr lang="en-GB" dirty="0">
                <a:solidFill>
                  <a:schemeClr val="accent5">
                    <a:lumMod val="75000"/>
                  </a:schemeClr>
                </a:solidFill>
                <a:latin typeface="+mn-lt"/>
                <a:cs typeface="Arial" panose="020B0604020202020204" pitchFamily="34" charset="0"/>
              </a:rPr>
              <a:t>Introduction: Average power needs for future HEP projects</a:t>
            </a:r>
            <a:endParaRPr lang="en-GB" dirty="0">
              <a:solidFill>
                <a:schemeClr val="accent5">
                  <a:lumMod val="75000"/>
                </a:schemeClr>
              </a:solidFill>
              <a:latin typeface="+mn-lt"/>
            </a:endParaRPr>
          </a:p>
        </p:txBody>
      </p:sp>
      <p:sp>
        <p:nvSpPr>
          <p:cNvPr id="10" name="ZoneTexte 9">
            <a:extLst>
              <a:ext uri="{FF2B5EF4-FFF2-40B4-BE49-F238E27FC236}">
                <a16:creationId xmlns:a16="http://schemas.microsoft.com/office/drawing/2014/main" id="{25D1BF2B-3661-E97F-CBD0-2769273E131B}"/>
              </a:ext>
            </a:extLst>
          </p:cNvPr>
          <p:cNvSpPr txBox="1"/>
          <p:nvPr/>
        </p:nvSpPr>
        <p:spPr>
          <a:xfrm>
            <a:off x="273819" y="725488"/>
            <a:ext cx="4896544" cy="338554"/>
          </a:xfrm>
          <a:prstGeom prst="rect">
            <a:avLst/>
          </a:prstGeom>
          <a:noFill/>
        </p:spPr>
        <p:txBody>
          <a:bodyPr wrap="square" rtlCol="0">
            <a:spAutoFit/>
          </a:bodyPr>
          <a:lstStyle/>
          <a:p>
            <a:r>
              <a:rPr kumimoji="0" lang="en-GB" sz="1600" b="1" i="0" u="none" strike="noStrike" kern="1200" cap="none" spc="0" normalizeH="0" baseline="0" noProof="0" dirty="0">
                <a:ln>
                  <a:noFill/>
                </a:ln>
                <a:solidFill>
                  <a:schemeClr val="accent1">
                    <a:lumMod val="75000"/>
                  </a:schemeClr>
                </a:solidFill>
                <a:effectLst/>
                <a:uLnTx/>
                <a:uFillTx/>
                <a:latin typeface="+mn-lt"/>
                <a:ea typeface="+mn-ea"/>
                <a:cs typeface="+mn-cs"/>
              </a:rPr>
              <a:t>Example 1: FCC-</a:t>
            </a:r>
            <a:r>
              <a:rPr kumimoji="0" lang="en-GB" sz="1600" b="1" i="0" u="none" strike="noStrike" kern="1200" cap="none" spc="0" normalizeH="0" baseline="0" noProof="0" dirty="0" err="1">
                <a:ln>
                  <a:noFill/>
                </a:ln>
                <a:solidFill>
                  <a:schemeClr val="accent1">
                    <a:lumMod val="75000"/>
                  </a:schemeClr>
                </a:solidFill>
                <a:effectLst/>
                <a:uLnTx/>
                <a:uFillTx/>
                <a:latin typeface="+mn-lt"/>
                <a:ea typeface="+mn-ea"/>
                <a:cs typeface="+mn-cs"/>
              </a:rPr>
              <a:t>ee</a:t>
            </a:r>
            <a:r>
              <a:rPr lang="en-GB" sz="1600" b="1" dirty="0">
                <a:solidFill>
                  <a:schemeClr val="accent1">
                    <a:lumMod val="75000"/>
                  </a:schemeClr>
                </a:solidFill>
                <a:latin typeface="+mn-lt"/>
                <a:cs typeface="+mn-cs"/>
              </a:rPr>
              <a:t> (ZH mode)</a:t>
            </a:r>
            <a:endParaRPr lang="en-GB" sz="1600" b="1" dirty="0">
              <a:solidFill>
                <a:schemeClr val="accent1">
                  <a:lumMod val="75000"/>
                </a:schemeClr>
              </a:solidFill>
            </a:endParaRPr>
          </a:p>
        </p:txBody>
      </p:sp>
      <p:sp>
        <p:nvSpPr>
          <p:cNvPr id="28" name="ZoneTexte 27">
            <a:extLst>
              <a:ext uri="{FF2B5EF4-FFF2-40B4-BE49-F238E27FC236}">
                <a16:creationId xmlns:a16="http://schemas.microsoft.com/office/drawing/2014/main" id="{E63F3478-6F7B-F8A5-37A5-61442CB3C012}"/>
              </a:ext>
            </a:extLst>
          </p:cNvPr>
          <p:cNvSpPr txBox="1"/>
          <p:nvPr/>
        </p:nvSpPr>
        <p:spPr>
          <a:xfrm>
            <a:off x="262257" y="3106976"/>
            <a:ext cx="4764090" cy="1815882"/>
          </a:xfrm>
          <a:prstGeom prst="rect">
            <a:avLst/>
          </a:prstGeom>
          <a:noFill/>
        </p:spPr>
        <p:txBody>
          <a:bodyPr wrap="square" rtlCol="0">
            <a:spAutoFit/>
          </a:bodyPr>
          <a:lstStyle/>
          <a:p>
            <a:r>
              <a:rPr lang="en-GB" sz="1600" dirty="0">
                <a:latin typeface="+mn-lt"/>
                <a:sym typeface="Wingdings" pitchFamily="2" charset="2"/>
              </a:rPr>
              <a:t>The total p</a:t>
            </a:r>
            <a:r>
              <a:rPr lang="en-GB" sz="1600" dirty="0">
                <a:latin typeface="+mn-lt"/>
              </a:rPr>
              <a:t>ower consumption for a e+ e- Higgs factory is </a:t>
            </a:r>
            <a:r>
              <a:rPr lang="en-GB" sz="1600" b="1" dirty="0">
                <a:latin typeface="+mn-lt"/>
              </a:rPr>
              <a:t>300 MW</a:t>
            </a:r>
            <a:r>
              <a:rPr lang="en-GB" sz="1600" dirty="0">
                <a:latin typeface="+mn-lt"/>
                <a:cs typeface="+mn-cs"/>
                <a:sym typeface="Wingdings" pitchFamily="2" charset="2"/>
              </a:rPr>
              <a:t>. The power breakdown is as the following: </a:t>
            </a:r>
          </a:p>
          <a:p>
            <a:endParaRPr lang="en-GB" sz="1600" dirty="0">
              <a:latin typeface="+mn-lt"/>
            </a:endParaRPr>
          </a:p>
          <a:p>
            <a:pPr marL="787400" lvl="1" indent="-285750">
              <a:buFont typeface="Courier New" panose="02070309020205020404" pitchFamily="49" charset="0"/>
              <a:buChar char="o"/>
            </a:pPr>
            <a:r>
              <a:rPr lang="en-GB" sz="1600" dirty="0">
                <a:latin typeface="+mn-lt"/>
              </a:rPr>
              <a:t>RF for beam acceleration      </a:t>
            </a:r>
            <a:r>
              <a:rPr lang="en-GB" sz="1600" b="1" dirty="0">
                <a:solidFill>
                  <a:srgbClr val="CC0066"/>
                </a:solidFill>
                <a:latin typeface="+mn-lt"/>
              </a:rPr>
              <a:t>51 %</a:t>
            </a:r>
            <a:r>
              <a:rPr lang="en-GB" sz="1600" dirty="0">
                <a:latin typeface="+mn-lt"/>
              </a:rPr>
              <a:t>  (145 MW)</a:t>
            </a:r>
          </a:p>
          <a:p>
            <a:pPr marL="787400" lvl="1" indent="-285750">
              <a:buFont typeface="Courier New" panose="02070309020205020404" pitchFamily="49" charset="0"/>
              <a:buChar char="o"/>
            </a:pPr>
            <a:r>
              <a:rPr lang="en-GB" sz="1600" dirty="0">
                <a:latin typeface="+mn-lt"/>
              </a:rPr>
              <a:t>Cryogenic cooling                      5 %  (14 MW)</a:t>
            </a:r>
          </a:p>
          <a:p>
            <a:pPr marL="787400" lvl="1" indent="-285750">
              <a:buFont typeface="Courier New" panose="02070309020205020404" pitchFamily="49" charset="0"/>
              <a:buChar char="o"/>
            </a:pPr>
            <a:r>
              <a:rPr lang="en-GB" sz="1600" dirty="0">
                <a:latin typeface="+mn-lt"/>
              </a:rPr>
              <a:t>Magnets                                      9 %  (26 MW)</a:t>
            </a:r>
          </a:p>
          <a:p>
            <a:pPr marL="787400" lvl="1" indent="-285750">
              <a:buFont typeface="Courier New" panose="02070309020205020404" pitchFamily="49" charset="0"/>
              <a:buChar char="o"/>
            </a:pPr>
            <a:r>
              <a:rPr lang="en-GB" sz="1600" dirty="0">
                <a:latin typeface="+mn-lt"/>
              </a:rPr>
              <a:t>Others                                        35 %  (98 MW)</a:t>
            </a:r>
            <a:endParaRPr lang="en-GB" sz="1600" i="1" dirty="0">
              <a:solidFill>
                <a:prstClr val="black">
                  <a:tint val="75000"/>
                </a:prstClr>
              </a:solidFill>
              <a:latin typeface="+mn-lt"/>
              <a:cs typeface="+mn-cs"/>
            </a:endParaRPr>
          </a:p>
        </p:txBody>
      </p:sp>
      <p:sp>
        <p:nvSpPr>
          <p:cNvPr id="11" name="ZoneTexte 10">
            <a:extLst>
              <a:ext uri="{FF2B5EF4-FFF2-40B4-BE49-F238E27FC236}">
                <a16:creationId xmlns:a16="http://schemas.microsoft.com/office/drawing/2014/main" id="{F63148B3-BBD0-4964-36D3-E4631217ED10}"/>
              </a:ext>
            </a:extLst>
          </p:cNvPr>
          <p:cNvSpPr txBox="1"/>
          <p:nvPr/>
        </p:nvSpPr>
        <p:spPr>
          <a:xfrm>
            <a:off x="201811" y="5057001"/>
            <a:ext cx="5052122" cy="276999"/>
          </a:xfrm>
          <a:prstGeom prst="rect">
            <a:avLst/>
          </a:prstGeom>
          <a:noFill/>
        </p:spPr>
        <p:txBody>
          <a:bodyPr wrap="square" rtlCol="0">
            <a:spAutoFit/>
          </a:bodyPr>
          <a:lstStyle/>
          <a:p>
            <a:r>
              <a:rPr lang="en-GB" sz="1200" i="1" dirty="0">
                <a:solidFill>
                  <a:schemeClr val="tx1">
                    <a:lumMod val="50000"/>
                    <a:lumOff val="50000"/>
                  </a:schemeClr>
                </a:solidFill>
                <a:latin typeface="+mn-lt"/>
                <a:cs typeface="+mn-cs"/>
              </a:rPr>
              <a:t>FCC Conceptual Design Report, Eur. Phys. J. Special Topics 228, 261–623 (2019)</a:t>
            </a:r>
            <a:endParaRPr lang="en-GB" sz="1200" dirty="0">
              <a:solidFill>
                <a:schemeClr val="tx1">
                  <a:lumMod val="50000"/>
                  <a:lumOff val="50000"/>
                </a:schemeClr>
              </a:solidFill>
            </a:endParaRPr>
          </a:p>
        </p:txBody>
      </p:sp>
      <p:pic>
        <p:nvPicPr>
          <p:cNvPr id="25" name="Image 24">
            <a:extLst>
              <a:ext uri="{FF2B5EF4-FFF2-40B4-BE49-F238E27FC236}">
                <a16:creationId xmlns:a16="http://schemas.microsoft.com/office/drawing/2014/main" id="{DF116FE5-42C7-EA37-ABBE-0128F18F3E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21890" y="1122466"/>
            <a:ext cx="3286084" cy="1692000"/>
          </a:xfrm>
          <a:prstGeom prst="rect">
            <a:avLst/>
          </a:prstGeom>
        </p:spPr>
      </p:pic>
      <p:pic>
        <p:nvPicPr>
          <p:cNvPr id="3" name="图片 3" descr="8d5d924e275b0c7f58feed1244176003">
            <a:extLst>
              <a:ext uri="{FF2B5EF4-FFF2-40B4-BE49-F238E27FC236}">
                <a16:creationId xmlns:a16="http://schemas.microsoft.com/office/drawing/2014/main" id="{81C98C00-A836-40B7-6696-C5E09A5F47B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746427" y="1122466"/>
            <a:ext cx="4176464" cy="1692000"/>
          </a:xfrm>
          <a:prstGeom prst="rect">
            <a:avLst/>
          </a:prstGeom>
        </p:spPr>
      </p:pic>
      <p:sp>
        <p:nvSpPr>
          <p:cNvPr id="4" name="ZoneTexte 3">
            <a:extLst>
              <a:ext uri="{FF2B5EF4-FFF2-40B4-BE49-F238E27FC236}">
                <a16:creationId xmlns:a16="http://schemas.microsoft.com/office/drawing/2014/main" id="{AD15CF99-40DA-AD7A-D751-6653D7FB8193}"/>
              </a:ext>
            </a:extLst>
          </p:cNvPr>
          <p:cNvSpPr txBox="1"/>
          <p:nvPr/>
        </p:nvSpPr>
        <p:spPr>
          <a:xfrm>
            <a:off x="5314379" y="3101752"/>
            <a:ext cx="5196139" cy="1815882"/>
          </a:xfrm>
          <a:prstGeom prst="rect">
            <a:avLst/>
          </a:prstGeom>
          <a:noFill/>
        </p:spPr>
        <p:txBody>
          <a:bodyPr wrap="square" rtlCol="0">
            <a:spAutoFit/>
          </a:bodyPr>
          <a:lstStyle/>
          <a:p>
            <a:r>
              <a:rPr lang="en-US" altLang="zh-CN" sz="1600" dirty="0">
                <a:latin typeface="+mn-lt"/>
              </a:rPr>
              <a:t>The total power consumption is </a:t>
            </a:r>
            <a:r>
              <a:rPr lang="en-US" altLang="zh-CN" sz="1600" b="1" dirty="0">
                <a:latin typeface="+mn-lt"/>
              </a:rPr>
              <a:t>340 MW</a:t>
            </a:r>
            <a:r>
              <a:rPr lang="en-US" altLang="zh-CN" sz="1600" dirty="0">
                <a:latin typeface="+mn-lt"/>
              </a:rPr>
              <a:t> for the operation on Higgs mode, assuming a SR power of </a:t>
            </a:r>
            <a:r>
              <a:rPr lang="en-US" altLang="zh-CN" sz="1600" b="1" dirty="0">
                <a:latin typeface="+mn-lt"/>
              </a:rPr>
              <a:t>50 MW/beam. </a:t>
            </a:r>
            <a:r>
              <a:rPr lang="en-GB" sz="1600" dirty="0">
                <a:latin typeface="+mn-lt"/>
                <a:cs typeface="+mn-cs"/>
                <a:sym typeface="Wingdings" pitchFamily="2" charset="2"/>
              </a:rPr>
              <a:t>The power breakdown is as the following: </a:t>
            </a:r>
            <a:endParaRPr lang="en-GB" sz="1600" dirty="0">
              <a:latin typeface="+mn-lt"/>
            </a:endParaRPr>
          </a:p>
          <a:p>
            <a:pPr marL="787400" lvl="1" indent="-285750">
              <a:buFont typeface="Courier New" panose="02070309020205020404" pitchFamily="49" charset="0"/>
              <a:buChar char="o"/>
            </a:pPr>
            <a:r>
              <a:rPr lang="en-GB" sz="1600" dirty="0">
                <a:latin typeface="+mn-lt"/>
              </a:rPr>
              <a:t>RF for beam acceleration    </a:t>
            </a:r>
            <a:r>
              <a:rPr lang="en-GB" sz="1600" b="1" dirty="0">
                <a:solidFill>
                  <a:srgbClr val="C00000"/>
                </a:solidFill>
                <a:latin typeface="+mn-lt"/>
              </a:rPr>
              <a:t>52 %</a:t>
            </a:r>
            <a:r>
              <a:rPr lang="en-GB" sz="1600" dirty="0">
                <a:latin typeface="+mn-lt"/>
              </a:rPr>
              <a:t>  ( 177 MW)</a:t>
            </a:r>
          </a:p>
          <a:p>
            <a:pPr marL="787400" lvl="1" indent="-285750">
              <a:buFont typeface="Courier New" panose="02070309020205020404" pitchFamily="49" charset="0"/>
              <a:buChar char="o"/>
            </a:pPr>
            <a:r>
              <a:rPr lang="en-GB" sz="1600" dirty="0">
                <a:latin typeface="+mn-lt"/>
              </a:rPr>
              <a:t>Cryogenic cooling                   3,2 %  ( 11 MW)</a:t>
            </a:r>
          </a:p>
          <a:p>
            <a:pPr marL="787400" lvl="1" indent="-285750">
              <a:buFont typeface="Courier New" panose="02070309020205020404" pitchFamily="49" charset="0"/>
              <a:buChar char="o"/>
            </a:pPr>
            <a:r>
              <a:rPr lang="en-GB" sz="1600" dirty="0">
                <a:latin typeface="+mn-lt"/>
              </a:rPr>
              <a:t>Magnets                                    17 %  ( 58 MW)</a:t>
            </a:r>
          </a:p>
          <a:p>
            <a:pPr marL="787400" lvl="1" indent="-285750">
              <a:buFont typeface="Courier New" panose="02070309020205020404" pitchFamily="49" charset="0"/>
              <a:buChar char="o"/>
            </a:pPr>
            <a:r>
              <a:rPr lang="en-GB" sz="1600" dirty="0">
                <a:latin typeface="+mn-lt"/>
              </a:rPr>
              <a:t>Others                                       27,3 %  ( 93 MW)</a:t>
            </a:r>
            <a:endParaRPr lang="en-GB" sz="1600" i="1" dirty="0">
              <a:solidFill>
                <a:prstClr val="black">
                  <a:tint val="75000"/>
                </a:prstClr>
              </a:solidFill>
              <a:latin typeface="+mn-lt"/>
              <a:cs typeface="+mn-cs"/>
            </a:endParaRPr>
          </a:p>
        </p:txBody>
      </p:sp>
      <p:sp>
        <p:nvSpPr>
          <p:cNvPr id="5" name="ZoneTexte 4">
            <a:extLst>
              <a:ext uri="{FF2B5EF4-FFF2-40B4-BE49-F238E27FC236}">
                <a16:creationId xmlns:a16="http://schemas.microsoft.com/office/drawing/2014/main" id="{EAE5A246-6434-3C8D-6D22-C9EBCCB46F56}"/>
              </a:ext>
            </a:extLst>
          </p:cNvPr>
          <p:cNvSpPr txBox="1"/>
          <p:nvPr/>
        </p:nvSpPr>
        <p:spPr>
          <a:xfrm>
            <a:off x="6034459" y="5045968"/>
            <a:ext cx="3816424" cy="276999"/>
          </a:xfrm>
          <a:prstGeom prst="rect">
            <a:avLst/>
          </a:prstGeom>
          <a:noFill/>
        </p:spPr>
        <p:txBody>
          <a:bodyPr wrap="square" rtlCol="0">
            <a:spAutoFit/>
          </a:bodyPr>
          <a:lstStyle/>
          <a:p>
            <a:pPr algn="ctr"/>
            <a:r>
              <a:rPr lang="en-GB" sz="1200" i="1" dirty="0">
                <a:solidFill>
                  <a:schemeClr val="tx1">
                    <a:lumMod val="50000"/>
                    <a:lumOff val="50000"/>
                  </a:schemeClr>
                </a:solidFill>
                <a:latin typeface="+mn-lt"/>
                <a:cs typeface="+mn-cs"/>
              </a:rPr>
              <a:t>CEPC Technical Design Report, December 2024 (page 967)</a:t>
            </a:r>
            <a:endParaRPr lang="en-GB" sz="1200" dirty="0">
              <a:solidFill>
                <a:schemeClr val="tx1">
                  <a:lumMod val="50000"/>
                  <a:lumOff val="50000"/>
                </a:schemeClr>
              </a:solidFill>
            </a:endParaRPr>
          </a:p>
        </p:txBody>
      </p:sp>
      <p:sp>
        <p:nvSpPr>
          <p:cNvPr id="6" name="ZoneTexte 5">
            <a:extLst>
              <a:ext uri="{FF2B5EF4-FFF2-40B4-BE49-F238E27FC236}">
                <a16:creationId xmlns:a16="http://schemas.microsoft.com/office/drawing/2014/main" id="{81053751-89F8-88CC-CFBF-028BD5F71421}"/>
              </a:ext>
            </a:extLst>
          </p:cNvPr>
          <p:cNvSpPr txBox="1"/>
          <p:nvPr/>
        </p:nvSpPr>
        <p:spPr>
          <a:xfrm>
            <a:off x="5242370" y="725488"/>
            <a:ext cx="5256585" cy="338554"/>
          </a:xfrm>
          <a:prstGeom prst="rect">
            <a:avLst/>
          </a:prstGeom>
          <a:noFill/>
        </p:spPr>
        <p:txBody>
          <a:bodyPr wrap="square" rtlCol="0">
            <a:spAutoFit/>
          </a:bodyPr>
          <a:lstStyle/>
          <a:p>
            <a:r>
              <a:rPr kumimoji="0" lang="en-GB" sz="1600" b="1" i="0" u="none" strike="noStrike" kern="1200" cap="none" spc="0" normalizeH="0" baseline="0" noProof="0" dirty="0">
                <a:ln>
                  <a:noFill/>
                </a:ln>
                <a:solidFill>
                  <a:schemeClr val="accent1">
                    <a:lumMod val="75000"/>
                  </a:schemeClr>
                </a:solidFill>
                <a:effectLst/>
                <a:uLnTx/>
                <a:uFillTx/>
                <a:latin typeface="+mn-lt"/>
                <a:ea typeface="+mn-ea"/>
                <a:cs typeface="+mn-cs"/>
              </a:rPr>
              <a:t>Example 2: CEPC</a:t>
            </a:r>
            <a:r>
              <a:rPr lang="en-GB" sz="1600" b="1" dirty="0">
                <a:solidFill>
                  <a:schemeClr val="accent1">
                    <a:lumMod val="75000"/>
                  </a:schemeClr>
                </a:solidFill>
                <a:latin typeface="+mn-lt"/>
                <a:cs typeface="+mn-cs"/>
              </a:rPr>
              <a:t> in Higgs factory mode</a:t>
            </a:r>
            <a:endParaRPr lang="en-GB" sz="1600" b="1" dirty="0">
              <a:solidFill>
                <a:schemeClr val="accent1">
                  <a:lumMod val="75000"/>
                </a:schemeClr>
              </a:solidFill>
            </a:endParaRPr>
          </a:p>
        </p:txBody>
      </p:sp>
      <p:sp>
        <p:nvSpPr>
          <p:cNvPr id="2" name="ZoneTexte 1">
            <a:extLst>
              <a:ext uri="{FF2B5EF4-FFF2-40B4-BE49-F238E27FC236}">
                <a16:creationId xmlns:a16="http://schemas.microsoft.com/office/drawing/2014/main" id="{ABB865ED-8E43-56BA-CF59-688421432AB4}"/>
              </a:ext>
            </a:extLst>
          </p:cNvPr>
          <p:cNvSpPr txBox="1"/>
          <p:nvPr/>
        </p:nvSpPr>
        <p:spPr>
          <a:xfrm>
            <a:off x="129803" y="5386263"/>
            <a:ext cx="10510518" cy="307777"/>
          </a:xfrm>
          <a:prstGeom prst="rect">
            <a:avLst/>
          </a:prstGeom>
          <a:noFill/>
        </p:spPr>
        <p:txBody>
          <a:bodyPr wrap="square" rtlCol="0">
            <a:spAutoFit/>
          </a:bodyPr>
          <a:lstStyle/>
          <a:p>
            <a:r>
              <a:rPr lang="en-GB" sz="1400" i="1" dirty="0">
                <a:solidFill>
                  <a:srgbClr val="0070C0"/>
                </a:solidFill>
                <a:latin typeface="+mn-lt"/>
              </a:rPr>
              <a:t>* “Others” includes vacuum system, instrumentation, radio protection, control system, experimental devices, utilities, general services…</a:t>
            </a:r>
          </a:p>
        </p:txBody>
      </p:sp>
    </p:spTree>
    <p:extLst>
      <p:ext uri="{BB962C8B-B14F-4D97-AF65-F5344CB8AC3E}">
        <p14:creationId xmlns:p14="http://schemas.microsoft.com/office/powerpoint/2010/main" val="565861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0E29EF49-06FD-A846-99CD-A73224F266A3}"/>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p:cNvSpPr>
            <a:spLocks noGrp="1"/>
          </p:cNvSpPr>
          <p:nvPr>
            <p:ph type="sldNum" sz="quarter" idx="12"/>
          </p:nvPr>
        </p:nvSpPr>
        <p:spPr/>
        <p:txBody>
          <a:bodyPr/>
          <a:lstStyle/>
          <a:p>
            <a:fld id="{77E71596-5F9D-49C5-9701-16B3CA54319D}" type="slidenum">
              <a:rPr lang="fr-FR" smtClean="0">
                <a:latin typeface="+mn-lt"/>
              </a:rPr>
              <a:pPr/>
              <a:t>6</a:t>
            </a:fld>
            <a:endParaRPr lang="fr-FR" dirty="0">
              <a:latin typeface="+mn-lt"/>
            </a:endParaRPr>
          </a:p>
        </p:txBody>
      </p:sp>
      <p:sp>
        <p:nvSpPr>
          <p:cNvPr id="26" name="Espace réservé du pied de page 25">
            <a:extLst>
              <a:ext uri="{FF2B5EF4-FFF2-40B4-BE49-F238E27FC236}">
                <a16:creationId xmlns:a16="http://schemas.microsoft.com/office/drawing/2014/main" id="{D3C7BBAB-C8BF-4186-9315-9B68CB901864}"/>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AEB82E78-FA76-6441-450A-230A95A3F538}"/>
              </a:ext>
            </a:extLst>
          </p:cNvPr>
          <p:cNvSpPr>
            <a:spLocks noGrp="1"/>
          </p:cNvSpPr>
          <p:nvPr>
            <p:ph type="title"/>
          </p:nvPr>
        </p:nvSpPr>
        <p:spPr>
          <a:xfrm>
            <a:off x="1065907" y="149425"/>
            <a:ext cx="7163834" cy="447518"/>
          </a:xfrm>
        </p:spPr>
        <p:txBody>
          <a:bodyPr>
            <a:normAutofit fontScale="90000"/>
          </a:bodyPr>
          <a:lstStyle/>
          <a:p>
            <a:r>
              <a:rPr lang="en-GB" dirty="0">
                <a:solidFill>
                  <a:schemeClr val="accent5">
                    <a:lumMod val="75000"/>
                  </a:schemeClr>
                </a:solidFill>
                <a:latin typeface="+mn-lt"/>
                <a:cs typeface="Arial" panose="020B0604020202020204" pitchFamily="34" charset="0"/>
              </a:rPr>
              <a:t>Introduction: Average power needs for future HEP projects</a:t>
            </a:r>
            <a:endParaRPr lang="en-GB" dirty="0">
              <a:solidFill>
                <a:schemeClr val="accent5">
                  <a:lumMod val="75000"/>
                </a:schemeClr>
              </a:solidFill>
              <a:latin typeface="+mn-lt"/>
            </a:endParaRPr>
          </a:p>
        </p:txBody>
      </p:sp>
      <p:grpSp>
        <p:nvGrpSpPr>
          <p:cNvPr id="12" name="Groupe 11">
            <a:extLst>
              <a:ext uri="{FF2B5EF4-FFF2-40B4-BE49-F238E27FC236}">
                <a16:creationId xmlns:a16="http://schemas.microsoft.com/office/drawing/2014/main" id="{5B2B457C-77D8-103B-238A-B15E06097364}"/>
              </a:ext>
            </a:extLst>
          </p:cNvPr>
          <p:cNvGrpSpPr/>
          <p:nvPr/>
        </p:nvGrpSpPr>
        <p:grpSpPr>
          <a:xfrm>
            <a:off x="4666307" y="797496"/>
            <a:ext cx="5915625" cy="3384376"/>
            <a:chOff x="2938116" y="1677194"/>
            <a:chExt cx="5600733" cy="3152750"/>
          </a:xfrm>
        </p:grpSpPr>
        <p:pic>
          <p:nvPicPr>
            <p:cNvPr id="6" name="Image 5">
              <a:extLst>
                <a:ext uri="{FF2B5EF4-FFF2-40B4-BE49-F238E27FC236}">
                  <a16:creationId xmlns:a16="http://schemas.microsoft.com/office/drawing/2014/main" id="{76D48587-EEB9-4D80-3141-1CED5D9A606A}"/>
                </a:ext>
              </a:extLst>
            </p:cNvPr>
            <p:cNvPicPr>
              <a:picLocks noChangeAspect="1"/>
            </p:cNvPicPr>
            <p:nvPr/>
          </p:nvPicPr>
          <p:blipFill>
            <a:blip r:embed="rId2"/>
            <a:stretch>
              <a:fillRect/>
            </a:stretch>
          </p:blipFill>
          <p:spPr>
            <a:xfrm>
              <a:off x="3017836" y="1677194"/>
              <a:ext cx="5521013" cy="3152750"/>
            </a:xfrm>
            <a:prstGeom prst="rect">
              <a:avLst/>
            </a:prstGeom>
          </p:spPr>
        </p:pic>
        <p:sp>
          <p:nvSpPr>
            <p:cNvPr id="8" name="ZoneTexte 7">
              <a:extLst>
                <a:ext uri="{FF2B5EF4-FFF2-40B4-BE49-F238E27FC236}">
                  <a16:creationId xmlns:a16="http://schemas.microsoft.com/office/drawing/2014/main" id="{9CE8CDAB-CD55-87B5-81B6-6C22AF701988}"/>
                </a:ext>
              </a:extLst>
            </p:cNvPr>
            <p:cNvSpPr txBox="1"/>
            <p:nvPr/>
          </p:nvSpPr>
          <p:spPr>
            <a:xfrm>
              <a:off x="2938116" y="1677194"/>
              <a:ext cx="288031" cy="848494"/>
            </a:xfrm>
            <a:prstGeom prst="rect">
              <a:avLst/>
            </a:prstGeom>
            <a:solidFill>
              <a:schemeClr val="bg1"/>
            </a:solidFill>
          </p:spPr>
          <p:txBody>
            <a:bodyPr wrap="square" rtlCol="0">
              <a:spAutoFit/>
            </a:bodyPr>
            <a:lstStyle/>
            <a:p>
              <a:endParaRPr lang="en-GB" dirty="0"/>
            </a:p>
          </p:txBody>
        </p:sp>
      </p:grpSp>
      <p:sp>
        <p:nvSpPr>
          <p:cNvPr id="13" name="ZoneTexte 12">
            <a:extLst>
              <a:ext uri="{FF2B5EF4-FFF2-40B4-BE49-F238E27FC236}">
                <a16:creationId xmlns:a16="http://schemas.microsoft.com/office/drawing/2014/main" id="{D9692A48-67AA-2A01-2307-C1F0AD114F17}"/>
              </a:ext>
            </a:extLst>
          </p:cNvPr>
          <p:cNvSpPr txBox="1"/>
          <p:nvPr/>
        </p:nvSpPr>
        <p:spPr>
          <a:xfrm>
            <a:off x="129804" y="735936"/>
            <a:ext cx="4536502" cy="2169825"/>
          </a:xfrm>
          <a:prstGeom prst="rect">
            <a:avLst/>
          </a:prstGeom>
          <a:noFill/>
        </p:spPr>
        <p:txBody>
          <a:bodyPr wrap="square" rtlCol="0">
            <a:spAutoFit/>
          </a:bodyPr>
          <a:lstStyle/>
          <a:p>
            <a:pPr algn="just"/>
            <a:r>
              <a:rPr lang="en-GB" sz="1500" dirty="0">
                <a:latin typeface="+mn-lt"/>
                <a:cs typeface="+mn-cs"/>
                <a:sym typeface="Wingdings" pitchFamily="2" charset="2"/>
              </a:rPr>
              <a:t>From 2 examples of Higgs factory, the total power consumption (300-340 MW) represent an estimated annual energy consumption of nearly </a:t>
            </a:r>
            <a:r>
              <a:rPr lang="en-GB" sz="1500" b="1" dirty="0">
                <a:latin typeface="+mn-lt"/>
                <a:cs typeface="+mn-cs"/>
                <a:sym typeface="Wingdings" pitchFamily="2" charset="2"/>
              </a:rPr>
              <a:t>2 TWh </a:t>
            </a:r>
            <a:r>
              <a:rPr lang="en-GB" sz="1500" dirty="0">
                <a:latin typeface="+mn-lt"/>
                <a:cs typeface="+mn-cs"/>
                <a:sym typeface="Wingdings" pitchFamily="2" charset="2"/>
              </a:rPr>
              <a:t>for a typical yearly operating cycle.</a:t>
            </a:r>
          </a:p>
          <a:p>
            <a:pPr algn="just"/>
            <a:endParaRPr lang="en-GB" sz="1500" dirty="0">
              <a:latin typeface="+mn-lt"/>
              <a:cs typeface="+mn-cs"/>
              <a:sym typeface="Wingdings" pitchFamily="2" charset="2"/>
            </a:endParaRPr>
          </a:p>
          <a:p>
            <a:pPr marL="285750" indent="-285750" algn="just">
              <a:buFont typeface="Wingdings" pitchFamily="2" charset="2"/>
              <a:buChar char="à"/>
            </a:pPr>
            <a:r>
              <a:rPr lang="en-GB" sz="1500" dirty="0">
                <a:latin typeface="+mn-lt"/>
                <a:cs typeface="+mn-cs"/>
                <a:sym typeface="Wingdings" pitchFamily="2" charset="2"/>
              </a:rPr>
              <a:t>It represent </a:t>
            </a:r>
            <a:r>
              <a:rPr lang="en-GB" sz="1500" b="1" dirty="0">
                <a:latin typeface="+mn-lt"/>
                <a:cs typeface="+mn-cs"/>
                <a:sym typeface="Wingdings" pitchFamily="2" charset="2"/>
              </a:rPr>
              <a:t>1 to 6 % </a:t>
            </a:r>
            <a:r>
              <a:rPr lang="en-GB" sz="1500" dirty="0">
                <a:latin typeface="+mn-lt"/>
                <a:cs typeface="+mn-cs"/>
                <a:sym typeface="Wingdings" pitchFamily="2" charset="2"/>
              </a:rPr>
              <a:t>of the yearly consumption of some </a:t>
            </a:r>
            <a:r>
              <a:rPr lang="en-GB" sz="1500" b="1" dirty="0">
                <a:latin typeface="+mn-lt"/>
                <a:cs typeface="+mn-cs"/>
                <a:sym typeface="Wingdings" pitchFamily="2" charset="2"/>
              </a:rPr>
              <a:t>middle size European countries</a:t>
            </a:r>
          </a:p>
          <a:p>
            <a:pPr marL="285750" indent="-285750" algn="just">
              <a:buFont typeface="Wingdings" pitchFamily="2" charset="2"/>
              <a:buChar char="à"/>
            </a:pPr>
            <a:r>
              <a:rPr lang="en-GB" sz="1500" b="1" dirty="0">
                <a:latin typeface="+mn-lt"/>
                <a:cs typeface="+mn-cs"/>
                <a:sym typeface="Wingdings" pitchFamily="2" charset="2"/>
              </a:rPr>
              <a:t>Half of this consumption is for RF power</a:t>
            </a:r>
            <a:r>
              <a:rPr lang="en-GB" sz="1500" dirty="0">
                <a:latin typeface="+mn-lt"/>
                <a:cs typeface="+mn-cs"/>
                <a:sym typeface="Wingdings" pitchFamily="2" charset="2"/>
              </a:rPr>
              <a:t>, to accelerate the beam and compensate SR.  </a:t>
            </a:r>
            <a:endParaRPr lang="en-GB" sz="1500" dirty="0"/>
          </a:p>
        </p:txBody>
      </p:sp>
      <p:sp>
        <p:nvSpPr>
          <p:cNvPr id="14" name="ZoneTexte 13">
            <a:extLst>
              <a:ext uri="{FF2B5EF4-FFF2-40B4-BE49-F238E27FC236}">
                <a16:creationId xmlns:a16="http://schemas.microsoft.com/office/drawing/2014/main" id="{0CB556D3-9361-B2A5-7617-84DF130D2DC3}"/>
              </a:ext>
            </a:extLst>
          </p:cNvPr>
          <p:cNvSpPr txBox="1"/>
          <p:nvPr/>
        </p:nvSpPr>
        <p:spPr>
          <a:xfrm>
            <a:off x="4234259" y="4397896"/>
            <a:ext cx="6552728" cy="738664"/>
          </a:xfrm>
          <a:prstGeom prst="rect">
            <a:avLst/>
          </a:prstGeom>
          <a:noFill/>
        </p:spPr>
        <p:txBody>
          <a:bodyPr wrap="square" rtlCol="0">
            <a:spAutoFit/>
          </a:bodyPr>
          <a:lstStyle/>
          <a:p>
            <a:pPr algn="ctr"/>
            <a:r>
              <a:rPr lang="en-GB" sz="1400" dirty="0">
                <a:solidFill>
                  <a:schemeClr val="bg1"/>
                </a:solidFill>
                <a:highlight>
                  <a:srgbClr val="F39200"/>
                </a:highlight>
                <a:latin typeface="+mn-lt"/>
              </a:rPr>
              <a:t>Production</a:t>
            </a:r>
            <a:r>
              <a:rPr lang="en-GB" sz="1400" dirty="0">
                <a:latin typeface="+mn-lt"/>
              </a:rPr>
              <a:t>, </a:t>
            </a:r>
            <a:r>
              <a:rPr lang="en-GB" sz="1400" dirty="0">
                <a:solidFill>
                  <a:schemeClr val="bg1"/>
                </a:solidFill>
                <a:highlight>
                  <a:srgbClr val="800080"/>
                </a:highlight>
                <a:latin typeface="+mn-lt"/>
              </a:rPr>
              <a:t>Consumption</a:t>
            </a:r>
            <a:r>
              <a:rPr lang="en-GB" sz="1400" dirty="0">
                <a:latin typeface="+mn-lt"/>
              </a:rPr>
              <a:t> and </a:t>
            </a:r>
            <a:r>
              <a:rPr lang="en-GB" sz="1400" dirty="0">
                <a:solidFill>
                  <a:schemeClr val="bg1"/>
                </a:solidFill>
                <a:highlight>
                  <a:srgbClr val="808080"/>
                </a:highlight>
                <a:latin typeface="+mn-lt"/>
              </a:rPr>
              <a:t>Exchange</a:t>
            </a:r>
            <a:r>
              <a:rPr lang="en-GB" sz="1400" dirty="0">
                <a:latin typeface="+mn-lt"/>
              </a:rPr>
              <a:t> of the electrical power in some European countries (2023 data, updated in February 2024)</a:t>
            </a:r>
          </a:p>
          <a:p>
            <a:pPr algn="ctr"/>
            <a:r>
              <a:rPr lang="en-GB" sz="1400" dirty="0">
                <a:solidFill>
                  <a:schemeClr val="accent1">
                    <a:lumMod val="75000"/>
                  </a:schemeClr>
                </a:solidFill>
                <a:latin typeface="+mn-lt"/>
                <a:hlinkClick r:id="rId3"/>
              </a:rPr>
              <a:t>https://</a:t>
            </a:r>
            <a:r>
              <a:rPr lang="en-GB" sz="1400" dirty="0" err="1">
                <a:solidFill>
                  <a:schemeClr val="accent1">
                    <a:lumMod val="75000"/>
                  </a:schemeClr>
                </a:solidFill>
                <a:latin typeface="+mn-lt"/>
                <a:hlinkClick r:id="rId3"/>
              </a:rPr>
              <a:t>analysesetdonnees.rte-france.com</a:t>
            </a:r>
            <a:r>
              <a:rPr lang="en-GB" sz="1400" dirty="0">
                <a:solidFill>
                  <a:schemeClr val="accent1">
                    <a:lumMod val="75000"/>
                  </a:schemeClr>
                </a:solidFill>
                <a:latin typeface="+mn-lt"/>
                <a:hlinkClick r:id="rId3"/>
              </a:rPr>
              <a:t>/bilan-electrique-2023/</a:t>
            </a:r>
            <a:r>
              <a:rPr lang="en-GB" sz="1400" dirty="0" err="1">
                <a:solidFill>
                  <a:schemeClr val="accent1">
                    <a:lumMod val="75000"/>
                  </a:schemeClr>
                </a:solidFill>
                <a:latin typeface="+mn-lt"/>
                <a:hlinkClick r:id="rId3"/>
              </a:rPr>
              <a:t>europe#Introduction</a:t>
            </a:r>
            <a:endParaRPr lang="en-GB" sz="1400" dirty="0">
              <a:solidFill>
                <a:schemeClr val="accent1">
                  <a:lumMod val="75000"/>
                </a:schemeClr>
              </a:solidFill>
              <a:latin typeface="+mn-lt"/>
            </a:endParaRPr>
          </a:p>
        </p:txBody>
      </p:sp>
      <p:sp>
        <p:nvSpPr>
          <p:cNvPr id="29" name="ZoneTexte 28">
            <a:extLst>
              <a:ext uri="{FF2B5EF4-FFF2-40B4-BE49-F238E27FC236}">
                <a16:creationId xmlns:a16="http://schemas.microsoft.com/office/drawing/2014/main" id="{E4C96E6C-4C65-AE37-3FD2-061B5AED8A12}"/>
              </a:ext>
            </a:extLst>
          </p:cNvPr>
          <p:cNvSpPr txBox="1"/>
          <p:nvPr/>
        </p:nvSpPr>
        <p:spPr>
          <a:xfrm>
            <a:off x="201812" y="2813720"/>
            <a:ext cx="4536502" cy="2308324"/>
          </a:xfrm>
          <a:prstGeom prst="rect">
            <a:avLst/>
          </a:prstGeom>
          <a:noFill/>
        </p:spPr>
        <p:txBody>
          <a:bodyPr wrap="square" rtlCol="0">
            <a:spAutoFit/>
          </a:bodyPr>
          <a:lstStyle/>
          <a:p>
            <a:r>
              <a:rPr lang="en-GB" sz="1600" dirty="0">
                <a:latin typeface="+mn-lt"/>
                <a:cs typeface="+mn-cs"/>
              </a:rPr>
              <a:t>Efficiency enhancement of future large-scale facilities is an obligation toward:</a:t>
            </a:r>
          </a:p>
          <a:p>
            <a:pPr marL="285750" indent="-285750">
              <a:buFont typeface="Courier New" panose="02070309020205020404" pitchFamily="49" charset="0"/>
              <a:buChar char="o"/>
            </a:pPr>
            <a:r>
              <a:rPr lang="en-GB" sz="1600" dirty="0">
                <a:latin typeface="+mn-lt"/>
                <a:cs typeface="+mn-cs"/>
              </a:rPr>
              <a:t> Societal acceptability </a:t>
            </a:r>
          </a:p>
          <a:p>
            <a:pPr marL="285750" indent="-285750">
              <a:buFont typeface="Courier New" panose="02070309020205020404" pitchFamily="49" charset="0"/>
              <a:buChar char="o"/>
            </a:pPr>
            <a:r>
              <a:rPr lang="en-GB" sz="1600" dirty="0">
                <a:latin typeface="+mn-lt"/>
                <a:cs typeface="+mn-cs"/>
              </a:rPr>
              <a:t>Political commitments of hosted countries toward </a:t>
            </a:r>
            <a:r>
              <a:rPr lang="en-GB" sz="1600" dirty="0">
                <a:latin typeface="+mn-lt"/>
              </a:rPr>
              <a:t>reaching carbon neutrality</a:t>
            </a:r>
            <a:r>
              <a:rPr lang="en-GB" sz="1600" dirty="0">
                <a:latin typeface="+mn-lt"/>
                <a:cs typeface="+mn-cs"/>
              </a:rPr>
              <a:t>.</a:t>
            </a:r>
          </a:p>
          <a:p>
            <a:pPr marL="285750" indent="-285750">
              <a:buFont typeface="Courier New" panose="02070309020205020404" pitchFamily="49" charset="0"/>
              <a:buChar char="o"/>
            </a:pPr>
            <a:endParaRPr lang="en-GB" sz="1600" dirty="0">
              <a:latin typeface="+mn-lt"/>
              <a:cs typeface="+mn-cs"/>
            </a:endParaRPr>
          </a:p>
          <a:p>
            <a:r>
              <a:rPr lang="en-GB" sz="1600" dirty="0">
                <a:latin typeface="+mn-lt"/>
                <a:cs typeface="+mn-cs"/>
                <a:sym typeface="Wingdings" pitchFamily="2" charset="2"/>
              </a:rPr>
              <a:t> R&amp;D on high Q</a:t>
            </a:r>
            <a:r>
              <a:rPr lang="en-GB" sz="1600" baseline="-25000" dirty="0">
                <a:latin typeface="+mn-lt"/>
                <a:cs typeface="+mn-cs"/>
                <a:sym typeface="Wingdings" pitchFamily="2" charset="2"/>
              </a:rPr>
              <a:t>0</a:t>
            </a:r>
            <a:r>
              <a:rPr lang="en-GB" sz="1600" dirty="0">
                <a:latin typeface="+mn-lt"/>
                <a:cs typeface="+mn-cs"/>
                <a:sym typeface="Wingdings" pitchFamily="2" charset="2"/>
              </a:rPr>
              <a:t> cavities, </a:t>
            </a:r>
            <a:r>
              <a:rPr lang="en-GB" sz="1600" dirty="0">
                <a:latin typeface="+mn-lt"/>
                <a:sym typeface="Wingdings" pitchFamily="2" charset="2"/>
              </a:rPr>
              <a:t>high efficiency klystrons development, p</a:t>
            </a:r>
            <a:r>
              <a:rPr lang="en-GB" sz="1600" dirty="0">
                <a:latin typeface="+mn-lt"/>
              </a:rPr>
              <a:t>ermanent magnets, efficient </a:t>
            </a:r>
            <a:r>
              <a:rPr lang="en-GB" sz="1600" dirty="0" err="1">
                <a:latin typeface="+mn-lt"/>
              </a:rPr>
              <a:t>cryoplant</a:t>
            </a:r>
            <a:r>
              <a:rPr lang="en-GB" sz="1600" dirty="0">
                <a:latin typeface="+mn-lt"/>
              </a:rPr>
              <a:t> design</a:t>
            </a:r>
          </a:p>
        </p:txBody>
      </p:sp>
    </p:spTree>
    <p:extLst>
      <p:ext uri="{BB962C8B-B14F-4D97-AF65-F5344CB8AC3E}">
        <p14:creationId xmlns:p14="http://schemas.microsoft.com/office/powerpoint/2010/main" val="176426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e 54">
            <a:extLst>
              <a:ext uri="{FF2B5EF4-FFF2-40B4-BE49-F238E27FC236}">
                <a16:creationId xmlns:a16="http://schemas.microsoft.com/office/drawing/2014/main" id="{61C1A668-04E8-5E08-C7EA-2BFB96B3A240}"/>
              </a:ext>
            </a:extLst>
          </p:cNvPr>
          <p:cNvGrpSpPr/>
          <p:nvPr/>
        </p:nvGrpSpPr>
        <p:grpSpPr>
          <a:xfrm>
            <a:off x="5848112" y="1137791"/>
            <a:ext cx="4146787" cy="2456984"/>
            <a:chOff x="5848112" y="1137791"/>
            <a:chExt cx="4146787" cy="2456984"/>
          </a:xfrm>
        </p:grpSpPr>
        <p:grpSp>
          <p:nvGrpSpPr>
            <p:cNvPr id="51" name="Groupe 50">
              <a:extLst>
                <a:ext uri="{FF2B5EF4-FFF2-40B4-BE49-F238E27FC236}">
                  <a16:creationId xmlns:a16="http://schemas.microsoft.com/office/drawing/2014/main" id="{BBD15DA5-4C62-1A20-FACF-225FA3135333}"/>
                </a:ext>
              </a:extLst>
            </p:cNvPr>
            <p:cNvGrpSpPr/>
            <p:nvPr/>
          </p:nvGrpSpPr>
          <p:grpSpPr>
            <a:xfrm>
              <a:off x="5848112" y="1137791"/>
              <a:ext cx="4146787" cy="2456984"/>
              <a:chOff x="5848112" y="1137791"/>
              <a:chExt cx="4146787" cy="2456984"/>
            </a:xfrm>
          </p:grpSpPr>
          <p:pic>
            <p:nvPicPr>
              <p:cNvPr id="11" name="Image 10">
                <a:extLst>
                  <a:ext uri="{FF2B5EF4-FFF2-40B4-BE49-F238E27FC236}">
                    <a16:creationId xmlns:a16="http://schemas.microsoft.com/office/drawing/2014/main" id="{331E5AAB-5733-D40C-3D8E-F8406110BE8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48112" y="1415497"/>
                <a:ext cx="3598168" cy="1917966"/>
              </a:xfrm>
              <a:prstGeom prst="rect">
                <a:avLst/>
              </a:prstGeom>
            </p:spPr>
          </p:pic>
          <p:sp>
            <p:nvSpPr>
              <p:cNvPr id="25" name="Rectangle : coins arrondis 24">
                <a:extLst>
                  <a:ext uri="{FF2B5EF4-FFF2-40B4-BE49-F238E27FC236}">
                    <a16:creationId xmlns:a16="http://schemas.microsoft.com/office/drawing/2014/main" id="{6D7BD838-FE16-85EA-6A43-B22D0934A6CA}"/>
                  </a:ext>
                </a:extLst>
              </p:cNvPr>
              <p:cNvSpPr/>
              <p:nvPr/>
            </p:nvSpPr>
            <p:spPr>
              <a:xfrm>
                <a:off x="5962451" y="3101752"/>
                <a:ext cx="648072" cy="216024"/>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ZoneTexte 23">
                <a:extLst>
                  <a:ext uri="{FF2B5EF4-FFF2-40B4-BE49-F238E27FC236}">
                    <a16:creationId xmlns:a16="http://schemas.microsoft.com/office/drawing/2014/main" id="{15DC64EE-0070-FC78-E870-81B7C71B5532}"/>
                  </a:ext>
                </a:extLst>
              </p:cNvPr>
              <p:cNvSpPr txBox="1"/>
              <p:nvPr/>
            </p:nvSpPr>
            <p:spPr>
              <a:xfrm>
                <a:off x="5962451" y="3317776"/>
                <a:ext cx="720080" cy="276999"/>
              </a:xfrm>
              <a:prstGeom prst="rect">
                <a:avLst/>
              </a:prstGeom>
              <a:noFill/>
            </p:spPr>
            <p:txBody>
              <a:bodyPr wrap="square" rtlCol="0">
                <a:spAutoFit/>
              </a:bodyPr>
              <a:lstStyle/>
              <a:p>
                <a:r>
                  <a:rPr lang="en-GB" sz="1200" dirty="0">
                    <a:solidFill>
                      <a:srgbClr val="00B050"/>
                    </a:solidFill>
                    <a:latin typeface="+mn-lt"/>
                  </a:rPr>
                  <a:t>Injector</a:t>
                </a:r>
              </a:p>
            </p:txBody>
          </p:sp>
          <p:sp>
            <p:nvSpPr>
              <p:cNvPr id="27" name="Rectangle : coins arrondis 26">
                <a:extLst>
                  <a:ext uri="{FF2B5EF4-FFF2-40B4-BE49-F238E27FC236}">
                    <a16:creationId xmlns:a16="http://schemas.microsoft.com/office/drawing/2014/main" id="{FB99556C-C736-BAAF-8232-A910FDDF6725}"/>
                  </a:ext>
                </a:extLst>
              </p:cNvPr>
              <p:cNvSpPr/>
              <p:nvPr/>
            </p:nvSpPr>
            <p:spPr>
              <a:xfrm>
                <a:off x="9130802" y="3101752"/>
                <a:ext cx="288000" cy="180000"/>
              </a:xfrm>
              <a:prstGeom prst="roundRect">
                <a:avLst/>
              </a:prstGeom>
              <a:solidFill>
                <a:srgbClr val="CC00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ZoneTexte 27">
                <a:extLst>
                  <a:ext uri="{FF2B5EF4-FFF2-40B4-BE49-F238E27FC236}">
                    <a16:creationId xmlns:a16="http://schemas.microsoft.com/office/drawing/2014/main" id="{6B0B02D9-890E-1DD5-0641-42383C0E0C3E}"/>
                  </a:ext>
                </a:extLst>
              </p:cNvPr>
              <p:cNvSpPr txBox="1"/>
              <p:nvPr/>
            </p:nvSpPr>
            <p:spPr>
              <a:xfrm>
                <a:off x="9058795" y="3317776"/>
                <a:ext cx="936104" cy="276999"/>
              </a:xfrm>
              <a:prstGeom prst="rect">
                <a:avLst/>
              </a:prstGeom>
              <a:noFill/>
            </p:spPr>
            <p:txBody>
              <a:bodyPr wrap="square" rtlCol="0">
                <a:spAutoFit/>
              </a:bodyPr>
              <a:lstStyle/>
              <a:p>
                <a:r>
                  <a:rPr lang="en-GB" sz="1200" dirty="0">
                    <a:solidFill>
                      <a:srgbClr val="C00000"/>
                    </a:solidFill>
                    <a:latin typeface="+mn-lt"/>
                  </a:rPr>
                  <a:t>Beam dump</a:t>
                </a:r>
              </a:p>
            </p:txBody>
          </p:sp>
          <p:sp>
            <p:nvSpPr>
              <p:cNvPr id="29" name="ZoneTexte 28">
                <a:extLst>
                  <a:ext uri="{FF2B5EF4-FFF2-40B4-BE49-F238E27FC236}">
                    <a16:creationId xmlns:a16="http://schemas.microsoft.com/office/drawing/2014/main" id="{25A9B54E-2877-82A0-37FA-C1E8815444F8}"/>
                  </a:ext>
                </a:extLst>
              </p:cNvPr>
              <p:cNvSpPr txBox="1"/>
              <p:nvPr/>
            </p:nvSpPr>
            <p:spPr>
              <a:xfrm>
                <a:off x="7042570" y="3135149"/>
                <a:ext cx="1656184" cy="276999"/>
              </a:xfrm>
              <a:prstGeom prst="rect">
                <a:avLst/>
              </a:prstGeom>
              <a:solidFill>
                <a:schemeClr val="bg1"/>
              </a:solidFill>
            </p:spPr>
            <p:txBody>
              <a:bodyPr wrap="square" rtlCol="0">
                <a:spAutoFit/>
              </a:bodyPr>
              <a:lstStyle/>
              <a:p>
                <a:r>
                  <a:rPr lang="en-GB" sz="1200" dirty="0">
                    <a:latin typeface="+mn-lt"/>
                  </a:rPr>
                  <a:t>Superconducting Linac</a:t>
                </a:r>
              </a:p>
            </p:txBody>
          </p:sp>
          <p:sp>
            <p:nvSpPr>
              <p:cNvPr id="30" name="ZoneTexte 29">
                <a:extLst>
                  <a:ext uri="{FF2B5EF4-FFF2-40B4-BE49-F238E27FC236}">
                    <a16:creationId xmlns:a16="http://schemas.microsoft.com/office/drawing/2014/main" id="{4292101C-7985-7F14-3599-222B54745A0D}"/>
                  </a:ext>
                </a:extLst>
              </p:cNvPr>
              <p:cNvSpPr txBox="1"/>
              <p:nvPr/>
            </p:nvSpPr>
            <p:spPr>
              <a:xfrm>
                <a:off x="8338715" y="1137791"/>
                <a:ext cx="901061" cy="307777"/>
              </a:xfrm>
              <a:prstGeom prst="rect">
                <a:avLst/>
              </a:prstGeom>
              <a:noFill/>
            </p:spPr>
            <p:txBody>
              <a:bodyPr wrap="square" rtlCol="0">
                <a:spAutoFit/>
              </a:bodyPr>
              <a:lstStyle/>
              <a:p>
                <a:r>
                  <a:rPr lang="en-GB" sz="1400" dirty="0">
                    <a:solidFill>
                      <a:schemeClr val="bg2">
                        <a:lumMod val="50000"/>
                      </a:schemeClr>
                    </a:solidFill>
                    <a:latin typeface="+mn-lt"/>
                  </a:rPr>
                  <a:t>ERL Loop</a:t>
                </a:r>
              </a:p>
            </p:txBody>
          </p:sp>
          <p:sp>
            <p:nvSpPr>
              <p:cNvPr id="31" name="ZoneTexte 30">
                <a:extLst>
                  <a:ext uri="{FF2B5EF4-FFF2-40B4-BE49-F238E27FC236}">
                    <a16:creationId xmlns:a16="http://schemas.microsoft.com/office/drawing/2014/main" id="{03567544-B5AA-FE27-B3C1-0A16A44A6B87}"/>
                  </a:ext>
                </a:extLst>
              </p:cNvPr>
              <p:cNvSpPr txBox="1"/>
              <p:nvPr/>
            </p:nvSpPr>
            <p:spPr>
              <a:xfrm>
                <a:off x="7186667" y="1806188"/>
                <a:ext cx="720000" cy="215444"/>
              </a:xfrm>
              <a:prstGeom prst="rect">
                <a:avLst/>
              </a:prstGeom>
              <a:solidFill>
                <a:schemeClr val="bg1"/>
              </a:solidFill>
            </p:spPr>
            <p:txBody>
              <a:bodyPr wrap="square" rtlCol="0" anchor="b">
                <a:spAutoFit/>
              </a:bodyPr>
              <a:lstStyle/>
              <a:p>
                <a:pPr algn="r"/>
                <a:r>
                  <a:rPr lang="en-GB" sz="800" b="1" dirty="0">
                    <a:solidFill>
                      <a:srgbClr val="C00000"/>
                    </a:solidFill>
                    <a:latin typeface="+mn-lt"/>
                  </a:rPr>
                  <a:t>acceleration</a:t>
                </a:r>
              </a:p>
            </p:txBody>
          </p:sp>
          <p:sp>
            <p:nvSpPr>
              <p:cNvPr id="32" name="ZoneTexte 31">
                <a:extLst>
                  <a:ext uri="{FF2B5EF4-FFF2-40B4-BE49-F238E27FC236}">
                    <a16:creationId xmlns:a16="http://schemas.microsoft.com/office/drawing/2014/main" id="{3A9694FC-EA78-0674-6FFE-C9D68E87C0C1}"/>
                  </a:ext>
                </a:extLst>
              </p:cNvPr>
              <p:cNvSpPr txBox="1"/>
              <p:nvPr/>
            </p:nvSpPr>
            <p:spPr>
              <a:xfrm>
                <a:off x="7690643" y="2309664"/>
                <a:ext cx="720080" cy="215444"/>
              </a:xfrm>
              <a:prstGeom prst="rect">
                <a:avLst/>
              </a:prstGeom>
              <a:solidFill>
                <a:schemeClr val="bg1"/>
              </a:solidFill>
            </p:spPr>
            <p:txBody>
              <a:bodyPr wrap="square" rtlCol="0" anchor="b">
                <a:spAutoFit/>
              </a:bodyPr>
              <a:lstStyle/>
              <a:p>
                <a:r>
                  <a:rPr lang="en-GB" sz="800" b="1" dirty="0">
                    <a:solidFill>
                      <a:srgbClr val="0070C0"/>
                    </a:solidFill>
                    <a:latin typeface="+mn-lt"/>
                  </a:rPr>
                  <a:t>deceleration</a:t>
                </a:r>
              </a:p>
            </p:txBody>
          </p:sp>
          <p:sp>
            <p:nvSpPr>
              <p:cNvPr id="34" name="Ellipse 33">
                <a:extLst>
                  <a:ext uri="{FF2B5EF4-FFF2-40B4-BE49-F238E27FC236}">
                    <a16:creationId xmlns:a16="http://schemas.microsoft.com/office/drawing/2014/main" id="{49EFB21D-0A8E-5D04-53AD-902696FDA5E3}"/>
                  </a:ext>
                </a:extLst>
              </p:cNvPr>
              <p:cNvSpPr>
                <a:spLocks/>
              </p:cNvSpPr>
              <p:nvPr/>
            </p:nvSpPr>
            <p:spPr>
              <a:xfrm>
                <a:off x="7546667" y="2401423"/>
                <a:ext cx="108000" cy="7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Ellipse 43">
                <a:extLst>
                  <a:ext uri="{FF2B5EF4-FFF2-40B4-BE49-F238E27FC236}">
                    <a16:creationId xmlns:a16="http://schemas.microsoft.com/office/drawing/2014/main" id="{EE8320B7-4A36-9A96-278B-D61DC26337F0}"/>
                  </a:ext>
                </a:extLst>
              </p:cNvPr>
              <p:cNvSpPr>
                <a:spLocks/>
              </p:cNvSpPr>
              <p:nvPr/>
            </p:nvSpPr>
            <p:spPr>
              <a:xfrm>
                <a:off x="7906667" y="1877616"/>
                <a:ext cx="108000" cy="72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53" name="Connecteur droit 52">
              <a:extLst>
                <a:ext uri="{FF2B5EF4-FFF2-40B4-BE49-F238E27FC236}">
                  <a16:creationId xmlns:a16="http://schemas.microsoft.com/office/drawing/2014/main" id="{58407280-40A6-7BA7-7408-B53F4272B480}"/>
                </a:ext>
              </a:extLst>
            </p:cNvPr>
            <p:cNvCxnSpPr>
              <a:endCxn id="32" idx="1"/>
            </p:cNvCxnSpPr>
            <p:nvPr/>
          </p:nvCxnSpPr>
          <p:spPr>
            <a:xfrm flipH="1">
              <a:off x="7690643" y="2263796"/>
              <a:ext cx="72008" cy="15359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4" name="Connecteur droit 53">
              <a:extLst>
                <a:ext uri="{FF2B5EF4-FFF2-40B4-BE49-F238E27FC236}">
                  <a16:creationId xmlns:a16="http://schemas.microsoft.com/office/drawing/2014/main" id="{1881FD3E-164F-C9E6-A860-6B0031977F4D}"/>
                </a:ext>
              </a:extLst>
            </p:cNvPr>
            <p:cNvCxnSpPr>
              <a:cxnSpLocks/>
            </p:cNvCxnSpPr>
            <p:nvPr/>
          </p:nvCxnSpPr>
          <p:spPr>
            <a:xfrm flipH="1">
              <a:off x="7834659" y="1949624"/>
              <a:ext cx="72008" cy="15359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16" name="Espace réservé de la date 5">
            <a:extLst>
              <a:ext uri="{FF2B5EF4-FFF2-40B4-BE49-F238E27FC236}">
                <a16:creationId xmlns:a16="http://schemas.microsoft.com/office/drawing/2014/main" id="{0E29EF49-06FD-A846-99CD-A73224F266A3}"/>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p:cNvSpPr>
            <a:spLocks noGrp="1"/>
          </p:cNvSpPr>
          <p:nvPr>
            <p:ph type="sldNum" sz="quarter" idx="12"/>
          </p:nvPr>
        </p:nvSpPr>
        <p:spPr/>
        <p:txBody>
          <a:bodyPr/>
          <a:lstStyle/>
          <a:p>
            <a:fld id="{77E71596-5F9D-49C5-9701-16B3CA54319D}" type="slidenum">
              <a:rPr lang="fr-FR" smtClean="0">
                <a:latin typeface="+mn-lt"/>
              </a:rPr>
              <a:pPr/>
              <a:t>7</a:t>
            </a:fld>
            <a:endParaRPr lang="fr-FR">
              <a:latin typeface="+mn-lt"/>
            </a:endParaRPr>
          </a:p>
        </p:txBody>
      </p:sp>
      <p:sp>
        <p:nvSpPr>
          <p:cNvPr id="26" name="Espace réservé du pied de page 25">
            <a:extLst>
              <a:ext uri="{FF2B5EF4-FFF2-40B4-BE49-F238E27FC236}">
                <a16:creationId xmlns:a16="http://schemas.microsoft.com/office/drawing/2014/main" id="{D3C7BBAB-C8BF-4186-9315-9B68CB901864}"/>
              </a:ext>
            </a:extLst>
          </p:cNvPr>
          <p:cNvSpPr>
            <a:spLocks noGrp="1"/>
          </p:cNvSpPr>
          <p:nvPr>
            <p:ph type="ftr" sz="quarter" idx="11"/>
          </p:nvPr>
        </p:nvSpPr>
        <p:spPr/>
        <p:txBody>
          <a:bodyPr/>
          <a:lstStyle/>
          <a:p>
            <a:r>
              <a:rPr lang="fr-FR">
                <a:latin typeface="+mn-lt"/>
              </a:rPr>
              <a:t>LCWS 2025 Workshop</a:t>
            </a:r>
            <a:endParaRPr lang="fr-FR" dirty="0">
              <a:latin typeface="+mn-lt"/>
            </a:endParaRPr>
          </a:p>
        </p:txBody>
      </p:sp>
      <p:sp>
        <p:nvSpPr>
          <p:cNvPr id="36" name="Titre 1">
            <a:extLst>
              <a:ext uri="{FF2B5EF4-FFF2-40B4-BE49-F238E27FC236}">
                <a16:creationId xmlns:a16="http://schemas.microsoft.com/office/drawing/2014/main" id="{AEB82E78-FA76-6441-450A-230A95A3F538}"/>
              </a:ext>
            </a:extLst>
          </p:cNvPr>
          <p:cNvSpPr>
            <a:spLocks noGrp="1"/>
          </p:cNvSpPr>
          <p:nvPr>
            <p:ph type="title"/>
          </p:nvPr>
        </p:nvSpPr>
        <p:spPr>
          <a:xfrm>
            <a:off x="1065907" y="149425"/>
            <a:ext cx="7163834" cy="447518"/>
          </a:xfrm>
        </p:spPr>
        <p:txBody>
          <a:bodyPr/>
          <a:lstStyle/>
          <a:p>
            <a:r>
              <a:rPr lang="en-GB" dirty="0">
                <a:solidFill>
                  <a:schemeClr val="accent5">
                    <a:lumMod val="75000"/>
                  </a:schemeClr>
                </a:solidFill>
                <a:latin typeface="+mn-lt"/>
                <a:ea typeface="Arial" charset="0"/>
                <a:cs typeface="Arial" panose="020B0604020202020204" pitchFamily="34" charset="0"/>
              </a:rPr>
              <a:t>Introduction- ERL Concept</a:t>
            </a:r>
            <a:endParaRPr lang="en-GB" dirty="0">
              <a:solidFill>
                <a:schemeClr val="accent5">
                  <a:lumMod val="75000"/>
                </a:schemeClr>
              </a:solidFill>
              <a:latin typeface="+mn-lt"/>
            </a:endParaRPr>
          </a:p>
        </p:txBody>
      </p:sp>
      <p:sp>
        <p:nvSpPr>
          <p:cNvPr id="14" name="Forme libre 13">
            <a:extLst>
              <a:ext uri="{FF2B5EF4-FFF2-40B4-BE49-F238E27FC236}">
                <a16:creationId xmlns:a16="http://schemas.microsoft.com/office/drawing/2014/main" id="{88733DF1-B2C3-58E4-A443-CC8C68C16D62}"/>
              </a:ext>
            </a:extLst>
          </p:cNvPr>
          <p:cNvSpPr/>
          <p:nvPr/>
        </p:nvSpPr>
        <p:spPr>
          <a:xfrm>
            <a:off x="3382050" y="1739065"/>
            <a:ext cx="1125439" cy="467060"/>
          </a:xfrm>
          <a:custGeom>
            <a:avLst/>
            <a:gdLst>
              <a:gd name="connsiteX0" fmla="*/ 0 w 1125439"/>
              <a:gd name="connsiteY0" fmla="*/ 0 h 467060"/>
              <a:gd name="connsiteX1" fmla="*/ 1125439 w 1125439"/>
              <a:gd name="connsiteY1" fmla="*/ 0 h 467060"/>
              <a:gd name="connsiteX2" fmla="*/ 1125439 w 1125439"/>
              <a:gd name="connsiteY2" fmla="*/ 467060 h 467060"/>
              <a:gd name="connsiteX3" fmla="*/ 0 w 1125439"/>
              <a:gd name="connsiteY3" fmla="*/ 467060 h 467060"/>
              <a:gd name="connsiteX4" fmla="*/ 0 w 1125439"/>
              <a:gd name="connsiteY4" fmla="*/ 0 h 467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5439" h="467060">
                <a:moveTo>
                  <a:pt x="0" y="0"/>
                </a:moveTo>
                <a:lnTo>
                  <a:pt x="1125439" y="0"/>
                </a:lnTo>
                <a:lnTo>
                  <a:pt x="1125439" y="467060"/>
                </a:lnTo>
                <a:lnTo>
                  <a:pt x="0" y="46706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dirty="0">
                <a:latin typeface="+mn-lt"/>
                <a:ea typeface="Brush Script MT" panose="03060802040406070304" pitchFamily="66" charset="-122"/>
                <a:cs typeface="Brush Script MT" panose="03060802040406070304" pitchFamily="66" charset="-122"/>
              </a:rPr>
              <a:t>Acceleration to the top energy</a:t>
            </a:r>
            <a:endParaRPr lang="fr-FR" sz="1200" kern="1200" dirty="0"/>
          </a:p>
        </p:txBody>
      </p:sp>
      <p:sp>
        <p:nvSpPr>
          <p:cNvPr id="15" name="Flèche en arc 14">
            <a:extLst>
              <a:ext uri="{FF2B5EF4-FFF2-40B4-BE49-F238E27FC236}">
                <a16:creationId xmlns:a16="http://schemas.microsoft.com/office/drawing/2014/main" id="{AE58EE2B-9F8C-359E-20AF-15191ADB0152}"/>
              </a:ext>
            </a:extLst>
          </p:cNvPr>
          <p:cNvSpPr/>
          <p:nvPr/>
        </p:nvSpPr>
        <p:spPr>
          <a:xfrm>
            <a:off x="1879168" y="1478092"/>
            <a:ext cx="2593164" cy="2593164"/>
          </a:xfrm>
          <a:prstGeom prst="circularArrow">
            <a:avLst>
              <a:gd name="adj1" fmla="val 6907"/>
              <a:gd name="adj2" fmla="val 465751"/>
              <a:gd name="adj3" fmla="val 1163592"/>
              <a:gd name="adj4" fmla="val 19737464"/>
              <a:gd name="adj5" fmla="val 8058"/>
            </a:avLst>
          </a:prstGeom>
          <a:solidFill>
            <a:srgbClr val="22902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7" name="Forme libre 16">
            <a:extLst>
              <a:ext uri="{FF2B5EF4-FFF2-40B4-BE49-F238E27FC236}">
                <a16:creationId xmlns:a16="http://schemas.microsoft.com/office/drawing/2014/main" id="{2BD0BB2B-6D11-B687-A8DD-6CE46AE066BE}"/>
              </a:ext>
            </a:extLst>
          </p:cNvPr>
          <p:cNvSpPr/>
          <p:nvPr/>
        </p:nvSpPr>
        <p:spPr>
          <a:xfrm>
            <a:off x="3520119" y="3277887"/>
            <a:ext cx="918523" cy="486881"/>
          </a:xfrm>
          <a:custGeom>
            <a:avLst/>
            <a:gdLst>
              <a:gd name="connsiteX0" fmla="*/ 0 w 918523"/>
              <a:gd name="connsiteY0" fmla="*/ 0 h 486881"/>
              <a:gd name="connsiteX1" fmla="*/ 918523 w 918523"/>
              <a:gd name="connsiteY1" fmla="*/ 0 h 486881"/>
              <a:gd name="connsiteX2" fmla="*/ 918523 w 918523"/>
              <a:gd name="connsiteY2" fmla="*/ 486881 h 486881"/>
              <a:gd name="connsiteX3" fmla="*/ 0 w 918523"/>
              <a:gd name="connsiteY3" fmla="*/ 486881 h 486881"/>
              <a:gd name="connsiteX4" fmla="*/ 0 w 918523"/>
              <a:gd name="connsiteY4" fmla="*/ 0 h 4868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523" h="486881">
                <a:moveTo>
                  <a:pt x="0" y="0"/>
                </a:moveTo>
                <a:lnTo>
                  <a:pt x="918523" y="0"/>
                </a:lnTo>
                <a:lnTo>
                  <a:pt x="918523" y="486881"/>
                </a:lnTo>
                <a:lnTo>
                  <a:pt x="0" y="48688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noProof="0" dirty="0"/>
              <a:t>Beam used in IP</a:t>
            </a:r>
          </a:p>
        </p:txBody>
      </p:sp>
      <p:sp>
        <p:nvSpPr>
          <p:cNvPr id="18" name="Flèche en arc 17">
            <a:extLst>
              <a:ext uri="{FF2B5EF4-FFF2-40B4-BE49-F238E27FC236}">
                <a16:creationId xmlns:a16="http://schemas.microsoft.com/office/drawing/2014/main" id="{5A6BF7D6-BD67-B5DB-BF9E-3B0BA01955BD}"/>
              </a:ext>
            </a:extLst>
          </p:cNvPr>
          <p:cNvSpPr/>
          <p:nvPr/>
        </p:nvSpPr>
        <p:spPr>
          <a:xfrm>
            <a:off x="1822703" y="1495588"/>
            <a:ext cx="2593164" cy="2593164"/>
          </a:xfrm>
          <a:prstGeom prst="circularArrow">
            <a:avLst>
              <a:gd name="adj1" fmla="val 6907"/>
              <a:gd name="adj2" fmla="val 465751"/>
              <a:gd name="adj3" fmla="val 6080714"/>
              <a:gd name="adj4" fmla="val 3714094"/>
              <a:gd name="adj5" fmla="val 8058"/>
            </a:avLst>
          </a:prstGeom>
          <a:solidFill>
            <a:srgbClr val="22902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9" name="Forme libre 18">
            <a:extLst>
              <a:ext uri="{FF2B5EF4-FFF2-40B4-BE49-F238E27FC236}">
                <a16:creationId xmlns:a16="http://schemas.microsoft.com/office/drawing/2014/main" id="{6554C8A9-C4CE-CBD6-9FE3-8AE97F65B4A9}"/>
              </a:ext>
            </a:extLst>
          </p:cNvPr>
          <p:cNvSpPr/>
          <p:nvPr/>
        </p:nvSpPr>
        <p:spPr>
          <a:xfrm>
            <a:off x="1569963" y="3208685"/>
            <a:ext cx="1457522" cy="625285"/>
          </a:xfrm>
          <a:custGeom>
            <a:avLst/>
            <a:gdLst>
              <a:gd name="connsiteX0" fmla="*/ 0 w 1457522"/>
              <a:gd name="connsiteY0" fmla="*/ 0 h 625285"/>
              <a:gd name="connsiteX1" fmla="*/ 1457522 w 1457522"/>
              <a:gd name="connsiteY1" fmla="*/ 0 h 625285"/>
              <a:gd name="connsiteX2" fmla="*/ 1457522 w 1457522"/>
              <a:gd name="connsiteY2" fmla="*/ 625285 h 625285"/>
              <a:gd name="connsiteX3" fmla="*/ 0 w 1457522"/>
              <a:gd name="connsiteY3" fmla="*/ 625285 h 625285"/>
              <a:gd name="connsiteX4" fmla="*/ 0 w 1457522"/>
              <a:gd name="connsiteY4" fmla="*/ 0 h 625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7522" h="625285">
                <a:moveTo>
                  <a:pt x="0" y="0"/>
                </a:moveTo>
                <a:lnTo>
                  <a:pt x="1457522" y="0"/>
                </a:lnTo>
                <a:lnTo>
                  <a:pt x="1457522" y="625285"/>
                </a:lnTo>
                <a:lnTo>
                  <a:pt x="0" y="62528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dirty="0">
                <a:latin typeface="+mn-lt"/>
                <a:ea typeface="Brush Script MT" panose="03060802040406070304" pitchFamily="66" charset="-122"/>
                <a:cs typeface="Brush Script MT" panose="03060802040406070304" pitchFamily="66" charset="-122"/>
                <a:sym typeface="Wingdings" pitchFamily="2" charset="2"/>
              </a:rPr>
              <a:t>Kinetic energy of used beam recycled to </a:t>
            </a:r>
            <a:r>
              <a:rPr lang="en-GB" sz="1200" kern="1200" dirty="0">
                <a:latin typeface="+mn-lt"/>
                <a:ea typeface="Brush Script MT" panose="03060802040406070304" pitchFamily="66" charset="-122"/>
                <a:cs typeface="Brush Script MT" panose="03060802040406070304" pitchFamily="66" charset="-122"/>
              </a:rPr>
              <a:t>re-excite cavities</a:t>
            </a:r>
            <a:endParaRPr lang="fr-FR" sz="1200" kern="1200" dirty="0"/>
          </a:p>
        </p:txBody>
      </p:sp>
      <p:sp>
        <p:nvSpPr>
          <p:cNvPr id="21" name="Flèche en arc 20">
            <a:extLst>
              <a:ext uri="{FF2B5EF4-FFF2-40B4-BE49-F238E27FC236}">
                <a16:creationId xmlns:a16="http://schemas.microsoft.com/office/drawing/2014/main" id="{A3531886-9BEA-84DA-5870-FDC196700FE9}"/>
              </a:ext>
            </a:extLst>
          </p:cNvPr>
          <p:cNvSpPr/>
          <p:nvPr/>
        </p:nvSpPr>
        <p:spPr>
          <a:xfrm>
            <a:off x="1774550" y="1395248"/>
            <a:ext cx="2593164" cy="2593164"/>
          </a:xfrm>
          <a:prstGeom prst="circularArrow">
            <a:avLst>
              <a:gd name="adj1" fmla="val 6907"/>
              <a:gd name="adj2" fmla="val 465751"/>
              <a:gd name="adj3" fmla="val 11730507"/>
              <a:gd name="adj4" fmla="val 9122676"/>
              <a:gd name="adj5" fmla="val 8058"/>
            </a:avLst>
          </a:prstGeom>
          <a:solidFill>
            <a:srgbClr val="22902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2" name="Forme libre 21">
            <a:extLst>
              <a:ext uri="{FF2B5EF4-FFF2-40B4-BE49-F238E27FC236}">
                <a16:creationId xmlns:a16="http://schemas.microsoft.com/office/drawing/2014/main" id="{994CD564-2537-009F-6544-6B241F54B658}"/>
              </a:ext>
            </a:extLst>
          </p:cNvPr>
          <p:cNvSpPr/>
          <p:nvPr/>
        </p:nvSpPr>
        <p:spPr>
          <a:xfrm>
            <a:off x="1639711" y="1652638"/>
            <a:ext cx="1216713" cy="603598"/>
          </a:xfrm>
          <a:custGeom>
            <a:avLst/>
            <a:gdLst>
              <a:gd name="connsiteX0" fmla="*/ 0 w 1216713"/>
              <a:gd name="connsiteY0" fmla="*/ 0 h 603598"/>
              <a:gd name="connsiteX1" fmla="*/ 1216713 w 1216713"/>
              <a:gd name="connsiteY1" fmla="*/ 0 h 603598"/>
              <a:gd name="connsiteX2" fmla="*/ 1216713 w 1216713"/>
              <a:gd name="connsiteY2" fmla="*/ 603598 h 603598"/>
              <a:gd name="connsiteX3" fmla="*/ 0 w 1216713"/>
              <a:gd name="connsiteY3" fmla="*/ 603598 h 603598"/>
              <a:gd name="connsiteX4" fmla="*/ 0 w 1216713"/>
              <a:gd name="connsiteY4" fmla="*/ 0 h 60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13" h="603598">
                <a:moveTo>
                  <a:pt x="0" y="0"/>
                </a:moveTo>
                <a:lnTo>
                  <a:pt x="1216713" y="0"/>
                </a:lnTo>
                <a:lnTo>
                  <a:pt x="1216713" y="603598"/>
                </a:lnTo>
                <a:lnTo>
                  <a:pt x="0" y="60359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b="0" kern="1200" dirty="0"/>
              <a:t>New beam </a:t>
            </a:r>
            <a:r>
              <a:rPr lang="en-GB" sz="1200" b="0" kern="1200" noProof="0" dirty="0"/>
              <a:t>injected</a:t>
            </a:r>
            <a:r>
              <a:rPr lang="en-GB" sz="1200" b="0" kern="1200" dirty="0"/>
              <a:t> in ERL loop</a:t>
            </a:r>
          </a:p>
        </p:txBody>
      </p:sp>
      <p:sp>
        <p:nvSpPr>
          <p:cNvPr id="23" name="Flèche en arc 22">
            <a:extLst>
              <a:ext uri="{FF2B5EF4-FFF2-40B4-BE49-F238E27FC236}">
                <a16:creationId xmlns:a16="http://schemas.microsoft.com/office/drawing/2014/main" id="{2CDFAC26-ED13-7E69-1A92-C5EE96873909}"/>
              </a:ext>
            </a:extLst>
          </p:cNvPr>
          <p:cNvSpPr/>
          <p:nvPr/>
        </p:nvSpPr>
        <p:spPr>
          <a:xfrm>
            <a:off x="1430592" y="1385815"/>
            <a:ext cx="3208678" cy="2593164"/>
          </a:xfrm>
          <a:prstGeom prst="circularArrow">
            <a:avLst>
              <a:gd name="adj1" fmla="val 6907"/>
              <a:gd name="adj2" fmla="val 465751"/>
              <a:gd name="adj3" fmla="val 17604713"/>
              <a:gd name="adj4" fmla="val 14943880"/>
              <a:gd name="adj5" fmla="val 8058"/>
            </a:avLst>
          </a:prstGeom>
          <a:solidFill>
            <a:srgbClr val="22902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 name="ZoneTexte 4">
            <a:extLst>
              <a:ext uri="{FF2B5EF4-FFF2-40B4-BE49-F238E27FC236}">
                <a16:creationId xmlns:a16="http://schemas.microsoft.com/office/drawing/2014/main" id="{08A49D28-D7C3-B398-7A19-4E6521FF7D50}"/>
              </a:ext>
            </a:extLst>
          </p:cNvPr>
          <p:cNvSpPr txBox="1"/>
          <p:nvPr/>
        </p:nvSpPr>
        <p:spPr>
          <a:xfrm>
            <a:off x="201811" y="4483259"/>
            <a:ext cx="10585176" cy="1138773"/>
          </a:xfrm>
          <a:prstGeom prst="rect">
            <a:avLst/>
          </a:prstGeom>
          <a:noFill/>
        </p:spPr>
        <p:txBody>
          <a:bodyPr wrap="square" rtlCol="0">
            <a:spAutoFit/>
          </a:bodyPr>
          <a:lstStyle/>
          <a:p>
            <a:r>
              <a:rPr lang="en-GB" b="1" dirty="0">
                <a:solidFill>
                  <a:srgbClr val="CC0066"/>
                </a:solidFill>
                <a:latin typeface="+mn-lt"/>
              </a:rPr>
              <a:t>More advantages:</a:t>
            </a:r>
          </a:p>
          <a:p>
            <a:pPr marL="285750" indent="-285750">
              <a:buSzPct val="80000"/>
              <a:buFont typeface="Wingdings" pitchFamily="2" charset="2"/>
              <a:buChar char="Ø"/>
            </a:pPr>
            <a:r>
              <a:rPr lang="en-GB" sz="1600" dirty="0">
                <a:latin typeface="+mn-lt"/>
              </a:rPr>
              <a:t>Linac-like beam quality with extremely flexible time structure</a:t>
            </a:r>
          </a:p>
          <a:p>
            <a:pPr marL="285750" indent="-285750">
              <a:buSzPct val="80000"/>
              <a:buFont typeface="Wingdings" pitchFamily="2" charset="2"/>
              <a:buChar char="Ø"/>
            </a:pPr>
            <a:r>
              <a:rPr lang="fr-FR" sz="1600" dirty="0">
                <a:latin typeface="+mn-lt"/>
              </a:rPr>
              <a:t>High operating efficiency </a:t>
            </a:r>
            <a:r>
              <a:rPr lang="en-GB" sz="1600" dirty="0">
                <a:latin typeface="+mn-lt"/>
                <a:sym typeface="Wingdings" pitchFamily="2" charset="2"/>
              </a:rPr>
              <a:t> </a:t>
            </a:r>
          </a:p>
          <a:p>
            <a:pPr marL="285750" indent="-285750">
              <a:buSzPct val="80000"/>
              <a:buFont typeface="Wingdings" pitchFamily="2" charset="2"/>
              <a:buChar char="Ø"/>
            </a:pPr>
            <a:r>
              <a:rPr lang="en-GB" sz="1600" dirty="0">
                <a:latin typeface="+mn-lt"/>
              </a:rPr>
              <a:t>Multi-pass configuration: High current carrying capability (no RF power limit) + High beam power in a compact machine</a:t>
            </a:r>
          </a:p>
        </p:txBody>
      </p:sp>
      <p:sp>
        <p:nvSpPr>
          <p:cNvPr id="10" name="ZoneTexte 9">
            <a:extLst>
              <a:ext uri="{FF2B5EF4-FFF2-40B4-BE49-F238E27FC236}">
                <a16:creationId xmlns:a16="http://schemas.microsoft.com/office/drawing/2014/main" id="{67D49ADC-E4E1-734D-97A0-5B98A44B9CF7}"/>
              </a:ext>
            </a:extLst>
          </p:cNvPr>
          <p:cNvSpPr txBox="1"/>
          <p:nvPr/>
        </p:nvSpPr>
        <p:spPr>
          <a:xfrm>
            <a:off x="5218503" y="3619163"/>
            <a:ext cx="5352460" cy="1138773"/>
          </a:xfrm>
          <a:prstGeom prst="rect">
            <a:avLst/>
          </a:prstGeom>
          <a:noFill/>
        </p:spPr>
        <p:txBody>
          <a:bodyPr wrap="square" rtlCol="0">
            <a:spAutoFit/>
          </a:bodyPr>
          <a:lstStyle/>
          <a:p>
            <a:r>
              <a:rPr lang="en-GB" b="1" dirty="0">
                <a:solidFill>
                  <a:srgbClr val="CC0066"/>
                </a:solidFill>
                <a:latin typeface="+mn-lt"/>
              </a:rPr>
              <a:t>The benefits: </a:t>
            </a:r>
          </a:p>
          <a:p>
            <a:pPr marL="285750" indent="-285750">
              <a:buSzPct val="80000"/>
              <a:buFont typeface="Wingdings" pitchFamily="2" charset="2"/>
              <a:buChar char="Ø"/>
            </a:pPr>
            <a:r>
              <a:rPr lang="en-GB" sz="1600" dirty="0">
                <a:latin typeface="+mn-lt"/>
              </a:rPr>
              <a:t>Important reduction of </a:t>
            </a:r>
            <a:r>
              <a:rPr lang="en-GB" sz="1600" b="1" u="sng" dirty="0">
                <a:latin typeface="+mn-lt"/>
              </a:rPr>
              <a:t>RF power consumption</a:t>
            </a:r>
          </a:p>
          <a:p>
            <a:pPr marL="285750" indent="-285750">
              <a:buSzPct val="80000"/>
              <a:buFont typeface="Wingdings" pitchFamily="2" charset="2"/>
              <a:buChar char="Ø"/>
            </a:pPr>
            <a:r>
              <a:rPr lang="en-GB" sz="1600" dirty="0">
                <a:latin typeface="+mn-lt"/>
              </a:rPr>
              <a:t>Dumping the beam at injection power</a:t>
            </a:r>
          </a:p>
          <a:p>
            <a:pPr marL="285750" indent="-285750">
              <a:buSzPct val="80000"/>
              <a:buFont typeface="Wingdings" pitchFamily="2" charset="2"/>
              <a:buChar char="Ø"/>
            </a:pPr>
            <a:r>
              <a:rPr lang="en-GB" sz="1600" dirty="0">
                <a:latin typeface="+mn-lt"/>
              </a:rPr>
              <a:t>Fresh beam in IP with the same characteristics</a:t>
            </a:r>
          </a:p>
        </p:txBody>
      </p:sp>
      <p:sp>
        <p:nvSpPr>
          <p:cNvPr id="6" name="ZoneTexte 5">
            <a:extLst>
              <a:ext uri="{FF2B5EF4-FFF2-40B4-BE49-F238E27FC236}">
                <a16:creationId xmlns:a16="http://schemas.microsoft.com/office/drawing/2014/main" id="{307D8702-3A67-CD5E-DCAD-AEF0D70F5813}"/>
              </a:ext>
            </a:extLst>
          </p:cNvPr>
          <p:cNvSpPr txBox="1"/>
          <p:nvPr/>
        </p:nvSpPr>
        <p:spPr>
          <a:xfrm>
            <a:off x="2294742" y="797496"/>
            <a:ext cx="1584176" cy="692497"/>
          </a:xfrm>
          <a:prstGeom prst="rect">
            <a:avLst/>
          </a:prstGeom>
          <a:noFill/>
          <a:ln>
            <a:solidFill>
              <a:srgbClr val="C00000"/>
            </a:solidFill>
          </a:ln>
        </p:spPr>
        <p:txBody>
          <a:bodyPr wrap="square" rtlCol="0">
            <a:spAutoFit/>
          </a:bodyPr>
          <a:lstStyle/>
          <a:p>
            <a:pPr algn="ctr"/>
            <a:r>
              <a:rPr lang="en-GB" sz="1300" b="1" u="sng" dirty="0">
                <a:solidFill>
                  <a:srgbClr val="C00000"/>
                </a:solidFill>
                <a:latin typeface="+mn-lt"/>
              </a:rPr>
              <a:t>Acceleration:</a:t>
            </a:r>
          </a:p>
          <a:p>
            <a:pPr algn="ctr"/>
            <a:r>
              <a:rPr lang="en-GB" sz="1300" dirty="0">
                <a:solidFill>
                  <a:srgbClr val="C00000"/>
                </a:solidFill>
                <a:latin typeface="+mn-lt"/>
              </a:rPr>
              <a:t>RF power provided to cavities</a:t>
            </a:r>
          </a:p>
        </p:txBody>
      </p:sp>
      <p:grpSp>
        <p:nvGrpSpPr>
          <p:cNvPr id="13" name="Groupe 12">
            <a:extLst>
              <a:ext uri="{FF2B5EF4-FFF2-40B4-BE49-F238E27FC236}">
                <a16:creationId xmlns:a16="http://schemas.microsoft.com/office/drawing/2014/main" id="{6FC5CA74-2BBA-6BB5-6581-A1CC9BEE759B}"/>
              </a:ext>
            </a:extLst>
          </p:cNvPr>
          <p:cNvGrpSpPr/>
          <p:nvPr/>
        </p:nvGrpSpPr>
        <p:grpSpPr>
          <a:xfrm>
            <a:off x="2290043" y="869504"/>
            <a:ext cx="1584176" cy="504056"/>
            <a:chOff x="2506067" y="869504"/>
            <a:chExt cx="1584176" cy="504056"/>
          </a:xfrm>
        </p:grpSpPr>
        <p:cxnSp>
          <p:nvCxnSpPr>
            <p:cNvPr id="8" name="Connecteur droit 7">
              <a:extLst>
                <a:ext uri="{FF2B5EF4-FFF2-40B4-BE49-F238E27FC236}">
                  <a16:creationId xmlns:a16="http://schemas.microsoft.com/office/drawing/2014/main" id="{0C4FB745-9C27-1B57-6A77-A6111D2F5115}"/>
                </a:ext>
              </a:extLst>
            </p:cNvPr>
            <p:cNvCxnSpPr/>
            <p:nvPr/>
          </p:nvCxnSpPr>
          <p:spPr>
            <a:xfrm>
              <a:off x="2506067" y="869504"/>
              <a:ext cx="1584176" cy="504056"/>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Connecteur droit 11">
              <a:extLst>
                <a:ext uri="{FF2B5EF4-FFF2-40B4-BE49-F238E27FC236}">
                  <a16:creationId xmlns:a16="http://schemas.microsoft.com/office/drawing/2014/main" id="{C759666A-584E-003E-04C3-0735829C7135}"/>
                </a:ext>
              </a:extLst>
            </p:cNvPr>
            <p:cNvCxnSpPr/>
            <p:nvPr/>
          </p:nvCxnSpPr>
          <p:spPr>
            <a:xfrm flipH="1">
              <a:off x="2506067" y="869504"/>
              <a:ext cx="1584176" cy="504056"/>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 name="ZoneTexte 1">
            <a:extLst>
              <a:ext uri="{FF2B5EF4-FFF2-40B4-BE49-F238E27FC236}">
                <a16:creationId xmlns:a16="http://schemas.microsoft.com/office/drawing/2014/main" id="{DEB34253-603D-69E5-4269-DB50E36A2B18}"/>
              </a:ext>
            </a:extLst>
          </p:cNvPr>
          <p:cNvSpPr txBox="1"/>
          <p:nvPr/>
        </p:nvSpPr>
        <p:spPr>
          <a:xfrm>
            <a:off x="201812" y="941512"/>
            <a:ext cx="1512167" cy="400110"/>
          </a:xfrm>
          <a:prstGeom prst="rect">
            <a:avLst/>
          </a:prstGeom>
          <a:noFill/>
        </p:spPr>
        <p:txBody>
          <a:bodyPr wrap="square" rtlCol="0">
            <a:spAutoFit/>
          </a:bodyPr>
          <a:lstStyle/>
          <a:p>
            <a:r>
              <a:rPr lang="en-GB" b="1" dirty="0">
                <a:solidFill>
                  <a:srgbClr val="CC0066"/>
                </a:solidFill>
              </a:rPr>
              <a:t>The idea: </a:t>
            </a:r>
          </a:p>
        </p:txBody>
      </p:sp>
      <p:sp>
        <p:nvSpPr>
          <p:cNvPr id="4" name="ZoneTexte 3">
            <a:extLst>
              <a:ext uri="{FF2B5EF4-FFF2-40B4-BE49-F238E27FC236}">
                <a16:creationId xmlns:a16="http://schemas.microsoft.com/office/drawing/2014/main" id="{078D82E6-B802-C3EA-2B62-5F4FD979A982}"/>
              </a:ext>
            </a:extLst>
          </p:cNvPr>
          <p:cNvSpPr txBox="1"/>
          <p:nvPr/>
        </p:nvSpPr>
        <p:spPr>
          <a:xfrm>
            <a:off x="1353939" y="1733600"/>
            <a:ext cx="432048" cy="307777"/>
          </a:xfrm>
          <a:prstGeom prst="rect">
            <a:avLst/>
          </a:prstGeom>
          <a:noFill/>
        </p:spPr>
        <p:txBody>
          <a:bodyPr wrap="square" rtlCol="0">
            <a:spAutoFit/>
          </a:bodyPr>
          <a:lstStyle/>
          <a:p>
            <a:r>
              <a:rPr lang="en-GB" sz="1400" dirty="0">
                <a:solidFill>
                  <a:srgbClr val="CC0066"/>
                </a:solidFill>
                <a:latin typeface="+mn-lt"/>
              </a:rPr>
              <a:t>(1)</a:t>
            </a:r>
          </a:p>
        </p:txBody>
      </p:sp>
      <p:sp>
        <p:nvSpPr>
          <p:cNvPr id="241" name="ZoneTexte 240">
            <a:extLst>
              <a:ext uri="{FF2B5EF4-FFF2-40B4-BE49-F238E27FC236}">
                <a16:creationId xmlns:a16="http://schemas.microsoft.com/office/drawing/2014/main" id="{5ADB48E4-C165-9EA7-C51F-C4CD9DB97F21}"/>
              </a:ext>
            </a:extLst>
          </p:cNvPr>
          <p:cNvSpPr txBox="1"/>
          <p:nvPr/>
        </p:nvSpPr>
        <p:spPr>
          <a:xfrm>
            <a:off x="4450283" y="1785863"/>
            <a:ext cx="432048" cy="307777"/>
          </a:xfrm>
          <a:prstGeom prst="rect">
            <a:avLst/>
          </a:prstGeom>
          <a:noFill/>
        </p:spPr>
        <p:txBody>
          <a:bodyPr wrap="square" rtlCol="0">
            <a:spAutoFit/>
          </a:bodyPr>
          <a:lstStyle/>
          <a:p>
            <a:r>
              <a:rPr lang="en-GB" sz="1400" dirty="0">
                <a:solidFill>
                  <a:srgbClr val="CC0066"/>
                </a:solidFill>
                <a:latin typeface="+mn-lt"/>
              </a:rPr>
              <a:t>(2)</a:t>
            </a:r>
          </a:p>
        </p:txBody>
      </p:sp>
      <p:sp>
        <p:nvSpPr>
          <p:cNvPr id="242" name="ZoneTexte 241">
            <a:extLst>
              <a:ext uri="{FF2B5EF4-FFF2-40B4-BE49-F238E27FC236}">
                <a16:creationId xmlns:a16="http://schemas.microsoft.com/office/drawing/2014/main" id="{85E3FD80-4208-C7F5-B440-820FE413FC93}"/>
              </a:ext>
            </a:extLst>
          </p:cNvPr>
          <p:cNvSpPr txBox="1"/>
          <p:nvPr/>
        </p:nvSpPr>
        <p:spPr>
          <a:xfrm>
            <a:off x="4378275" y="3370039"/>
            <a:ext cx="432048" cy="307777"/>
          </a:xfrm>
          <a:prstGeom prst="rect">
            <a:avLst/>
          </a:prstGeom>
          <a:noFill/>
        </p:spPr>
        <p:txBody>
          <a:bodyPr wrap="square" rtlCol="0">
            <a:spAutoFit/>
          </a:bodyPr>
          <a:lstStyle/>
          <a:p>
            <a:r>
              <a:rPr lang="en-GB" sz="1400" dirty="0">
                <a:solidFill>
                  <a:srgbClr val="CC0066"/>
                </a:solidFill>
                <a:latin typeface="+mn-lt"/>
              </a:rPr>
              <a:t>(3)</a:t>
            </a:r>
          </a:p>
        </p:txBody>
      </p:sp>
      <p:sp>
        <p:nvSpPr>
          <p:cNvPr id="243" name="ZoneTexte 242">
            <a:extLst>
              <a:ext uri="{FF2B5EF4-FFF2-40B4-BE49-F238E27FC236}">
                <a16:creationId xmlns:a16="http://schemas.microsoft.com/office/drawing/2014/main" id="{21A5D8CE-20D9-8EB3-2BBD-0EB64AAA2361}"/>
              </a:ext>
            </a:extLst>
          </p:cNvPr>
          <p:cNvSpPr txBox="1"/>
          <p:nvPr/>
        </p:nvSpPr>
        <p:spPr>
          <a:xfrm>
            <a:off x="1209923" y="3317776"/>
            <a:ext cx="432048" cy="307777"/>
          </a:xfrm>
          <a:prstGeom prst="rect">
            <a:avLst/>
          </a:prstGeom>
          <a:noFill/>
        </p:spPr>
        <p:txBody>
          <a:bodyPr wrap="square" rtlCol="0">
            <a:spAutoFit/>
          </a:bodyPr>
          <a:lstStyle/>
          <a:p>
            <a:r>
              <a:rPr lang="en-GB" sz="1400" dirty="0">
                <a:solidFill>
                  <a:srgbClr val="CC0066"/>
                </a:solidFill>
                <a:latin typeface="+mn-lt"/>
              </a:rPr>
              <a:t>(4)</a:t>
            </a:r>
          </a:p>
        </p:txBody>
      </p:sp>
      <p:sp>
        <p:nvSpPr>
          <p:cNvPr id="244" name="ZoneTexte 243">
            <a:extLst>
              <a:ext uri="{FF2B5EF4-FFF2-40B4-BE49-F238E27FC236}">
                <a16:creationId xmlns:a16="http://schemas.microsoft.com/office/drawing/2014/main" id="{7EBE192F-2B46-5955-04D2-0D722C51179E}"/>
              </a:ext>
            </a:extLst>
          </p:cNvPr>
          <p:cNvSpPr txBox="1"/>
          <p:nvPr/>
        </p:nvSpPr>
        <p:spPr>
          <a:xfrm>
            <a:off x="1497955" y="1589584"/>
            <a:ext cx="432048" cy="307777"/>
          </a:xfrm>
          <a:prstGeom prst="rect">
            <a:avLst/>
          </a:prstGeom>
          <a:noFill/>
        </p:spPr>
        <p:txBody>
          <a:bodyPr wrap="square" rtlCol="0">
            <a:spAutoFit/>
          </a:bodyPr>
          <a:lstStyle/>
          <a:p>
            <a:r>
              <a:rPr lang="en-GB" sz="1400" dirty="0">
                <a:solidFill>
                  <a:srgbClr val="CC0066"/>
                </a:solidFill>
                <a:latin typeface="+mn-lt"/>
              </a:rPr>
              <a:t>(1’)</a:t>
            </a:r>
          </a:p>
        </p:txBody>
      </p:sp>
      <p:sp>
        <p:nvSpPr>
          <p:cNvPr id="7" name="ZoneTexte 6">
            <a:extLst>
              <a:ext uri="{FF2B5EF4-FFF2-40B4-BE49-F238E27FC236}">
                <a16:creationId xmlns:a16="http://schemas.microsoft.com/office/drawing/2014/main" id="{C3948E59-D5AC-7369-F38C-D0FE25EC99AE}"/>
              </a:ext>
            </a:extLst>
          </p:cNvPr>
          <p:cNvSpPr txBox="1"/>
          <p:nvPr/>
        </p:nvSpPr>
        <p:spPr>
          <a:xfrm>
            <a:off x="2506067" y="2492588"/>
            <a:ext cx="1152128" cy="400110"/>
          </a:xfrm>
          <a:prstGeom prst="rect">
            <a:avLst/>
          </a:prstGeom>
          <a:noFill/>
        </p:spPr>
        <p:txBody>
          <a:bodyPr wrap="square" rtlCol="0">
            <a:spAutoFit/>
          </a:bodyPr>
          <a:lstStyle/>
          <a:p>
            <a:r>
              <a:rPr lang="en-GB" dirty="0">
                <a:solidFill>
                  <a:srgbClr val="229023"/>
                </a:solidFill>
                <a:latin typeface="+mn-lt"/>
              </a:rPr>
              <a:t>ERL Loop</a:t>
            </a:r>
          </a:p>
        </p:txBody>
      </p:sp>
      <p:sp>
        <p:nvSpPr>
          <p:cNvPr id="20" name="ZoneTexte 19">
            <a:extLst>
              <a:ext uri="{FF2B5EF4-FFF2-40B4-BE49-F238E27FC236}">
                <a16:creationId xmlns:a16="http://schemas.microsoft.com/office/drawing/2014/main" id="{EF2BA91F-D979-E256-275F-FF7A8505D04B}"/>
              </a:ext>
            </a:extLst>
          </p:cNvPr>
          <p:cNvSpPr txBox="1"/>
          <p:nvPr/>
        </p:nvSpPr>
        <p:spPr>
          <a:xfrm>
            <a:off x="4602683" y="1733600"/>
            <a:ext cx="639688" cy="307777"/>
          </a:xfrm>
          <a:prstGeom prst="rect">
            <a:avLst/>
          </a:prstGeom>
          <a:noFill/>
        </p:spPr>
        <p:txBody>
          <a:bodyPr wrap="square" rtlCol="0">
            <a:spAutoFit/>
          </a:bodyPr>
          <a:lstStyle/>
          <a:p>
            <a:r>
              <a:rPr lang="en-GB" sz="1400" dirty="0">
                <a:solidFill>
                  <a:srgbClr val="CC0066"/>
                </a:solidFill>
                <a:latin typeface="+mn-lt"/>
              </a:rPr>
              <a:t>(2’)…</a:t>
            </a:r>
          </a:p>
        </p:txBody>
      </p:sp>
      <p:sp>
        <p:nvSpPr>
          <p:cNvPr id="3" name="ZoneTexte 2">
            <a:extLst>
              <a:ext uri="{FF2B5EF4-FFF2-40B4-BE49-F238E27FC236}">
                <a16:creationId xmlns:a16="http://schemas.microsoft.com/office/drawing/2014/main" id="{55D69398-45E8-79A1-1214-05DE2707A69B}"/>
              </a:ext>
            </a:extLst>
          </p:cNvPr>
          <p:cNvSpPr txBox="1"/>
          <p:nvPr/>
        </p:nvSpPr>
        <p:spPr>
          <a:xfrm>
            <a:off x="2290043" y="4049469"/>
            <a:ext cx="1800200" cy="492443"/>
          </a:xfrm>
          <a:prstGeom prst="rect">
            <a:avLst/>
          </a:prstGeom>
          <a:noFill/>
          <a:ln>
            <a:solidFill>
              <a:schemeClr val="accent1">
                <a:lumMod val="75000"/>
              </a:schemeClr>
            </a:solidFill>
          </a:ln>
        </p:spPr>
        <p:txBody>
          <a:bodyPr wrap="square" rtlCol="0">
            <a:spAutoFit/>
          </a:bodyPr>
          <a:lstStyle/>
          <a:p>
            <a:pPr algn="ctr"/>
            <a:r>
              <a:rPr lang="en-GB" sz="1300" b="1" u="sng" dirty="0">
                <a:solidFill>
                  <a:schemeClr val="accent1">
                    <a:lumMod val="75000"/>
                  </a:schemeClr>
                </a:solidFill>
                <a:latin typeface="+mn-lt"/>
              </a:rPr>
              <a:t>Deceleration</a:t>
            </a:r>
            <a:r>
              <a:rPr lang="en-GB" sz="1300" dirty="0">
                <a:solidFill>
                  <a:schemeClr val="accent1">
                    <a:lumMod val="75000"/>
                  </a:schemeClr>
                </a:solidFill>
                <a:latin typeface="+mn-lt"/>
              </a:rPr>
              <a:t>:</a:t>
            </a:r>
          </a:p>
          <a:p>
            <a:pPr algn="ctr"/>
            <a:r>
              <a:rPr lang="en-GB" sz="1300" dirty="0">
                <a:solidFill>
                  <a:schemeClr val="accent1">
                    <a:lumMod val="75000"/>
                  </a:schemeClr>
                </a:solidFill>
                <a:latin typeface="+mn-lt"/>
              </a:rPr>
              <a:t>180° RF Phase shift</a:t>
            </a:r>
          </a:p>
        </p:txBody>
      </p:sp>
      <p:cxnSp>
        <p:nvCxnSpPr>
          <p:cNvPr id="38" name="Connecteur droit 37">
            <a:extLst>
              <a:ext uri="{FF2B5EF4-FFF2-40B4-BE49-F238E27FC236}">
                <a16:creationId xmlns:a16="http://schemas.microsoft.com/office/drawing/2014/main" id="{B1EC73E2-F4F2-4D33-5CA4-2D753CC2FF63}"/>
              </a:ext>
            </a:extLst>
          </p:cNvPr>
          <p:cNvCxnSpPr>
            <a:cxnSpLocks/>
            <a:stCxn id="32" idx="1"/>
          </p:cNvCxnSpPr>
          <p:nvPr/>
        </p:nvCxnSpPr>
        <p:spPr>
          <a:xfrm flipV="1">
            <a:off x="7690643" y="2263796"/>
            <a:ext cx="72008" cy="15359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 name="Connecteur droit 42">
            <a:extLst>
              <a:ext uri="{FF2B5EF4-FFF2-40B4-BE49-F238E27FC236}">
                <a16:creationId xmlns:a16="http://schemas.microsoft.com/office/drawing/2014/main" id="{FC5B37D0-FFFA-37DB-E321-AF2EB652D174}"/>
              </a:ext>
            </a:extLst>
          </p:cNvPr>
          <p:cNvCxnSpPr>
            <a:cxnSpLocks/>
          </p:cNvCxnSpPr>
          <p:nvPr/>
        </p:nvCxnSpPr>
        <p:spPr>
          <a:xfrm flipV="1">
            <a:off x="7834659" y="1940050"/>
            <a:ext cx="72008" cy="15359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45" name="Ellipse 44">
            <a:extLst>
              <a:ext uri="{FF2B5EF4-FFF2-40B4-BE49-F238E27FC236}">
                <a16:creationId xmlns:a16="http://schemas.microsoft.com/office/drawing/2014/main" id="{F5B877C1-2DC2-9929-4F52-BE60CD39E890}"/>
              </a:ext>
            </a:extLst>
          </p:cNvPr>
          <p:cNvSpPr>
            <a:spLocks/>
          </p:cNvSpPr>
          <p:nvPr/>
        </p:nvSpPr>
        <p:spPr>
          <a:xfrm>
            <a:off x="7114579" y="2885736"/>
            <a:ext cx="144000" cy="72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Ellipse 45">
            <a:extLst>
              <a:ext uri="{FF2B5EF4-FFF2-40B4-BE49-F238E27FC236}">
                <a16:creationId xmlns:a16="http://schemas.microsoft.com/office/drawing/2014/main" id="{94643243-DC94-3547-9025-CF2FF8CD7B96}"/>
              </a:ext>
            </a:extLst>
          </p:cNvPr>
          <p:cNvSpPr>
            <a:spLocks/>
          </p:cNvSpPr>
          <p:nvPr/>
        </p:nvSpPr>
        <p:spPr>
          <a:xfrm>
            <a:off x="8122691" y="2885728"/>
            <a:ext cx="144000" cy="72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Ellipse 46">
            <a:extLst>
              <a:ext uri="{FF2B5EF4-FFF2-40B4-BE49-F238E27FC236}">
                <a16:creationId xmlns:a16="http://schemas.microsoft.com/office/drawing/2014/main" id="{F29F03F2-4227-650C-F7EF-4A3697292A70}"/>
              </a:ext>
            </a:extLst>
          </p:cNvPr>
          <p:cNvSpPr>
            <a:spLocks/>
          </p:cNvSpPr>
          <p:nvPr/>
        </p:nvSpPr>
        <p:spPr>
          <a:xfrm>
            <a:off x="7042587" y="1517576"/>
            <a:ext cx="144000" cy="72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Ellipse 47">
            <a:extLst>
              <a:ext uri="{FF2B5EF4-FFF2-40B4-BE49-F238E27FC236}">
                <a16:creationId xmlns:a16="http://schemas.microsoft.com/office/drawing/2014/main" id="{373A4E41-B598-B1DB-B180-6F1ACFCD22A7}"/>
              </a:ext>
            </a:extLst>
          </p:cNvPr>
          <p:cNvSpPr>
            <a:spLocks/>
          </p:cNvSpPr>
          <p:nvPr/>
        </p:nvSpPr>
        <p:spPr>
          <a:xfrm>
            <a:off x="8158707" y="2885728"/>
            <a:ext cx="108000" cy="72000"/>
          </a:xfrm>
          <a:prstGeom prst="ellipse">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Ellipse 48">
            <a:extLst>
              <a:ext uri="{FF2B5EF4-FFF2-40B4-BE49-F238E27FC236}">
                <a16:creationId xmlns:a16="http://schemas.microsoft.com/office/drawing/2014/main" id="{6503967E-E8C7-8B3A-9CE0-45F1E50C5799}"/>
              </a:ext>
            </a:extLst>
          </p:cNvPr>
          <p:cNvSpPr>
            <a:spLocks/>
          </p:cNvSpPr>
          <p:nvPr/>
        </p:nvSpPr>
        <p:spPr>
          <a:xfrm>
            <a:off x="8986787" y="3173768"/>
            <a:ext cx="108000" cy="72000"/>
          </a:xfrm>
          <a:prstGeom prst="ellipse">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Ellipse 49">
            <a:extLst>
              <a:ext uri="{FF2B5EF4-FFF2-40B4-BE49-F238E27FC236}">
                <a16:creationId xmlns:a16="http://schemas.microsoft.com/office/drawing/2014/main" id="{825C471A-06D8-E878-484F-C650EB280227}"/>
              </a:ext>
            </a:extLst>
          </p:cNvPr>
          <p:cNvSpPr>
            <a:spLocks/>
          </p:cNvSpPr>
          <p:nvPr/>
        </p:nvSpPr>
        <p:spPr>
          <a:xfrm>
            <a:off x="7654651" y="2885728"/>
            <a:ext cx="108000" cy="72000"/>
          </a:xfrm>
          <a:prstGeom prst="ellipse">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Ellipse 58">
            <a:extLst>
              <a:ext uri="{FF2B5EF4-FFF2-40B4-BE49-F238E27FC236}">
                <a16:creationId xmlns:a16="http://schemas.microsoft.com/office/drawing/2014/main" id="{FF8876B5-A0FA-EDE8-3FAB-458A68DD6BC6}"/>
              </a:ext>
            </a:extLst>
          </p:cNvPr>
          <p:cNvSpPr>
            <a:spLocks/>
          </p:cNvSpPr>
          <p:nvPr/>
        </p:nvSpPr>
        <p:spPr>
          <a:xfrm rot="18628562">
            <a:off x="6754539" y="3071882"/>
            <a:ext cx="144000" cy="72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Ellipse 59">
            <a:extLst>
              <a:ext uri="{FF2B5EF4-FFF2-40B4-BE49-F238E27FC236}">
                <a16:creationId xmlns:a16="http://schemas.microsoft.com/office/drawing/2014/main" id="{20D3B217-3532-FC87-9773-B4C4C343D728}"/>
              </a:ext>
            </a:extLst>
          </p:cNvPr>
          <p:cNvSpPr>
            <a:spLocks/>
          </p:cNvSpPr>
          <p:nvPr/>
        </p:nvSpPr>
        <p:spPr>
          <a:xfrm>
            <a:off x="7150595" y="2885728"/>
            <a:ext cx="108000" cy="72000"/>
          </a:xfrm>
          <a:prstGeom prst="ellipse">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Ellipse 60">
            <a:extLst>
              <a:ext uri="{FF2B5EF4-FFF2-40B4-BE49-F238E27FC236}">
                <a16:creationId xmlns:a16="http://schemas.microsoft.com/office/drawing/2014/main" id="{148FA6FD-3EFC-3C38-C57C-97192D33C5C6}"/>
              </a:ext>
            </a:extLst>
          </p:cNvPr>
          <p:cNvSpPr>
            <a:spLocks/>
          </p:cNvSpPr>
          <p:nvPr/>
        </p:nvSpPr>
        <p:spPr>
          <a:xfrm>
            <a:off x="8122691" y="2885736"/>
            <a:ext cx="144000" cy="72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Ellipse 61">
            <a:extLst>
              <a:ext uri="{FF2B5EF4-FFF2-40B4-BE49-F238E27FC236}">
                <a16:creationId xmlns:a16="http://schemas.microsoft.com/office/drawing/2014/main" id="{E727455A-1D70-EDA3-5246-FC83B0D82CD0}"/>
              </a:ext>
            </a:extLst>
          </p:cNvPr>
          <p:cNvSpPr>
            <a:spLocks/>
          </p:cNvSpPr>
          <p:nvPr/>
        </p:nvSpPr>
        <p:spPr>
          <a:xfrm>
            <a:off x="7618635" y="2885728"/>
            <a:ext cx="144000" cy="72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07667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3" presetClass="exit" presetSubtype="10" fill="hold" grpId="1" nodeType="withEffect">
                                  <p:stCondLst>
                                    <p:cond delay="0"/>
                                  </p:stCondLst>
                                  <p:childTnLst>
                                    <p:animEffect transition="out" filter="blinds(horizontal)">
                                      <p:cBhvr>
                                        <p:cTn id="8" dur="500"/>
                                        <p:tgtEl>
                                          <p:spTgt spid="59"/>
                                        </p:tgtEl>
                                      </p:cBhvr>
                                    </p:animEffect>
                                    <p:set>
                                      <p:cBhvr>
                                        <p:cTn id="9" dur="1" fill="hold">
                                          <p:stCondLst>
                                            <p:cond delay="499"/>
                                          </p:stCondLst>
                                        </p:cTn>
                                        <p:tgtEl>
                                          <p:spTgt spid="59"/>
                                        </p:tgtEl>
                                        <p:attrNameLst>
                                          <p:attrName>style.visibility</p:attrName>
                                        </p:attrNameLst>
                                      </p:cBhvr>
                                      <p:to>
                                        <p:strVal val="hidden"/>
                                      </p:to>
                                    </p:set>
                                  </p:childTnLst>
                                </p:cTn>
                              </p:par>
                              <p:par>
                                <p:cTn id="10" presetID="1" presetClass="entr" presetSubtype="0"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4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41"/>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46"/>
                                        </p:tgtEl>
                                        <p:attrNameLst>
                                          <p:attrName>style.visibility</p:attrName>
                                        </p:attrNameLst>
                                      </p:cBhvr>
                                      <p:to>
                                        <p:strVal val="visible"/>
                                      </p:to>
                                    </p:set>
                                  </p:childTnLst>
                                </p:cTn>
                              </p:par>
                              <p:par>
                                <p:cTn id="26" presetID="3" presetClass="exit" presetSubtype="10" fill="hold" grpId="1" nodeType="withEffect">
                                  <p:stCondLst>
                                    <p:cond delay="0"/>
                                  </p:stCondLst>
                                  <p:childTnLst>
                                    <p:animEffect transition="out" filter="blinds(horizontal)">
                                      <p:cBhvr>
                                        <p:cTn id="27" dur="500"/>
                                        <p:tgtEl>
                                          <p:spTgt spid="45"/>
                                        </p:tgtEl>
                                      </p:cBhvr>
                                    </p:animEffect>
                                    <p:set>
                                      <p:cBhvr>
                                        <p:cTn id="28" dur="1" fill="hold">
                                          <p:stCondLst>
                                            <p:cond delay="499"/>
                                          </p:stCondLst>
                                        </p:cTn>
                                        <p:tgtEl>
                                          <p:spTgt spid="45"/>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4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7"/>
                                        </p:tgtEl>
                                        <p:attrNameLst>
                                          <p:attrName>style.visibility</p:attrName>
                                        </p:attrNameLst>
                                      </p:cBhvr>
                                      <p:to>
                                        <p:strVal val="visible"/>
                                      </p:to>
                                    </p:set>
                                  </p:childTnLst>
                                </p:cTn>
                              </p:par>
                              <p:par>
                                <p:cTn id="37" presetID="3" presetClass="exit" presetSubtype="10" fill="hold" grpId="1" nodeType="withEffect">
                                  <p:stCondLst>
                                    <p:cond delay="0"/>
                                  </p:stCondLst>
                                  <p:childTnLst>
                                    <p:animEffect transition="out" filter="blinds(horizontal)">
                                      <p:cBhvr>
                                        <p:cTn id="38" dur="500"/>
                                        <p:tgtEl>
                                          <p:spTgt spid="46"/>
                                        </p:tgtEl>
                                      </p:cBhvr>
                                    </p:animEffect>
                                    <p:set>
                                      <p:cBhvr>
                                        <p:cTn id="39" dur="1" fill="hold">
                                          <p:stCondLst>
                                            <p:cond delay="499"/>
                                          </p:stCondLst>
                                        </p:cTn>
                                        <p:tgtEl>
                                          <p:spTgt spid="46"/>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3"/>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60"/>
                                        </p:tgtEl>
                                        <p:attrNameLst>
                                          <p:attrName>style.visibility</p:attrName>
                                        </p:attrNameLst>
                                      </p:cBhvr>
                                      <p:to>
                                        <p:strVal val="visible"/>
                                      </p:to>
                                    </p:set>
                                  </p:childTnLst>
                                </p:cTn>
                              </p:par>
                              <p:par>
                                <p:cTn id="46" presetID="3" presetClass="exit" presetSubtype="10" fill="hold" grpId="1" nodeType="withEffect">
                                  <p:stCondLst>
                                    <p:cond delay="0"/>
                                  </p:stCondLst>
                                  <p:childTnLst>
                                    <p:animEffect transition="out" filter="blinds(horizontal)">
                                      <p:cBhvr>
                                        <p:cTn id="47" dur="500"/>
                                        <p:tgtEl>
                                          <p:spTgt spid="47"/>
                                        </p:tgtEl>
                                      </p:cBhvr>
                                    </p:animEffect>
                                    <p:set>
                                      <p:cBhvr>
                                        <p:cTn id="48" dur="1" fill="hold">
                                          <p:stCondLst>
                                            <p:cond delay="499"/>
                                          </p:stCondLst>
                                        </p:cTn>
                                        <p:tgtEl>
                                          <p:spTgt spid="47"/>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43"/>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50"/>
                                        </p:tgtEl>
                                        <p:attrNameLst>
                                          <p:attrName>style.visibility</p:attrName>
                                        </p:attrNameLst>
                                      </p:cBhvr>
                                      <p:to>
                                        <p:strVal val="visible"/>
                                      </p:to>
                                    </p:set>
                                  </p:childTnLst>
                                </p:cTn>
                              </p:par>
                              <p:par>
                                <p:cTn id="57" presetID="3" presetClass="exit" presetSubtype="10" fill="hold" grpId="1" nodeType="withEffect">
                                  <p:stCondLst>
                                    <p:cond delay="0"/>
                                  </p:stCondLst>
                                  <p:childTnLst>
                                    <p:animEffect transition="out" filter="blinds(horizontal)">
                                      <p:cBhvr>
                                        <p:cTn id="58" dur="500"/>
                                        <p:tgtEl>
                                          <p:spTgt spid="60"/>
                                        </p:tgtEl>
                                      </p:cBhvr>
                                    </p:animEffect>
                                    <p:set>
                                      <p:cBhvr>
                                        <p:cTn id="59" dur="1" fill="hold">
                                          <p:stCondLst>
                                            <p:cond delay="499"/>
                                          </p:stCondLst>
                                        </p:cTn>
                                        <p:tgtEl>
                                          <p:spTgt spid="60"/>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48"/>
                                        </p:tgtEl>
                                        <p:attrNameLst>
                                          <p:attrName>style.visibility</p:attrName>
                                        </p:attrNameLst>
                                      </p:cBhvr>
                                      <p:to>
                                        <p:strVal val="visible"/>
                                      </p:to>
                                    </p:set>
                                  </p:childTnLst>
                                </p:cTn>
                              </p:par>
                              <p:par>
                                <p:cTn id="64" presetID="3" presetClass="exit" presetSubtype="10" fill="hold" grpId="1" nodeType="withEffect">
                                  <p:stCondLst>
                                    <p:cond delay="0"/>
                                  </p:stCondLst>
                                  <p:childTnLst>
                                    <p:animEffect transition="out" filter="blinds(horizontal)">
                                      <p:cBhvr>
                                        <p:cTn id="65" dur="500"/>
                                        <p:tgtEl>
                                          <p:spTgt spid="50"/>
                                        </p:tgtEl>
                                      </p:cBhvr>
                                    </p:animEffect>
                                    <p:set>
                                      <p:cBhvr>
                                        <p:cTn id="66" dur="1" fill="hold">
                                          <p:stCondLst>
                                            <p:cond delay="499"/>
                                          </p:stCondLst>
                                        </p:cTn>
                                        <p:tgtEl>
                                          <p:spTgt spid="50"/>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49"/>
                                        </p:tgtEl>
                                        <p:attrNameLst>
                                          <p:attrName>style.visibility</p:attrName>
                                        </p:attrNameLst>
                                      </p:cBhvr>
                                      <p:to>
                                        <p:strVal val="visible"/>
                                      </p:to>
                                    </p:set>
                                  </p:childTnLst>
                                </p:cTn>
                              </p:par>
                              <p:par>
                                <p:cTn id="71" presetID="3" presetClass="exit" presetSubtype="10" fill="hold" grpId="1" nodeType="withEffect">
                                  <p:stCondLst>
                                    <p:cond delay="0"/>
                                  </p:stCondLst>
                                  <p:childTnLst>
                                    <p:animEffect transition="out" filter="blinds(horizontal)">
                                      <p:cBhvr>
                                        <p:cTn id="72" dur="500"/>
                                        <p:tgtEl>
                                          <p:spTgt spid="48"/>
                                        </p:tgtEl>
                                      </p:cBhvr>
                                    </p:animEffect>
                                    <p:set>
                                      <p:cBhvr>
                                        <p:cTn id="73" dur="1" fill="hold">
                                          <p:stCondLst>
                                            <p:cond delay="499"/>
                                          </p:stCondLst>
                                        </p:cTn>
                                        <p:tgtEl>
                                          <p:spTgt spid="48"/>
                                        </p:tgtEl>
                                        <p:attrNameLst>
                                          <p:attrName>style.visibility</p:attrName>
                                        </p:attrNameLst>
                                      </p:cBhvr>
                                      <p:to>
                                        <p:strVal val="hidden"/>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grpId="0" nodeType="clickEffect">
                                  <p:stCondLst>
                                    <p:cond delay="0"/>
                                  </p:stCondLst>
                                  <p:childTnLst>
                                    <p:set>
                                      <p:cBhvr>
                                        <p:cTn id="77" dur="1" fill="hold">
                                          <p:stCondLst>
                                            <p:cond delay="0"/>
                                          </p:stCondLst>
                                        </p:cTn>
                                        <p:tgtEl>
                                          <p:spTgt spid="244"/>
                                        </p:tgtEl>
                                        <p:attrNameLst>
                                          <p:attrName>style.visibility</p:attrName>
                                        </p:attrNameLst>
                                      </p:cBhvr>
                                      <p:to>
                                        <p:strVal val="visible"/>
                                      </p:to>
                                    </p:set>
                                  </p:childTnLst>
                                </p:cTn>
                              </p:par>
                              <p:par>
                                <p:cTn id="78" presetID="1" presetClass="exit" presetSubtype="0" fill="hold" grpId="1" nodeType="withEffect">
                                  <p:stCondLst>
                                    <p:cond delay="0"/>
                                  </p:stCondLst>
                                  <p:childTnLst>
                                    <p:set>
                                      <p:cBhvr>
                                        <p:cTn id="79" dur="1" fill="hold">
                                          <p:stCondLst>
                                            <p:cond delay="0"/>
                                          </p:stCondLst>
                                        </p:cTn>
                                        <p:tgtEl>
                                          <p:spTgt spid="4"/>
                                        </p:tgtEl>
                                        <p:attrNameLst>
                                          <p:attrName>style.visibility</p:attrName>
                                        </p:attrNameLst>
                                      </p:cBhvr>
                                      <p:to>
                                        <p:strVal val="hidden"/>
                                      </p:to>
                                    </p:set>
                                  </p:childTnLst>
                                </p:cTn>
                              </p:par>
                              <p:par>
                                <p:cTn id="80" presetID="3" presetClass="exit" presetSubtype="10" fill="hold" grpId="1" nodeType="withEffect">
                                  <p:stCondLst>
                                    <p:cond delay="0"/>
                                  </p:stCondLst>
                                  <p:childTnLst>
                                    <p:animEffect transition="out" filter="blinds(horizontal)">
                                      <p:cBhvr>
                                        <p:cTn id="81" dur="500"/>
                                        <p:tgtEl>
                                          <p:spTgt spid="49"/>
                                        </p:tgtEl>
                                      </p:cBhvr>
                                    </p:animEffect>
                                    <p:set>
                                      <p:cBhvr>
                                        <p:cTn id="82" dur="1" fill="hold">
                                          <p:stCondLst>
                                            <p:cond delay="499"/>
                                          </p:stCondLst>
                                        </p:cTn>
                                        <p:tgtEl>
                                          <p:spTgt spid="49"/>
                                        </p:tgtEl>
                                        <p:attrNameLst>
                                          <p:attrName>style.visibility</p:attrName>
                                        </p:attrNameLst>
                                      </p:cBhvr>
                                      <p:to>
                                        <p:strVal val="hidden"/>
                                      </p:to>
                                    </p:set>
                                  </p:childTnLst>
                                </p:cTn>
                              </p:par>
                              <p:par>
                                <p:cTn id="83" presetID="1" presetClass="entr" presetSubtype="0" fill="hold" grpId="2" nodeType="withEffect">
                                  <p:stCondLst>
                                    <p:cond delay="0"/>
                                  </p:stCondLst>
                                  <p:childTnLst>
                                    <p:set>
                                      <p:cBhvr>
                                        <p:cTn id="84" dur="1" fill="hold">
                                          <p:stCondLst>
                                            <p:cond delay="0"/>
                                          </p:stCondLst>
                                        </p:cTn>
                                        <p:tgtEl>
                                          <p:spTgt spid="45"/>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13"/>
                                        </p:tgtEl>
                                        <p:attrNameLst>
                                          <p:attrName>style.visibility</p:attrName>
                                        </p:attrNameLst>
                                      </p:cBhvr>
                                      <p:to>
                                        <p:strVal val="visible"/>
                                      </p:to>
                                    </p:set>
                                  </p:childTnLst>
                                </p:cTn>
                              </p:par>
                              <p:par>
                                <p:cTn id="89" presetID="1" presetClass="entr" presetSubtype="0" fill="hold" grpId="3" nodeType="withEffect">
                                  <p:stCondLst>
                                    <p:cond delay="0"/>
                                  </p:stCondLst>
                                  <p:childTnLst>
                                    <p:set>
                                      <p:cBhvr>
                                        <p:cTn id="90" dur="1" fill="hold">
                                          <p:stCondLst>
                                            <p:cond delay="0"/>
                                          </p:stCondLst>
                                        </p:cTn>
                                        <p:tgtEl>
                                          <p:spTgt spid="62"/>
                                        </p:tgtEl>
                                        <p:attrNameLst>
                                          <p:attrName>style.visibility</p:attrName>
                                        </p:attrNameLst>
                                      </p:cBhvr>
                                      <p:to>
                                        <p:strVal val="visible"/>
                                      </p:to>
                                    </p:set>
                                  </p:childTnLst>
                                </p:cTn>
                              </p:par>
                              <p:par>
                                <p:cTn id="91" presetID="3" presetClass="exit" presetSubtype="10" fill="hold" grpId="4" nodeType="withEffect">
                                  <p:stCondLst>
                                    <p:cond delay="0"/>
                                  </p:stCondLst>
                                  <p:childTnLst>
                                    <p:animEffect transition="out" filter="blinds(horizontal)">
                                      <p:cBhvr>
                                        <p:cTn id="92" dur="500"/>
                                        <p:tgtEl>
                                          <p:spTgt spid="45"/>
                                        </p:tgtEl>
                                      </p:cBhvr>
                                    </p:animEffect>
                                    <p:set>
                                      <p:cBhvr>
                                        <p:cTn id="93" dur="1" fill="hold">
                                          <p:stCondLst>
                                            <p:cond delay="499"/>
                                          </p:stCondLst>
                                        </p:cTn>
                                        <p:tgtEl>
                                          <p:spTgt spid="45"/>
                                        </p:tgtEl>
                                        <p:attrNameLst>
                                          <p:attrName>style.visibility</p:attrName>
                                        </p:attrNameLst>
                                      </p:cBhvr>
                                      <p:to>
                                        <p:strVal val="hidden"/>
                                      </p:to>
                                    </p:set>
                                  </p:childTnLst>
                                </p:cTn>
                              </p:par>
                            </p:childTnLst>
                          </p:cTn>
                        </p:par>
                      </p:childTnLst>
                    </p:cTn>
                  </p:par>
                  <p:par>
                    <p:cTn id="94" fill="hold">
                      <p:stCondLst>
                        <p:cond delay="indefinite"/>
                      </p:stCondLst>
                      <p:childTnLst>
                        <p:par>
                          <p:cTn id="95" fill="hold">
                            <p:stCondLst>
                              <p:cond delay="0"/>
                            </p:stCondLst>
                            <p:childTnLst>
                              <p:par>
                                <p:cTn id="96" presetID="1" presetClass="exit" presetSubtype="0" fill="hold" nodeType="clickEffect">
                                  <p:stCondLst>
                                    <p:cond delay="0"/>
                                  </p:stCondLst>
                                  <p:childTnLst>
                                    <p:set>
                                      <p:cBhvr>
                                        <p:cTn id="97" dur="1" fill="hold">
                                          <p:stCondLst>
                                            <p:cond delay="0"/>
                                          </p:stCondLst>
                                        </p:cTn>
                                        <p:tgtEl>
                                          <p:spTgt spid="13"/>
                                        </p:tgtEl>
                                        <p:attrNameLst>
                                          <p:attrName>style.visibility</p:attrName>
                                        </p:attrNameLst>
                                      </p:cBhvr>
                                      <p:to>
                                        <p:strVal val="hidden"/>
                                      </p:to>
                                    </p:set>
                                  </p:childTnLst>
                                </p:cTn>
                              </p:par>
                              <p:par>
                                <p:cTn id="98" presetID="1" presetClass="exit" presetSubtype="0" fill="hold" grpId="1" nodeType="withEffect">
                                  <p:stCondLst>
                                    <p:cond delay="0"/>
                                  </p:stCondLst>
                                  <p:childTnLst>
                                    <p:set>
                                      <p:cBhvr>
                                        <p:cTn id="99" dur="1" fill="hold">
                                          <p:stCondLst>
                                            <p:cond delay="0"/>
                                          </p:stCondLst>
                                        </p:cTn>
                                        <p:tgtEl>
                                          <p:spTgt spid="6"/>
                                        </p:tgtEl>
                                        <p:attrNameLst>
                                          <p:attrName>style.visibility</p:attrName>
                                        </p:attrNameLst>
                                      </p:cBhvr>
                                      <p:to>
                                        <p:strVal val="hidden"/>
                                      </p:to>
                                    </p:set>
                                  </p:childTnLst>
                                </p:cTn>
                              </p:par>
                            </p:childTnLst>
                          </p:cTn>
                        </p:par>
                      </p:childTnLst>
                    </p:cTn>
                  </p:par>
                  <p:par>
                    <p:cTn id="100" fill="hold">
                      <p:stCondLst>
                        <p:cond delay="indefinite"/>
                      </p:stCondLst>
                      <p:childTnLst>
                        <p:par>
                          <p:cTn id="101" fill="hold">
                            <p:stCondLst>
                              <p:cond delay="0"/>
                            </p:stCondLst>
                            <p:childTnLst>
                              <p:par>
                                <p:cTn id="102" presetID="1" presetClass="entr" presetSubtype="0" fill="hold" grpId="0" nodeType="clickEffect">
                                  <p:stCondLst>
                                    <p:cond delay="0"/>
                                  </p:stCondLst>
                                  <p:childTnLst>
                                    <p:set>
                                      <p:cBhvr>
                                        <p:cTn id="103" dur="1" fill="hold">
                                          <p:stCondLst>
                                            <p:cond delay="0"/>
                                          </p:stCondLst>
                                        </p:cTn>
                                        <p:tgtEl>
                                          <p:spTgt spid="20"/>
                                        </p:tgtEl>
                                        <p:attrNameLst>
                                          <p:attrName>style.visibility</p:attrName>
                                        </p:attrNameLst>
                                      </p:cBhvr>
                                      <p:to>
                                        <p:strVal val="visible"/>
                                      </p:to>
                                    </p:set>
                                  </p:childTnLst>
                                </p:cTn>
                              </p:par>
                              <p:par>
                                <p:cTn id="104" presetID="1" presetClass="exit" presetSubtype="0" fill="hold" grpId="1" nodeType="withEffect">
                                  <p:stCondLst>
                                    <p:cond delay="0"/>
                                  </p:stCondLst>
                                  <p:childTnLst>
                                    <p:set>
                                      <p:cBhvr>
                                        <p:cTn id="105" dur="1" fill="hold">
                                          <p:stCondLst>
                                            <p:cond delay="0"/>
                                          </p:stCondLst>
                                        </p:cTn>
                                        <p:tgtEl>
                                          <p:spTgt spid="241"/>
                                        </p:tgtEl>
                                        <p:attrNameLst>
                                          <p:attrName>style.visibility</p:attrName>
                                        </p:attrNameLst>
                                      </p:cBhvr>
                                      <p:to>
                                        <p:strVal val="hidden"/>
                                      </p:to>
                                    </p:set>
                                  </p:childTnLst>
                                </p:cTn>
                              </p:par>
                              <p:par>
                                <p:cTn id="106" presetID="1" presetClass="entr" presetSubtype="0" fill="hold" grpId="2" nodeType="withEffect">
                                  <p:stCondLst>
                                    <p:cond delay="0"/>
                                  </p:stCondLst>
                                  <p:childTnLst>
                                    <p:set>
                                      <p:cBhvr>
                                        <p:cTn id="107" dur="1" fill="hold">
                                          <p:stCondLst>
                                            <p:cond delay="0"/>
                                          </p:stCondLst>
                                        </p:cTn>
                                        <p:tgtEl>
                                          <p:spTgt spid="61"/>
                                        </p:tgtEl>
                                        <p:attrNameLst>
                                          <p:attrName>style.visibility</p:attrName>
                                        </p:attrNameLst>
                                      </p:cBhvr>
                                      <p:to>
                                        <p:strVal val="visible"/>
                                      </p:to>
                                    </p:set>
                                  </p:childTnLst>
                                </p:cTn>
                              </p:par>
                              <p:par>
                                <p:cTn id="108" presetID="3" presetClass="exit" presetSubtype="10" fill="hold" grpId="4" nodeType="withEffect">
                                  <p:stCondLst>
                                    <p:cond delay="0"/>
                                  </p:stCondLst>
                                  <p:childTnLst>
                                    <p:animEffect transition="out" filter="blinds(horizontal)">
                                      <p:cBhvr>
                                        <p:cTn id="109" dur="500"/>
                                        <p:tgtEl>
                                          <p:spTgt spid="62"/>
                                        </p:tgtEl>
                                      </p:cBhvr>
                                    </p:animEffect>
                                    <p:set>
                                      <p:cBhvr>
                                        <p:cTn id="110" dur="1" fill="hold">
                                          <p:stCondLst>
                                            <p:cond delay="499"/>
                                          </p:stCondLst>
                                        </p:cTn>
                                        <p:tgtEl>
                                          <p:spTgt spid="62"/>
                                        </p:tgtEl>
                                        <p:attrNameLst>
                                          <p:attrName>style.visibility</p:attrName>
                                        </p:attrNameLst>
                                      </p:cBhvr>
                                      <p:to>
                                        <p:strVal val="hidden"/>
                                      </p:to>
                                    </p:set>
                                  </p:childTnLst>
                                </p:cTn>
                              </p:par>
                              <p:par>
                                <p:cTn id="111" presetID="3" presetClass="exit" presetSubtype="10" fill="hold" grpId="3" nodeType="withEffect">
                                  <p:stCondLst>
                                    <p:cond delay="0"/>
                                  </p:stCondLst>
                                  <p:childTnLst>
                                    <p:animEffect transition="out" filter="blinds(horizontal)">
                                      <p:cBhvr>
                                        <p:cTn id="112" dur="500"/>
                                        <p:tgtEl>
                                          <p:spTgt spid="45"/>
                                        </p:tgtEl>
                                      </p:cBhvr>
                                    </p:animEffect>
                                    <p:set>
                                      <p:cBhvr>
                                        <p:cTn id="113" dur="1" fill="hold">
                                          <p:stCondLst>
                                            <p:cond delay="499"/>
                                          </p:stCondLst>
                                        </p:cTn>
                                        <p:tgtEl>
                                          <p:spTgt spid="45"/>
                                        </p:tgtEl>
                                        <p:attrNameLst>
                                          <p:attrName>style.visibility</p:attrName>
                                        </p:attrNameLst>
                                      </p:cBhvr>
                                      <p:to>
                                        <p:strVal val="hidden"/>
                                      </p:to>
                                    </p:set>
                                  </p:childTnLst>
                                </p:cTn>
                              </p:par>
                            </p:childTnLst>
                          </p:cTn>
                        </p:par>
                      </p:childTnLst>
                    </p:cTn>
                  </p:par>
                  <p:par>
                    <p:cTn id="114" fill="hold">
                      <p:stCondLst>
                        <p:cond delay="indefinite"/>
                      </p:stCondLst>
                      <p:childTnLst>
                        <p:par>
                          <p:cTn id="115" fill="hold">
                            <p:stCondLst>
                              <p:cond delay="0"/>
                            </p:stCondLst>
                            <p:childTnLst>
                              <p:par>
                                <p:cTn id="116" presetID="1" presetClass="entr" presetSubtype="0" fill="hold" grpId="0" nodeType="clickEffect">
                                  <p:stCondLst>
                                    <p:cond delay="0"/>
                                  </p:stCondLst>
                                  <p:childTnLst>
                                    <p:set>
                                      <p:cBhvr>
                                        <p:cTn id="117" dur="1" fill="hold">
                                          <p:stCondLst>
                                            <p:cond delay="0"/>
                                          </p:stCondLst>
                                        </p:cTn>
                                        <p:tgtEl>
                                          <p:spTgt spid="10"/>
                                        </p:tgtEl>
                                        <p:attrNameLst>
                                          <p:attrName>style.visibility</p:attrName>
                                        </p:attrNameLst>
                                      </p:cBhvr>
                                      <p:to>
                                        <p:strVal val="visible"/>
                                      </p:to>
                                    </p:set>
                                  </p:childTnLst>
                                </p:cTn>
                              </p:par>
                            </p:childTnLst>
                          </p:cTn>
                        </p:par>
                      </p:childTnLst>
                    </p:cTn>
                  </p:par>
                  <p:par>
                    <p:cTn id="118" fill="hold">
                      <p:stCondLst>
                        <p:cond delay="indefinite"/>
                      </p:stCondLst>
                      <p:childTnLst>
                        <p:par>
                          <p:cTn id="119" fill="hold">
                            <p:stCondLst>
                              <p:cond delay="0"/>
                            </p:stCondLst>
                            <p:childTnLst>
                              <p:par>
                                <p:cTn id="120" presetID="1" presetClass="entr" presetSubtype="0" fill="hold" grpId="0" nodeType="clickEffect">
                                  <p:stCondLst>
                                    <p:cond delay="0"/>
                                  </p:stCondLst>
                                  <p:childTnLst>
                                    <p:set>
                                      <p:cBhvr>
                                        <p:cTn id="121" dur="1" fill="hold">
                                          <p:stCondLst>
                                            <p:cond delay="0"/>
                                          </p:stCondLst>
                                        </p:cTn>
                                        <p:tgtEl>
                                          <p:spTgt spid="5"/>
                                        </p:tgtEl>
                                        <p:attrNameLst>
                                          <p:attrName>style.visibility</p:attrName>
                                        </p:attrNameLst>
                                      </p:cBhvr>
                                      <p:to>
                                        <p:strVal val="visible"/>
                                      </p:to>
                                    </p:set>
                                  </p:childTnLst>
                                </p:cTn>
                              </p:par>
                              <p:par>
                                <p:cTn id="122" presetID="1" presetClass="entr" presetSubtype="0" fill="hold" grpId="0" nodeType="withEffect">
                                  <p:stCondLst>
                                    <p:cond delay="0"/>
                                  </p:stCondLst>
                                  <p:childTnLst>
                                    <p:set>
                                      <p:cBhvr>
                                        <p:cTn id="123" dur="1" fill="hold">
                                          <p:stCondLst>
                                            <p:cond delay="0"/>
                                          </p:stCondLst>
                                        </p:cTn>
                                        <p:tgtEl>
                                          <p:spTgt spid="59"/>
                                        </p:tgtEl>
                                        <p:attrNameLst>
                                          <p:attrName>style.visibility</p:attrName>
                                        </p:attrNameLst>
                                      </p:cBhvr>
                                      <p:to>
                                        <p:strVal val="visible"/>
                                      </p:to>
                                    </p:set>
                                  </p:childTnLst>
                                </p:cTn>
                              </p:par>
                              <p:par>
                                <p:cTn id="124" presetID="1" presetClass="entr" presetSubtype="0" fill="hold" grpId="0" nodeType="withEffect">
                                  <p:stCondLst>
                                    <p:cond delay="0"/>
                                  </p:stCondLst>
                                  <p:childTnLst>
                                    <p:set>
                                      <p:cBhvr>
                                        <p:cTn id="125" dur="1" fill="hold">
                                          <p:stCondLst>
                                            <p:cond delay="0"/>
                                          </p:stCondLst>
                                        </p:cTn>
                                        <p:tgtEl>
                                          <p:spTgt spid="61"/>
                                        </p:tgtEl>
                                        <p:attrNameLst>
                                          <p:attrName>style.visibility</p:attrName>
                                        </p:attrNameLst>
                                      </p:cBhvr>
                                      <p:to>
                                        <p:strVal val="visible"/>
                                      </p:to>
                                    </p:set>
                                  </p:childTnLst>
                                </p:cTn>
                              </p:par>
                              <p:par>
                                <p:cTn id="126" presetID="3" presetClass="exit" presetSubtype="10" fill="hold" grpId="1" nodeType="withEffect">
                                  <p:stCondLst>
                                    <p:cond delay="0"/>
                                  </p:stCondLst>
                                  <p:childTnLst>
                                    <p:animEffect transition="out" filter="blinds(horizontal)">
                                      <p:cBhvr>
                                        <p:cTn id="127" dur="500"/>
                                        <p:tgtEl>
                                          <p:spTgt spid="61"/>
                                        </p:tgtEl>
                                      </p:cBhvr>
                                    </p:animEffect>
                                    <p:set>
                                      <p:cBhvr>
                                        <p:cTn id="128" dur="1" fill="hold">
                                          <p:stCondLst>
                                            <p:cond delay="499"/>
                                          </p:stCondLst>
                                        </p:cTn>
                                        <p:tgtEl>
                                          <p:spTgt spid="61"/>
                                        </p:tgtEl>
                                        <p:attrNameLst>
                                          <p:attrName>style.visibility</p:attrName>
                                        </p:attrNameLst>
                                      </p:cBhvr>
                                      <p:to>
                                        <p:strVal val="hidden"/>
                                      </p:to>
                                    </p:set>
                                  </p:childTnLst>
                                </p:cTn>
                              </p:par>
                              <p:par>
                                <p:cTn id="129" presetID="1" presetClass="entr" presetSubtype="0" fill="hold" grpId="2" nodeType="withEffect">
                                  <p:stCondLst>
                                    <p:cond delay="0"/>
                                  </p:stCondLst>
                                  <p:childTnLst>
                                    <p:set>
                                      <p:cBhvr>
                                        <p:cTn id="130" dur="1" fill="hold">
                                          <p:stCondLst>
                                            <p:cond delay="0"/>
                                          </p:stCondLst>
                                        </p:cTn>
                                        <p:tgtEl>
                                          <p:spTgt spid="62"/>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62"/>
                                        </p:tgtEl>
                                        <p:attrNameLst>
                                          <p:attrName>style.visibility</p:attrName>
                                        </p:attrNameLst>
                                      </p:cBhvr>
                                      <p:to>
                                        <p:strVal val="visible"/>
                                      </p:to>
                                    </p:set>
                                  </p:childTnLst>
                                </p:cTn>
                              </p:par>
                              <p:par>
                                <p:cTn id="133" presetID="3" presetClass="exit" presetSubtype="10" fill="hold" grpId="1" nodeType="withEffect">
                                  <p:stCondLst>
                                    <p:cond delay="0"/>
                                  </p:stCondLst>
                                  <p:childTnLst>
                                    <p:animEffect transition="out" filter="blinds(horizontal)">
                                      <p:cBhvr>
                                        <p:cTn id="134" dur="500"/>
                                        <p:tgtEl>
                                          <p:spTgt spid="62"/>
                                        </p:tgtEl>
                                      </p:cBhvr>
                                    </p:animEffect>
                                    <p:set>
                                      <p:cBhvr>
                                        <p:cTn id="135" dur="1" fill="hold">
                                          <p:stCondLst>
                                            <p:cond delay="499"/>
                                          </p:stCondLst>
                                        </p:cTn>
                                        <p:tgtEl>
                                          <p:spTgt spid="6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19" grpId="0"/>
      <p:bldP spid="22" grpId="0"/>
      <p:bldP spid="5" grpId="0"/>
      <p:bldP spid="10" grpId="0"/>
      <p:bldP spid="6" grpId="0" animBg="1"/>
      <p:bldP spid="6" grpId="1" animBg="1"/>
      <p:bldP spid="4" grpId="0"/>
      <p:bldP spid="4" grpId="1"/>
      <p:bldP spid="241" grpId="0"/>
      <p:bldP spid="241" grpId="1"/>
      <p:bldP spid="242" grpId="0"/>
      <p:bldP spid="243" grpId="0"/>
      <p:bldP spid="244" grpId="0"/>
      <p:bldP spid="20" grpId="0"/>
      <p:bldP spid="3" grpId="0" animBg="1"/>
      <p:bldP spid="45" grpId="0" animBg="1"/>
      <p:bldP spid="45" grpId="1" animBg="1"/>
      <p:bldP spid="45" grpId="2" animBg="1"/>
      <p:bldP spid="45" grpId="3" animBg="1"/>
      <p:bldP spid="45" grpId="4" animBg="1"/>
      <p:bldP spid="46" grpId="0" animBg="1"/>
      <p:bldP spid="46" grpId="1" animBg="1"/>
      <p:bldP spid="47" grpId="0" animBg="1"/>
      <p:bldP spid="47" grpId="1" animBg="1"/>
      <p:bldP spid="48" grpId="0" animBg="1"/>
      <p:bldP spid="48" grpId="1" animBg="1"/>
      <p:bldP spid="49" grpId="0" animBg="1"/>
      <p:bldP spid="49" grpId="1" animBg="1"/>
      <p:bldP spid="50" grpId="0" animBg="1"/>
      <p:bldP spid="50" grpId="1" animBg="1"/>
      <p:bldP spid="59" grpId="0" animBg="1"/>
      <p:bldP spid="59" grpId="1" animBg="1"/>
      <p:bldP spid="60" grpId="0" animBg="1"/>
      <p:bldP spid="60" grpId="1" animBg="1"/>
      <p:bldP spid="61" grpId="0" animBg="1"/>
      <p:bldP spid="61" grpId="1" animBg="1"/>
      <p:bldP spid="61" grpId="2" animBg="1"/>
      <p:bldP spid="62" grpId="0" animBg="1"/>
      <p:bldP spid="62" grpId="1" animBg="1"/>
      <p:bldP spid="62" grpId="2" animBg="1"/>
      <p:bldP spid="62" grpId="3" animBg="1"/>
      <p:bldP spid="62" grpId="4"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CB025B-829E-86E7-53BC-21CA0AACA4B9}"/>
            </a:ext>
          </a:extLst>
        </p:cNvPr>
        <p:cNvGrpSpPr/>
        <p:nvPr/>
      </p:nvGrpSpPr>
      <p:grpSpPr>
        <a:xfrm>
          <a:off x="0" y="0"/>
          <a:ext cx="0" cy="0"/>
          <a:chOff x="0" y="0"/>
          <a:chExt cx="0" cy="0"/>
        </a:xfrm>
      </p:grpSpPr>
      <p:pic>
        <p:nvPicPr>
          <p:cNvPr id="11" name="Image 10">
            <a:extLst>
              <a:ext uri="{FF2B5EF4-FFF2-40B4-BE49-F238E27FC236}">
                <a16:creationId xmlns:a16="http://schemas.microsoft.com/office/drawing/2014/main" id="{0114FFE9-68E0-F9A3-99CF-30A5B7258D95}"/>
              </a:ext>
            </a:extLst>
          </p:cNvPr>
          <p:cNvPicPr>
            <a:picLocks noChangeAspect="1"/>
          </p:cNvPicPr>
          <p:nvPr/>
        </p:nvPicPr>
        <p:blipFill>
          <a:blip r:embed="rId2"/>
          <a:stretch>
            <a:fillRect/>
          </a:stretch>
        </p:blipFill>
        <p:spPr>
          <a:xfrm>
            <a:off x="463466" y="1445568"/>
            <a:ext cx="9603441" cy="2088232"/>
          </a:xfrm>
          <a:prstGeom prst="rect">
            <a:avLst/>
          </a:prstGeom>
        </p:spPr>
      </p:pic>
      <p:sp>
        <p:nvSpPr>
          <p:cNvPr id="16" name="Espace réservé de la date 5">
            <a:extLst>
              <a:ext uri="{FF2B5EF4-FFF2-40B4-BE49-F238E27FC236}">
                <a16:creationId xmlns:a16="http://schemas.microsoft.com/office/drawing/2014/main" id="{8BDDD4E0-1155-5EEE-65C3-F3A3AC806B47}"/>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F3B6137D-955F-CB51-717D-E955C44B4120}"/>
              </a:ext>
            </a:extLst>
          </p:cNvPr>
          <p:cNvSpPr>
            <a:spLocks noGrp="1"/>
          </p:cNvSpPr>
          <p:nvPr>
            <p:ph type="sldNum" sz="quarter" idx="12"/>
          </p:nvPr>
        </p:nvSpPr>
        <p:spPr/>
        <p:txBody>
          <a:bodyPr/>
          <a:lstStyle/>
          <a:p>
            <a:fld id="{77E71596-5F9D-49C5-9701-16B3CA54319D}" type="slidenum">
              <a:rPr lang="fr-FR" smtClean="0">
                <a:latin typeface="+mn-lt"/>
              </a:rPr>
              <a:pPr/>
              <a:t>8</a:t>
            </a:fld>
            <a:endParaRPr lang="fr-FR">
              <a:latin typeface="+mn-lt"/>
            </a:endParaRPr>
          </a:p>
        </p:txBody>
      </p:sp>
      <p:sp>
        <p:nvSpPr>
          <p:cNvPr id="26" name="Espace réservé du pied de page 25">
            <a:extLst>
              <a:ext uri="{FF2B5EF4-FFF2-40B4-BE49-F238E27FC236}">
                <a16:creationId xmlns:a16="http://schemas.microsoft.com/office/drawing/2014/main" id="{1B167537-6044-A8B3-3296-15F539F98573}"/>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542B5E0A-F399-43F6-18FF-8780A973FB17}"/>
              </a:ext>
            </a:extLst>
          </p:cNvPr>
          <p:cNvSpPr>
            <a:spLocks noGrp="1"/>
          </p:cNvSpPr>
          <p:nvPr>
            <p:ph type="title"/>
          </p:nvPr>
        </p:nvSpPr>
        <p:spPr>
          <a:xfrm>
            <a:off x="1065907" y="149425"/>
            <a:ext cx="8928992" cy="447518"/>
          </a:xfrm>
        </p:spPr>
        <p:txBody>
          <a:bodyPr>
            <a:normAutofit/>
          </a:bodyPr>
          <a:lstStyle/>
          <a:p>
            <a:r>
              <a:rPr lang="en-GB" dirty="0" err="1">
                <a:solidFill>
                  <a:schemeClr val="accent5">
                    <a:lumMod val="75000"/>
                  </a:schemeClr>
                </a:solidFill>
                <a:latin typeface="+mn-lt"/>
                <a:ea typeface="Arial" charset="0"/>
                <a:cs typeface="Arial" panose="020B0604020202020204" pitchFamily="34" charset="0"/>
              </a:rPr>
              <a:t>ReLiC</a:t>
            </a:r>
            <a:r>
              <a:rPr lang="en-GB" dirty="0">
                <a:solidFill>
                  <a:schemeClr val="accent5">
                    <a:lumMod val="75000"/>
                  </a:schemeClr>
                </a:solidFill>
                <a:latin typeface="+mn-lt"/>
                <a:ea typeface="Arial" charset="0"/>
                <a:cs typeface="Arial" panose="020B0604020202020204" pitchFamily="34" charset="0"/>
              </a:rPr>
              <a:t>: Recycling Linear e+ e- Collider  </a:t>
            </a:r>
            <a:endParaRPr lang="en-GB" dirty="0">
              <a:solidFill>
                <a:schemeClr val="accent5">
                  <a:lumMod val="75000"/>
                </a:schemeClr>
              </a:solidFill>
              <a:latin typeface="+mn-lt"/>
            </a:endParaRPr>
          </a:p>
        </p:txBody>
      </p:sp>
      <p:sp>
        <p:nvSpPr>
          <p:cNvPr id="10" name="ZoneTexte 9">
            <a:extLst>
              <a:ext uri="{FF2B5EF4-FFF2-40B4-BE49-F238E27FC236}">
                <a16:creationId xmlns:a16="http://schemas.microsoft.com/office/drawing/2014/main" id="{B9338431-6766-F71B-5D12-15D8654CB1B9}"/>
              </a:ext>
            </a:extLst>
          </p:cNvPr>
          <p:cNvSpPr txBox="1"/>
          <p:nvPr/>
        </p:nvSpPr>
        <p:spPr>
          <a:xfrm>
            <a:off x="421080" y="725488"/>
            <a:ext cx="10351695" cy="923330"/>
          </a:xfrm>
          <a:prstGeom prst="rect">
            <a:avLst/>
          </a:prstGeom>
          <a:noFill/>
        </p:spPr>
        <p:txBody>
          <a:bodyPr wrap="square" rtlCol="0">
            <a:spAutoFit/>
          </a:bodyPr>
          <a:lstStyle/>
          <a:p>
            <a:r>
              <a:rPr lang="en-GB" sz="1800" dirty="0">
                <a:latin typeface="+mn-lt"/>
              </a:rPr>
              <a:t>A proposed luminosity upgrade of linear Collider:</a:t>
            </a:r>
            <a:r>
              <a:rPr lang="en-GB" sz="1800" dirty="0">
                <a:latin typeface="+mn-lt"/>
                <a:sym typeface="Wingdings" pitchFamily="2" charset="2"/>
              </a:rPr>
              <a:t> targeted Luminosity </a:t>
            </a:r>
            <a:r>
              <a:rPr lang="en-GB" sz="1800" b="1" dirty="0">
                <a:latin typeface="+mn-lt"/>
                <a:sym typeface="Wingdings" pitchFamily="2" charset="2"/>
              </a:rPr>
              <a:t>&gt; 10</a:t>
            </a:r>
            <a:r>
              <a:rPr lang="en-GB" sz="1800" b="1" baseline="30000" dirty="0">
                <a:latin typeface="+mn-lt"/>
                <a:sym typeface="Wingdings" pitchFamily="2" charset="2"/>
              </a:rPr>
              <a:t>36</a:t>
            </a:r>
            <a:r>
              <a:rPr lang="en-GB" sz="1800" b="1" dirty="0">
                <a:latin typeface="+mn-lt"/>
                <a:sym typeface="Wingdings" pitchFamily="2" charset="2"/>
              </a:rPr>
              <a:t> cm</a:t>
            </a:r>
            <a:r>
              <a:rPr lang="en-GB" sz="1800" b="1" baseline="30000" dirty="0">
                <a:latin typeface="+mn-lt"/>
                <a:sym typeface="Wingdings" pitchFamily="2" charset="2"/>
              </a:rPr>
              <a:t>-2</a:t>
            </a:r>
            <a:r>
              <a:rPr lang="en-GB" sz="1800" b="1" dirty="0">
                <a:latin typeface="+mn-lt"/>
                <a:sym typeface="Wingdings" pitchFamily="2" charset="2"/>
              </a:rPr>
              <a:t> s</a:t>
            </a:r>
            <a:r>
              <a:rPr lang="en-GB" sz="1800" b="1" baseline="30000" dirty="0">
                <a:latin typeface="+mn-lt"/>
                <a:sym typeface="Wingdings" pitchFamily="2" charset="2"/>
              </a:rPr>
              <a:t>-1 </a:t>
            </a:r>
            <a:r>
              <a:rPr lang="en-GB" sz="1800" dirty="0">
                <a:latin typeface="+mn-lt"/>
                <a:sym typeface="Wingdings" pitchFamily="2" charset="2"/>
              </a:rPr>
              <a:t>polarized beam collision</a:t>
            </a:r>
            <a:endParaRPr lang="en-GB" sz="1800" dirty="0">
              <a:latin typeface="+mn-lt"/>
            </a:endParaRPr>
          </a:p>
          <a:p>
            <a:r>
              <a:rPr lang="en-GB" sz="1800" dirty="0">
                <a:latin typeface="+mn-lt"/>
              </a:rPr>
              <a:t>C-o-M energy: large range from </a:t>
            </a:r>
            <a:r>
              <a:rPr lang="en-GB" sz="1800" b="1" dirty="0">
                <a:latin typeface="+mn-lt"/>
              </a:rPr>
              <a:t>45</a:t>
            </a:r>
            <a:r>
              <a:rPr lang="en-GB" sz="1800" dirty="0">
                <a:latin typeface="+mn-lt"/>
              </a:rPr>
              <a:t> </a:t>
            </a:r>
            <a:r>
              <a:rPr lang="en-GB" sz="1800" b="1" dirty="0">
                <a:latin typeface="+mn-lt"/>
              </a:rPr>
              <a:t>GeV </a:t>
            </a:r>
            <a:r>
              <a:rPr lang="en-GB" sz="1800" dirty="0">
                <a:latin typeface="+mn-lt"/>
              </a:rPr>
              <a:t>to </a:t>
            </a:r>
            <a:r>
              <a:rPr lang="en-GB" sz="1800" b="1" dirty="0">
                <a:latin typeface="+mn-lt"/>
              </a:rPr>
              <a:t>700 GeV</a:t>
            </a:r>
            <a:r>
              <a:rPr lang="en-GB" sz="1800" dirty="0">
                <a:latin typeface="+mn-lt"/>
              </a:rPr>
              <a:t>.</a:t>
            </a:r>
          </a:p>
          <a:p>
            <a:r>
              <a:rPr lang="en-GB" sz="1800" dirty="0">
                <a:latin typeface="+mn-lt"/>
              </a:rPr>
              <a:t>It extend ideas of recycling not only the </a:t>
            </a:r>
            <a:r>
              <a:rPr lang="en-GB" sz="1800" b="1" dirty="0">
                <a:latin typeface="+mn-lt"/>
              </a:rPr>
              <a:t>beam energies </a:t>
            </a:r>
            <a:r>
              <a:rPr lang="en-GB" sz="1800" dirty="0">
                <a:latin typeface="+mn-lt"/>
              </a:rPr>
              <a:t>after collision, but also the </a:t>
            </a:r>
            <a:r>
              <a:rPr lang="en-GB" sz="1800" b="1" dirty="0">
                <a:latin typeface="+mn-lt"/>
              </a:rPr>
              <a:t>collided particles</a:t>
            </a:r>
            <a:r>
              <a:rPr lang="en-GB" sz="1800" dirty="0">
                <a:latin typeface="+mn-lt"/>
              </a:rPr>
              <a:t>:</a:t>
            </a:r>
          </a:p>
        </p:txBody>
      </p:sp>
      <p:sp>
        <p:nvSpPr>
          <p:cNvPr id="12" name="ZoneTexte 11">
            <a:extLst>
              <a:ext uri="{FF2B5EF4-FFF2-40B4-BE49-F238E27FC236}">
                <a16:creationId xmlns:a16="http://schemas.microsoft.com/office/drawing/2014/main" id="{6231E0CC-DE42-23B3-D953-84691B8B54EA}"/>
              </a:ext>
            </a:extLst>
          </p:cNvPr>
          <p:cNvSpPr txBox="1"/>
          <p:nvPr/>
        </p:nvSpPr>
        <p:spPr>
          <a:xfrm>
            <a:off x="273819" y="3590707"/>
            <a:ext cx="10236105" cy="2031325"/>
          </a:xfrm>
          <a:prstGeom prst="rect">
            <a:avLst/>
          </a:prstGeom>
          <a:noFill/>
        </p:spPr>
        <p:txBody>
          <a:bodyPr wrap="square" rtlCol="0">
            <a:spAutoFit/>
          </a:bodyPr>
          <a:lstStyle/>
          <a:p>
            <a:pPr marL="342900" indent="-342900">
              <a:buFont typeface="Courier New" panose="02070309020205020404" pitchFamily="49" charset="0"/>
              <a:buChar char="o"/>
            </a:pPr>
            <a:r>
              <a:rPr lang="en-GB" sz="1800" dirty="0">
                <a:latin typeface="+mn-lt"/>
              </a:rPr>
              <a:t>Conventional standing wave (SW), single-axis linacs, used to accelerate &amp; decelerate e- &amp; e+ beams. </a:t>
            </a:r>
          </a:p>
          <a:p>
            <a:pPr marL="342900" indent="-342900">
              <a:buFont typeface="Courier New" panose="02070309020205020404" pitchFamily="49" charset="0"/>
              <a:buChar char="o"/>
            </a:pPr>
            <a:r>
              <a:rPr lang="en-GB" sz="1800" dirty="0">
                <a:latin typeface="+mn-lt"/>
              </a:rPr>
              <a:t>Linacs are segmented into sections, divided by separators </a:t>
            </a:r>
            <a:r>
              <a:rPr lang="en-GB" sz="1800" dirty="0">
                <a:latin typeface="+mn-lt"/>
                <a:sym typeface="Wingdings" pitchFamily="2" charset="2"/>
              </a:rPr>
              <a:t> separation between accelerated and decelerated beams (accelerated beams propagate on axis &amp; deflection of decelerated beams). </a:t>
            </a:r>
            <a:endParaRPr lang="en-GB" sz="1800" dirty="0">
              <a:latin typeface="+mn-lt"/>
            </a:endParaRPr>
          </a:p>
          <a:p>
            <a:pPr marL="342900" indent="-342900">
              <a:buFont typeface="Courier New" panose="02070309020205020404" pitchFamily="49" charset="0"/>
              <a:buChar char="o"/>
            </a:pPr>
            <a:r>
              <a:rPr lang="en-GB" sz="1800" dirty="0">
                <a:latin typeface="+mn-lt"/>
              </a:rPr>
              <a:t>2 interaction regions with 2 detectors </a:t>
            </a:r>
            <a:r>
              <a:rPr lang="en-GB" sz="1800" dirty="0">
                <a:latin typeface="+mn-lt"/>
                <a:sym typeface="Wingdings" pitchFamily="2" charset="2"/>
              </a:rPr>
              <a:t> cumulated luminosity</a:t>
            </a:r>
            <a:endParaRPr lang="en-GB" sz="1800" dirty="0">
              <a:latin typeface="+mn-lt"/>
            </a:endParaRPr>
          </a:p>
          <a:p>
            <a:pPr marL="342900" indent="-342900">
              <a:buFont typeface="Courier New" panose="02070309020205020404" pitchFamily="49" charset="0"/>
              <a:buChar char="o"/>
            </a:pPr>
            <a:r>
              <a:rPr lang="en-GB" sz="1800" dirty="0">
                <a:latin typeface="+mn-lt"/>
              </a:rPr>
              <a:t>Recirculation of particles allow increasing average current </a:t>
            </a:r>
            <a:r>
              <a:rPr lang="en-GB" sz="1800" dirty="0">
                <a:latin typeface="+mn-lt"/>
                <a:sym typeface="Wingdings" pitchFamily="2" charset="2"/>
              </a:rPr>
              <a:t></a:t>
            </a:r>
            <a:r>
              <a:rPr lang="en-GB" sz="1800" dirty="0">
                <a:latin typeface="+mn-lt"/>
              </a:rPr>
              <a:t> Luminosity enhancement.</a:t>
            </a:r>
          </a:p>
          <a:p>
            <a:pPr marL="342900" indent="-342900">
              <a:buFont typeface="Courier New" panose="02070309020205020404" pitchFamily="49" charset="0"/>
              <a:buChar char="o"/>
            </a:pPr>
            <a:r>
              <a:rPr lang="en-GB" sz="1800" dirty="0">
                <a:latin typeface="+mn-lt"/>
              </a:rPr>
              <a:t>Damping rings used to restore emittance and energy spread of used beam before reuse.</a:t>
            </a:r>
          </a:p>
          <a:p>
            <a:pPr marL="342900" indent="-342900">
              <a:buFont typeface="Courier New" panose="02070309020205020404" pitchFamily="49" charset="0"/>
              <a:buChar char="o"/>
            </a:pPr>
            <a:r>
              <a:rPr lang="en-GB" sz="1800" dirty="0">
                <a:latin typeface="+mn-lt"/>
              </a:rPr>
              <a:t>Electron and positron sources to compensate losses by synchrotron radiation in the damping ring &amp; IR, </a:t>
            </a:r>
          </a:p>
        </p:txBody>
      </p:sp>
      <p:sp>
        <p:nvSpPr>
          <p:cNvPr id="14" name="ZoneTexte 13">
            <a:extLst>
              <a:ext uri="{FF2B5EF4-FFF2-40B4-BE49-F238E27FC236}">
                <a16:creationId xmlns:a16="http://schemas.microsoft.com/office/drawing/2014/main" id="{424EB822-B2D3-13AB-79A9-DED679D003FA}"/>
              </a:ext>
            </a:extLst>
          </p:cNvPr>
          <p:cNvSpPr txBox="1"/>
          <p:nvPr/>
        </p:nvSpPr>
        <p:spPr>
          <a:xfrm>
            <a:off x="6610523" y="3164468"/>
            <a:ext cx="3960440" cy="369332"/>
          </a:xfrm>
          <a:prstGeom prst="rect">
            <a:avLst/>
          </a:prstGeom>
          <a:noFill/>
        </p:spPr>
        <p:txBody>
          <a:bodyPr wrap="square" rtlCol="0">
            <a:spAutoFit/>
          </a:bodyPr>
          <a:lstStyle/>
          <a:p>
            <a:r>
              <a:rPr lang="en-GB" sz="1800" i="1" u="sng" dirty="0">
                <a:solidFill>
                  <a:srgbClr val="CC0066"/>
                </a:solidFill>
                <a:latin typeface="+mn-lt"/>
              </a:rPr>
              <a:t>More in V. Litvinenko’s talk tomorrow</a:t>
            </a:r>
          </a:p>
        </p:txBody>
      </p:sp>
    </p:spTree>
    <p:extLst>
      <p:ext uri="{BB962C8B-B14F-4D97-AF65-F5344CB8AC3E}">
        <p14:creationId xmlns:p14="http://schemas.microsoft.com/office/powerpoint/2010/main" val="603600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A99A0F-AF62-0D23-2B15-AFE117377FDF}"/>
            </a:ext>
          </a:extLst>
        </p:cNvPr>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1DF8D9BC-F39B-5134-5D40-20250A36372D}"/>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A8CB17F2-38FD-206B-3AF4-7D5EDB1A653A}"/>
              </a:ext>
            </a:extLst>
          </p:cNvPr>
          <p:cNvSpPr>
            <a:spLocks noGrp="1"/>
          </p:cNvSpPr>
          <p:nvPr>
            <p:ph type="sldNum" sz="quarter" idx="12"/>
          </p:nvPr>
        </p:nvSpPr>
        <p:spPr/>
        <p:txBody>
          <a:bodyPr/>
          <a:lstStyle/>
          <a:p>
            <a:fld id="{77E71596-5F9D-49C5-9701-16B3CA54319D}" type="slidenum">
              <a:rPr lang="fr-FR" smtClean="0">
                <a:latin typeface="+mn-lt"/>
              </a:rPr>
              <a:pPr/>
              <a:t>9</a:t>
            </a:fld>
            <a:endParaRPr lang="fr-FR">
              <a:latin typeface="+mn-lt"/>
            </a:endParaRPr>
          </a:p>
        </p:txBody>
      </p:sp>
      <p:sp>
        <p:nvSpPr>
          <p:cNvPr id="26" name="Espace réservé du pied de page 25">
            <a:extLst>
              <a:ext uri="{FF2B5EF4-FFF2-40B4-BE49-F238E27FC236}">
                <a16:creationId xmlns:a16="http://schemas.microsoft.com/office/drawing/2014/main" id="{4E16ADB1-B29D-2510-00BC-435C01096446}"/>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E96238B8-9579-6429-03BF-4FA0BAAE32DF}"/>
              </a:ext>
            </a:extLst>
          </p:cNvPr>
          <p:cNvSpPr>
            <a:spLocks noGrp="1"/>
          </p:cNvSpPr>
          <p:nvPr>
            <p:ph type="title"/>
          </p:nvPr>
        </p:nvSpPr>
        <p:spPr>
          <a:xfrm>
            <a:off x="1065907" y="149425"/>
            <a:ext cx="8928992" cy="447518"/>
          </a:xfrm>
        </p:spPr>
        <p:txBody>
          <a:bodyPr>
            <a:normAutofit/>
          </a:bodyPr>
          <a:lstStyle/>
          <a:p>
            <a:r>
              <a:rPr lang="en-GB" dirty="0" err="1">
                <a:solidFill>
                  <a:schemeClr val="accent5">
                    <a:lumMod val="75000"/>
                  </a:schemeClr>
                </a:solidFill>
                <a:latin typeface="+mn-lt"/>
                <a:ea typeface="Arial" charset="0"/>
                <a:cs typeface="Arial" panose="020B0604020202020204" pitchFamily="34" charset="0"/>
              </a:rPr>
              <a:t>ReLiC</a:t>
            </a:r>
            <a:r>
              <a:rPr lang="en-GB" dirty="0">
                <a:solidFill>
                  <a:schemeClr val="accent5">
                    <a:lumMod val="75000"/>
                  </a:schemeClr>
                </a:solidFill>
                <a:latin typeface="+mn-lt"/>
                <a:ea typeface="Arial" charset="0"/>
                <a:cs typeface="Arial" panose="020B0604020202020204" pitchFamily="34" charset="0"/>
              </a:rPr>
              <a:t>: Recycling Linear e+ e- Collider  </a:t>
            </a:r>
            <a:endParaRPr lang="en-GB" dirty="0">
              <a:solidFill>
                <a:schemeClr val="accent5">
                  <a:lumMod val="75000"/>
                </a:schemeClr>
              </a:solidFill>
              <a:latin typeface="+mn-lt"/>
            </a:endParaRPr>
          </a:p>
        </p:txBody>
      </p:sp>
      <p:sp>
        <p:nvSpPr>
          <p:cNvPr id="10" name="ZoneTexte 9">
            <a:extLst>
              <a:ext uri="{FF2B5EF4-FFF2-40B4-BE49-F238E27FC236}">
                <a16:creationId xmlns:a16="http://schemas.microsoft.com/office/drawing/2014/main" id="{41F19E55-8412-0781-3D80-9AC3AA106188}"/>
              </a:ext>
            </a:extLst>
          </p:cNvPr>
          <p:cNvSpPr txBox="1"/>
          <p:nvPr/>
        </p:nvSpPr>
        <p:spPr>
          <a:xfrm>
            <a:off x="417835" y="869504"/>
            <a:ext cx="9721080" cy="4524315"/>
          </a:xfrm>
          <a:prstGeom prst="rect">
            <a:avLst/>
          </a:prstGeom>
          <a:noFill/>
        </p:spPr>
        <p:txBody>
          <a:bodyPr wrap="square" rtlCol="0">
            <a:spAutoFit/>
          </a:bodyPr>
          <a:lstStyle/>
          <a:p>
            <a:r>
              <a:rPr lang="en-GB" sz="1800" b="1" dirty="0">
                <a:latin typeface="+mn-lt"/>
              </a:rPr>
              <a:t>Critical issue:</a:t>
            </a:r>
          </a:p>
          <a:p>
            <a:pPr marL="342900" indent="-342900">
              <a:buFont typeface="Courier New" panose="02070309020205020404" pitchFamily="49" charset="0"/>
              <a:buChar char="o"/>
            </a:pPr>
            <a:r>
              <a:rPr lang="en-GB" sz="1800" dirty="0">
                <a:latin typeface="+mn-lt"/>
              </a:rPr>
              <a:t>Synchrotron radiation and energy spread growth in IR (trajectory bend &amp; beam aligning to prepare energy recovery. </a:t>
            </a:r>
          </a:p>
          <a:p>
            <a:pPr marL="342900" indent="-342900">
              <a:buFont typeface="Courier New" panose="02070309020205020404" pitchFamily="49" charset="0"/>
              <a:buChar char="o"/>
            </a:pPr>
            <a:r>
              <a:rPr lang="en-GB" sz="1800" dirty="0">
                <a:latin typeface="+mn-lt"/>
              </a:rPr>
              <a:t>Efficient particle recovery: large energy acceptance damping ring </a:t>
            </a:r>
            <a:r>
              <a:rPr lang="en-GB" sz="1800" dirty="0">
                <a:latin typeface="+mn-lt"/>
                <a:sym typeface="Wingdings" pitchFamily="2" charset="2"/>
              </a:rPr>
              <a:t></a:t>
            </a:r>
            <a:r>
              <a:rPr lang="en-GB" sz="1800" dirty="0">
                <a:latin typeface="+mn-lt"/>
              </a:rPr>
              <a:t> losses by SR in separator &amp; IR optics, </a:t>
            </a:r>
            <a:r>
              <a:rPr lang="en-GB" sz="1800" dirty="0" err="1">
                <a:latin typeface="+mn-lt"/>
              </a:rPr>
              <a:t>Beamstrahlung</a:t>
            </a:r>
            <a:r>
              <a:rPr lang="en-GB" sz="1800" dirty="0">
                <a:latin typeface="+mn-lt"/>
              </a:rPr>
              <a:t> during collision…</a:t>
            </a:r>
          </a:p>
          <a:p>
            <a:r>
              <a:rPr lang="en-GB" sz="1800" dirty="0">
                <a:latin typeface="+mn-lt"/>
              </a:rPr>
              <a:t>    </a:t>
            </a:r>
          </a:p>
          <a:p>
            <a:r>
              <a:rPr lang="en-GB" sz="1800" b="1" dirty="0">
                <a:latin typeface="+mn-lt"/>
              </a:rPr>
              <a:t>Synergy with other concepts and existing facilities:</a:t>
            </a:r>
          </a:p>
          <a:p>
            <a:endParaRPr lang="en-GB" sz="1800" dirty="0">
              <a:latin typeface="+mn-lt"/>
            </a:endParaRPr>
          </a:p>
          <a:p>
            <a:pPr marL="342900" indent="-342900">
              <a:buFont typeface="Courier New" panose="02070309020205020404" pitchFamily="49" charset="0"/>
              <a:buChar char="o"/>
            </a:pPr>
            <a:r>
              <a:rPr lang="en-GB" sz="1800" dirty="0">
                <a:latin typeface="+mn-lt"/>
              </a:rPr>
              <a:t>R&amp;D on high-Q and high Tc SCRF cavities, microphonics suppression systems (FE-FRT), HOM dampers (BLA and HOM couplers).</a:t>
            </a:r>
          </a:p>
          <a:p>
            <a:pPr marL="342900" indent="-342900">
              <a:buFont typeface="Courier New" panose="02070309020205020404" pitchFamily="49" charset="0"/>
              <a:buChar char="o"/>
            </a:pPr>
            <a:r>
              <a:rPr lang="en-GB" sz="1800" dirty="0">
                <a:latin typeface="+mn-lt"/>
              </a:rPr>
              <a:t>Development of efficient cryogenic systems</a:t>
            </a:r>
          </a:p>
          <a:p>
            <a:pPr marL="342900" indent="-342900">
              <a:buFont typeface="Courier New" panose="02070309020205020404" pitchFamily="49" charset="0"/>
              <a:buChar char="o"/>
            </a:pPr>
            <a:r>
              <a:rPr lang="en-GB" sz="1800" dirty="0">
                <a:latin typeface="+mn-lt"/>
              </a:rPr>
              <a:t>Common technologies with low emittance light sources, high current e+ e- colliders and damping ring lattices with large energy acceptance.</a:t>
            </a:r>
          </a:p>
          <a:p>
            <a:endParaRPr lang="en-GB" sz="1800" dirty="0">
              <a:latin typeface="+mn-lt"/>
            </a:endParaRPr>
          </a:p>
          <a:p>
            <a:r>
              <a:rPr lang="en-GB" sz="1800" b="1" dirty="0">
                <a:latin typeface="+mn-lt"/>
              </a:rPr>
              <a:t>Specific need: </a:t>
            </a:r>
          </a:p>
          <a:p>
            <a:r>
              <a:rPr lang="en-GB" sz="1800" dirty="0">
                <a:latin typeface="+mn-lt"/>
              </a:rPr>
              <a:t>High rep-rate and accurate kickers</a:t>
            </a:r>
          </a:p>
        </p:txBody>
      </p:sp>
    </p:spTree>
    <p:extLst>
      <p:ext uri="{BB962C8B-B14F-4D97-AF65-F5344CB8AC3E}">
        <p14:creationId xmlns:p14="http://schemas.microsoft.com/office/powerpoint/2010/main" val="1562216025"/>
      </p:ext>
    </p:extLst>
  </p:cSld>
  <p:clrMapOvr>
    <a:masterClrMapping/>
  </p:clrMapOvr>
</p:sld>
</file>

<file path=ppt/theme/theme1.xml><?xml version="1.0" encoding="utf-8"?>
<a:theme xmlns:a="http://schemas.openxmlformats.org/drawingml/2006/main" name="1_modele-IJCLAb-powerpoin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sque IJCLab 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97475</TotalTime>
  <Words>2444</Words>
  <Application>Microsoft Macintosh PowerPoint</Application>
  <PresentationFormat>Personnalisé</PresentationFormat>
  <Paragraphs>315</Paragraphs>
  <Slides>21</Slides>
  <Notes>1</Notes>
  <HiddenSlides>0</HiddenSlides>
  <MMClips>0</MMClips>
  <ScaleCrop>false</ScaleCrop>
  <HeadingPairs>
    <vt:vector size="6" baseType="variant">
      <vt:variant>
        <vt:lpstr>Polices utilisées</vt:lpstr>
      </vt:variant>
      <vt:variant>
        <vt:i4>6</vt:i4>
      </vt:variant>
      <vt:variant>
        <vt:lpstr>Thème</vt:lpstr>
      </vt:variant>
      <vt:variant>
        <vt:i4>2</vt:i4>
      </vt:variant>
      <vt:variant>
        <vt:lpstr>Titres des diapositives</vt:lpstr>
      </vt:variant>
      <vt:variant>
        <vt:i4>21</vt:i4>
      </vt:variant>
    </vt:vector>
  </HeadingPairs>
  <TitlesOfParts>
    <vt:vector size="29" baseType="lpstr">
      <vt:lpstr>Arial</vt:lpstr>
      <vt:lpstr>Calibri</vt:lpstr>
      <vt:lpstr>Calibri Light</vt:lpstr>
      <vt:lpstr>Cambria Math</vt:lpstr>
      <vt:lpstr>Courier New</vt:lpstr>
      <vt:lpstr>Wingdings</vt:lpstr>
      <vt:lpstr>1_modele-IJCLAb-powerpoint</vt:lpstr>
      <vt:lpstr>Masque IJCLab standard</vt:lpstr>
      <vt:lpstr>Présentation PowerPoint</vt:lpstr>
      <vt:lpstr>Motivation: </vt:lpstr>
      <vt:lpstr>Introduction: Luminosity enhancement in a collider </vt:lpstr>
      <vt:lpstr>Introduction: Average power needs for future HEP projects</vt:lpstr>
      <vt:lpstr>Introduction: Average power needs for future HEP projects</vt:lpstr>
      <vt:lpstr>Introduction: Average power needs for future HEP projects</vt:lpstr>
      <vt:lpstr>Introduction- ERL Concept</vt:lpstr>
      <vt:lpstr>ReLiC: Recycling Linear e+ e- Collider  </vt:lpstr>
      <vt:lpstr>ReLiC: Recycling Linear e+ e- Collider  </vt:lpstr>
      <vt:lpstr>ERLC: A re-imagining of the ILC as an ERL </vt:lpstr>
      <vt:lpstr>ERLC: A re-imagining of the ILC as an ERL </vt:lpstr>
      <vt:lpstr>The Ghost Collider:  </vt:lpstr>
      <vt:lpstr>The Ghost Collider:  </vt:lpstr>
      <vt:lpstr>LHeC:  </vt:lpstr>
      <vt:lpstr>LHeC:  </vt:lpstr>
      <vt:lpstr>LHeC:  </vt:lpstr>
      <vt:lpstr>Présentation PowerPoint</vt:lpstr>
      <vt:lpstr>LHeC as a bridge:  </vt:lpstr>
      <vt:lpstr>LHeC as a bridge:  </vt:lpstr>
      <vt:lpstr>ERL - The global landscape  </vt:lpstr>
      <vt:lpstr>Further development toward improving ERL efficiency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Luc Petizon</dc:creator>
  <cp:lastModifiedBy>Walid Kaabi</cp:lastModifiedBy>
  <cp:revision>2135</cp:revision>
  <cp:lastPrinted>2022-06-10T08:50:38Z</cp:lastPrinted>
  <dcterms:created xsi:type="dcterms:W3CDTF">2011-03-09T16:37:49Z</dcterms:created>
  <dcterms:modified xsi:type="dcterms:W3CDTF">2025-10-24T07:53:52Z</dcterms:modified>
</cp:coreProperties>
</file>