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302" r:id="rId2"/>
    <p:sldId id="359" r:id="rId3"/>
    <p:sldId id="367" r:id="rId4"/>
    <p:sldId id="398" r:id="rId5"/>
    <p:sldId id="383" r:id="rId6"/>
    <p:sldId id="313" r:id="rId7"/>
    <p:sldId id="384" r:id="rId8"/>
    <p:sldId id="375" r:id="rId9"/>
    <p:sldId id="386" r:id="rId10"/>
    <p:sldId id="396" r:id="rId11"/>
    <p:sldId id="385" r:id="rId12"/>
    <p:sldId id="388" r:id="rId13"/>
    <p:sldId id="391" r:id="rId14"/>
    <p:sldId id="389" r:id="rId15"/>
    <p:sldId id="392" r:id="rId16"/>
    <p:sldId id="393" r:id="rId17"/>
    <p:sldId id="394" r:id="rId18"/>
    <p:sldId id="395" r:id="rId19"/>
    <p:sldId id="294" r:id="rId20"/>
    <p:sldId id="328" r:id="rId21"/>
    <p:sldId id="291" r:id="rId22"/>
    <p:sldId id="299" r:id="rId23"/>
    <p:sldId id="381" r:id="rId24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EAB"/>
    <a:srgbClr val="E15E32"/>
    <a:srgbClr val="41A941"/>
    <a:srgbClr val="9F77C4"/>
    <a:srgbClr val="FE8D28"/>
    <a:srgbClr val="4FAF4F"/>
    <a:srgbClr val="FF7A05"/>
    <a:srgbClr val="FF0000"/>
    <a:srgbClr val="073DB5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232" y="52"/>
      </p:cViewPr>
      <p:guideLst>
        <p:guide orient="horz" pos="150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E728F-1477-4964-A14B-6CEF86CCE00D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08813-1A3B-44BF-87C4-6B444769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93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758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CF4FF-F74D-617A-10BD-FD625F401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0C08A8-FF1E-651C-7616-79399F7455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EE8E7F-FCAA-7718-9953-2769D24577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9EAE7-8F82-0621-E409-955E8EBB65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097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4C2C5-2475-90F5-ADD1-47C0F2FEE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4B1B48-4DA0-431C-F360-429F596020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C21B03-5B0F-959A-F6D9-C6E0F9FE02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00D71-AB9F-C7A8-4CF2-9782EA2F4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098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AC119-E96C-C7AD-9EFF-AE7D9516D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0CBB3E-D2B0-F505-921C-2B73EA48C8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573417-4E2F-0D6C-C6A0-F39F999B8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51C5C-80DB-A043-8FC0-C01D4DD3FB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2990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DE743-FFEA-BD4F-3F14-5071348AF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63FEA9-D666-4BFA-90F4-D879C1B44C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0140C2-F5A7-3394-CD63-DF1FE0AD22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7F3F5-C81A-5C1B-C20A-BDD2EEC24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911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6E669-498A-7339-24CC-2A771E06E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997429-5230-C922-E945-D871522EB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B56437-2909-6210-5905-B5E3C08258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B0ED4-D585-1B21-1566-B555692F6E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997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7683F-67AD-8B63-26BE-75F09B6CD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CE45F3-A8F8-3628-3F47-41C578B430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7CD06B-CA71-EED4-640F-DA61692649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949EA-4A54-9749-8E34-A3BCDB4F4C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673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AE176-0144-A02F-062A-A4265114B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00EC7D-7627-B515-904B-EB7C5039E5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69AAF7-5F37-7D57-FE61-E915E25F64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04F33-A0B1-3B40-F736-FC72BB894F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873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BFD12-AE19-5DEC-F2E0-1E10E3489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32DCF5-6C96-2842-B119-9A289131A4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F155B5-687C-B1DA-4AFF-D01E3A403F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26AA6-C02F-9538-475D-34447D61CF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957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440F-1A50-95A2-B7A9-62151297B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5D23C5-72A9-5579-A289-0514C213DF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578149-E17E-1DB9-A4E2-450C4A326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462BA-51CF-BE43-0376-9215D602A6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003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95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FA4CE-C61B-5D71-6F5A-94327C090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301C57-FD33-53EF-6CBE-939A9C31EA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6FA3E6-0F56-4D4F-6BB0-A3942A360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D2A90-DED4-7E31-369C-C990561938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701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22974-67F2-B4F5-3BE5-722550749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80B1EB-F9DA-A177-14D5-8593AAEAC4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12E911-6755-37EB-8552-CF5B9F0CB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3FB64-E7AC-74D1-F5FE-6E89525AA9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53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432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901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6D74A-43D9-E6FD-9AB8-542CF6F0C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40B5C0-FEC2-40A6-588D-A7DCB07D73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112556-3DCB-88E7-56D4-AA2C9E4E4A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893E0-FD2C-9CD0-9B14-54C3B9C985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784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5874C-A736-437D-283A-21A79204E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17EDDE-19C3-801C-0402-1C040BF3F9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6E87ED-4E21-115C-9500-98CF7BC0A9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6CA2B-6B82-A7EF-413F-95CAAAC67F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973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26C94-440B-E53A-286B-214299740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FCF60D-6D53-84AA-8915-99F8337B5F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61FB7C-5C33-0FA6-DC24-C950939FC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C0BFC-4898-F9DB-A2C0-49AC5E6FF0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9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CD917-2CC0-51A7-CEB0-35C1898B9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D58DAE-63CE-1B2C-D63F-3F68E32A35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AC7C95-D8A2-7843-E1A7-FCA670DDE7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E71A9-C9F9-E3BA-C9DC-7FC4FE12F0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183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F8ABE-11E2-CA3B-D75E-75BA1CE36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6BF2D7-C3A5-A5EA-9B57-0A2EFF0A8A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0E4372-1A20-FEB7-3505-1EE86E5F5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0FF36-E1DA-D11A-2BE3-7020BA2495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989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799ED-4BD1-19CF-9C77-581D0BFCC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54ABA1-DCE5-A858-42AA-4631DB4242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237DE6-3F2D-FAB3-B598-0EEDD7587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C3200-ECAA-FBFB-A4CD-C8F2F70479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234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46968-6413-1004-AFBB-773699803E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05D318-9C8C-DA31-0CB9-BA5526DC95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90E237-4FE5-0C01-5AB7-396569025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2D85D-DD82-C230-6C02-A69B62A043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809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6C565-3CE6-EE80-54BB-B12A8770A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80370D-C5C2-257D-BE9A-A16B320243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926AC6-1EAC-0FEF-41F1-C447938414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32E50-4B82-A703-DCCF-18D5D144F0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95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94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69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09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7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24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7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34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39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72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69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0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65976C-13EB-4D9D-8DF1-C6327A22DEDB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7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9.pn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6.jpeg"/><Relationship Id="rId4" Type="http://schemas.openxmlformats.org/officeDocument/2006/relationships/hyperlink" Target="https://indico.cern.ch/event/1430589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30589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1184133-A4E8-0B43-0D40-2731F4919270}"/>
              </a:ext>
            </a:extLst>
          </p:cNvPr>
          <p:cNvSpPr txBox="1">
            <a:spLocks/>
          </p:cNvSpPr>
          <p:nvPr/>
        </p:nvSpPr>
        <p:spPr>
          <a:xfrm>
            <a:off x="333374" y="3159631"/>
            <a:ext cx="8553451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400" b="1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High-Gradient X-Band Structure Prototypes for CLIC: Lessons from a Decade of High-Power Tests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F82EA5-783C-C97B-E106-2E5BCC860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674" y="5216318"/>
            <a:ext cx="8439151" cy="95011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Barlow Semi Condensed" panose="00000506000000000000" pitchFamily="2" charset="0"/>
              </a:rPr>
              <a:t>P. Alonso Arias, on behalf of the Xboxes team (RF-MKS)</a:t>
            </a:r>
            <a:endParaRPr lang="en-US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  <a:p>
            <a:pPr algn="l">
              <a:buClr>
                <a:schemeClr val="accent6"/>
              </a:buClr>
            </a:pPr>
            <a:r>
              <a:rPr lang="en-US" sz="1350" i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International Workshop on Future Linear Colliders</a:t>
            </a:r>
          </a:p>
          <a:p>
            <a:pPr algn="r">
              <a:buClr>
                <a:schemeClr val="accent6"/>
              </a:buClr>
            </a:pPr>
            <a:r>
              <a:rPr lang="en-US" sz="1350" i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Valencia, 2025</a:t>
            </a:r>
            <a:endParaRPr lang="en-GB" sz="1350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2361CE-441E-E191-3CAC-9BF7C102F2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09" b="96450" l="8000" r="92000">
                        <a14:foregroundMark x1="50857" y1="6509" x2="50857" y2="6509"/>
                        <a14:foregroundMark x1="92000" y1="52071" x2="92000" y2="52071"/>
                        <a14:foregroundMark x1="49143" y1="93491" x2="49143" y2="93491"/>
                        <a14:foregroundMark x1="62857" y1="93491" x2="62857" y2="93491"/>
                        <a14:foregroundMark x1="8000" y1="49112" x2="8000" y2="49112"/>
                        <a14:foregroundMark x1="50857" y1="96450" x2="50857" y2="96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740" y="923912"/>
            <a:ext cx="1566864" cy="1510146"/>
          </a:xfrm>
          <a:prstGeom prst="rect">
            <a:avLst/>
          </a:prstGeom>
        </p:spPr>
      </p:pic>
      <p:pic>
        <p:nvPicPr>
          <p:cNvPr id="13" name="Picture 12" descr="A logo with white lines&#10;&#10;Description automatically generated">
            <a:extLst>
              <a:ext uri="{FF2B5EF4-FFF2-40B4-BE49-F238E27FC236}">
                <a16:creationId xmlns:a16="http://schemas.microsoft.com/office/drawing/2014/main" id="{B8ACC50C-A5DA-2692-4982-386825B01E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96" y="923912"/>
            <a:ext cx="1837404" cy="183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7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D303D-1F65-8BE6-24C9-78628B764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pulse&#10;&#10;AI-generated content may be incorrect.">
            <a:extLst>
              <a:ext uri="{FF2B5EF4-FFF2-40B4-BE49-F238E27FC236}">
                <a16:creationId xmlns:a16="http://schemas.microsoft.com/office/drawing/2014/main" id="{471B0FC9-E342-3FC0-33A0-0B46C0230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34" y="2109988"/>
            <a:ext cx="6739931" cy="36350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CD3F0D-65CA-235C-13F8-DA91218421BD}"/>
              </a:ext>
            </a:extLst>
          </p:cNvPr>
          <p:cNvSpPr txBox="1"/>
          <p:nvPr/>
        </p:nvSpPr>
        <p:spPr>
          <a:xfrm>
            <a:off x="616063" y="1728903"/>
            <a:ext cx="7889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Prototypes tested at different test stands are compared on the same basis by using the scaling law</a:t>
            </a:r>
            <a:endParaRPr lang="en-US" sz="1600" b="1" dirty="0">
              <a:latin typeface="Barlow Semi Condensed Light" panose="00000406000000000000" pitchFamily="2" charset="0"/>
            </a:endParaRP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C04E39-DBA9-C71F-95DC-E8D73C7A48C8}"/>
              </a:ext>
            </a:extLst>
          </p:cNvPr>
          <p:cNvSpPr txBox="1"/>
          <p:nvPr/>
        </p:nvSpPr>
        <p:spPr>
          <a:xfrm>
            <a:off x="768463" y="5720938"/>
            <a:ext cx="7711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Scaled accelerating gradient </a:t>
            </a:r>
            <a:r>
              <a:rPr lang="en-GB" sz="1600" dirty="0">
                <a:latin typeface="Barlow Semi Condensed Light" panose="00000406000000000000" pitchFamily="2" charset="0"/>
              </a:rPr>
              <a:t>is calculated in relation to the CLIC380 reference values of BDR and pulse length</a:t>
            </a:r>
            <a:r>
              <a:rPr lang="en-GB" sz="1600" b="1" dirty="0">
                <a:latin typeface="Barlow Semi Condensed Light" panose="00000406000000000000" pitchFamily="2" charset="0"/>
              </a:rPr>
              <a:t> (1.8×10</a:t>
            </a:r>
            <a:r>
              <a:rPr lang="en-GB" sz="1600" b="1" baseline="30000" dirty="0">
                <a:latin typeface="Barlow Semi Condensed Light" panose="00000406000000000000" pitchFamily="2" charset="0"/>
              </a:rPr>
              <a:t>−6 </a:t>
            </a:r>
            <a:r>
              <a:rPr lang="en-GB" sz="1600" b="1" dirty="0" err="1">
                <a:latin typeface="Barlow Semi Condensed Light" panose="00000406000000000000" pitchFamily="2" charset="0"/>
              </a:rPr>
              <a:t>bpp</a:t>
            </a:r>
            <a:r>
              <a:rPr lang="en-GB" sz="1600" b="1" dirty="0">
                <a:latin typeface="Barlow Semi Condensed Light" panose="00000406000000000000" pitchFamily="2" charset="0"/>
              </a:rPr>
              <a:t>, 180 ns)</a:t>
            </a:r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FCE8AE-71DA-50DF-0F75-8DA31B928EEB}"/>
              </a:ext>
            </a:extLst>
          </p:cNvPr>
          <p:cNvSpPr txBox="1">
            <a:spLocks/>
          </p:cNvSpPr>
          <p:nvPr/>
        </p:nvSpPr>
        <p:spPr>
          <a:xfrm>
            <a:off x="768463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SCALED GRADIENT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1678157-E13B-23E6-D37F-7965B1B2E8A9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TEST RESULTS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BA014F-22C8-ECEA-FB34-9C3EC2364662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7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9EECD3E5-CCCD-D898-E1D2-42B7AFEDE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209B4C-24B8-1E68-8FD6-31A973792B2A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088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9A095-2240-A0A9-4F45-A287E4D43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140F2E89-D6BC-7FD5-4D66-109FF4BFC9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715" y="1758684"/>
            <a:ext cx="5557837" cy="40403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E2413D-6935-BE8C-3232-56F4753FF302}"/>
              </a:ext>
            </a:extLst>
          </p:cNvPr>
          <p:cNvSpPr txBox="1"/>
          <p:nvPr/>
        </p:nvSpPr>
        <p:spPr>
          <a:xfrm>
            <a:off x="413108" y="2080659"/>
            <a:ext cx="29683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Around 30 prototypes tested. Most reached &gt;80 MV/m at CLIC380 BDR specification 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Some prototypes surpass 110 MV/m and 120 MV/m, confirming potential of X-band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Variability among prototypes with same design highlights the impact of manufacturing</a:t>
            </a:r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CE1511-EC9D-4B9B-C1EC-3222792B5D02}"/>
              </a:ext>
            </a:extLst>
          </p:cNvPr>
          <p:cNvSpPr txBox="1"/>
          <p:nvPr/>
        </p:nvSpPr>
        <p:spPr>
          <a:xfrm>
            <a:off x="413108" y="5267108"/>
            <a:ext cx="2968398" cy="738664"/>
          </a:xfrm>
          <a:prstGeom prst="rect">
            <a:avLst/>
          </a:prstGeom>
          <a:noFill/>
          <a:ln>
            <a:solidFill>
              <a:srgbClr val="112EAB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Barlow Semi Condensed Light" panose="00000406000000000000" pitchFamily="2" charset="0"/>
              </a:rPr>
              <a:t>P. Alonso-Arias et al. </a:t>
            </a:r>
            <a:r>
              <a:rPr lang="en-US" sz="1400" i="1" dirty="0">
                <a:latin typeface="Barlow Semi Condensed Light" panose="00000406000000000000" pitchFamily="2" charset="0"/>
              </a:rPr>
              <a:t>High Gradient RF Testing of X-band structures. A comprehensive review </a:t>
            </a:r>
            <a:r>
              <a:rPr lang="en-US" sz="1400" dirty="0">
                <a:latin typeface="Barlow Semi Condensed Light" panose="00000406000000000000" pitchFamily="2" charset="0"/>
              </a:rPr>
              <a:t>(in prep.)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661D4-54BC-4D24-1C81-53D0730CDA78}"/>
              </a:ext>
            </a:extLst>
          </p:cNvPr>
          <p:cNvSpPr txBox="1"/>
          <p:nvPr/>
        </p:nvSpPr>
        <p:spPr>
          <a:xfrm rot="17156375">
            <a:off x="3002079" y="3462983"/>
            <a:ext cx="2968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latin typeface="Barlow Semi Condensed Light" panose="00000406000000000000" pitchFamily="2" charset="0"/>
              </a:rPr>
              <a:t>CLIC380</a:t>
            </a:r>
          </a:p>
          <a:p>
            <a:pPr algn="just"/>
            <a:endParaRPr lang="en-US" sz="1350" dirty="0">
              <a:latin typeface="Barlow Semi Condensed Light" panose="00000406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3BA76D-3396-D903-C959-74DB67FEB1DA}"/>
              </a:ext>
            </a:extLst>
          </p:cNvPr>
          <p:cNvSpPr txBox="1"/>
          <p:nvPr/>
        </p:nvSpPr>
        <p:spPr>
          <a:xfrm rot="17274683">
            <a:off x="4418316" y="3738281"/>
            <a:ext cx="2968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latin typeface="Barlow Semi Condensed Light" panose="00000406000000000000" pitchFamily="2" charset="0"/>
              </a:rPr>
              <a:t>CLIC 3TeV</a:t>
            </a:r>
          </a:p>
          <a:p>
            <a:pPr algn="just"/>
            <a:endParaRPr lang="en-US" sz="1350" dirty="0">
              <a:latin typeface="Barlow Semi Condensed Light" panose="00000406000000000000" pitchFamily="2" charset="0"/>
            </a:endParaRP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7EB9343A-F9D3-C91B-4B2E-080055B78092}"/>
              </a:ext>
            </a:extLst>
          </p:cNvPr>
          <p:cNvSpPr/>
          <p:nvPr/>
        </p:nvSpPr>
        <p:spPr>
          <a:xfrm>
            <a:off x="4314828" y="3900489"/>
            <a:ext cx="150019" cy="164306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B4893C46-C00F-9BE5-41A5-A79A2BBCF1DB}"/>
              </a:ext>
            </a:extLst>
          </p:cNvPr>
          <p:cNvSpPr/>
          <p:nvPr/>
        </p:nvSpPr>
        <p:spPr>
          <a:xfrm>
            <a:off x="5600702" y="4822033"/>
            <a:ext cx="150019" cy="164306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828CBA0-E7D7-001A-5EC5-BD90D9B92603}"/>
              </a:ext>
            </a:extLst>
          </p:cNvPr>
          <p:cNvSpPr txBox="1">
            <a:spLocks/>
          </p:cNvSpPr>
          <p:nvPr/>
        </p:nvSpPr>
        <p:spPr>
          <a:xfrm>
            <a:off x="768463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FINAL PERFORMANCE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C5D0E3E-BC74-E56D-03C6-36810F8DB6DB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TEST RESULTS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AD714E-D665-2EEE-D500-BFF1DD24DCB3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8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17" name="Picture 1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701D3143-AA61-0BE6-CA47-B5FD3ABCF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E59D00-0D97-90D1-AF62-4883E56E27D8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807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E3B11-359E-619F-FFC8-598DDF7BB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637335DF-26EC-C4E4-A539-3A0D00C9AD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63" y="2762250"/>
            <a:ext cx="7958754" cy="28798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3AFB35-1751-ACB8-FF7F-EA527282B09D}"/>
              </a:ext>
            </a:extLst>
          </p:cNvPr>
          <p:cNvSpPr txBox="1"/>
          <p:nvPr/>
        </p:nvSpPr>
        <p:spPr>
          <a:xfrm>
            <a:off x="663817" y="1949534"/>
            <a:ext cx="6489458" cy="584775"/>
          </a:xfrm>
          <a:prstGeom prst="rect">
            <a:avLst/>
          </a:prstGeom>
          <a:noFill/>
          <a:ln>
            <a:solidFill>
              <a:srgbClr val="112EAB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DC is high during the initial pulses, with occasional stochastic jumps after BDs</a:t>
            </a:r>
          </a:p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Decrease of DC after conditioning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EC19F1-17AB-9F41-BC43-B3E2934BBB1B}"/>
              </a:ext>
            </a:extLst>
          </p:cNvPr>
          <p:cNvSpPr txBox="1"/>
          <p:nvPr/>
        </p:nvSpPr>
        <p:spPr>
          <a:xfrm>
            <a:off x="663819" y="1684216"/>
            <a:ext cx="46205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Barlow Semi Condensed Light" panose="00000406000000000000" pitchFamily="2" charset="0"/>
              </a:rPr>
              <a:t>Observations during conditioning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6DA049-7239-21B6-A18F-101662B03B19}"/>
              </a:ext>
            </a:extLst>
          </p:cNvPr>
          <p:cNvSpPr txBox="1">
            <a:spLocks/>
          </p:cNvSpPr>
          <p:nvPr/>
        </p:nvSpPr>
        <p:spPr>
          <a:xfrm>
            <a:off x="768463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CONDITIONING, DARK CURRENT &amp; FIELD EMISSION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B8947C-8325-F723-2CCA-C26138C0017D}"/>
              </a:ext>
            </a:extLst>
          </p:cNvPr>
          <p:cNvSpPr txBox="1">
            <a:spLocks/>
          </p:cNvSpPr>
          <p:nvPr/>
        </p:nvSpPr>
        <p:spPr>
          <a:xfrm>
            <a:off x="178041" y="258428"/>
            <a:ext cx="8421678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TEST RESULTS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43C306-B9D8-69B4-0DF5-D54AAD75BC31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9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0EF526FD-0ED7-F658-1031-52A56FD27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F9ACFF-5970-E9AF-797A-487EC1BF06DC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427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8A656-55E6-58A1-EBA9-3C622A47C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CA116C7-F2BB-CDC0-178E-BBCDF85349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469" y="2667784"/>
            <a:ext cx="4903623" cy="30072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ABFA5B-A2F5-50B9-AF5F-4750333B93A1}"/>
              </a:ext>
            </a:extLst>
          </p:cNvPr>
          <p:cNvSpPr txBox="1"/>
          <p:nvPr/>
        </p:nvSpPr>
        <p:spPr>
          <a:xfrm>
            <a:off x="778132" y="3831519"/>
            <a:ext cx="27207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latin typeface="Barlow Semi Condensed Light" panose="00000406000000000000" pitchFamily="2" charset="0"/>
              </a:rPr>
              <a:t>Short power scans </a:t>
            </a:r>
            <a:r>
              <a:rPr lang="en-US" sz="1600" dirty="0">
                <a:latin typeface="Barlow Semi Condensed Light" panose="00000406000000000000" pitchFamily="2" charset="0"/>
              </a:rPr>
              <a:t>used to see progress and emission reduction during conditioning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Observations across tested prototypes: </a:t>
            </a:r>
            <a:r>
              <a:rPr lang="en-GB" sz="1600" dirty="0">
                <a:latin typeface="Barlow Semi Condensed Light" panose="00000406000000000000" pitchFamily="2" charset="0"/>
              </a:rPr>
              <a:t>a progressive reduction in the field enhancement factor β</a:t>
            </a:r>
            <a:endParaRPr lang="en-US" sz="16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81EF63-8793-D20E-76DD-DABEA4B736DF}"/>
              </a:ext>
            </a:extLst>
          </p:cNvPr>
          <p:cNvSpPr txBox="1"/>
          <p:nvPr/>
        </p:nvSpPr>
        <p:spPr>
          <a:xfrm>
            <a:off x="803164" y="2154042"/>
            <a:ext cx="2695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Field emitted electrons produce dark current (DC) following the Fowler-Nordheim law: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A9B4BD3-D1E3-6A09-3376-653CDE27C72C}"/>
                  </a:ext>
                </a:extLst>
              </p:cNvPr>
              <p:cNvSpPr txBox="1"/>
              <p:nvPr/>
            </p:nvSpPr>
            <p:spPr>
              <a:xfrm>
                <a:off x="1477129" y="3205322"/>
                <a:ext cx="1275349" cy="386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eqArr>
                            <m:eqArrPr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eqArr>
                        </m:sup>
                      </m:sSup>
                    </m:oMath>
                  </m:oMathPara>
                </a14:m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A9B4BD3-D1E3-6A09-3376-653CDE27C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129" y="3205322"/>
                <a:ext cx="1275349" cy="3866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c 19">
            <a:extLst>
              <a:ext uri="{FF2B5EF4-FFF2-40B4-BE49-F238E27FC236}">
                <a16:creationId xmlns:a16="http://schemas.microsoft.com/office/drawing/2014/main" id="{931DDFE1-F44C-C794-0E77-63F7D8F623A1}"/>
              </a:ext>
            </a:extLst>
          </p:cNvPr>
          <p:cNvSpPr/>
          <p:nvPr/>
        </p:nvSpPr>
        <p:spPr>
          <a:xfrm rot="1373108">
            <a:off x="7020731" y="3283757"/>
            <a:ext cx="1129437" cy="1209223"/>
          </a:xfrm>
          <a:prstGeom prst="arc">
            <a:avLst>
              <a:gd name="adj1" fmla="val 17455387"/>
              <a:gd name="adj2" fmla="val 2433462"/>
            </a:avLst>
          </a:prstGeom>
          <a:ln w="28575">
            <a:solidFill>
              <a:srgbClr val="E15E32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119CE2E-A165-2EF4-4B07-258E3DDD3958}"/>
              </a:ext>
            </a:extLst>
          </p:cNvPr>
          <p:cNvSpPr/>
          <p:nvPr/>
        </p:nvSpPr>
        <p:spPr>
          <a:xfrm rot="21027253">
            <a:off x="4630371" y="3288048"/>
            <a:ext cx="1093249" cy="1443794"/>
          </a:xfrm>
          <a:prstGeom prst="arc">
            <a:avLst>
              <a:gd name="adj1" fmla="val 17455387"/>
              <a:gd name="adj2" fmla="val 1452840"/>
            </a:avLst>
          </a:prstGeom>
          <a:ln w="28575">
            <a:solidFill>
              <a:srgbClr val="E15E32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AF5D0A-433E-663F-4200-9C7AABDDCE8C}"/>
              </a:ext>
            </a:extLst>
          </p:cNvPr>
          <p:cNvSpPr txBox="1"/>
          <p:nvPr/>
        </p:nvSpPr>
        <p:spPr>
          <a:xfrm>
            <a:off x="4351298" y="2944009"/>
            <a:ext cx="1213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Conditioning progress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3130939-2993-4E92-FCEE-42E7A1F8AA84}"/>
              </a:ext>
            </a:extLst>
          </p:cNvPr>
          <p:cNvSpPr txBox="1">
            <a:spLocks/>
          </p:cNvSpPr>
          <p:nvPr/>
        </p:nvSpPr>
        <p:spPr>
          <a:xfrm>
            <a:off x="768463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CONDITIONING, DARK CURRENT &amp; FIELD EMISSION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5DD3A0B-8293-3D8D-480B-51F42BD17262}"/>
              </a:ext>
            </a:extLst>
          </p:cNvPr>
          <p:cNvSpPr txBox="1">
            <a:spLocks/>
          </p:cNvSpPr>
          <p:nvPr/>
        </p:nvSpPr>
        <p:spPr>
          <a:xfrm>
            <a:off x="178041" y="258428"/>
            <a:ext cx="8421678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TEST RESULTS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3B3779-6690-84F5-6458-969A287395E7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10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FC2D2764-3B69-6C22-F6D6-E52A68A2F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CBBB75-4841-A332-DA52-058334B85D97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476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AA173-555B-6C2C-E9F1-664B330C1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with green and orange lines&#10;&#10;AI-generated content may be incorrect.">
            <a:extLst>
              <a:ext uri="{FF2B5EF4-FFF2-40B4-BE49-F238E27FC236}">
                <a16:creationId xmlns:a16="http://schemas.microsoft.com/office/drawing/2014/main" id="{B00214FD-D6C9-F5A2-C04B-EF1B3C764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52" y="2384425"/>
            <a:ext cx="6258947" cy="33826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FB1752-E6F5-ACC1-773A-6D475222D65E}"/>
              </a:ext>
            </a:extLst>
          </p:cNvPr>
          <p:cNvSpPr txBox="1"/>
          <p:nvPr/>
        </p:nvSpPr>
        <p:spPr>
          <a:xfrm>
            <a:off x="6690292" y="2667038"/>
            <a:ext cx="197031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Thousands of structures to condition -&gt; </a:t>
            </a:r>
            <a:r>
              <a:rPr lang="en-US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time consuming</a:t>
            </a:r>
            <a:r>
              <a:rPr lang="en-US" sz="1600" b="1" dirty="0">
                <a:latin typeface="Barlow Semi Condensed Light" panose="00000406000000000000" pitchFamily="2" charset="0"/>
              </a:rPr>
              <a:t> 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US" sz="1600" b="1" dirty="0">
                <a:latin typeface="Barlow Semi Condensed Light" panose="00000406000000000000" pitchFamily="2" charset="0"/>
              </a:rPr>
              <a:t>Observations. </a:t>
            </a:r>
            <a:r>
              <a:rPr lang="en-US" sz="1600" dirty="0">
                <a:latin typeface="Barlow Semi Condensed Light" panose="00000406000000000000" pitchFamily="2" charset="0"/>
              </a:rPr>
              <a:t>Air vented structures have been found to condition faster if they had previously been conditioned at the required gradient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32E79-6525-1E70-7EAB-982D6B5C712D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11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2D89E821-05DB-D8D2-AA09-99BBEB9E99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76BA26-2487-FFEE-D622-A7B6916A7557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FDA3B28-1AC3-766A-3B7B-3E732846EDE5}"/>
              </a:ext>
            </a:extLst>
          </p:cNvPr>
          <p:cNvSpPr txBox="1">
            <a:spLocks/>
          </p:cNvSpPr>
          <p:nvPr/>
        </p:nvSpPr>
        <p:spPr>
          <a:xfrm>
            <a:off x="663687" y="1076685"/>
            <a:ext cx="8375537" cy="33245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 ASPECTS: CONDITIONING PROGRAMMES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04B5BB4-A37E-BFBC-0CEF-3F036BB2F8D0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LESSONS LEARNED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77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39132-C09A-29FB-3913-4F170B0C9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colored lines&#10;&#10;AI-generated content may be incorrect.">
            <a:extLst>
              <a:ext uri="{FF2B5EF4-FFF2-40B4-BE49-F238E27FC236}">
                <a16:creationId xmlns:a16="http://schemas.microsoft.com/office/drawing/2014/main" id="{A68461AB-0988-DEBC-B1CA-3D6F53DF0B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734" y="4020709"/>
            <a:ext cx="5344546" cy="2107556"/>
          </a:xfrm>
          <a:prstGeom prst="rect">
            <a:avLst/>
          </a:prstGeom>
        </p:spPr>
      </p:pic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43E6DDF-178B-25C4-9A29-774BB3CC16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20" y="1877106"/>
            <a:ext cx="2922644" cy="2143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83F280-C76D-7DDF-3869-3B0030A71064}"/>
              </a:ext>
            </a:extLst>
          </p:cNvPr>
          <p:cNvSpPr txBox="1"/>
          <p:nvPr/>
        </p:nvSpPr>
        <p:spPr>
          <a:xfrm>
            <a:off x="3821401" y="2120774"/>
            <a:ext cx="4705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Temporal clustering</a:t>
            </a:r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Two superimposed exponentials -&gt; two BD processes</a:t>
            </a:r>
          </a:p>
          <a:p>
            <a:pPr marL="214308" indent="-214308" algn="just">
              <a:buFontTx/>
              <a:buChar char="-"/>
            </a:pPr>
            <a:r>
              <a:rPr lang="en-GB" sz="1600" dirty="0">
                <a:latin typeface="Barlow Semi Condensed Light" panose="00000406000000000000" pitchFamily="2" charset="0"/>
              </a:rPr>
              <a:t>Primary BDs set the limit for the structure for achievable gradient</a:t>
            </a:r>
          </a:p>
          <a:p>
            <a:pPr marL="214308" indent="-214308" algn="just">
              <a:buFontTx/>
              <a:buChar char="-"/>
            </a:pPr>
            <a:r>
              <a:rPr lang="en-GB" sz="1600" dirty="0">
                <a:latin typeface="Barlow Semi Condensed Light" panose="00000406000000000000" pitchFamily="2" charset="0"/>
              </a:rPr>
              <a:t>Secondary BDs set a limit for recovery time during operation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2288C9-4687-3778-1FA3-38CEB253E87D}"/>
              </a:ext>
            </a:extLst>
          </p:cNvPr>
          <p:cNvSpPr txBox="1"/>
          <p:nvPr/>
        </p:nvSpPr>
        <p:spPr>
          <a:xfrm>
            <a:off x="500578" y="4393755"/>
            <a:ext cx="29227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Spatial clustering</a:t>
            </a:r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Clusters of BDs appear in small regions during short periods of time</a:t>
            </a:r>
          </a:p>
          <a:p>
            <a:pPr marL="214308" indent="-214308" algn="just">
              <a:buFontTx/>
              <a:buChar char="-"/>
            </a:pPr>
            <a:r>
              <a:rPr lang="en-GB" sz="1600" dirty="0">
                <a:latin typeface="Barlow Semi Condensed Light" panose="00000406000000000000" pitchFamily="2" charset="0"/>
              </a:rPr>
              <a:t>Residual surface damage, material degradation…</a:t>
            </a:r>
          </a:p>
          <a:p>
            <a:pPr marL="214308" indent="-214308" algn="just">
              <a:buFontTx/>
              <a:buChar char="-"/>
            </a:pPr>
            <a:r>
              <a:rPr lang="en-GB" sz="1600" dirty="0">
                <a:latin typeface="Barlow Semi Condensed Light" panose="00000406000000000000" pitchFamily="2" charset="0"/>
              </a:rPr>
              <a:t>Alter conditioning dynamics</a:t>
            </a:r>
          </a:p>
          <a:p>
            <a:pPr algn="just"/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756B01D-5F45-E21E-FB2D-090CC4FF45EE}"/>
              </a:ext>
            </a:extLst>
          </p:cNvPr>
          <p:cNvSpPr txBox="1">
            <a:spLocks/>
          </p:cNvSpPr>
          <p:nvPr/>
        </p:nvSpPr>
        <p:spPr>
          <a:xfrm>
            <a:off x="663687" y="1076685"/>
            <a:ext cx="8375537" cy="33245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 ASPECTS: BD CLUSTERING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E170FC6-578C-3667-BAD4-26A6678E21E7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LESSONS LEARNED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A2956D-67C9-2A0A-A347-3CC00BE48A3E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12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E9C52618-94B8-89A5-2204-B2D12C7028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D65D13-F924-335C-9AA5-513A9E28FAC9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44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8E6EC-F7F5-6C59-C628-16722D143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showing a number of points&#10;&#10;AI-generated content may be incorrect.">
            <a:extLst>
              <a:ext uri="{FF2B5EF4-FFF2-40B4-BE49-F238E27FC236}">
                <a16:creationId xmlns:a16="http://schemas.microsoft.com/office/drawing/2014/main" id="{AF784F92-AAAC-7A72-8DE1-9374E28D9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02" y="2067382"/>
            <a:ext cx="5028366" cy="1982874"/>
          </a:xfrm>
          <a:prstGeom prst="rect">
            <a:avLst/>
          </a:prstGeom>
        </p:spPr>
      </p:pic>
      <p:pic>
        <p:nvPicPr>
          <p:cNvPr id="13" name="Picture 12" descr="A graph with orange and purple lines&#10;&#10;AI-generated content may be incorrect.">
            <a:extLst>
              <a:ext uri="{FF2B5EF4-FFF2-40B4-BE49-F238E27FC236}">
                <a16:creationId xmlns:a16="http://schemas.microsoft.com/office/drawing/2014/main" id="{3126CFA0-C81A-059F-D026-BF86BCDA4A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493" y="3967210"/>
            <a:ext cx="3194421" cy="24503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D1A9BB-40DF-8B3A-1B0C-EE53B90ACBE5}"/>
              </a:ext>
            </a:extLst>
          </p:cNvPr>
          <p:cNvSpPr txBox="1"/>
          <p:nvPr/>
        </p:nvSpPr>
        <p:spPr>
          <a:xfrm>
            <a:off x="663687" y="5441529"/>
            <a:ext cx="3908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Progress and performance is comparable! </a:t>
            </a:r>
          </a:p>
          <a:p>
            <a:pPr algn="just"/>
            <a:r>
              <a:rPr lang="en-GB" sz="1600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Similar levels of dark current measured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AAA6B0-1A13-3891-49DB-5CF2BB6896D0}"/>
              </a:ext>
            </a:extLst>
          </p:cNvPr>
          <p:cNvSpPr txBox="1"/>
          <p:nvPr/>
        </p:nvSpPr>
        <p:spPr>
          <a:xfrm>
            <a:off x="663687" y="4610532"/>
            <a:ext cx="3908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TD24N5 (</a:t>
            </a:r>
            <a:r>
              <a:rPr lang="en-GB" sz="1600" b="1" dirty="0">
                <a:latin typeface="Barlow Semi Condensed Light" panose="00000406000000000000" pitchFamily="2" charset="0"/>
              </a:rPr>
              <a:t>TD24UBO</a:t>
            </a:r>
            <a:r>
              <a:rPr lang="en-GB" sz="1600" dirty="0">
                <a:latin typeface="Barlow Semi Condensed Light" panose="00000406000000000000" pitchFamily="2" charset="0"/>
              </a:rPr>
              <a:t>) assembled and installed without the bake-out, and TD24N4 (</a:t>
            </a:r>
            <a:r>
              <a:rPr lang="en-GB" sz="1600" b="1" dirty="0">
                <a:latin typeface="Barlow Semi Condensed Light" panose="00000406000000000000" pitchFamily="2" charset="0"/>
              </a:rPr>
              <a:t>TD24BO</a:t>
            </a:r>
            <a:r>
              <a:rPr lang="en-GB" sz="1600" dirty="0">
                <a:latin typeface="Barlow Semi Condensed Light" panose="00000406000000000000" pitchFamily="2" charset="0"/>
              </a:rPr>
              <a:t>)  for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BAD39-9017-8B31-EAC0-3EF98E360218}"/>
              </a:ext>
            </a:extLst>
          </p:cNvPr>
          <p:cNvSpPr txBox="1"/>
          <p:nvPr/>
        </p:nvSpPr>
        <p:spPr>
          <a:xfrm>
            <a:off x="5562964" y="2304249"/>
            <a:ext cx="2880950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For CLIC prototypes, the nominal vacuum baking procedure (introduced by NLC/GLC) involves heating the assembled structure at 650 °C for 1–3 days.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D45C19-1204-E3AD-67D4-24FFED775322}"/>
              </a:ext>
            </a:extLst>
          </p:cNvPr>
          <p:cNvSpPr txBox="1">
            <a:spLocks/>
          </p:cNvSpPr>
          <p:nvPr/>
        </p:nvSpPr>
        <p:spPr>
          <a:xfrm>
            <a:off x="663687" y="1076685"/>
            <a:ext cx="8375537" cy="33245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FEEDBACK TO MANUFACTURING: BAKE-OUT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7F2F14-D9B9-D214-15D5-A356185477B0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LESSONS LEARNED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2C4AB8-F0E5-7CE8-7A5F-C61BC5E15A56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13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11" name="Picture 10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4E4CD04F-34D3-BFCE-0C52-B0605CEB57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BF1683-2123-7C5D-7AE4-21C920CB0C04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76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B4AA7-E256-6CE0-7D1E-5D918EEB5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590DEBB8-8DD7-D4D8-238A-F25B0DF82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92" y="1737827"/>
            <a:ext cx="6061598" cy="3233327"/>
          </a:xfrm>
          <a:prstGeom prst="rect">
            <a:avLst/>
          </a:prstGeom>
        </p:spPr>
      </p:pic>
      <p:pic>
        <p:nvPicPr>
          <p:cNvPr id="19" name="Picture 18" descr="A metal cylinder with holes on a table&#10;&#10;AI-generated content may be incorrect.">
            <a:extLst>
              <a:ext uri="{FF2B5EF4-FFF2-40B4-BE49-F238E27FC236}">
                <a16:creationId xmlns:a16="http://schemas.microsoft.com/office/drawing/2014/main" id="{FF2210FC-2B78-6187-EA2A-96D484F79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637" y="2518199"/>
            <a:ext cx="1538969" cy="2051957"/>
          </a:xfrm>
          <a:prstGeom prst="rect">
            <a:avLst/>
          </a:prstGeom>
          <a:ln w="57150">
            <a:solidFill>
              <a:srgbClr val="9F77C4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8B09F48-1A0B-385C-0358-982C2D0F2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552" y="4897175"/>
            <a:ext cx="1568054" cy="1374021"/>
          </a:xfrm>
          <a:prstGeom prst="rect">
            <a:avLst/>
          </a:prstGeom>
          <a:ln w="57150">
            <a:solidFill>
              <a:srgbClr val="FE8D28"/>
            </a:solidFill>
          </a:ln>
        </p:spPr>
      </p:pic>
      <p:pic>
        <p:nvPicPr>
          <p:cNvPr id="21" name="Picture 20" descr="A close-up of a machine&#10;&#10;AI-generated content may be incorrect.">
            <a:extLst>
              <a:ext uri="{FF2B5EF4-FFF2-40B4-BE49-F238E27FC236}">
                <a16:creationId xmlns:a16="http://schemas.microsoft.com/office/drawing/2014/main" id="{ECA131AD-2E8E-F81D-920C-4E48B74DAA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78" y="4971154"/>
            <a:ext cx="1863104" cy="1300042"/>
          </a:xfrm>
          <a:prstGeom prst="rect">
            <a:avLst/>
          </a:prstGeom>
          <a:ln w="57150">
            <a:solidFill>
              <a:srgbClr val="41A941"/>
            </a:solidFill>
          </a:ln>
        </p:spPr>
      </p:pic>
      <p:pic>
        <p:nvPicPr>
          <p:cNvPr id="15" name="Picture 14" descr="A circular gold object with a cross cut out&#10;&#10;AI-generated content may be incorrect.">
            <a:extLst>
              <a:ext uri="{FF2B5EF4-FFF2-40B4-BE49-F238E27FC236}">
                <a16:creationId xmlns:a16="http://schemas.microsoft.com/office/drawing/2014/main" id="{0D83F2B1-412C-07C9-35F9-C46F9B6B35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413" y="5250900"/>
            <a:ext cx="1020296" cy="1020296"/>
          </a:xfrm>
          <a:prstGeom prst="rect">
            <a:avLst/>
          </a:prstGeom>
          <a:ln w="57150">
            <a:solidFill>
              <a:srgbClr val="41A941"/>
            </a:solidFill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347CDB1-C3EE-ACAB-F396-4739E050A576}"/>
              </a:ext>
            </a:extLst>
          </p:cNvPr>
          <p:cNvSpPr txBox="1">
            <a:spLocks/>
          </p:cNvSpPr>
          <p:nvPr/>
        </p:nvSpPr>
        <p:spPr>
          <a:xfrm>
            <a:off x="663687" y="1076685"/>
            <a:ext cx="8375537" cy="33245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FEEDBACK TO MANUFACTURING: JOINING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9C3383-11A5-9B54-AC37-CF366C1BBB9D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LESSONS LEARNED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12F1BB-338F-DD33-820E-CF87AF2A0BC3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14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C18EAB20-D2C3-4209-5771-11AF71DCDF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378162-0462-1741-0303-B712E856A594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1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5AB90-30D6-EB99-1A61-81F0D2DF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EB46271-C650-4F66-E1AB-84E8D7B6A15E}"/>
              </a:ext>
            </a:extLst>
          </p:cNvPr>
          <p:cNvSpPr txBox="1"/>
          <p:nvPr/>
        </p:nvSpPr>
        <p:spPr>
          <a:xfrm>
            <a:off x="725601" y="2378667"/>
            <a:ext cx="76927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latin typeface="Barlow Semi Condensed Light" panose="00000406000000000000" pitchFamily="2" charset="0"/>
              </a:rPr>
              <a:t>35 X-band structure prototypes + 15 years of high-power testing </a:t>
            </a:r>
            <a:r>
              <a:rPr lang="en-GB" dirty="0">
                <a:latin typeface="Barlow Semi Condensed Light" panose="00000406000000000000" pitchFamily="2" charset="0"/>
              </a:rPr>
              <a:t>and studies of breakdown mechanisms and conditioning processes let us:  </a:t>
            </a:r>
          </a:p>
          <a:p>
            <a:pPr algn="just"/>
            <a:endParaRPr lang="en-GB" dirty="0">
              <a:latin typeface="Barlow Semi Condensed Light" panose="00000406000000000000" pitchFamily="2" charset="0"/>
            </a:endParaRPr>
          </a:p>
          <a:p>
            <a:pPr algn="just"/>
            <a:endParaRPr lang="en-GB" dirty="0">
              <a:latin typeface="Barlow Semi Condensed Light" panose="00000406000000000000" pitchFamily="2" charset="0"/>
            </a:endParaRPr>
          </a:p>
          <a:p>
            <a:pPr algn="just"/>
            <a:endParaRPr lang="en-GB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dirty="0">
                <a:latin typeface="Barlow Semi Condensed Light" panose="00000406000000000000" pitchFamily="2" charset="0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7F830A-555C-2422-09E7-F4C5E66A17C0}"/>
              </a:ext>
            </a:extLst>
          </p:cNvPr>
          <p:cNvSpPr/>
          <p:nvPr/>
        </p:nvSpPr>
        <p:spPr>
          <a:xfrm>
            <a:off x="764974" y="3363195"/>
            <a:ext cx="1760424" cy="769797"/>
          </a:xfrm>
          <a:prstGeom prst="rect">
            <a:avLst/>
          </a:prstGeom>
          <a:solidFill>
            <a:srgbClr val="112EAB"/>
          </a:solidFill>
          <a:ln>
            <a:solidFill>
              <a:srgbClr val="112E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Optimise RF design parameters</a:t>
            </a:r>
            <a:endParaRPr lang="en-GB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A92175-1191-14BB-4BF6-8A49DD565DE6}"/>
              </a:ext>
            </a:extLst>
          </p:cNvPr>
          <p:cNvSpPr/>
          <p:nvPr/>
        </p:nvSpPr>
        <p:spPr>
          <a:xfrm>
            <a:off x="2914389" y="3335323"/>
            <a:ext cx="3315222" cy="2046302"/>
          </a:xfrm>
          <a:prstGeom prst="rect">
            <a:avLst/>
          </a:prstGeom>
          <a:solidFill>
            <a:srgbClr val="112EAB"/>
          </a:solidFill>
          <a:ln>
            <a:solidFill>
              <a:srgbClr val="112E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Verify an empirical law expressing the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correlation between </a:t>
            </a:r>
            <a:r>
              <a:rPr lang="en-GB" sz="1600" dirty="0" err="1">
                <a:latin typeface="Barlow Semi Condensed Light" panose="00000406000000000000" pitchFamily="2" charset="0"/>
              </a:rPr>
              <a:t>Eacc</a:t>
            </a:r>
            <a:r>
              <a:rPr lang="en-GB" sz="1600" dirty="0">
                <a:latin typeface="Barlow Semi Condensed Light" panose="00000406000000000000" pitchFamily="2" charset="0"/>
              </a:rPr>
              <a:t>, pulse length, and BDR allowing: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Comparison of prototypes with common reference frame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Analysis of high-gradient performance limits</a:t>
            </a:r>
          </a:p>
          <a:p>
            <a:endParaRPr lang="en-GB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2AB7-0670-3879-8094-26E249F16952}"/>
              </a:ext>
            </a:extLst>
          </p:cNvPr>
          <p:cNvSpPr/>
          <p:nvPr/>
        </p:nvSpPr>
        <p:spPr>
          <a:xfrm>
            <a:off x="6590895" y="3363195"/>
            <a:ext cx="1827504" cy="2018429"/>
          </a:xfrm>
          <a:prstGeom prst="rect">
            <a:avLst/>
          </a:prstGeom>
          <a:solidFill>
            <a:srgbClr val="112EAB"/>
          </a:solidFill>
          <a:ln>
            <a:solidFill>
              <a:srgbClr val="112E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Get insight into conditioning and the</a:t>
            </a:r>
          </a:p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implications for linac operation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A59F14-9D88-AC99-A7AE-5B46340620FB}"/>
              </a:ext>
            </a:extLst>
          </p:cNvPr>
          <p:cNvSpPr/>
          <p:nvPr/>
        </p:nvSpPr>
        <p:spPr>
          <a:xfrm>
            <a:off x="764974" y="4448174"/>
            <a:ext cx="1760424" cy="933449"/>
          </a:xfrm>
          <a:prstGeom prst="rect">
            <a:avLst/>
          </a:prstGeom>
          <a:solidFill>
            <a:srgbClr val="112EAB"/>
          </a:solidFill>
          <a:ln>
            <a:solidFill>
              <a:srgbClr val="112E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Refine fabrication strategies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AE8CB74-DA51-8AEE-AB35-55261929C6A0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CONCLUSIONS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2C3D4B-59E2-C05D-2B2D-FE2EE3BF11E1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15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11" name="Picture 10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2B5A830F-8E32-7E13-185E-54182BE1D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850B5F-3000-5EBA-7098-879FE5DE1FC1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32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F82EA5-783C-C97B-E106-2E5BCC860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374" y="5161684"/>
            <a:ext cx="8621488" cy="12418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>
                <a:solidFill>
                  <a:schemeClr val="bg1"/>
                </a:solidFill>
                <a:latin typeface="Barlow Semi Condensed" panose="00000506000000000000" pitchFamily="2" charset="0"/>
              </a:rPr>
              <a:t>Special thanks to all the people who have contributed with their work and advice during this year, including N. Catalán-Lasheras, A. Baig, M. Boronat,  A. Chauchet, S. Curt, A. Grudiev, S. González-Antón, C. Marrelli, P. Martínez-Reviriego, L. Millar, P. Morales Sánchez, D. Soriano, I. Syratchev, M. Volpi, P. Wang, B. Woolley, W. Wuensch…</a:t>
            </a:r>
            <a:endParaRPr lang="en-US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  <a:p>
            <a:pPr algn="l">
              <a:buClr>
                <a:schemeClr val="accent6"/>
              </a:buClr>
            </a:pPr>
            <a:r>
              <a:rPr lang="en-US" sz="1200" i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International Workshop on Future Linear Colliders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D3F9FD-0C5E-1DEF-7ADA-E5CE88DF68DE}"/>
              </a:ext>
            </a:extLst>
          </p:cNvPr>
          <p:cNvSpPr txBox="1">
            <a:spLocks/>
          </p:cNvSpPr>
          <p:nvPr/>
        </p:nvSpPr>
        <p:spPr>
          <a:xfrm>
            <a:off x="333374" y="3159631"/>
            <a:ext cx="8553451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400" b="1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High-Gradient X-Band Structure Prototypes for CLIC: Lessons from a Decade of High-Power Tests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BC7AE1-2236-3D9B-D293-1890DD9ECB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09" b="96450" l="8000" r="92000">
                        <a14:foregroundMark x1="50857" y1="6509" x2="50857" y2="6509"/>
                        <a14:foregroundMark x1="92000" y1="52071" x2="92000" y2="52071"/>
                        <a14:foregroundMark x1="49143" y1="93491" x2="49143" y2="93491"/>
                        <a14:foregroundMark x1="62857" y1="93491" x2="62857" y2="93491"/>
                        <a14:foregroundMark x1="8000" y1="49112" x2="8000" y2="49112"/>
                        <a14:foregroundMark x1="50857" y1="96450" x2="50857" y2="964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740" y="923912"/>
            <a:ext cx="1566864" cy="1510146"/>
          </a:xfrm>
          <a:prstGeom prst="rect">
            <a:avLst/>
          </a:prstGeom>
        </p:spPr>
      </p:pic>
      <p:pic>
        <p:nvPicPr>
          <p:cNvPr id="7" name="Picture 6" descr="A logo with white lines&#10;&#10;Description automatically generated">
            <a:extLst>
              <a:ext uri="{FF2B5EF4-FFF2-40B4-BE49-F238E27FC236}">
                <a16:creationId xmlns:a16="http://schemas.microsoft.com/office/drawing/2014/main" id="{A6477874-099F-02C8-8CE6-B887000BE9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96" y="923912"/>
            <a:ext cx="1837404" cy="183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4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6FACA-B2D4-87A4-77B5-A2C9BC99B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822D1A-BDCF-5A43-978F-DAF77C128485}"/>
              </a:ext>
            </a:extLst>
          </p:cNvPr>
          <p:cNvSpPr txBox="1"/>
          <p:nvPr/>
        </p:nvSpPr>
        <p:spPr>
          <a:xfrm>
            <a:off x="797214" y="1764320"/>
            <a:ext cx="79067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INTRODUCTION ON CLIC 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A study for a next generation Higgs factory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Accelerating structures requirements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Structures up to date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HIGH POWER TESTS OF CLIC STRUCTURES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</a:t>
            </a:r>
            <a:r>
              <a:rPr lang="en-GB" sz="1600" dirty="0" err="1">
                <a:solidFill>
                  <a:srgbClr val="112EAB"/>
                </a:solidFill>
                <a:latin typeface="Barlow Semi Condensed Light" panose="00000406000000000000" pitchFamily="2" charset="0"/>
              </a:rPr>
              <a:t>Xband</a:t>
            </a:r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 test benches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</a:t>
            </a:r>
            <a:r>
              <a:rPr lang="en-GB" sz="1600" dirty="0" err="1">
                <a:solidFill>
                  <a:srgbClr val="112EAB"/>
                </a:solidFill>
                <a:latin typeface="Barlow Semi Condensed Light" panose="00000406000000000000" pitchFamily="2" charset="0"/>
              </a:rPr>
              <a:t>XBoxes</a:t>
            </a:r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 at CERN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15 YEARS OF TESTING: TESTS RESULTS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Gradient &amp; BDR: an empirical law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Gradient &amp; BDR: scaled gradient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Gradient &amp; BDR: final performance of CLIC prototypes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Conditioning : dark current and field emission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15 YEARS OF TESTING: LESSONS LEARNED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 Operational aspects: conditioning programmes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-Operational aspects: BD clustering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_Feedback to manufacturing: vacuum bake-out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	-Feedback to manufacturing: Joining</a:t>
            </a:r>
          </a:p>
          <a:p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CONCLUSIONS</a:t>
            </a:r>
          </a:p>
          <a:p>
            <a:endParaRPr lang="en-GB" sz="1600" dirty="0">
              <a:solidFill>
                <a:srgbClr val="112EAB"/>
              </a:solidFill>
              <a:latin typeface="Barlow Semi Condensed Light" panose="00000406000000000000" pitchFamily="2" charset="0"/>
            </a:endParaRPr>
          </a:p>
          <a:p>
            <a:endParaRPr lang="en-GB" sz="1600" dirty="0">
              <a:solidFill>
                <a:srgbClr val="112EAB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BD2AA8-0555-4DE3-84B4-FD4A8EE87713}"/>
              </a:ext>
            </a:extLst>
          </p:cNvPr>
          <p:cNvSpPr txBox="1"/>
          <p:nvPr/>
        </p:nvSpPr>
        <p:spPr>
          <a:xfrm>
            <a:off x="8340838" y="5602802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29" name="Picture 28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99A084F8-719E-E7E6-897F-A9A6C0BE3B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1BD7FD-83A0-4B48-D1F7-3300F530C0E1}"/>
              </a:ext>
            </a:extLst>
          </p:cNvPr>
          <p:cNvSpPr txBox="1">
            <a:spLocks/>
          </p:cNvSpPr>
          <p:nvPr/>
        </p:nvSpPr>
        <p:spPr>
          <a:xfrm>
            <a:off x="0" y="221456"/>
            <a:ext cx="4658797" cy="172878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87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OUTLOOK </a:t>
            </a:r>
            <a:endParaRPr lang="en-GB" sz="87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67AE87-023A-C46D-6105-C94D4604132A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25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18AD9-EF5F-187D-6E1B-3C37F1759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BC022-9419-7DD5-B71E-9C3CD1E716E8}"/>
              </a:ext>
            </a:extLst>
          </p:cNvPr>
          <p:cNvSpPr txBox="1">
            <a:spLocks/>
          </p:cNvSpPr>
          <p:nvPr/>
        </p:nvSpPr>
        <p:spPr>
          <a:xfrm>
            <a:off x="400989" y="1025276"/>
            <a:ext cx="4302745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BREAKDOWN LOCALISATION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12" name="Picture 11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329DCFF9-78F9-0466-5168-A7ADF6697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43" y="2116224"/>
            <a:ext cx="5107220" cy="346144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9284E6-DF9A-F100-F327-A2A8331D1EB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2808110" y="2609158"/>
            <a:ext cx="2765577" cy="57819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2A8AFB7-0A4C-E8FA-0EEC-B9063BA7A4A2}"/>
              </a:ext>
            </a:extLst>
          </p:cNvPr>
          <p:cNvSpPr/>
          <p:nvPr/>
        </p:nvSpPr>
        <p:spPr>
          <a:xfrm>
            <a:off x="2291269" y="2246001"/>
            <a:ext cx="516841" cy="188269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9FD9F2-EAF2-C3A0-64B4-6F082DDDC86B}"/>
                  </a:ext>
                </a:extLst>
              </p:cNvPr>
              <p:cNvSpPr txBox="1"/>
              <p:nvPr/>
            </p:nvSpPr>
            <p:spPr>
              <a:xfrm>
                <a:off x="5961690" y="3887005"/>
                <a:ext cx="2003177" cy="369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1600" dirty="0">
                    <a:solidFill>
                      <a:schemeClr val="tx2"/>
                    </a:solidFill>
                    <a:latin typeface="Barlow Semi Condensed" panose="00000506000000000000" pitchFamily="2" charset="0"/>
                  </a:rPr>
                  <a:t>BD time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>
                            <a:solidFill>
                              <a:srgbClr val="FF7A05"/>
                            </a:solidFill>
                            <a:latin typeface="Cambria Math" panose="02040503050406030204" pitchFamily="18" charset="0"/>
                          </a:rPr>
                          <m:t>𝑹𝑬</m:t>
                        </m:r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FF7A0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7A05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7A05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rgbClr val="4FAF4F"/>
                            </a:solidFill>
                            <a:latin typeface="Cambria Math" panose="02040503050406030204" pitchFamily="18" charset="0"/>
                          </a:rPr>
                          <m:t>𝑻𝑹</m:t>
                        </m:r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4FAF4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4FAF4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4FAF4F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𝒇𝒊𝒍𝒍</m:t>
                            </m:r>
                          </m:sub>
                        </m:sSub>
                      </m:num>
                      <m:den>
                        <m:r>
                          <a:rPr lang="en-US" sz="16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9FD9F2-EAF2-C3A0-64B4-6F082DDDC8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690" y="3887005"/>
                <a:ext cx="2003177" cy="369909"/>
              </a:xfrm>
              <a:prstGeom prst="rect">
                <a:avLst/>
              </a:prstGeom>
              <a:blipFill>
                <a:blip r:embed="rId4"/>
                <a:stretch>
                  <a:fillRect l="-6383" t="-1667" r="-1216"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BAA3CFBA-8DC7-8AD8-ABAB-B0DF7BEDA10A}"/>
              </a:ext>
            </a:extLst>
          </p:cNvPr>
          <p:cNvGrpSpPr/>
          <p:nvPr/>
        </p:nvGrpSpPr>
        <p:grpSpPr>
          <a:xfrm>
            <a:off x="6589297" y="1940961"/>
            <a:ext cx="2149700" cy="722929"/>
            <a:chOff x="3152712" y="2328822"/>
            <a:chExt cx="5886576" cy="2198813"/>
          </a:xfrm>
          <a:solidFill>
            <a:srgbClr val="112EAB"/>
          </a:solidFill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9000013-5A03-FA87-7C84-F9C6E827188C}"/>
                </a:ext>
              </a:extLst>
            </p:cNvPr>
            <p:cNvGrpSpPr/>
            <p:nvPr/>
          </p:nvGrpSpPr>
          <p:grpSpPr>
            <a:xfrm>
              <a:off x="3152712" y="2328822"/>
              <a:ext cx="5886576" cy="2198813"/>
              <a:chOff x="3076354" y="2333846"/>
              <a:chExt cx="5886576" cy="2198813"/>
            </a:xfrm>
            <a:grpFill/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90D3A94-756E-81C4-6904-665AC4C89251}"/>
                  </a:ext>
                </a:extLst>
              </p:cNvPr>
              <p:cNvSpPr/>
              <p:nvPr/>
            </p:nvSpPr>
            <p:spPr>
              <a:xfrm>
                <a:off x="3076354" y="2338099"/>
                <a:ext cx="5886576" cy="2190307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0C8BFDCF-A80D-EEB2-0401-5AF1AFFB3A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1386" y="2338099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4409614-6B1F-E8DE-D77B-6417558882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5925" y="2335972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FBBFA80-20BE-BA97-9BF1-40E0C29DA5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1972" y="2333846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BB4754C-C960-3F13-F261-9F55865AFB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4234" y="2338099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8CBC5A9-ACE8-CDF2-A147-5E2989C275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6495" y="2333846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D32C859-CC20-BD4E-1E1C-A03C602395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9702" y="2333846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93CD488-C0BD-621D-4A49-974BEE360A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3857" y="2338099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E637D37F-8B43-B9C0-FA86-343DCFD20E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8012" y="2335972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F8BCB60-8C46-8BF9-BB0F-64A0ABBC9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336" y="2335972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A665C9C-1F38-892E-64EA-4999662FE1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4427" y="2338099"/>
                <a:ext cx="0" cy="2194560"/>
              </a:xfrm>
              <a:prstGeom prst="lin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46F9537-3E19-80A0-45DD-930BF6AF61DD}"/>
                  </a:ext>
                </a:extLst>
              </p:cNvPr>
              <p:cNvSpPr/>
              <p:nvPr/>
            </p:nvSpPr>
            <p:spPr>
              <a:xfrm>
                <a:off x="3141553" y="3246437"/>
                <a:ext cx="5685576" cy="3651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0DC748BF-A502-DE1E-2DF6-2716539AA3D7}"/>
                </a:ext>
              </a:extLst>
            </p:cNvPr>
            <p:cNvSpPr/>
            <p:nvPr/>
          </p:nvSpPr>
          <p:spPr>
            <a:xfrm rot="10800000">
              <a:off x="5311749" y="3256624"/>
              <a:ext cx="545031" cy="292861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>
                <a:solidFill>
                  <a:srgbClr val="FF7A05"/>
                </a:solidFill>
              </a:endParaRPr>
            </a:p>
          </p:txBody>
        </p:sp>
      </p:grp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59863C22-95EB-C17E-B819-CCA4E7A7BEB0}"/>
              </a:ext>
            </a:extLst>
          </p:cNvPr>
          <p:cNvSpPr/>
          <p:nvPr/>
        </p:nvSpPr>
        <p:spPr>
          <a:xfrm rot="5400000">
            <a:off x="8589884" y="2765068"/>
            <a:ext cx="199038" cy="96287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rgbClr val="00B050"/>
              </a:solidFill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761A53E9-F0EC-A60A-48A8-D42DE290A8A4}"/>
              </a:ext>
            </a:extLst>
          </p:cNvPr>
          <p:cNvSpPr/>
          <p:nvPr/>
        </p:nvSpPr>
        <p:spPr>
          <a:xfrm rot="16200000">
            <a:off x="6554420" y="2752789"/>
            <a:ext cx="199038" cy="96287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srgbClr val="00B05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0AFB09-6428-92A8-C2EE-B014A3852456}"/>
              </a:ext>
            </a:extLst>
          </p:cNvPr>
          <p:cNvSpPr txBox="1"/>
          <p:nvPr/>
        </p:nvSpPr>
        <p:spPr>
          <a:xfrm>
            <a:off x="5642268" y="4418431"/>
            <a:ext cx="2911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arlow Semi Condensed Light" panose="00000406000000000000" pitchFamily="2" charset="0"/>
              </a:rPr>
              <a:t>There are other methods to </a:t>
            </a:r>
            <a:r>
              <a:rPr lang="en-US" sz="1600" dirty="0" err="1">
                <a:latin typeface="Barlow Semi Condensed Light" panose="00000406000000000000" pitchFamily="2" charset="0"/>
              </a:rPr>
              <a:t>localise</a:t>
            </a:r>
            <a:r>
              <a:rPr lang="en-US" sz="1600" dirty="0">
                <a:latin typeface="Barlow Semi Condensed Light" panose="00000406000000000000" pitchFamily="2" charset="0"/>
              </a:rPr>
              <a:t> BD (e.g. using phase) not being used at the moment</a:t>
            </a:r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59" name="Explosion: 8 Points 58">
            <a:extLst>
              <a:ext uri="{FF2B5EF4-FFF2-40B4-BE49-F238E27FC236}">
                <a16:creationId xmlns:a16="http://schemas.microsoft.com/office/drawing/2014/main" id="{51BA4C22-F8EA-5E4C-2E10-0F660BE7D1E4}"/>
              </a:ext>
            </a:extLst>
          </p:cNvPr>
          <p:cNvSpPr/>
          <p:nvPr/>
        </p:nvSpPr>
        <p:spPr>
          <a:xfrm>
            <a:off x="7588635" y="2131153"/>
            <a:ext cx="317131" cy="325991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4" name="Picture 13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85BC92E3-CFD1-C3F4-70B2-F93DA93AB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3" t="2583" r="49777" b="40247"/>
          <a:stretch>
            <a:fillRect/>
          </a:stretch>
        </p:blipFill>
        <p:spPr>
          <a:xfrm>
            <a:off x="5594268" y="1165834"/>
            <a:ext cx="662477" cy="25364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EB00F1-85BA-61A7-56F4-1763D3A202D7}"/>
              </a:ext>
            </a:extLst>
          </p:cNvPr>
          <p:cNvCxnSpPr>
            <a:cxnSpLocks/>
          </p:cNvCxnSpPr>
          <p:nvPr/>
        </p:nvCxnSpPr>
        <p:spPr>
          <a:xfrm flipH="1">
            <a:off x="5986873" y="1276837"/>
            <a:ext cx="11648" cy="2380255"/>
          </a:xfrm>
          <a:prstGeom prst="line">
            <a:avLst/>
          </a:prstGeom>
          <a:ln w="28575">
            <a:solidFill>
              <a:srgbClr val="FF7A0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1352645-5082-99BB-528C-3CE653DF1307}"/>
              </a:ext>
            </a:extLst>
          </p:cNvPr>
          <p:cNvCxnSpPr>
            <a:cxnSpLocks/>
          </p:cNvCxnSpPr>
          <p:nvPr/>
        </p:nvCxnSpPr>
        <p:spPr>
          <a:xfrm flipH="1">
            <a:off x="6099454" y="1267016"/>
            <a:ext cx="11648" cy="2380255"/>
          </a:xfrm>
          <a:prstGeom prst="line">
            <a:avLst/>
          </a:prstGeom>
          <a:ln w="28575">
            <a:solidFill>
              <a:srgbClr val="4FAF4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4DBBCFEB-504B-A00E-C45D-3BC92A40509F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XBOXES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62B2FE33-C667-068E-368D-1F5A8FFA0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E9D1E5-5278-63EC-B0F4-56CE6CD297B2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13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3D2C8B36-0CC6-98DF-FFD1-9C96A9DD71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469" y="1897682"/>
            <a:ext cx="3979937" cy="36413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9B2EC2-A4F2-075C-079F-7D756E4B2AB3}"/>
              </a:ext>
            </a:extLst>
          </p:cNvPr>
          <p:cNvSpPr txBox="1"/>
          <p:nvPr/>
        </p:nvSpPr>
        <p:spPr>
          <a:xfrm>
            <a:off x="790636" y="5984406"/>
            <a:ext cx="74199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Barlow Semi Condensed Light" panose="00000406000000000000" pitchFamily="2" charset="0"/>
              </a:rPr>
              <a:t>More info here: </a:t>
            </a:r>
            <a:r>
              <a:rPr lang="en-GB" sz="1400" dirty="0">
                <a:solidFill>
                  <a:srgbClr val="6E2466"/>
                </a:solidFill>
                <a:latin typeface="Barlow Semi Condensed Light" panose="00000406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Morales, Normal Conducting High Gradient prototype manufacturing</a:t>
            </a:r>
            <a:endParaRPr lang="en-GB" sz="1400" dirty="0">
              <a:solidFill>
                <a:srgbClr val="6E2466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6D29941-BC6F-2A9E-CE3B-B192F3BCB0CD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7" b="9191"/>
          <a:stretch/>
        </p:blipFill>
        <p:spPr bwMode="auto">
          <a:xfrm>
            <a:off x="2907184" y="3187155"/>
            <a:ext cx="1664816" cy="13166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FEE7B6-20F3-5107-80F1-ED525952FB3F}"/>
              </a:ext>
            </a:extLst>
          </p:cNvPr>
          <p:cNvSpPr txBox="1"/>
          <p:nvPr/>
        </p:nvSpPr>
        <p:spPr>
          <a:xfrm>
            <a:off x="790636" y="4913496"/>
            <a:ext cx="196587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Barlow Semi Condensed Light" panose="00000406000000000000" pitchFamily="2" charset="0"/>
              </a:rPr>
              <a:t>Disk in production, will be assembled this year 2025</a:t>
            </a:r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AAAD15-2438-8A75-2C43-88FD824104E5}"/>
              </a:ext>
            </a:extLst>
          </p:cNvPr>
          <p:cNvSpPr txBox="1"/>
          <p:nvPr/>
        </p:nvSpPr>
        <p:spPr>
          <a:xfrm>
            <a:off x="790637" y="3295651"/>
            <a:ext cx="19658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Barlow Semi Condensed Light" panose="00000406000000000000" pitchFamily="2" charset="0"/>
              </a:rPr>
              <a:t>The new design integrates the RF area, HOM loads, the cooling circuits, and part of the vacuum system in one part</a:t>
            </a:r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9E64A4-83E7-7387-8EBA-7036C837D9C8}"/>
              </a:ext>
            </a:extLst>
          </p:cNvPr>
          <p:cNvSpPr txBox="1"/>
          <p:nvPr/>
        </p:nvSpPr>
        <p:spPr>
          <a:xfrm>
            <a:off x="790636" y="2503042"/>
            <a:ext cx="416821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Barlow Semi Condensed Light" panose="00000406000000000000" pitchFamily="2" charset="0"/>
              </a:rPr>
              <a:t>Redesigned to evolve from pure bonding to </a:t>
            </a:r>
            <a:r>
              <a:rPr lang="en-US" sz="1600" dirty="0" err="1">
                <a:latin typeface="Barlow Semi Condensed Light" panose="00000406000000000000" pitchFamily="2" charset="0"/>
              </a:rPr>
              <a:t>bonding+brazing</a:t>
            </a:r>
            <a:r>
              <a:rPr lang="en-US" sz="1600" dirty="0">
                <a:latin typeface="Barlow Semi Condensed Light" panose="00000406000000000000" pitchFamily="2" charset="0"/>
              </a:rPr>
              <a:t> and reducing steps</a:t>
            </a:r>
          </a:p>
        </p:txBody>
      </p:sp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E9E83E11-E3E4-4007-1BE8-AAA10554F8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4FA468-A827-DDBC-1205-CF899ED70885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F32D012-9C08-E683-D6A0-3E3134FC45AE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67451DE-050B-2A52-F3F6-2829208A9423}"/>
              </a:ext>
            </a:extLst>
          </p:cNvPr>
          <p:cNvSpPr txBox="1">
            <a:spLocks/>
          </p:cNvSpPr>
          <p:nvPr/>
        </p:nvSpPr>
        <p:spPr>
          <a:xfrm>
            <a:off x="6827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CLICK: SMARTCELL PROTOTYPE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915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6D29941-BC6F-2A9E-CE3B-B192F3BCB0C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7" b="9191"/>
          <a:stretch/>
        </p:blipFill>
        <p:spPr bwMode="auto">
          <a:xfrm>
            <a:off x="1372580" y="3508159"/>
            <a:ext cx="2518970" cy="20788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760D03-518B-B578-1D7D-56CABBA74A8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149781" y="2384425"/>
            <a:ext cx="3422719" cy="2932873"/>
          </a:xfrm>
          <a:prstGeom prst="rect">
            <a:avLst/>
          </a:prstGeom>
        </p:spPr>
      </p:pic>
      <p:pic>
        <p:nvPicPr>
          <p:cNvPr id="4" name="Picture 3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53B2B911-4178-2B2E-E543-9A6B64BD8E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F40C83-86EB-C2B6-A9E0-F407B9086E10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8AF880C-A072-DF19-DF33-32D537E2FD3F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C3D438-9652-E8C9-0E92-003ECEBEC3C6}"/>
              </a:ext>
            </a:extLst>
          </p:cNvPr>
          <p:cNvSpPr txBox="1">
            <a:spLocks/>
          </p:cNvSpPr>
          <p:nvPr/>
        </p:nvSpPr>
        <p:spPr>
          <a:xfrm>
            <a:off x="6827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CLICK: SMARTCELL PROTOTYPE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0DB49F-0106-A537-3E00-1604E47D76A1}"/>
              </a:ext>
            </a:extLst>
          </p:cNvPr>
          <p:cNvSpPr txBox="1"/>
          <p:nvPr/>
        </p:nvSpPr>
        <p:spPr>
          <a:xfrm>
            <a:off x="790636" y="2503042"/>
            <a:ext cx="416821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Barlow Semi Condensed Light" panose="00000406000000000000" pitchFamily="2" charset="0"/>
              </a:rPr>
              <a:t>Redesigned to evolve from pure bonding to </a:t>
            </a:r>
            <a:r>
              <a:rPr lang="en-US" sz="1600" dirty="0" err="1">
                <a:latin typeface="Barlow Semi Condensed Light" panose="00000406000000000000" pitchFamily="2" charset="0"/>
              </a:rPr>
              <a:t>bonding+brazing</a:t>
            </a:r>
            <a:r>
              <a:rPr lang="en-US" sz="1600" dirty="0">
                <a:latin typeface="Barlow Semi Condensed Light" panose="00000406000000000000" pitchFamily="2" charset="0"/>
              </a:rPr>
              <a:t> and reducing steps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6B766B-9969-4677-AF14-18C7BBEAE38C}"/>
              </a:ext>
            </a:extLst>
          </p:cNvPr>
          <p:cNvSpPr txBox="1"/>
          <p:nvPr/>
        </p:nvSpPr>
        <p:spPr>
          <a:xfrm>
            <a:off x="790636" y="5984406"/>
            <a:ext cx="74199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Barlow Semi Condensed Light" panose="00000406000000000000" pitchFamily="2" charset="0"/>
              </a:rPr>
              <a:t>More info here: </a:t>
            </a:r>
            <a:r>
              <a:rPr lang="en-GB" sz="1400" dirty="0">
                <a:solidFill>
                  <a:srgbClr val="6E2466"/>
                </a:solidFill>
                <a:latin typeface="Barlow Semi Condensed Light" panose="00000406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 Morales, Normal Conducting High Gradient prototype manufacturing</a:t>
            </a:r>
            <a:endParaRPr lang="en-GB" sz="1400" dirty="0">
              <a:solidFill>
                <a:srgbClr val="6E2466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52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15DF6-DF77-E9B9-A33E-500B116C8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90DE053C-7ECD-C07B-9B41-96867014E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621" y="1885951"/>
            <a:ext cx="5546757" cy="4157856"/>
          </a:xfrm>
          <a:prstGeom prst="rect">
            <a:avLst/>
          </a:prstGeom>
        </p:spPr>
      </p:pic>
      <p:pic>
        <p:nvPicPr>
          <p:cNvPr id="2" name="Picture 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B023CE31-C039-44BE-89D4-20B8379071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6FB9C0-F832-77F0-F8D5-6D4D60F9AF60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93CA8B6-00B6-D288-AAA3-532E692C7D48}"/>
              </a:ext>
            </a:extLst>
          </p:cNvPr>
          <p:cNvSpPr txBox="1">
            <a:spLocks/>
          </p:cNvSpPr>
          <p:nvPr/>
        </p:nvSpPr>
        <p:spPr>
          <a:xfrm>
            <a:off x="663687" y="1076685"/>
            <a:ext cx="8375537" cy="33245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OPERATIONAL ASPECTS: RECOVER AFTER BD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3392075-3D91-6AB2-E1E6-6641D39B9AC9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LESSONS LEARNED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4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8C156-112E-CD95-088D-E0422038C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D5D6B2E-691E-2DA7-57A2-59E79A6F687E}"/>
              </a:ext>
            </a:extLst>
          </p:cNvPr>
          <p:cNvSpPr txBox="1">
            <a:spLocks/>
          </p:cNvSpPr>
          <p:nvPr/>
        </p:nvSpPr>
        <p:spPr>
          <a:xfrm>
            <a:off x="11780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A STUDY FOR A NEXT GENERATION HIGGS FACTORY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BFD5-D49F-2A10-0AD0-688DE13467C9}"/>
              </a:ext>
            </a:extLst>
          </p:cNvPr>
          <p:cNvSpPr txBox="1"/>
          <p:nvPr/>
        </p:nvSpPr>
        <p:spPr>
          <a:xfrm>
            <a:off x="6096001" y="2034672"/>
            <a:ext cx="27074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The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Compact Linear Collider </a:t>
            </a:r>
            <a:r>
              <a:rPr lang="en-GB" sz="1600" dirty="0">
                <a:latin typeface="Barlow Semi Condensed Light" panose="00000406000000000000" pitchFamily="2" charset="0"/>
              </a:rPr>
              <a:t>is a study for an e+ e- collider at energies </a:t>
            </a:r>
            <a:r>
              <a:rPr lang="en-GB" sz="1600" b="1" dirty="0">
                <a:latin typeface="Barlow Semi Condensed Light" panose="00000406000000000000" pitchFamily="2" charset="0"/>
              </a:rPr>
              <a:t>from 380 GeV to 1.5 TeV</a:t>
            </a:r>
          </a:p>
          <a:p>
            <a:pPr algn="just"/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Main linac designed for compactness: </a:t>
            </a:r>
            <a:r>
              <a:rPr lang="en-GB" sz="1600" b="1" dirty="0">
                <a:latin typeface="Barlow Semi Condensed Light" panose="00000406000000000000" pitchFamily="2" charset="0"/>
              </a:rPr>
              <a:t>high-gradient solution</a:t>
            </a:r>
            <a:r>
              <a:rPr lang="en-GB" sz="1600" dirty="0">
                <a:latin typeface="Barlow Semi Condensed Light" panose="00000406000000000000" pitchFamily="2" charset="0"/>
              </a:rPr>
              <a:t> to reduce number of structures (spoiler: still large but imagine with 5 MV/m LHC cavities!)</a:t>
            </a:r>
          </a:p>
          <a:p>
            <a:pPr algn="just"/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Normal conducting X-band (12 GHz) accelerating structures operating at gradients up to 100 MV/m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ABB1E9-620A-2ECA-9BBC-A2E6644F9E93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4628CE-256C-E956-0F2E-4BD79DB2E5C2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4" name="Picture 3" descr="Diagram of a beam and an unsecured beam&#10;&#10;AI-generated content may be incorrect.">
            <a:extLst>
              <a:ext uri="{FF2B5EF4-FFF2-40B4-BE49-F238E27FC236}">
                <a16:creationId xmlns:a16="http://schemas.microsoft.com/office/drawing/2014/main" id="{FB72D02F-6048-945C-0B89-1485D6D66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1" y="2639376"/>
            <a:ext cx="5498309" cy="2199324"/>
          </a:xfrm>
          <a:prstGeom prst="rect">
            <a:avLst/>
          </a:prstGeom>
        </p:spPr>
      </p:pic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07E5FFED-2C56-D741-4E97-B39EB1447B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FF47586-CB85-D8EA-64D0-7967E2BEA5B0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28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6FB87-0C6E-5133-1CDA-7555D826C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F1016D-F992-7A21-6FE8-4F9D3356230C}"/>
              </a:ext>
            </a:extLst>
          </p:cNvPr>
          <p:cNvSpPr txBox="1">
            <a:spLocks/>
          </p:cNvSpPr>
          <p:nvPr/>
        </p:nvSpPr>
        <p:spPr>
          <a:xfrm>
            <a:off x="11780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A STUDY FOR A NEXT GENERATION HIGGS FACTORY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24406E-0BF2-7D98-00AD-F27EE5629241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1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4" name="Picture 3" descr="Diagram of a beam and an unsecured beam&#10;&#10;AI-generated content may be incorrect.">
            <a:extLst>
              <a:ext uri="{FF2B5EF4-FFF2-40B4-BE49-F238E27FC236}">
                <a16:creationId xmlns:a16="http://schemas.microsoft.com/office/drawing/2014/main" id="{0A536233-FBC3-0AED-5875-59F7ABD85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41" y="2639376"/>
            <a:ext cx="5498309" cy="2199324"/>
          </a:xfrm>
          <a:prstGeom prst="rect">
            <a:avLst/>
          </a:prstGeom>
        </p:spPr>
      </p:pic>
      <p:pic>
        <p:nvPicPr>
          <p:cNvPr id="3" name="Picture 2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2B11338F-87C7-8453-0C8B-39DFE842D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ACA45F-1CB4-E439-A5D2-00FDFADD45D7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5" name="Picture 4" descr="A red triangle with a white exclamation mark&#10;&#10;AI-generated content may be incorrect.">
            <a:extLst>
              <a:ext uri="{FF2B5EF4-FFF2-40B4-BE49-F238E27FC236}">
                <a16:creationId xmlns:a16="http://schemas.microsoft.com/office/drawing/2014/main" id="{ED7DFC47-1B60-F495-0430-F14AEA0716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855" y="5202328"/>
            <a:ext cx="435281" cy="4352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241A93-99C0-FF75-481F-8CE174C59EDE}"/>
              </a:ext>
            </a:extLst>
          </p:cNvPr>
          <p:cNvSpPr txBox="1"/>
          <p:nvPr/>
        </p:nvSpPr>
        <p:spPr>
          <a:xfrm>
            <a:off x="1920425" y="5337527"/>
            <a:ext cx="346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Risky and expensive part of CLIC project</a:t>
            </a:r>
            <a:endParaRPr lang="en-GB" sz="1600" dirty="0">
              <a:solidFill>
                <a:srgbClr val="112EAB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A564CD5-057E-CFF1-FCF8-85D235BF6120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6F906E-00B2-89E7-4277-215E008365A3}"/>
              </a:ext>
            </a:extLst>
          </p:cNvPr>
          <p:cNvSpPr txBox="1"/>
          <p:nvPr/>
        </p:nvSpPr>
        <p:spPr>
          <a:xfrm>
            <a:off x="6096001" y="2034672"/>
            <a:ext cx="27074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The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Compact Linear Collider </a:t>
            </a:r>
            <a:r>
              <a:rPr lang="en-GB" sz="1600" dirty="0">
                <a:latin typeface="Barlow Semi Condensed Light" panose="00000406000000000000" pitchFamily="2" charset="0"/>
              </a:rPr>
              <a:t>is a study for an e+ e- collider at energies </a:t>
            </a:r>
            <a:r>
              <a:rPr lang="en-GB" sz="1600" b="1" dirty="0">
                <a:latin typeface="Barlow Semi Condensed Light" panose="00000406000000000000" pitchFamily="2" charset="0"/>
              </a:rPr>
              <a:t>from 380 GeV to 1.5 TeV</a:t>
            </a:r>
          </a:p>
          <a:p>
            <a:pPr algn="just"/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Main linac designed for compactness: </a:t>
            </a:r>
            <a:r>
              <a:rPr lang="en-GB" sz="1600" b="1" dirty="0">
                <a:latin typeface="Barlow Semi Condensed Light" panose="00000406000000000000" pitchFamily="2" charset="0"/>
              </a:rPr>
              <a:t>high-gradient solution</a:t>
            </a:r>
            <a:r>
              <a:rPr lang="en-GB" sz="1600" dirty="0">
                <a:latin typeface="Barlow Semi Condensed Light" panose="00000406000000000000" pitchFamily="2" charset="0"/>
              </a:rPr>
              <a:t> to reduce number of structures (spoiler: still large but imagine with 5 MV/m LHC cavities!)</a:t>
            </a:r>
          </a:p>
          <a:p>
            <a:pPr algn="just"/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Normal conducting X-band (12 GHz) accelerating structures operating at gradients up to 100 MV/m</a:t>
            </a:r>
          </a:p>
        </p:txBody>
      </p:sp>
    </p:spTree>
    <p:extLst>
      <p:ext uri="{BB962C8B-B14F-4D97-AF65-F5344CB8AC3E}">
        <p14:creationId xmlns:p14="http://schemas.microsoft.com/office/powerpoint/2010/main" val="345345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4B96B-AEFB-D3C5-2E59-69CF55C3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B4E6B8-2CCF-C4D6-5223-DD4005D5457A}"/>
              </a:ext>
            </a:extLst>
          </p:cNvPr>
          <p:cNvSpPr txBox="1"/>
          <p:nvPr/>
        </p:nvSpPr>
        <p:spPr>
          <a:xfrm>
            <a:off x="381000" y="2889339"/>
            <a:ext cx="4190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High gradient operation up to 72 MV/m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Active length of acceleration is </a:t>
            </a:r>
            <a:r>
              <a:rPr lang="en-GB" sz="16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5.3 km </a:t>
            </a:r>
          </a:p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B</a:t>
            </a:r>
            <a:r>
              <a:rPr lang="en-GB" sz="1600" dirty="0">
                <a:latin typeface="Barlow Semi Condensed Light" panose="00000406000000000000" pitchFamily="2" charset="0"/>
              </a:rPr>
              <a:t>reakdown rate must be limited to 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0.01 events/pulse x 5.3×10</a:t>
            </a:r>
            <a:r>
              <a:rPr lang="en-GB" sz="1600" baseline="30000" dirty="0">
                <a:latin typeface="Barlow Semi Condensed Light" panose="00000406000000000000" pitchFamily="2" charset="0"/>
              </a:rPr>
              <a:t>3</a:t>
            </a:r>
            <a:r>
              <a:rPr lang="en-GB" sz="1600" dirty="0">
                <a:latin typeface="Barlow Semi Condensed Light" panose="00000406000000000000" pitchFamily="2" charset="0"/>
              </a:rPr>
              <a:t> m=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1.8×10</a:t>
            </a:r>
            <a:r>
              <a:rPr lang="en-GB" sz="1600" b="1" baseline="300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−6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events/pulse</a:t>
            </a:r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553EA4-A62A-2B86-A20C-DCB714DAEA3C}"/>
              </a:ext>
            </a:extLst>
          </p:cNvPr>
          <p:cNvSpPr txBox="1"/>
          <p:nvPr/>
        </p:nvSpPr>
        <p:spPr>
          <a:xfrm>
            <a:off x="4530201" y="2886124"/>
            <a:ext cx="4190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High gradient operation up to 100 MV/m</a:t>
            </a:r>
            <a:r>
              <a:rPr lang="en-GB" sz="1600" b="1" dirty="0">
                <a:latin typeface="Barlow Semi Condensed Light" panose="00000406000000000000" pitchFamily="2" charset="0"/>
              </a:rPr>
              <a:t> </a:t>
            </a:r>
          </a:p>
          <a:p>
            <a:pPr algn="r"/>
            <a:r>
              <a:rPr lang="en-GB" sz="1600" dirty="0">
                <a:latin typeface="Barlow Semi Condensed Light" panose="00000406000000000000" pitchFamily="2" charset="0"/>
              </a:rPr>
              <a:t>Active length of acceleration is </a:t>
            </a:r>
            <a:r>
              <a:rPr lang="en-GB" sz="16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30 km </a:t>
            </a:r>
          </a:p>
          <a:p>
            <a:pPr algn="r"/>
            <a:r>
              <a:rPr lang="en-GB" sz="1600" b="1" dirty="0">
                <a:latin typeface="Barlow Semi Condensed Light" panose="00000406000000000000" pitchFamily="2" charset="0"/>
              </a:rPr>
              <a:t>B</a:t>
            </a:r>
            <a:r>
              <a:rPr lang="en-GB" sz="1600" dirty="0">
                <a:latin typeface="Barlow Semi Condensed Light" panose="00000406000000000000" pitchFamily="2" charset="0"/>
              </a:rPr>
              <a:t>reakdown rate must be limited to </a:t>
            </a:r>
          </a:p>
          <a:p>
            <a:pPr algn="r"/>
            <a:r>
              <a:rPr lang="en-GB" sz="1600" dirty="0">
                <a:latin typeface="Barlow Semi Condensed Light" panose="00000406000000000000" pitchFamily="2" charset="0"/>
              </a:rPr>
              <a:t>0.01 events/pulse x 3×10</a:t>
            </a:r>
            <a:r>
              <a:rPr lang="en-GB" sz="1600" baseline="30000" dirty="0">
                <a:latin typeface="Barlow Semi Condensed Light" panose="00000406000000000000" pitchFamily="2" charset="0"/>
              </a:rPr>
              <a:t>4</a:t>
            </a:r>
            <a:r>
              <a:rPr lang="en-GB" sz="1600" dirty="0">
                <a:latin typeface="Barlow Semi Condensed Light" panose="00000406000000000000" pitchFamily="2" charset="0"/>
              </a:rPr>
              <a:t> m=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3×10</a:t>
            </a:r>
            <a:r>
              <a:rPr lang="en-GB" sz="1600" b="1" baseline="300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−7 </a:t>
            </a:r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events/pulse</a:t>
            </a:r>
            <a:r>
              <a:rPr lang="en-US" sz="1600" dirty="0">
                <a:latin typeface="Barlow Semi Condensed Light" panose="00000406000000000000" pitchFamily="2" charset="0"/>
              </a:rPr>
              <a:t>”</a:t>
            </a:r>
            <a:endParaRPr lang="en-GB" sz="1600" dirty="0">
              <a:latin typeface="Barlow Semi Condensed Light" panose="00000406000000000000" pitchFamily="2" charset="0"/>
            </a:endParaRPr>
          </a:p>
          <a:p>
            <a:pPr algn="r"/>
            <a:endParaRPr lang="en-GB" sz="1600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D6A081-97DE-DFB5-8AD5-02564726475F}"/>
              </a:ext>
            </a:extLst>
          </p:cNvPr>
          <p:cNvSpPr txBox="1"/>
          <p:nvPr/>
        </p:nvSpPr>
        <p:spPr>
          <a:xfrm>
            <a:off x="897325" y="5248868"/>
            <a:ext cx="74816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i="1" dirty="0">
                <a:latin typeface="Barlow Semi Condensed Light" panose="00000406000000000000" pitchFamily="2" charset="0"/>
              </a:rPr>
              <a:t>“the conservative estimate is used in the current CLIC design which assumes that kicks due to breakdown will result in a full loss of luminosity of the pulse in which the breakdown occurs. CLIC parameters budget a </a:t>
            </a:r>
            <a:r>
              <a:rPr lang="en-GB" sz="1400" b="1" i="1" dirty="0">
                <a:latin typeface="Barlow Semi Condensed Light" panose="00000406000000000000" pitchFamily="2" charset="0"/>
              </a:rPr>
              <a:t>1% luminosity loss </a:t>
            </a:r>
            <a:r>
              <a:rPr lang="en-GB" sz="1400" i="1" dirty="0">
                <a:latin typeface="Barlow Semi Condensed Light" panose="00000406000000000000" pitchFamily="2" charset="0"/>
              </a:rPr>
              <a:t>due to this effect. “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2FB434-D968-1DA2-644F-4494D0104044}"/>
              </a:ext>
            </a:extLst>
          </p:cNvPr>
          <p:cNvSpPr txBox="1">
            <a:spLocks/>
          </p:cNvSpPr>
          <p:nvPr/>
        </p:nvSpPr>
        <p:spPr>
          <a:xfrm>
            <a:off x="897328" y="2471137"/>
            <a:ext cx="2774563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2100" b="1" dirty="0">
                <a:latin typeface="Barlow Semi Condensed Light" panose="00000406000000000000" pitchFamily="2" charset="0"/>
              </a:rPr>
              <a:t>CLIC380</a:t>
            </a:r>
            <a:endParaRPr lang="en-GB" sz="2100" dirty="0">
              <a:latin typeface="Barlow Semi Condensed Light" panose="00000406000000000000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F7E1D19-D2D1-292D-2658-6BEFF9FF1A15}"/>
              </a:ext>
            </a:extLst>
          </p:cNvPr>
          <p:cNvSpPr txBox="1">
            <a:spLocks/>
          </p:cNvSpPr>
          <p:nvPr/>
        </p:nvSpPr>
        <p:spPr>
          <a:xfrm>
            <a:off x="4593431" y="2471137"/>
            <a:ext cx="3747408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GB" sz="2100" b="1" dirty="0">
                <a:latin typeface="Barlow Semi Condensed Light" panose="00000406000000000000" pitchFamily="2" charset="0"/>
              </a:rPr>
              <a:t>CLIC 1.5TeV</a:t>
            </a:r>
            <a:endParaRPr lang="en-GB" sz="2100" dirty="0">
              <a:latin typeface="Barlow Semi Condensed Light" panose="00000406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42A7C1-6BCD-417F-32BD-8ED772F339AD}"/>
              </a:ext>
            </a:extLst>
          </p:cNvPr>
          <p:cNvSpPr txBox="1"/>
          <p:nvPr/>
        </p:nvSpPr>
        <p:spPr>
          <a:xfrm>
            <a:off x="897325" y="4263560"/>
            <a:ext cx="7485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12 GHz operation frequency</a:t>
            </a:r>
          </a:p>
          <a:p>
            <a:pPr algn="ctr"/>
            <a:r>
              <a:rPr lang="en-GB" sz="1600" dirty="0">
                <a:latin typeface="Barlow Semi Condensed Light" panose="00000406000000000000" pitchFamily="2" charset="0"/>
              </a:rPr>
              <a:t>Manufacturing at micron-level tolerances to avoid degradation by beam-to-structure misalignment effects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86ED69E-E3C1-2553-ED6B-D8A69AE5242A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57DCB93-2A6F-67DC-96FA-2B4DD52E78E4}"/>
              </a:ext>
            </a:extLst>
          </p:cNvPr>
          <p:cNvSpPr txBox="1">
            <a:spLocks/>
          </p:cNvSpPr>
          <p:nvPr/>
        </p:nvSpPr>
        <p:spPr>
          <a:xfrm>
            <a:off x="11780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ACCELERATING STRUCTURES REQUIREMENTS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0D993A-88AA-0BC6-7015-7B5A05A712B1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2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8" name="Picture 7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8AFF3995-DFB4-6B03-C0A1-EA8C9A674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48FA59-12A6-C228-805A-15711F9DE100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45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1AA7A-2B8A-A146-2FA1-9B5D15774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different types of objects&#10;&#10;AI-generated content may be incorrect.">
            <a:extLst>
              <a:ext uri="{FF2B5EF4-FFF2-40B4-BE49-F238E27FC236}">
                <a16:creationId xmlns:a16="http://schemas.microsoft.com/office/drawing/2014/main" id="{A8263AA0-87C9-62E9-71DC-3FB111B20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3" y="1581150"/>
            <a:ext cx="8332221" cy="4686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91697A-6313-C2B0-06D0-256605216B28}"/>
              </a:ext>
            </a:extLst>
          </p:cNvPr>
          <p:cNvSpPr txBox="1">
            <a:spLocks/>
          </p:cNvSpPr>
          <p:nvPr/>
        </p:nvSpPr>
        <p:spPr>
          <a:xfrm>
            <a:off x="6703222" y="258428"/>
            <a:ext cx="2100263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CLIC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383F420-32F7-8637-98F5-DC2F8153A75F}"/>
              </a:ext>
            </a:extLst>
          </p:cNvPr>
          <p:cNvSpPr txBox="1">
            <a:spLocks/>
          </p:cNvSpPr>
          <p:nvPr/>
        </p:nvSpPr>
        <p:spPr>
          <a:xfrm>
            <a:off x="11780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17 YEARS OF STRUCTURE PROTOTYPES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5241CB-6139-7903-20C4-DF18F883A30E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3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7" name="Picture 6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73D06351-EA72-A901-139A-8E5FDC4C4C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1C21D7-2D1B-9B8E-92AA-32F045560CBE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7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166DC-CAD6-A9E1-4ED0-1BB72C1AD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5EAFCBD5-460E-6C1C-D948-B89ECB6A24BF}"/>
              </a:ext>
            </a:extLst>
          </p:cNvPr>
          <p:cNvSpPr txBox="1">
            <a:spLocks/>
          </p:cNvSpPr>
          <p:nvPr/>
        </p:nvSpPr>
        <p:spPr>
          <a:xfrm>
            <a:off x="4922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X-BAND TEST BENCHES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2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BA397BFC-AD88-7ABE-3231-4B0536A6D4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16078" r="11617" b="11121"/>
          <a:stretch>
            <a:fillRect/>
          </a:stretch>
        </p:blipFill>
        <p:spPr>
          <a:xfrm>
            <a:off x="360496" y="3311149"/>
            <a:ext cx="4207451" cy="2161100"/>
          </a:xfrm>
          <a:prstGeom prst="rect">
            <a:avLst/>
          </a:prstGeom>
          <a:noFill/>
        </p:spPr>
      </p:pic>
      <p:pic>
        <p:nvPicPr>
          <p:cNvPr id="4" name="Picture 3" descr="A diagram of a computer&#10;&#10;AI-generated content may be incorrect.">
            <a:extLst>
              <a:ext uri="{FF2B5EF4-FFF2-40B4-BE49-F238E27FC236}">
                <a16:creationId xmlns:a16="http://schemas.microsoft.com/office/drawing/2014/main" id="{E7F97B22-55D3-E38E-1D24-040FA15553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" t="20321" r="1955" b="10557"/>
          <a:stretch>
            <a:fillRect/>
          </a:stretch>
        </p:blipFill>
        <p:spPr>
          <a:xfrm>
            <a:off x="4776347" y="1785524"/>
            <a:ext cx="4207450" cy="1723758"/>
          </a:xfrm>
          <a:prstGeom prst="rect">
            <a:avLst/>
          </a:prstGeom>
        </p:spPr>
      </p:pic>
      <p:pic>
        <p:nvPicPr>
          <p:cNvPr id="8" name="Picture 7" descr="A diagram of a block diagram&#10;&#10;AI-generated content may be incorrect.">
            <a:extLst>
              <a:ext uri="{FF2B5EF4-FFF2-40B4-BE49-F238E27FC236}">
                <a16:creationId xmlns:a16="http://schemas.microsoft.com/office/drawing/2014/main" id="{64293E74-F667-C8AD-BB55-B05457CB04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" t="8775" b="6318"/>
          <a:stretch>
            <a:fillRect/>
          </a:stretch>
        </p:blipFill>
        <p:spPr>
          <a:xfrm>
            <a:off x="4877196" y="3629025"/>
            <a:ext cx="4090370" cy="19737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55EB5E-19EE-EA9C-8A0D-C5D0994C5020}"/>
              </a:ext>
            </a:extLst>
          </p:cNvPr>
          <p:cNvSpPr txBox="1"/>
          <p:nvPr/>
        </p:nvSpPr>
        <p:spPr>
          <a:xfrm>
            <a:off x="312391" y="1798330"/>
            <a:ext cx="4259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1</a:t>
            </a:r>
            <a:r>
              <a:rPr lang="en-GB" sz="1600" baseline="30000" dirty="0">
                <a:latin typeface="Barlow Semi Condensed Light" panose="00000406000000000000" pitchFamily="2" charset="0"/>
              </a:rPr>
              <a:t>st</a:t>
            </a:r>
            <a:r>
              <a:rPr lang="en-GB" sz="1600" dirty="0">
                <a:latin typeface="Barlow Semi Condensed Light" panose="00000406000000000000" pitchFamily="2" charset="0"/>
              </a:rPr>
              <a:t> test benches to test 12 GHz structures in </a:t>
            </a:r>
            <a:r>
              <a:rPr lang="en-GB" sz="1600" b="1" dirty="0">
                <a:latin typeface="Barlow Semi Condensed Light" panose="00000406000000000000" pitchFamily="2" charset="0"/>
              </a:rPr>
              <a:t>KEK</a:t>
            </a:r>
            <a:r>
              <a:rPr lang="en-GB" sz="1600" dirty="0">
                <a:latin typeface="Barlow Semi Condensed Light" panose="00000406000000000000" pitchFamily="2" charset="0"/>
              </a:rPr>
              <a:t> and </a:t>
            </a:r>
            <a:r>
              <a:rPr lang="en-GB" sz="1600" b="1" dirty="0">
                <a:latin typeface="Barlow Semi Condensed Light" panose="00000406000000000000" pitchFamily="2" charset="0"/>
              </a:rPr>
              <a:t>SLAC. </a:t>
            </a:r>
            <a:r>
              <a:rPr lang="en-GB" sz="1600" dirty="0">
                <a:latin typeface="Barlow Semi Condensed Light" panose="00000406000000000000" pitchFamily="2" charset="0"/>
              </a:rPr>
              <a:t>From 2012, Xboxes at CERN (Xbox1, Xbox2 and Xbox3)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Capabilities for simultaneous testing of up to 7 prototypes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8EC2DAEB-373A-1C73-09D1-EFCB0DD15BBB}"/>
              </a:ext>
            </a:extLst>
          </p:cNvPr>
          <p:cNvSpPr txBox="1">
            <a:spLocks/>
          </p:cNvSpPr>
          <p:nvPr/>
        </p:nvSpPr>
        <p:spPr>
          <a:xfrm rot="16200000">
            <a:off x="3648169" y="2121641"/>
            <a:ext cx="2475035" cy="28573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b="1" dirty="0">
                <a:solidFill>
                  <a:srgbClr val="0033A0"/>
                </a:solidFill>
                <a:latin typeface="Barlow Semi Condensed Light" panose="00000406000000000000" pitchFamily="2" charset="0"/>
              </a:rPr>
              <a:t>XBOX2</a:t>
            </a:r>
            <a:endParaRPr lang="en-GB" sz="4000" b="1" dirty="0">
              <a:solidFill>
                <a:srgbClr val="0033A0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96BDFAD-A92F-2ECA-A725-7DC387987287}"/>
              </a:ext>
            </a:extLst>
          </p:cNvPr>
          <p:cNvSpPr txBox="1">
            <a:spLocks/>
          </p:cNvSpPr>
          <p:nvPr/>
        </p:nvSpPr>
        <p:spPr>
          <a:xfrm rot="16200000">
            <a:off x="3628703" y="4932657"/>
            <a:ext cx="2513964" cy="28573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514350" indent="-5143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3737"/>
              </a:buClr>
              <a:buSzPct val="80000"/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B6D22"/>
              </a:buClr>
              <a:buSzPct val="80000"/>
              <a:buFont typeface="Courier New" panose="02070309020205020404" pitchFamily="49" charset="0"/>
              <a:buChar char="o"/>
              <a:defRPr sz="20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D1C300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E8E46"/>
              </a:buClr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Anaheim" panose="0200050300000000000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b="1" dirty="0">
                <a:solidFill>
                  <a:srgbClr val="0033A0"/>
                </a:solidFill>
                <a:latin typeface="Barlow Semi Condensed Light" panose="00000406000000000000" pitchFamily="2" charset="0"/>
              </a:rPr>
              <a:t>XBOX3</a:t>
            </a:r>
            <a:endParaRPr lang="en-GB" sz="4000" b="1" dirty="0">
              <a:solidFill>
                <a:srgbClr val="0033A0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21DC68-894C-B2F9-E01D-1F38F1617B0A}"/>
              </a:ext>
            </a:extLst>
          </p:cNvPr>
          <p:cNvSpPr/>
          <p:nvPr/>
        </p:nvSpPr>
        <p:spPr>
          <a:xfrm>
            <a:off x="5028552" y="2739541"/>
            <a:ext cx="1534173" cy="889483"/>
          </a:xfrm>
          <a:prstGeom prst="rect">
            <a:avLst/>
          </a:prstGeom>
          <a:noFill/>
          <a:ln>
            <a:solidFill>
              <a:srgbClr val="112EA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50 MW, 1.5 us</a:t>
            </a:r>
            <a:endParaRPr lang="en-GB" sz="1600" dirty="0">
              <a:solidFill>
                <a:srgbClr val="112EAB"/>
              </a:solidFill>
              <a:latin typeface="Barlow Semi Condensed" panose="00000506000000000000" pitchFamily="2" charset="0"/>
            </a:endParaRPr>
          </a:p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150 MW, 250 ns</a:t>
            </a:r>
            <a:endParaRPr lang="en-GB" sz="1600" dirty="0">
              <a:solidFill>
                <a:srgbClr val="112EAB"/>
              </a:solidFill>
              <a:latin typeface="Barlow Semi Condensed" panose="00000506000000000000" pitchFamily="2" charset="0"/>
            </a:endParaRPr>
          </a:p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50 Hz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44A250-DE37-A472-1AEB-8D75C53B5A94}"/>
              </a:ext>
            </a:extLst>
          </p:cNvPr>
          <p:cNvSpPr/>
          <p:nvPr/>
        </p:nvSpPr>
        <p:spPr>
          <a:xfrm>
            <a:off x="5028552" y="5334000"/>
            <a:ext cx="1686573" cy="1265572"/>
          </a:xfrm>
          <a:prstGeom prst="rect">
            <a:avLst/>
          </a:prstGeom>
          <a:noFill/>
          <a:ln>
            <a:solidFill>
              <a:srgbClr val="112EAB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2x 6-10 MW, 5 us</a:t>
            </a:r>
            <a:endParaRPr lang="en-GB" sz="1600" dirty="0">
              <a:solidFill>
                <a:srgbClr val="112EAB"/>
              </a:solidFill>
              <a:latin typeface="Barlow Semi Condensed" panose="00000506000000000000" pitchFamily="2" charset="0"/>
            </a:endParaRPr>
          </a:p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40-60 MW, 200 ns</a:t>
            </a:r>
            <a:endParaRPr lang="en-GB" sz="1600" dirty="0">
              <a:solidFill>
                <a:srgbClr val="112EAB"/>
              </a:solidFill>
              <a:latin typeface="Barlow Semi Condensed" panose="00000506000000000000" pitchFamily="2" charset="0"/>
            </a:endParaRPr>
          </a:p>
          <a:p>
            <a:pPr marL="128585" lvl="1" indent="-128585" defTabSz="60006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sz="1600" dirty="0">
                <a:solidFill>
                  <a:srgbClr val="112EAB"/>
                </a:solidFill>
                <a:latin typeface="Barlow Semi Condensed" panose="00000506000000000000" pitchFamily="2" charset="0"/>
              </a:rPr>
              <a:t>Up to 400 Hz (200 Hz/line)</a:t>
            </a:r>
            <a:endParaRPr lang="en-GB" sz="1600" dirty="0">
              <a:solidFill>
                <a:srgbClr val="112EAB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1E96D2-A707-16F2-DA22-209AA8B4B9A7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4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5" name="Picture 4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CC610FEB-B654-F3B1-234A-342501DC37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319D71-E0E8-3F49-CF13-091187F463DF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895B72F-CCEB-FFFD-6937-E4739A727913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HIGH-POWER TESTS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568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C6201-BFC2-ABAD-FD44-ACD0C1111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CEBC141-929A-9DFB-D764-1ED5B7E28716}"/>
              </a:ext>
            </a:extLst>
          </p:cNvPr>
          <p:cNvSpPr txBox="1"/>
          <p:nvPr/>
        </p:nvSpPr>
        <p:spPr>
          <a:xfrm>
            <a:off x="581181" y="1905506"/>
            <a:ext cx="31121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latin typeface="Barlow Semi Condensed Light" panose="00000406000000000000" pitchFamily="2" charset="0"/>
              </a:rPr>
              <a:t>High-power pulsed RF generation + monitoring of relevant signals along the RF distribution line</a:t>
            </a:r>
            <a:endParaRPr lang="en-GB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Dark current signals</a:t>
            </a:r>
          </a:p>
          <a:p>
            <a:pPr marL="214308" indent="-214308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Upstream </a:t>
            </a:r>
          </a:p>
          <a:p>
            <a:pPr marL="214308" indent="-214308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Downstream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RF signals</a:t>
            </a:r>
          </a:p>
          <a:p>
            <a:pPr marL="214308" indent="-214308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Incident </a:t>
            </a:r>
          </a:p>
          <a:p>
            <a:pPr marL="214308" indent="-214308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Barlow Semi Condensed Light" panose="00000406000000000000" pitchFamily="2" charset="0"/>
              </a:rPr>
              <a:t>Reflected 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Vacuum signals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Flow</a:t>
            </a:r>
          </a:p>
          <a:p>
            <a:pPr algn="just"/>
            <a:r>
              <a:rPr lang="en-GB" sz="1600" dirty="0">
                <a:latin typeface="Barlow Semi Condensed Light" panose="00000406000000000000" pitchFamily="2" charset="0"/>
              </a:rPr>
              <a:t>Temperature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3EF351-2F62-EE59-66E7-8A6587B946E6}"/>
              </a:ext>
            </a:extLst>
          </p:cNvPr>
          <p:cNvSpPr txBox="1"/>
          <p:nvPr/>
        </p:nvSpPr>
        <p:spPr>
          <a:xfrm>
            <a:off x="477700" y="5257886"/>
            <a:ext cx="3295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Conditioning algorithm based on vacuum/ BDR +</a:t>
            </a:r>
          </a:p>
          <a:p>
            <a:pPr algn="just"/>
            <a:r>
              <a:rPr lang="en-GB" sz="1600" b="1" dirty="0">
                <a:solidFill>
                  <a:srgbClr val="E15E32"/>
                </a:solidFill>
                <a:latin typeface="Barlow Semi Condensed Light" panose="00000406000000000000" pitchFamily="2" charset="0"/>
              </a:rPr>
              <a:t>Breakdown and field emission studies</a:t>
            </a:r>
          </a:p>
        </p:txBody>
      </p:sp>
      <p:pic>
        <p:nvPicPr>
          <p:cNvPr id="9" name="Picture 8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1E89709C-2BF5-1C13-CE44-1A2632DBD1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246" y="1940957"/>
            <a:ext cx="2230895" cy="1512000"/>
          </a:xfrm>
          <a:prstGeom prst="rect">
            <a:avLst/>
          </a:prstGeom>
        </p:spPr>
      </p:pic>
      <p:pic>
        <p:nvPicPr>
          <p:cNvPr id="42" name="Picture 41" descr="A graph of a graph&#10;&#10;AI-generated content may be incorrect.">
            <a:extLst>
              <a:ext uri="{FF2B5EF4-FFF2-40B4-BE49-F238E27FC236}">
                <a16:creationId xmlns:a16="http://schemas.microsoft.com/office/drawing/2014/main" id="{C071DECE-DC6D-7455-621A-1273CBCB28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2280"/>
          <a:stretch>
            <a:fillRect/>
          </a:stretch>
        </p:blipFill>
        <p:spPr>
          <a:xfrm>
            <a:off x="3857625" y="4027081"/>
            <a:ext cx="4920725" cy="2260757"/>
          </a:xfrm>
          <a:prstGeom prst="rect">
            <a:avLst/>
          </a:prstGeom>
        </p:spPr>
      </p:pic>
      <p:pic>
        <p:nvPicPr>
          <p:cNvPr id="43" name="Content Placeholder 17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BA5D070B-8129-549D-6B68-11A8DFD37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509" b="91071" l="9945" r="89931">
                        <a14:foregroundMark x1="31622" y1="26587" x2="34549" y2="26389"/>
                        <a14:foregroundMark x1="32688" y1="17361" x2="32763" y2="24669"/>
                        <a14:foregroundMark x1="68651" y1="15542" x2="68700" y2="25529"/>
                        <a14:foregroundMark x1="68700" y1="25529" x2="66592" y2="26587"/>
                        <a14:foregroundMark x1="73090" y1="40278" x2="75298" y2="43122"/>
                        <a14:foregroundMark x1="77877" y1="45238" x2="77877" y2="42361"/>
                        <a14:foregroundMark x1="68874" y1="59226" x2="69172" y2="62269"/>
                        <a14:foregroundMark x1="69370" y1="75661" x2="67510" y2="76356"/>
                        <a14:foregroundMark x1="79514" y1="82341" x2="81796" y2="76720"/>
                        <a14:foregroundMark x1="83209" y1="79464" x2="80208" y2="83003"/>
                        <a14:foregroundMark x1="22346" y1="83466" x2="29340" y2="78571"/>
                        <a14:foregroundMark x1="29340" y1="78571" x2="29340" y2="77480"/>
                        <a14:foregroundMark x1="30630" y1="61310" x2="32912" y2="70899"/>
                        <a14:foregroundMark x1="32912" y1="70899" x2="32143" y2="80423"/>
                        <a14:foregroundMark x1="32143" y1="80423" x2="31548" y2="81382"/>
                        <a14:foregroundMark x1="27207" y1="84888" x2="32068" y2="79861"/>
                        <a14:foregroundMark x1="31200" y1="91071" x2="33209" y2="87665"/>
                        <a14:foregroundMark x1="29142" y1="36938" x2="30779" y2="34854"/>
                        <a14:foregroundMark x1="67163" y1="76521" x2="66815" y2="79464"/>
                        <a14:backgroundMark x1="42336" y1="50099" x2="46825" y2="50099"/>
                        <a14:backgroundMark x1="56448" y1="50562" x2="58681" y2="47784"/>
                        <a14:backgroundMark x1="43403" y1="76257" x2="53472" y2="76554"/>
                        <a14:backgroundMark x1="53472" y1="76554" x2="49901" y2="83466"/>
                        <a14:backgroundMark x1="61954" y1="77381" x2="59375" y2="85847"/>
                        <a14:backgroundMark x1="42907" y1="53406" x2="46032" y2="53142"/>
                        <a14:backgroundMark x1="29067" y1="57407" x2="32639" y2="56647"/>
                        <a14:backgroundMark x1="30134" y1="55886" x2="30134" y2="55886"/>
                        <a14:backgroundMark x1="28993" y1="56845" x2="30407" y2="55423"/>
                      </a14:backgroundRemoval>
                    </a14:imgEffect>
                  </a14:imgLayer>
                </a14:imgProps>
              </a:ext>
            </a:extLst>
          </a:blip>
          <a:srcRect t="10803"/>
          <a:stretch/>
        </p:blipFill>
        <p:spPr>
          <a:xfrm rot="16200000">
            <a:off x="3681236" y="5708963"/>
            <a:ext cx="714689" cy="478107"/>
          </a:xfrm>
        </p:spPr>
      </p:pic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92E4F7CC-0FB7-3AF8-16CC-D71920797F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10" y="1947539"/>
            <a:ext cx="2128859" cy="151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814DDE-FBC4-BAF7-852A-C12D8AC068FB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5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04BDAC32-5735-10B4-6E44-471BF97EF6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69188E-0BC3-8968-5B37-6F084D2C8869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7BE9DC-4BC9-E3DE-9F87-80EC15CB092E}"/>
              </a:ext>
            </a:extLst>
          </p:cNvPr>
          <p:cNvSpPr txBox="1">
            <a:spLocks/>
          </p:cNvSpPr>
          <p:nvPr/>
        </p:nvSpPr>
        <p:spPr>
          <a:xfrm>
            <a:off x="492238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XBOXES AT CERN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424A69D-615E-81C8-A455-59F2B8C7D6CC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HIGH-POWER TESTS 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22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C83F4-14A1-BC12-0B6A-6B32E3140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E11A4A1-B3AF-3210-A99E-715007726129}"/>
              </a:ext>
            </a:extLst>
          </p:cNvPr>
          <p:cNvSpPr txBox="1">
            <a:spLocks/>
          </p:cNvSpPr>
          <p:nvPr/>
        </p:nvSpPr>
        <p:spPr>
          <a:xfrm>
            <a:off x="139813" y="1076685"/>
            <a:ext cx="7889762" cy="34179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tabLst>
                <a:tab pos="4105172" algn="l"/>
              </a:tabLst>
            </a:pPr>
            <a:r>
              <a:rPr lang="en-GB" sz="3075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AN EMPIRICAL LAW TO COMPARE PERFORMANCE</a:t>
            </a: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  <a:p>
            <a:pPr>
              <a:tabLst>
                <a:tab pos="4105172" algn="l"/>
              </a:tabLst>
            </a:pPr>
            <a:endParaRPr lang="en-GB" sz="3075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E984F6-1EA5-3983-0B27-A19C89E47E14}"/>
              </a:ext>
            </a:extLst>
          </p:cNvPr>
          <p:cNvSpPr txBox="1"/>
          <p:nvPr/>
        </p:nvSpPr>
        <p:spPr>
          <a:xfrm>
            <a:off x="562152" y="2078938"/>
            <a:ext cx="28763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Barlow Semi Condensed Light" panose="00000406000000000000" pitchFamily="2" charset="0"/>
              </a:rPr>
              <a:t>Different test conditions limit our capability to compare prototype performance (pulse width, available power…)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  <a:p>
            <a:pPr algn="just"/>
            <a:r>
              <a:rPr lang="en-US" sz="1600" b="1" dirty="0">
                <a:latin typeface="Barlow Semi Condensed Light" panose="00000406000000000000" pitchFamily="2" charset="0"/>
              </a:rPr>
              <a:t>Measuring BDRs of </a:t>
            </a:r>
            <a:r>
              <a:rPr lang="en-GB" sz="1600" b="1" dirty="0">
                <a:latin typeface="Barlow Semi Condensed Light" panose="00000406000000000000" pitchFamily="2" charset="0"/>
              </a:rPr>
              <a:t>10</a:t>
            </a:r>
            <a:r>
              <a:rPr lang="en-GB" sz="1600" b="1" baseline="30000" dirty="0">
                <a:latin typeface="Barlow Semi Condensed Light" panose="00000406000000000000" pitchFamily="2" charset="0"/>
              </a:rPr>
              <a:t>−7</a:t>
            </a:r>
            <a:r>
              <a:rPr lang="en-US" sz="1600" b="1" dirty="0">
                <a:latin typeface="Barlow Semi Condensed Light" panose="00000406000000000000" pitchFamily="2" charset="0"/>
              </a:rPr>
              <a:t> </a:t>
            </a:r>
            <a:r>
              <a:rPr lang="en-US" sz="1600" b="1" dirty="0" err="1">
                <a:latin typeface="Barlow Semi Condensed Light" panose="00000406000000000000" pitchFamily="2" charset="0"/>
              </a:rPr>
              <a:t>bpp</a:t>
            </a:r>
            <a:r>
              <a:rPr lang="en-US" sz="1600" b="1" dirty="0">
                <a:latin typeface="Barlow Semi Condensed Light" panose="00000406000000000000" pitchFamily="2" charset="0"/>
              </a:rPr>
              <a:t> would take months!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p:pic>
        <p:nvPicPr>
          <p:cNvPr id="14" name="Picture 13" descr="A graph with red and green lines&#10;&#10;AI-generated content may be incorrect.">
            <a:extLst>
              <a:ext uri="{FF2B5EF4-FFF2-40B4-BE49-F238E27FC236}">
                <a16:creationId xmlns:a16="http://schemas.microsoft.com/office/drawing/2014/main" id="{472F4D60-86F9-002C-74E6-484630202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202" y="2078938"/>
            <a:ext cx="2500177" cy="3792041"/>
          </a:xfrm>
          <a:prstGeom prst="rect">
            <a:avLst/>
          </a:prstGeom>
        </p:spPr>
      </p:pic>
      <p:pic>
        <p:nvPicPr>
          <p:cNvPr id="18" name="Picture 17" descr="A graph with a line graph&#10;&#10;AI-generated content may be incorrect.">
            <a:extLst>
              <a:ext uri="{FF2B5EF4-FFF2-40B4-BE49-F238E27FC236}">
                <a16:creationId xmlns:a16="http://schemas.microsoft.com/office/drawing/2014/main" id="{0237036D-3EE3-D349-DB5D-D4393A08B3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379" y="1762282"/>
            <a:ext cx="1675364" cy="2541040"/>
          </a:xfrm>
          <a:prstGeom prst="rect">
            <a:avLst/>
          </a:prstGeom>
        </p:spPr>
      </p:pic>
      <p:pic>
        <p:nvPicPr>
          <p:cNvPr id="16" name="Picture 15" descr="A graph with purple dots&#10;&#10;AI-generated content may be incorrect.">
            <a:extLst>
              <a:ext uri="{FF2B5EF4-FFF2-40B4-BE49-F238E27FC236}">
                <a16:creationId xmlns:a16="http://schemas.microsoft.com/office/drawing/2014/main" id="{8EE0A255-B16D-DCC8-C397-A13339DED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636" y="3737783"/>
            <a:ext cx="1675364" cy="25410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DCB0-D069-8B7D-9850-F70B8ED5A391}"/>
                  </a:ext>
                </a:extLst>
              </p:cNvPr>
              <p:cNvSpPr txBox="1"/>
              <p:nvPr/>
            </p:nvSpPr>
            <p:spPr>
              <a:xfrm>
                <a:off x="782817" y="5061222"/>
                <a:ext cx="1890359" cy="611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1" i="1">
                              <a:solidFill>
                                <a:srgbClr val="112EAB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>
                              <a:solidFill>
                                <a:srgbClr val="112EAB"/>
                              </a:solidFill>
                              <a:latin typeface="Cambria Math" panose="02040503050406030204" pitchFamily="18" charset="0"/>
                            </a:rPr>
                            <m:t>𝑩𝑫𝑹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  <m:sup>
                              <m: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  <m:t>𝟑𝟎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112EAB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p>
                              <m:r>
                                <a:rPr lang="en-US" sz="1600" b="1" i="1">
                                  <a:solidFill>
                                    <a:srgbClr val="112EAB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p>
                          </m:sSup>
                        </m:den>
                      </m:f>
                      <m:r>
                        <m:rPr>
                          <m:lit/>
                        </m:rPr>
                        <a:rPr lang="en-US" sz="1600" b="1" i="1">
                          <a:solidFill>
                            <a:srgbClr val="112EAB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>
                          <a:solidFill>
                            <a:srgbClr val="112EA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solidFill>
                            <a:srgbClr val="112EAB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en-US" sz="1600" b="1" i="1" dirty="0">
                  <a:solidFill>
                    <a:srgbClr val="112EAB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534DCB0-D069-8B7D-9850-F70B8ED5A3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817" y="5061222"/>
                <a:ext cx="1890359" cy="6111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6FF52CE-3AB2-E8C6-82CF-39427CE84671}"/>
              </a:ext>
            </a:extLst>
          </p:cNvPr>
          <p:cNvSpPr txBox="1"/>
          <p:nvPr/>
        </p:nvSpPr>
        <p:spPr>
          <a:xfrm>
            <a:off x="562152" y="3941207"/>
            <a:ext cx="2517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600" b="1" dirty="0">
              <a:solidFill>
                <a:srgbClr val="112EAB"/>
              </a:solidFill>
              <a:latin typeface="Barlow Semi Condensed Light" panose="00000406000000000000" pitchFamily="2" charset="0"/>
            </a:endParaRPr>
          </a:p>
          <a:p>
            <a:pPr algn="just"/>
            <a:r>
              <a:rPr lang="en-GB" sz="1600" b="1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An empirical law (2006) </a:t>
            </a:r>
            <a:r>
              <a:rPr lang="en-GB" sz="1600" dirty="0">
                <a:solidFill>
                  <a:srgbClr val="112EAB"/>
                </a:solidFill>
                <a:latin typeface="Barlow Semi Condensed Light" panose="00000406000000000000" pitchFamily="2" charset="0"/>
              </a:rPr>
              <a:t>has been observed among the different structures:</a:t>
            </a:r>
          </a:p>
          <a:p>
            <a:pPr algn="just"/>
            <a:endParaRPr lang="en-US" sz="1600" dirty="0">
              <a:latin typeface="Barlow Semi Condensed Light" panose="00000406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B2B34F-8E70-B5C5-142E-D5D66AE47039}"/>
                  </a:ext>
                </a:extLst>
              </p:cNvPr>
              <p:cNvSpPr txBox="1"/>
              <p:nvPr/>
            </p:nvSpPr>
            <p:spPr>
              <a:xfrm>
                <a:off x="4843890" y="4758283"/>
                <a:ext cx="1183489" cy="304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b="1" dirty="0">
                    <a:solidFill>
                      <a:schemeClr val="bg1">
                        <a:lumMod val="50000"/>
                      </a:schemeClr>
                    </a:solidFill>
                    <a:latin typeface="Barlow Semi Condensed Light" panose="00000406000000000000" pitchFamily="2" charset="0"/>
                  </a:rPr>
                  <a:t>BDR</a:t>
                </a:r>
                <a14:m>
                  <m:oMath xmlns:m="http://schemas.openxmlformats.org/officeDocument/2006/math">
                    <m:r>
                      <a:rPr lang="en-US" sz="1350" b="1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~ </m:t>
                    </m:r>
                    <m:sSubSup>
                      <m:sSubSupPr>
                        <m:ctrlPr>
                          <a:rPr lang="en-US" sz="135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35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35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  <m:sup>
                        <m:r>
                          <a:rPr lang="en-US" sz="1350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sup>
                    </m:sSubSup>
                  </m:oMath>
                </a14:m>
                <a:endParaRPr lang="en-US" sz="1350" b="1" dirty="0">
                  <a:solidFill>
                    <a:schemeClr val="bg1">
                      <a:lumMod val="50000"/>
                    </a:schemeClr>
                  </a:solidFill>
                  <a:latin typeface="Barlow Semi Condensed Light" panose="00000406000000000000" pitchFamily="2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B2B34F-8E70-B5C5-142E-D5D66AE47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890" y="4758283"/>
                <a:ext cx="1183489" cy="304827"/>
              </a:xfrm>
              <a:prstGeom prst="rect">
                <a:avLst/>
              </a:prstGeom>
              <a:blipFill>
                <a:blip r:embed="rId7"/>
                <a:stretch>
                  <a:fillRect l="-1546" t="-4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F92C609-FDE0-6A0B-2B97-75E722E51C07}"/>
              </a:ext>
            </a:extLst>
          </p:cNvPr>
          <p:cNvSpPr txBox="1"/>
          <p:nvPr/>
        </p:nvSpPr>
        <p:spPr>
          <a:xfrm>
            <a:off x="8378938" y="6436519"/>
            <a:ext cx="563336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25" dirty="0">
                <a:latin typeface="Barlow Semi Condensed Light" panose="00000406000000000000" pitchFamily="2" charset="0"/>
              </a:rPr>
              <a:t>6</a:t>
            </a:r>
            <a:endParaRPr lang="en-GB" sz="825" dirty="0">
              <a:latin typeface="Barlow Semi Condensed Light" panose="00000406000000000000" pitchFamily="2" charset="0"/>
            </a:endParaRPr>
          </a:p>
        </p:txBody>
      </p:sp>
      <p:pic>
        <p:nvPicPr>
          <p:cNvPr id="10" name="Picture 9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5D1B1AAC-51C0-3CB0-0266-C0684AB9C2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41" y="6436721"/>
            <a:ext cx="322323" cy="2788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08C347-0073-5B80-100B-2CDA8795F975}"/>
              </a:ext>
            </a:extLst>
          </p:cNvPr>
          <p:cNvSpPr txBox="1"/>
          <p:nvPr/>
        </p:nvSpPr>
        <p:spPr>
          <a:xfrm>
            <a:off x="663817" y="6436519"/>
            <a:ext cx="3908183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5" i="1" dirty="0">
                <a:latin typeface="Barlow Semi Condensed Light" pitchFamily="2" charset="77"/>
              </a:rPr>
              <a:t>LCWS  </a:t>
            </a:r>
            <a:r>
              <a:rPr lang="en-US" sz="825" dirty="0">
                <a:latin typeface="Barlow Semi Condensed Light" pitchFamily="2" charset="77"/>
              </a:rPr>
              <a:t>2025</a:t>
            </a:r>
            <a:endParaRPr lang="en-GB" sz="825" dirty="0">
              <a:latin typeface="Barlow Semi Condensed Light" pitchFamily="2" charset="77"/>
            </a:endParaRPr>
          </a:p>
          <a:p>
            <a:pPr algn="l"/>
            <a:endParaRPr lang="en-GB" sz="825" dirty="0">
              <a:latin typeface="Barlow Semi Condensed Light" panose="00000406000000000000" pitchFamily="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4229B24-07B4-0F3A-8E5B-90169C514531}"/>
              </a:ext>
            </a:extLst>
          </p:cNvPr>
          <p:cNvSpPr txBox="1">
            <a:spLocks/>
          </p:cNvSpPr>
          <p:nvPr/>
        </p:nvSpPr>
        <p:spPr>
          <a:xfrm>
            <a:off x="178040" y="258428"/>
            <a:ext cx="10194685" cy="108370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105172" algn="l"/>
              </a:tabLst>
            </a:pPr>
            <a:r>
              <a:rPr lang="en-US" sz="9600" b="1" dirty="0">
                <a:solidFill>
                  <a:srgbClr val="1802BA"/>
                </a:solidFill>
                <a:latin typeface="Barlow Semi Condensed Light" panose="00000406000000000000" pitchFamily="2" charset="0"/>
              </a:rPr>
              <a:t>TEST RESULTS</a:t>
            </a:r>
            <a:endParaRPr lang="en-GB" sz="9600" dirty="0">
              <a:solidFill>
                <a:srgbClr val="1802BA"/>
              </a:solidFill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66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38061</TotalTime>
  <Words>1415</Words>
  <Application>Microsoft Office PowerPoint</Application>
  <PresentationFormat>On-screen Show (4:3)</PresentationFormat>
  <Paragraphs>234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Aptos</vt:lpstr>
      <vt:lpstr>Aptos Display</vt:lpstr>
      <vt:lpstr>Arial</vt:lpstr>
      <vt:lpstr>Barlow Semi Condensed</vt:lpstr>
      <vt:lpstr>Barlow Semi Condensed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Paz Alonso Arias</dc:creator>
  <cp:lastModifiedBy>Paz Alonso Arias</cp:lastModifiedBy>
  <cp:revision>109</cp:revision>
  <cp:lastPrinted>2025-03-13T09:11:22Z</cp:lastPrinted>
  <dcterms:created xsi:type="dcterms:W3CDTF">2024-12-06T09:12:48Z</dcterms:created>
  <dcterms:modified xsi:type="dcterms:W3CDTF">2025-10-21T21:28:46Z</dcterms:modified>
</cp:coreProperties>
</file>