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ink/ink1.xml" ContentType="application/inkml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58" r:id="rId4"/>
  </p:sldMasterIdLst>
  <p:notesMasterIdLst>
    <p:notesMasterId r:id="rId29"/>
  </p:notesMasterIdLst>
  <p:handoutMasterIdLst>
    <p:handoutMasterId r:id="rId30"/>
  </p:handoutMasterIdLst>
  <p:sldIdLst>
    <p:sldId id="410" r:id="rId5"/>
    <p:sldId id="428" r:id="rId6"/>
    <p:sldId id="408" r:id="rId7"/>
    <p:sldId id="412" r:id="rId8"/>
    <p:sldId id="413" r:id="rId9"/>
    <p:sldId id="411" r:id="rId10"/>
    <p:sldId id="429" r:id="rId11"/>
    <p:sldId id="415" r:id="rId12"/>
    <p:sldId id="414" r:id="rId13"/>
    <p:sldId id="416" r:id="rId14"/>
    <p:sldId id="417" r:id="rId15"/>
    <p:sldId id="418" r:id="rId16"/>
    <p:sldId id="419" r:id="rId17"/>
    <p:sldId id="421" r:id="rId18"/>
    <p:sldId id="420" r:id="rId19"/>
    <p:sldId id="422" r:id="rId20"/>
    <p:sldId id="430" r:id="rId21"/>
    <p:sldId id="425" r:id="rId22"/>
    <p:sldId id="426" r:id="rId23"/>
    <p:sldId id="427" r:id="rId24"/>
    <p:sldId id="433" r:id="rId25"/>
    <p:sldId id="423" r:id="rId26"/>
    <p:sldId id="424" r:id="rId27"/>
    <p:sldId id="431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7A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8A107856-5554-42FB-B03E-39F5DBC370B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97" autoAdjust="0"/>
    <p:restoredTop sz="96327" autoAdjust="0"/>
  </p:normalViewPr>
  <p:slideViewPr>
    <p:cSldViewPr snapToGrid="0">
      <p:cViewPr varScale="1">
        <p:scale>
          <a:sx n="91" d="100"/>
          <a:sy n="91" d="100"/>
        </p:scale>
        <p:origin x="-432" y="88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howGuides="1">
      <p:cViewPr varScale="1">
        <p:scale>
          <a:sx n="58" d="100"/>
          <a:sy n="58" d="100"/>
        </p:scale>
        <p:origin x="3240" y="6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F6756E-81DA-9FAC-70D8-556F658BDDA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BEDD12-BCD5-485B-BCBC-34BB01D7923C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71D415-D05A-7067-CCD3-457153D96CD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230DF-5933-439D-898F-38E9AC9BA68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97095E3-54D2-CFD2-4F49-7536FC8641D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8" name="Header Placeholder 7">
            <a:extLst>
              <a:ext uri="{FF2B5EF4-FFF2-40B4-BE49-F238E27FC236}">
                <a16:creationId xmlns:a16="http://schemas.microsoft.com/office/drawing/2014/main" id="{521EE01A-C0B5-5ECF-96DD-768F86AA15C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2284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10-21T10:26:28.409"/>
    </inkml:context>
    <inkml:brush xml:id="br0">
      <inkml:brushProperty name="width" value="0.2" units="cm"/>
      <inkml:brushProperty name="height" value="0.4" units="cm"/>
      <inkml:brushProperty name="color" value="#FF8517"/>
      <inkml:brushProperty name="tip" value="rectangle"/>
      <inkml:brushProperty name="rasterOp" value="maskPen"/>
    </inkml:brush>
  </inkml:definitions>
  <inkml:trace contextRef="#ctx0" brushRef="#br0">0 19,'40'0,"2"0,-11 0,5 0,8 0,2 0,24 0,-13 0,13 0,-17 0,0 0,0 0,-7 0,-2 0,-7 0,-7 0,5 0,-11 0,5 0,-7 0,0 0,1 5,-6-4,3 4,-3-5,0 0,4 0,-9 0,8 0,-8 0,9 0,-10 0,10 5,-9-4,9 4,-10-5,4 0,1 0,-5 0,10 0,-9 0,9 0,-10 0,10 0,-10 0,10 0,-9 0,9 0,-4 0,5 0,0 0,0 0,7 0,-5 0,11 0,-11 0,11 5,-5-3,1 3,4-5,-5 0,0 5,5-4,-11 4,5-5,-7 0,0 0,1 0,-1 0,0 0,0 0,-5 0,4 0,-9 0,9 0,-10 0,4 0,1 0,-5 0,5 0,-1 0,-3 0,9 0,-10 0,10 0,-9 0,8 0,-8 0,9 0,-10 0,10 0,-9 0,9 0,-10 0,10-5,-10 4,10-4,-9 5,9 0,-5 0,1 0,4 0,-4-5,5 4,1-4,-6 5,10 0,-14 0,14 0,-10 0,0 0,4 0,-4 0,0-5,3 4,-3-3,0 4,4 0,-9-5,9 4,-5-4,1 1,4 3,-9-4,9 5,-10 0,4 0,1 0,-5 0,10 0,-9 0,3 0,-5 0,0 0,0 0,1 0,4 0,-4 0,5 0,-6 0,0 0,0 0,0 0,6 0,-5 0,5 0,-6 0,0-4,0 2,0-2,0 4,0 0,0 0,0 0,0 0,0 0,5 0,-4 0,2 0,-3 0,-1 0,0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E7A52F-9D89-7442-A8E9-48D1527B5F6B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9C7E07-3C67-C64C-8DA0-0404F63039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528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4538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3AA68E-BD8D-2EFC-6E87-4D876FC917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86986E5-A471-E6ED-D651-CAD8F6DE766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2F8718B-EC38-C5B1-A88E-74FD2D36F2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BB5475-FA33-DD5C-1825-C0CF3100DD2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2604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0A21F4-33E1-99A8-1AA5-CD3B00C1D1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6011A16-BB4A-9C3E-F5FC-BA57C942FC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90085EE-AF10-C94A-B3EF-CBD7C3980D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1CCB90-11EE-D1C3-4327-1D51669AFA4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9954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655081-D140-ACB5-15D1-13A181F3E1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36B284A-FADB-C795-7DFD-86FD02F430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D6CE8D2-6E92-6260-C450-2EC6FC447A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BA7186-34F1-F52B-1054-769D559ADF0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2596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AA703F-9346-29D6-0D14-9CCE979164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9B3C478-E991-55C2-FF12-F6167E6DC53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A3A96DE-1570-43A2-63CE-AA8948710D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59E009-4D73-3C1A-9832-B0BC525E0F1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0885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E6903E-5DFD-CC36-3FEA-CB02C9FB54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9037B10-3D7F-017E-268E-6FAD70EA69F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0F160D0-C4DC-8F29-4516-2C5047BBD4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A5A80F-A5C2-08A6-7BA2-1ED521F8FCF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2058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6995C6-DF1B-6492-E244-C2B0685603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8E5F453-DBD0-0E95-3DC0-317A185E063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81A2246-A2DD-7C46-E5ED-D74D398F86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2C77DF-4AFB-2DAF-D0A3-19787B3441E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89898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142EF0-E97F-9E01-50B2-E77238D3F1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D9DF006-AEFA-55A6-14AB-82FCA2CF1FD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8FD339B-9255-78FA-B52F-BCD170016E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E66D6B-134C-1BC7-82D6-8F01B05A326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8220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C532BE-EF5B-CE30-C1FC-20291624DA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7001342-2E9D-9AD5-D060-A27BC1726F8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75850C8-DF9E-D873-6980-92543B489C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64484E-977E-CE15-CCA2-039EF7EF98A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50114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5F0EDA-9379-E2E6-5A88-D6190BA7D0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3953018-7C5A-8F24-BCD9-38DCD3FD0AC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DB0E5F3-842F-91BE-A40F-75EE57A981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1A7A49-9C0A-A21A-D19D-E860FD14D1A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3728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27522C-5723-28D0-84C3-8C29D6C4BD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48D06EF-BB68-550B-6BA0-D753AC39FC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351A166-9876-4583-D1BB-3AD6E7BD91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5F16FF-9863-03FC-208B-92BFAB79B4C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3950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657031-4600-C281-7363-B7E2AE20E8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959CAF8-9C8A-E6B7-F4A4-63A88BA2A90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2074A9B-762A-E05B-8394-72B52BF09A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0395B2-4D5A-5FB7-945C-AB67B9EA7C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49291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7C28C7-238E-BE19-E462-0D11DB143A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3347D62-E167-B9C3-A111-D94041FAB12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D352FDA-CCFE-03D4-3890-5994366483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FA0BD3-DF08-F6DD-D480-D7EA3D5ACD6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187631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CA0173-C304-1766-F058-BBF1C201DF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62B1023-FB15-8C21-5B38-E2690548F24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AC1DD9B-6057-AFC0-AF93-507CE59A28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B83B1C-EA91-2340-FE79-5882E0F376A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1946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E2CF4A-7F6A-39B8-1D8D-7E9B899951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6030200-767C-923E-05FF-72DC331C1F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65BB822-1FF4-2C40-6CA2-BB4ED70BCF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C2DECB-4617-F7C5-C79E-4D28DEB4B87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16583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BA2DB3-0F3A-79E2-5E5F-BF8B0C487F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1ACD105-90DF-94F3-941D-0D19F181AD5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E3EBE73-CF61-D114-EB6A-4F3FFA11C7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2C32A5-0C2C-3155-88A6-5185FE4D78C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987795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B48DBA-AE64-38DE-F6EB-122C34C5CE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D6C0BC1-FA85-7579-CD71-E626859B196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8EBC6D0-7204-899A-DAD6-96F4C79EB1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FE9166-CF6B-6778-B674-5AB5E57B06B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5894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1837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5ADBEF-8123-6D0F-5617-0E62D703C5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6AA2597-3AF0-81E2-D807-F3418AEB42F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8786937-9D94-B87E-2094-EF28C03E7A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D9B79A-D155-F9EC-5CD7-FE770AFC082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4292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D4B960-E6E0-FAD8-C5F7-2886036D8F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97CF83B-A90D-C6EB-749B-6932B4CAEDC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3E1CFC6-526D-5984-7CBC-1AB39F60C8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03EC1-B0AE-2F7B-8165-5520861BF02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766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5CA306-2793-45EF-13F4-757A6CCDDF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8BCCBEE-15D4-DBCC-E401-FBA34A600E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D2F5D51-A15B-03FE-8349-1BFC38886B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979FD4-D7D0-4305-61BB-6670B303C31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5071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68ED88-653C-1A97-3AB7-E62CE5A3EB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0976420-0DF8-B099-C7AF-DD114770B4D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7710A4D-DD79-8301-AEAC-43FADAE118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F60BF8-9799-AAB3-C6FF-98CA30BF67D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431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19F801-CB91-6596-442C-9ADBAD2465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62D6744-47E8-8F57-3672-486CBC60DDE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EDC75BB-D8D0-79D4-AC91-483249E94E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79D11F-D473-FF0A-281C-EB47D7B2A6F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2322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C4E7AF-FC3E-1C4A-7C9C-B0F8AAA092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154B450-1652-4E10-EE31-935C322DC26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A1C5E67-A25B-6328-AAFF-427CE4580A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49F58B-1D51-3EAB-7CF5-DF401DB95B1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9C7E07-3C67-C64C-8DA0-0404F6303970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8272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6987D-0137-DE42-B76B-FF621E808D9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09904" y="411479"/>
            <a:ext cx="5486400" cy="32918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>
              <a:lnSpc>
                <a:spcPct val="80000"/>
              </a:lnSpc>
              <a:defRPr sz="6000" b="1" i="0" spc="1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26C18C3-ED25-DD4B-BA72-24932D54DE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" y="758752"/>
            <a:ext cx="6099248" cy="6099248"/>
            <a:chOff x="0" y="12289"/>
            <a:chExt cx="3550" cy="3551"/>
          </a:xfrm>
        </p:grpSpPr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C07CC263-2515-F147-8CC5-F8E9FF9FA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43B40037-7481-524B-8685-404D96569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7B759713-8408-EE47-9394-3DA6F5E4B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69706A2-3726-FE4E-B923-E75D485978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6309360" y="3950208"/>
            <a:ext cx="2133600" cy="3992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1327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ntent and Tabl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CF555767-B3D8-BD57-1D42-7F6E1E6689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0" y="3900132"/>
            <a:ext cx="2959226" cy="2959226"/>
            <a:chOff x="0" y="12289"/>
            <a:chExt cx="3550" cy="3551"/>
          </a:xfrm>
        </p:grpSpPr>
        <p:sp>
          <p:nvSpPr>
            <p:cNvPr id="9" name="Freeform 13">
              <a:extLst>
                <a:ext uri="{FF2B5EF4-FFF2-40B4-BE49-F238E27FC236}">
                  <a16:creationId xmlns:a16="http://schemas.microsoft.com/office/drawing/2014/main" id="{BC972B6D-098C-52F6-E990-52623B368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3F0D3EE3-9A8C-531D-1EEE-1AFAB9F3BCA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A2BE192C-1768-890B-EC1B-5ED6E1F825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16" name="Title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61409" y="4661717"/>
            <a:ext cx="7936230" cy="138076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66081BA-9135-73B1-DCE5-77FD12431F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3670935" y="6313170"/>
            <a:ext cx="2133600" cy="3992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8007FA9C-C4D5-89EC-C457-5F329A338E1E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03885" y="584005"/>
            <a:ext cx="2825115" cy="3999060"/>
          </a:xfrm>
        </p:spPr>
        <p:txBody>
          <a:bodyPr lIns="0" tIns="274320">
            <a:normAutofit/>
          </a:bodyPr>
          <a:lstStyle>
            <a:lvl1pPr marL="0" indent="0">
              <a:spcBef>
                <a:spcPts val="1800"/>
              </a:spcBef>
              <a:buFont typeface="Arial" panose="020B0604020202020204" pitchFamily="34" charset="0"/>
              <a:buNone/>
              <a:defRPr sz="2000"/>
            </a:lvl1pPr>
            <a:lvl2pPr marL="457200" indent="0">
              <a:spcBef>
                <a:spcPts val="1800"/>
              </a:spcBef>
              <a:buNone/>
              <a:defRPr sz="2000"/>
            </a:lvl2pPr>
            <a:lvl3pPr marL="914400" indent="0">
              <a:spcBef>
                <a:spcPts val="1800"/>
              </a:spcBef>
              <a:buNone/>
              <a:defRPr sz="2000"/>
            </a:lvl3pPr>
            <a:lvl4pPr marL="1371600" indent="0">
              <a:spcBef>
                <a:spcPts val="1800"/>
              </a:spcBef>
              <a:buNone/>
              <a:defRPr sz="2000"/>
            </a:lvl4pPr>
            <a:lvl5pPr marL="1828800" indent="0">
              <a:spcBef>
                <a:spcPts val="1800"/>
              </a:spcBef>
              <a:buNone/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BCAAA28-C292-C527-AD35-90836B8BB97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670934" y="584005"/>
            <a:ext cx="7926705" cy="3999060"/>
          </a:xfrm>
        </p:spPr>
        <p:txBody>
          <a:bodyPr lIns="0">
            <a:normAutofit/>
          </a:bodyPr>
          <a:lstStyle>
            <a:lvl1pPr marL="0" indent="0">
              <a:spcBef>
                <a:spcPts val="1800"/>
              </a:spcBef>
              <a:buNone/>
              <a:defRPr sz="2000"/>
            </a:lvl1pPr>
            <a:lvl2pPr>
              <a:spcBef>
                <a:spcPts val="600"/>
              </a:spcBef>
              <a:defRPr sz="2000"/>
            </a:lvl2pPr>
            <a:lvl3pPr>
              <a:spcBef>
                <a:spcPts val="1800"/>
              </a:spcBef>
              <a:defRPr sz="2000"/>
            </a:lvl3pPr>
            <a:lvl4pPr>
              <a:spcBef>
                <a:spcPts val="1800"/>
              </a:spcBef>
              <a:defRPr sz="2000"/>
            </a:lvl4pPr>
            <a:lvl5pPr>
              <a:spcBef>
                <a:spcPts val="1800"/>
              </a:spcBef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Slide Number Placeholder 42">
            <a:extLst>
              <a:ext uri="{FF2B5EF4-FFF2-40B4-BE49-F238E27FC236}">
                <a16:creationId xmlns:a16="http://schemas.microsoft.com/office/drawing/2014/main" id="{E2151B2D-C82D-1705-7B1B-0C02C21A2D99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>
          <a:xfrm>
            <a:off x="11471331" y="6516464"/>
            <a:ext cx="523240" cy="247651"/>
          </a:xfrm>
        </p:spPr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>
              <a:latin typeface="+mn-lt"/>
            </a:endParaRPr>
          </a:p>
        </p:txBody>
      </p:sp>
      <p:pic>
        <p:nvPicPr>
          <p:cNvPr id="11" name="Picture 2" descr="CERN Logo and symbol, meaning, history, PNG, brand">
            <a:extLst>
              <a:ext uri="{FF2B5EF4-FFF2-40B4-BE49-F238E27FC236}">
                <a16:creationId xmlns:a16="http://schemas.microsoft.com/office/drawing/2014/main" id="{91DC0CCC-3841-FEB9-2616-785814B187F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658" y="6444639"/>
            <a:ext cx="415402" cy="35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Date Placeholder 41">
            <a:extLst>
              <a:ext uri="{FF2B5EF4-FFF2-40B4-BE49-F238E27FC236}">
                <a16:creationId xmlns:a16="http://schemas.microsoft.com/office/drawing/2014/main" id="{E0AFE377-045D-AC0C-061D-155EB09B5420}"/>
              </a:ext>
            </a:extLst>
          </p:cNvPr>
          <p:cNvSpPr txBox="1">
            <a:spLocks/>
          </p:cNvSpPr>
          <p:nvPr userDrawn="1"/>
        </p:nvSpPr>
        <p:spPr>
          <a:xfrm>
            <a:off x="9283029" y="6516464"/>
            <a:ext cx="4155325" cy="2476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l" defTabSz="914400" rtl="0" eaLnBrk="1" latinLnBrk="0" hangingPunct="1">
              <a:defRPr sz="11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LCWS 2025 | 22</a:t>
            </a:r>
            <a:r>
              <a:rPr lang="en-US" baseline="30000" dirty="0"/>
              <a:t>nd</a:t>
            </a:r>
            <a:r>
              <a:rPr lang="en-US" baseline="0" dirty="0"/>
              <a:t> October</a:t>
            </a:r>
            <a:endParaRPr lang="en-US" baseline="30000" dirty="0"/>
          </a:p>
        </p:txBody>
      </p:sp>
      <p:sp>
        <p:nvSpPr>
          <p:cNvPr id="13" name="Date Placeholder 41">
            <a:extLst>
              <a:ext uri="{FF2B5EF4-FFF2-40B4-BE49-F238E27FC236}">
                <a16:creationId xmlns:a16="http://schemas.microsoft.com/office/drawing/2014/main" id="{6B772768-A42C-13B4-98BD-A79991D3CC68}"/>
              </a:ext>
            </a:extLst>
          </p:cNvPr>
          <p:cNvSpPr txBox="1">
            <a:spLocks/>
          </p:cNvSpPr>
          <p:nvPr userDrawn="1"/>
        </p:nvSpPr>
        <p:spPr>
          <a:xfrm>
            <a:off x="1154429" y="6516464"/>
            <a:ext cx="4155325" cy="2476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l" defTabSz="914400" rtl="0" eaLnBrk="1" latinLnBrk="0" hangingPunct="1">
              <a:defRPr sz="11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n-lt"/>
              </a:rPr>
              <a:t>Laurence Wroe | Precision Multipole Control in RF Cavities</a:t>
            </a:r>
          </a:p>
        </p:txBody>
      </p:sp>
    </p:spTree>
    <p:extLst>
      <p:ext uri="{BB962C8B-B14F-4D97-AF65-F5344CB8AC3E}">
        <p14:creationId xmlns:p14="http://schemas.microsoft.com/office/powerpoint/2010/main" val="22443291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10" orient="horz" pos="552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C97D5AF2-684A-4A8D-3D82-B57D7AC446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/>
          </p:cNvGrpSpPr>
          <p:nvPr userDrawn="1"/>
        </p:nvGrpSpPr>
        <p:grpSpPr bwMode="auto">
          <a:xfrm rot="10800000">
            <a:off x="8870040" y="0"/>
            <a:ext cx="3325208" cy="3325208"/>
            <a:chOff x="0" y="12289"/>
            <a:chExt cx="3550" cy="3551"/>
          </a:xfrm>
        </p:grpSpPr>
        <p:sp>
          <p:nvSpPr>
            <p:cNvPr id="12" name="Freeform 4">
              <a:extLst>
                <a:ext uri="{FF2B5EF4-FFF2-40B4-BE49-F238E27FC236}">
                  <a16:creationId xmlns:a16="http://schemas.microsoft.com/office/drawing/2014/main" id="{8CF5F650-F8F0-F4FE-44DA-1F14ADE428B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18870924-E47D-404F-59B5-BD1C58F7B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80806A65-E4FC-2F52-65B3-CC181E620C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16" name="Title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360" y="198408"/>
            <a:ext cx="10972800" cy="157431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66081BA-9135-73B1-DCE5-77FD12431F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94360" y="2148840"/>
            <a:ext cx="2133600" cy="3992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BCAAA28-C292-C527-AD35-90836B8BB97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595523" y="2676525"/>
            <a:ext cx="5746750" cy="3597470"/>
          </a:xfrm>
        </p:spPr>
        <p:txBody>
          <a:bodyPr lIns="0">
            <a:normAutofit/>
          </a:bodyPr>
          <a:lstStyle>
            <a:lvl1pPr marL="0" indent="0">
              <a:spcBef>
                <a:spcPts val="1800"/>
              </a:spcBef>
              <a:buNone/>
              <a:defRPr sz="2000"/>
            </a:lvl1pPr>
            <a:lvl2pPr>
              <a:spcBef>
                <a:spcPts val="600"/>
              </a:spcBef>
              <a:defRPr sz="2000"/>
            </a:lvl2pPr>
            <a:lvl3pPr>
              <a:spcBef>
                <a:spcPts val="1800"/>
              </a:spcBef>
              <a:defRPr sz="2000"/>
            </a:lvl3pPr>
            <a:lvl4pPr>
              <a:spcBef>
                <a:spcPts val="1800"/>
              </a:spcBef>
              <a:defRPr sz="2000"/>
            </a:lvl4pPr>
            <a:lvl5pPr>
              <a:spcBef>
                <a:spcPts val="1800"/>
              </a:spcBef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8007FA9C-C4D5-89EC-C457-5F329A338E1E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620000" y="2676525"/>
            <a:ext cx="3947160" cy="3597470"/>
          </a:xfrm>
        </p:spPr>
        <p:txBody>
          <a:bodyPr lIns="0">
            <a:normAutofit/>
          </a:bodyPr>
          <a:lstStyle>
            <a:lvl1pPr marL="342900" indent="-342900">
              <a:spcBef>
                <a:spcPts val="1800"/>
              </a:spcBef>
              <a:buFont typeface="Arial" panose="020B0604020202020204" pitchFamily="34" charset="0"/>
              <a:buChar char="•"/>
              <a:defRPr sz="2000"/>
            </a:lvl1pPr>
            <a:lvl2pPr>
              <a:spcBef>
                <a:spcPts val="1800"/>
              </a:spcBef>
              <a:defRPr sz="2000"/>
            </a:lvl2pPr>
            <a:lvl3pPr>
              <a:spcBef>
                <a:spcPts val="1800"/>
              </a:spcBef>
              <a:defRPr sz="2000"/>
            </a:lvl3pPr>
            <a:lvl4pPr>
              <a:spcBef>
                <a:spcPts val="1800"/>
              </a:spcBef>
              <a:defRPr sz="2000"/>
            </a:lvl4pPr>
            <a:lvl5pPr>
              <a:spcBef>
                <a:spcPts val="1800"/>
              </a:spcBef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Slide Number Placeholder 42">
            <a:extLst>
              <a:ext uri="{FF2B5EF4-FFF2-40B4-BE49-F238E27FC236}">
                <a16:creationId xmlns:a16="http://schemas.microsoft.com/office/drawing/2014/main" id="{7864AE9A-5B8C-82DF-1482-F50277CA04C2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>
          <a:xfrm>
            <a:off x="11471331" y="6516464"/>
            <a:ext cx="523240" cy="247651"/>
          </a:xfrm>
        </p:spPr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>
              <a:latin typeface="+mn-lt"/>
            </a:endParaRPr>
          </a:p>
        </p:txBody>
      </p:sp>
      <p:pic>
        <p:nvPicPr>
          <p:cNvPr id="18" name="Picture 2" descr="CERN Logo and symbol, meaning, history, PNG, brand">
            <a:extLst>
              <a:ext uri="{FF2B5EF4-FFF2-40B4-BE49-F238E27FC236}">
                <a16:creationId xmlns:a16="http://schemas.microsoft.com/office/drawing/2014/main" id="{E71D2273-2F92-49FF-05C7-AD2BE4AE9A8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658" y="6444639"/>
            <a:ext cx="415402" cy="35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Date Placeholder 41">
            <a:extLst>
              <a:ext uri="{FF2B5EF4-FFF2-40B4-BE49-F238E27FC236}">
                <a16:creationId xmlns:a16="http://schemas.microsoft.com/office/drawing/2014/main" id="{5E401D76-CC86-DBEE-E702-89DFE32EC55C}"/>
              </a:ext>
            </a:extLst>
          </p:cNvPr>
          <p:cNvSpPr txBox="1">
            <a:spLocks/>
          </p:cNvSpPr>
          <p:nvPr userDrawn="1"/>
        </p:nvSpPr>
        <p:spPr>
          <a:xfrm>
            <a:off x="9283029" y="6516464"/>
            <a:ext cx="4155325" cy="2476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l" defTabSz="914400" rtl="0" eaLnBrk="1" latinLnBrk="0" hangingPunct="1">
              <a:defRPr sz="11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LCWS 2025 | 22</a:t>
            </a:r>
            <a:r>
              <a:rPr lang="en-US" baseline="30000" dirty="0"/>
              <a:t>nd</a:t>
            </a:r>
            <a:r>
              <a:rPr lang="en-US" baseline="0" dirty="0"/>
              <a:t> October</a:t>
            </a:r>
            <a:endParaRPr lang="en-US" baseline="30000" dirty="0"/>
          </a:p>
        </p:txBody>
      </p:sp>
      <p:sp>
        <p:nvSpPr>
          <p:cNvPr id="20" name="Date Placeholder 41">
            <a:extLst>
              <a:ext uri="{FF2B5EF4-FFF2-40B4-BE49-F238E27FC236}">
                <a16:creationId xmlns:a16="http://schemas.microsoft.com/office/drawing/2014/main" id="{3767B73C-52C9-7468-B437-C5E6C2550B27}"/>
              </a:ext>
            </a:extLst>
          </p:cNvPr>
          <p:cNvSpPr txBox="1">
            <a:spLocks/>
          </p:cNvSpPr>
          <p:nvPr userDrawn="1"/>
        </p:nvSpPr>
        <p:spPr>
          <a:xfrm>
            <a:off x="1154429" y="6516464"/>
            <a:ext cx="4155325" cy="2476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l" defTabSz="914400" rtl="0" eaLnBrk="1" latinLnBrk="0" hangingPunct="1">
              <a:defRPr sz="11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n-lt"/>
              </a:rPr>
              <a:t>Laurence Wroe | Precision Multipole Control in RF Cavities</a:t>
            </a:r>
          </a:p>
        </p:txBody>
      </p:sp>
    </p:spTree>
    <p:extLst>
      <p:ext uri="{BB962C8B-B14F-4D97-AF65-F5344CB8AC3E}">
        <p14:creationId xmlns:p14="http://schemas.microsoft.com/office/powerpoint/2010/main" val="6497447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10" orient="horz" pos="55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360" y="202400"/>
            <a:ext cx="10972800" cy="1570325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sp>
        <p:nvSpPr>
          <p:cNvPr id="9" name="Table Placeholder 2">
            <a:extLst>
              <a:ext uri="{FF2B5EF4-FFF2-40B4-BE49-F238E27FC236}">
                <a16:creationId xmlns:a16="http://schemas.microsoft.com/office/drawing/2014/main" id="{1506B022-475A-6647-98FF-D5C319A0C7C4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594360" y="2628629"/>
            <a:ext cx="10972800" cy="3636740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dirty="0"/>
              <a:t>Click icon to add table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66081BA-9135-73B1-DCE5-77FD12431F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94360" y="2148840"/>
            <a:ext cx="2133600" cy="3992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Slide Number Placeholder 42">
            <a:extLst>
              <a:ext uri="{FF2B5EF4-FFF2-40B4-BE49-F238E27FC236}">
                <a16:creationId xmlns:a16="http://schemas.microsoft.com/office/drawing/2014/main" id="{AC031F30-6ABC-F54F-6DEC-9168B2FD2EEE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>
          <a:xfrm>
            <a:off x="11471331" y="6516464"/>
            <a:ext cx="523240" cy="247651"/>
          </a:xfrm>
        </p:spPr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>
              <a:latin typeface="+mn-lt"/>
            </a:endParaRPr>
          </a:p>
        </p:txBody>
      </p:sp>
      <p:pic>
        <p:nvPicPr>
          <p:cNvPr id="12" name="Picture 2" descr="CERN Logo and symbol, meaning, history, PNG, brand">
            <a:extLst>
              <a:ext uri="{FF2B5EF4-FFF2-40B4-BE49-F238E27FC236}">
                <a16:creationId xmlns:a16="http://schemas.microsoft.com/office/drawing/2014/main" id="{42DC5F10-8988-FCBF-47DC-3E2D043BD14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658" y="6444639"/>
            <a:ext cx="415402" cy="35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Date Placeholder 41">
            <a:extLst>
              <a:ext uri="{FF2B5EF4-FFF2-40B4-BE49-F238E27FC236}">
                <a16:creationId xmlns:a16="http://schemas.microsoft.com/office/drawing/2014/main" id="{B8DCBBF8-785D-3D61-6947-B887116D18FA}"/>
              </a:ext>
            </a:extLst>
          </p:cNvPr>
          <p:cNvSpPr txBox="1">
            <a:spLocks/>
          </p:cNvSpPr>
          <p:nvPr userDrawn="1"/>
        </p:nvSpPr>
        <p:spPr>
          <a:xfrm>
            <a:off x="9283029" y="6516464"/>
            <a:ext cx="4155325" cy="2476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l" defTabSz="914400" rtl="0" eaLnBrk="1" latinLnBrk="0" hangingPunct="1">
              <a:defRPr sz="11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LCWS 2025 | 22</a:t>
            </a:r>
            <a:r>
              <a:rPr lang="en-US" baseline="30000" dirty="0"/>
              <a:t>nd</a:t>
            </a:r>
            <a:r>
              <a:rPr lang="en-US" baseline="0" dirty="0"/>
              <a:t> October</a:t>
            </a:r>
            <a:endParaRPr lang="en-US" baseline="30000" dirty="0"/>
          </a:p>
        </p:txBody>
      </p:sp>
      <p:sp>
        <p:nvSpPr>
          <p:cNvPr id="14" name="Date Placeholder 41">
            <a:extLst>
              <a:ext uri="{FF2B5EF4-FFF2-40B4-BE49-F238E27FC236}">
                <a16:creationId xmlns:a16="http://schemas.microsoft.com/office/drawing/2014/main" id="{9ECA6DF8-7243-265F-AE34-F75D32931C95}"/>
              </a:ext>
            </a:extLst>
          </p:cNvPr>
          <p:cNvSpPr txBox="1">
            <a:spLocks/>
          </p:cNvSpPr>
          <p:nvPr userDrawn="1"/>
        </p:nvSpPr>
        <p:spPr>
          <a:xfrm>
            <a:off x="1154429" y="6516464"/>
            <a:ext cx="4155325" cy="2476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l" defTabSz="914400" rtl="0" eaLnBrk="1" latinLnBrk="0" hangingPunct="1">
              <a:defRPr sz="11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n-lt"/>
              </a:rPr>
              <a:t>Laurence Wroe | Precision Multipole Control in RF Cavities</a:t>
            </a:r>
          </a:p>
        </p:txBody>
      </p:sp>
    </p:spTree>
    <p:extLst>
      <p:ext uri="{BB962C8B-B14F-4D97-AF65-F5344CB8AC3E}">
        <p14:creationId xmlns:p14="http://schemas.microsoft.com/office/powerpoint/2010/main" val="3104109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10" orient="horz" pos="552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6987D-0137-DE42-B76B-FF621E808D9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4360" y="411479"/>
            <a:ext cx="5486400" cy="32918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>
              <a:lnSpc>
                <a:spcPct val="80000"/>
              </a:lnSpc>
              <a:defRPr sz="6000" b="1" i="0" spc="1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26C18C3-ED25-DD4B-BA72-24932D54DE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/>
          </p:cNvGrpSpPr>
          <p:nvPr userDrawn="1"/>
        </p:nvGrpSpPr>
        <p:grpSpPr bwMode="auto">
          <a:xfrm flipH="1" flipV="1">
            <a:off x="6092752" y="0"/>
            <a:ext cx="6099248" cy="6099248"/>
            <a:chOff x="0" y="12289"/>
            <a:chExt cx="3550" cy="3551"/>
          </a:xfrm>
        </p:grpSpPr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C07CC263-2515-F147-8CC5-F8E9FF9FA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43B40037-7481-524B-8685-404D96569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7B759713-8408-EE47-9394-3DA6F5E4B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18" name="Text Placeholder 29">
            <a:extLst>
              <a:ext uri="{FF2B5EF4-FFF2-40B4-BE49-F238E27FC236}">
                <a16:creationId xmlns:a16="http://schemas.microsoft.com/office/drawing/2014/main" id="{276A9CD7-E675-3048-86D3-3546A2F6B45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4360" y="4549552"/>
            <a:ext cx="5486400" cy="164592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400" b="1" i="0">
                <a:solidFill>
                  <a:schemeClr val="tx2">
                    <a:lumMod val="75000"/>
                  </a:schemeClr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8B149C6-5AAC-B8E5-5411-EA38821F67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94360" y="3950208"/>
            <a:ext cx="2133600" cy="3992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Slide Number Placeholder 42">
            <a:extLst>
              <a:ext uri="{FF2B5EF4-FFF2-40B4-BE49-F238E27FC236}">
                <a16:creationId xmlns:a16="http://schemas.microsoft.com/office/drawing/2014/main" id="{EF2E1695-DCBB-4968-2951-883D570D0A30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>
          <a:xfrm>
            <a:off x="11471331" y="6516464"/>
            <a:ext cx="523240" cy="247651"/>
          </a:xfrm>
        </p:spPr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>
              <a:latin typeface="+mn-lt"/>
            </a:endParaRPr>
          </a:p>
        </p:txBody>
      </p:sp>
      <p:pic>
        <p:nvPicPr>
          <p:cNvPr id="14" name="Picture 2" descr="CERN Logo and symbol, meaning, history, PNG, brand">
            <a:extLst>
              <a:ext uri="{FF2B5EF4-FFF2-40B4-BE49-F238E27FC236}">
                <a16:creationId xmlns:a16="http://schemas.microsoft.com/office/drawing/2014/main" id="{8FA7D7CC-B98D-5AB8-ED3E-9CE5999BF2D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658" y="6444639"/>
            <a:ext cx="415402" cy="35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Date Placeholder 41">
            <a:extLst>
              <a:ext uri="{FF2B5EF4-FFF2-40B4-BE49-F238E27FC236}">
                <a16:creationId xmlns:a16="http://schemas.microsoft.com/office/drawing/2014/main" id="{577833FF-6D91-6AFF-4D6C-8B6CBCFBD6D1}"/>
              </a:ext>
            </a:extLst>
          </p:cNvPr>
          <p:cNvSpPr txBox="1">
            <a:spLocks/>
          </p:cNvSpPr>
          <p:nvPr userDrawn="1"/>
        </p:nvSpPr>
        <p:spPr>
          <a:xfrm>
            <a:off x="9283029" y="6516464"/>
            <a:ext cx="4155325" cy="2476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l" defTabSz="914400" rtl="0" eaLnBrk="1" latinLnBrk="0" hangingPunct="1">
              <a:defRPr sz="11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LCWS 2025 | 22</a:t>
            </a:r>
            <a:r>
              <a:rPr lang="en-US" baseline="30000" dirty="0"/>
              <a:t>nd</a:t>
            </a:r>
            <a:r>
              <a:rPr lang="en-US" baseline="0" dirty="0"/>
              <a:t> October</a:t>
            </a:r>
            <a:endParaRPr lang="en-US" baseline="30000" dirty="0"/>
          </a:p>
        </p:txBody>
      </p:sp>
      <p:sp>
        <p:nvSpPr>
          <p:cNvPr id="16" name="Date Placeholder 41">
            <a:extLst>
              <a:ext uri="{FF2B5EF4-FFF2-40B4-BE49-F238E27FC236}">
                <a16:creationId xmlns:a16="http://schemas.microsoft.com/office/drawing/2014/main" id="{816294C5-62CE-D7A2-05C8-DDD228F74B33}"/>
              </a:ext>
            </a:extLst>
          </p:cNvPr>
          <p:cNvSpPr txBox="1">
            <a:spLocks/>
          </p:cNvSpPr>
          <p:nvPr userDrawn="1"/>
        </p:nvSpPr>
        <p:spPr>
          <a:xfrm>
            <a:off x="1154429" y="6516464"/>
            <a:ext cx="4155325" cy="2476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l" defTabSz="914400" rtl="0" eaLnBrk="1" latinLnBrk="0" hangingPunct="1">
              <a:defRPr sz="11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n-lt"/>
              </a:rPr>
              <a:t>Laurence Wroe | Precision Multipole Control in RF Cavities</a:t>
            </a:r>
          </a:p>
        </p:txBody>
      </p:sp>
    </p:spTree>
    <p:extLst>
      <p:ext uri="{BB962C8B-B14F-4D97-AF65-F5344CB8AC3E}">
        <p14:creationId xmlns:p14="http://schemas.microsoft.com/office/powerpoint/2010/main" val="669273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806C6F65-35CD-D64B-992A-0C1C1E003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362700" y="0"/>
            <a:ext cx="5829298" cy="3235602"/>
            <a:chOff x="5612972" y="1"/>
            <a:chExt cx="6615961" cy="3672246"/>
          </a:xfrm>
        </p:grpSpPr>
        <p:sp>
          <p:nvSpPr>
            <p:cNvPr id="7" name="AutoShape 24">
              <a:extLst>
                <a:ext uri="{FF2B5EF4-FFF2-40B4-BE49-F238E27FC236}">
                  <a16:creationId xmlns:a16="http://schemas.microsoft.com/office/drawing/2014/main" id="{CFD467E2-FF13-7E4F-BEF9-EA1A17665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972" y="1"/>
              <a:ext cx="4408998" cy="3672246"/>
            </a:xfrm>
            <a:custGeom>
              <a:avLst/>
              <a:gdLst>
                <a:gd name="T0" fmla="+- 0 8372 6586"/>
                <a:gd name="T1" fmla="*/ T0 w 3578"/>
                <a:gd name="T2" fmla="*/ 591 h 2980"/>
                <a:gd name="T3" fmla="+- 0 7780 6586"/>
                <a:gd name="T4" fmla="*/ T3 w 3578"/>
                <a:gd name="T5" fmla="*/ 0 h 2980"/>
                <a:gd name="T6" fmla="+- 0 6586 6586"/>
                <a:gd name="T7" fmla="*/ T6 w 3578"/>
                <a:gd name="T8" fmla="*/ 0 h 2980"/>
                <a:gd name="T9" fmla="+- 0 7774 6586"/>
                <a:gd name="T10" fmla="*/ T9 w 3578"/>
                <a:gd name="T11" fmla="*/ 1188 h 2980"/>
                <a:gd name="T12" fmla="+- 0 8372 6586"/>
                <a:gd name="T13" fmla="*/ T12 w 3578"/>
                <a:gd name="T14" fmla="*/ 591 h 2980"/>
                <a:gd name="T15" fmla="+- 0 10163 6586"/>
                <a:gd name="T16" fmla="*/ T15 w 3578"/>
                <a:gd name="T17" fmla="*/ 2383 h 2980"/>
                <a:gd name="T18" fmla="+- 0 9566 6586"/>
                <a:gd name="T19" fmla="*/ T18 w 3578"/>
                <a:gd name="T20" fmla="*/ 1786 h 2980"/>
                <a:gd name="T21" fmla="+- 0 8969 6586"/>
                <a:gd name="T22" fmla="*/ T21 w 3578"/>
                <a:gd name="T23" fmla="*/ 2383 h 2980"/>
                <a:gd name="T24" fmla="+- 0 9566 6586"/>
                <a:gd name="T25" fmla="*/ T24 w 3578"/>
                <a:gd name="T26" fmla="*/ 2980 h 2980"/>
                <a:gd name="T27" fmla="+- 0 10163 6586"/>
                <a:gd name="T28" fmla="*/ T27 w 3578"/>
                <a:gd name="T29" fmla="*/ 2383 h 298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  <a:cxn ang="0">
                  <a:pos x="T13" y="T14"/>
                </a:cxn>
                <a:cxn ang="0">
                  <a:pos x="T16" y="T17"/>
                </a:cxn>
                <a:cxn ang="0">
                  <a:pos x="T19" y="T20"/>
                </a:cxn>
                <a:cxn ang="0">
                  <a:pos x="T22" y="T23"/>
                </a:cxn>
                <a:cxn ang="0">
                  <a:pos x="T25" y="T26"/>
                </a:cxn>
                <a:cxn ang="0">
                  <a:pos x="T28" y="T29"/>
                </a:cxn>
              </a:cxnLst>
              <a:rect l="0" t="0" r="r" b="b"/>
              <a:pathLst>
                <a:path w="3578" h="2980">
                  <a:moveTo>
                    <a:pt x="1786" y="591"/>
                  </a:moveTo>
                  <a:lnTo>
                    <a:pt x="1194" y="0"/>
                  </a:lnTo>
                  <a:lnTo>
                    <a:pt x="0" y="0"/>
                  </a:lnTo>
                  <a:lnTo>
                    <a:pt x="1188" y="1188"/>
                  </a:lnTo>
                  <a:lnTo>
                    <a:pt x="1786" y="591"/>
                  </a:lnTo>
                  <a:moveTo>
                    <a:pt x="3577" y="2383"/>
                  </a:moveTo>
                  <a:lnTo>
                    <a:pt x="2980" y="1786"/>
                  </a:lnTo>
                  <a:lnTo>
                    <a:pt x="2383" y="2383"/>
                  </a:lnTo>
                  <a:lnTo>
                    <a:pt x="2980" y="2980"/>
                  </a:lnTo>
                  <a:lnTo>
                    <a:pt x="3577" y="2383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CA85A327-3157-B442-993A-6900F71249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233" y="1463970"/>
              <a:ext cx="2208196" cy="2208277"/>
            </a:xfrm>
            <a:custGeom>
              <a:avLst/>
              <a:gdLst>
                <a:gd name="T0" fmla="+- 0 7774 7177"/>
                <a:gd name="T1" fmla="*/ T0 w 1792"/>
                <a:gd name="T2" fmla="+- 0 1188 1188"/>
                <a:gd name="T3" fmla="*/ 1188 h 1792"/>
                <a:gd name="T4" fmla="+- 0 7177 7177"/>
                <a:gd name="T5" fmla="*/ T4 w 1792"/>
                <a:gd name="T6" fmla="+- 0 1786 1188"/>
                <a:gd name="T7" fmla="*/ 1786 h 1792"/>
                <a:gd name="T8" fmla="+- 0 8372 7177"/>
                <a:gd name="T9" fmla="*/ T8 w 1792"/>
                <a:gd name="T10" fmla="+- 0 2980 1188"/>
                <a:gd name="T11" fmla="*/ 2980 h 1792"/>
                <a:gd name="T12" fmla="+- 0 8969 7177"/>
                <a:gd name="T13" fmla="*/ T12 w 1792"/>
                <a:gd name="T14" fmla="+- 0 2383 1188"/>
                <a:gd name="T15" fmla="*/ 2383 h 1792"/>
                <a:gd name="T16" fmla="+- 0 7774 7177"/>
                <a:gd name="T17" fmla="*/ T16 w 1792"/>
                <a:gd name="T18" fmla="+- 0 1188 1188"/>
                <a:gd name="T19" fmla="*/ 1188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7" y="0"/>
                  </a:moveTo>
                  <a:lnTo>
                    <a:pt x="0" y="598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9A459CB4-74AF-0544-AB1E-7CC6D10F8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5590" y="1"/>
              <a:ext cx="1457754" cy="729520"/>
            </a:xfrm>
            <a:custGeom>
              <a:avLst/>
              <a:gdLst>
                <a:gd name="T0" fmla="+- 0 10158 8975"/>
                <a:gd name="T1" fmla="*/ T0 w 1183"/>
                <a:gd name="T2" fmla="*/ 0 h 592"/>
                <a:gd name="T3" fmla="+- 0 8975 8975"/>
                <a:gd name="T4" fmla="*/ T3 w 1183"/>
                <a:gd name="T5" fmla="*/ 0 h 592"/>
                <a:gd name="T6" fmla="+- 0 9566 8975"/>
                <a:gd name="T7" fmla="*/ T6 w 1183"/>
                <a:gd name="T8" fmla="*/ 591 h 592"/>
                <a:gd name="T9" fmla="+- 0 10158 8975"/>
                <a:gd name="T10" fmla="*/ T9 w 1183"/>
                <a:gd name="T11" fmla="*/ 0 h 592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183" h="592">
                  <a:moveTo>
                    <a:pt x="1183" y="0"/>
                  </a:moveTo>
                  <a:lnTo>
                    <a:pt x="0" y="0"/>
                  </a:lnTo>
                  <a:lnTo>
                    <a:pt x="591" y="591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95A20BFD-9142-D64A-A78A-61B75FCA0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6887" y="728289"/>
              <a:ext cx="2208196" cy="2208277"/>
            </a:xfrm>
            <a:custGeom>
              <a:avLst/>
              <a:gdLst>
                <a:gd name="T0" fmla="+- 0 8372 7774"/>
                <a:gd name="T1" fmla="*/ T0 w 1792"/>
                <a:gd name="T2" fmla="+- 0 591 591"/>
                <a:gd name="T3" fmla="*/ 591 h 1792"/>
                <a:gd name="T4" fmla="+- 0 7774 7774"/>
                <a:gd name="T5" fmla="*/ T4 w 1792"/>
                <a:gd name="T6" fmla="+- 0 1188 591"/>
                <a:gd name="T7" fmla="*/ 1188 h 1792"/>
                <a:gd name="T8" fmla="+- 0 8969 7774"/>
                <a:gd name="T9" fmla="*/ T8 w 1792"/>
                <a:gd name="T10" fmla="+- 0 2383 591"/>
                <a:gd name="T11" fmla="*/ 2383 h 1792"/>
                <a:gd name="T12" fmla="+- 0 9566 7774"/>
                <a:gd name="T13" fmla="*/ T12 w 1792"/>
                <a:gd name="T14" fmla="+- 0 1786 591"/>
                <a:gd name="T15" fmla="*/ 1786 h 1792"/>
                <a:gd name="T16" fmla="+- 0 8372 7774"/>
                <a:gd name="T17" fmla="*/ T16 w 1792"/>
                <a:gd name="T18" fmla="+- 0 591 591"/>
                <a:gd name="T19" fmla="*/ 591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8" y="0"/>
                  </a:moveTo>
                  <a:lnTo>
                    <a:pt x="0" y="597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B80736DF-C890-DB47-AEAA-D3D92505E63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5083" y="728289"/>
              <a:ext cx="2943850" cy="2943958"/>
            </a:xfrm>
            <a:custGeom>
              <a:avLst/>
              <a:gdLst>
                <a:gd name="T0" fmla="+- 0 11955 9566"/>
                <a:gd name="T1" fmla="*/ T0 w 2389"/>
                <a:gd name="T2" fmla="+- 0 1786 591"/>
                <a:gd name="T3" fmla="*/ 1786 h 2389"/>
                <a:gd name="T4" fmla="+- 0 10760 9566"/>
                <a:gd name="T5" fmla="*/ T4 w 2389"/>
                <a:gd name="T6" fmla="+- 0 591 591"/>
                <a:gd name="T7" fmla="*/ 591 h 2389"/>
                <a:gd name="T8" fmla="+- 0 9566 9566"/>
                <a:gd name="T9" fmla="*/ T8 w 2389"/>
                <a:gd name="T10" fmla="+- 0 1786 591"/>
                <a:gd name="T11" fmla="*/ 1786 h 2389"/>
                <a:gd name="T12" fmla="+- 0 10760 9566"/>
                <a:gd name="T13" fmla="*/ T12 w 2389"/>
                <a:gd name="T14" fmla="+- 0 2980 591"/>
                <a:gd name="T15" fmla="*/ 2980 h 2389"/>
                <a:gd name="T16" fmla="+- 0 11955 9566"/>
                <a:gd name="T17" fmla="*/ T16 w 2389"/>
                <a:gd name="T18" fmla="+- 0 1786 591"/>
                <a:gd name="T19" fmla="*/ 1786 h 238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389" h="2389">
                  <a:moveTo>
                    <a:pt x="2389" y="1195"/>
                  </a:moveTo>
                  <a:lnTo>
                    <a:pt x="1194" y="0"/>
                  </a:lnTo>
                  <a:lnTo>
                    <a:pt x="0" y="1195"/>
                  </a:lnTo>
                  <a:lnTo>
                    <a:pt x="1194" y="2389"/>
                  </a:lnTo>
                  <a:lnTo>
                    <a:pt x="2389" y="1195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12" name="Title 1">
            <a:extLst>
              <a:ext uri="{FF2B5EF4-FFF2-40B4-BE49-F238E27FC236}">
                <a16:creationId xmlns:a16="http://schemas.microsoft.com/office/drawing/2014/main" id="{39F93F26-ED5C-E74E-BFBD-E3054DC1B9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360" y="189572"/>
            <a:ext cx="6787747" cy="159350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defRPr sz="4400" b="1" i="0" spc="50" baseline="0"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186153BD-9D2B-47EB-3553-1D3F6663B2A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594359" y="2281918"/>
            <a:ext cx="6787747" cy="3708517"/>
          </a:xfrm>
        </p:spPr>
        <p:txBody>
          <a:bodyPr lIns="0" tIns="228600" rIns="0" bIns="0">
            <a:normAutofit/>
          </a:bodyPr>
          <a:lstStyle>
            <a:lvl1pPr marL="283464" indent="-283464">
              <a:lnSpc>
                <a:spcPct val="80000"/>
              </a:lnSpc>
              <a:spcBef>
                <a:spcPts val="2200"/>
              </a:spcBef>
              <a:buFont typeface="Arial" panose="020B0604020202020204" pitchFamily="34" charset="0"/>
              <a:buChar char="•"/>
              <a:defRPr lang="en-US" sz="2400" b="1" i="0" kern="12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indent="-283464">
              <a:spcBef>
                <a:spcPts val="600"/>
              </a:spcBef>
              <a:defRPr sz="2000"/>
            </a:lvl2pPr>
            <a:lvl3pPr indent="-283464">
              <a:spcBef>
                <a:spcPts val="1800"/>
              </a:spcBef>
              <a:defRPr sz="2000"/>
            </a:lvl3pPr>
            <a:lvl4pPr indent="-283464">
              <a:spcBef>
                <a:spcPts val="1800"/>
              </a:spcBef>
              <a:defRPr sz="2000"/>
            </a:lvl4pPr>
            <a:lvl5pPr indent="-283464">
              <a:spcBef>
                <a:spcPts val="1800"/>
              </a:spcBef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79826C1-7A52-DA25-F422-EE62DED7D1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94360" y="2148840"/>
            <a:ext cx="2130552" cy="0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6" name="Picture 2" descr="CERN Logo and symbol, meaning, history, PNG, brand">
            <a:extLst>
              <a:ext uri="{FF2B5EF4-FFF2-40B4-BE49-F238E27FC236}">
                <a16:creationId xmlns:a16="http://schemas.microsoft.com/office/drawing/2014/main" id="{9F3F7523-E89E-E485-A397-5C0296323D1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658" y="6444639"/>
            <a:ext cx="415402" cy="35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41">
            <a:extLst>
              <a:ext uri="{FF2B5EF4-FFF2-40B4-BE49-F238E27FC236}">
                <a16:creationId xmlns:a16="http://schemas.microsoft.com/office/drawing/2014/main" id="{3A1C6EFA-AE69-3953-DD02-E8718A589C77}"/>
              </a:ext>
            </a:extLst>
          </p:cNvPr>
          <p:cNvSpPr txBox="1">
            <a:spLocks/>
          </p:cNvSpPr>
          <p:nvPr userDrawn="1"/>
        </p:nvSpPr>
        <p:spPr>
          <a:xfrm>
            <a:off x="9283029" y="6516464"/>
            <a:ext cx="4155325" cy="2476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l" defTabSz="914400" rtl="0" eaLnBrk="1" latinLnBrk="0" hangingPunct="1">
              <a:defRPr sz="11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LCWS 2025 | 22</a:t>
            </a:r>
            <a:r>
              <a:rPr lang="en-US" baseline="30000" dirty="0"/>
              <a:t>nd</a:t>
            </a:r>
            <a:r>
              <a:rPr lang="en-US" baseline="0" dirty="0"/>
              <a:t> October</a:t>
            </a:r>
            <a:endParaRPr lang="en-US" baseline="30000" dirty="0"/>
          </a:p>
        </p:txBody>
      </p:sp>
      <p:sp>
        <p:nvSpPr>
          <p:cNvPr id="5" name="Date Placeholder 41">
            <a:extLst>
              <a:ext uri="{FF2B5EF4-FFF2-40B4-BE49-F238E27FC236}">
                <a16:creationId xmlns:a16="http://schemas.microsoft.com/office/drawing/2014/main" id="{7666AD80-325F-6EB0-C056-4C2AEDEE2CD6}"/>
              </a:ext>
            </a:extLst>
          </p:cNvPr>
          <p:cNvSpPr txBox="1">
            <a:spLocks/>
          </p:cNvSpPr>
          <p:nvPr userDrawn="1"/>
        </p:nvSpPr>
        <p:spPr>
          <a:xfrm>
            <a:off x="1154429" y="6516464"/>
            <a:ext cx="4155325" cy="2476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l" defTabSz="914400" rtl="0" eaLnBrk="1" latinLnBrk="0" hangingPunct="1">
              <a:defRPr sz="11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n-lt"/>
              </a:rPr>
              <a:t>Laurence Wroe | Precision Multipole Control in RF Cavities</a:t>
            </a:r>
          </a:p>
        </p:txBody>
      </p:sp>
    </p:spTree>
    <p:extLst>
      <p:ext uri="{BB962C8B-B14F-4D97-AF65-F5344CB8AC3E}">
        <p14:creationId xmlns:p14="http://schemas.microsoft.com/office/powerpoint/2010/main" val="518089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B79D0555-EBDC-B53A-212D-A5921795FEC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80543"/>
          </a:xfrm>
          <a:custGeom>
            <a:avLst/>
            <a:gdLst>
              <a:gd name="connsiteX0" fmla="*/ 6309360 w 12192000"/>
              <a:gd name="connsiteY0" fmla="*/ 3951843 h 6880543"/>
              <a:gd name="connsiteX1" fmla="*/ 6309360 w 12192000"/>
              <a:gd name="connsiteY1" fmla="*/ 4052427 h 6880543"/>
              <a:gd name="connsiteX2" fmla="*/ 8442960 w 12192000"/>
              <a:gd name="connsiteY2" fmla="*/ 4052427 h 6880543"/>
              <a:gd name="connsiteX3" fmla="*/ 8442960 w 12192000"/>
              <a:gd name="connsiteY3" fmla="*/ 3951843 h 6880543"/>
              <a:gd name="connsiteX4" fmla="*/ 0 w 12192000"/>
              <a:gd name="connsiteY4" fmla="*/ 0 h 6880543"/>
              <a:gd name="connsiteX5" fmla="*/ 12192000 w 12192000"/>
              <a:gd name="connsiteY5" fmla="*/ 0 h 6880543"/>
              <a:gd name="connsiteX6" fmla="*/ 12192000 w 12192000"/>
              <a:gd name="connsiteY6" fmla="*/ 6880543 h 6880543"/>
              <a:gd name="connsiteX7" fmla="*/ 0 w 12192000"/>
              <a:gd name="connsiteY7" fmla="*/ 6880543 h 6880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80543">
                <a:moveTo>
                  <a:pt x="6309360" y="3951843"/>
                </a:moveTo>
                <a:lnTo>
                  <a:pt x="6309360" y="4052427"/>
                </a:lnTo>
                <a:lnTo>
                  <a:pt x="8442960" y="4052427"/>
                </a:lnTo>
                <a:lnTo>
                  <a:pt x="8442960" y="3951843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80543"/>
                </a:lnTo>
                <a:lnTo>
                  <a:pt x="0" y="6880543"/>
                </a:lnTo>
                <a:close/>
              </a:path>
            </a:pathLst>
          </a:custGeom>
        </p:spPr>
        <p:txBody>
          <a:bodyPr wrap="square" tIns="182880">
            <a:no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8D492973-78E3-D34E-835E-CF2D451701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9359" y="444933"/>
            <a:ext cx="5477479" cy="329184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defRPr sz="6000" b="1" i="0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96BA398-1ED2-1FCA-63B9-8915A8C7A5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309360" y="3951843"/>
            <a:ext cx="2133600" cy="10058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42">
            <a:extLst>
              <a:ext uri="{FF2B5EF4-FFF2-40B4-BE49-F238E27FC236}">
                <a16:creationId xmlns:a16="http://schemas.microsoft.com/office/drawing/2014/main" id="{552F2F81-60AC-4175-1ADD-96EC8665B000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>
          <a:xfrm>
            <a:off x="11471331" y="6516464"/>
            <a:ext cx="523240" cy="247651"/>
          </a:xfrm>
        </p:spPr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>
              <a:latin typeface="+mn-lt"/>
            </a:endParaRPr>
          </a:p>
        </p:txBody>
      </p:sp>
      <p:pic>
        <p:nvPicPr>
          <p:cNvPr id="5" name="Picture 2" descr="CERN Logo and symbol, meaning, history, PNG, brand">
            <a:extLst>
              <a:ext uri="{FF2B5EF4-FFF2-40B4-BE49-F238E27FC236}">
                <a16:creationId xmlns:a16="http://schemas.microsoft.com/office/drawing/2014/main" id="{0FE3C88D-88D4-3117-8958-3022359BA72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658" y="6444639"/>
            <a:ext cx="415402" cy="35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Date Placeholder 41">
            <a:extLst>
              <a:ext uri="{FF2B5EF4-FFF2-40B4-BE49-F238E27FC236}">
                <a16:creationId xmlns:a16="http://schemas.microsoft.com/office/drawing/2014/main" id="{1FB48DA6-45C0-95D1-5DDB-8360CB8998BD}"/>
              </a:ext>
            </a:extLst>
          </p:cNvPr>
          <p:cNvSpPr txBox="1">
            <a:spLocks/>
          </p:cNvSpPr>
          <p:nvPr userDrawn="1"/>
        </p:nvSpPr>
        <p:spPr>
          <a:xfrm>
            <a:off x="9283029" y="6516464"/>
            <a:ext cx="4155325" cy="2476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l" defTabSz="914400" rtl="0" eaLnBrk="1" latinLnBrk="0" hangingPunct="1">
              <a:defRPr sz="11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LCWS 2025 | 22</a:t>
            </a:r>
            <a:r>
              <a:rPr lang="en-US" baseline="30000" dirty="0"/>
              <a:t>nd</a:t>
            </a:r>
            <a:r>
              <a:rPr lang="en-US" baseline="0" dirty="0"/>
              <a:t> October</a:t>
            </a:r>
            <a:endParaRPr lang="en-US" baseline="30000" dirty="0"/>
          </a:p>
        </p:txBody>
      </p:sp>
      <p:sp>
        <p:nvSpPr>
          <p:cNvPr id="11" name="Date Placeholder 41">
            <a:extLst>
              <a:ext uri="{FF2B5EF4-FFF2-40B4-BE49-F238E27FC236}">
                <a16:creationId xmlns:a16="http://schemas.microsoft.com/office/drawing/2014/main" id="{FDA55CA2-00B8-B1AB-F884-B0253FB29B01}"/>
              </a:ext>
            </a:extLst>
          </p:cNvPr>
          <p:cNvSpPr txBox="1">
            <a:spLocks/>
          </p:cNvSpPr>
          <p:nvPr userDrawn="1"/>
        </p:nvSpPr>
        <p:spPr>
          <a:xfrm>
            <a:off x="1154429" y="6516464"/>
            <a:ext cx="4155325" cy="2476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l" defTabSz="914400" rtl="0" eaLnBrk="1" latinLnBrk="0" hangingPunct="1">
              <a:defRPr sz="11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n-lt"/>
              </a:rPr>
              <a:t>Laurence Wroe | Precision Multipole Control in RF Cavities</a:t>
            </a:r>
          </a:p>
        </p:txBody>
      </p:sp>
    </p:spTree>
    <p:extLst>
      <p:ext uri="{BB962C8B-B14F-4D97-AF65-F5344CB8AC3E}">
        <p14:creationId xmlns:p14="http://schemas.microsoft.com/office/powerpoint/2010/main" val="17291695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4">
          <p15:clr>
            <a:srgbClr val="FBAE40"/>
          </p15:clr>
        </p15:guide>
        <p15:guide id="3" pos="4344" userDrawn="1">
          <p15:clr>
            <a:srgbClr val="FBAE40"/>
          </p15:clr>
        </p15:guide>
        <p15:guide id="4" pos="4560" userDrawn="1">
          <p15:clr>
            <a:srgbClr val="FBAE40"/>
          </p15:clr>
        </p15:guide>
        <p15:guide id="8" orient="horz" pos="1848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6987D-0137-DE42-B76B-FF621E808D9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99835" y="430529"/>
            <a:ext cx="5486400" cy="32918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>
              <a:lnSpc>
                <a:spcPct val="80000"/>
              </a:lnSpc>
              <a:defRPr sz="6000" b="1" i="0" spc="1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9973BC6-F6E5-0B3B-C8AB-0AC4020D4E8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-11113"/>
            <a:ext cx="5791200" cy="6880226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8" name="Text Placeholder 29">
            <a:extLst>
              <a:ext uri="{FF2B5EF4-FFF2-40B4-BE49-F238E27FC236}">
                <a16:creationId xmlns:a16="http://schemas.microsoft.com/office/drawing/2014/main" id="{276A9CD7-E675-3048-86D3-3546A2F6B45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99835" y="4568602"/>
            <a:ext cx="5486400" cy="164592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400" b="1" i="0">
                <a:solidFill>
                  <a:schemeClr val="tx2">
                    <a:lumMod val="75000"/>
                  </a:schemeClr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9169ED6-4B82-6844-119F-AC15CDF2D3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6309360" y="3950208"/>
            <a:ext cx="2133600" cy="3992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Slide Number Placeholder 42">
            <a:extLst>
              <a:ext uri="{FF2B5EF4-FFF2-40B4-BE49-F238E27FC236}">
                <a16:creationId xmlns:a16="http://schemas.microsoft.com/office/drawing/2014/main" id="{225C3004-0172-7416-A2CB-F8E8F5E6ED9A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>
          <a:xfrm>
            <a:off x="11471331" y="6516464"/>
            <a:ext cx="523240" cy="247651"/>
          </a:xfrm>
        </p:spPr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>
              <a:latin typeface="+mn-lt"/>
            </a:endParaRPr>
          </a:p>
        </p:txBody>
      </p:sp>
      <p:pic>
        <p:nvPicPr>
          <p:cNvPr id="5" name="Picture 2" descr="CERN Logo and symbol, meaning, history, PNG, brand">
            <a:extLst>
              <a:ext uri="{FF2B5EF4-FFF2-40B4-BE49-F238E27FC236}">
                <a16:creationId xmlns:a16="http://schemas.microsoft.com/office/drawing/2014/main" id="{0AE45EAA-E480-454C-1159-6EA62F72BDE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658" y="6444639"/>
            <a:ext cx="415402" cy="35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Date Placeholder 41">
            <a:extLst>
              <a:ext uri="{FF2B5EF4-FFF2-40B4-BE49-F238E27FC236}">
                <a16:creationId xmlns:a16="http://schemas.microsoft.com/office/drawing/2014/main" id="{DC0B39FC-8FC5-23D6-EFB4-D0C509E1A050}"/>
              </a:ext>
            </a:extLst>
          </p:cNvPr>
          <p:cNvSpPr txBox="1">
            <a:spLocks/>
          </p:cNvSpPr>
          <p:nvPr userDrawn="1"/>
        </p:nvSpPr>
        <p:spPr>
          <a:xfrm>
            <a:off x="9283029" y="6516464"/>
            <a:ext cx="4155325" cy="2476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l" defTabSz="914400" rtl="0" eaLnBrk="1" latinLnBrk="0" hangingPunct="1">
              <a:defRPr sz="11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LCWS 2025 | 22</a:t>
            </a:r>
            <a:r>
              <a:rPr lang="en-US" baseline="30000" dirty="0"/>
              <a:t>nd</a:t>
            </a:r>
            <a:r>
              <a:rPr lang="en-US" baseline="0" dirty="0"/>
              <a:t> October</a:t>
            </a:r>
            <a:endParaRPr lang="en-US" baseline="30000" dirty="0"/>
          </a:p>
        </p:txBody>
      </p:sp>
      <p:sp>
        <p:nvSpPr>
          <p:cNvPr id="9" name="Date Placeholder 41">
            <a:extLst>
              <a:ext uri="{FF2B5EF4-FFF2-40B4-BE49-F238E27FC236}">
                <a16:creationId xmlns:a16="http://schemas.microsoft.com/office/drawing/2014/main" id="{CC52B9B6-19C8-6C31-6536-2601A8917995}"/>
              </a:ext>
            </a:extLst>
          </p:cNvPr>
          <p:cNvSpPr txBox="1">
            <a:spLocks/>
          </p:cNvSpPr>
          <p:nvPr userDrawn="1"/>
        </p:nvSpPr>
        <p:spPr>
          <a:xfrm>
            <a:off x="1154429" y="6516464"/>
            <a:ext cx="4155325" cy="2476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l" defTabSz="914400" rtl="0" eaLnBrk="1" latinLnBrk="0" hangingPunct="1">
              <a:defRPr sz="11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n-lt"/>
              </a:rPr>
              <a:t>Laurence Wroe | Precision Multipole Control in RF Cavities</a:t>
            </a:r>
          </a:p>
        </p:txBody>
      </p:sp>
    </p:spTree>
    <p:extLst>
      <p:ext uri="{BB962C8B-B14F-4D97-AF65-F5344CB8AC3E}">
        <p14:creationId xmlns:p14="http://schemas.microsoft.com/office/powerpoint/2010/main" val="1987914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57F1500-1A16-D1EF-4F0C-030852B291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94360" y="2148840"/>
            <a:ext cx="2133600" cy="3992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2D07A0BE-3890-193E-9439-F294E61A71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0" y="3900132"/>
            <a:ext cx="2959226" cy="2959226"/>
            <a:chOff x="0" y="12289"/>
            <a:chExt cx="3550" cy="3551"/>
          </a:xfrm>
        </p:grpSpPr>
        <p:sp>
          <p:nvSpPr>
            <p:cNvPr id="11" name="Freeform 19">
              <a:extLst>
                <a:ext uri="{FF2B5EF4-FFF2-40B4-BE49-F238E27FC236}">
                  <a16:creationId xmlns:a16="http://schemas.microsoft.com/office/drawing/2014/main" id="{C05217ED-C258-E6CE-BA7F-28A6EA41BCD3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2" name="Freeform 20">
              <a:extLst>
                <a:ext uri="{FF2B5EF4-FFF2-40B4-BE49-F238E27FC236}">
                  <a16:creationId xmlns:a16="http://schemas.microsoft.com/office/drawing/2014/main" id="{F3E11A1F-14DD-BA35-D7D7-4D4ADEAA348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3" name="Freeform 21">
              <a:extLst>
                <a:ext uri="{FF2B5EF4-FFF2-40B4-BE49-F238E27FC236}">
                  <a16:creationId xmlns:a16="http://schemas.microsoft.com/office/drawing/2014/main" id="{F14541B0-973F-7E21-1019-D2FB83C8C0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id="{467E05B6-B7CB-1E4F-96BA-4B8CFE8B63D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360" y="102875"/>
            <a:ext cx="10873740" cy="1680205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defRPr sz="4400" b="1" i="0"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F6FE0DC0-B0D7-F4D6-8038-177AD7A8C21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657600" y="2282008"/>
            <a:ext cx="7810500" cy="3699328"/>
          </a:xfrm>
        </p:spPr>
        <p:txBody>
          <a:bodyPr lIns="0" tIns="228600" rIns="0" bIns="0">
            <a:normAutofit/>
          </a:bodyPr>
          <a:lstStyle>
            <a:lvl1pPr marL="283464" indent="-283464">
              <a:spcBef>
                <a:spcPts val="1800"/>
              </a:spcBef>
              <a:buFont typeface="Arial" panose="020B0604020202020204" pitchFamily="34" charset="0"/>
              <a:buChar char="•"/>
              <a:defRPr sz="2000"/>
            </a:lvl1pPr>
            <a:lvl2pPr indent="-283464">
              <a:spcBef>
                <a:spcPts val="1800"/>
              </a:spcBef>
              <a:defRPr sz="2000"/>
            </a:lvl2pPr>
            <a:lvl3pPr indent="-283464">
              <a:spcBef>
                <a:spcPts val="1800"/>
              </a:spcBef>
              <a:defRPr sz="2000"/>
            </a:lvl3pPr>
            <a:lvl4pPr indent="-283464">
              <a:spcBef>
                <a:spcPts val="1800"/>
              </a:spcBef>
              <a:defRPr sz="2000"/>
            </a:lvl4pPr>
            <a:lvl5pPr indent="-283464">
              <a:spcBef>
                <a:spcPts val="1800"/>
              </a:spcBef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Slide Number Placeholder 42">
            <a:extLst>
              <a:ext uri="{FF2B5EF4-FFF2-40B4-BE49-F238E27FC236}">
                <a16:creationId xmlns:a16="http://schemas.microsoft.com/office/drawing/2014/main" id="{6BE9DEDF-6701-637A-B09F-D0C615107E18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>
          <a:xfrm>
            <a:off x="11471331" y="6516464"/>
            <a:ext cx="523240" cy="247651"/>
          </a:xfrm>
        </p:spPr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>
              <a:latin typeface="+mn-lt"/>
            </a:endParaRPr>
          </a:p>
        </p:txBody>
      </p:sp>
      <p:pic>
        <p:nvPicPr>
          <p:cNvPr id="16" name="Picture 2" descr="CERN Logo and symbol, meaning, history, PNG, brand">
            <a:extLst>
              <a:ext uri="{FF2B5EF4-FFF2-40B4-BE49-F238E27FC236}">
                <a16:creationId xmlns:a16="http://schemas.microsoft.com/office/drawing/2014/main" id="{559A3C46-1DCA-EC76-C1FC-01886F50564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658" y="6444639"/>
            <a:ext cx="415402" cy="35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Date Placeholder 41">
            <a:extLst>
              <a:ext uri="{FF2B5EF4-FFF2-40B4-BE49-F238E27FC236}">
                <a16:creationId xmlns:a16="http://schemas.microsoft.com/office/drawing/2014/main" id="{5652101E-BAD8-EAFD-1E18-BA16808941FC}"/>
              </a:ext>
            </a:extLst>
          </p:cNvPr>
          <p:cNvSpPr txBox="1">
            <a:spLocks/>
          </p:cNvSpPr>
          <p:nvPr userDrawn="1"/>
        </p:nvSpPr>
        <p:spPr>
          <a:xfrm>
            <a:off x="9283029" y="6516464"/>
            <a:ext cx="4155325" cy="2476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l" defTabSz="914400" rtl="0" eaLnBrk="1" latinLnBrk="0" hangingPunct="1">
              <a:defRPr sz="11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LCWS 2025 | 22</a:t>
            </a:r>
            <a:r>
              <a:rPr lang="en-US" baseline="30000" dirty="0"/>
              <a:t>nd</a:t>
            </a:r>
            <a:r>
              <a:rPr lang="en-US" baseline="0" dirty="0"/>
              <a:t> October</a:t>
            </a:r>
            <a:endParaRPr lang="en-US" baseline="30000" dirty="0"/>
          </a:p>
        </p:txBody>
      </p:sp>
      <p:sp>
        <p:nvSpPr>
          <p:cNvPr id="18" name="Date Placeholder 41">
            <a:extLst>
              <a:ext uri="{FF2B5EF4-FFF2-40B4-BE49-F238E27FC236}">
                <a16:creationId xmlns:a16="http://schemas.microsoft.com/office/drawing/2014/main" id="{4577879C-EE03-B370-776D-CF8B01ED8A1F}"/>
              </a:ext>
            </a:extLst>
          </p:cNvPr>
          <p:cNvSpPr txBox="1">
            <a:spLocks/>
          </p:cNvSpPr>
          <p:nvPr userDrawn="1"/>
        </p:nvSpPr>
        <p:spPr>
          <a:xfrm>
            <a:off x="1154429" y="6516464"/>
            <a:ext cx="4155325" cy="2476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l" defTabSz="914400" rtl="0" eaLnBrk="1" latinLnBrk="0" hangingPunct="1">
              <a:defRPr sz="11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n-lt"/>
              </a:rPr>
              <a:t>Laurence Wroe | Precision Multipole Control in RF Cavities</a:t>
            </a:r>
          </a:p>
        </p:txBody>
      </p:sp>
    </p:spTree>
    <p:extLst>
      <p:ext uri="{BB962C8B-B14F-4D97-AF65-F5344CB8AC3E}">
        <p14:creationId xmlns:p14="http://schemas.microsoft.com/office/powerpoint/2010/main" val="14029641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304">
          <p15:clr>
            <a:srgbClr val="FBAE40"/>
          </p15:clr>
        </p15:guide>
        <p15:guide id="4" pos="5736">
          <p15:clr>
            <a:srgbClr val="FBAE40"/>
          </p15:clr>
        </p15:guide>
        <p15:guide id="5" pos="1944">
          <p15:clr>
            <a:srgbClr val="FBAE40"/>
          </p15:clr>
        </p15:guide>
        <p15:guide id="6" pos="4008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440">
          <p15:clr>
            <a:srgbClr val="FBAE40"/>
          </p15:clr>
        </p15:guide>
        <p15:guide id="9" orient="horz" pos="552">
          <p15:clr>
            <a:srgbClr val="FBAE40"/>
          </p15:clr>
        </p15:guide>
        <p15:guide id="10" pos="5352">
          <p15:clr>
            <a:srgbClr val="FBAE40"/>
          </p15:clr>
        </p15:guide>
        <p15:guide id="11" pos="3648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6987D-0137-DE42-B76B-FF621E808D9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09904" y="411479"/>
            <a:ext cx="5486400" cy="32918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>
              <a:lnSpc>
                <a:spcPct val="80000"/>
              </a:lnSpc>
              <a:defRPr sz="6000" b="1" i="0" spc="1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26C18C3-ED25-DD4B-BA72-24932D54DE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" y="758752"/>
            <a:ext cx="6099248" cy="6099248"/>
            <a:chOff x="0" y="12289"/>
            <a:chExt cx="3550" cy="3551"/>
          </a:xfrm>
        </p:grpSpPr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C07CC263-2515-F147-8CC5-F8E9FF9FA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43B40037-7481-524B-8685-404D96569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7B759713-8408-EE47-9394-3DA6F5E4B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69706A2-3726-FE4E-B923-E75D485978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6309360" y="3950208"/>
            <a:ext cx="2133600" cy="3992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 Placeholder 29">
            <a:extLst>
              <a:ext uri="{FF2B5EF4-FFF2-40B4-BE49-F238E27FC236}">
                <a16:creationId xmlns:a16="http://schemas.microsoft.com/office/drawing/2014/main" id="{276A9CD7-E675-3048-86D3-3546A2F6B45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09905" y="4549552"/>
            <a:ext cx="5486400" cy="164592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400" b="1" i="0">
                <a:solidFill>
                  <a:schemeClr val="tx2">
                    <a:lumMod val="75000"/>
                  </a:schemeClr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" name="Slide Number Placeholder 42">
            <a:extLst>
              <a:ext uri="{FF2B5EF4-FFF2-40B4-BE49-F238E27FC236}">
                <a16:creationId xmlns:a16="http://schemas.microsoft.com/office/drawing/2014/main" id="{F00874CA-2A2A-5EAA-68C5-06D6843269B4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>
          <a:xfrm>
            <a:off x="11471331" y="6516464"/>
            <a:ext cx="523240" cy="247651"/>
          </a:xfrm>
        </p:spPr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>
              <a:latin typeface="+mn-lt"/>
            </a:endParaRPr>
          </a:p>
        </p:txBody>
      </p:sp>
      <p:pic>
        <p:nvPicPr>
          <p:cNvPr id="5" name="Picture 2" descr="CERN Logo and symbol, meaning, history, PNG, brand">
            <a:extLst>
              <a:ext uri="{FF2B5EF4-FFF2-40B4-BE49-F238E27FC236}">
                <a16:creationId xmlns:a16="http://schemas.microsoft.com/office/drawing/2014/main" id="{77D3A137-8D22-7193-8AC2-61F470D35FD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658" y="6444639"/>
            <a:ext cx="415402" cy="35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Date Placeholder 41">
            <a:extLst>
              <a:ext uri="{FF2B5EF4-FFF2-40B4-BE49-F238E27FC236}">
                <a16:creationId xmlns:a16="http://schemas.microsoft.com/office/drawing/2014/main" id="{5CC0FF44-4175-DF6D-BA66-79180586249F}"/>
              </a:ext>
            </a:extLst>
          </p:cNvPr>
          <p:cNvSpPr txBox="1">
            <a:spLocks/>
          </p:cNvSpPr>
          <p:nvPr userDrawn="1"/>
        </p:nvSpPr>
        <p:spPr>
          <a:xfrm>
            <a:off x="9283029" y="6516464"/>
            <a:ext cx="4155325" cy="2476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l" defTabSz="914400" rtl="0" eaLnBrk="1" latinLnBrk="0" hangingPunct="1">
              <a:defRPr sz="11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LCWS 2025 | 22</a:t>
            </a:r>
            <a:r>
              <a:rPr lang="en-US" baseline="30000" dirty="0"/>
              <a:t>nd</a:t>
            </a:r>
            <a:r>
              <a:rPr lang="en-US" baseline="0" dirty="0"/>
              <a:t> October</a:t>
            </a:r>
            <a:endParaRPr lang="en-US" baseline="30000" dirty="0"/>
          </a:p>
        </p:txBody>
      </p:sp>
      <p:sp>
        <p:nvSpPr>
          <p:cNvPr id="7" name="Date Placeholder 41">
            <a:extLst>
              <a:ext uri="{FF2B5EF4-FFF2-40B4-BE49-F238E27FC236}">
                <a16:creationId xmlns:a16="http://schemas.microsoft.com/office/drawing/2014/main" id="{85F3CDD4-BD7E-6BE8-C7C4-EFAF31B322E6}"/>
              </a:ext>
            </a:extLst>
          </p:cNvPr>
          <p:cNvSpPr txBox="1">
            <a:spLocks/>
          </p:cNvSpPr>
          <p:nvPr userDrawn="1"/>
        </p:nvSpPr>
        <p:spPr>
          <a:xfrm>
            <a:off x="1154429" y="6516464"/>
            <a:ext cx="4155325" cy="2476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l" defTabSz="914400" rtl="0" eaLnBrk="1" latinLnBrk="0" hangingPunct="1">
              <a:defRPr sz="11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n-lt"/>
              </a:rPr>
              <a:t>Laurence Wroe | Precision Multipole Control in RF Cavities</a:t>
            </a:r>
          </a:p>
        </p:txBody>
      </p:sp>
    </p:spTree>
    <p:extLst>
      <p:ext uri="{BB962C8B-B14F-4D97-AF65-F5344CB8AC3E}">
        <p14:creationId xmlns:p14="http://schemas.microsoft.com/office/powerpoint/2010/main" val="2027108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C97D5AF2-684A-4A8D-3D82-B57D7AC446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/>
          </p:cNvGrpSpPr>
          <p:nvPr userDrawn="1"/>
        </p:nvGrpSpPr>
        <p:grpSpPr bwMode="auto">
          <a:xfrm rot="10800000">
            <a:off x="8870040" y="0"/>
            <a:ext cx="3325208" cy="3325208"/>
            <a:chOff x="0" y="12289"/>
            <a:chExt cx="3550" cy="3551"/>
          </a:xfrm>
        </p:grpSpPr>
        <p:sp>
          <p:nvSpPr>
            <p:cNvPr id="12" name="Freeform 4">
              <a:extLst>
                <a:ext uri="{FF2B5EF4-FFF2-40B4-BE49-F238E27FC236}">
                  <a16:creationId xmlns:a16="http://schemas.microsoft.com/office/drawing/2014/main" id="{8CF5F650-F8F0-F4FE-44DA-1F14ADE428B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18870924-E47D-404F-59B5-BD1C58F7B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80806A65-E4FC-2F52-65B3-CC181E620C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16" name="Title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360" y="-241421"/>
            <a:ext cx="9778365" cy="1494596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F14DA3C5-63E4-BAFB-1D68-47F71EEEE53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594360" y="1843141"/>
            <a:ext cx="4490827" cy="4430854"/>
          </a:xfrm>
        </p:spPr>
        <p:txBody>
          <a:bodyPr lIns="0" tIns="45720" rIns="0" bIns="0">
            <a:normAutofit/>
          </a:bodyPr>
          <a:lstStyle>
            <a:lvl1pPr marL="0" indent="0">
              <a:spcBef>
                <a:spcPts val="1800"/>
              </a:spcBef>
              <a:buFont typeface="Arial" panose="020B0604020202020204" pitchFamily="34" charset="0"/>
              <a:buNone/>
              <a:defRPr sz="2000"/>
            </a:lvl1pPr>
            <a:lvl2pPr marL="283464" indent="-283464">
              <a:spcBef>
                <a:spcPts val="1800"/>
              </a:spcBef>
              <a:defRPr sz="2000"/>
            </a:lvl2pPr>
            <a:lvl3pPr marL="594360" indent="-283464">
              <a:spcBef>
                <a:spcPts val="1800"/>
              </a:spcBef>
              <a:defRPr sz="2000"/>
            </a:lvl3pPr>
            <a:lvl4pPr marL="822960" indent="-283464">
              <a:spcBef>
                <a:spcPts val="1800"/>
              </a:spcBef>
              <a:defRPr sz="2000"/>
            </a:lvl4pPr>
            <a:lvl5pPr marL="1005840" indent="-283464">
              <a:spcBef>
                <a:spcPts val="1800"/>
              </a:spcBef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Content Placeholder 5">
            <a:extLst>
              <a:ext uri="{FF2B5EF4-FFF2-40B4-BE49-F238E27FC236}">
                <a16:creationId xmlns:a16="http://schemas.microsoft.com/office/drawing/2014/main" id="{BD11386D-847E-8CF5-E56A-42E80A65A089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5881898" y="1843141"/>
            <a:ext cx="4490827" cy="4430854"/>
          </a:xfrm>
        </p:spPr>
        <p:txBody>
          <a:bodyPr lIns="0" tIns="45720" rIns="0" bIns="0">
            <a:normAutofit/>
          </a:bodyPr>
          <a:lstStyle>
            <a:lvl1pPr marL="0" indent="0">
              <a:spcBef>
                <a:spcPts val="1800"/>
              </a:spcBef>
              <a:buFont typeface="Arial" panose="020B0604020202020204" pitchFamily="34" charset="0"/>
              <a:buNone/>
              <a:defRPr sz="2000"/>
            </a:lvl1pPr>
            <a:lvl2pPr marL="283464" indent="-283464">
              <a:spcBef>
                <a:spcPts val="1800"/>
              </a:spcBef>
              <a:defRPr sz="2000"/>
            </a:lvl2pPr>
            <a:lvl3pPr marL="548640" indent="-283464">
              <a:spcBef>
                <a:spcPts val="1800"/>
              </a:spcBef>
              <a:defRPr sz="2000"/>
            </a:lvl3pPr>
            <a:lvl4pPr marL="822960" indent="-283464">
              <a:spcBef>
                <a:spcPts val="1800"/>
              </a:spcBef>
              <a:defRPr sz="2000"/>
            </a:lvl4pPr>
            <a:lvl5pPr marL="1005840" indent="-283464">
              <a:spcBef>
                <a:spcPts val="1800"/>
              </a:spcBef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66081BA-9135-73B1-DCE5-77FD12431F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94360" y="1463034"/>
            <a:ext cx="2133600" cy="3992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Slide Number Placeholder 42">
            <a:extLst>
              <a:ext uri="{FF2B5EF4-FFF2-40B4-BE49-F238E27FC236}">
                <a16:creationId xmlns:a16="http://schemas.microsoft.com/office/drawing/2014/main" id="{B56A6E5D-36C0-2F14-F065-99FDB444A6A3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>
          <a:xfrm>
            <a:off x="11471331" y="6516464"/>
            <a:ext cx="523240" cy="247651"/>
          </a:xfrm>
        </p:spPr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>
              <a:latin typeface="+mn-lt"/>
            </a:endParaRPr>
          </a:p>
        </p:txBody>
      </p:sp>
      <p:pic>
        <p:nvPicPr>
          <p:cNvPr id="7" name="Picture 2" descr="CERN Logo and symbol, meaning, history, PNG, brand">
            <a:extLst>
              <a:ext uri="{FF2B5EF4-FFF2-40B4-BE49-F238E27FC236}">
                <a16:creationId xmlns:a16="http://schemas.microsoft.com/office/drawing/2014/main" id="{0632D04E-266C-C896-8800-12602367BB3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658" y="6444639"/>
            <a:ext cx="415402" cy="35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Date Placeholder 41">
            <a:extLst>
              <a:ext uri="{FF2B5EF4-FFF2-40B4-BE49-F238E27FC236}">
                <a16:creationId xmlns:a16="http://schemas.microsoft.com/office/drawing/2014/main" id="{C80D57CA-7B30-4817-026B-D6EB579D55F0}"/>
              </a:ext>
            </a:extLst>
          </p:cNvPr>
          <p:cNvSpPr txBox="1">
            <a:spLocks/>
          </p:cNvSpPr>
          <p:nvPr userDrawn="1"/>
        </p:nvSpPr>
        <p:spPr>
          <a:xfrm>
            <a:off x="9283029" y="6516464"/>
            <a:ext cx="4155325" cy="2476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l" defTabSz="914400" rtl="0" eaLnBrk="1" latinLnBrk="0" hangingPunct="1">
              <a:defRPr sz="11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LCWS 2025 | 22</a:t>
            </a:r>
            <a:r>
              <a:rPr lang="en-US" baseline="30000" dirty="0"/>
              <a:t>nd</a:t>
            </a:r>
            <a:r>
              <a:rPr lang="en-US" baseline="0" dirty="0"/>
              <a:t> October</a:t>
            </a:r>
            <a:endParaRPr lang="en-US" baseline="30000" dirty="0"/>
          </a:p>
        </p:txBody>
      </p:sp>
      <p:sp>
        <p:nvSpPr>
          <p:cNvPr id="15" name="Date Placeholder 41">
            <a:extLst>
              <a:ext uri="{FF2B5EF4-FFF2-40B4-BE49-F238E27FC236}">
                <a16:creationId xmlns:a16="http://schemas.microsoft.com/office/drawing/2014/main" id="{38547B21-D268-2B9B-60BF-A0CA839ADEBC}"/>
              </a:ext>
            </a:extLst>
          </p:cNvPr>
          <p:cNvSpPr txBox="1">
            <a:spLocks/>
          </p:cNvSpPr>
          <p:nvPr userDrawn="1"/>
        </p:nvSpPr>
        <p:spPr>
          <a:xfrm>
            <a:off x="1154429" y="6516464"/>
            <a:ext cx="4155325" cy="2476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l" defTabSz="914400" rtl="0" eaLnBrk="1" latinLnBrk="0" hangingPunct="1">
              <a:defRPr sz="11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n-lt"/>
              </a:rPr>
              <a:t>Laurence Wroe | Precision Multipole Control in RF Cavities</a:t>
            </a:r>
          </a:p>
        </p:txBody>
      </p:sp>
    </p:spTree>
    <p:extLst>
      <p:ext uri="{BB962C8B-B14F-4D97-AF65-F5344CB8AC3E}">
        <p14:creationId xmlns:p14="http://schemas.microsoft.com/office/powerpoint/2010/main" val="9410569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10" orient="horz" pos="552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42E558A9-6DD6-E21D-3A8F-6707E1DD19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362700" y="0"/>
            <a:ext cx="5829298" cy="3235602"/>
            <a:chOff x="5612972" y="1"/>
            <a:chExt cx="6615961" cy="3672246"/>
          </a:xfrm>
        </p:grpSpPr>
        <p:sp>
          <p:nvSpPr>
            <p:cNvPr id="12" name="AutoShape 24">
              <a:extLst>
                <a:ext uri="{FF2B5EF4-FFF2-40B4-BE49-F238E27FC236}">
                  <a16:creationId xmlns:a16="http://schemas.microsoft.com/office/drawing/2014/main" id="{3FC994E4-318C-1E66-B4E4-8F8FD08E09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972" y="1"/>
              <a:ext cx="4408998" cy="3672246"/>
            </a:xfrm>
            <a:custGeom>
              <a:avLst/>
              <a:gdLst>
                <a:gd name="T0" fmla="+- 0 8372 6586"/>
                <a:gd name="T1" fmla="*/ T0 w 3578"/>
                <a:gd name="T2" fmla="*/ 591 h 2980"/>
                <a:gd name="T3" fmla="+- 0 7780 6586"/>
                <a:gd name="T4" fmla="*/ T3 w 3578"/>
                <a:gd name="T5" fmla="*/ 0 h 2980"/>
                <a:gd name="T6" fmla="+- 0 6586 6586"/>
                <a:gd name="T7" fmla="*/ T6 w 3578"/>
                <a:gd name="T8" fmla="*/ 0 h 2980"/>
                <a:gd name="T9" fmla="+- 0 7774 6586"/>
                <a:gd name="T10" fmla="*/ T9 w 3578"/>
                <a:gd name="T11" fmla="*/ 1188 h 2980"/>
                <a:gd name="T12" fmla="+- 0 8372 6586"/>
                <a:gd name="T13" fmla="*/ T12 w 3578"/>
                <a:gd name="T14" fmla="*/ 591 h 2980"/>
                <a:gd name="T15" fmla="+- 0 10163 6586"/>
                <a:gd name="T16" fmla="*/ T15 w 3578"/>
                <a:gd name="T17" fmla="*/ 2383 h 2980"/>
                <a:gd name="T18" fmla="+- 0 9566 6586"/>
                <a:gd name="T19" fmla="*/ T18 w 3578"/>
                <a:gd name="T20" fmla="*/ 1786 h 2980"/>
                <a:gd name="T21" fmla="+- 0 8969 6586"/>
                <a:gd name="T22" fmla="*/ T21 w 3578"/>
                <a:gd name="T23" fmla="*/ 2383 h 2980"/>
                <a:gd name="T24" fmla="+- 0 9566 6586"/>
                <a:gd name="T25" fmla="*/ T24 w 3578"/>
                <a:gd name="T26" fmla="*/ 2980 h 2980"/>
                <a:gd name="T27" fmla="+- 0 10163 6586"/>
                <a:gd name="T28" fmla="*/ T27 w 3578"/>
                <a:gd name="T29" fmla="*/ 2383 h 298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  <a:cxn ang="0">
                  <a:pos x="T13" y="T14"/>
                </a:cxn>
                <a:cxn ang="0">
                  <a:pos x="T16" y="T17"/>
                </a:cxn>
                <a:cxn ang="0">
                  <a:pos x="T19" y="T20"/>
                </a:cxn>
                <a:cxn ang="0">
                  <a:pos x="T22" y="T23"/>
                </a:cxn>
                <a:cxn ang="0">
                  <a:pos x="T25" y="T26"/>
                </a:cxn>
                <a:cxn ang="0">
                  <a:pos x="T28" y="T29"/>
                </a:cxn>
              </a:cxnLst>
              <a:rect l="0" t="0" r="r" b="b"/>
              <a:pathLst>
                <a:path w="3578" h="2980">
                  <a:moveTo>
                    <a:pt x="1786" y="591"/>
                  </a:moveTo>
                  <a:lnTo>
                    <a:pt x="1194" y="0"/>
                  </a:lnTo>
                  <a:lnTo>
                    <a:pt x="0" y="0"/>
                  </a:lnTo>
                  <a:lnTo>
                    <a:pt x="1188" y="1188"/>
                  </a:lnTo>
                  <a:lnTo>
                    <a:pt x="1786" y="591"/>
                  </a:lnTo>
                  <a:moveTo>
                    <a:pt x="3577" y="2383"/>
                  </a:moveTo>
                  <a:lnTo>
                    <a:pt x="2980" y="1786"/>
                  </a:lnTo>
                  <a:lnTo>
                    <a:pt x="2383" y="2383"/>
                  </a:lnTo>
                  <a:lnTo>
                    <a:pt x="2980" y="2980"/>
                  </a:lnTo>
                  <a:lnTo>
                    <a:pt x="3577" y="2383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17C00E6B-F625-6D6C-8364-9DD9F3C362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233" y="1463970"/>
              <a:ext cx="2208196" cy="2208277"/>
            </a:xfrm>
            <a:custGeom>
              <a:avLst/>
              <a:gdLst>
                <a:gd name="T0" fmla="+- 0 7774 7177"/>
                <a:gd name="T1" fmla="*/ T0 w 1792"/>
                <a:gd name="T2" fmla="+- 0 1188 1188"/>
                <a:gd name="T3" fmla="*/ 1188 h 1792"/>
                <a:gd name="T4" fmla="+- 0 7177 7177"/>
                <a:gd name="T5" fmla="*/ T4 w 1792"/>
                <a:gd name="T6" fmla="+- 0 1786 1188"/>
                <a:gd name="T7" fmla="*/ 1786 h 1792"/>
                <a:gd name="T8" fmla="+- 0 8372 7177"/>
                <a:gd name="T9" fmla="*/ T8 w 1792"/>
                <a:gd name="T10" fmla="+- 0 2980 1188"/>
                <a:gd name="T11" fmla="*/ 2980 h 1792"/>
                <a:gd name="T12" fmla="+- 0 8969 7177"/>
                <a:gd name="T13" fmla="*/ T12 w 1792"/>
                <a:gd name="T14" fmla="+- 0 2383 1188"/>
                <a:gd name="T15" fmla="*/ 2383 h 1792"/>
                <a:gd name="T16" fmla="+- 0 7774 7177"/>
                <a:gd name="T17" fmla="*/ T16 w 1792"/>
                <a:gd name="T18" fmla="+- 0 1188 1188"/>
                <a:gd name="T19" fmla="*/ 1188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7" y="0"/>
                  </a:moveTo>
                  <a:lnTo>
                    <a:pt x="0" y="598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C6197B87-4F65-7981-9463-84830CD368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5590" y="1"/>
              <a:ext cx="1457754" cy="729520"/>
            </a:xfrm>
            <a:custGeom>
              <a:avLst/>
              <a:gdLst>
                <a:gd name="T0" fmla="+- 0 10158 8975"/>
                <a:gd name="T1" fmla="*/ T0 w 1183"/>
                <a:gd name="T2" fmla="*/ 0 h 592"/>
                <a:gd name="T3" fmla="+- 0 8975 8975"/>
                <a:gd name="T4" fmla="*/ T3 w 1183"/>
                <a:gd name="T5" fmla="*/ 0 h 592"/>
                <a:gd name="T6" fmla="+- 0 9566 8975"/>
                <a:gd name="T7" fmla="*/ T6 w 1183"/>
                <a:gd name="T8" fmla="*/ 591 h 592"/>
                <a:gd name="T9" fmla="+- 0 10158 8975"/>
                <a:gd name="T10" fmla="*/ T9 w 1183"/>
                <a:gd name="T11" fmla="*/ 0 h 592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183" h="592">
                  <a:moveTo>
                    <a:pt x="1183" y="0"/>
                  </a:moveTo>
                  <a:lnTo>
                    <a:pt x="0" y="0"/>
                  </a:lnTo>
                  <a:lnTo>
                    <a:pt x="591" y="591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id="{86AA517C-7217-D864-B7E7-40984A288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6887" y="728289"/>
              <a:ext cx="2208196" cy="2208277"/>
            </a:xfrm>
            <a:custGeom>
              <a:avLst/>
              <a:gdLst>
                <a:gd name="T0" fmla="+- 0 8372 7774"/>
                <a:gd name="T1" fmla="*/ T0 w 1792"/>
                <a:gd name="T2" fmla="+- 0 591 591"/>
                <a:gd name="T3" fmla="*/ 591 h 1792"/>
                <a:gd name="T4" fmla="+- 0 7774 7774"/>
                <a:gd name="T5" fmla="*/ T4 w 1792"/>
                <a:gd name="T6" fmla="+- 0 1188 591"/>
                <a:gd name="T7" fmla="*/ 1188 h 1792"/>
                <a:gd name="T8" fmla="+- 0 8969 7774"/>
                <a:gd name="T9" fmla="*/ T8 w 1792"/>
                <a:gd name="T10" fmla="+- 0 2383 591"/>
                <a:gd name="T11" fmla="*/ 2383 h 1792"/>
                <a:gd name="T12" fmla="+- 0 9566 7774"/>
                <a:gd name="T13" fmla="*/ T12 w 1792"/>
                <a:gd name="T14" fmla="+- 0 1786 591"/>
                <a:gd name="T15" fmla="*/ 1786 h 1792"/>
                <a:gd name="T16" fmla="+- 0 8372 7774"/>
                <a:gd name="T17" fmla="*/ T16 w 1792"/>
                <a:gd name="T18" fmla="+- 0 591 591"/>
                <a:gd name="T19" fmla="*/ 591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8" y="0"/>
                  </a:moveTo>
                  <a:lnTo>
                    <a:pt x="0" y="597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524013C6-491C-CAA2-5BD6-7C73596711CC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5083" y="728289"/>
              <a:ext cx="2943850" cy="2943958"/>
            </a:xfrm>
            <a:custGeom>
              <a:avLst/>
              <a:gdLst>
                <a:gd name="T0" fmla="+- 0 11955 9566"/>
                <a:gd name="T1" fmla="*/ T0 w 2389"/>
                <a:gd name="T2" fmla="+- 0 1786 591"/>
                <a:gd name="T3" fmla="*/ 1786 h 2389"/>
                <a:gd name="T4" fmla="+- 0 10760 9566"/>
                <a:gd name="T5" fmla="*/ T4 w 2389"/>
                <a:gd name="T6" fmla="+- 0 591 591"/>
                <a:gd name="T7" fmla="*/ 591 h 2389"/>
                <a:gd name="T8" fmla="+- 0 9566 9566"/>
                <a:gd name="T9" fmla="*/ T8 w 2389"/>
                <a:gd name="T10" fmla="+- 0 1786 591"/>
                <a:gd name="T11" fmla="*/ 1786 h 2389"/>
                <a:gd name="T12" fmla="+- 0 10760 9566"/>
                <a:gd name="T13" fmla="*/ T12 w 2389"/>
                <a:gd name="T14" fmla="+- 0 2980 591"/>
                <a:gd name="T15" fmla="*/ 2980 h 2389"/>
                <a:gd name="T16" fmla="+- 0 11955 9566"/>
                <a:gd name="T17" fmla="*/ T16 w 2389"/>
                <a:gd name="T18" fmla="+- 0 1786 591"/>
                <a:gd name="T19" fmla="*/ 1786 h 238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389" h="2389">
                  <a:moveTo>
                    <a:pt x="2389" y="1195"/>
                  </a:moveTo>
                  <a:lnTo>
                    <a:pt x="1194" y="0"/>
                  </a:lnTo>
                  <a:lnTo>
                    <a:pt x="0" y="1195"/>
                  </a:lnTo>
                  <a:lnTo>
                    <a:pt x="1194" y="2389"/>
                  </a:lnTo>
                  <a:lnTo>
                    <a:pt x="2389" y="1195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16" name="Title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18885" y="3499667"/>
            <a:ext cx="4939666" cy="254281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66081BA-9135-73B1-DCE5-77FD12431F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6347460" y="6313170"/>
            <a:ext cx="2133600" cy="3992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8007FA9C-C4D5-89EC-C457-5F329A338E1E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03885" y="457201"/>
            <a:ext cx="5198269" cy="2305050"/>
          </a:xfrm>
        </p:spPr>
        <p:txBody>
          <a:bodyPr lIns="0" tIns="274320">
            <a:normAutofit/>
          </a:bodyPr>
          <a:lstStyle>
            <a:lvl1pPr marL="457200" indent="-457200">
              <a:spcBef>
                <a:spcPts val="1800"/>
              </a:spcBef>
              <a:buFont typeface="+mj-lt"/>
              <a:buAutoNum type="arabicPeriod"/>
              <a:defRPr sz="2000"/>
            </a:lvl1pPr>
            <a:lvl2pPr marL="914400" indent="-457200">
              <a:spcBef>
                <a:spcPts val="1800"/>
              </a:spcBef>
              <a:buFont typeface="+mj-lt"/>
              <a:buAutoNum type="alphaLcPeriod"/>
              <a:defRPr sz="2000"/>
            </a:lvl2pPr>
            <a:lvl3pPr marL="1371600" indent="-457200">
              <a:spcBef>
                <a:spcPts val="1800"/>
              </a:spcBef>
              <a:buFont typeface="+mj-lt"/>
              <a:buAutoNum type="arabicParenR"/>
              <a:defRPr sz="2000"/>
            </a:lvl3pPr>
            <a:lvl4pPr marL="1371600" indent="0">
              <a:spcBef>
                <a:spcPts val="1800"/>
              </a:spcBef>
              <a:buFont typeface="+mj-lt"/>
              <a:buNone/>
              <a:defRPr sz="2000"/>
            </a:lvl4pPr>
            <a:lvl5pPr marL="2286000" indent="-457200">
              <a:spcBef>
                <a:spcPts val="1800"/>
              </a:spcBef>
              <a:buFont typeface="+mj-lt"/>
              <a:buAutoNum type="arabicPeriod"/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endParaRPr lang="en-US" dirty="0"/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3AC171DA-232D-44C1-6B93-40BACB298F4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594360" y="2810595"/>
            <a:ext cx="5198269" cy="3319513"/>
          </a:xfrm>
        </p:spPr>
        <p:txBody>
          <a:bodyPr lIns="0" tIns="45720" rIns="0" bIns="0">
            <a:normAutofit/>
          </a:bodyPr>
          <a:lstStyle>
            <a:lvl1pPr marL="0" indent="0">
              <a:spcBef>
                <a:spcPts val="1800"/>
              </a:spcBef>
              <a:buFont typeface="Arial" panose="020B0604020202020204" pitchFamily="34" charset="0"/>
              <a:buNone/>
              <a:defRPr sz="2000"/>
            </a:lvl1pPr>
            <a:lvl2pPr marL="283464" indent="-283464">
              <a:spcBef>
                <a:spcPts val="1800"/>
              </a:spcBef>
              <a:defRPr sz="2000"/>
            </a:lvl2pPr>
            <a:lvl3pPr marL="548640" indent="-283464">
              <a:spcBef>
                <a:spcPts val="1800"/>
              </a:spcBef>
              <a:defRPr sz="2000"/>
            </a:lvl3pPr>
            <a:lvl4pPr marL="822960" indent="-283464">
              <a:spcBef>
                <a:spcPts val="1800"/>
              </a:spcBef>
              <a:defRPr sz="2000"/>
            </a:lvl4pPr>
            <a:lvl5pPr marL="1005840" indent="-283464">
              <a:spcBef>
                <a:spcPts val="1800"/>
              </a:spcBef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Slide Number Placeholder 42">
            <a:extLst>
              <a:ext uri="{FF2B5EF4-FFF2-40B4-BE49-F238E27FC236}">
                <a16:creationId xmlns:a16="http://schemas.microsoft.com/office/drawing/2014/main" id="{AAD4973B-E46A-F421-73C3-CFA2A20A9275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>
          <a:xfrm>
            <a:off x="11471331" y="6516464"/>
            <a:ext cx="523240" cy="247651"/>
          </a:xfrm>
        </p:spPr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>
              <a:latin typeface="+mn-lt"/>
            </a:endParaRPr>
          </a:p>
        </p:txBody>
      </p:sp>
      <p:pic>
        <p:nvPicPr>
          <p:cNvPr id="6" name="Picture 2" descr="CERN Logo and symbol, meaning, history, PNG, brand">
            <a:extLst>
              <a:ext uri="{FF2B5EF4-FFF2-40B4-BE49-F238E27FC236}">
                <a16:creationId xmlns:a16="http://schemas.microsoft.com/office/drawing/2014/main" id="{E662C6A0-9AF5-14D8-EC5E-FAB9F4D5EF7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658" y="6444639"/>
            <a:ext cx="415402" cy="35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Date Placeholder 41">
            <a:extLst>
              <a:ext uri="{FF2B5EF4-FFF2-40B4-BE49-F238E27FC236}">
                <a16:creationId xmlns:a16="http://schemas.microsoft.com/office/drawing/2014/main" id="{BF486F1D-E3CB-BC8B-633C-3D8C2973BE35}"/>
              </a:ext>
            </a:extLst>
          </p:cNvPr>
          <p:cNvSpPr txBox="1">
            <a:spLocks/>
          </p:cNvSpPr>
          <p:nvPr userDrawn="1"/>
        </p:nvSpPr>
        <p:spPr>
          <a:xfrm>
            <a:off x="9283029" y="6516464"/>
            <a:ext cx="4155325" cy="2476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l" defTabSz="914400" rtl="0" eaLnBrk="1" latinLnBrk="0" hangingPunct="1">
              <a:defRPr sz="11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LCWS 2025 | 22</a:t>
            </a:r>
            <a:r>
              <a:rPr lang="en-US" baseline="30000" dirty="0"/>
              <a:t>nd</a:t>
            </a:r>
            <a:r>
              <a:rPr lang="en-US" baseline="0" dirty="0"/>
              <a:t> October</a:t>
            </a:r>
            <a:endParaRPr lang="en-US" baseline="30000" dirty="0"/>
          </a:p>
        </p:txBody>
      </p:sp>
      <p:sp>
        <p:nvSpPr>
          <p:cNvPr id="15" name="Date Placeholder 41">
            <a:extLst>
              <a:ext uri="{FF2B5EF4-FFF2-40B4-BE49-F238E27FC236}">
                <a16:creationId xmlns:a16="http://schemas.microsoft.com/office/drawing/2014/main" id="{951AD884-59FE-EA90-7088-ECDBCE0EDC48}"/>
              </a:ext>
            </a:extLst>
          </p:cNvPr>
          <p:cNvSpPr txBox="1">
            <a:spLocks/>
          </p:cNvSpPr>
          <p:nvPr userDrawn="1"/>
        </p:nvSpPr>
        <p:spPr>
          <a:xfrm>
            <a:off x="1154429" y="6516464"/>
            <a:ext cx="4155325" cy="2476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l" defTabSz="914400" rtl="0" eaLnBrk="1" latinLnBrk="0" hangingPunct="1">
              <a:defRPr sz="11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n-lt"/>
              </a:rPr>
              <a:t>Laurence Wroe | Precision Multipole Control in RF Cavities</a:t>
            </a:r>
          </a:p>
        </p:txBody>
      </p:sp>
    </p:spTree>
    <p:extLst>
      <p:ext uri="{BB962C8B-B14F-4D97-AF65-F5344CB8AC3E}">
        <p14:creationId xmlns:p14="http://schemas.microsoft.com/office/powerpoint/2010/main" val="5546068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10" orient="horz" pos="55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ntent and Pictu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310" y="278129"/>
            <a:ext cx="5063490" cy="2354026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sp>
        <p:nvSpPr>
          <p:cNvPr id="3" name="Content Placeholder 5">
            <a:extLst>
              <a:ext uri="{FF2B5EF4-FFF2-40B4-BE49-F238E27FC236}">
                <a16:creationId xmlns:a16="http://schemas.microsoft.com/office/drawing/2014/main" id="{1EF4505D-6803-3813-7738-049963427819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594360" y="3279579"/>
            <a:ext cx="5044440" cy="2994415"/>
          </a:xfrm>
        </p:spPr>
        <p:txBody>
          <a:bodyPr lIns="0" tIns="228600" rIns="0" bIns="0">
            <a:normAutofit/>
          </a:bodyPr>
          <a:lstStyle>
            <a:lvl1pPr marL="0" indent="0">
              <a:spcBef>
                <a:spcPts val="1800"/>
              </a:spcBef>
              <a:buFont typeface="Arial" panose="020B0604020202020204" pitchFamily="34" charset="0"/>
              <a:buNone/>
              <a:defRPr sz="2000"/>
            </a:lvl1pPr>
            <a:lvl2pPr indent="-283464">
              <a:spcBef>
                <a:spcPts val="1800"/>
              </a:spcBef>
              <a:defRPr sz="2000"/>
            </a:lvl2pPr>
            <a:lvl3pPr indent="-283464">
              <a:spcBef>
                <a:spcPts val="1800"/>
              </a:spcBef>
              <a:defRPr sz="2000"/>
            </a:lvl3pPr>
            <a:lvl4pPr indent="-283464">
              <a:spcBef>
                <a:spcPts val="1800"/>
              </a:spcBef>
              <a:defRPr sz="2000"/>
            </a:lvl4pPr>
            <a:lvl5pPr indent="-283464">
              <a:spcBef>
                <a:spcPts val="1800"/>
              </a:spcBef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66081BA-9135-73B1-DCE5-77FD12431F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94360" y="2997459"/>
            <a:ext cx="2133600" cy="3992"/>
          </a:xfrm>
          <a:prstGeom prst="line">
            <a:avLst/>
          </a:prstGeom>
          <a:ln w="101600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658637A-5D36-6127-19BC-C203E23FA49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0"/>
            <a:ext cx="6118225" cy="68580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" name="Slide Number Placeholder 42">
            <a:extLst>
              <a:ext uri="{FF2B5EF4-FFF2-40B4-BE49-F238E27FC236}">
                <a16:creationId xmlns:a16="http://schemas.microsoft.com/office/drawing/2014/main" id="{0AB777F3-ED72-232A-4732-024C6C9C753B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>
          <a:xfrm>
            <a:off x="11471331" y="6516464"/>
            <a:ext cx="523240" cy="247651"/>
          </a:xfrm>
        </p:spPr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>
              <a:latin typeface="+mn-lt"/>
            </a:endParaRPr>
          </a:p>
        </p:txBody>
      </p:sp>
      <p:pic>
        <p:nvPicPr>
          <p:cNvPr id="6" name="Picture 2" descr="CERN Logo and symbol, meaning, history, PNG, brand">
            <a:extLst>
              <a:ext uri="{FF2B5EF4-FFF2-40B4-BE49-F238E27FC236}">
                <a16:creationId xmlns:a16="http://schemas.microsoft.com/office/drawing/2014/main" id="{352D8B65-61A0-A62C-CDC0-7D4E83B467A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658" y="6444639"/>
            <a:ext cx="415402" cy="35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ate Placeholder 41">
            <a:extLst>
              <a:ext uri="{FF2B5EF4-FFF2-40B4-BE49-F238E27FC236}">
                <a16:creationId xmlns:a16="http://schemas.microsoft.com/office/drawing/2014/main" id="{57FF7306-CBFB-0907-6E6D-8139F9645D15}"/>
              </a:ext>
            </a:extLst>
          </p:cNvPr>
          <p:cNvSpPr txBox="1">
            <a:spLocks/>
          </p:cNvSpPr>
          <p:nvPr userDrawn="1"/>
        </p:nvSpPr>
        <p:spPr>
          <a:xfrm>
            <a:off x="9283029" y="6516464"/>
            <a:ext cx="4155325" cy="2476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l" defTabSz="914400" rtl="0" eaLnBrk="1" latinLnBrk="0" hangingPunct="1">
              <a:defRPr sz="11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LCWS 2025 | 22</a:t>
            </a:r>
            <a:r>
              <a:rPr lang="en-US" baseline="30000" dirty="0"/>
              <a:t>nd</a:t>
            </a:r>
            <a:r>
              <a:rPr lang="en-US" baseline="0" dirty="0"/>
              <a:t> October</a:t>
            </a:r>
            <a:endParaRPr lang="en-US" baseline="30000" dirty="0"/>
          </a:p>
        </p:txBody>
      </p:sp>
      <p:sp>
        <p:nvSpPr>
          <p:cNvPr id="9" name="Date Placeholder 41">
            <a:extLst>
              <a:ext uri="{FF2B5EF4-FFF2-40B4-BE49-F238E27FC236}">
                <a16:creationId xmlns:a16="http://schemas.microsoft.com/office/drawing/2014/main" id="{C45C6C5B-9E9C-AAFF-46E0-76BA46AAEA58}"/>
              </a:ext>
            </a:extLst>
          </p:cNvPr>
          <p:cNvSpPr txBox="1">
            <a:spLocks/>
          </p:cNvSpPr>
          <p:nvPr userDrawn="1"/>
        </p:nvSpPr>
        <p:spPr>
          <a:xfrm>
            <a:off x="1154429" y="6516464"/>
            <a:ext cx="4155325" cy="2476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l" defTabSz="914400" rtl="0" eaLnBrk="1" latinLnBrk="0" hangingPunct="1">
              <a:defRPr sz="11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n-lt"/>
              </a:rPr>
              <a:t>Laurence Wroe | Precision Multipole Control in RF Cavities</a:t>
            </a:r>
          </a:p>
        </p:txBody>
      </p:sp>
    </p:spTree>
    <p:extLst>
      <p:ext uri="{BB962C8B-B14F-4D97-AF65-F5344CB8AC3E}">
        <p14:creationId xmlns:p14="http://schemas.microsoft.com/office/powerpoint/2010/main" val="14293197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10" orient="horz" pos="55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ED84C6-50E6-6C43-8031-AFF6268E0C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4360" y="1825625"/>
            <a:ext cx="103822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itle Placeholder 11">
            <a:extLst>
              <a:ext uri="{FF2B5EF4-FFF2-40B4-BE49-F238E27FC236}">
                <a16:creationId xmlns:a16="http://schemas.microsoft.com/office/drawing/2014/main" id="{D41FC0AE-253D-D242-9C88-017078F8A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365125"/>
            <a:ext cx="104013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0" name="Date Placeholder 3">
            <a:extLst>
              <a:ext uri="{FF2B5EF4-FFF2-40B4-BE49-F238E27FC236}">
                <a16:creationId xmlns:a16="http://schemas.microsoft.com/office/drawing/2014/main" id="{EF47083A-6D76-4B4D-87CA-E08E212F78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133648" y="6332220"/>
            <a:ext cx="1313180" cy="2476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 b="0" i="0">
                <a:solidFill>
                  <a:schemeClr val="bg1"/>
                </a:solidFill>
                <a:latin typeface="+mn-lt"/>
              </a:defRPr>
            </a:lvl1pPr>
          </a:lstStyle>
          <a:p>
            <a:endParaRPr lang="en-US" dirty="0">
              <a:latin typeface="+mn-lt"/>
            </a:endParaRPr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C8ADA0DF-3751-9A48-8A21-59F01C782D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4360" y="6332220"/>
            <a:ext cx="523240" cy="2476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 b="1" i="0">
                <a:solidFill>
                  <a:schemeClr val="bg1"/>
                </a:solidFill>
                <a:latin typeface="+mn-lt"/>
              </a:defRPr>
            </a:lvl1pPr>
          </a:lstStyle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8922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1" r:id="rId1"/>
    <p:sldLayoutId id="2147483698" r:id="rId2"/>
    <p:sldLayoutId id="2147483710" r:id="rId3"/>
    <p:sldLayoutId id="2147483700" r:id="rId4"/>
    <p:sldLayoutId id="2147483701" r:id="rId5"/>
    <p:sldLayoutId id="2147483659" r:id="rId6"/>
    <p:sldLayoutId id="2147483709" r:id="rId7"/>
    <p:sldLayoutId id="2147483708" r:id="rId8"/>
    <p:sldLayoutId id="2147483707" r:id="rId9"/>
    <p:sldLayoutId id="2147483706" r:id="rId10"/>
    <p:sldLayoutId id="2147483705" r:id="rId11"/>
    <p:sldLayoutId id="2147483704" r:id="rId12"/>
    <p:sldLayoutId id="2147483703" r:id="rId13"/>
  </p:sldLayoutIdLst>
  <p:hf sldNum="0"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b="1" i="0" kern="1200" spc="100" baseline="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83464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83464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83464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83464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83464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40">
          <p15:clr>
            <a:srgbClr val="547EBF"/>
          </p15:clr>
        </p15:guide>
        <p15:guide id="4" orient="horz" pos="240">
          <p15:clr>
            <a:srgbClr val="547EBF"/>
          </p15:clr>
        </p15:guide>
        <p15:guide id="5" pos="7440">
          <p15:clr>
            <a:srgbClr val="547EBF"/>
          </p15:clr>
        </p15:guide>
        <p15:guide id="6" orient="horz" pos="4080">
          <p15:clr>
            <a:srgbClr val="547EBF"/>
          </p15:clr>
        </p15:guide>
        <p15:guide id="7" pos="600" userDrawn="1">
          <p15:clr>
            <a:srgbClr val="547EBF"/>
          </p15:clr>
        </p15:guide>
        <p15:guide id="8" pos="3720">
          <p15:clr>
            <a:srgbClr val="547EBF"/>
          </p15:clr>
        </p15:guide>
        <p15:guide id="9" pos="2112">
          <p15:clr>
            <a:srgbClr val="547EBF"/>
          </p15:clr>
        </p15:guide>
        <p15:guide id="10" pos="1848">
          <p15:clr>
            <a:srgbClr val="547EBF"/>
          </p15:clr>
        </p15:guide>
        <p15:guide id="11" pos="5568">
          <p15:clr>
            <a:srgbClr val="547EBF"/>
          </p15:clr>
        </p15:guide>
        <p15:guide id="12" pos="5832">
          <p15:clr>
            <a:srgbClr val="547EBF"/>
          </p15:clr>
        </p15:guide>
        <p15:guide id="13" pos="4968">
          <p15:clr>
            <a:srgbClr val="9FCC3B"/>
          </p15:clr>
        </p15:guide>
        <p15:guide id="14" pos="5208">
          <p15:clr>
            <a:srgbClr val="9FCC3B"/>
          </p15:clr>
        </p15:guide>
        <p15:guide id="15" pos="2712">
          <p15:clr>
            <a:srgbClr val="9FCC3B"/>
          </p15:clr>
        </p15:guide>
        <p15:guide id="16" pos="2472">
          <p15:clr>
            <a:srgbClr val="9FCC3B"/>
          </p15:clr>
        </p15:guide>
        <p15:guide id="17" pos="39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aurence.wroe@cern.ch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hyperlink" Target="https://doi.org/10.1103/PhysRevSTAB.10.104001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si.ch/en/news/science-features/stronger-magnets-faster-particles-new-physics" TargetMode="External"/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doi.org/10.3390/particles8030077" TargetMode="External"/><Relationship Id="rId5" Type="http://schemas.openxmlformats.org/officeDocument/2006/relationships/image" Target="../media/image4.jpeg"/><Relationship Id="rId10" Type="http://schemas.openxmlformats.org/officeDocument/2006/relationships/hyperlink" Target="https://doi.org/10.1007/978-3-319-65666-3" TargetMode="External"/><Relationship Id="rId4" Type="http://schemas.openxmlformats.org/officeDocument/2006/relationships/hyperlink" Target="https://home.cern/news/news/engineering/sesame-passes-important-milestone-cern" TargetMode="External"/><Relationship Id="rId9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007/s41365-021-00871-5" TargetMode="External"/><Relationship Id="rId3" Type="http://schemas.openxmlformats.org/officeDocument/2006/relationships/image" Target="../media/image7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hyperlink" Target="https://doi.org/10.1016/j.nima.2008.09.046" TargetMode="External"/><Relationship Id="rId4" Type="http://schemas.openxmlformats.org/officeDocument/2006/relationships/hyperlink" Target="https://home.cern/news/news/accelerators/crab-cavities-colliding-protons-head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doi.org/10.1103/PhysRevAccelBeams.28.023402" TargetMode="External"/><Relationship Id="rId5" Type="http://schemas.openxmlformats.org/officeDocument/2006/relationships/image" Target="../media/image11.png"/><Relationship Id="rId4" Type="http://schemas.openxmlformats.org/officeDocument/2006/relationships/hyperlink" Target="https://doi.org/10.1109/PAC.2005.1591048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cds.cern.ch/record/255104?ln=en" TargetMode="External"/><Relationship Id="rId13" Type="http://schemas.openxmlformats.org/officeDocument/2006/relationships/image" Target="../media/image18.png"/><Relationship Id="rId3" Type="http://schemas.openxmlformats.org/officeDocument/2006/relationships/hyperlink" Target="https://doi.org/10.1103/PhysRevAccelBeams.25.062001" TargetMode="External"/><Relationship Id="rId7" Type="http://schemas.openxmlformats.org/officeDocument/2006/relationships/hyperlink" Target="https://cds.cern.ch/record/176734?ln=en" TargetMode="External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ora.ox.ac.uk/objects/uuid:a087f2ad-572b-47b0-930f-47002120c011" TargetMode="External"/><Relationship Id="rId11" Type="http://schemas.openxmlformats.org/officeDocument/2006/relationships/image" Target="../media/image16.png"/><Relationship Id="rId5" Type="http://schemas.openxmlformats.org/officeDocument/2006/relationships/hyperlink" Target="https://indico.cern.ch/event/1545775/" TargetMode="External"/><Relationship Id="rId15" Type="http://schemas.openxmlformats.org/officeDocument/2006/relationships/image" Target="../media/image19.png"/><Relationship Id="rId10" Type="http://schemas.openxmlformats.org/officeDocument/2006/relationships/hyperlink" Target="https://doi.org/10.1103/PhysRevSTAB.9.052001" TargetMode="External"/><Relationship Id="rId4" Type="http://schemas.openxmlformats.org/officeDocument/2006/relationships/hyperlink" Target="https://doi.org/10.1103/tjgp-gjq7" TargetMode="External"/><Relationship Id="rId9" Type="http://schemas.openxmlformats.org/officeDocument/2006/relationships/hyperlink" Target="10.1109/PAC.1991.165246" TargetMode="External"/><Relationship Id="rId14" Type="http://schemas.openxmlformats.org/officeDocument/2006/relationships/customXml" Target="../ink/ink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1D9D6-2977-ABCD-FDF8-51AFA5064E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09904" y="411479"/>
            <a:ext cx="5486400" cy="3291840"/>
          </a:xfrm>
        </p:spPr>
        <p:txBody>
          <a:bodyPr/>
          <a:lstStyle/>
          <a:p>
            <a:r>
              <a:rPr lang="en-GB" sz="4400" b="0" dirty="0"/>
              <a:t>Precision Multipole Control in RF Cavities for Advanced Beam Manipulation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1711DA65-6B69-9574-B9E2-3F3B05E2BEED}"/>
              </a:ext>
            </a:extLst>
          </p:cNvPr>
          <p:cNvSpPr txBox="1">
            <a:spLocks/>
          </p:cNvSpPr>
          <p:nvPr/>
        </p:nvSpPr>
        <p:spPr>
          <a:xfrm>
            <a:off x="6309904" y="3429000"/>
            <a:ext cx="5486400" cy="2369127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000" b="1" i="0" kern="1200" spc="1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sz="4400" b="0" dirty="0"/>
              <a:t>Laurence Wroe</a:t>
            </a:r>
          </a:p>
          <a:p>
            <a:r>
              <a:rPr lang="en-GB" sz="2800" b="0" i="1" dirty="0">
                <a:hlinkClick r:id="rId3"/>
              </a:rPr>
              <a:t>laurence.wroe@cern.ch</a:t>
            </a:r>
            <a:r>
              <a:rPr lang="en-GB" sz="2800" b="0" i="1" dirty="0"/>
              <a:t> </a:t>
            </a:r>
          </a:p>
          <a:p>
            <a:endParaRPr lang="en-GB" sz="3200" b="0" i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CA3290-C032-2637-1118-8E72F4F223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5837" y="411479"/>
            <a:ext cx="1853045" cy="1853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304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72A5DB-DCE0-87AF-64DB-D4A360D0A1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7ED99-82BC-E6A0-907F-62C316585C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-272592"/>
            <a:ext cx="9778365" cy="1494596"/>
          </a:xfrm>
        </p:spPr>
        <p:txBody>
          <a:bodyPr/>
          <a:lstStyle/>
          <a:p>
            <a:r>
              <a:rPr lang="en-US" dirty="0"/>
              <a:t>Pillbox – Longitudinal Electric Field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F9B1B8B5-E46C-F305-3C3A-4173318CA1AD}"/>
                  </a:ext>
                </a:extLst>
              </p:cNvPr>
              <p:cNvSpPr>
                <a:spLocks noGrp="1"/>
              </p:cNvSpPr>
              <p:nvPr>
                <p:ph sz="quarter" idx="15"/>
              </p:nvPr>
            </p:nvSpPr>
            <p:spPr>
              <a:xfrm>
                <a:off x="594361" y="1843141"/>
                <a:ext cx="6732718" cy="4430854"/>
              </a:xfrm>
            </p:spPr>
            <p:txBody>
              <a:bodyPr>
                <a:normAutofit/>
              </a:bodyPr>
              <a:lstStyle/>
              <a:p>
                <a:r>
                  <a:rPr lang="en-GB" sz="2400" dirty="0"/>
                  <a:t>Nice equation for the electric field:</a:t>
                </a:r>
                <a:br>
                  <a:rPr lang="en-GB" sz="2400" dirty="0"/>
                </a:br>
                <a:endParaRPr lang="en-GB" sz="240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d>
                        <m:d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GB" sz="2400">
                              <a:latin typeface="Cambria Math" panose="02040503050406030204" pitchFamily="18" charset="0"/>
                            </a:rPr>
                            <m:t>θ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n-GB" sz="2400" i="1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240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</m:e>
                      </m:func>
                      <m:acc>
                        <m:accPr>
                          <m:chr m:val="̃"/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e>
                      </m:acc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d>
                        <m:d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2400">
                                  <a:latin typeface="Cambria Math" panose="02040503050406030204" pitchFamily="18" charset="0"/>
                                </a:rPr>
                                <m:t>κ</m:t>
                              </m:r>
                            </m:e>
                            <m:sub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𝑚𝑛</m:t>
                              </m:r>
                            </m:sub>
                          </m:sSub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func>
                        <m:func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240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m:rPr>
                                  <m:sty m:val="p"/>
                                </m:rPr>
                                <a:rPr lang="en-GB" sz="2400">
                                  <a:latin typeface="Cambria Math" panose="02040503050406030204" pitchFamily="18" charset="0"/>
                                </a:rPr>
                                <m:t>θ</m:t>
                              </m:r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2400">
                                      <a:latin typeface="Cambria Math" panose="02040503050406030204" pitchFamily="18" charset="0"/>
                                    </a:rPr>
                                    <m:t>ϕ</m:t>
                                  </m:r>
                                </m:e>
                                <m:sub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en-GB" sz="2400" dirty="0"/>
              </a:p>
              <a:p>
                <a:pPr marL="88900"/>
                <a:endParaRPr lang="en-GB" sz="1600" dirty="0"/>
              </a:p>
              <a:p>
                <a:pPr marL="88900"/>
                <a:r>
                  <a:rPr lang="en-GB" sz="1600" dirty="0"/>
                  <a:t>frequency:	 </a:t>
                </a:r>
                <a14:m>
                  <m:oMath xmlns:m="http://schemas.openxmlformats.org/officeDocument/2006/math">
                    <m:r>
                      <a:rPr lang="en-GB" sz="1600" i="1">
                        <a:latin typeface="Cambria Math" panose="02040503050406030204" pitchFamily="18" charset="0"/>
                      </a:rPr>
                      <m:t>𝜔</m:t>
                    </m:r>
                    <m:r>
                      <a:rPr lang="en-GB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1600" i="1">
                        <a:latin typeface="Cambria Math" panose="02040503050406030204" pitchFamily="18" charset="0"/>
                      </a:rPr>
                      <m:t>𝑐</m:t>
                    </m:r>
                    <m:rad>
                      <m:radPr>
                        <m:degHide m:val="on"/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GB" sz="16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1600" i="1">
                                <a:latin typeface="Cambria Math" panose="02040503050406030204" pitchFamily="18" charset="0"/>
                              </a:rPr>
                              <m:t>𝜅</m:t>
                            </m:r>
                          </m:e>
                          <m:sub>
                            <m:r>
                              <a:rPr lang="en-GB" sz="1600" i="1">
                                <a:latin typeface="Cambria Math" panose="02040503050406030204" pitchFamily="18" charset="0"/>
                              </a:rPr>
                              <m:t>𝑚𝑛</m:t>
                            </m:r>
                          </m:sub>
                          <m:sup>
                            <m:r>
                              <a:rPr lang="en-GB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n-GB" sz="16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16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GB" sz="16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  <m:sup>
                            <m:r>
                              <a:rPr lang="en-GB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rad>
                  </m:oMath>
                </a14:m>
                <a:endParaRPr lang="en-GB" sz="1600" i="1" dirty="0">
                  <a:latin typeface="Cambria Math" panose="02040503050406030204" pitchFamily="18" charset="0"/>
                </a:endParaRPr>
              </a:p>
              <a:p>
                <a:pPr marL="88900"/>
                <a:r>
                  <a:rPr lang="en-GB" sz="1600" dirty="0"/>
                  <a:t>wavenumbers: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𝑚𝑛</m:t>
                        </m:r>
                      </m:sub>
                    </m:sSub>
                    <m:r>
                      <a:rPr lang="en-GB" sz="16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e>
                          <m:sub>
                            <m:r>
                              <a:rPr lang="en-GB" sz="1600" i="1">
                                <a:latin typeface="Cambria Math" panose="02040503050406030204" pitchFamily="18" charset="0"/>
                              </a:rPr>
                              <m:t>𝑚𝑛</m:t>
                            </m:r>
                          </m:sub>
                        </m:sSub>
                      </m:num>
                      <m:den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𝑅</m:t>
                        </m:r>
                      </m:den>
                    </m:f>
                    <m:r>
                      <a:rPr lang="en-GB" sz="1600" i="1">
                        <a:latin typeface="Cambria Math" panose="02040503050406030204" pitchFamily="18" charset="0"/>
                      </a:rPr>
                      <m:t>;      </m:t>
                    </m:r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GB" sz="16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𝐿</m:t>
                        </m:r>
                      </m:den>
                    </m:f>
                  </m:oMath>
                </a14:m>
                <a:endParaRPr lang="en-GB" sz="1600" dirty="0"/>
              </a:p>
              <a:p>
                <a:pPr marL="88900"/>
                <a:r>
                  <a:rPr lang="en-US" sz="1600" dirty="0" err="1"/>
                  <a:t>bessel</a:t>
                </a:r>
                <a:r>
                  <a:rPr lang="en-US" sz="1600" dirty="0"/>
                  <a:t> roots:	</a:t>
                </a:r>
                <a:r>
                  <a:rPr lang="en-GB" sz="1600" dirty="0"/>
                  <a:t>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  <m:sub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𝑚𝑛</m:t>
                        </m:r>
                      </m:sub>
                    </m:sSub>
                  </m:oMath>
                </a14:m>
                <a:endParaRPr lang="en-US" sz="1600" dirty="0"/>
              </a:p>
              <a:p>
                <a:pPr marL="88900"/>
                <a:r>
                  <a:rPr lang="en-US" sz="1600" dirty="0"/>
                  <a:t>multipole orientation:	</a:t>
                </a:r>
                <a:r>
                  <a:rPr lang="en-GB" sz="1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endParaRPr lang="en-US" sz="1600" dirty="0"/>
              </a:p>
              <a:p>
                <a:pPr marL="88900"/>
                <a:r>
                  <a:rPr lang="en-US" sz="1600" dirty="0"/>
                  <a:t>multipole strength [MV/m]: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1600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</m:acc>
                      </m:e>
                      <m:sub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endParaRPr lang="en-US" sz="1600" dirty="0"/>
              </a:p>
              <a:p>
                <a:endParaRPr lang="en-GB" sz="2400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F9B1B8B5-E46C-F305-3C3A-4173318CA1A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5"/>
              </p:nvPr>
            </p:nvSpPr>
            <p:spPr>
              <a:xfrm>
                <a:off x="594361" y="1843141"/>
                <a:ext cx="6732718" cy="4430854"/>
              </a:xfrm>
              <a:blipFill>
                <a:blip r:embed="rId3"/>
                <a:stretch>
                  <a:fillRect l="-2830" t="-1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 descr="A grey circle with a white background&#10;&#10;AI-generated content may be incorrect.">
            <a:extLst>
              <a:ext uri="{FF2B5EF4-FFF2-40B4-BE49-F238E27FC236}">
                <a16:creationId xmlns:a16="http://schemas.microsoft.com/office/drawing/2014/main" id="{18CDEB9C-B582-03E3-825B-7D4B4436A29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8417" y="2923808"/>
            <a:ext cx="3430144" cy="3350187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0FC35C13-069B-C582-3490-F48B3FDC312A}"/>
              </a:ext>
            </a:extLst>
          </p:cNvPr>
          <p:cNvCxnSpPr>
            <a:cxnSpLocks/>
          </p:cNvCxnSpPr>
          <p:nvPr/>
        </p:nvCxnSpPr>
        <p:spPr>
          <a:xfrm>
            <a:off x="9546608" y="4879158"/>
            <a:ext cx="1210614" cy="605307"/>
          </a:xfrm>
          <a:prstGeom prst="straightConnector1">
            <a:avLst/>
          </a:prstGeom>
          <a:ln w="25400">
            <a:solidFill>
              <a:srgbClr val="FFC00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064A9B13-D3EE-3529-66CC-BDB2823D5208}"/>
              </a:ext>
            </a:extLst>
          </p:cNvPr>
          <p:cNvCxnSpPr>
            <a:cxnSpLocks/>
            <a:stCxn id="3" idx="3"/>
          </p:cNvCxnSpPr>
          <p:nvPr/>
        </p:nvCxnSpPr>
        <p:spPr>
          <a:xfrm flipH="1">
            <a:off x="10833422" y="4598902"/>
            <a:ext cx="675139" cy="370408"/>
          </a:xfrm>
          <a:prstGeom prst="straightConnector1">
            <a:avLst/>
          </a:prstGeom>
          <a:ln w="25400">
            <a:solidFill>
              <a:srgbClr val="FFC00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4BDCE073-C6E2-FA32-1398-B6B1EEF5DC63}"/>
              </a:ext>
            </a:extLst>
          </p:cNvPr>
          <p:cNvSpPr txBox="1"/>
          <p:nvPr/>
        </p:nvSpPr>
        <p:spPr>
          <a:xfrm>
            <a:off x="10074641" y="4814763"/>
            <a:ext cx="6310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FFC000"/>
                </a:solidFill>
              </a:rPr>
              <a:t>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5984311-94F0-FF7E-F184-300266D8F17A}"/>
              </a:ext>
            </a:extLst>
          </p:cNvPr>
          <p:cNvSpPr txBox="1"/>
          <p:nvPr/>
        </p:nvSpPr>
        <p:spPr>
          <a:xfrm>
            <a:off x="10966575" y="4396875"/>
            <a:ext cx="6310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FFC000"/>
                </a:solidFill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20437243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7FEBDF-E31C-06C2-B03F-AC955BF4EB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D96CF-6AD5-5923-5CE0-0ED34C420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-272592"/>
            <a:ext cx="9778365" cy="1494596"/>
          </a:xfrm>
        </p:spPr>
        <p:txBody>
          <a:bodyPr/>
          <a:lstStyle/>
          <a:p>
            <a:r>
              <a:rPr lang="en-US" dirty="0"/>
              <a:t>Pillbox – Change in Momentum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705E0332-3D25-8075-53F5-07252BF58A2F}"/>
                  </a:ext>
                </a:extLst>
              </p:cNvPr>
              <p:cNvSpPr>
                <a:spLocks noGrp="1"/>
              </p:cNvSpPr>
              <p:nvPr>
                <p:ph sz="quarter" idx="15"/>
              </p:nvPr>
            </p:nvSpPr>
            <p:spPr>
              <a:xfrm>
                <a:off x="594361" y="1843141"/>
                <a:ext cx="6732718" cy="4430854"/>
              </a:xfrm>
            </p:spPr>
            <p:txBody>
              <a:bodyPr>
                <a:normAutofit/>
              </a:bodyPr>
              <a:lstStyle/>
              <a:p>
                <a:r>
                  <a:rPr lang="en-GB" sz="2400" dirty="0"/>
                  <a:t>We can determine all components of the change in momentum just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endParaRPr lang="en-GB" sz="2400" dirty="0"/>
              </a:p>
              <a:p>
                <a:endParaRPr lang="en-GB" sz="2400" i="1" dirty="0"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400">
                        <a:latin typeface="Cambria Math" panose="02040503050406030204" pitchFamily="18" charset="0"/>
                      </a:rPr>
                      <m:t>Δ</m:t>
                    </m:r>
                    <m:acc>
                      <m:accPr>
                        <m:chr m:val="⃗"/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400">
                                <a:latin typeface="Cambria Math" panose="02040503050406030204" pitchFamily="18" charset="0"/>
                              </a:rPr>
                              <m:t>z</m:t>
                            </m:r>
                          </m:sub>
                        </m:sSub>
                      </m:e>
                    </m:acc>
                    <m:d>
                      <m:d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GB" sz="2400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</m:d>
                    <m:r>
                      <a:rPr lang="en-GB" sz="2400" i="1">
                        <a:latin typeface="Cambria Math" panose="02040503050406030204" pitchFamily="18" charset="0"/>
                      </a:rPr>
                      <m:t>∝</m:t>
                    </m:r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d>
                      <m:d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𝜅</m:t>
                            </m:r>
                          </m:e>
                          <m:sub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𝑚𝑛</m:t>
                            </m:r>
                          </m:sub>
                        </m:s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  <m:func>
                      <m:func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40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𝜃</m:t>
                            </m:r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GB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400" i="1">
                                    <a:latin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sub>
                                <m:r>
                                  <a:rPr lang="en-GB" sz="2400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sub>
                            </m:sSub>
                          </m:e>
                        </m:d>
                      </m:e>
                    </m:func>
                  </m:oMath>
                </a14:m>
                <a:endParaRPr lang="en-US" sz="2400" dirty="0"/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400">
                        <a:latin typeface="Cambria Math" panose="02040503050406030204" pitchFamily="18" charset="0"/>
                      </a:rPr>
                      <m:t>Δ</m:t>
                    </m:r>
                    <m:acc>
                      <m:accPr>
                        <m:chr m:val="⃗"/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</m:e>
                    </m:acc>
                    <m:d>
                      <m:d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GB" sz="2400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</m:d>
                    <m:r>
                      <a:rPr lang="en-GB" sz="2400" i="1">
                        <a:latin typeface="Cambria Math" panose="02040503050406030204" pitchFamily="18" charset="0"/>
                      </a:rPr>
                      <m:t>∝</m:t>
                    </m:r>
                    <m:sSubSup>
                      <m:sSubSup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  <m:sup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d>
                      <m:d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𝜅</m:t>
                            </m:r>
                          </m:e>
                          <m:sub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𝑚𝑛</m:t>
                            </m:r>
                          </m:sub>
                        </m:s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  <m:d>
                      <m:d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func>
                                <m:funcPr>
                                  <m:ctrlP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n-GB" sz="2400"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GB" sz="2400">
                                      <a:latin typeface="Cambria Math" panose="02040503050406030204" pitchFamily="18" charset="0"/>
                                    </a:rPr>
                                    <m:t>os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GB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GB" sz="2400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  <m:r>
                                        <a:rPr lang="en-GB" sz="2400" i="1">
                                          <a:latin typeface="Cambria Math" panose="02040503050406030204" pitchFamily="18" charset="0"/>
                                        </a:rPr>
                                        <m:t>𝜃</m:t>
                                      </m:r>
                                      <m:r>
                                        <a:rPr lang="en-GB" sz="2400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GB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2400" i="1">
                                              <a:latin typeface="Cambria Math" panose="02040503050406030204" pitchFamily="18" charset="0"/>
                                            </a:rPr>
                                            <m:t>𝜙</m:t>
                                          </m:r>
                                        </m:e>
                                        <m:sub>
                                          <m:r>
                                            <a:rPr lang="en-GB" sz="2400" i="1">
                                              <a:latin typeface="Cambria Math" panose="02040503050406030204" pitchFamily="18" charset="0"/>
                                            </a:rPr>
                                            <m:t>𝑚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func>
                            </m:e>
                          </m:mr>
                          <m:mr>
                            <m:e>
                              <m:r>
                                <a:rPr lang="en-GB" sz="240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unc>
                                <m:funcPr>
                                  <m:ctrlP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GB" sz="2400"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GB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2400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  <m:r>
                                        <a:rPr lang="en-GB" sz="2400" i="1">
                                          <a:latin typeface="Cambria Math" panose="02040503050406030204" pitchFamily="18" charset="0"/>
                                        </a:rPr>
                                        <m:t>𝜃</m:t>
                                      </m:r>
                                      <m:r>
                                        <a:rPr lang="en-GB" sz="2400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GB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2400" i="1">
                                              <a:latin typeface="Cambria Math" panose="02040503050406030204" pitchFamily="18" charset="0"/>
                                            </a:rPr>
                                            <m:t>𝜙</m:t>
                                          </m:r>
                                        </m:e>
                                        <m:sub>
                                          <m:r>
                                            <a:rPr lang="en-GB" sz="2400" i="1">
                                              <a:latin typeface="Cambria Math" panose="02040503050406030204" pitchFamily="18" charset="0"/>
                                            </a:rPr>
                                            <m:t>𝑚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func>
                            </m:e>
                          </m:mr>
                        </m:m>
                      </m:e>
                    </m:d>
                  </m:oMath>
                </a14:m>
                <a:endParaRPr lang="en-GB" sz="2400" i="1" dirty="0">
                  <a:latin typeface="Cambria Math" panose="02040503050406030204" pitchFamily="18" charset="0"/>
                </a:endParaRPr>
              </a:p>
              <a:p>
                <a:r>
                  <a:rPr lang="en-GB" sz="2400" dirty="0"/>
                  <a:t>The change in momentum depends on the radial position of the particle</a:t>
                </a:r>
                <a:r>
                  <a:rPr lang="el-GR" sz="2400" dirty="0"/>
                  <a:t> </a:t>
                </a:r>
                <a:r>
                  <a:rPr lang="en-GB" sz="2400" dirty="0"/>
                  <a:t>as a Bessel!</a:t>
                </a:r>
              </a:p>
              <a:p>
                <a:r>
                  <a:rPr lang="en-GB" sz="2400" dirty="0"/>
                  <a:t>But, there are some unreasonable assumptions…</a:t>
                </a:r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705E0332-3D25-8075-53F5-07252BF58A2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5"/>
              </p:nvPr>
            </p:nvSpPr>
            <p:spPr>
              <a:xfrm>
                <a:off x="594361" y="1843141"/>
                <a:ext cx="6732718" cy="4430854"/>
              </a:xfrm>
              <a:blipFill>
                <a:blip r:embed="rId3"/>
                <a:stretch>
                  <a:fillRect l="-2830" t="-1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 descr="A grey circle with a white background&#10;&#10;AI-generated content may be incorrect.">
            <a:extLst>
              <a:ext uri="{FF2B5EF4-FFF2-40B4-BE49-F238E27FC236}">
                <a16:creationId xmlns:a16="http://schemas.microsoft.com/office/drawing/2014/main" id="{5A1DC4BA-0B76-E731-5FC2-43A45B20B8F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8417" y="2923808"/>
            <a:ext cx="3430144" cy="3350187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B040ABE7-6331-712D-DCD9-886BAF2621DE}"/>
              </a:ext>
            </a:extLst>
          </p:cNvPr>
          <p:cNvCxnSpPr>
            <a:cxnSpLocks/>
          </p:cNvCxnSpPr>
          <p:nvPr/>
        </p:nvCxnSpPr>
        <p:spPr>
          <a:xfrm flipH="1">
            <a:off x="8412480" y="4879158"/>
            <a:ext cx="1134128" cy="494700"/>
          </a:xfrm>
          <a:prstGeom prst="straightConnector1">
            <a:avLst/>
          </a:prstGeom>
          <a:ln w="25400">
            <a:solidFill>
              <a:srgbClr val="FFC00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3CB0A01-8B25-437B-3754-57BA5EF37F17}"/>
              </a:ext>
            </a:extLst>
          </p:cNvPr>
          <p:cNvCxnSpPr>
            <a:cxnSpLocks/>
            <a:stCxn id="3" idx="3"/>
          </p:cNvCxnSpPr>
          <p:nvPr/>
        </p:nvCxnSpPr>
        <p:spPr>
          <a:xfrm flipH="1">
            <a:off x="10833422" y="4598902"/>
            <a:ext cx="675139" cy="370408"/>
          </a:xfrm>
          <a:prstGeom prst="straightConnector1">
            <a:avLst/>
          </a:prstGeom>
          <a:ln w="25400">
            <a:solidFill>
              <a:srgbClr val="FFC00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61B175E0-E88D-6F6C-122F-EFD2ECE955FC}"/>
              </a:ext>
            </a:extLst>
          </p:cNvPr>
          <p:cNvSpPr txBox="1"/>
          <p:nvPr/>
        </p:nvSpPr>
        <p:spPr>
          <a:xfrm>
            <a:off x="9537754" y="4183393"/>
            <a:ext cx="6310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00B050"/>
                </a:solidFill>
              </a:rPr>
              <a:t>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9C9154-CDE9-7121-946A-700669786CC7}"/>
              </a:ext>
            </a:extLst>
          </p:cNvPr>
          <p:cNvSpPr txBox="1"/>
          <p:nvPr/>
        </p:nvSpPr>
        <p:spPr>
          <a:xfrm>
            <a:off x="10966575" y="4396875"/>
            <a:ext cx="6310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FFC000"/>
                </a:solidFill>
              </a:rPr>
              <a:t>L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0297E45-2B2F-7AB9-C254-E045DFC0754D}"/>
              </a:ext>
            </a:extLst>
          </p:cNvPr>
          <p:cNvCxnSpPr>
            <a:cxnSpLocks/>
          </p:cNvCxnSpPr>
          <p:nvPr/>
        </p:nvCxnSpPr>
        <p:spPr>
          <a:xfrm flipV="1">
            <a:off x="9546608" y="4107766"/>
            <a:ext cx="0" cy="771392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0EF28E3-E729-99C2-ED4D-95CA0E1048AB}"/>
              </a:ext>
            </a:extLst>
          </p:cNvPr>
          <p:cNvCxnSpPr>
            <a:cxnSpLocks/>
          </p:cNvCxnSpPr>
          <p:nvPr/>
        </p:nvCxnSpPr>
        <p:spPr>
          <a:xfrm>
            <a:off x="9546608" y="4879158"/>
            <a:ext cx="666537" cy="0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633DCD7B-929B-9629-7D0D-0CF60646E5C6}"/>
              </a:ext>
            </a:extLst>
          </p:cNvPr>
          <p:cNvSpPr/>
          <p:nvPr/>
        </p:nvSpPr>
        <p:spPr>
          <a:xfrm flipV="1">
            <a:off x="10044332" y="4242129"/>
            <a:ext cx="53413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609C5B8-B9B6-04DB-5518-56EECC6E14EA}"/>
              </a:ext>
            </a:extLst>
          </p:cNvPr>
          <p:cNvCxnSpPr>
            <a:cxnSpLocks/>
          </p:cNvCxnSpPr>
          <p:nvPr/>
        </p:nvCxnSpPr>
        <p:spPr>
          <a:xfrm flipV="1">
            <a:off x="9546608" y="4287848"/>
            <a:ext cx="508933" cy="59131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28651255-87FD-5428-4994-D87B734264AF}"/>
              </a:ext>
            </a:extLst>
          </p:cNvPr>
          <p:cNvSpPr txBox="1"/>
          <p:nvPr/>
        </p:nvSpPr>
        <p:spPr>
          <a:xfrm>
            <a:off x="8816412" y="4921655"/>
            <a:ext cx="6310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FFC000"/>
                </a:solidFill>
              </a:rPr>
              <a:t>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404C91-E164-2E05-75C5-0A883219E41F}"/>
              </a:ext>
            </a:extLst>
          </p:cNvPr>
          <p:cNvSpPr txBox="1"/>
          <p:nvPr/>
        </p:nvSpPr>
        <p:spPr>
          <a:xfrm>
            <a:off x="9727598" y="4510060"/>
            <a:ext cx="6310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i="1" dirty="0">
                <a:solidFill>
                  <a:srgbClr val="00B050"/>
                </a:solidFill>
              </a:rPr>
              <a:t>θ</a:t>
            </a:r>
            <a:endParaRPr lang="en-US" sz="2000" i="1" dirty="0">
              <a:solidFill>
                <a:srgbClr val="00B050"/>
              </a:solidFill>
            </a:endParaRPr>
          </a:p>
        </p:txBody>
      </p:sp>
      <p:sp>
        <p:nvSpPr>
          <p:cNvPr id="24" name="Arc 23">
            <a:extLst>
              <a:ext uri="{FF2B5EF4-FFF2-40B4-BE49-F238E27FC236}">
                <a16:creationId xmlns:a16="http://schemas.microsoft.com/office/drawing/2014/main" id="{281D4406-5B19-4FC0-5731-779EC04FA3D3}"/>
              </a:ext>
            </a:extLst>
          </p:cNvPr>
          <p:cNvSpPr/>
          <p:nvPr/>
        </p:nvSpPr>
        <p:spPr>
          <a:xfrm>
            <a:off x="9652810" y="4723541"/>
            <a:ext cx="59797" cy="282228"/>
          </a:xfrm>
          <a:prstGeom prst="arc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202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DB3DF5-9840-843A-B8E8-FED4AD685F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0E7430-9FAC-8E2F-F114-71FC808280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-272592"/>
            <a:ext cx="9778365" cy="1494596"/>
          </a:xfrm>
        </p:spPr>
        <p:txBody>
          <a:bodyPr/>
          <a:lstStyle/>
          <a:p>
            <a:r>
              <a:rPr lang="en-US" dirty="0"/>
              <a:t>Adding in beam pipes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5DDAFFB5-86B6-E1FF-0FCF-EEBAFD68BC3D}"/>
                  </a:ext>
                </a:extLst>
              </p:cNvPr>
              <p:cNvSpPr>
                <a:spLocks noGrp="1"/>
              </p:cNvSpPr>
              <p:nvPr>
                <p:ph sz="quarter" idx="15"/>
              </p:nvPr>
            </p:nvSpPr>
            <p:spPr>
              <a:xfrm>
                <a:off x="594361" y="1843141"/>
                <a:ext cx="7304890" cy="4430854"/>
              </a:xfrm>
            </p:spPr>
            <p:txBody>
              <a:bodyPr>
                <a:normAutofit/>
              </a:bodyPr>
              <a:lstStyle/>
              <a:p>
                <a:r>
                  <a:rPr lang="en-GB" sz="2400" dirty="0"/>
                  <a:t>Equation for the electric field becomes more complicated.</a:t>
                </a:r>
              </a:p>
              <a:p>
                <a:r>
                  <a:rPr lang="en-GB" sz="2400" dirty="0"/>
                  <a:t>But we get a nice equation for change in momentum</a:t>
                </a:r>
                <a:br>
                  <a:rPr lang="en-GB" sz="2400" dirty="0"/>
                </a:br>
                <a:endParaRPr lang="en-GB" sz="2400" i="1" dirty="0"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20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GB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d>
                      <m:dPr>
                        <m:ctrlPr>
                          <a:rPr lang="en-GB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GB" sz="2200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</m:d>
                    <m:r>
                      <a:rPr lang="en-GB" sz="22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𝑞</m:t>
                        </m:r>
                      </m:num>
                      <m:den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𝑐</m:t>
                        </m:r>
                      </m:den>
                    </m:f>
                    <m:r>
                      <a:rPr lang="en-GB" sz="2200" i="1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GB" sz="22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2200">
                        <a:latin typeface="Cambria Math" panose="02040503050406030204" pitchFamily="18" charset="0"/>
                      </a:rPr>
                      <m:t>sinc</m:t>
                    </m:r>
                    <m:d>
                      <m:dPr>
                        <m:ctrlPr>
                          <a:rPr lang="en-GB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GB" sz="22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sz="22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2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GB" sz="2200" i="1">
                                    <a:latin typeface="Cambria Math" panose="02040503050406030204" pitchFamily="18" charset="0"/>
                                  </a:rPr>
                                  <m:t>𝑙</m:t>
                                </m:r>
                              </m:sub>
                            </m:sSub>
                            <m:r>
                              <a:rPr lang="en-GB" sz="22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num>
                          <m:den>
                            <m:r>
                              <a:rPr lang="en-GB" sz="2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  <m:func>
                      <m:funcPr>
                        <m:ctrlPr>
                          <a:rPr lang="en-GB" sz="22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20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GB" sz="2200">
                            <a:latin typeface="Cambria Math" panose="02040503050406030204" pitchFamily="18" charset="0"/>
                          </a:rPr>
                          <m:t>ψ</m:t>
                        </m:r>
                        <m:r>
                          <a:rPr lang="en-GB" sz="220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  <m:acc>
                      <m:accPr>
                        <m:chr m:val="̃"/>
                        <m:ctrlPr>
                          <a:rPr lang="en-GB" sz="22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GB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2200">
                                <a:latin typeface="Cambria Math" panose="02040503050406030204" pitchFamily="18" charset="0"/>
                              </a:rPr>
                              <m:t>G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200">
                                <a:latin typeface="Cambria Math" panose="02040503050406030204" pitchFamily="18" charset="0"/>
                              </a:rPr>
                              <m:t>m</m:t>
                            </m:r>
                          </m:sub>
                        </m:sSub>
                      </m:e>
                    </m:acc>
                    <m:sSup>
                      <m:sSupPr>
                        <m:ctrlPr>
                          <a:rPr lang="en-GB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sz="2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sz="22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2200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num>
                              <m:den>
                                <m:r>
                                  <a:rPr lang="en-GB" sz="2200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𝑚</m:t>
                        </m:r>
                      </m:sup>
                    </m:sSup>
                    <m:func>
                      <m:funcPr>
                        <m:ctrlPr>
                          <a:rPr lang="en-GB" sz="22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20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GB" sz="2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2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GB" sz="2200" i="1">
                                <a:latin typeface="Cambria Math" panose="02040503050406030204" pitchFamily="18" charset="0"/>
                              </a:rPr>
                              <m:t>𝜃</m:t>
                            </m:r>
                            <m:r>
                              <a:rPr lang="en-GB" sz="22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GB" sz="22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200" i="1">
                                    <a:latin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sub>
                                <m:r>
                                  <a:rPr lang="en-GB" sz="2200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sub>
                            </m:sSub>
                          </m:e>
                        </m:d>
                      </m:e>
                    </m:func>
                  </m:oMath>
                </a14:m>
                <a:endParaRPr lang="en-GB" sz="2600" dirty="0"/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200">
                        <a:latin typeface="Cambria Math" panose="02040503050406030204" pitchFamily="18" charset="0"/>
                      </a:rPr>
                      <m:t>Δ</m:t>
                    </m:r>
                    <m:acc>
                      <m:accPr>
                        <m:chr m:val="⃗"/>
                        <m:ctrlPr>
                          <a:rPr lang="en-GB" sz="22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GB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2200">
                                <a:latin typeface="Cambria Math" panose="02040503050406030204" pitchFamily="18" charset="0"/>
                              </a:rPr>
                              <m:t>p</m:t>
                            </m:r>
                          </m:e>
                          <m:sub>
                            <m:r>
                              <a:rPr lang="en-GB" sz="2200">
                                <a:latin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</m:e>
                    </m:acc>
                    <m:d>
                      <m:dPr>
                        <m:ctrlPr>
                          <a:rPr lang="en-GB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GB" sz="2200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</m:d>
                    <m:r>
                      <a:rPr lang="en-GB" sz="22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𝑞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GB" sz="2200">
                            <a:latin typeface="Cambria Math" panose="02040503050406030204" pitchFamily="18" charset="0"/>
                          </a:rPr>
                          <m:t>ω</m:t>
                        </m:r>
                      </m:den>
                    </m:f>
                    <m:r>
                      <m:rPr>
                        <m:sty m:val="p"/>
                      </m:rPr>
                      <a:rPr lang="en-GB" sz="2200">
                        <a:latin typeface="Cambria Math" panose="02040503050406030204" pitchFamily="18" charset="0"/>
                      </a:rPr>
                      <m:t>sinc</m:t>
                    </m:r>
                    <m:d>
                      <m:dPr>
                        <m:ctrlPr>
                          <a:rPr lang="en-GB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GB" sz="22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sz="22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2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GB" sz="2200" i="1">
                                    <a:latin typeface="Cambria Math" panose="02040503050406030204" pitchFamily="18" charset="0"/>
                                  </a:rPr>
                                  <m:t>𝑙</m:t>
                                </m:r>
                              </m:sub>
                            </m:sSub>
                            <m:r>
                              <a:rPr lang="en-GB" sz="22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num>
                          <m:den>
                            <m:r>
                              <a:rPr lang="en-GB" sz="2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  <m:func>
                      <m:funcPr>
                        <m:ctrlPr>
                          <a:rPr lang="en-GB" sz="22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20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GB" sz="220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GB" sz="2200">
                            <a:latin typeface="Cambria Math" panose="02040503050406030204" pitchFamily="18" charset="0"/>
                          </a:rPr>
                          <m:t>ψ</m:t>
                        </m:r>
                        <m:r>
                          <a:rPr lang="en-GB" sz="220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  <m:r>
                      <a:rPr lang="en-GB" sz="2200" i="1">
                        <a:latin typeface="Cambria Math" panose="02040503050406030204" pitchFamily="18" charset="0"/>
                      </a:rPr>
                      <m:t>𝑚</m:t>
                    </m:r>
                    <m:acc>
                      <m:accPr>
                        <m:chr m:val="̃"/>
                        <m:ctrlPr>
                          <a:rPr lang="en-GB" sz="22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GB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2200">
                                <a:latin typeface="Cambria Math" panose="02040503050406030204" pitchFamily="18" charset="0"/>
                              </a:rPr>
                              <m:t>G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200">
                                <a:latin typeface="Cambria Math" panose="02040503050406030204" pitchFamily="18" charset="0"/>
                              </a:rPr>
                              <m:t>m</m:t>
                            </m:r>
                          </m:sub>
                        </m:sSub>
                      </m:e>
                    </m:acc>
                    <m:sSup>
                      <m:sSupPr>
                        <m:ctrlPr>
                          <a:rPr lang="en-GB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sz="2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sz="22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2200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num>
                              <m:den>
                                <m:r>
                                  <a:rPr lang="en-GB" sz="2200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d>
                      <m:dPr>
                        <m:ctrlPr>
                          <a:rPr lang="en-GB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sz="22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nor/>
                                </m:rPr>
                                <a:rPr lang="en-GB" sz="2200" i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  <m:d>
                                <m:dPr>
                                  <m:ctrlPr>
                                    <a:rPr lang="en-GB" sz="22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22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GB" sz="2200">
                                      <a:latin typeface="Cambria Math" panose="02040503050406030204" pitchFamily="18" charset="0"/>
                                    </a:rPr>
                                    <m:t>θ</m:t>
                                  </m:r>
                                  <m:r>
                                    <a:rPr lang="en-GB" sz="22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GB" sz="2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200" i="1"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GB" sz="2200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mr>
                          <m:mr>
                            <m:e>
                              <m:r>
                                <a:rPr lang="en-GB" sz="22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m:rPr>
                                  <m:nor/>
                                </m:rPr>
                                <a:rPr lang="en-GB" sz="2200" i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  <m:d>
                                <m:dPr>
                                  <m:ctrlPr>
                                    <a:rPr lang="en-GB" sz="22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22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GB" sz="2200">
                                      <a:latin typeface="Cambria Math" panose="02040503050406030204" pitchFamily="18" charset="0"/>
                                    </a:rPr>
                                    <m:t>θ</m:t>
                                  </m:r>
                                  <m:r>
                                    <a:rPr lang="en-GB" sz="22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GB" sz="2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200" i="1"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GB" sz="2200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mr>
                        </m:m>
                      </m:e>
                    </m:d>
                  </m:oMath>
                </a14:m>
                <a:endParaRPr lang="en-GB" sz="2200" dirty="0"/>
              </a:p>
              <a:p>
                <a:pPr marL="88900"/>
                <a:endParaRPr lang="en-US" sz="1600" dirty="0"/>
              </a:p>
              <a:p>
                <a:endParaRPr lang="en-GB" sz="2400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5DDAFFB5-86B6-E1FF-0FCF-EEBAFD68BC3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5"/>
              </p:nvPr>
            </p:nvSpPr>
            <p:spPr>
              <a:xfrm>
                <a:off x="594361" y="1843141"/>
                <a:ext cx="7304890" cy="4430854"/>
              </a:xfrm>
              <a:blipFill>
                <a:blip r:embed="rId3"/>
                <a:stretch>
                  <a:fillRect l="-2604" t="-1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 descr="A grey circular object with a long cylindrical object&#10;&#10;AI-generated content may be incorrect.">
            <a:extLst>
              <a:ext uri="{FF2B5EF4-FFF2-40B4-BE49-F238E27FC236}">
                <a16:creationId xmlns:a16="http://schemas.microsoft.com/office/drawing/2014/main" id="{EE97B119-1FA4-4C44-9BE5-8C51555855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37778" y="3041991"/>
            <a:ext cx="4153756" cy="3143898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629E342-B869-978A-EE77-6581820B61C6}"/>
              </a:ext>
            </a:extLst>
          </p:cNvPr>
          <p:cNvCxnSpPr>
            <a:cxnSpLocks/>
          </p:cNvCxnSpPr>
          <p:nvPr/>
        </p:nvCxnSpPr>
        <p:spPr>
          <a:xfrm flipV="1">
            <a:off x="8130228" y="5420222"/>
            <a:ext cx="250372" cy="272143"/>
          </a:xfrm>
          <a:prstGeom prst="straightConnector1">
            <a:avLst/>
          </a:prstGeom>
          <a:ln w="25400">
            <a:solidFill>
              <a:srgbClr val="FFC00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8F45CB7-AC15-82D5-59A6-2418197AFDE7}"/>
              </a:ext>
            </a:extLst>
          </p:cNvPr>
          <p:cNvCxnSpPr>
            <a:cxnSpLocks/>
          </p:cNvCxnSpPr>
          <p:nvPr/>
        </p:nvCxnSpPr>
        <p:spPr>
          <a:xfrm>
            <a:off x="9597089" y="4907443"/>
            <a:ext cx="1210614" cy="605307"/>
          </a:xfrm>
          <a:prstGeom prst="straightConnector1">
            <a:avLst/>
          </a:prstGeom>
          <a:ln w="25400">
            <a:solidFill>
              <a:srgbClr val="FFC00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C843C06-436A-D576-520A-72AABA1AB724}"/>
              </a:ext>
            </a:extLst>
          </p:cNvPr>
          <p:cNvCxnSpPr>
            <a:cxnSpLocks/>
          </p:cNvCxnSpPr>
          <p:nvPr/>
        </p:nvCxnSpPr>
        <p:spPr>
          <a:xfrm flipH="1">
            <a:off x="10883903" y="4627187"/>
            <a:ext cx="675139" cy="370408"/>
          </a:xfrm>
          <a:prstGeom prst="straightConnector1">
            <a:avLst/>
          </a:prstGeom>
          <a:ln w="25400">
            <a:solidFill>
              <a:srgbClr val="FFC00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1B5B014-9389-8C36-88B2-8B9C416AB49C}"/>
              </a:ext>
            </a:extLst>
          </p:cNvPr>
          <p:cNvSpPr txBox="1"/>
          <p:nvPr/>
        </p:nvSpPr>
        <p:spPr>
          <a:xfrm>
            <a:off x="10125122" y="4843048"/>
            <a:ext cx="6310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FFC000"/>
                </a:solidFill>
              </a:rPr>
              <a:t>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CF125E7-595F-1612-B88D-F737213B1A12}"/>
              </a:ext>
            </a:extLst>
          </p:cNvPr>
          <p:cNvSpPr txBox="1"/>
          <p:nvPr/>
        </p:nvSpPr>
        <p:spPr>
          <a:xfrm>
            <a:off x="11017056" y="4425160"/>
            <a:ext cx="6310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FFC000"/>
                </a:solidFill>
              </a:rPr>
              <a:t>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0CA0778-F69D-2ACA-EB92-8946DB0F4BC2}"/>
              </a:ext>
            </a:extLst>
          </p:cNvPr>
          <p:cNvSpPr txBox="1"/>
          <p:nvPr/>
        </p:nvSpPr>
        <p:spPr>
          <a:xfrm>
            <a:off x="7950767" y="5223533"/>
            <a:ext cx="6310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FFC000"/>
                </a:solidFill>
              </a:rPr>
              <a:t>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83464D9-A9BB-37A0-4A5E-5807F0CEE4B9}"/>
                  </a:ext>
                </a:extLst>
              </p:cNvPr>
              <p:cNvSpPr txBox="1"/>
              <p:nvPr/>
            </p:nvSpPr>
            <p:spPr>
              <a:xfrm>
                <a:off x="594360" y="5730973"/>
                <a:ext cx="4601868" cy="37952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dirty="0">
                    <a:solidFill>
                      <a:schemeClr val="bg1"/>
                    </a:solidFill>
                  </a:rPr>
                  <a:t>*where: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GB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GB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en-GB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e>
                    </m:acc>
                    <m:r>
                      <a:rPr lang="en-GB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̃"/>
                        <m:ctrlPr>
                          <a:rPr lang="en-GB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GB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GB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e>
                    </m:acc>
                    <m:d>
                      <m:dPr>
                        <m:ctrlPr>
                          <a:rPr lang="en-GB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GB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=0</m:t>
                        </m:r>
                      </m:e>
                    </m:d>
                    <m:sSub>
                      <m:sSubPr>
                        <m:ctrlPr>
                          <a:rPr lang="en-GB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GB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d>
                      <m:dPr>
                        <m:ctrlPr>
                          <a:rPr lang="en-GB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𝑘𝑎</m:t>
                        </m:r>
                      </m:e>
                    </m:d>
                  </m:oMath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83464D9-A9BB-37A0-4A5E-5807F0CEE4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360" y="5730973"/>
                <a:ext cx="4601868" cy="379527"/>
              </a:xfrm>
              <a:prstGeom prst="rect">
                <a:avLst/>
              </a:prstGeom>
              <a:blipFill>
                <a:blip r:embed="rId5"/>
                <a:stretch>
                  <a:fillRect l="-1381" t="-3333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69501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60AF32-7D60-4D26-68B5-3E0DC54925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657A6-11D7-554B-12E5-31CA763A5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-272592"/>
            <a:ext cx="9778365" cy="1494596"/>
          </a:xfrm>
        </p:spPr>
        <p:txBody>
          <a:bodyPr/>
          <a:lstStyle/>
          <a:p>
            <a:r>
              <a:rPr lang="en-US" dirty="0"/>
              <a:t>Beam pipe – Change in Momentum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3D12F76A-C494-B006-F3A8-2C9A8439C7E2}"/>
                  </a:ext>
                </a:extLst>
              </p:cNvPr>
              <p:cNvSpPr>
                <a:spLocks noGrp="1"/>
              </p:cNvSpPr>
              <p:nvPr>
                <p:ph sz="quarter" idx="15"/>
              </p:nvPr>
            </p:nvSpPr>
            <p:spPr>
              <a:xfrm>
                <a:off x="594361" y="1843141"/>
                <a:ext cx="6732718" cy="4430854"/>
              </a:xfrm>
            </p:spPr>
            <p:txBody>
              <a:bodyPr>
                <a:normAutofit/>
              </a:bodyPr>
              <a:lstStyle/>
              <a:p>
                <a:endParaRPr lang="en-GB" sz="2400" i="1" dirty="0"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60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GB" sz="2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6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GB" sz="2600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d>
                      <m:dPr>
                        <m:ctrlPr>
                          <a:rPr lang="en-GB" sz="2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600" i="1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GB" sz="26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GB" sz="2600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</m:d>
                    <m:r>
                      <a:rPr lang="en-GB" sz="2800" i="1">
                        <a:latin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GB" sz="2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6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GB" sz="2600" i="1">
                            <a:latin typeface="Cambria Math" panose="02040503050406030204" pitchFamily="18" charset="0"/>
                          </a:rPr>
                          <m:t>𝑚</m:t>
                        </m:r>
                      </m:sup>
                    </m:sSup>
                    <m:func>
                      <m:funcPr>
                        <m:ctrlPr>
                          <a:rPr lang="en-GB" sz="26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60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GB" sz="2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6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GB" sz="2600" i="1">
                                <a:latin typeface="Cambria Math" panose="02040503050406030204" pitchFamily="18" charset="0"/>
                              </a:rPr>
                              <m:t>𝜃</m:t>
                            </m:r>
                            <m:r>
                              <a:rPr lang="en-GB" sz="26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GB" sz="2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600" i="1">
                                    <a:latin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sub>
                                <m:r>
                                  <a:rPr lang="en-GB" sz="2600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sub>
                            </m:sSub>
                          </m:e>
                        </m:d>
                      </m:e>
                    </m:func>
                  </m:oMath>
                </a14:m>
                <a:endParaRPr lang="en-GB" sz="2600" dirty="0"/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600">
                        <a:latin typeface="Cambria Math" panose="02040503050406030204" pitchFamily="18" charset="0"/>
                      </a:rPr>
                      <m:t>Δ</m:t>
                    </m:r>
                    <m:acc>
                      <m:accPr>
                        <m:chr m:val="⃗"/>
                        <m:ctrlPr>
                          <a:rPr lang="en-GB" sz="26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GB" sz="2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2600">
                                <a:latin typeface="Cambria Math" panose="02040503050406030204" pitchFamily="18" charset="0"/>
                              </a:rPr>
                              <m:t>p</m:t>
                            </m:r>
                          </m:e>
                          <m:sub>
                            <m:r>
                              <a:rPr lang="en-GB" sz="2600">
                                <a:latin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</m:e>
                    </m:acc>
                    <m:d>
                      <m:dPr>
                        <m:ctrlPr>
                          <a:rPr lang="en-GB" sz="2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600" i="1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GB" sz="26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GB" sz="2600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</m:d>
                    <m:r>
                      <a:rPr lang="en-GB" sz="2400" i="1">
                        <a:latin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GB" sz="2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6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GB" sz="2600" i="1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GB" sz="2600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d>
                      <m:dPr>
                        <m:ctrlPr>
                          <a:rPr lang="en-GB" sz="2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sz="26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nor/>
                                </m:rPr>
                                <a:rPr lang="en-GB" sz="2600" i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  <m:d>
                                <m:dPr>
                                  <m:ctrlPr>
                                    <a:rPr lang="en-GB" sz="2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26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GB" sz="2600">
                                      <a:latin typeface="Cambria Math" panose="02040503050406030204" pitchFamily="18" charset="0"/>
                                    </a:rPr>
                                    <m:t>θ</m:t>
                                  </m:r>
                                  <m:r>
                                    <a:rPr lang="en-GB" sz="26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GB" sz="2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600" i="1"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GB" sz="2600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mr>
                          <m:mr>
                            <m:e>
                              <m:r>
                                <a:rPr lang="en-GB" sz="26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m:rPr>
                                  <m:nor/>
                                </m:rPr>
                                <a:rPr lang="en-GB" sz="2600" i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  <m:d>
                                <m:dPr>
                                  <m:ctrlPr>
                                    <a:rPr lang="en-GB" sz="2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26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GB" sz="2600">
                                      <a:latin typeface="Cambria Math" panose="02040503050406030204" pitchFamily="18" charset="0"/>
                                    </a:rPr>
                                    <m:t>θ</m:t>
                                  </m:r>
                                  <m:r>
                                    <a:rPr lang="en-GB" sz="26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GB" sz="2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600" i="1"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GB" sz="2600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mr>
                        </m:m>
                      </m:e>
                    </m:d>
                  </m:oMath>
                </a14:m>
                <a:endParaRPr lang="en-US" sz="1600" dirty="0"/>
              </a:p>
              <a:p>
                <a:r>
                  <a:rPr lang="en-GB" sz="2400" dirty="0"/>
                  <a:t>The change in momentum depends on the radial position of the particle</a:t>
                </a:r>
                <a:r>
                  <a:rPr lang="el-GR" sz="2400" dirty="0"/>
                  <a:t> </a:t>
                </a:r>
                <a:r>
                  <a:rPr lang="en-GB" sz="2400" dirty="0"/>
                  <a:t>as a polynomial!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Identical to an m-pole magnet</a:t>
                </a:r>
              </a:p>
              <a:p>
                <a:r>
                  <a:rPr lang="en-GB" sz="2400" dirty="0"/>
                  <a:t>Simple, exact equations (just 6 parameters) not seen elsewhere…</a:t>
                </a:r>
              </a:p>
              <a:p>
                <a:endParaRPr lang="en-GB" sz="2400" dirty="0"/>
              </a:p>
              <a:p>
                <a:endParaRPr lang="en-GB" sz="2400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3D12F76A-C494-B006-F3A8-2C9A8439C7E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5"/>
              </p:nvPr>
            </p:nvSpPr>
            <p:spPr>
              <a:xfrm>
                <a:off x="594361" y="1843141"/>
                <a:ext cx="6732718" cy="4430854"/>
              </a:xfrm>
              <a:blipFill>
                <a:blip r:embed="rId3"/>
                <a:stretch>
                  <a:fillRect l="-28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 descr="A grey circular object with a long cylindrical object&#10;&#10;AI-generated content may be incorrect.">
            <a:extLst>
              <a:ext uri="{FF2B5EF4-FFF2-40B4-BE49-F238E27FC236}">
                <a16:creationId xmlns:a16="http://schemas.microsoft.com/office/drawing/2014/main" id="{0A3E821F-3693-D765-DBEB-3AC1DA4251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43883" y="3130097"/>
            <a:ext cx="4153756" cy="3143898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794C06C-522B-2848-DC8A-203F4152231A}"/>
              </a:ext>
            </a:extLst>
          </p:cNvPr>
          <p:cNvCxnSpPr>
            <a:cxnSpLocks/>
          </p:cNvCxnSpPr>
          <p:nvPr/>
        </p:nvCxnSpPr>
        <p:spPr>
          <a:xfrm flipV="1">
            <a:off x="7609963" y="5736739"/>
            <a:ext cx="168041" cy="256162"/>
          </a:xfrm>
          <a:prstGeom prst="straightConnector1">
            <a:avLst/>
          </a:prstGeom>
          <a:ln w="25400">
            <a:solidFill>
              <a:srgbClr val="FFC00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9FB1581-1BF5-2FB4-01BA-48E3E59741B4}"/>
              </a:ext>
            </a:extLst>
          </p:cNvPr>
          <p:cNvCxnSpPr>
            <a:cxnSpLocks/>
          </p:cNvCxnSpPr>
          <p:nvPr/>
        </p:nvCxnSpPr>
        <p:spPr>
          <a:xfrm>
            <a:off x="9203194" y="4995549"/>
            <a:ext cx="1210614" cy="605307"/>
          </a:xfrm>
          <a:prstGeom prst="straightConnector1">
            <a:avLst/>
          </a:prstGeom>
          <a:ln w="25400">
            <a:solidFill>
              <a:srgbClr val="FFC00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5097915-DED4-0CEA-B6C4-A8721FB09D6C}"/>
              </a:ext>
            </a:extLst>
          </p:cNvPr>
          <p:cNvCxnSpPr>
            <a:cxnSpLocks/>
          </p:cNvCxnSpPr>
          <p:nvPr/>
        </p:nvCxnSpPr>
        <p:spPr>
          <a:xfrm flipH="1">
            <a:off x="10490008" y="4715293"/>
            <a:ext cx="675139" cy="370408"/>
          </a:xfrm>
          <a:prstGeom prst="straightConnector1">
            <a:avLst/>
          </a:prstGeom>
          <a:ln w="25400">
            <a:solidFill>
              <a:srgbClr val="FFC00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380D450-149A-CBD8-3777-1830828002F5}"/>
              </a:ext>
            </a:extLst>
          </p:cNvPr>
          <p:cNvSpPr txBox="1"/>
          <p:nvPr/>
        </p:nvSpPr>
        <p:spPr>
          <a:xfrm>
            <a:off x="9731227" y="4931154"/>
            <a:ext cx="6310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FFC000"/>
                </a:solidFill>
              </a:rPr>
              <a:t>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EA11644-B92B-3A32-79DC-B77D929FE023}"/>
              </a:ext>
            </a:extLst>
          </p:cNvPr>
          <p:cNvSpPr txBox="1"/>
          <p:nvPr/>
        </p:nvSpPr>
        <p:spPr>
          <a:xfrm>
            <a:off x="10623161" y="4513266"/>
            <a:ext cx="6310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FFC000"/>
                </a:solidFill>
              </a:rPr>
              <a:t>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5B6BFAD-88D6-9961-3E3E-FB6B77550F15}"/>
              </a:ext>
            </a:extLst>
          </p:cNvPr>
          <p:cNvSpPr txBox="1"/>
          <p:nvPr/>
        </p:nvSpPr>
        <p:spPr>
          <a:xfrm>
            <a:off x="7692862" y="5750807"/>
            <a:ext cx="6310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FFC000"/>
                </a:solidFill>
              </a:rPr>
              <a:t>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D7BB43E-7833-42F3-0962-4B93C8A9E045}"/>
              </a:ext>
            </a:extLst>
          </p:cNvPr>
          <p:cNvSpPr txBox="1"/>
          <p:nvPr/>
        </p:nvSpPr>
        <p:spPr>
          <a:xfrm>
            <a:off x="7703830" y="5274748"/>
            <a:ext cx="6310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00B050"/>
                </a:solidFill>
              </a:rPr>
              <a:t>r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2D150564-D326-A836-4B51-1D98AACA44A5}"/>
              </a:ext>
            </a:extLst>
          </p:cNvPr>
          <p:cNvCxnSpPr>
            <a:cxnSpLocks/>
          </p:cNvCxnSpPr>
          <p:nvPr/>
        </p:nvCxnSpPr>
        <p:spPr>
          <a:xfrm flipV="1">
            <a:off x="7765574" y="4960876"/>
            <a:ext cx="0" cy="771392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FFEF249E-AA17-DEA6-F184-F4099C26BB4A}"/>
              </a:ext>
            </a:extLst>
          </p:cNvPr>
          <p:cNvCxnSpPr>
            <a:cxnSpLocks/>
          </p:cNvCxnSpPr>
          <p:nvPr/>
        </p:nvCxnSpPr>
        <p:spPr>
          <a:xfrm>
            <a:off x="7765574" y="5732268"/>
            <a:ext cx="666537" cy="0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F7371B0-0F03-4A2F-EC93-BEC089CEE80A}"/>
              </a:ext>
            </a:extLst>
          </p:cNvPr>
          <p:cNvCxnSpPr>
            <a:cxnSpLocks/>
          </p:cNvCxnSpPr>
          <p:nvPr/>
        </p:nvCxnSpPr>
        <p:spPr>
          <a:xfrm flipV="1">
            <a:off x="7765574" y="5515621"/>
            <a:ext cx="153239" cy="216647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6CC54C78-ECD4-DEBB-4562-0749997EB53A}"/>
              </a:ext>
            </a:extLst>
          </p:cNvPr>
          <p:cNvSpPr txBox="1"/>
          <p:nvPr/>
        </p:nvSpPr>
        <p:spPr>
          <a:xfrm>
            <a:off x="7901674" y="5400801"/>
            <a:ext cx="6310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i="1" dirty="0">
                <a:solidFill>
                  <a:srgbClr val="00B050"/>
                </a:solidFill>
              </a:rPr>
              <a:t>θ</a:t>
            </a:r>
            <a:endParaRPr lang="en-US" sz="2000" i="1" dirty="0">
              <a:solidFill>
                <a:srgbClr val="00B050"/>
              </a:solidFill>
            </a:endParaRPr>
          </a:p>
        </p:txBody>
      </p:sp>
      <p:sp>
        <p:nvSpPr>
          <p:cNvPr id="17" name="Arc 16">
            <a:extLst>
              <a:ext uri="{FF2B5EF4-FFF2-40B4-BE49-F238E27FC236}">
                <a16:creationId xmlns:a16="http://schemas.microsoft.com/office/drawing/2014/main" id="{915CD1C6-9889-8D8C-2670-03B91F7DA117}"/>
              </a:ext>
            </a:extLst>
          </p:cNvPr>
          <p:cNvSpPr/>
          <p:nvPr/>
        </p:nvSpPr>
        <p:spPr>
          <a:xfrm>
            <a:off x="7871776" y="5576651"/>
            <a:ext cx="59797" cy="282228"/>
          </a:xfrm>
          <a:prstGeom prst="arc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7D350FA-F2C7-7097-622C-CD324AF3A3C2}"/>
              </a:ext>
            </a:extLst>
          </p:cNvPr>
          <p:cNvSpPr/>
          <p:nvPr/>
        </p:nvSpPr>
        <p:spPr>
          <a:xfrm flipV="1">
            <a:off x="7897538" y="5503203"/>
            <a:ext cx="53413" cy="45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8790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54312F-D582-4227-3284-6CE1FF5F35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4426E-0C01-14EB-9F0E-52E8F70ADA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189572"/>
            <a:ext cx="6787747" cy="1593507"/>
          </a:xfrm>
        </p:spPr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18616-A2FF-6C92-2FC5-AAE9E02A2D2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93725" y="2281238"/>
            <a:ext cx="6788150" cy="3709987"/>
          </a:xfrm>
        </p:spPr>
        <p:txBody>
          <a:bodyPr tIns="457200"/>
          <a:lstStyle/>
          <a:p>
            <a:r>
              <a:rPr lang="en-US" dirty="0"/>
              <a:t>High-level motivation</a:t>
            </a:r>
          </a:p>
          <a:p>
            <a:r>
              <a:rPr lang="en-US" dirty="0"/>
              <a:t>Pillbox with beampipe equations</a:t>
            </a:r>
          </a:p>
          <a:p>
            <a:r>
              <a:rPr lang="en-US" u="sng" dirty="0"/>
              <a:t>Overview of the Azimuthal Modulation Method</a:t>
            </a:r>
          </a:p>
          <a:p>
            <a:r>
              <a:rPr lang="en-US" dirty="0"/>
              <a:t>Applications (proof of concept)</a:t>
            </a:r>
          </a:p>
        </p:txBody>
      </p:sp>
    </p:spTree>
    <p:extLst>
      <p:ext uri="{BB962C8B-B14F-4D97-AF65-F5344CB8AC3E}">
        <p14:creationId xmlns:p14="http://schemas.microsoft.com/office/powerpoint/2010/main" val="39009312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D9D98A-5797-9720-3E83-27B4E660AE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6D2CF-4CC4-9CAA-FD00-4303B48A7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-272592"/>
            <a:ext cx="9778365" cy="1494596"/>
          </a:xfrm>
        </p:spPr>
        <p:txBody>
          <a:bodyPr/>
          <a:lstStyle/>
          <a:p>
            <a:r>
              <a:rPr lang="en-US" dirty="0"/>
              <a:t>Setting the scene - TM</a:t>
            </a:r>
            <a:r>
              <a:rPr lang="en-US" i="1" baseline="-25000" dirty="0"/>
              <a:t>{m}np</a:t>
            </a:r>
            <a:endParaRPr lang="en-US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C41D2E5-BE64-7A17-CB3B-39BEAE495A67}"/>
                  </a:ext>
                </a:extLst>
              </p:cNvPr>
              <p:cNvSpPr>
                <a:spLocks noGrp="1"/>
              </p:cNvSpPr>
              <p:nvPr>
                <p:ph sz="quarter" idx="15"/>
              </p:nvPr>
            </p:nvSpPr>
            <p:spPr>
              <a:xfrm>
                <a:off x="594360" y="1843141"/>
                <a:ext cx="7150219" cy="4430854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dirty="0"/>
                  <a:t>In a pillbox, the </a:t>
                </a:r>
                <a:r>
                  <a:rPr lang="en-US" dirty="0" err="1"/>
                  <a:t>TM</a:t>
                </a:r>
                <a:r>
                  <a:rPr lang="en-US" i="1" baseline="-25000" dirty="0" err="1"/>
                  <a:t>mnp</a:t>
                </a:r>
                <a:r>
                  <a:rPr lang="en-US" dirty="0"/>
                  <a:t> modes have different frequencies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monopole, dipole, quadrupole ‘kick’ need 3 independent pillboxes</a:t>
                </a:r>
              </a:p>
              <a:p>
                <a:r>
                  <a:rPr lang="en-US" dirty="0"/>
                  <a:t>Q: How do we make a TM</a:t>
                </a:r>
                <a:r>
                  <a:rPr lang="en-US" i="1" baseline="-25000" dirty="0"/>
                  <a:t>{m}np </a:t>
                </a:r>
                <a:r>
                  <a:rPr lang="en-US" dirty="0"/>
                  <a:t>mode? </a:t>
                </a:r>
              </a:p>
              <a:p>
                <a:pPr lvl="1"/>
                <a:r>
                  <a:rPr lang="en-US" dirty="0"/>
                  <a:t>{m} is a set of multipoles that we want</a:t>
                </a:r>
              </a:p>
              <a:p>
                <a:pPr lvl="1"/>
                <a:r>
                  <a:rPr lang="en-US" dirty="0"/>
                  <a:t>inherently in the mode (so fixed frequency)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d>
                      <m:d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GB" sz="2400">
                            <a:latin typeface="Cambria Math" panose="02040503050406030204" pitchFamily="18" charset="0"/>
                          </a:rPr>
                          <m:t>θ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n-GB" sz="2400" i="1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40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4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GB" sz="24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</m:sSub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</m:d>
                      </m:e>
                    </m:func>
                    <m:nary>
                      <m:naryPr>
                        <m:chr m:val="∑"/>
                        <m:supHide m:val="on"/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GB" sz="2400" i="1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  <m:sup/>
                      <m:e>
                        <m:acc>
                          <m:accPr>
                            <m:chr m:val="̃"/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GB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400" i="1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e>
                              <m:sub>
                                <m:r>
                                  <a:rPr lang="en-GB" sz="2400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sub>
                            </m:sSub>
                          </m:e>
                        </m:acc>
                      </m:e>
                    </m:nary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d>
                      <m:d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2400">
                                <a:latin typeface="Cambria Math" panose="02040503050406030204" pitchFamily="18" charset="0"/>
                              </a:rPr>
                              <m:t>κ</m:t>
                            </m:r>
                          </m:e>
                          <m:sub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  <m:func>
                      <m:func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40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m:rPr>
                                <m:sty m:val="p"/>
                              </m:rPr>
                              <a:rPr lang="en-GB" sz="2400">
                                <a:latin typeface="Cambria Math" panose="02040503050406030204" pitchFamily="18" charset="0"/>
                              </a:rPr>
                              <m:t>θ</m:t>
                            </m:r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GB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GB" sz="2400">
                                    <a:latin typeface="Cambria Math" panose="02040503050406030204" pitchFamily="18" charset="0"/>
                                  </a:rPr>
                                  <m:t>ϕ</m:t>
                                </m:r>
                              </m:e>
                              <m:sub>
                                <m:r>
                                  <a:rPr lang="en-GB" sz="2400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sub>
                            </m:sSub>
                          </m:e>
                        </m:d>
                      </m:e>
                    </m:func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Δ</m:t>
                    </m:r>
                    <m:acc>
                      <m:accPr>
                        <m:chr m:val="⃗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>
                                <a:latin typeface="Cambria Math" panose="02040503050406030204" pitchFamily="18" charset="0"/>
                              </a:rPr>
                              <m:t>z</m:t>
                            </m:r>
                          </m:sub>
                        </m:sSub>
                      </m:e>
                    </m:acc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</m:d>
                    <m:r>
                      <a:rPr lang="en-GB" i="1">
                        <a:latin typeface="Cambria Math" panose="02040503050406030204" pitchFamily="18" charset="0"/>
                      </a:rPr>
                      <m:t>∝</m:t>
                    </m:r>
                    <m:nary>
                      <m:naryPr>
                        <m:chr m:val="∑"/>
                        <m:supHide m:val="on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GB" i="1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  <m:sup/>
                      <m:e>
                        <m:acc>
                          <m:accPr>
                            <m:chr m:val="̃"/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GB">
                                    <a:latin typeface="Cambria Math" panose="02040503050406030204" pitchFamily="18" charset="0"/>
                                  </a:rPr>
                                  <m:t>G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GB">
                                    <a:latin typeface="Cambria Math" panose="02040503050406030204" pitchFamily="18" charset="0"/>
                                  </a:rPr>
                                  <m:t>m</m:t>
                                </m:r>
                              </m:sub>
                            </m:sSub>
                          </m:e>
                        </m:acc>
                        <m:sSup>
                          <m:sSup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p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p>
                        </m:sSup>
                      </m:e>
                    </m:nary>
                    <m:func>
                      <m:func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𝜃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sub>
                            </m:sSub>
                          </m:e>
                        </m:d>
                      </m:e>
                    </m:func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Δ</m:t>
                    </m:r>
                    <m:acc>
                      <m:accPr>
                        <m:chr m:val="⃗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</m:e>
                    </m:acc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</m:d>
                    <m:r>
                      <a:rPr lang="en-GB" i="1">
                        <a:latin typeface="Cambria Math" panose="02040503050406030204" pitchFamily="18" charset="0"/>
                      </a:rPr>
                      <m:t>∝</m:t>
                    </m:r>
                    <m:nary>
                      <m:naryPr>
                        <m:chr m:val="∑"/>
                        <m:supHide m:val="on"/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GB" sz="1800" i="1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  <m:sup/>
                      <m:e>
                        <m:acc>
                          <m:accPr>
                            <m:chr m:val="̃"/>
                            <m:ctrlPr>
                              <a:rPr lang="en-GB" sz="18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GB" sz="1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GB" sz="1800">
                                    <a:latin typeface="Cambria Math" panose="02040503050406030204" pitchFamily="18" charset="0"/>
                                  </a:rPr>
                                  <m:t>G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GB" sz="1800">
                                    <a:latin typeface="Cambria Math" panose="02040503050406030204" pitchFamily="18" charset="0"/>
                                  </a:rPr>
                                  <m:t>m</m:t>
                                </m:r>
                              </m:sub>
                            </m:sSub>
                          </m:e>
                        </m:acc>
                        <m:sSup>
                          <m:sSupPr>
                            <m:ctrlPr>
                              <a:rPr lang="en-GB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8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p>
                            <m:r>
                              <a:rPr lang="en-GB" sz="18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GB" sz="1800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e>
                    </m:nary>
                    <m:d>
                      <m:d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sz="18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func>
                                <m:funcPr>
                                  <m:ctrlPr>
                                    <a:rPr lang="en-GB" sz="18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n-GB" sz="1800"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GB" sz="1800">
                                      <a:latin typeface="Cambria Math" panose="02040503050406030204" pitchFamily="18" charset="0"/>
                                    </a:rPr>
                                    <m:t>os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GB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GB" sz="1800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  <m:r>
                                        <a:rPr lang="en-GB" sz="1800" i="1">
                                          <a:latin typeface="Cambria Math" panose="02040503050406030204" pitchFamily="18" charset="0"/>
                                        </a:rPr>
                                        <m:t>𝜃</m:t>
                                      </m:r>
                                      <m:r>
                                        <a:rPr lang="en-GB" sz="1800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GB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800" i="1">
                                              <a:latin typeface="Cambria Math" panose="02040503050406030204" pitchFamily="18" charset="0"/>
                                            </a:rPr>
                                            <m:t>𝜙</m:t>
                                          </m:r>
                                        </m:e>
                                        <m:sub>
                                          <m:r>
                                            <a:rPr lang="en-GB" sz="1800" i="1">
                                              <a:latin typeface="Cambria Math" panose="02040503050406030204" pitchFamily="18" charset="0"/>
                                            </a:rPr>
                                            <m:t>𝑚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func>
                            </m:e>
                          </m:mr>
                          <m:mr>
                            <m:e>
                              <m:r>
                                <a:rPr lang="en-GB" sz="180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unc>
                                <m:funcPr>
                                  <m:ctrlPr>
                                    <a:rPr lang="en-GB" sz="18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GB" sz="1800"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GB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1800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  <m:r>
                                        <a:rPr lang="en-GB" sz="1800" i="1">
                                          <a:latin typeface="Cambria Math" panose="02040503050406030204" pitchFamily="18" charset="0"/>
                                        </a:rPr>
                                        <m:t>𝜃</m:t>
                                      </m:r>
                                      <m:r>
                                        <a:rPr lang="en-GB" sz="1800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GB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800" i="1">
                                              <a:latin typeface="Cambria Math" panose="02040503050406030204" pitchFamily="18" charset="0"/>
                                            </a:rPr>
                                            <m:t>𝜙</m:t>
                                          </m:r>
                                        </m:e>
                                        <m:sub>
                                          <m:r>
                                            <a:rPr lang="en-GB" sz="1800" i="1">
                                              <a:latin typeface="Cambria Math" panose="02040503050406030204" pitchFamily="18" charset="0"/>
                                            </a:rPr>
                                            <m:t>𝑚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func>
                            </m:e>
                          </m:mr>
                        </m:m>
                      </m:e>
                    </m:d>
                  </m:oMath>
                </a14:m>
                <a:endParaRPr lang="en-GB" sz="1800" dirty="0"/>
              </a:p>
              <a:p>
                <a:pPr marL="88900"/>
                <a:endParaRPr lang="en-US" dirty="0"/>
              </a:p>
              <a:p>
                <a:endParaRPr lang="en-GB" sz="2400" dirty="0"/>
              </a:p>
              <a:p>
                <a:endParaRPr lang="en-GB" sz="2400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C41D2E5-BE64-7A17-CB3B-39BEAE495A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5"/>
              </p:nvPr>
            </p:nvSpPr>
            <p:spPr>
              <a:xfrm>
                <a:off x="594360" y="1843141"/>
                <a:ext cx="7150219" cy="4430854"/>
              </a:xfrm>
              <a:blipFill>
                <a:blip r:embed="rId3"/>
                <a:stretch>
                  <a:fillRect l="-2309" t="-1143" r="-355" b="-3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2" name="Group 31">
            <a:extLst>
              <a:ext uri="{FF2B5EF4-FFF2-40B4-BE49-F238E27FC236}">
                <a16:creationId xmlns:a16="http://schemas.microsoft.com/office/drawing/2014/main" id="{7CDC716B-5D8C-F554-8972-C1A29B79A533}"/>
              </a:ext>
            </a:extLst>
          </p:cNvPr>
          <p:cNvGrpSpPr/>
          <p:nvPr/>
        </p:nvGrpSpPr>
        <p:grpSpPr>
          <a:xfrm>
            <a:off x="8129432" y="1649205"/>
            <a:ext cx="2449475" cy="891738"/>
            <a:chOff x="7130143" y="3854332"/>
            <a:chExt cx="2449475" cy="891738"/>
          </a:xfrm>
        </p:grpSpPr>
        <p:sp>
          <p:nvSpPr>
            <p:cNvPr id="33" name="Can 32">
              <a:extLst>
                <a:ext uri="{FF2B5EF4-FFF2-40B4-BE49-F238E27FC236}">
                  <a16:creationId xmlns:a16="http://schemas.microsoft.com/office/drawing/2014/main" id="{BD0F487C-6944-EF5C-7721-35150FDD8349}"/>
                </a:ext>
              </a:extLst>
            </p:cNvPr>
            <p:cNvSpPr/>
            <p:nvPr/>
          </p:nvSpPr>
          <p:spPr>
            <a:xfrm rot="5400000">
              <a:off x="7362389" y="4242621"/>
              <a:ext cx="319647" cy="425130"/>
            </a:xfrm>
            <a:prstGeom prst="can">
              <a:avLst/>
            </a:prstGeom>
            <a:solidFill>
              <a:srgbClr val="0055FC"/>
            </a:solidFill>
            <a:ln w="25400" cap="flat" cmpd="sng" algn="ctr">
              <a:solidFill>
                <a:srgbClr val="000000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7F7F7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35" name="Can 34">
              <a:extLst>
                <a:ext uri="{FF2B5EF4-FFF2-40B4-BE49-F238E27FC236}">
                  <a16:creationId xmlns:a16="http://schemas.microsoft.com/office/drawing/2014/main" id="{474C2C26-464A-D359-4D00-8F00EFAC16A0}"/>
                </a:ext>
              </a:extLst>
            </p:cNvPr>
            <p:cNvSpPr/>
            <p:nvPr/>
          </p:nvSpPr>
          <p:spPr>
            <a:xfrm rot="5400000">
              <a:off x="8729962" y="4261416"/>
              <a:ext cx="544179" cy="425130"/>
            </a:xfrm>
            <a:prstGeom prst="can">
              <a:avLst/>
            </a:prstGeom>
            <a:solidFill>
              <a:srgbClr val="0055FC"/>
            </a:solidFill>
            <a:ln w="25400" cap="flat" cmpd="sng" algn="ctr">
              <a:solidFill>
                <a:srgbClr val="000000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7F7F7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36" name="Can 35">
              <a:extLst>
                <a:ext uri="{FF2B5EF4-FFF2-40B4-BE49-F238E27FC236}">
                  <a16:creationId xmlns:a16="http://schemas.microsoft.com/office/drawing/2014/main" id="{EC9AD583-F4E5-01D6-F862-35B321781C64}"/>
                </a:ext>
              </a:extLst>
            </p:cNvPr>
            <p:cNvSpPr/>
            <p:nvPr/>
          </p:nvSpPr>
          <p:spPr>
            <a:xfrm rot="5400000">
              <a:off x="8033084" y="4251031"/>
              <a:ext cx="458096" cy="425130"/>
            </a:xfrm>
            <a:prstGeom prst="can">
              <a:avLst/>
            </a:prstGeom>
            <a:solidFill>
              <a:srgbClr val="0055FC"/>
            </a:solidFill>
            <a:ln w="25400" cap="flat" cmpd="sng" algn="ctr">
              <a:solidFill>
                <a:srgbClr val="000000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7F7F7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0F795D06-B8FF-2807-A0F8-81E917442F2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130143" y="4471943"/>
              <a:ext cx="2449475" cy="2038"/>
            </a:xfrm>
            <a:prstGeom prst="line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</a:ln>
            <a:effectLst/>
          </p:spPr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856D6D7B-A93A-84D4-CC7A-328B99EA47FE}"/>
                </a:ext>
              </a:extLst>
            </p:cNvPr>
            <p:cNvSpPr txBox="1"/>
            <p:nvPr/>
          </p:nvSpPr>
          <p:spPr>
            <a:xfrm>
              <a:off x="7195458" y="3920773"/>
              <a:ext cx="74022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erriweather" pitchFamily="2" charset="77"/>
                  <a:cs typeface="Arial"/>
                  <a:sym typeface="Arial"/>
                </a:rPr>
                <a:t>TM</a:t>
              </a:r>
              <a:r>
                <a:rPr lang="en-GB" sz="1400" kern="0" baseline="-25000" dirty="0">
                  <a:solidFill>
                    <a:srgbClr val="000000"/>
                  </a:solidFill>
                  <a:latin typeface="Merriweather" pitchFamily="2" charset="77"/>
                  <a:cs typeface="Arial"/>
                  <a:sym typeface="Arial"/>
                </a:rPr>
                <a:t>0</a:t>
              </a:r>
              <a:r>
                <a:rPr kumimoji="0" lang="en-GB" sz="14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erriweather" pitchFamily="2" charset="77"/>
                  <a:cs typeface="Arial"/>
                  <a:sym typeface="Arial"/>
                </a:rPr>
                <a:t>10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9A3C9FA3-1891-0F83-C8FC-D561F2C11B5D}"/>
                </a:ext>
              </a:extLst>
            </p:cNvPr>
            <p:cNvSpPr txBox="1"/>
            <p:nvPr/>
          </p:nvSpPr>
          <p:spPr>
            <a:xfrm>
              <a:off x="7880359" y="3875252"/>
              <a:ext cx="74022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erriweather" pitchFamily="2" charset="77"/>
                  <a:cs typeface="Arial"/>
                  <a:sym typeface="Arial"/>
                </a:rPr>
                <a:t>TM</a:t>
              </a:r>
              <a:r>
                <a:rPr kumimoji="0" lang="en-GB" sz="14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erriweather" pitchFamily="2" charset="77"/>
                  <a:cs typeface="Arial"/>
                  <a:sym typeface="Arial"/>
                </a:rPr>
                <a:t>110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26488EF8-BBC2-C8A7-4449-CD66FB262B99}"/>
                </a:ext>
              </a:extLst>
            </p:cNvPr>
            <p:cNvSpPr txBox="1"/>
            <p:nvPr/>
          </p:nvSpPr>
          <p:spPr>
            <a:xfrm>
              <a:off x="8656064" y="3854332"/>
              <a:ext cx="74022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erriweather" pitchFamily="2" charset="77"/>
                  <a:cs typeface="Arial"/>
                  <a:sym typeface="Arial"/>
                </a:rPr>
                <a:t>TM</a:t>
              </a:r>
              <a:r>
                <a:rPr lang="en-GB" sz="1400" kern="0" baseline="-25000" dirty="0">
                  <a:solidFill>
                    <a:srgbClr val="000000"/>
                  </a:solidFill>
                  <a:latin typeface="Merriweather" pitchFamily="2" charset="77"/>
                  <a:cs typeface="Arial"/>
                  <a:sym typeface="Arial"/>
                </a:rPr>
                <a:t>2</a:t>
              </a:r>
              <a:r>
                <a:rPr kumimoji="0" lang="en-GB" sz="14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erriweather" pitchFamily="2" charset="77"/>
                  <a:cs typeface="Arial"/>
                  <a:sym typeface="Arial"/>
                </a:rPr>
                <a:t>10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022C5D1F-BB22-F093-0937-F6CA93370D12}"/>
              </a:ext>
            </a:extLst>
          </p:cNvPr>
          <p:cNvGrpSpPr/>
          <p:nvPr/>
        </p:nvGrpSpPr>
        <p:grpSpPr>
          <a:xfrm>
            <a:off x="8129432" y="2959311"/>
            <a:ext cx="7197248" cy="983793"/>
            <a:chOff x="8129432" y="2959311"/>
            <a:chExt cx="7197248" cy="983793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53C34182-734F-B10F-3960-9C9BBA6B0A8D}"/>
                </a:ext>
              </a:extLst>
            </p:cNvPr>
            <p:cNvGrpSpPr/>
            <p:nvPr/>
          </p:nvGrpSpPr>
          <p:grpSpPr>
            <a:xfrm>
              <a:off x="8129432" y="2959311"/>
              <a:ext cx="7197248" cy="609291"/>
              <a:chOff x="6351336" y="4776116"/>
              <a:chExt cx="7197248" cy="609291"/>
            </a:xfrm>
          </p:grpSpPr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A8773B4D-B1B9-A494-0B0C-BD28CE3BE757}"/>
                  </a:ext>
                </a:extLst>
              </p:cNvPr>
              <p:cNvSpPr txBox="1"/>
              <p:nvPr/>
            </p:nvSpPr>
            <p:spPr>
              <a:xfrm>
                <a:off x="7082470" y="4776116"/>
                <a:ext cx="6466114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r>
                  <a:rPr kumimoji="0" lang="en-GB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erriweather" pitchFamily="2" charset="77"/>
                    <a:cs typeface="Arial"/>
                    <a:sym typeface="Arial"/>
                  </a:rPr>
                  <a:t>TM</a:t>
                </a:r>
                <a:r>
                  <a:rPr kumimoji="0" lang="en-GB" sz="1400" b="0" i="0" u="none" strike="noStrike" kern="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erriweather" pitchFamily="2" charset="77"/>
                    <a:cs typeface="Arial"/>
                    <a:sym typeface="Arial"/>
                  </a:rPr>
                  <a:t>{0,1,2}10</a:t>
                </a:r>
                <a:endPara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1D1AADE4-5C58-6916-BCEF-D6C9697698D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351336" y="5375116"/>
                <a:ext cx="2449475" cy="10291"/>
              </a:xfrm>
              <a:prstGeom prst="line">
                <a:avLst/>
              </a:prstGeom>
              <a:noFill/>
              <a:ln w="31750" cap="flat" cmpd="sng" algn="ctr">
                <a:solidFill>
                  <a:srgbClr val="000000"/>
                </a:solidFill>
                <a:prstDash val="solid"/>
              </a:ln>
              <a:effectLst/>
            </p:spPr>
          </p:cxnSp>
        </p:grpSp>
        <p:sp>
          <p:nvSpPr>
            <p:cNvPr id="49" name="Cloud 48">
              <a:extLst>
                <a:ext uri="{FF2B5EF4-FFF2-40B4-BE49-F238E27FC236}">
                  <a16:creationId xmlns:a16="http://schemas.microsoft.com/office/drawing/2014/main" id="{EFD89EB5-0540-F7DE-6F5D-DBC780A63F0A}"/>
                </a:ext>
              </a:extLst>
            </p:cNvPr>
            <p:cNvSpPr/>
            <p:nvPr/>
          </p:nvSpPr>
          <p:spPr>
            <a:xfrm>
              <a:off x="8956107" y="3295990"/>
              <a:ext cx="832668" cy="647114"/>
            </a:xfrm>
            <a:prstGeom prst="cloud">
              <a:avLst/>
            </a:prstGeom>
            <a:scene3d>
              <a:camera prst="orthographicFront">
                <a:rot lat="0" lon="17400000" rev="0"/>
              </a:camera>
              <a:lightRig rig="threePt" dir="t"/>
            </a:scene3d>
            <a:sp3d extrusionH="2413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83520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6E79F7-5813-ECD0-E4A3-6BBA54A1E8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C74C6-26F5-F43D-43D7-0904CC2372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-272592"/>
            <a:ext cx="9778365" cy="1494596"/>
          </a:xfrm>
        </p:spPr>
        <p:txBody>
          <a:bodyPr/>
          <a:lstStyle/>
          <a:p>
            <a:r>
              <a:rPr lang="en-US" dirty="0"/>
              <a:t>The Azimuthal Modulation Method</a:t>
            </a:r>
            <a:endParaRPr lang="en-US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F422D3EF-30D2-656A-05B0-082BC0A3438C}"/>
                  </a:ext>
                </a:extLst>
              </p:cNvPr>
              <p:cNvSpPr>
                <a:spLocks noGrp="1"/>
              </p:cNvSpPr>
              <p:nvPr>
                <p:ph sz="quarter" idx="15"/>
              </p:nvPr>
            </p:nvSpPr>
            <p:spPr>
              <a:xfrm>
                <a:off x="594360" y="1843141"/>
                <a:ext cx="7150219" cy="4430854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/>
                  <a:t>A: We solve a boundary equation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d>
                      <m:d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d>
                          <m:d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d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GB" sz="2400">
                            <a:latin typeface="Cambria Math" panose="02040503050406030204" pitchFamily="18" charset="0"/>
                          </a:rPr>
                          <m:t>θ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=0 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40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4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GB" sz="24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</m:sSub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</m:d>
                      </m:e>
                    </m:func>
                    <m:nary>
                      <m:naryPr>
                        <m:chr m:val="∑"/>
                        <m:supHide m:val="on"/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GB" sz="2400" i="1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  <m:sup/>
                      <m:e>
                        <m:acc>
                          <m:accPr>
                            <m:chr m:val="̃"/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GB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400" i="1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e>
                              <m:sub>
                                <m:r>
                                  <a:rPr lang="en-GB" sz="2400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sub>
                            </m:sSub>
                          </m:e>
                        </m:acc>
                      </m:e>
                    </m:nary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d>
                      <m:d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2400">
                                <a:latin typeface="Cambria Math" panose="02040503050406030204" pitchFamily="18" charset="0"/>
                              </a:rPr>
                              <m:t>κ</m:t>
                            </m:r>
                          </m:e>
                          <m:sub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d>
                    <m:func>
                      <m:func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40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m:rPr>
                                <m:sty m:val="p"/>
                              </m:rPr>
                              <a:rPr lang="en-GB" sz="2400">
                                <a:latin typeface="Cambria Math" panose="02040503050406030204" pitchFamily="18" charset="0"/>
                              </a:rPr>
                              <m:t>θ</m:t>
                            </m:r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GB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GB" sz="2400">
                                    <a:latin typeface="Cambria Math" panose="02040503050406030204" pitchFamily="18" charset="0"/>
                                  </a:rPr>
                                  <m:t>ϕ</m:t>
                                </m:r>
                              </m:e>
                              <m:sub>
                                <m:r>
                                  <a:rPr lang="en-GB" sz="2400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sub>
                            </m:sSub>
                          </m:e>
                        </m:d>
                      </m:e>
                    </m:func>
                  </m:oMath>
                </a14:m>
                <a:endParaRPr lang="en-GB" sz="2400" dirty="0"/>
              </a:p>
              <a:p>
                <a:pPr lvl="1"/>
                <a:r>
                  <a:rPr lang="en-GB" sz="2400" dirty="0"/>
                  <a:t>Insert desired multipole strengths</a:t>
                </a:r>
              </a:p>
              <a:p>
                <a:pPr lvl="2"/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acc>
                  </m:oMath>
                </a14:m>
                <a:r>
                  <a:rPr lang="en-GB" sz="2400" dirty="0"/>
                  <a:t> - monopole strength</a:t>
                </a:r>
              </a:p>
              <a:p>
                <a:pPr lvl="2"/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GB" sz="2400" dirty="0"/>
                  <a:t> - dipole strength</a:t>
                </a:r>
              </a:p>
              <a:p>
                <a:pPr lvl="2"/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e>
                    </m:acc>
                  </m:oMath>
                </a14:m>
                <a:r>
                  <a:rPr lang="en-GB" sz="2400" dirty="0"/>
                  <a:t> - (2m)-pole strength</a:t>
                </a:r>
              </a:p>
              <a:p>
                <a:pPr lvl="1"/>
                <a:r>
                  <a:rPr lang="en-GB" sz="2400" dirty="0"/>
                  <a:t>Get the cavity shape that supports your mode</a:t>
                </a:r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F422D3EF-30D2-656A-05B0-082BC0A3438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5"/>
              </p:nvPr>
            </p:nvSpPr>
            <p:spPr>
              <a:xfrm>
                <a:off x="594360" y="1843141"/>
                <a:ext cx="7150219" cy="4430854"/>
              </a:xfrm>
              <a:blipFill>
                <a:blip r:embed="rId3"/>
                <a:stretch>
                  <a:fillRect l="-2664" t="-1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loud 2">
            <a:extLst>
              <a:ext uri="{FF2B5EF4-FFF2-40B4-BE49-F238E27FC236}">
                <a16:creationId xmlns:a16="http://schemas.microsoft.com/office/drawing/2014/main" id="{60B997B1-492E-F9C3-E7D7-EBE4AC6D6F5A}"/>
              </a:ext>
            </a:extLst>
          </p:cNvPr>
          <p:cNvSpPr/>
          <p:nvPr/>
        </p:nvSpPr>
        <p:spPr>
          <a:xfrm>
            <a:off x="7744579" y="2578538"/>
            <a:ext cx="2999505" cy="2331087"/>
          </a:xfrm>
          <a:prstGeom prst="cloud">
            <a:avLst/>
          </a:prstGeom>
          <a:solidFill>
            <a:srgbClr val="7A7A7B"/>
          </a:solidFill>
          <a:scene3d>
            <a:camera prst="orthographicFront">
              <a:rot lat="1200000" lon="1200000" rev="0"/>
            </a:camera>
            <a:lightRig rig="threePt" dir="t"/>
          </a:scene3d>
          <a:sp3d extrusionH="11366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Magnetic Disk 3">
            <a:extLst>
              <a:ext uri="{FF2B5EF4-FFF2-40B4-BE49-F238E27FC236}">
                <a16:creationId xmlns:a16="http://schemas.microsoft.com/office/drawing/2014/main" id="{6C1BE1B0-E531-13AE-1CEB-978D9D3898C5}"/>
              </a:ext>
            </a:extLst>
          </p:cNvPr>
          <p:cNvSpPr/>
          <p:nvPr/>
        </p:nvSpPr>
        <p:spPr>
          <a:xfrm rot="13782222">
            <a:off x="8536074" y="3462054"/>
            <a:ext cx="558018" cy="1509104"/>
          </a:xfrm>
          <a:prstGeom prst="flowChartMagneticDisk">
            <a:avLst/>
          </a:prstGeom>
          <a:solidFill>
            <a:srgbClr val="7A7A7B"/>
          </a:solidFill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5C45B0F-6ADE-853A-BF2E-C3B89F85851D}"/>
              </a:ext>
            </a:extLst>
          </p:cNvPr>
          <p:cNvCxnSpPr>
            <a:cxnSpLocks/>
          </p:cNvCxnSpPr>
          <p:nvPr/>
        </p:nvCxnSpPr>
        <p:spPr>
          <a:xfrm flipV="1">
            <a:off x="9130614" y="2808817"/>
            <a:ext cx="1021213" cy="1144205"/>
          </a:xfrm>
          <a:prstGeom prst="straightConnector1">
            <a:avLst/>
          </a:prstGeom>
          <a:ln w="25400">
            <a:solidFill>
              <a:srgbClr val="FFC00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FB69AA5-F918-F75B-1972-6E415B335895}"/>
              </a:ext>
            </a:extLst>
          </p:cNvPr>
          <p:cNvCxnSpPr>
            <a:cxnSpLocks/>
          </p:cNvCxnSpPr>
          <p:nvPr/>
        </p:nvCxnSpPr>
        <p:spPr>
          <a:xfrm flipH="1">
            <a:off x="10532393" y="2897945"/>
            <a:ext cx="406300" cy="436155"/>
          </a:xfrm>
          <a:prstGeom prst="straightConnector1">
            <a:avLst/>
          </a:prstGeom>
          <a:ln w="25400">
            <a:solidFill>
              <a:srgbClr val="FFC00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BA5BB4CF-392B-3BE3-8275-600DEBE4E9AE}"/>
              </a:ext>
            </a:extLst>
          </p:cNvPr>
          <p:cNvSpPr txBox="1"/>
          <p:nvPr/>
        </p:nvSpPr>
        <p:spPr>
          <a:xfrm>
            <a:off x="9130614" y="3025747"/>
            <a:ext cx="6310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FFC000"/>
                </a:solidFill>
              </a:rPr>
              <a:t>R(</a:t>
            </a:r>
            <a:r>
              <a:rPr lang="el-GR" sz="2000" i="1" dirty="0">
                <a:solidFill>
                  <a:srgbClr val="FFC000"/>
                </a:solidFill>
              </a:rPr>
              <a:t>θ)</a:t>
            </a:r>
            <a:endParaRPr lang="en-US" sz="2000" i="1" dirty="0">
              <a:solidFill>
                <a:srgbClr val="FFC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0D843E5-3C21-85E6-B06B-2E2DA361FFF7}"/>
              </a:ext>
            </a:extLst>
          </p:cNvPr>
          <p:cNvSpPr txBox="1"/>
          <p:nvPr/>
        </p:nvSpPr>
        <p:spPr>
          <a:xfrm>
            <a:off x="10428551" y="2715912"/>
            <a:ext cx="6310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FFC000"/>
                </a:solidFill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280430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B85BD9-1E2A-62BD-72C2-19B8A79BA4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EEF0D5-86A6-9625-764D-5844A16CB0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189572"/>
            <a:ext cx="6787747" cy="1593507"/>
          </a:xfrm>
        </p:spPr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BF7627-78C1-821F-B8B2-2872F97C805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93725" y="2281238"/>
            <a:ext cx="6788150" cy="3709987"/>
          </a:xfrm>
        </p:spPr>
        <p:txBody>
          <a:bodyPr tIns="457200"/>
          <a:lstStyle/>
          <a:p>
            <a:r>
              <a:rPr lang="en-US" dirty="0"/>
              <a:t>High-level motivation</a:t>
            </a:r>
          </a:p>
          <a:p>
            <a:r>
              <a:rPr lang="en-US" dirty="0"/>
              <a:t>Pillbox with beampipe equations</a:t>
            </a:r>
          </a:p>
          <a:p>
            <a:r>
              <a:rPr lang="en-US" dirty="0"/>
              <a:t>Overview of the Azimuthal Modulation Method</a:t>
            </a:r>
          </a:p>
          <a:p>
            <a:r>
              <a:rPr lang="en-US" u="sng" dirty="0"/>
              <a:t>Applications (proof of concept)</a:t>
            </a:r>
          </a:p>
        </p:txBody>
      </p:sp>
    </p:spTree>
    <p:extLst>
      <p:ext uri="{BB962C8B-B14F-4D97-AF65-F5344CB8AC3E}">
        <p14:creationId xmlns:p14="http://schemas.microsoft.com/office/powerpoint/2010/main" val="36216791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74593F-3C90-8CEA-F965-E53BE1EDB9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95FC1-1D3F-976B-7948-A7A59AE892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-272592"/>
            <a:ext cx="9778365" cy="1494596"/>
          </a:xfrm>
        </p:spPr>
        <p:txBody>
          <a:bodyPr/>
          <a:lstStyle/>
          <a:p>
            <a:r>
              <a:rPr lang="en-US" dirty="0"/>
              <a:t>Example 1 - </a:t>
            </a:r>
            <a:br>
              <a:rPr lang="en-US" dirty="0"/>
            </a:br>
            <a:r>
              <a:rPr lang="en-US" dirty="0"/>
              <a:t>Remove unwanted multipoles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EE78339-3D4A-C4D8-D68F-CCEE20ECE867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94360" y="1843141"/>
            <a:ext cx="5961185" cy="4430854"/>
          </a:xfrm>
        </p:spPr>
        <p:txBody>
          <a:bodyPr>
            <a:normAutofit/>
          </a:bodyPr>
          <a:lstStyle/>
          <a:p>
            <a:r>
              <a:rPr lang="en-US" sz="2800" dirty="0"/>
              <a:t>Incorporating ancillaries breaks azimuthal symmetry:</a:t>
            </a:r>
          </a:p>
          <a:p>
            <a:pPr lvl="1"/>
            <a:r>
              <a:rPr lang="en-US" sz="2800" dirty="0"/>
              <a:t>Power couplers, higher order mode extraction channels </a:t>
            </a:r>
            <a:r>
              <a:rPr lang="en-US" sz="2800" dirty="0" err="1"/>
              <a:t>etc</a:t>
            </a:r>
            <a:endParaRPr lang="en-US" sz="2800" dirty="0"/>
          </a:p>
          <a:p>
            <a:r>
              <a:rPr lang="en-US" sz="2800" dirty="0"/>
              <a:t>This breaks the ‘purity’ of the mode – introducing unwanted multipoles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Let’s use the AMM to remove them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7C3E8E9-A7EC-CCC0-869F-083D452FE6D2}"/>
              </a:ext>
            </a:extLst>
          </p:cNvPr>
          <p:cNvSpPr txBox="1"/>
          <p:nvPr/>
        </p:nvSpPr>
        <p:spPr>
          <a:xfrm>
            <a:off x="7333284" y="1383870"/>
            <a:ext cx="646519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RF power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7" name="Picture 6" descr="A close-up of a grey object&#10;&#10;AI-generated content may be incorrect.">
            <a:extLst>
              <a:ext uri="{FF2B5EF4-FFF2-40B4-BE49-F238E27FC236}">
                <a16:creationId xmlns:a16="http://schemas.microsoft.com/office/drawing/2014/main" id="{D742CCE7-B64B-5E25-650B-81C96885395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25239" y="2420608"/>
            <a:ext cx="1694971" cy="3853387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206D16AB-3610-B89D-C838-5042C29DFE09}"/>
              </a:ext>
            </a:extLst>
          </p:cNvPr>
          <p:cNvGrpSpPr/>
          <p:nvPr/>
        </p:nvGrpSpPr>
        <p:grpSpPr>
          <a:xfrm>
            <a:off x="6957792" y="1783980"/>
            <a:ext cx="1785595" cy="4261669"/>
            <a:chOff x="6479490" y="507752"/>
            <a:chExt cx="1785595" cy="4261669"/>
          </a:xfrm>
        </p:grpSpPr>
        <p:sp>
          <p:nvSpPr>
            <p:cNvPr id="9" name="Down Arrow 8">
              <a:extLst>
                <a:ext uri="{FF2B5EF4-FFF2-40B4-BE49-F238E27FC236}">
                  <a16:creationId xmlns:a16="http://schemas.microsoft.com/office/drawing/2014/main" id="{6AC5724A-95D4-F830-282D-0D94BFF704D8}"/>
                </a:ext>
              </a:extLst>
            </p:cNvPr>
            <p:cNvSpPr/>
            <p:nvPr/>
          </p:nvSpPr>
          <p:spPr>
            <a:xfrm>
              <a:off x="6976638" y="507752"/>
              <a:ext cx="737228" cy="1062762"/>
            </a:xfrm>
            <a:prstGeom prst="downArrow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9" descr="A blue object with a round end&#10;&#10;AI-generated content may be incorrect.">
              <a:extLst>
                <a:ext uri="{FF2B5EF4-FFF2-40B4-BE49-F238E27FC236}">
                  <a16:creationId xmlns:a16="http://schemas.microsoft.com/office/drawing/2014/main" id="{0EB63CDE-ABA4-9C52-1E27-94343A1A704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479490" y="1644041"/>
              <a:ext cx="1785595" cy="3125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37262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F6FD62-6A33-6508-CF82-722BDA0679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DFD9BE-1F5D-1324-3606-6CCCD7F75E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-272592"/>
            <a:ext cx="9778365" cy="1494596"/>
          </a:xfrm>
        </p:spPr>
        <p:txBody>
          <a:bodyPr/>
          <a:lstStyle/>
          <a:p>
            <a:r>
              <a:rPr lang="en-US" dirty="0"/>
              <a:t>Example 1 - </a:t>
            </a:r>
            <a:br>
              <a:rPr lang="en-US" dirty="0"/>
            </a:br>
            <a:r>
              <a:rPr lang="en-US" dirty="0"/>
              <a:t>Remove unwanted multipoles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BB3EDA-3691-DB8C-4224-7426AB04219B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94360" y="1843141"/>
            <a:ext cx="7044397" cy="4430854"/>
          </a:xfrm>
        </p:spPr>
        <p:txBody>
          <a:bodyPr>
            <a:normAutofit/>
          </a:bodyPr>
          <a:lstStyle/>
          <a:p>
            <a:r>
              <a:rPr lang="en-GB" sz="2800" dirty="0"/>
              <a:t>Recipe for compensating slot power coupler:</a:t>
            </a:r>
          </a:p>
          <a:p>
            <a:pPr marL="457200" lvl="1" indent="-457200">
              <a:buFont typeface="+mj-lt"/>
              <a:buAutoNum type="arabicPeriod"/>
            </a:pPr>
            <a:r>
              <a:rPr lang="en-US" dirty="0" err="1"/>
              <a:t>Optimise</a:t>
            </a:r>
            <a:r>
              <a:rPr lang="en-US" dirty="0"/>
              <a:t> slot width for power transfer</a:t>
            </a:r>
          </a:p>
          <a:p>
            <a:pPr marL="457200" lvl="1" indent="-457200">
              <a:buFont typeface="+mj-lt"/>
              <a:buAutoNum type="arabicPeriod"/>
            </a:pPr>
            <a:r>
              <a:rPr lang="en-US" dirty="0"/>
              <a:t>Solve for mode (e.g. in CST)</a:t>
            </a:r>
          </a:p>
          <a:p>
            <a:pPr marL="457200" lvl="1" indent="-457200">
              <a:buFont typeface="+mj-lt"/>
              <a:buAutoNum type="arabicPeriod"/>
            </a:pPr>
            <a:r>
              <a:rPr lang="en-US" dirty="0"/>
              <a:t>Measure transverse multipole components</a:t>
            </a:r>
          </a:p>
          <a:p>
            <a:pPr marL="457200" lvl="1" indent="-457200">
              <a:buFont typeface="+mj-lt"/>
              <a:buAutoNum type="arabicPeriod"/>
            </a:pPr>
            <a:r>
              <a:rPr lang="en-US" dirty="0"/>
              <a:t>Solve AMM boundary condition </a:t>
            </a:r>
            <a:r>
              <a:rPr lang="en-US" dirty="0" err="1"/>
              <a:t>eqn</a:t>
            </a:r>
            <a:r>
              <a:rPr lang="en-US" dirty="0"/>
              <a:t> (</a:t>
            </a:r>
            <a:r>
              <a:rPr lang="en-GB" dirty="0"/>
              <a:t>using</a:t>
            </a:r>
            <a:r>
              <a:rPr lang="en-US" dirty="0"/>
              <a:t> negative of the measured multipole components</a:t>
            </a:r>
            <a:r>
              <a:rPr lang="el-GR" dirty="0"/>
              <a:t>)</a:t>
            </a:r>
            <a:endParaRPr lang="en-US" dirty="0"/>
          </a:p>
          <a:p>
            <a:pPr marL="457200" lvl="1" indent="-457200">
              <a:buFont typeface="+mj-lt"/>
              <a:buAutoNum type="arabicPeriod"/>
            </a:pPr>
            <a:r>
              <a:rPr lang="en-US" dirty="0"/>
              <a:t>Rebuild with solved for shape</a:t>
            </a:r>
          </a:p>
          <a:p>
            <a:pPr marL="457200" lvl="1" indent="-457200">
              <a:buFont typeface="+mj-lt"/>
              <a:buAutoNum type="arabicPeriod"/>
            </a:pPr>
            <a:r>
              <a:rPr lang="en-US" dirty="0"/>
              <a:t>Iterate the above until multipole components are negligible </a:t>
            </a:r>
          </a:p>
          <a:p>
            <a:pPr marL="514350" indent="-514350">
              <a:buFont typeface="+mj-lt"/>
              <a:buAutoNum type="arabicPeriod"/>
            </a:pPr>
            <a:endParaRPr lang="en-GB" sz="2800" dirty="0"/>
          </a:p>
        </p:txBody>
      </p:sp>
      <p:pic>
        <p:nvPicPr>
          <p:cNvPr id="4" name="Picture 3" descr="A book on a table&#10;&#10;AI-generated content may be incorrect.">
            <a:extLst>
              <a:ext uri="{FF2B5EF4-FFF2-40B4-BE49-F238E27FC236}">
                <a16:creationId xmlns:a16="http://schemas.microsoft.com/office/drawing/2014/main" id="{E06DD82B-F2E3-880F-FB5D-AF56185AA1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3911" y="1716258"/>
            <a:ext cx="4021406" cy="4021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612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6DB190-2393-7A73-6AE7-8BB661B9BB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ECE16E-12FD-B6CE-CD31-3EBDBDAAF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189572"/>
            <a:ext cx="6787747" cy="1593507"/>
          </a:xfrm>
        </p:spPr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9FC655-F9C7-2D3B-DE5D-23CFDEB2BC1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93725" y="2281238"/>
            <a:ext cx="6788150" cy="3709987"/>
          </a:xfrm>
        </p:spPr>
        <p:txBody>
          <a:bodyPr tIns="457200"/>
          <a:lstStyle/>
          <a:p>
            <a:r>
              <a:rPr lang="en-US" u="sng" dirty="0"/>
              <a:t>High-level motivation</a:t>
            </a:r>
          </a:p>
          <a:p>
            <a:r>
              <a:rPr lang="en-US" dirty="0"/>
              <a:t>Pillbox with beampipe equations</a:t>
            </a:r>
          </a:p>
          <a:p>
            <a:r>
              <a:rPr lang="en-US" dirty="0"/>
              <a:t>Overview of the Azimuthal Modulation Method</a:t>
            </a:r>
          </a:p>
          <a:p>
            <a:r>
              <a:rPr lang="en-US" dirty="0"/>
              <a:t>Applications (proof of concept)</a:t>
            </a:r>
          </a:p>
        </p:txBody>
      </p:sp>
    </p:spTree>
    <p:extLst>
      <p:ext uri="{BB962C8B-B14F-4D97-AF65-F5344CB8AC3E}">
        <p14:creationId xmlns:p14="http://schemas.microsoft.com/office/powerpoint/2010/main" val="11564593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E40D65-608C-CF96-577D-14F334E2D5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E5EF3-42D9-1598-67A7-1FD7EAC56B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-272592"/>
            <a:ext cx="9778365" cy="1494596"/>
          </a:xfrm>
        </p:spPr>
        <p:txBody>
          <a:bodyPr/>
          <a:lstStyle/>
          <a:p>
            <a:r>
              <a:rPr lang="en-US" dirty="0"/>
              <a:t>Example 1 - </a:t>
            </a:r>
            <a:br>
              <a:rPr lang="en-US" dirty="0"/>
            </a:br>
            <a:r>
              <a:rPr lang="en-US" dirty="0"/>
              <a:t>Remove unwanted multipoles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EDF32D4A-0979-83DE-95F2-13F1262E34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9238" y="1560111"/>
            <a:ext cx="5063844" cy="4957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 blue object with a round end&#10;&#10;AI-generated content may be incorrect.">
            <a:extLst>
              <a:ext uri="{FF2B5EF4-FFF2-40B4-BE49-F238E27FC236}">
                <a16:creationId xmlns:a16="http://schemas.microsoft.com/office/drawing/2014/main" id="{58A587DE-DB88-C4A6-1BC0-96B2E44D40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5961" y="1560111"/>
            <a:ext cx="1431767" cy="2284944"/>
          </a:xfrm>
          <a:prstGeom prst="rect">
            <a:avLst/>
          </a:prstGeom>
        </p:spPr>
      </p:pic>
      <p:pic>
        <p:nvPicPr>
          <p:cNvPr id="8" name="Picture 7" descr="A blue cross with four squares&#10;&#10;AI-generated content may be incorrect.">
            <a:extLst>
              <a:ext uri="{FF2B5EF4-FFF2-40B4-BE49-F238E27FC236}">
                <a16:creationId xmlns:a16="http://schemas.microsoft.com/office/drawing/2014/main" id="{84994695-45A9-FE5F-1F57-025B44935E8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77" y="3986208"/>
            <a:ext cx="2197961" cy="2373161"/>
          </a:xfrm>
          <a:prstGeom prst="rect">
            <a:avLst/>
          </a:prstGeom>
        </p:spPr>
      </p:pic>
      <p:pic>
        <p:nvPicPr>
          <p:cNvPr id="9" name="Picture 8" descr="A blue object with a square and square design&#10;&#10;AI-generated content may be incorrect.">
            <a:extLst>
              <a:ext uri="{FF2B5EF4-FFF2-40B4-BE49-F238E27FC236}">
                <a16:creationId xmlns:a16="http://schemas.microsoft.com/office/drawing/2014/main" id="{F8FABF83-CC0B-088A-6785-F14008AB234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89067" y="1173230"/>
            <a:ext cx="1201363" cy="2284945"/>
          </a:xfrm>
          <a:prstGeom prst="rect">
            <a:avLst/>
          </a:prstGeom>
        </p:spPr>
      </p:pic>
      <p:pic>
        <p:nvPicPr>
          <p:cNvPr id="10" name="Picture 9" descr="A blue object with a hole&#10;&#10;AI-generated content may be incorrect.">
            <a:extLst>
              <a:ext uri="{FF2B5EF4-FFF2-40B4-BE49-F238E27FC236}">
                <a16:creationId xmlns:a16="http://schemas.microsoft.com/office/drawing/2014/main" id="{026F46F0-F6DB-27AC-6B03-19EF8505A14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86677" y="3834429"/>
            <a:ext cx="1164516" cy="2682809"/>
          </a:xfrm>
          <a:prstGeom prst="rect">
            <a:avLst/>
          </a:prstGeom>
        </p:spPr>
      </p:pic>
      <p:sp>
        <p:nvSpPr>
          <p:cNvPr id="11" name="AutoShape 2" descr="Generated image">
            <a:extLst>
              <a:ext uri="{FF2B5EF4-FFF2-40B4-BE49-F238E27FC236}">
                <a16:creationId xmlns:a16="http://schemas.microsoft.com/office/drawing/2014/main" id="{16A7CD94-1C6D-7B73-5A87-FAFB897A0AB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" name="Picture 11" descr="A cookbook and a chef's hat on a table&#10;&#10;AI-generated content may be incorrect.">
            <a:extLst>
              <a:ext uri="{FF2B5EF4-FFF2-40B4-BE49-F238E27FC236}">
                <a16:creationId xmlns:a16="http://schemas.microsoft.com/office/drawing/2014/main" id="{D8A56C11-9674-EA2E-6627-325DA53AE72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51193" y="2160772"/>
            <a:ext cx="2841255" cy="2841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12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6FBC0F-BF2E-90DE-0EEF-618E0DACF9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F8D81-AA68-E41D-D8B2-2D201D0FF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-272592"/>
            <a:ext cx="9778365" cy="1494596"/>
          </a:xfrm>
        </p:spPr>
        <p:txBody>
          <a:bodyPr/>
          <a:lstStyle/>
          <a:p>
            <a:r>
              <a:rPr lang="en-US" dirty="0"/>
              <a:t>Example 1 - </a:t>
            </a:r>
            <a:br>
              <a:rPr lang="en-US" dirty="0"/>
            </a:br>
            <a:r>
              <a:rPr lang="en-US" dirty="0"/>
              <a:t>Remove unwanted multipoles</a:t>
            </a:r>
          </a:p>
        </p:txBody>
      </p:sp>
      <p:sp>
        <p:nvSpPr>
          <p:cNvPr id="11" name="AutoShape 2" descr="Generated image">
            <a:extLst>
              <a:ext uri="{FF2B5EF4-FFF2-40B4-BE49-F238E27FC236}">
                <a16:creationId xmlns:a16="http://schemas.microsoft.com/office/drawing/2014/main" id="{ABA02C20-4D7C-C612-1D2F-853D4CE2F0F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 descr="A pair of blue circles with a black circle&#10;&#10;AI-generated content may be incorrect.">
            <a:extLst>
              <a:ext uri="{FF2B5EF4-FFF2-40B4-BE49-F238E27FC236}">
                <a16:creationId xmlns:a16="http://schemas.microsoft.com/office/drawing/2014/main" id="{9C8C7D14-298E-A1B0-00CD-C036736C64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360" y="1918090"/>
            <a:ext cx="4807634" cy="404735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EDD1488-2110-C478-1F75-BF45A65D44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5361" y="1525642"/>
            <a:ext cx="5437364" cy="4832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6605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98CB36-8A9D-7E96-82CA-5DBF2CFAD6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4CEF2-28C0-4B55-C153-5B06E31ED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-272592"/>
            <a:ext cx="9778365" cy="1494596"/>
          </a:xfrm>
        </p:spPr>
        <p:txBody>
          <a:bodyPr/>
          <a:lstStyle/>
          <a:p>
            <a:r>
              <a:rPr lang="en-US" dirty="0"/>
              <a:t>Example 2 - </a:t>
            </a:r>
            <a:br>
              <a:rPr lang="en-US" dirty="0"/>
            </a:br>
            <a:r>
              <a:rPr lang="en-US" dirty="0"/>
              <a:t>Create a combined function cavity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F57190F-EECA-C44B-A457-2AFDC4073B77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94361" y="1843141"/>
            <a:ext cx="5117122" cy="4430854"/>
          </a:xfrm>
        </p:spPr>
        <p:txBody>
          <a:bodyPr>
            <a:normAutofit/>
          </a:bodyPr>
          <a:lstStyle/>
          <a:p>
            <a:r>
              <a:rPr lang="en-GB" sz="2400" dirty="0"/>
              <a:t>Can use a combined function magnet to ‘uniformise’ a beam</a:t>
            </a:r>
          </a:p>
          <a:p>
            <a:r>
              <a:rPr lang="en-GB" sz="2400" dirty="0"/>
              <a:t>Magnet needs: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octupole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err="1"/>
              <a:t>dodecupole</a:t>
            </a: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err="1"/>
              <a:t>hexadecupole</a:t>
            </a:r>
            <a:r>
              <a:rPr lang="en-GB" sz="2400" dirty="0"/>
              <a:t> (&amp; so on)</a:t>
            </a:r>
          </a:p>
          <a:p>
            <a:r>
              <a:rPr lang="en-GB" sz="2400" dirty="0"/>
              <a:t>components for better </a:t>
            </a:r>
            <a:r>
              <a:rPr lang="en-GB" sz="2400" dirty="0" err="1"/>
              <a:t>uniformisation</a:t>
            </a:r>
            <a:endParaRPr lang="en-GB" sz="2400" dirty="0"/>
          </a:p>
          <a:p>
            <a:r>
              <a:rPr lang="en-GB" sz="2400" dirty="0"/>
              <a:t>This is hard to manufacture, so just use an octupole</a:t>
            </a:r>
          </a:p>
        </p:txBody>
      </p:sp>
      <p:pic>
        <p:nvPicPr>
          <p:cNvPr id="5" name="Picture 4" descr="A diagram of a magnetic field&#10;&#10;Description automatically generated">
            <a:extLst>
              <a:ext uri="{FF2B5EF4-FFF2-40B4-BE49-F238E27FC236}">
                <a16:creationId xmlns:a16="http://schemas.microsoft.com/office/drawing/2014/main" id="{854C3022-24A6-DB2C-3DA6-DFE6CE6906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1483" y="1292150"/>
            <a:ext cx="4067208" cy="255653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D86B690-8D2E-9439-17CF-16308C52C96E}"/>
              </a:ext>
            </a:extLst>
          </p:cNvPr>
          <p:cNvSpPr txBox="1"/>
          <p:nvPr/>
        </p:nvSpPr>
        <p:spPr>
          <a:xfrm>
            <a:off x="9481625" y="4642520"/>
            <a:ext cx="206003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Noto Sans" panose="020B0502040504020204" pitchFamily="34" charset="0"/>
                <a:hlinkClick r:id="rId4"/>
              </a:rPr>
              <a:t>doi: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Noto Sans" panose="020B0502040504020204" pitchFamily="34" charset="0"/>
                <a:hlinkClick r:id="rId4"/>
              </a:rPr>
              <a:t>10.1103/PhysRevSTAB.10.104001</a:t>
            </a:r>
            <a:endParaRPr lang="en-US" sz="1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00555C9-DE86-9048-5CE8-72017984FE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1483" y="3918826"/>
            <a:ext cx="3770142" cy="2788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990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096500-4BBC-96B7-FFAD-6F00D0C1B8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F0C27B-F675-D1B2-4D01-FC8844E53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-272592"/>
            <a:ext cx="9778365" cy="1494596"/>
          </a:xfrm>
        </p:spPr>
        <p:txBody>
          <a:bodyPr/>
          <a:lstStyle/>
          <a:p>
            <a:r>
              <a:rPr lang="en-US" dirty="0"/>
              <a:t>Example 2 - </a:t>
            </a:r>
            <a:br>
              <a:rPr lang="en-US" dirty="0"/>
            </a:br>
            <a:r>
              <a:rPr lang="en-US" dirty="0"/>
              <a:t>Create a combined function cavity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47E7F0-127C-1C6F-37D9-D5146B24ADF1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94361" y="1843141"/>
            <a:ext cx="5501640" cy="4430854"/>
          </a:xfrm>
        </p:spPr>
        <p:txBody>
          <a:bodyPr>
            <a:normAutofit/>
          </a:bodyPr>
          <a:lstStyle/>
          <a:p>
            <a:r>
              <a:rPr lang="en-GB" dirty="0"/>
              <a:t>AMM gives a method to make an rf cavity with desired magnet kicks!</a:t>
            </a:r>
          </a:p>
          <a:p>
            <a:r>
              <a:rPr lang="en-GB" dirty="0"/>
              <a:t>Creating RF cavity with optimised octupole + </a:t>
            </a:r>
            <a:r>
              <a:rPr lang="en-GB" dirty="0" err="1"/>
              <a:t>dodecupole</a:t>
            </a:r>
            <a:r>
              <a:rPr lang="en-GB" dirty="0"/>
              <a:t> kick looks like this:</a:t>
            </a:r>
          </a:p>
          <a:p>
            <a:r>
              <a:rPr lang="en-GB" dirty="0"/>
              <a:t>Creates a pretty (&gt; 75%) uniform beam</a:t>
            </a:r>
          </a:p>
          <a:p>
            <a:endParaRPr lang="en-GB" sz="2400" dirty="0"/>
          </a:p>
        </p:txBody>
      </p:sp>
      <p:pic>
        <p:nvPicPr>
          <p:cNvPr id="3" name="Picture 2" descr="A diagram of a gear model&#10;&#10;AI-generated content may be incorrect.">
            <a:extLst>
              <a:ext uri="{FF2B5EF4-FFF2-40B4-BE49-F238E27FC236}">
                <a16:creationId xmlns:a16="http://schemas.microsoft.com/office/drawing/2014/main" id="{FBAA33E3-9078-800B-36B4-FABA5F8502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5591" y="1527876"/>
            <a:ext cx="6034523" cy="4264396"/>
          </a:xfrm>
          <a:prstGeom prst="rect">
            <a:avLst/>
          </a:prstGeom>
        </p:spPr>
      </p:pic>
      <p:pic>
        <p:nvPicPr>
          <p:cNvPr id="4" name="Picture 3" descr="A graph of a graph&#10;&#10;AI-generated content may be incorrect.">
            <a:extLst>
              <a:ext uri="{FF2B5EF4-FFF2-40B4-BE49-F238E27FC236}">
                <a16:creationId xmlns:a16="http://schemas.microsoft.com/office/drawing/2014/main" id="{34F73A1E-7912-AC12-22AE-C58FE8577F4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469" y="3772616"/>
            <a:ext cx="3910818" cy="2621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890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744C35-C874-B9D6-30F7-BBA8EEA763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83082-89A9-E3E0-6032-6C9278AF6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-272592"/>
            <a:ext cx="9778365" cy="1494596"/>
          </a:xfrm>
        </p:spPr>
        <p:txBody>
          <a:bodyPr/>
          <a:lstStyle/>
          <a:p>
            <a:r>
              <a:rPr lang="en-US" dirty="0"/>
              <a:t>Conclusion and next steps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E4B95D7-B3D2-79D4-1CA4-566982D71CA4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94360" y="1843141"/>
            <a:ext cx="11053689" cy="4430854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Demonstrated:</a:t>
            </a:r>
          </a:p>
          <a:p>
            <a:pPr lvl="1"/>
            <a:r>
              <a:rPr lang="en-US" dirty="0"/>
              <a:t>Framework for systematic, precision manipulation of multipoles</a:t>
            </a:r>
          </a:p>
          <a:p>
            <a:pPr lvl="1"/>
            <a:r>
              <a:rPr lang="en-US" dirty="0"/>
              <a:t>Method for removing unwanted multipoles</a:t>
            </a:r>
          </a:p>
          <a:p>
            <a:pPr lvl="1"/>
            <a:r>
              <a:rPr lang="en-US" dirty="0"/>
              <a:t>Method for creating ‘combined function’ rf cavities</a:t>
            </a:r>
          </a:p>
          <a:p>
            <a:pPr lvl="1"/>
            <a:endParaRPr lang="en-US" dirty="0"/>
          </a:p>
          <a:p>
            <a:r>
              <a:rPr lang="en-US" dirty="0"/>
              <a:t>There are many directions for extending this work…</a:t>
            </a:r>
          </a:p>
          <a:p>
            <a:pPr lvl="1"/>
            <a:r>
              <a:rPr lang="en-US" dirty="0"/>
              <a:t>‘TDR' for single-slot injector using the method</a:t>
            </a:r>
          </a:p>
          <a:p>
            <a:pPr lvl="1"/>
            <a:r>
              <a:rPr lang="en-US" dirty="0"/>
              <a:t>‘CDR’ for combined function application  </a:t>
            </a:r>
          </a:p>
          <a:p>
            <a:pPr lvl="1"/>
            <a:r>
              <a:rPr lang="en-US" dirty="0"/>
              <a:t>Implementation into a beam dynamics / integrated cavity designer</a:t>
            </a:r>
          </a:p>
          <a:p>
            <a:pPr lvl="1"/>
            <a:r>
              <a:rPr lang="en-US" dirty="0"/>
              <a:t>Investigation of where Panofsky-Wenzel </a:t>
            </a:r>
            <a:r>
              <a:rPr lang="en-US" dirty="0" err="1"/>
              <a:t>breaksdown</a:t>
            </a:r>
            <a:r>
              <a:rPr lang="en-US" dirty="0"/>
              <a:t> (TW coupler)</a:t>
            </a:r>
          </a:p>
          <a:p>
            <a:pPr lvl="1"/>
            <a:r>
              <a:rPr lang="en-US" dirty="0"/>
              <a:t>Many, many more potential applications (bespoke off-axis field, non-degenerate mode, precise non-linear fields…)</a:t>
            </a:r>
          </a:p>
          <a:p>
            <a:endParaRPr lang="en-GB" sz="24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594577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346ED-721D-85EE-2F1B-A31D0912D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-272592"/>
            <a:ext cx="9778365" cy="1494596"/>
          </a:xfrm>
        </p:spPr>
        <p:txBody>
          <a:bodyPr/>
          <a:lstStyle/>
          <a:p>
            <a:r>
              <a:rPr lang="en-US" dirty="0"/>
              <a:t>Magnet applications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AD9E97-2534-9B4E-8D29-1EFA3772FE55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94360" y="1843141"/>
            <a:ext cx="10160231" cy="443085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Magnets are abundant in accelerators for many applications and functions</a:t>
            </a:r>
          </a:p>
        </p:txBody>
      </p:sp>
      <p:pic>
        <p:nvPicPr>
          <p:cNvPr id="13314" name="Picture 2" descr="SESAME sextupole magnet - Stock Image - C037/4733 - Science Photo Library">
            <a:extLst>
              <a:ext uri="{FF2B5EF4-FFF2-40B4-BE49-F238E27FC236}">
                <a16:creationId xmlns:a16="http://schemas.microsoft.com/office/drawing/2014/main" id="{8FB9A0CB-C6C1-D71E-90E2-6345D92F12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360" y="2461846"/>
            <a:ext cx="2753234" cy="243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70C76D29-8138-D3D7-16B3-D0D3C2EA9177}"/>
              </a:ext>
            </a:extLst>
          </p:cNvPr>
          <p:cNvSpPr txBox="1">
            <a:spLocks/>
          </p:cNvSpPr>
          <p:nvPr/>
        </p:nvSpPr>
        <p:spPr>
          <a:xfrm>
            <a:off x="594360" y="5071045"/>
            <a:ext cx="2579370" cy="1468045"/>
          </a:xfrm>
          <a:prstGeom prst="rect">
            <a:avLst/>
          </a:prstGeom>
        </p:spPr>
        <p:txBody>
          <a:bodyPr vert="horz" lIns="0" tIns="4572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283464" indent="-283464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594360" indent="-283464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822960" indent="-283464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005840" indent="-283464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N-pole magnets</a:t>
            </a:r>
            <a:br>
              <a:rPr lang="en-US" dirty="0"/>
            </a:br>
            <a:endParaRPr lang="en-US" dirty="0"/>
          </a:p>
          <a:p>
            <a:r>
              <a:rPr lang="en-US" i="1" dirty="0">
                <a:solidFill>
                  <a:srgbClr val="0070C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Sesame sextupole</a:t>
            </a:r>
            <a:endParaRPr lang="en-US" i="1" dirty="0">
              <a:solidFill>
                <a:srgbClr val="0070C0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2B93C45-C09D-61CE-C88D-48A0D7D3FFB1}"/>
              </a:ext>
            </a:extLst>
          </p:cNvPr>
          <p:cNvGrpSpPr/>
          <p:nvPr/>
        </p:nvGrpSpPr>
        <p:grpSpPr>
          <a:xfrm>
            <a:off x="3803284" y="2461846"/>
            <a:ext cx="3356731" cy="4543864"/>
            <a:chOff x="3803284" y="2461846"/>
            <a:chExt cx="3356731" cy="4543864"/>
          </a:xfrm>
        </p:grpSpPr>
        <p:pic>
          <p:nvPicPr>
            <p:cNvPr id="13316" name="Picture 4" descr="Design and Prototype Development of a Combined-Function  Quadrupole-Sextupole Magnet for the SPS-II Booster Synchrotron">
              <a:extLst>
                <a:ext uri="{FF2B5EF4-FFF2-40B4-BE49-F238E27FC236}">
                  <a16:creationId xmlns:a16="http://schemas.microsoft.com/office/drawing/2014/main" id="{87345AAF-7691-7D11-7EA1-368705EFF2F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03284" y="2461846"/>
              <a:ext cx="2550257" cy="24315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Content Placeholder 5">
              <a:extLst>
                <a:ext uri="{FF2B5EF4-FFF2-40B4-BE49-F238E27FC236}">
                  <a16:creationId xmlns:a16="http://schemas.microsoft.com/office/drawing/2014/main" id="{C80F60FF-6C66-E30B-653C-DB91B2F388C3}"/>
                </a:ext>
              </a:extLst>
            </p:cNvPr>
            <p:cNvSpPr txBox="1">
              <a:spLocks/>
            </p:cNvSpPr>
            <p:nvPr/>
          </p:nvSpPr>
          <p:spPr>
            <a:xfrm>
              <a:off x="3807068" y="5067707"/>
              <a:ext cx="3352947" cy="1938003"/>
            </a:xfrm>
            <a:prstGeom prst="rect">
              <a:avLst/>
            </a:prstGeom>
          </p:spPr>
          <p:txBody>
            <a:bodyPr vert="horz" lIns="0" tIns="45720" rIns="0" bIns="0" rtlCol="0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buFont typeface="Arial" panose="020B0604020202020204" pitchFamily="34" charset="0"/>
                <a:buNone/>
                <a:defRPr sz="2000" b="0" i="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283464" indent="-283464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buFont typeface="Arial" panose="020B0604020202020204" pitchFamily="34" charset="0"/>
                <a:buChar char="•"/>
                <a:defRPr sz="2000" b="0" i="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2pPr>
              <a:lvl3pPr marL="594360" indent="-283464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buFont typeface="Arial" panose="020B0604020202020204" pitchFamily="34" charset="0"/>
                <a:buChar char="•"/>
                <a:defRPr sz="2000" b="0" i="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3pPr>
              <a:lvl4pPr marL="822960" indent="-283464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buFont typeface="Arial" panose="020B0604020202020204" pitchFamily="34" charset="0"/>
                <a:buChar char="•"/>
                <a:defRPr sz="2000" b="0" i="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4pPr>
              <a:lvl5pPr marL="1005840" indent="-283464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buFont typeface="Arial" panose="020B0604020202020204" pitchFamily="34" charset="0"/>
                <a:buChar char="•"/>
                <a:defRPr sz="2000" b="0" i="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Combined function </a:t>
              </a:r>
              <a:br>
                <a:rPr lang="en-US" dirty="0"/>
              </a:br>
              <a:r>
                <a:rPr lang="en-US" dirty="0"/>
                <a:t>magnets </a:t>
              </a:r>
            </a:p>
            <a:p>
              <a:r>
                <a:rPr lang="en-US" i="1" dirty="0">
                  <a:solidFill>
                    <a:srgbClr val="0070C0"/>
                  </a:solidFill>
                  <a:hlinkClick r:id="rId6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SPS-II Quad-Sext</a:t>
              </a:r>
              <a:endParaRPr lang="en-US" i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DF5C035A-F400-612B-08D9-265FAF93F503}"/>
              </a:ext>
            </a:extLst>
          </p:cNvPr>
          <p:cNvGrpSpPr/>
          <p:nvPr/>
        </p:nvGrpSpPr>
        <p:grpSpPr>
          <a:xfrm>
            <a:off x="6809231" y="2461846"/>
            <a:ext cx="2357347" cy="4248441"/>
            <a:chOff x="6809231" y="2461846"/>
            <a:chExt cx="2357347" cy="4248441"/>
          </a:xfrm>
        </p:grpSpPr>
        <p:pic>
          <p:nvPicPr>
            <p:cNvPr id="13318" name="Picture 6" descr="High temperature superconducting solenoid magnet">
              <a:extLst>
                <a:ext uri="{FF2B5EF4-FFF2-40B4-BE49-F238E27FC236}">
                  <a16:creationId xmlns:a16="http://schemas.microsoft.com/office/drawing/2014/main" id="{C0D92D77-DB07-9C6D-13D6-1FD7C377067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09231" y="2461846"/>
              <a:ext cx="2321734" cy="24315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Content Placeholder 5">
              <a:extLst>
                <a:ext uri="{FF2B5EF4-FFF2-40B4-BE49-F238E27FC236}">
                  <a16:creationId xmlns:a16="http://schemas.microsoft.com/office/drawing/2014/main" id="{B9C3955A-F8E2-B9E0-94A2-5A04047F1842}"/>
                </a:ext>
              </a:extLst>
            </p:cNvPr>
            <p:cNvSpPr txBox="1">
              <a:spLocks/>
            </p:cNvSpPr>
            <p:nvPr/>
          </p:nvSpPr>
          <p:spPr>
            <a:xfrm>
              <a:off x="6809231" y="5067706"/>
              <a:ext cx="2357347" cy="1642581"/>
            </a:xfrm>
            <a:prstGeom prst="rect">
              <a:avLst/>
            </a:prstGeom>
          </p:spPr>
          <p:txBody>
            <a:bodyPr vert="horz" lIns="0" tIns="45720" rIns="0" bIns="0" rtlCol="0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buFont typeface="Arial" panose="020B0604020202020204" pitchFamily="34" charset="0"/>
                <a:buNone/>
                <a:defRPr sz="2000" b="0" i="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283464" indent="-283464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buFont typeface="Arial" panose="020B0604020202020204" pitchFamily="34" charset="0"/>
                <a:buChar char="•"/>
                <a:defRPr sz="2000" b="0" i="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2pPr>
              <a:lvl3pPr marL="594360" indent="-283464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buFont typeface="Arial" panose="020B0604020202020204" pitchFamily="34" charset="0"/>
                <a:buChar char="•"/>
                <a:defRPr sz="2000" b="0" i="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3pPr>
              <a:lvl4pPr marL="822960" indent="-283464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buFont typeface="Arial" panose="020B0604020202020204" pitchFamily="34" charset="0"/>
                <a:buChar char="•"/>
                <a:defRPr sz="2000" b="0" i="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4pPr>
              <a:lvl5pPr marL="1005840" indent="-283464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buFont typeface="Arial" panose="020B0604020202020204" pitchFamily="34" charset="0"/>
                <a:buChar char="•"/>
                <a:defRPr sz="2000" b="0" i="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Solenoid magnets</a:t>
              </a:r>
              <a:br>
                <a:rPr lang="en-US" dirty="0"/>
              </a:br>
              <a:endParaRPr lang="en-US" dirty="0"/>
            </a:p>
            <a:p>
              <a:r>
                <a:rPr lang="en-US" i="1" dirty="0">
                  <a:solidFill>
                    <a:srgbClr val="0070C0"/>
                  </a:solidFill>
                  <a:hlinkClick r:id="rId8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PSI superconducting solenoid</a:t>
              </a:r>
              <a:endParaRPr lang="en-US" i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58308A6-1344-3327-21FA-FDBF42524E4E}"/>
              </a:ext>
            </a:extLst>
          </p:cNvPr>
          <p:cNvGrpSpPr/>
          <p:nvPr/>
        </p:nvGrpSpPr>
        <p:grpSpPr>
          <a:xfrm>
            <a:off x="9586655" y="2468106"/>
            <a:ext cx="2387534" cy="4242181"/>
            <a:chOff x="9586655" y="2468106"/>
            <a:chExt cx="2387534" cy="4242181"/>
          </a:xfrm>
        </p:grpSpPr>
        <p:pic>
          <p:nvPicPr>
            <p:cNvPr id="12" name="Picture 4" descr="Advanced Multipoles for Accelerator Magnets: Theoretical Analysis and Their  Measurement | SpringerLink">
              <a:extLst>
                <a:ext uri="{FF2B5EF4-FFF2-40B4-BE49-F238E27FC236}">
                  <a16:creationId xmlns:a16="http://schemas.microsoft.com/office/drawing/2014/main" id="{3489E27B-C6F8-952D-280A-7BEF60C061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86655" y="2468106"/>
              <a:ext cx="1611227" cy="2425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Content Placeholder 5">
              <a:extLst>
                <a:ext uri="{FF2B5EF4-FFF2-40B4-BE49-F238E27FC236}">
                  <a16:creationId xmlns:a16="http://schemas.microsoft.com/office/drawing/2014/main" id="{EF6CD35F-6AE1-A8AD-6FBA-CC7440206E74}"/>
                </a:ext>
              </a:extLst>
            </p:cNvPr>
            <p:cNvSpPr txBox="1">
              <a:spLocks/>
            </p:cNvSpPr>
            <p:nvPr/>
          </p:nvSpPr>
          <p:spPr>
            <a:xfrm>
              <a:off x="9616842" y="5067706"/>
              <a:ext cx="2357347" cy="1642581"/>
            </a:xfrm>
            <a:prstGeom prst="rect">
              <a:avLst/>
            </a:prstGeom>
          </p:spPr>
          <p:txBody>
            <a:bodyPr vert="horz" lIns="0" tIns="45720" rIns="0" bIns="0" rtlCol="0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buFont typeface="Arial" panose="020B0604020202020204" pitchFamily="34" charset="0"/>
                <a:buNone/>
                <a:defRPr sz="2000" b="0" i="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283464" indent="-283464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buFont typeface="Arial" panose="020B0604020202020204" pitchFamily="34" charset="0"/>
                <a:buChar char="•"/>
                <a:defRPr sz="2000" b="0" i="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2pPr>
              <a:lvl3pPr marL="594360" indent="-283464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buFont typeface="Arial" panose="020B0604020202020204" pitchFamily="34" charset="0"/>
                <a:buChar char="•"/>
                <a:defRPr sz="2000" b="0" i="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3pPr>
              <a:lvl4pPr marL="822960" indent="-283464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buFont typeface="Arial" panose="020B0604020202020204" pitchFamily="34" charset="0"/>
                <a:buChar char="•"/>
                <a:defRPr sz="2000" b="0" i="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4pPr>
              <a:lvl5pPr marL="1005840" indent="-283464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buFont typeface="Arial" panose="020B0604020202020204" pitchFamily="34" charset="0"/>
                <a:buChar char="•"/>
                <a:defRPr sz="2000" b="0" i="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It is important we understand them!</a:t>
              </a:r>
            </a:p>
            <a:p>
              <a:r>
                <a:rPr lang="en-US" i="1" dirty="0">
                  <a:solidFill>
                    <a:srgbClr val="0070C0"/>
                  </a:solidFill>
                  <a:hlinkClick r:id="rId10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Textbook</a:t>
              </a:r>
              <a:endParaRPr lang="en-US" i="1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8484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8CCE8B-4B12-9199-C5BD-63A6D5A4C3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7B1362-DEB1-E4C8-4616-8E3FA30D7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-272592"/>
            <a:ext cx="9778365" cy="1494596"/>
          </a:xfrm>
        </p:spPr>
        <p:txBody>
          <a:bodyPr/>
          <a:lstStyle/>
          <a:p>
            <a:r>
              <a:rPr lang="en-US" dirty="0"/>
              <a:t>RF cavities can function as magnets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0C3AFDA-1573-5AC7-8FC5-5FC53BEFE82C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94360" y="1843140"/>
            <a:ext cx="10160231" cy="212468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Comparatively weaker force but: </a:t>
            </a:r>
          </a:p>
          <a:p>
            <a:pPr marL="626364" lvl="1" indent="-34290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fast		(position-dependent kick within a bunch)</a:t>
            </a:r>
          </a:p>
          <a:p>
            <a:pPr marL="626364" lvl="1" indent="-34290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compact		(impart transverse kicks in limited space)</a:t>
            </a:r>
          </a:p>
          <a:p>
            <a:pPr marL="626364" lvl="1" indent="-342900">
              <a:lnSpc>
                <a:spcPct val="100000"/>
              </a:lnSpc>
              <a:spcBef>
                <a:spcPts val="600"/>
              </a:spcBef>
            </a:pPr>
            <a:r>
              <a:rPr lang="en-US" dirty="0" err="1"/>
              <a:t>synchronisable</a:t>
            </a:r>
            <a:r>
              <a:rPr lang="en-US" dirty="0"/>
              <a:t>	(high-precision with accelerating rf fields)</a:t>
            </a:r>
          </a:p>
          <a:p>
            <a:pPr marL="626364" lvl="1" indent="-342900">
              <a:lnSpc>
                <a:spcPct val="100000"/>
              </a:lnSpc>
              <a:spcBef>
                <a:spcPts val="0"/>
              </a:spcBef>
            </a:pPr>
            <a:endParaRPr lang="en-US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As such be used for imparting useful transverse kicks: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A774D39-6A5C-CD06-37F0-5417EBDBA48F}"/>
              </a:ext>
            </a:extLst>
          </p:cNvPr>
          <p:cNvGrpSpPr/>
          <p:nvPr/>
        </p:nvGrpSpPr>
        <p:grpSpPr>
          <a:xfrm>
            <a:off x="589435" y="4063720"/>
            <a:ext cx="2450257" cy="1928475"/>
            <a:chOff x="1210700" y="2276908"/>
            <a:chExt cx="2450257" cy="1928475"/>
          </a:xfrm>
        </p:grpSpPr>
        <p:pic>
          <p:nvPicPr>
            <p:cNvPr id="4" name="Picture 2" descr="Crab cavities: colliding protons head-on | CERN">
              <a:extLst>
                <a:ext uri="{FF2B5EF4-FFF2-40B4-BE49-F238E27FC236}">
                  <a16:creationId xmlns:a16="http://schemas.microsoft.com/office/drawing/2014/main" id="{F53EBC7C-AE9B-FF31-C215-622865EEAB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0700" y="2276908"/>
              <a:ext cx="2323645" cy="15330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A32D35F-FED4-8042-DB3C-CE2E1F56B29D}"/>
                </a:ext>
              </a:extLst>
            </p:cNvPr>
            <p:cNvSpPr txBox="1"/>
            <p:nvPr/>
          </p:nvSpPr>
          <p:spPr>
            <a:xfrm>
              <a:off x="1692331" y="3836051"/>
              <a:ext cx="196862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800" dirty="0">
                  <a:solidFill>
                    <a:srgbClr val="4495A2"/>
                  </a:solidFill>
                  <a:latin typeface="Merriweather Sans" panose="020F0502020204030204" pitchFamily="34" charset="0"/>
                  <a:hlinkClick r:id="rId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C</a:t>
              </a:r>
              <a:r>
                <a:rPr lang="en-GB" sz="1800" b="0" i="0" dirty="0">
                  <a:solidFill>
                    <a:srgbClr val="0070C0"/>
                  </a:solidFill>
                  <a:effectLst/>
                  <a:latin typeface="Merriweather Sans" panose="020F0502020204030204" pitchFamily="34" charset="0"/>
                  <a:hlinkClick r:id="rId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rab cavities</a:t>
              </a:r>
              <a:endParaRPr lang="en-US" sz="1800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EE5B8AC2-02F8-3F6E-3045-47A953B5C34A}"/>
              </a:ext>
            </a:extLst>
          </p:cNvPr>
          <p:cNvGrpSpPr/>
          <p:nvPr/>
        </p:nvGrpSpPr>
        <p:grpSpPr>
          <a:xfrm>
            <a:off x="4190381" y="4079277"/>
            <a:ext cx="3251045" cy="1932204"/>
            <a:chOff x="3820886" y="2264545"/>
            <a:chExt cx="3251045" cy="1932204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A7CC799-1CC2-976E-96A2-146B565B4AC0}"/>
                </a:ext>
              </a:extLst>
            </p:cNvPr>
            <p:cNvSpPr txBox="1"/>
            <p:nvPr/>
          </p:nvSpPr>
          <p:spPr>
            <a:xfrm>
              <a:off x="4310472" y="3827417"/>
              <a:ext cx="276145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800" dirty="0">
                  <a:solidFill>
                    <a:srgbClr val="0070C0"/>
                  </a:solidFill>
                  <a:latin typeface="Merriweather Sans" panose="020F0502020204030204" pitchFamily="34" charset="0"/>
                  <a:hlinkClick r:id="rId5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Emittance exchange</a:t>
              </a:r>
              <a:endParaRPr lang="en-US" sz="1800" dirty="0">
                <a:solidFill>
                  <a:srgbClr val="0070C0"/>
                </a:solidFill>
              </a:endParaRPr>
            </a:p>
          </p:txBody>
        </p:sp>
        <p:pic>
          <p:nvPicPr>
            <p:cNvPr id="15" name="Picture 8">
              <a:extLst>
                <a:ext uri="{FF2B5EF4-FFF2-40B4-BE49-F238E27FC236}">
                  <a16:creationId xmlns:a16="http://schemas.microsoft.com/office/drawing/2014/main" id="{36B9C8E6-E2A7-CC5B-564E-E1E407B741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20886" y="2264545"/>
              <a:ext cx="3251045" cy="1562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A72243C-D1DE-937F-9906-709A7E50E25A}"/>
              </a:ext>
            </a:extLst>
          </p:cNvPr>
          <p:cNvGrpSpPr/>
          <p:nvPr/>
        </p:nvGrpSpPr>
        <p:grpSpPr>
          <a:xfrm>
            <a:off x="8718726" y="3967822"/>
            <a:ext cx="2647885" cy="2064752"/>
            <a:chOff x="8237829" y="2212031"/>
            <a:chExt cx="2647885" cy="2064752"/>
          </a:xfrm>
        </p:grpSpPr>
        <p:pic>
          <p:nvPicPr>
            <p:cNvPr id="17" name="Picture 10" descr="Fig. 6">
              <a:extLst>
                <a:ext uri="{FF2B5EF4-FFF2-40B4-BE49-F238E27FC236}">
                  <a16:creationId xmlns:a16="http://schemas.microsoft.com/office/drawing/2014/main" id="{C982757F-EC42-2DDC-ADEC-885FC3CF54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67812" y="2212031"/>
              <a:ext cx="2124681" cy="16153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203E9BC-AF01-9973-4BD2-CE9C953A159C}"/>
                </a:ext>
              </a:extLst>
            </p:cNvPr>
            <p:cNvSpPr txBox="1"/>
            <p:nvPr/>
          </p:nvSpPr>
          <p:spPr>
            <a:xfrm>
              <a:off x="8237829" y="3907451"/>
              <a:ext cx="264788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800" dirty="0">
                  <a:solidFill>
                    <a:srgbClr val="0070C0"/>
                  </a:solidFill>
                  <a:latin typeface="Merriweather Sans" panose="020F0502020204030204" pitchFamily="34" charset="0"/>
                  <a:hlinkClick r:id="rId8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Deflection cavities</a:t>
              </a:r>
              <a:endParaRPr lang="en-US" sz="1800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27522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F4AAF1-2EC2-1FB2-3D22-F72B33A231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29372-9C6F-0DAB-427F-9B0CD0825D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-272592"/>
            <a:ext cx="9778365" cy="1494596"/>
          </a:xfrm>
        </p:spPr>
        <p:txBody>
          <a:bodyPr/>
          <a:lstStyle/>
          <a:p>
            <a:r>
              <a:rPr lang="en-US" dirty="0"/>
              <a:t>RF cavities can function as magnets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23EB5D-7264-35BB-3372-4E66875808A1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94360" y="1843141"/>
            <a:ext cx="10160231" cy="45062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But likewise RF cavities can introduce unwanted kicks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69E8FD9-2915-F5F3-4026-9388B2DDDB62}"/>
              </a:ext>
            </a:extLst>
          </p:cNvPr>
          <p:cNvGrpSpPr/>
          <p:nvPr/>
        </p:nvGrpSpPr>
        <p:grpSpPr>
          <a:xfrm>
            <a:off x="594359" y="2522172"/>
            <a:ext cx="4821803" cy="3519390"/>
            <a:chOff x="946260" y="4127508"/>
            <a:chExt cx="4821803" cy="3519390"/>
          </a:xfrm>
        </p:grpSpPr>
        <p:pic>
          <p:nvPicPr>
            <p:cNvPr id="20" name="Picture 19" descr="A diagram of a coupler with a coupler and a coupler with a coupler and a coupler with a coupler and a coupler with a coupler and a coupler with&#10;&#10;AI-generated content may be incorrect.">
              <a:extLst>
                <a:ext uri="{FF2B5EF4-FFF2-40B4-BE49-F238E27FC236}">
                  <a16:creationId xmlns:a16="http://schemas.microsoft.com/office/drawing/2014/main" id="{D0A753A7-9CD4-97F8-D95E-FD5BE9393A8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46260" y="4127508"/>
              <a:ext cx="4821803" cy="1926480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2F5CA7F-8519-03A0-3123-9649E3A72807}"/>
                </a:ext>
              </a:extLst>
            </p:cNvPr>
            <p:cNvSpPr txBox="1"/>
            <p:nvPr/>
          </p:nvSpPr>
          <p:spPr>
            <a:xfrm>
              <a:off x="1080840" y="6169570"/>
              <a:ext cx="3618249" cy="147732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Emittance blow up from dipole (and higher) components</a:t>
              </a:r>
              <a:endParaRPr lang="en-GB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endParaRPr>
            </a:p>
            <a:p>
              <a:r>
                <a:rPr lang="en-GB" dirty="0">
                  <a:solidFill>
                    <a:schemeClr val="bg1"/>
                  </a:solidFill>
                </a:rPr>
                <a:t>-&gt; Incorporate dual-feed coupler</a:t>
              </a:r>
              <a:endParaRPr lang="en-GB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endParaRPr>
            </a:p>
            <a:p>
              <a:endParaRPr lang="en-GB" u="sng" dirty="0">
                <a:solidFill>
                  <a:srgbClr val="AA588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endParaRPr>
            </a:p>
            <a:p>
              <a:r>
                <a:rPr lang="en-GB" u="sng" dirty="0">
                  <a:solidFill>
                    <a:srgbClr val="0070C0"/>
                  </a:solidFill>
                  <a:hlinkClick r:id="rId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LCLS injector</a:t>
              </a:r>
              <a:endParaRPr lang="en-US" sz="2400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78BDEDC-BF9A-2D58-530B-6F73AC3B3186}"/>
              </a:ext>
            </a:extLst>
          </p:cNvPr>
          <p:cNvGrpSpPr/>
          <p:nvPr/>
        </p:nvGrpSpPr>
        <p:grpSpPr>
          <a:xfrm>
            <a:off x="4590570" y="2348058"/>
            <a:ext cx="3618250" cy="3693504"/>
            <a:chOff x="4774356" y="3945473"/>
            <a:chExt cx="3618250" cy="3693504"/>
          </a:xfrm>
        </p:grpSpPr>
        <p:pic>
          <p:nvPicPr>
            <p:cNvPr id="23" name="Picture 22" descr="Diagram of a machine with text&#10;&#10;AI-generated content may be incorrect.">
              <a:extLst>
                <a:ext uri="{FF2B5EF4-FFF2-40B4-BE49-F238E27FC236}">
                  <a16:creationId xmlns:a16="http://schemas.microsoft.com/office/drawing/2014/main" id="{5D9C0696-BE42-D8DD-D99E-5A46AD81516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774356" y="3945473"/>
              <a:ext cx="3618249" cy="2216176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B15020C-DC40-2024-F1C8-A1A7BA65FAE2}"/>
                </a:ext>
              </a:extLst>
            </p:cNvPr>
            <p:cNvSpPr txBox="1"/>
            <p:nvPr/>
          </p:nvSpPr>
          <p:spPr>
            <a:xfrm>
              <a:off x="4774357" y="6161649"/>
              <a:ext cx="3618249" cy="147732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Emittance blow up from </a:t>
              </a:r>
              <a:r>
                <a:rPr lang="en-US" sz="1800" dirty="0">
                  <a:solidFill>
                    <a:schemeClr val="bg1"/>
                  </a:solidFill>
                </a:rPr>
                <a:t>quadrupole and </a:t>
              </a:r>
              <a:r>
                <a:rPr lang="en-US" sz="1800" dirty="0" err="1">
                  <a:solidFill>
                    <a:schemeClr val="bg1"/>
                  </a:solidFill>
                </a:rPr>
                <a:t>sextupole</a:t>
              </a:r>
              <a:r>
                <a:rPr lang="en-US" sz="1800" dirty="0">
                  <a:solidFill>
                    <a:schemeClr val="bg1"/>
                  </a:solidFill>
                </a:rPr>
                <a:t> aberrations </a:t>
              </a:r>
              <a:br>
                <a:rPr lang="en-US" sz="1800" dirty="0">
                  <a:solidFill>
                    <a:schemeClr val="bg1"/>
                  </a:solidFill>
                </a:rPr>
              </a:br>
              <a:r>
                <a:rPr lang="en-US" sz="1800" dirty="0">
                  <a:solidFill>
                    <a:schemeClr val="bg1"/>
                  </a:solidFill>
                </a:rPr>
                <a:t>-&gt; Install corrector coils</a:t>
              </a:r>
              <a:endParaRPr lang="en-US" dirty="0">
                <a:solidFill>
                  <a:srgbClr val="4495A2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endParaRPr>
            </a:p>
            <a:p>
              <a:endParaRPr lang="en-US" dirty="0">
                <a:solidFill>
                  <a:srgbClr val="4495A2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endParaRPr>
            </a:p>
            <a:p>
              <a:r>
                <a:rPr lang="en-US" sz="1800" dirty="0">
                  <a:solidFill>
                    <a:srgbClr val="0070C0"/>
                  </a:solidFill>
                  <a:hlinkClick r:id="rId6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DC-SRF-II photogun</a:t>
              </a:r>
              <a:r>
                <a:rPr lang="en-US" sz="1800" dirty="0">
                  <a:solidFill>
                    <a:srgbClr val="4495A2"/>
                  </a:solidFill>
                  <a:hlinkClick r:id="rId6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 </a:t>
              </a:r>
              <a:endParaRPr lang="en-US" sz="1800" dirty="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43C7FB05-61A3-D2F3-4691-CF9CDEB5E6DD}"/>
              </a:ext>
            </a:extLst>
          </p:cNvPr>
          <p:cNvGrpSpPr/>
          <p:nvPr/>
        </p:nvGrpSpPr>
        <p:grpSpPr>
          <a:xfrm>
            <a:off x="8408930" y="2445507"/>
            <a:ext cx="3618249" cy="3596055"/>
            <a:chOff x="8408930" y="2445507"/>
            <a:chExt cx="3618249" cy="3596055"/>
          </a:xfrm>
        </p:grpSpPr>
        <p:pic>
          <p:nvPicPr>
            <p:cNvPr id="10" name="Picture 9" descr="A diagram of a bended damper&#10;&#10;AI-generated content may be incorrect.">
              <a:extLst>
                <a:ext uri="{FF2B5EF4-FFF2-40B4-BE49-F238E27FC236}">
                  <a16:creationId xmlns:a16="http://schemas.microsoft.com/office/drawing/2014/main" id="{5E9AEF24-1511-FFB8-EDF5-E9A8FC09233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020625" y="2445507"/>
              <a:ext cx="1980310" cy="2200176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1BF9BF7-D7D9-2559-A190-C2A5B6D96560}"/>
                </a:ext>
              </a:extLst>
            </p:cNvPr>
            <p:cNvSpPr txBox="1"/>
            <p:nvPr/>
          </p:nvSpPr>
          <p:spPr>
            <a:xfrm>
              <a:off x="8408930" y="4564234"/>
              <a:ext cx="3618249" cy="147732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Loss of uniformity from octupole and </a:t>
              </a:r>
              <a:r>
                <a:rPr lang="en-GB" dirty="0" err="1">
                  <a:solidFill>
                    <a:schemeClr val="bg1"/>
                  </a:solidFill>
                </a:rPr>
                <a:t>hexadecupole</a:t>
              </a:r>
              <a:r>
                <a:rPr lang="en-GB" dirty="0">
                  <a:solidFill>
                    <a:schemeClr val="bg1"/>
                  </a:solidFill>
                </a:rPr>
                <a:t> components</a:t>
              </a:r>
            </a:p>
            <a:p>
              <a:r>
                <a:rPr lang="en-GB" dirty="0">
                  <a:solidFill>
                    <a:schemeClr val="bg1"/>
                  </a:solidFill>
                </a:rPr>
                <a:t>-&gt; Shape the iris </a:t>
              </a:r>
            </a:p>
            <a:p>
              <a:endParaRPr lang="en-GB" u="sng" dirty="0"/>
            </a:p>
            <a:p>
              <a:r>
                <a:rPr lang="en-GB" u="sng" dirty="0">
                  <a:solidFill>
                    <a:srgbClr val="0070C0"/>
                  </a:solidFill>
                  <a:hlinkClick r:id="rId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DEFT linac</a:t>
              </a:r>
              <a:endParaRPr lang="en-US" sz="2400" dirty="0">
                <a:solidFill>
                  <a:srgbClr val="0070C0"/>
                </a:solidFill>
              </a:endParaRPr>
            </a:p>
          </p:txBody>
        </p:sp>
      </p:grpSp>
      <p:pic>
        <p:nvPicPr>
          <p:cNvPr id="13" name="Picture 12" descr="A white background with black dots&#10;&#10;AI-generated content may be incorrect.">
            <a:extLst>
              <a:ext uri="{FF2B5EF4-FFF2-40B4-BE49-F238E27FC236}">
                <a16:creationId xmlns:a16="http://schemas.microsoft.com/office/drawing/2014/main" id="{DF96E185-44FE-F37E-B3B8-61A53B19226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1145" y="3270884"/>
            <a:ext cx="469900" cy="35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07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5CA03E-DA19-D2D0-218E-CDD4CF100B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748872-E77D-0F32-543F-D4E7EB9BA9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-272592"/>
            <a:ext cx="9778365" cy="1494596"/>
          </a:xfrm>
        </p:spPr>
        <p:txBody>
          <a:bodyPr/>
          <a:lstStyle/>
          <a:p>
            <a:r>
              <a:rPr lang="en-US" dirty="0"/>
              <a:t>Questions to answer: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7AD04F-E525-8B27-E25B-6EF56CE3D7C6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Is there a framework for precision control of multipoles in rf cavities?</a:t>
            </a:r>
          </a:p>
          <a:p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Remove unwanted multipoles to mitigate the unwanted effects?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Create ‘combined function’ rf cavities?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pic>
        <p:nvPicPr>
          <p:cNvPr id="3" name="Picture 2" descr="A blue and orange colored object&#10;&#10;AI-generated content may be incorrect.">
            <a:extLst>
              <a:ext uri="{FF2B5EF4-FFF2-40B4-BE49-F238E27FC236}">
                <a16:creationId xmlns:a16="http://schemas.microsoft.com/office/drawing/2014/main" id="{6672A356-A686-C3FB-7781-AE2DAD14618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3706" y="3429000"/>
            <a:ext cx="4388949" cy="2979584"/>
          </a:xfrm>
          <a:prstGeom prst="rect">
            <a:avLst/>
          </a:prstGeom>
        </p:spPr>
      </p:pic>
      <p:pic>
        <p:nvPicPr>
          <p:cNvPr id="4" name="Picture 3" descr="A pair of blue circles with a black circle&#10;&#10;AI-generated content may be incorrect.">
            <a:extLst>
              <a:ext uri="{FF2B5EF4-FFF2-40B4-BE49-F238E27FC236}">
                <a16:creationId xmlns:a16="http://schemas.microsoft.com/office/drawing/2014/main" id="{17FDA3F0-8053-55DA-27F3-3174356077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1577" y="1130300"/>
            <a:ext cx="2730500" cy="229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616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C82823-7BA4-8F49-90D4-043FD7CF96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65791F-5319-4C22-A70C-1D8A63C38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189572"/>
            <a:ext cx="6787747" cy="1593507"/>
          </a:xfrm>
        </p:spPr>
        <p:txBody>
          <a:bodyPr/>
          <a:lstStyle/>
          <a:p>
            <a:r>
              <a:rPr lang="en-US" dirty="0"/>
              <a:t>Resources that this presentation is based 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3D9D5A-17F2-0110-D790-9F85E682F11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93724" y="1927274"/>
            <a:ext cx="11110595" cy="4403188"/>
          </a:xfrm>
        </p:spPr>
        <p:txBody>
          <a:bodyPr tIns="457200">
            <a:normAutofit fontScale="85000" lnSpcReduction="20000"/>
          </a:bodyPr>
          <a:lstStyle/>
          <a:p>
            <a:r>
              <a:rPr lang="en-US" b="0" dirty="0"/>
              <a:t>Papers</a:t>
            </a:r>
          </a:p>
          <a:p>
            <a:pPr lvl="1"/>
            <a:r>
              <a:rPr lang="en-US" b="0" dirty="0"/>
              <a:t>Exploration of application and limitations (2022) </a:t>
            </a:r>
            <a:r>
              <a:rPr lang="en-US" b="0" dirty="0">
                <a:hlinkClick r:id="rId3"/>
              </a:rPr>
              <a:t>link</a:t>
            </a:r>
            <a:endParaRPr lang="en-US" b="0" dirty="0"/>
          </a:p>
          <a:p>
            <a:pPr lvl="1"/>
            <a:r>
              <a:rPr lang="en-US" b="0" dirty="0"/>
              <a:t>Including beam pipes and applications (2025) </a:t>
            </a:r>
            <a:r>
              <a:rPr lang="en-GB" dirty="0">
                <a:hlinkClick r:id="rId4"/>
              </a:rPr>
              <a:t>link</a:t>
            </a:r>
            <a:endParaRPr lang="en-US" b="0" dirty="0"/>
          </a:p>
          <a:p>
            <a:r>
              <a:rPr lang="en-US" b="0" dirty="0"/>
              <a:t>Talks	</a:t>
            </a:r>
          </a:p>
          <a:p>
            <a:pPr lvl="1"/>
            <a:r>
              <a:rPr lang="en-US" dirty="0"/>
              <a:t>Similar to this talk but more time &amp; detail (2025) </a:t>
            </a:r>
            <a:r>
              <a:rPr lang="en-US" dirty="0">
                <a:hlinkClick r:id="rId5"/>
              </a:rPr>
              <a:t>link</a:t>
            </a:r>
            <a:r>
              <a:rPr lang="en-US" dirty="0"/>
              <a:t> </a:t>
            </a:r>
          </a:p>
          <a:p>
            <a:r>
              <a:rPr lang="en-US" b="0" dirty="0"/>
              <a:t>PhD thesis</a:t>
            </a:r>
          </a:p>
          <a:p>
            <a:pPr lvl="1"/>
            <a:r>
              <a:rPr lang="en-US" dirty="0"/>
              <a:t>For the brave… (2023) </a:t>
            </a:r>
            <a:r>
              <a:rPr lang="en-US" dirty="0">
                <a:hlinkClick r:id="rId6"/>
              </a:rPr>
              <a:t>link</a:t>
            </a:r>
            <a:endParaRPr lang="en-US" dirty="0"/>
          </a:p>
          <a:p>
            <a:r>
              <a:rPr lang="en-US" b="0" dirty="0"/>
              <a:t>Upcoming work</a:t>
            </a:r>
          </a:p>
          <a:p>
            <a:pPr lvl="1"/>
            <a:r>
              <a:rPr lang="en-US" dirty="0"/>
              <a:t>Oliver Betteridge (Lancaster) extending the work to TE modes </a:t>
            </a:r>
          </a:p>
          <a:p>
            <a:r>
              <a:rPr lang="en-US" b="0" dirty="0"/>
              <a:t>Other significant works</a:t>
            </a:r>
          </a:p>
          <a:p>
            <a:pPr lvl="1"/>
            <a:r>
              <a:rPr lang="en-US" dirty="0"/>
              <a:t>CLIC-Note-34 </a:t>
            </a:r>
            <a:r>
              <a:rPr lang="en-US" dirty="0">
                <a:hlinkClick r:id="rId7"/>
              </a:rPr>
              <a:t>link</a:t>
            </a:r>
            <a:r>
              <a:rPr lang="en-US" dirty="0"/>
              <a:t>, CLIC-Note-62 </a:t>
            </a:r>
            <a:r>
              <a:rPr lang="en-US" dirty="0">
                <a:hlinkClick r:id="rId8"/>
              </a:rPr>
              <a:t>link</a:t>
            </a:r>
            <a:r>
              <a:rPr lang="en-US" dirty="0"/>
              <a:t>, CLIC publication </a:t>
            </a:r>
            <a:r>
              <a:rPr lang="en-US" dirty="0">
                <a:hlinkClick r:id="rId9"/>
              </a:rPr>
              <a:t>link</a:t>
            </a:r>
            <a:endParaRPr lang="en-US" dirty="0"/>
          </a:p>
          <a:p>
            <a:pPr lvl="1"/>
            <a:r>
              <a:rPr lang="en-US" dirty="0"/>
              <a:t>Numerical computation of high-order transfer maps for rf cavities </a:t>
            </a:r>
            <a:r>
              <a:rPr lang="en-US" dirty="0">
                <a:hlinkClick r:id="rId10"/>
              </a:rPr>
              <a:t>link</a:t>
            </a:r>
            <a:endParaRPr lang="en-US" dirty="0"/>
          </a:p>
          <a:p>
            <a:pPr lvl="1"/>
            <a:endParaRPr lang="en-US" b="0" dirty="0"/>
          </a:p>
        </p:txBody>
      </p:sp>
      <p:pic>
        <p:nvPicPr>
          <p:cNvPr id="4" name="Picture 3" descr="A close-up of a text&#10;&#10;AI-generated content may be incorrect.">
            <a:extLst>
              <a:ext uri="{FF2B5EF4-FFF2-40B4-BE49-F238E27FC236}">
                <a16:creationId xmlns:a16="http://schemas.microsoft.com/office/drawing/2014/main" id="{45C332E3-ADD0-2D7C-BD08-1A43486DF99E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95971" y="4716217"/>
            <a:ext cx="4502305" cy="1114560"/>
          </a:xfrm>
          <a:prstGeom prst="rect">
            <a:avLst/>
          </a:prstGeom>
        </p:spPr>
      </p:pic>
      <p:pic>
        <p:nvPicPr>
          <p:cNvPr id="5" name="Picture 4" descr="A close-up of a machine&#10;&#10;AI-generated content may be incorrect.">
            <a:extLst>
              <a:ext uri="{FF2B5EF4-FFF2-40B4-BE49-F238E27FC236}">
                <a16:creationId xmlns:a16="http://schemas.microsoft.com/office/drawing/2014/main" id="{1D7DF0CE-4BE8-9446-8EA0-7A8E306A247A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0039" y="1194839"/>
            <a:ext cx="3854168" cy="35213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DB9FC05-024F-9F89-0367-33FB38A88DF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0103" y="1775565"/>
            <a:ext cx="4427902" cy="73243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70F65EDD-69DE-12AE-6319-A2A511F7C63F}"/>
                  </a:ext>
                </a:extLst>
              </p14:cNvPr>
              <p14:cNvContentPartPr/>
              <p14:nvPr/>
            </p14:nvContentPartPr>
            <p14:xfrm>
              <a:off x="2875652" y="2416846"/>
              <a:ext cx="1190160" cy="2340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70F65EDD-69DE-12AE-6319-A2A511F7C63F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2839652" y="2345206"/>
                <a:ext cx="1261800" cy="16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01587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9E1AD5-D4A4-B0D0-B2DA-7C60114E79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393C43-C438-3C1A-132A-278A918B6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189572"/>
            <a:ext cx="6787747" cy="1593507"/>
          </a:xfrm>
        </p:spPr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E985B-B664-2E14-43C1-9B2F111A064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93725" y="2281238"/>
            <a:ext cx="6788150" cy="3709987"/>
          </a:xfrm>
        </p:spPr>
        <p:txBody>
          <a:bodyPr tIns="457200"/>
          <a:lstStyle/>
          <a:p>
            <a:r>
              <a:rPr lang="en-US" dirty="0"/>
              <a:t>High-level motivation</a:t>
            </a:r>
          </a:p>
          <a:p>
            <a:r>
              <a:rPr lang="en-US" u="sng" dirty="0"/>
              <a:t>Pillbox with beampipe equations</a:t>
            </a:r>
          </a:p>
          <a:p>
            <a:r>
              <a:rPr lang="en-US" dirty="0"/>
              <a:t>Overview of the Azimuthal Modulation Method</a:t>
            </a:r>
          </a:p>
          <a:p>
            <a:r>
              <a:rPr lang="en-US" dirty="0"/>
              <a:t>Applications (proof of concept)</a:t>
            </a:r>
          </a:p>
        </p:txBody>
      </p:sp>
    </p:spTree>
    <p:extLst>
      <p:ext uri="{BB962C8B-B14F-4D97-AF65-F5344CB8AC3E}">
        <p14:creationId xmlns:p14="http://schemas.microsoft.com/office/powerpoint/2010/main" val="36359715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8E66B7-3421-5F17-FBB9-F66A26BB92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E5433-D9FA-8214-3F7F-04AC7DE88F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-272592"/>
            <a:ext cx="9778365" cy="1494596"/>
          </a:xfrm>
        </p:spPr>
        <p:txBody>
          <a:bodyPr/>
          <a:lstStyle/>
          <a:p>
            <a:r>
              <a:rPr lang="en-US" dirty="0"/>
              <a:t>Definitions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44270560-17E5-DD63-2544-809FC365E236}"/>
                  </a:ext>
                </a:extLst>
              </p:cNvPr>
              <p:cNvSpPr>
                <a:spLocks noGrp="1"/>
              </p:cNvSpPr>
              <p:nvPr>
                <p:ph sz="quarter" idx="15"/>
              </p:nvPr>
            </p:nvSpPr>
            <p:spPr>
              <a:xfrm>
                <a:off x="594360" y="1843141"/>
                <a:ext cx="9778365" cy="4430854"/>
              </a:xfrm>
            </p:spPr>
            <p:txBody>
              <a:bodyPr>
                <a:norm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A </a:t>
                </a:r>
                <a:r>
                  <a:rPr lang="en-US" sz="2400" b="1" dirty="0"/>
                  <a:t>mode</a:t>
                </a:r>
                <a:r>
                  <a:rPr lang="en-US" sz="2400" dirty="0"/>
                  <a:t> is a distinct electromagnetic field resonating at a specific frequency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The </a:t>
                </a:r>
                <a:r>
                  <a:rPr lang="en-US" sz="2400" b="1" dirty="0"/>
                  <a:t>multipolar components,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latin typeface="Cambria Math" panose="02040503050406030204" pitchFamily="18" charset="0"/>
                      </a:rPr>
                      <m:t>𝒎</m:t>
                    </m:r>
                  </m:oMath>
                </a14:m>
                <a:r>
                  <a:rPr lang="en-US" sz="2400" b="1" dirty="0"/>
                  <a:t>, </a:t>
                </a:r>
                <a:r>
                  <a:rPr lang="en-US" sz="2400" dirty="0"/>
                  <a:t>describe the azimuthal components of a given mode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The radial order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sz="2400" b="1" dirty="0"/>
                  <a:t> </a:t>
                </a:r>
                <a:r>
                  <a:rPr lang="en-US" sz="2400" dirty="0"/>
                  <a:t>and longitudinal order </a:t>
                </a:r>
                <a14:m>
                  <m:oMath xmlns:m="http://schemas.openxmlformats.org/officeDocument/2006/math">
                    <m:r>
                      <a:rPr lang="en-GB" sz="2400" b="1" i="1" dirty="0" smtClean="0">
                        <a:latin typeface="Cambria Math" panose="02040503050406030204" pitchFamily="18" charset="0"/>
                      </a:rPr>
                      <m:t>𝒑</m:t>
                    </m:r>
                  </m:oMath>
                </a14:m>
                <a:r>
                  <a:rPr lang="en-US" sz="2400" dirty="0"/>
                  <a:t> further describe the mode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Transverse magnetic (</a:t>
                </a:r>
                <a:r>
                  <a:rPr lang="en-US" sz="2400" b="1" dirty="0"/>
                  <a:t>TM</a:t>
                </a:r>
                <a:r>
                  <a:rPr lang="en-US" sz="2400" dirty="0"/>
                  <a:t>) mode has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Putting it together, can write </a:t>
                </a:r>
                <a:r>
                  <a:rPr lang="en-US" sz="2400" b="1" dirty="0" err="1"/>
                  <a:t>TM</a:t>
                </a:r>
                <a:r>
                  <a:rPr lang="en-US" sz="2400" b="1" i="1" baseline="-25000" dirty="0" err="1"/>
                  <a:t>mnp</a:t>
                </a:r>
                <a:r>
                  <a:rPr lang="en-US" sz="2400" b="1" dirty="0"/>
                  <a:t> </a:t>
                </a:r>
                <a:r>
                  <a:rPr lang="en-US" sz="2400" dirty="0"/>
                  <a:t>mode (found in pillbox)…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Mode with multiple multipolar components is </a:t>
                </a:r>
                <a:r>
                  <a:rPr lang="en-US" sz="2400" b="1" dirty="0"/>
                  <a:t>TM</a:t>
                </a:r>
                <a:r>
                  <a:rPr lang="en-US" sz="2400" b="1" i="1" baseline="-25000" dirty="0"/>
                  <a:t>{m}np</a:t>
                </a:r>
                <a:r>
                  <a:rPr lang="en-US" sz="2400" b="1" dirty="0"/>
                  <a:t> </a:t>
                </a:r>
                <a:r>
                  <a:rPr lang="en-US" sz="2400" dirty="0"/>
                  <a:t>mode (found in non-circular cavities)</a:t>
                </a:r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44270560-17E5-DD63-2544-809FC365E23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5"/>
              </p:nvPr>
            </p:nvSpPr>
            <p:spPr>
              <a:xfrm>
                <a:off x="594360" y="1843141"/>
                <a:ext cx="9778365" cy="4430854"/>
              </a:xfrm>
              <a:blipFill>
                <a:blip r:embed="rId3"/>
                <a:stretch>
                  <a:fillRect l="-1818" t="-1714" r="-23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9100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ustom">
  <a:themeElements>
    <a:clrScheme name="Swiss">
      <a:dk1>
        <a:srgbClr val="000000"/>
      </a:dk1>
      <a:lt1>
        <a:srgbClr val="FFFFFF"/>
      </a:lt1>
      <a:dk2>
        <a:srgbClr val="E4E4E4"/>
      </a:dk2>
      <a:lt2>
        <a:srgbClr val="7CA655"/>
      </a:lt2>
      <a:accent1>
        <a:srgbClr val="A9D4DB"/>
      </a:accent1>
      <a:accent2>
        <a:srgbClr val="FBE284"/>
      </a:accent2>
      <a:accent3>
        <a:srgbClr val="4495A2"/>
      </a:accent3>
      <a:accent4>
        <a:srgbClr val="AA5881"/>
      </a:accent4>
      <a:accent5>
        <a:srgbClr val="E06742"/>
      </a:accent5>
      <a:accent6>
        <a:srgbClr val="F9D448"/>
      </a:accent6>
      <a:hlink>
        <a:srgbClr val="4495A2"/>
      </a:hlink>
      <a:folHlink>
        <a:srgbClr val="AA5881"/>
      </a:folHlink>
    </a:clrScheme>
    <a:fontScheme name="Custom 175">
      <a:majorFont>
        <a:latin typeface="Franklin Gothic Demi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M78853419_Win32_SL_V5" id="{958D2C9E-948D-4354-BF9D-DF8AE3C2B240}" vid="{22D4A967-05D2-4D72-8594-54CFF341483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Background xmlns="71af3243-3dd4-4a8d-8c0d-dd76da1f02a5">false</Background>
    <Status xmlns="71af3243-3dd4-4a8d-8c0d-dd76da1f02a5">Not started</Status>
    <_ip_UnifiedCompliancePolicyUIAction xmlns="http://schemas.microsoft.com/sharepoint/v3" xsi:nil="true"/>
    <Image xmlns="71af3243-3dd4-4a8d-8c0d-dd76da1f02a5">
      <Url xsi:nil="true"/>
      <Description xsi:nil="true"/>
    </Image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8A8ECD1-788F-484B-9043-D957FCFDF1F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A0FE134-9032-4C7F-BC57-C7DE3F833363}">
  <ds:schemaRefs>
    <ds:schemaRef ds:uri="http://schemas.microsoft.com/office/2006/metadata/properties"/>
    <ds:schemaRef ds:uri="http://schemas.microsoft.com/office/infopath/2007/PartnerControls"/>
    <ds:schemaRef ds:uri="71af3243-3dd4-4a8d-8c0d-dd76da1f02a5"/>
    <ds:schemaRef ds:uri="http://schemas.microsoft.com/sharepoint/v3"/>
    <ds:schemaRef ds:uri="230e9df3-be65-4c73-a93b-d1236ebd677e"/>
  </ds:schemaRefs>
</ds:datastoreItem>
</file>

<file path=customXml/itemProps3.xml><?xml version="1.0" encoding="utf-8"?>
<ds:datastoreItem xmlns:ds="http://schemas.openxmlformats.org/officeDocument/2006/customXml" ds:itemID="{36D24F1A-6251-4B9A-A918-7D6F3A8F7E2A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1162</Words>
  <Application>Microsoft Macintosh PowerPoint</Application>
  <PresentationFormat>Widescreen</PresentationFormat>
  <Paragraphs>214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Arial</vt:lpstr>
      <vt:lpstr>Calibri</vt:lpstr>
      <vt:lpstr>Cambria Math</vt:lpstr>
      <vt:lpstr>Franklin Gothic Book</vt:lpstr>
      <vt:lpstr>Franklin Gothic Demi</vt:lpstr>
      <vt:lpstr>Merriweather</vt:lpstr>
      <vt:lpstr>Merriweather Sans</vt:lpstr>
      <vt:lpstr>Noto Sans</vt:lpstr>
      <vt:lpstr>Custom</vt:lpstr>
      <vt:lpstr>Precision Multipole Control in RF Cavities for Advanced Beam Manipulation</vt:lpstr>
      <vt:lpstr>Contents</vt:lpstr>
      <vt:lpstr>Magnet applications</vt:lpstr>
      <vt:lpstr>RF cavities can function as magnets</vt:lpstr>
      <vt:lpstr>RF cavities can function as magnets</vt:lpstr>
      <vt:lpstr>Questions to answer:</vt:lpstr>
      <vt:lpstr>Resources that this presentation is based on</vt:lpstr>
      <vt:lpstr>Contents</vt:lpstr>
      <vt:lpstr>Definitions</vt:lpstr>
      <vt:lpstr>Pillbox – Longitudinal Electric Field</vt:lpstr>
      <vt:lpstr>Pillbox – Change in Momentum</vt:lpstr>
      <vt:lpstr>Adding in beam pipes</vt:lpstr>
      <vt:lpstr>Beam pipe – Change in Momentum</vt:lpstr>
      <vt:lpstr>Contents</vt:lpstr>
      <vt:lpstr>Setting the scene - TM{m}np</vt:lpstr>
      <vt:lpstr>The Azimuthal Modulation Method</vt:lpstr>
      <vt:lpstr>Contents</vt:lpstr>
      <vt:lpstr>Example 1 -  Remove unwanted multipoles</vt:lpstr>
      <vt:lpstr>Example 1 -  Remove unwanted multipoles</vt:lpstr>
      <vt:lpstr>Example 1 -  Remove unwanted multipoles</vt:lpstr>
      <vt:lpstr>Example 1 -  Remove unwanted multipoles</vt:lpstr>
      <vt:lpstr>Example 2 -  Create a combined function cavity</vt:lpstr>
      <vt:lpstr>Example 2 -  Create a combined function cavity</vt:lpstr>
      <vt:lpstr>Conclusion and 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2023-12-20T08:12:12Z</dcterms:created>
  <dcterms:modified xsi:type="dcterms:W3CDTF">2025-10-21T22:25:06Z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