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</p:sldIdLst>
  <p:sldSz cy="5143500" cx="9144000"/>
  <p:notesSz cx="6858000" cy="9144000"/>
  <p:embeddedFontLst>
    <p:embeddedFont>
      <p:font typeface="IBM Plex Sans"/>
      <p:regular r:id="rId38"/>
      <p:bold r:id="rId39"/>
      <p:italic r:id="rId40"/>
      <p:boldItalic r:id="rId41"/>
    </p:embeddedFont>
    <p:embeddedFont>
      <p:font typeface="Average"/>
      <p:regular r:id="rId42"/>
    </p:embeddedFont>
    <p:embeddedFont>
      <p:font typeface="Average Sans"/>
      <p:regular r:id="rId43"/>
    </p:embeddedFont>
    <p:embeddedFont>
      <p:font typeface="Open Sans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IBMPlexSans-italic.fntdata"/><Relationship Id="rId20" Type="http://schemas.openxmlformats.org/officeDocument/2006/relationships/slide" Target="slides/slide16.xml"/><Relationship Id="rId42" Type="http://schemas.openxmlformats.org/officeDocument/2006/relationships/font" Target="fonts/Average-regular.fntdata"/><Relationship Id="rId41" Type="http://schemas.openxmlformats.org/officeDocument/2006/relationships/font" Target="fonts/IBMPlexSans-boldItalic.fntdata"/><Relationship Id="rId22" Type="http://schemas.openxmlformats.org/officeDocument/2006/relationships/slide" Target="slides/slide18.xml"/><Relationship Id="rId44" Type="http://schemas.openxmlformats.org/officeDocument/2006/relationships/font" Target="fonts/OpenSans-regular.fntdata"/><Relationship Id="rId21" Type="http://schemas.openxmlformats.org/officeDocument/2006/relationships/slide" Target="slides/slide17.xml"/><Relationship Id="rId43" Type="http://schemas.openxmlformats.org/officeDocument/2006/relationships/font" Target="fonts/AverageSans-regular.fntdata"/><Relationship Id="rId24" Type="http://schemas.openxmlformats.org/officeDocument/2006/relationships/slide" Target="slides/slide20.xml"/><Relationship Id="rId46" Type="http://schemas.openxmlformats.org/officeDocument/2006/relationships/font" Target="fonts/OpenSans-italic.fntdata"/><Relationship Id="rId23" Type="http://schemas.openxmlformats.org/officeDocument/2006/relationships/slide" Target="slides/slide19.xml"/><Relationship Id="rId45" Type="http://schemas.openxmlformats.org/officeDocument/2006/relationships/font" Target="fonts/OpenSans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47" Type="http://schemas.openxmlformats.org/officeDocument/2006/relationships/font" Target="fonts/OpenSans-boldItalic.fntdata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39" Type="http://schemas.openxmlformats.org/officeDocument/2006/relationships/font" Target="fonts/IBMPlexSans-bold.fntdata"/><Relationship Id="rId16" Type="http://schemas.openxmlformats.org/officeDocument/2006/relationships/slide" Target="slides/slide12.xml"/><Relationship Id="rId38" Type="http://schemas.openxmlformats.org/officeDocument/2006/relationships/font" Target="fonts/IBMPlexSans-regular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ea562a6bfe_4_11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2ea562a6bfe_4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ea562a6bfe_4_18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ea562a6bfe_4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ea562a6bfe_4_232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2ea562a6bfe_4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ea562a6bfe_4_287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2ea562a6bfe_4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2ea562a6bfe_4_342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2ea562a6bfe_4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2ea562a6bfe_4_47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2ea562a6bfe_4_4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ea562a6bfe_4_154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2ea562a6bfe_4_15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39c189cb065_0_17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39c189cb065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39c189cb065_0_35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39c189cb065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2ea562a6bfe_4_462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2ea562a6bfe_4_4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ea562a6bfe_4_47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ea562a6bfe_4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LHC practitioner’s expertise relevant for LC community!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‣"/>
            </a:pPr>
            <a:r>
              <a:rPr lang="en-GB">
                <a:solidFill>
                  <a:schemeClr val="dk1"/>
                </a:solidFill>
              </a:rPr>
              <a:t>Interfacing to experiments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‣"/>
            </a:pPr>
            <a:r>
              <a:rPr lang="en-GB">
                <a:solidFill>
                  <a:schemeClr val="dk1"/>
                </a:solidFill>
              </a:rPr>
              <a:t>Realistic final states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‣"/>
            </a:pPr>
            <a:r>
              <a:rPr lang="en-GB">
                <a:solidFill>
                  <a:schemeClr val="dk1"/>
                </a:solidFill>
              </a:rPr>
              <a:t>Hadronisation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‣"/>
            </a:pPr>
            <a:r>
              <a:rPr lang="en-GB">
                <a:solidFill>
                  <a:schemeClr val="dk1"/>
                </a:solidFill>
              </a:rPr>
              <a:t>CPU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2e7da79b331_0_18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2e7da79b33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GB"/>
              <a:t>understand relationship to EPA (y beam from electron bunch in collinear approximation)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2ea562a6bfe_4_13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2ea562a6bfe_4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e963c7975c_0_6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2e963c7975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2e7da79b331_0_6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2e7da79b33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2ea562a6bfe_4_8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2ea562a6bfe_4_8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TODO Frank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2ea562a6bfe_4_4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2ea562a6bfe_4_4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2ea562a6bfe_4_15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2ea562a6bfe_4_15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2ea562a6bfe_4_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0" name="Google Shape;550;g2ea562a6bfe_4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e963c7975c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2e963c7975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2e7da79b331_0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2e7da79b3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ea562a6bfe_4_74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ea562a6bfe_4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2ea562a6bfe_4_28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7" name="Google Shape;577;g2ea562a6bfe_4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2ea562a6bfe_4_4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4" name="Google Shape;584;g2ea562a6bfe_4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2ea562a6bfe_4_1525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4" name="Google Shape;594;g2ea562a6bfe_4_15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276d94f8b25_0_11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0" name="Google Shape;600;g276d94f8b2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ea562a6bfe_4_93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ea562a6bfe_4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ee6ac6ea5_1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4ee6ac6ea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TODO: more sales advertisement style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ea2939f4a2_2_0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ea2939f4a2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e7da79b331_0_12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e7da79b33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ea562a6bfe_4_456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ea562a6bfe_4_4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156b00cf45_0_8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156b00cf45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685800" y="1240442"/>
            <a:ext cx="7772400" cy="1159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  <a:highlight>
                  <a:schemeClr val="l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highlight>
                  <a:schemeClr val="dk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highlight>
                  <a:schemeClr val="dk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highlight>
                  <a:schemeClr val="dk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highlight>
                  <a:schemeClr val="dk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highlight>
                  <a:schemeClr val="dk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highlight>
                  <a:schemeClr val="dk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highlight>
                  <a:schemeClr val="dk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685800" y="29543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verage Sans"/>
              <a:buNone/>
              <a:defRPr>
                <a:solidFill>
                  <a:schemeClr val="dk1"/>
                </a:solidFill>
                <a:latin typeface="Average Sans"/>
                <a:ea typeface="Average Sans"/>
                <a:cs typeface="Average Sans"/>
                <a:sym typeface="Average San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rage Sans"/>
              <a:buNone/>
              <a:defRPr sz="3000">
                <a:solidFill>
                  <a:schemeClr val="dk1"/>
                </a:solidFill>
                <a:latin typeface="Average Sans"/>
                <a:ea typeface="Average Sans"/>
                <a:cs typeface="Average Sans"/>
                <a:sym typeface="Average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rage Sans"/>
              <a:buNone/>
              <a:defRPr sz="3000">
                <a:solidFill>
                  <a:schemeClr val="dk1"/>
                </a:solidFill>
                <a:latin typeface="Average Sans"/>
                <a:ea typeface="Average Sans"/>
                <a:cs typeface="Average Sans"/>
                <a:sym typeface="Average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rage Sans"/>
              <a:buNone/>
              <a:defRPr sz="3000">
                <a:solidFill>
                  <a:schemeClr val="dk1"/>
                </a:solidFill>
                <a:latin typeface="Average Sans"/>
                <a:ea typeface="Average Sans"/>
                <a:cs typeface="Average Sans"/>
                <a:sym typeface="Average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rage Sans"/>
              <a:buNone/>
              <a:defRPr sz="3000">
                <a:solidFill>
                  <a:schemeClr val="dk1"/>
                </a:solidFill>
                <a:latin typeface="Average Sans"/>
                <a:ea typeface="Average Sans"/>
                <a:cs typeface="Average Sans"/>
                <a:sym typeface="Average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rage Sans"/>
              <a:buNone/>
              <a:defRPr sz="3000">
                <a:solidFill>
                  <a:schemeClr val="dk1"/>
                </a:solidFill>
                <a:latin typeface="Average Sans"/>
                <a:ea typeface="Average Sans"/>
                <a:cs typeface="Average Sans"/>
                <a:sym typeface="Average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rage Sans"/>
              <a:buNone/>
              <a:defRPr sz="3000">
                <a:solidFill>
                  <a:schemeClr val="dk1"/>
                </a:solidFill>
                <a:latin typeface="Average Sans"/>
                <a:ea typeface="Average Sans"/>
                <a:cs typeface="Average Sans"/>
                <a:sym typeface="Average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rage Sans"/>
              <a:buNone/>
              <a:defRPr sz="3000">
                <a:solidFill>
                  <a:schemeClr val="dk1"/>
                </a:solidFill>
                <a:latin typeface="Average Sans"/>
                <a:ea typeface="Average Sans"/>
                <a:cs typeface="Average Sans"/>
                <a:sym typeface="Average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rage Sans"/>
              <a:buNone/>
              <a:defRPr sz="3000">
                <a:solidFill>
                  <a:schemeClr val="dk1"/>
                </a:solidFill>
                <a:latin typeface="Average Sans"/>
                <a:ea typeface="Average Sans"/>
                <a:cs typeface="Average Sans"/>
                <a:sym typeface="Average Sans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3" name="Google Shape;13;p2"/>
          <p:cNvCxnSpPr/>
          <p:nvPr/>
        </p:nvCxnSpPr>
        <p:spPr>
          <a:xfrm>
            <a:off x="-600" y="630525"/>
            <a:ext cx="91452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" name="Google Shape;14;p2"/>
          <p:cNvCxnSpPr/>
          <p:nvPr/>
        </p:nvCxnSpPr>
        <p:spPr>
          <a:xfrm>
            <a:off x="-600" y="753490"/>
            <a:ext cx="91452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" name="Google Shape;15;p2" title="JU-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953993" cy="59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2400"/>
              <a:buNone/>
              <a:defRPr>
                <a:solidFill>
                  <a:srgbClr val="A4C2F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‣"/>
              <a:defRPr b="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»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⁃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⚬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⁍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▫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▹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∙"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0" name="Google Shape;20;p3"/>
          <p:cNvCxnSpPr/>
          <p:nvPr/>
        </p:nvCxnSpPr>
        <p:spPr>
          <a:xfrm>
            <a:off x="-600" y="630525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" name="Google Shape;21;p3"/>
          <p:cNvCxnSpPr/>
          <p:nvPr/>
        </p:nvCxnSpPr>
        <p:spPr>
          <a:xfrm>
            <a:off x="-600" y="709740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2" name="Google Shape;22;p3" title="JU-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953993" cy="59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Reference, Body">
  <p:cSld name="TITLE_AND_BODY_2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2400"/>
              <a:buNone/>
              <a:defRPr>
                <a:solidFill>
                  <a:srgbClr val="A4C2F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3000"/>
              <a:buNone/>
              <a:defRPr>
                <a:solidFill>
                  <a:srgbClr val="A4C2F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3000"/>
              <a:buNone/>
              <a:defRPr>
                <a:solidFill>
                  <a:srgbClr val="A4C2F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3000"/>
              <a:buNone/>
              <a:defRPr>
                <a:solidFill>
                  <a:srgbClr val="A4C2F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3000"/>
              <a:buNone/>
              <a:defRPr>
                <a:solidFill>
                  <a:srgbClr val="A4C2F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3000"/>
              <a:buNone/>
              <a:defRPr>
                <a:solidFill>
                  <a:srgbClr val="A4C2F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3000"/>
              <a:buNone/>
              <a:defRPr>
                <a:solidFill>
                  <a:srgbClr val="A4C2F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3000"/>
              <a:buNone/>
              <a:defRPr>
                <a:solidFill>
                  <a:srgbClr val="A4C2F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3000"/>
              <a:buNone/>
              <a:defRPr>
                <a:solidFill>
                  <a:srgbClr val="A4C2F4"/>
                </a:solidFill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‣"/>
              <a:defRPr b="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»"/>
              <a:defRPr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⁃"/>
              <a:defRPr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⚬"/>
              <a:defRPr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⁍"/>
              <a:defRPr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▫"/>
              <a:defRPr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▹"/>
              <a:defRPr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∙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7" name="Google Shape;27;p4"/>
          <p:cNvCxnSpPr/>
          <p:nvPr/>
        </p:nvCxnSpPr>
        <p:spPr>
          <a:xfrm>
            <a:off x="-600" y="630525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" name="Google Shape;28;p4"/>
          <p:cNvCxnSpPr/>
          <p:nvPr/>
        </p:nvCxnSpPr>
        <p:spPr>
          <a:xfrm>
            <a:off x="-600" y="709740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" name="Google Shape;29;p4"/>
          <p:cNvSpPr txBox="1"/>
          <p:nvPr>
            <p:ph idx="2" type="subTitle"/>
          </p:nvPr>
        </p:nvSpPr>
        <p:spPr>
          <a:xfrm>
            <a:off x="6163150" y="788975"/>
            <a:ext cx="2828700" cy="393600"/>
          </a:xfrm>
          <a:prstGeom prst="rect">
            <a:avLst/>
          </a:prstGeom>
          <a:ln cap="flat" cmpd="sng" w="19050">
            <a:solidFill>
              <a:srgbClr val="0059A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0059A3"/>
                </a:solidFill>
                <a:latin typeface="Average Sans"/>
                <a:ea typeface="Average Sans"/>
                <a:cs typeface="Average Sans"/>
                <a:sym typeface="Average Sans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0059A3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0059A3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0059A3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0059A3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0059A3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0059A3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0059A3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0059A3"/>
                </a:solidFill>
              </a:defRPr>
            </a:lvl9pPr>
          </a:lstStyle>
          <a:p/>
        </p:txBody>
      </p:sp>
      <p:pic>
        <p:nvPicPr>
          <p:cNvPr id="30" name="Google Shape;30;p4" title="JU-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953993" cy="59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aption, Body, Figure">
  <p:cSld name="TITLE_AND_BODY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2400"/>
              <a:buNone/>
              <a:defRPr>
                <a:solidFill>
                  <a:srgbClr val="A4C2F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457200" y="1225106"/>
            <a:ext cx="4118100" cy="370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‣"/>
              <a:defRPr b="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»"/>
              <a:defRPr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⁃"/>
              <a:defRPr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⚬"/>
              <a:defRPr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⁍"/>
              <a:defRPr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▫"/>
              <a:defRPr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▹"/>
              <a:defRPr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∙"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5" name="Google Shape;35;p5"/>
          <p:cNvCxnSpPr/>
          <p:nvPr/>
        </p:nvCxnSpPr>
        <p:spPr>
          <a:xfrm>
            <a:off x="-600" y="630525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" name="Google Shape;36;p5"/>
          <p:cNvCxnSpPr/>
          <p:nvPr/>
        </p:nvCxnSpPr>
        <p:spPr>
          <a:xfrm>
            <a:off x="-600" y="709740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" name="Google Shape;37;p5"/>
          <p:cNvSpPr txBox="1"/>
          <p:nvPr>
            <p:ph idx="2" type="body"/>
          </p:nvPr>
        </p:nvSpPr>
        <p:spPr>
          <a:xfrm>
            <a:off x="456525" y="791307"/>
            <a:ext cx="8765400" cy="43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rtl="0">
              <a:spcBef>
                <a:spcPts val="0"/>
              </a:spcBef>
              <a:spcAft>
                <a:spcPts val="0"/>
              </a:spcAft>
              <a:buSzPts val="2800"/>
              <a:buChar char="‣"/>
              <a:defRPr sz="28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»"/>
              <a:defRPr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⁃"/>
              <a:defRPr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⚬"/>
              <a:defRPr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⁍"/>
              <a:defRPr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▫"/>
              <a:defRPr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▹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∙"/>
              <a:defRPr/>
            </a:lvl9pPr>
          </a:lstStyle>
          <a:p/>
        </p:txBody>
      </p:sp>
      <p:pic>
        <p:nvPicPr>
          <p:cNvPr id="38" name="Google Shape;38;p5" title="JU-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953993" cy="59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2400"/>
              <a:buNone/>
              <a:defRPr>
                <a:solidFill>
                  <a:srgbClr val="A4C2F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457200" y="788963"/>
            <a:ext cx="39945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‣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»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⁃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⚬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⁍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▫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▹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∙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2" type="body"/>
          </p:nvPr>
        </p:nvSpPr>
        <p:spPr>
          <a:xfrm>
            <a:off x="4692275" y="788963"/>
            <a:ext cx="39945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‣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»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⁃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⚬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⁍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▫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▹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∙"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44" name="Google Shape;44;p6"/>
          <p:cNvCxnSpPr/>
          <p:nvPr/>
        </p:nvCxnSpPr>
        <p:spPr>
          <a:xfrm>
            <a:off x="-600" y="630525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" name="Google Shape;45;p6"/>
          <p:cNvCxnSpPr/>
          <p:nvPr/>
        </p:nvCxnSpPr>
        <p:spPr>
          <a:xfrm>
            <a:off x="-600" y="709740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6" name="Google Shape;46;p6" title="JU-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953993" cy="59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2400"/>
              <a:buNone/>
              <a:defRPr>
                <a:solidFill>
                  <a:srgbClr val="A4C2F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0" name="Google Shape;50;p7"/>
          <p:cNvCxnSpPr/>
          <p:nvPr/>
        </p:nvCxnSpPr>
        <p:spPr>
          <a:xfrm>
            <a:off x="-600" y="630525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" name="Google Shape;51;p7"/>
          <p:cNvCxnSpPr/>
          <p:nvPr/>
        </p:nvCxnSpPr>
        <p:spPr>
          <a:xfrm>
            <a:off x="-600" y="709740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2" name="Google Shape;52;p7" title="JU-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953993" cy="59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">
  <p:cSld name="TITLE_ONLY_1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1158900" y="2374988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6" name="Google Shape;56;p8"/>
          <p:cNvCxnSpPr/>
          <p:nvPr/>
        </p:nvCxnSpPr>
        <p:spPr>
          <a:xfrm>
            <a:off x="-600" y="630525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Google Shape;57;p8"/>
          <p:cNvCxnSpPr/>
          <p:nvPr/>
        </p:nvCxnSpPr>
        <p:spPr>
          <a:xfrm>
            <a:off x="-600" y="709740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8" name="Google Shape;58;p8" title="JU-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953993" cy="59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-600" y="630525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Google Shape;62;p9"/>
          <p:cNvCxnSpPr/>
          <p:nvPr/>
        </p:nvCxnSpPr>
        <p:spPr>
          <a:xfrm>
            <a:off x="-600" y="709740"/>
            <a:ext cx="9145200" cy="0"/>
          </a:xfrm>
          <a:prstGeom prst="straightConnector1">
            <a:avLst/>
          </a:prstGeom>
          <a:noFill/>
          <a:ln cap="flat" cmpd="sng" w="9525">
            <a:solidFill>
              <a:srgbClr val="5F636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3" name="Google Shape;63;p9" title="JU-logo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953993" cy="59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el und ein Inhalt">
  <p:cSld name="2_Titel und ein Inhal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idx="1" type="body"/>
          </p:nvPr>
        </p:nvSpPr>
        <p:spPr>
          <a:xfrm>
            <a:off x="656033" y="1113235"/>
            <a:ext cx="7935600" cy="32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04800" lvl="0" marL="457200" rtl="0" algn="l"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‣"/>
              <a:defRPr/>
            </a:lvl1pPr>
            <a:lvl2pPr indent="-317500" lvl="1" marL="914400" rtl="0" algn="l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•"/>
              <a:defRPr/>
            </a:lvl2pPr>
            <a:lvl3pPr indent="-304800" lvl="2" marL="1371600" rtl="0" algn="l"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200"/>
              <a:buChar char="»"/>
              <a:defRPr/>
            </a:lvl3pPr>
            <a:lvl4pPr indent="-317500" lvl="3" marL="18288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⁃"/>
              <a:defRPr/>
            </a:lvl4pPr>
            <a:lvl5pPr indent="-317500" lvl="4" marL="2286000" rtl="0" algn="l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⚬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⁍"/>
              <a:defRPr/>
            </a:lvl6pPr>
            <a:lvl7pPr indent="-3175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▫"/>
              <a:defRPr/>
            </a:lvl7pPr>
            <a:lvl8pPr indent="-3175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▹"/>
              <a:defRPr/>
            </a:lvl8pPr>
            <a:lvl9pPr indent="-3175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∙"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type="title"/>
          </p:nvPr>
        </p:nvSpPr>
        <p:spPr>
          <a:xfrm>
            <a:off x="656034" y="166681"/>
            <a:ext cx="79356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Open Sans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5F6362"/>
              </a:buClr>
              <a:buSzPts val="2400"/>
              <a:buFont typeface="Average Sans"/>
              <a:buNone/>
              <a:defRPr sz="2400">
                <a:solidFill>
                  <a:srgbClr val="5F6362"/>
                </a:solidFill>
                <a:latin typeface="Average Sans"/>
                <a:ea typeface="Average Sans"/>
                <a:cs typeface="Average Sans"/>
                <a:sym typeface="Average Sans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5F6362"/>
              </a:buClr>
              <a:buSzPts val="3000"/>
              <a:buFont typeface="Average Sans"/>
              <a:buNone/>
              <a:defRPr sz="3000">
                <a:solidFill>
                  <a:srgbClr val="5F6362"/>
                </a:solidFill>
                <a:latin typeface="Average Sans"/>
                <a:ea typeface="Average Sans"/>
                <a:cs typeface="Average Sans"/>
                <a:sym typeface="Average Sans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5F6362"/>
              </a:buClr>
              <a:buSzPts val="3000"/>
              <a:buFont typeface="Average Sans"/>
              <a:buNone/>
              <a:defRPr sz="3000">
                <a:solidFill>
                  <a:srgbClr val="5F6362"/>
                </a:solidFill>
                <a:latin typeface="Average Sans"/>
                <a:ea typeface="Average Sans"/>
                <a:cs typeface="Average Sans"/>
                <a:sym typeface="Average Sans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5F6362"/>
              </a:buClr>
              <a:buSzPts val="3000"/>
              <a:buFont typeface="Average Sans"/>
              <a:buNone/>
              <a:defRPr sz="3000">
                <a:solidFill>
                  <a:srgbClr val="5F6362"/>
                </a:solidFill>
                <a:latin typeface="Average Sans"/>
                <a:ea typeface="Average Sans"/>
                <a:cs typeface="Average Sans"/>
                <a:sym typeface="Average Sans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5F6362"/>
              </a:buClr>
              <a:buSzPts val="3000"/>
              <a:buFont typeface="Average Sans"/>
              <a:buNone/>
              <a:defRPr sz="3000">
                <a:solidFill>
                  <a:srgbClr val="5F6362"/>
                </a:solidFill>
                <a:latin typeface="Average Sans"/>
                <a:ea typeface="Average Sans"/>
                <a:cs typeface="Average Sans"/>
                <a:sym typeface="Average Sans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5F6362"/>
              </a:buClr>
              <a:buSzPts val="3000"/>
              <a:buFont typeface="Average Sans"/>
              <a:buNone/>
              <a:defRPr sz="3000">
                <a:solidFill>
                  <a:srgbClr val="5F6362"/>
                </a:solidFill>
                <a:latin typeface="Average Sans"/>
                <a:ea typeface="Average Sans"/>
                <a:cs typeface="Average Sans"/>
                <a:sym typeface="Average Sans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5F6362"/>
              </a:buClr>
              <a:buSzPts val="3000"/>
              <a:buFont typeface="Average Sans"/>
              <a:buNone/>
              <a:defRPr sz="3000">
                <a:solidFill>
                  <a:srgbClr val="5F6362"/>
                </a:solidFill>
                <a:latin typeface="Average Sans"/>
                <a:ea typeface="Average Sans"/>
                <a:cs typeface="Average Sans"/>
                <a:sym typeface="Average Sans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5F6362"/>
              </a:buClr>
              <a:buSzPts val="3000"/>
              <a:buFont typeface="Average Sans"/>
              <a:buNone/>
              <a:defRPr sz="3000">
                <a:solidFill>
                  <a:srgbClr val="5F6362"/>
                </a:solidFill>
                <a:latin typeface="Average Sans"/>
                <a:ea typeface="Average Sans"/>
                <a:cs typeface="Average Sans"/>
                <a:sym typeface="Average Sans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5F6362"/>
              </a:buClr>
              <a:buSzPts val="3000"/>
              <a:buFont typeface="Average Sans"/>
              <a:buNone/>
              <a:defRPr sz="3000">
                <a:solidFill>
                  <a:srgbClr val="5F6362"/>
                </a:solidFill>
                <a:latin typeface="Average Sans"/>
                <a:ea typeface="Average Sans"/>
                <a:cs typeface="Average Sans"/>
                <a:sym typeface="Average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  <a:defRPr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400"/>
              <a:buFont typeface="Average"/>
              <a:buChar char="•"/>
              <a:defRPr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200"/>
              <a:buFont typeface="Average"/>
              <a:buChar char="»"/>
              <a:def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200"/>
              <a:buFont typeface="Average"/>
              <a:buChar char="⁃"/>
              <a:def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200"/>
              <a:buFont typeface="Average"/>
              <a:buChar char="⚬"/>
              <a:def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200"/>
              <a:buFont typeface="Average"/>
              <a:buChar char="⁍"/>
              <a:def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200"/>
              <a:buFont typeface="Average"/>
              <a:buChar char="▫"/>
              <a:def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200"/>
              <a:buFont typeface="Average"/>
              <a:buChar char="▹"/>
              <a:def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200"/>
              <a:buFont typeface="Average"/>
              <a:buChar char="∙"/>
              <a:def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hyperlink" Target="https://link.springer.com/article/10.1007/JHEP12(2024)156" TargetMode="External"/><Relationship Id="rId5" Type="http://schemas.openxmlformats.org/officeDocument/2006/relationships/hyperlink" Target="https://link.springer.com/article/10.1007/JHEP12(2024)156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en.wikipedia.org/wiki/Millennium_Prize_Problems#Yang%E2%80%93Mills_existence_and_mass_gap" TargetMode="External"/><Relationship Id="rId4" Type="http://schemas.openxmlformats.org/officeDocument/2006/relationships/image" Target="../media/image11.jpg"/><Relationship Id="rId5" Type="http://schemas.openxmlformats.org/officeDocument/2006/relationships/image" Target="../media/image7.png"/><Relationship Id="rId6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arxiv.org/abs/1805.09327" TargetMode="External"/><Relationship Id="rId4" Type="http://schemas.openxmlformats.org/officeDocument/2006/relationships/hyperlink" Target="https://arxiv.org/abs/2307.00728" TargetMode="External"/><Relationship Id="rId5" Type="http://schemas.openxmlformats.org/officeDocument/2006/relationships/hyperlink" Target="https://link.aps.org/doi/10.1103/PhysRevD.111.094032" TargetMode="External"/><Relationship Id="rId6" Type="http://schemas.openxmlformats.org/officeDocument/2006/relationships/hyperlink" Target="https://arxiv.org/abs/2507.22837" TargetMode="External"/><Relationship Id="rId7" Type="http://schemas.openxmlformats.org/officeDocument/2006/relationships/image" Target="../media/image14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0.png"/><Relationship Id="rId4" Type="http://schemas.openxmlformats.org/officeDocument/2006/relationships/image" Target="../media/image13.gif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3.png"/><Relationship Id="rId4" Type="http://schemas.openxmlformats.org/officeDocument/2006/relationships/image" Target="../media/image3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2.png"/><Relationship Id="rId4" Type="http://schemas.openxmlformats.org/officeDocument/2006/relationships/hyperlink" Target="https://arxiv.org/abs/2310.18674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5.png"/><Relationship Id="rId4" Type="http://schemas.openxmlformats.org/officeDocument/2006/relationships/hyperlink" Target="https://arxiv.org/abs/2210.07007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9.png"/><Relationship Id="rId4" Type="http://schemas.openxmlformats.org/officeDocument/2006/relationships/image" Target="../media/image39.png"/><Relationship Id="rId5" Type="http://schemas.openxmlformats.org/officeDocument/2006/relationships/image" Target="../media/image3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9.png"/><Relationship Id="rId4" Type="http://schemas.openxmlformats.org/officeDocument/2006/relationships/image" Target="../media/image16.png"/><Relationship Id="rId5" Type="http://schemas.openxmlformats.org/officeDocument/2006/relationships/image" Target="../media/image30.png"/><Relationship Id="rId6" Type="http://schemas.openxmlformats.org/officeDocument/2006/relationships/image" Target="../media/image23.png"/><Relationship Id="rId7" Type="http://schemas.openxmlformats.org/officeDocument/2006/relationships/image" Target="../media/image2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arxiv.org/pdf/2310.14803.pdf" TargetMode="External"/><Relationship Id="rId4" Type="http://schemas.openxmlformats.org/officeDocument/2006/relationships/image" Target="../media/image24.png"/><Relationship Id="rId5" Type="http://schemas.openxmlformats.org/officeDocument/2006/relationships/image" Target="../media/image2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s://arxiv.org/pdf/2310.14803.pdf" TargetMode="External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://arxiv.org/abs/hep-ph/0010201" TargetMode="External"/><Relationship Id="rId4" Type="http://schemas.openxmlformats.org/officeDocument/2006/relationships/hyperlink" Target="http://arxiv.org/abs/hep-ph/0104127" TargetMode="External"/><Relationship Id="rId5" Type="http://schemas.openxmlformats.org/officeDocument/2006/relationships/hyperlink" Target="http://arxiv.org/abs/2006.14635" TargetMode="External"/><Relationship Id="rId6" Type="http://schemas.openxmlformats.org/officeDocument/2006/relationships/hyperlink" Target="https://arxiv.org/abs/2111.13453" TargetMode="External"/><Relationship Id="rId7" Type="http://schemas.openxmlformats.org/officeDocument/2006/relationships/image" Target="../media/image2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arxiv.org/abs/1412.6478" TargetMode="External"/><Relationship Id="rId4" Type="http://schemas.openxmlformats.org/officeDocument/2006/relationships/image" Target="../media/image2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7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sherpa-team.gitlab.io/" TargetMode="External"/><Relationship Id="rId4" Type="http://schemas.openxmlformats.org/officeDocument/2006/relationships/image" Target="../media/image28.png"/><Relationship Id="rId5" Type="http://schemas.openxmlformats.org/officeDocument/2006/relationships/image" Target="../media/image3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.png"/><Relationship Id="rId4" Type="http://schemas.openxmlformats.org/officeDocument/2006/relationships/hyperlink" Target="https://arxiv.org/abs/1903.09895" TargetMode="External"/><Relationship Id="rId5" Type="http://schemas.openxmlformats.org/officeDocument/2006/relationships/image" Target="../media/image31.png"/><Relationship Id="rId6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arxiv.org/abs/1903.09895" TargetMode="External"/><Relationship Id="rId4" Type="http://schemas.openxmlformats.org/officeDocument/2006/relationships/hyperlink" Target="https://arxiv.org/abs/1903.09895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arxiv.org/abs/2203.10948" TargetMode="External"/><Relationship Id="rId4" Type="http://schemas.openxmlformats.org/officeDocument/2006/relationships/hyperlink" Target="https://arxiv.org/abs/0810.5071" TargetMode="External"/><Relationship Id="rId5" Type="http://schemas.openxmlformats.org/officeDocument/2006/relationships/image" Target="../media/image3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/>
          <p:nvPr>
            <p:ph type="ctrTitle"/>
          </p:nvPr>
        </p:nvSpPr>
        <p:spPr>
          <a:xfrm>
            <a:off x="685800" y="773917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The new Sherpa 3.0 event generator</a:t>
            </a:r>
            <a:endParaRPr sz="3600"/>
          </a:p>
        </p:txBody>
      </p:sp>
      <p:sp>
        <p:nvSpPr>
          <p:cNvPr id="72" name="Google Shape;72;p11"/>
          <p:cNvSpPr txBox="1"/>
          <p:nvPr>
            <p:ph idx="1" type="subTitle"/>
          </p:nvPr>
        </p:nvSpPr>
        <p:spPr>
          <a:xfrm>
            <a:off x="685800" y="368820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International Workshop on Future Linear Colliders, </a:t>
            </a:r>
            <a:r>
              <a:rPr lang="en-GB"/>
              <a:t>Valencia</a:t>
            </a:r>
            <a:r>
              <a:rPr lang="en-GB"/>
              <a:t>, October 2025</a:t>
            </a:r>
            <a:endParaRPr/>
          </a:p>
        </p:txBody>
      </p:sp>
      <p:sp>
        <p:nvSpPr>
          <p:cNvPr id="73" name="Google Shape;73;p11"/>
          <p:cNvSpPr txBox="1"/>
          <p:nvPr>
            <p:ph idx="1" type="subTitle"/>
          </p:nvPr>
        </p:nvSpPr>
        <p:spPr>
          <a:xfrm>
            <a:off x="732400" y="25456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Alan Price</a:t>
            </a:r>
            <a:br>
              <a:rPr lang="en-GB" sz="2400"/>
            </a:br>
            <a:r>
              <a:rPr lang="en-GB"/>
              <a:t>on behalf of the Sherpa collaboration</a:t>
            </a:r>
            <a:endParaRPr sz="2400"/>
          </a:p>
        </p:txBody>
      </p:sp>
      <p:pic>
        <p:nvPicPr>
          <p:cNvPr id="74" name="Google Shape;74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58450" y="3804350"/>
            <a:ext cx="1785550" cy="133915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1"/>
          <p:cNvSpPr txBox="1"/>
          <p:nvPr/>
        </p:nvSpPr>
        <p:spPr>
          <a:xfrm>
            <a:off x="407150" y="4594775"/>
            <a:ext cx="1900200" cy="3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verage"/>
              <a:buNone/>
            </a:pPr>
            <a:r>
              <a:rPr i="1" lang="en-GB" sz="1000" u="sng">
                <a:solidFill>
                  <a:schemeClr val="hlink"/>
                </a:solidFill>
                <a:latin typeface="Average"/>
                <a:ea typeface="Average"/>
                <a:cs typeface="Average"/>
                <a:sym typeface="Average"/>
                <a:hlinkClick r:id="rId4"/>
              </a:rPr>
              <a:t>[JHEP</a:t>
            </a:r>
            <a:r>
              <a:rPr lang="en-GB" sz="1000" u="sng">
                <a:solidFill>
                  <a:schemeClr val="hlink"/>
                </a:solidFill>
                <a:latin typeface="Average"/>
                <a:ea typeface="Average"/>
                <a:cs typeface="Average"/>
                <a:sym typeface="Average"/>
                <a:hlinkClick r:id="rId5"/>
              </a:rPr>
              <a:t> 12 (2024) 156]</a:t>
            </a:r>
            <a:endParaRPr sz="10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0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The need for (resummed) QCD</a:t>
            </a:r>
            <a:endParaRPr/>
          </a:p>
        </p:txBody>
      </p:sp>
      <p:sp>
        <p:nvSpPr>
          <p:cNvPr id="164" name="Google Shape;164;p20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Don’t know how to solve QCD </a:t>
            </a:r>
            <a:r>
              <a:rPr b="1" lang="en-GB">
                <a:solidFill>
                  <a:srgbClr val="0059A3"/>
                </a:solidFill>
              </a:rPr>
              <a:t>analytically</a:t>
            </a:r>
            <a:endParaRPr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Only </a:t>
            </a:r>
            <a:r>
              <a:rPr b="1" lang="en-GB">
                <a:solidFill>
                  <a:srgbClr val="0059A3"/>
                </a:solidFill>
              </a:rPr>
              <a:t>perturbation series</a:t>
            </a:r>
            <a:r>
              <a:rPr lang="en-GB"/>
              <a:t> in α</a:t>
            </a:r>
            <a:r>
              <a:rPr baseline="-25000" lang="en-GB"/>
              <a:t>S</a:t>
            </a:r>
            <a:r>
              <a:rPr lang="en-GB"/>
              <a:t> for hard scattering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For predictions at </a:t>
            </a:r>
            <a:r>
              <a:rPr b="1" lang="en-GB">
                <a:solidFill>
                  <a:srgbClr val="38761D"/>
                </a:solidFill>
              </a:rPr>
              <a:t>fully-realistic particle level</a:t>
            </a:r>
            <a:r>
              <a:rPr lang="en-GB"/>
              <a:t> (low energies, hadrons, …): series </a:t>
            </a:r>
            <a:r>
              <a:rPr b="1" lang="en-GB">
                <a:solidFill>
                  <a:schemeClr val="accent6"/>
                </a:solidFill>
              </a:rPr>
              <a:t>diverges</a:t>
            </a:r>
            <a:r>
              <a:rPr lang="en-GB"/>
              <a:t>!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Resummation necessary, but only feasible in approximation: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Parton Showers (PS) resum the large contributions that repeat universally at each order!</a:t>
            </a:r>
            <a:endParaRPr/>
          </a:p>
        </p:txBody>
      </p:sp>
      <p:sp>
        <p:nvSpPr>
          <p:cNvPr id="165" name="Google Shape;165;p20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66" name="Google Shape;166;p20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16600" y="788975"/>
            <a:ext cx="2713074" cy="105764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0"/>
          <p:cNvSpPr txBox="1"/>
          <p:nvPr/>
        </p:nvSpPr>
        <p:spPr>
          <a:xfrm>
            <a:off x="8556800" y="3800925"/>
            <a:ext cx="673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😲</a:t>
            </a:r>
            <a:endParaRPr sz="3600"/>
          </a:p>
        </p:txBody>
      </p:sp>
      <p:pic>
        <p:nvPicPr>
          <p:cNvPr id="168" name="Google Shape;16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78225" y="4539825"/>
            <a:ext cx="673801" cy="509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18325" y="1596342"/>
            <a:ext cx="4785874" cy="2311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1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QCD p</a:t>
            </a:r>
            <a:r>
              <a:rPr lang="en-GB"/>
              <a:t>arton showers around for a long time!</a:t>
            </a:r>
            <a:endParaRPr/>
          </a:p>
        </p:txBody>
      </p:sp>
      <p:sp>
        <p:nvSpPr>
          <p:cNvPr id="175" name="Google Shape;175;p21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76" name="Google Shape;176;p21"/>
          <p:cNvCxnSpPr/>
          <p:nvPr/>
        </p:nvCxnSpPr>
        <p:spPr>
          <a:xfrm>
            <a:off x="457200" y="3771863"/>
            <a:ext cx="82296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7" name="Google Shape;177;p21"/>
          <p:cNvSpPr txBox="1"/>
          <p:nvPr/>
        </p:nvSpPr>
        <p:spPr>
          <a:xfrm>
            <a:off x="5334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1975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78" name="Google Shape;178;p21"/>
          <p:cNvSpPr txBox="1"/>
          <p:nvPr/>
        </p:nvSpPr>
        <p:spPr>
          <a:xfrm>
            <a:off x="42576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2000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79" name="Google Shape;179;p21"/>
          <p:cNvSpPr txBox="1"/>
          <p:nvPr/>
        </p:nvSpPr>
        <p:spPr>
          <a:xfrm>
            <a:off x="81534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2025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80" name="Google Shape;180;p21"/>
          <p:cNvSpPr txBox="1"/>
          <p:nvPr/>
        </p:nvSpPr>
        <p:spPr>
          <a:xfrm>
            <a:off x="12954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1980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81" name="Google Shape;181;p21"/>
          <p:cNvSpPr txBox="1"/>
          <p:nvPr/>
        </p:nvSpPr>
        <p:spPr>
          <a:xfrm>
            <a:off x="19812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1985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82" name="Google Shape;182;p21"/>
          <p:cNvSpPr txBox="1"/>
          <p:nvPr/>
        </p:nvSpPr>
        <p:spPr>
          <a:xfrm>
            <a:off x="27432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1990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83" name="Google Shape;183;p21"/>
          <p:cNvSpPr txBox="1"/>
          <p:nvPr/>
        </p:nvSpPr>
        <p:spPr>
          <a:xfrm>
            <a:off x="35052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1995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84" name="Google Shape;184;p21"/>
          <p:cNvSpPr/>
          <p:nvPr/>
        </p:nvSpPr>
        <p:spPr>
          <a:xfrm>
            <a:off x="828675" y="3705225"/>
            <a:ext cx="628800" cy="1143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85" name="Google Shape;185;p21"/>
          <p:cNvSpPr/>
          <p:nvPr/>
        </p:nvSpPr>
        <p:spPr>
          <a:xfrm>
            <a:off x="5141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86" name="Google Shape;186;p21"/>
          <p:cNvCxnSpPr>
            <a:stCxn id="185" idx="4"/>
          </p:cNvCxnSpPr>
          <p:nvPr/>
        </p:nvCxnSpPr>
        <p:spPr>
          <a:xfrm>
            <a:off x="566775" y="3819525"/>
            <a:ext cx="176100" cy="666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7" name="Google Shape;187;p21"/>
          <p:cNvSpPr txBox="1"/>
          <p:nvPr/>
        </p:nvSpPr>
        <p:spPr>
          <a:xfrm>
            <a:off x="247650" y="4505325"/>
            <a:ext cx="18291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QCD confinement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88" name="Google Shape;188;p21"/>
          <p:cNvCxnSpPr>
            <a:stCxn id="184" idx="0"/>
            <a:endCxn id="189" idx="2"/>
          </p:cNvCxnSpPr>
          <p:nvPr/>
        </p:nvCxnSpPr>
        <p:spPr>
          <a:xfrm rot="10800000">
            <a:off x="828675" y="2840925"/>
            <a:ext cx="314400" cy="864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9" name="Google Shape;189;p21"/>
          <p:cNvSpPr txBox="1"/>
          <p:nvPr/>
        </p:nvSpPr>
        <p:spPr>
          <a:xfrm>
            <a:off x="66600" y="1945825"/>
            <a:ext cx="1524000" cy="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Early hadronisation models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90" name="Google Shape;190;p21"/>
          <p:cNvSpPr/>
          <p:nvPr/>
        </p:nvSpPr>
        <p:spPr>
          <a:xfrm>
            <a:off x="1666875" y="3705225"/>
            <a:ext cx="866700" cy="1143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91" name="Google Shape;191;p21"/>
          <p:cNvCxnSpPr>
            <a:stCxn id="190" idx="0"/>
            <a:endCxn id="192" idx="2"/>
          </p:cNvCxnSpPr>
          <p:nvPr/>
        </p:nvCxnSpPr>
        <p:spPr>
          <a:xfrm flipH="1" rot="10800000">
            <a:off x="2100225" y="2409825"/>
            <a:ext cx="785700" cy="1295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2" name="Google Shape;192;p21"/>
          <p:cNvSpPr txBox="1"/>
          <p:nvPr/>
        </p:nvSpPr>
        <p:spPr>
          <a:xfrm>
            <a:off x="1590600" y="955225"/>
            <a:ext cx="2590800" cy="14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Parton shower concepts: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First Markov chains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Colour coherence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Angular ordering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Initial state evolution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93" name="Google Shape;193;p21"/>
          <p:cNvSpPr/>
          <p:nvPr/>
        </p:nvSpPr>
        <p:spPr>
          <a:xfrm>
            <a:off x="18857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94" name="Google Shape;194;p21"/>
          <p:cNvCxnSpPr>
            <a:stCxn id="193" idx="4"/>
          </p:cNvCxnSpPr>
          <p:nvPr/>
        </p:nvCxnSpPr>
        <p:spPr>
          <a:xfrm flipH="1">
            <a:off x="1866975" y="3819525"/>
            <a:ext cx="71400" cy="342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5" name="Google Shape;195;p21"/>
          <p:cNvSpPr txBox="1"/>
          <p:nvPr/>
        </p:nvSpPr>
        <p:spPr>
          <a:xfrm>
            <a:off x="1162050" y="4124325"/>
            <a:ext cx="11049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Pythia 1.0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96" name="Google Shape;196;p21"/>
          <p:cNvSpPr/>
          <p:nvPr/>
        </p:nvSpPr>
        <p:spPr>
          <a:xfrm>
            <a:off x="26477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97" name="Google Shape;197;p21"/>
          <p:cNvCxnSpPr>
            <a:endCxn id="198" idx="0"/>
          </p:cNvCxnSpPr>
          <p:nvPr/>
        </p:nvCxnSpPr>
        <p:spPr>
          <a:xfrm>
            <a:off x="2700300" y="3819525"/>
            <a:ext cx="233400" cy="30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8" name="Google Shape;198;p21"/>
          <p:cNvSpPr txBox="1"/>
          <p:nvPr/>
        </p:nvSpPr>
        <p:spPr>
          <a:xfrm>
            <a:off x="2305050" y="4124325"/>
            <a:ext cx="12573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Herwig 2.2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99" name="Google Shape;199;p21"/>
          <p:cNvSpPr txBox="1"/>
          <p:nvPr/>
        </p:nvSpPr>
        <p:spPr>
          <a:xfrm>
            <a:off x="49434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2005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0" name="Google Shape;200;p21"/>
          <p:cNvSpPr txBox="1"/>
          <p:nvPr/>
        </p:nvSpPr>
        <p:spPr>
          <a:xfrm>
            <a:off x="57054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2010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1" name="Google Shape;201;p21"/>
          <p:cNvSpPr txBox="1"/>
          <p:nvPr/>
        </p:nvSpPr>
        <p:spPr>
          <a:xfrm>
            <a:off x="63912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2015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2" name="Google Shape;202;p21"/>
          <p:cNvSpPr txBox="1"/>
          <p:nvPr/>
        </p:nvSpPr>
        <p:spPr>
          <a:xfrm>
            <a:off x="71532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2020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03" name="Google Shape;203;p21"/>
          <p:cNvCxnSpPr>
            <a:stCxn id="204" idx="0"/>
            <a:endCxn id="205" idx="2"/>
          </p:cNvCxnSpPr>
          <p:nvPr/>
        </p:nvCxnSpPr>
        <p:spPr>
          <a:xfrm flipH="1" rot="10800000">
            <a:off x="4757775" y="2650725"/>
            <a:ext cx="109500" cy="105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5" name="Google Shape;205;p21"/>
          <p:cNvSpPr txBox="1"/>
          <p:nvPr/>
        </p:nvSpPr>
        <p:spPr>
          <a:xfrm>
            <a:off x="4314750" y="1983750"/>
            <a:ext cx="11049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Multi-jet merging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4" name="Google Shape;204;p21"/>
          <p:cNvSpPr/>
          <p:nvPr/>
        </p:nvSpPr>
        <p:spPr>
          <a:xfrm>
            <a:off x="47051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06" name="Google Shape;206;p21"/>
          <p:cNvCxnSpPr>
            <a:stCxn id="207" idx="0"/>
            <a:endCxn id="208" idx="2"/>
          </p:cNvCxnSpPr>
          <p:nvPr/>
        </p:nvCxnSpPr>
        <p:spPr>
          <a:xfrm flipH="1" rot="10800000">
            <a:off x="4910175" y="1867125"/>
            <a:ext cx="814200" cy="1838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8" name="Google Shape;208;p21"/>
          <p:cNvSpPr txBox="1"/>
          <p:nvPr/>
        </p:nvSpPr>
        <p:spPr>
          <a:xfrm>
            <a:off x="4686150" y="1002675"/>
            <a:ext cx="2076600" cy="8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NLO + </a:t>
            </a:r>
            <a:b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parton shower matching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7" name="Google Shape;207;p21"/>
          <p:cNvSpPr/>
          <p:nvPr/>
        </p:nvSpPr>
        <p:spPr>
          <a:xfrm>
            <a:off x="48575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09" name="Google Shape;209;p21"/>
          <p:cNvSpPr/>
          <p:nvPr/>
        </p:nvSpPr>
        <p:spPr>
          <a:xfrm>
            <a:off x="50099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10" name="Google Shape;210;p21"/>
          <p:cNvCxnSpPr>
            <a:endCxn id="211" idx="0"/>
          </p:cNvCxnSpPr>
          <p:nvPr/>
        </p:nvCxnSpPr>
        <p:spPr>
          <a:xfrm>
            <a:off x="5062500" y="3819525"/>
            <a:ext cx="233400" cy="30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1" name="Google Shape;211;p21"/>
          <p:cNvSpPr txBox="1"/>
          <p:nvPr/>
        </p:nvSpPr>
        <p:spPr>
          <a:xfrm>
            <a:off x="4667250" y="4124325"/>
            <a:ext cx="12573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Sherpa 1.0.1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12" name="Google Shape;212;p21"/>
          <p:cNvSpPr/>
          <p:nvPr/>
        </p:nvSpPr>
        <p:spPr>
          <a:xfrm>
            <a:off x="61529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13" name="Google Shape;213;p21"/>
          <p:cNvCxnSpPr>
            <a:stCxn id="212" idx="0"/>
            <a:endCxn id="214" idx="2"/>
          </p:cNvCxnSpPr>
          <p:nvPr/>
        </p:nvCxnSpPr>
        <p:spPr>
          <a:xfrm flipH="1" rot="10800000">
            <a:off x="6205575" y="3048225"/>
            <a:ext cx="185700" cy="657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4" name="Google Shape;214;p21"/>
          <p:cNvSpPr txBox="1"/>
          <p:nvPr/>
        </p:nvSpPr>
        <p:spPr>
          <a:xfrm>
            <a:off x="5838750" y="2059950"/>
            <a:ext cx="1104900" cy="9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Multi-jet merging at NLO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15" name="Google Shape;215;p21"/>
          <p:cNvSpPr/>
          <p:nvPr/>
        </p:nvSpPr>
        <p:spPr>
          <a:xfrm>
            <a:off x="63815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16" name="Google Shape;216;p21"/>
          <p:cNvCxnSpPr>
            <a:stCxn id="215" idx="0"/>
            <a:endCxn id="217" idx="2"/>
          </p:cNvCxnSpPr>
          <p:nvPr/>
        </p:nvCxnSpPr>
        <p:spPr>
          <a:xfrm flipH="1" rot="10800000">
            <a:off x="6434175" y="2324325"/>
            <a:ext cx="1119000" cy="1380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7" name="Google Shape;217;p21"/>
          <p:cNvSpPr txBox="1"/>
          <p:nvPr/>
        </p:nvSpPr>
        <p:spPr>
          <a:xfrm>
            <a:off x="6514950" y="1459875"/>
            <a:ext cx="2076600" cy="8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NNLO + </a:t>
            </a:r>
            <a:b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parton shower matching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18" name="Google Shape;218;p21"/>
          <p:cNvCxnSpPr/>
          <p:nvPr/>
        </p:nvCxnSpPr>
        <p:spPr>
          <a:xfrm>
            <a:off x="6434175" y="3825925"/>
            <a:ext cx="233400" cy="30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9" name="Google Shape;219;p21"/>
          <p:cNvSpPr txBox="1"/>
          <p:nvPr/>
        </p:nvSpPr>
        <p:spPr>
          <a:xfrm>
            <a:off x="6115050" y="4124325"/>
            <a:ext cx="1924200" cy="6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NNLOPS, UN2LOPS, Geneva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0" name="Google Shape;220;p21"/>
          <p:cNvSpPr/>
          <p:nvPr/>
        </p:nvSpPr>
        <p:spPr>
          <a:xfrm>
            <a:off x="73721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21" name="Google Shape;221;p21"/>
          <p:cNvCxnSpPr>
            <a:stCxn id="220" idx="6"/>
          </p:cNvCxnSpPr>
          <p:nvPr/>
        </p:nvCxnSpPr>
        <p:spPr>
          <a:xfrm>
            <a:off x="7477425" y="3762375"/>
            <a:ext cx="561900" cy="3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2" name="Google Shape;222;p21"/>
          <p:cNvSpPr txBox="1"/>
          <p:nvPr/>
        </p:nvSpPr>
        <p:spPr>
          <a:xfrm>
            <a:off x="7486650" y="4124325"/>
            <a:ext cx="12573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MiNNLOPS</a:t>
            </a:r>
            <a:endParaRPr sz="1600">
              <a:solidFill>
                <a:srgbClr val="D9D9D9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23" name="Google Shape;223;p21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2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QCD parton shower corrections</a:t>
            </a:r>
            <a:endParaRPr/>
          </a:p>
        </p:txBody>
      </p:sp>
      <p:sp>
        <p:nvSpPr>
          <p:cNvPr id="229" name="Google Shape;229;p22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30" name="Google Shape;230;p22"/>
          <p:cNvCxnSpPr/>
          <p:nvPr/>
        </p:nvCxnSpPr>
        <p:spPr>
          <a:xfrm>
            <a:off x="457200" y="3771863"/>
            <a:ext cx="82296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1" name="Google Shape;231;p22"/>
          <p:cNvSpPr txBox="1"/>
          <p:nvPr/>
        </p:nvSpPr>
        <p:spPr>
          <a:xfrm>
            <a:off x="5334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1975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32" name="Google Shape;232;p22"/>
          <p:cNvSpPr txBox="1"/>
          <p:nvPr/>
        </p:nvSpPr>
        <p:spPr>
          <a:xfrm>
            <a:off x="42576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2000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33" name="Google Shape;233;p22"/>
          <p:cNvSpPr txBox="1"/>
          <p:nvPr/>
        </p:nvSpPr>
        <p:spPr>
          <a:xfrm>
            <a:off x="81534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2025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34" name="Google Shape;234;p22"/>
          <p:cNvSpPr txBox="1"/>
          <p:nvPr/>
        </p:nvSpPr>
        <p:spPr>
          <a:xfrm>
            <a:off x="12954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1980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35" name="Google Shape;235;p22"/>
          <p:cNvSpPr txBox="1"/>
          <p:nvPr/>
        </p:nvSpPr>
        <p:spPr>
          <a:xfrm>
            <a:off x="19812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1985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36" name="Google Shape;236;p22"/>
          <p:cNvSpPr txBox="1"/>
          <p:nvPr/>
        </p:nvSpPr>
        <p:spPr>
          <a:xfrm>
            <a:off x="27432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1990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37" name="Google Shape;237;p22"/>
          <p:cNvSpPr txBox="1"/>
          <p:nvPr/>
        </p:nvSpPr>
        <p:spPr>
          <a:xfrm>
            <a:off x="35052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1995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38" name="Google Shape;238;p22"/>
          <p:cNvSpPr/>
          <p:nvPr/>
        </p:nvSpPr>
        <p:spPr>
          <a:xfrm>
            <a:off x="828675" y="3705225"/>
            <a:ext cx="628800" cy="1143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39" name="Google Shape;239;p22"/>
          <p:cNvSpPr/>
          <p:nvPr/>
        </p:nvSpPr>
        <p:spPr>
          <a:xfrm>
            <a:off x="5141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40" name="Google Shape;240;p22"/>
          <p:cNvCxnSpPr>
            <a:stCxn id="239" idx="4"/>
          </p:cNvCxnSpPr>
          <p:nvPr/>
        </p:nvCxnSpPr>
        <p:spPr>
          <a:xfrm>
            <a:off x="566775" y="3819525"/>
            <a:ext cx="176100" cy="666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1" name="Google Shape;241;p22"/>
          <p:cNvSpPr txBox="1"/>
          <p:nvPr/>
        </p:nvSpPr>
        <p:spPr>
          <a:xfrm>
            <a:off x="247650" y="4505325"/>
            <a:ext cx="18291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QCD confinement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42" name="Google Shape;242;p22"/>
          <p:cNvCxnSpPr>
            <a:stCxn id="238" idx="0"/>
            <a:endCxn id="243" idx="2"/>
          </p:cNvCxnSpPr>
          <p:nvPr/>
        </p:nvCxnSpPr>
        <p:spPr>
          <a:xfrm rot="10800000">
            <a:off x="828675" y="2840925"/>
            <a:ext cx="314400" cy="864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3" name="Google Shape;243;p22"/>
          <p:cNvSpPr txBox="1"/>
          <p:nvPr/>
        </p:nvSpPr>
        <p:spPr>
          <a:xfrm>
            <a:off x="66600" y="1945825"/>
            <a:ext cx="1524000" cy="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Early hadronisation models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44" name="Google Shape;244;p22"/>
          <p:cNvSpPr/>
          <p:nvPr/>
        </p:nvSpPr>
        <p:spPr>
          <a:xfrm>
            <a:off x="1666875" y="3705225"/>
            <a:ext cx="866700" cy="1143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45" name="Google Shape;245;p22"/>
          <p:cNvCxnSpPr>
            <a:stCxn id="244" idx="0"/>
            <a:endCxn id="246" idx="2"/>
          </p:cNvCxnSpPr>
          <p:nvPr/>
        </p:nvCxnSpPr>
        <p:spPr>
          <a:xfrm flipH="1" rot="10800000">
            <a:off x="2100225" y="2409825"/>
            <a:ext cx="785700" cy="1295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6" name="Google Shape;246;p22"/>
          <p:cNvSpPr txBox="1"/>
          <p:nvPr/>
        </p:nvSpPr>
        <p:spPr>
          <a:xfrm>
            <a:off x="1590600" y="955225"/>
            <a:ext cx="2590800" cy="14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Parton shower concepts: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First Markov chains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Colour coherence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Angular ordering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Initial state evolution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47" name="Google Shape;247;p22"/>
          <p:cNvSpPr/>
          <p:nvPr/>
        </p:nvSpPr>
        <p:spPr>
          <a:xfrm>
            <a:off x="18857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48" name="Google Shape;248;p22"/>
          <p:cNvCxnSpPr>
            <a:stCxn id="247" idx="4"/>
          </p:cNvCxnSpPr>
          <p:nvPr/>
        </p:nvCxnSpPr>
        <p:spPr>
          <a:xfrm flipH="1">
            <a:off x="1866975" y="3819525"/>
            <a:ext cx="71400" cy="342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9" name="Google Shape;249;p22"/>
          <p:cNvSpPr txBox="1"/>
          <p:nvPr/>
        </p:nvSpPr>
        <p:spPr>
          <a:xfrm>
            <a:off x="1162050" y="4124325"/>
            <a:ext cx="11049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Pythia 1.0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0" name="Google Shape;250;p22"/>
          <p:cNvSpPr/>
          <p:nvPr/>
        </p:nvSpPr>
        <p:spPr>
          <a:xfrm>
            <a:off x="26477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51" name="Google Shape;251;p22"/>
          <p:cNvCxnSpPr>
            <a:endCxn id="252" idx="0"/>
          </p:cNvCxnSpPr>
          <p:nvPr/>
        </p:nvCxnSpPr>
        <p:spPr>
          <a:xfrm>
            <a:off x="2700300" y="3819525"/>
            <a:ext cx="233400" cy="30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2" name="Google Shape;252;p22"/>
          <p:cNvSpPr txBox="1"/>
          <p:nvPr/>
        </p:nvSpPr>
        <p:spPr>
          <a:xfrm>
            <a:off x="2305050" y="4124325"/>
            <a:ext cx="12573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Herwig 2.2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3" name="Google Shape;253;p22"/>
          <p:cNvSpPr txBox="1"/>
          <p:nvPr/>
        </p:nvSpPr>
        <p:spPr>
          <a:xfrm>
            <a:off x="49434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2005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4" name="Google Shape;254;p22"/>
          <p:cNvSpPr txBox="1"/>
          <p:nvPr/>
        </p:nvSpPr>
        <p:spPr>
          <a:xfrm>
            <a:off x="57054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2010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5" name="Google Shape;255;p22"/>
          <p:cNvSpPr txBox="1"/>
          <p:nvPr/>
        </p:nvSpPr>
        <p:spPr>
          <a:xfrm>
            <a:off x="63912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2015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6" name="Google Shape;256;p22"/>
          <p:cNvSpPr txBox="1"/>
          <p:nvPr/>
        </p:nvSpPr>
        <p:spPr>
          <a:xfrm>
            <a:off x="71532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2020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57" name="Google Shape;257;p22"/>
          <p:cNvCxnSpPr>
            <a:stCxn id="258" idx="0"/>
            <a:endCxn id="259" idx="2"/>
          </p:cNvCxnSpPr>
          <p:nvPr/>
        </p:nvCxnSpPr>
        <p:spPr>
          <a:xfrm flipH="1" rot="10800000">
            <a:off x="4757775" y="2650725"/>
            <a:ext cx="109500" cy="105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9" name="Google Shape;259;p22"/>
          <p:cNvSpPr txBox="1"/>
          <p:nvPr/>
        </p:nvSpPr>
        <p:spPr>
          <a:xfrm>
            <a:off x="4314750" y="1983750"/>
            <a:ext cx="11049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Multi-jet merging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58" name="Google Shape;258;p22"/>
          <p:cNvSpPr/>
          <p:nvPr/>
        </p:nvSpPr>
        <p:spPr>
          <a:xfrm>
            <a:off x="47051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60" name="Google Shape;260;p22"/>
          <p:cNvCxnSpPr>
            <a:stCxn id="261" idx="0"/>
            <a:endCxn id="262" idx="2"/>
          </p:cNvCxnSpPr>
          <p:nvPr/>
        </p:nvCxnSpPr>
        <p:spPr>
          <a:xfrm flipH="1" rot="10800000">
            <a:off x="4910175" y="1867125"/>
            <a:ext cx="814200" cy="1838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2" name="Google Shape;262;p22"/>
          <p:cNvSpPr txBox="1"/>
          <p:nvPr/>
        </p:nvSpPr>
        <p:spPr>
          <a:xfrm>
            <a:off x="4686150" y="1002675"/>
            <a:ext cx="2076600" cy="8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NLO + 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parton shower matching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1" name="Google Shape;261;p22"/>
          <p:cNvSpPr/>
          <p:nvPr/>
        </p:nvSpPr>
        <p:spPr>
          <a:xfrm>
            <a:off x="48575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3" name="Google Shape;263;p22"/>
          <p:cNvSpPr/>
          <p:nvPr/>
        </p:nvSpPr>
        <p:spPr>
          <a:xfrm>
            <a:off x="50099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64" name="Google Shape;264;p22"/>
          <p:cNvCxnSpPr>
            <a:endCxn id="265" idx="0"/>
          </p:cNvCxnSpPr>
          <p:nvPr/>
        </p:nvCxnSpPr>
        <p:spPr>
          <a:xfrm>
            <a:off x="5062500" y="3819525"/>
            <a:ext cx="233400" cy="30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5" name="Google Shape;265;p22"/>
          <p:cNvSpPr txBox="1"/>
          <p:nvPr/>
        </p:nvSpPr>
        <p:spPr>
          <a:xfrm>
            <a:off x="4667250" y="4124325"/>
            <a:ext cx="12573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Sherpa 1.0.1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6" name="Google Shape;266;p22"/>
          <p:cNvSpPr/>
          <p:nvPr/>
        </p:nvSpPr>
        <p:spPr>
          <a:xfrm>
            <a:off x="61529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67" name="Google Shape;267;p22"/>
          <p:cNvCxnSpPr>
            <a:stCxn id="266" idx="0"/>
            <a:endCxn id="268" idx="2"/>
          </p:cNvCxnSpPr>
          <p:nvPr/>
        </p:nvCxnSpPr>
        <p:spPr>
          <a:xfrm flipH="1" rot="10800000">
            <a:off x="6205575" y="3048225"/>
            <a:ext cx="185700" cy="657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8" name="Google Shape;268;p22"/>
          <p:cNvSpPr txBox="1"/>
          <p:nvPr/>
        </p:nvSpPr>
        <p:spPr>
          <a:xfrm>
            <a:off x="5838750" y="2059950"/>
            <a:ext cx="1104900" cy="9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Multi-jet merging at NLO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69" name="Google Shape;269;p22"/>
          <p:cNvSpPr/>
          <p:nvPr/>
        </p:nvSpPr>
        <p:spPr>
          <a:xfrm>
            <a:off x="63815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70" name="Google Shape;270;p22"/>
          <p:cNvCxnSpPr>
            <a:stCxn id="269" idx="0"/>
            <a:endCxn id="271" idx="2"/>
          </p:cNvCxnSpPr>
          <p:nvPr/>
        </p:nvCxnSpPr>
        <p:spPr>
          <a:xfrm flipH="1" rot="10800000">
            <a:off x="6434175" y="2324325"/>
            <a:ext cx="1119000" cy="1380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1" name="Google Shape;271;p22"/>
          <p:cNvSpPr txBox="1"/>
          <p:nvPr/>
        </p:nvSpPr>
        <p:spPr>
          <a:xfrm>
            <a:off x="6514950" y="1459875"/>
            <a:ext cx="2076600" cy="8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NNLO + 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parton shower matching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72" name="Google Shape;272;p22"/>
          <p:cNvCxnSpPr/>
          <p:nvPr/>
        </p:nvCxnSpPr>
        <p:spPr>
          <a:xfrm>
            <a:off x="6434175" y="3825925"/>
            <a:ext cx="233400" cy="30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3" name="Google Shape;273;p22"/>
          <p:cNvSpPr txBox="1"/>
          <p:nvPr/>
        </p:nvSpPr>
        <p:spPr>
          <a:xfrm>
            <a:off x="6115050" y="4124325"/>
            <a:ext cx="1924200" cy="6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NNLOPS, 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UN2LOPS, Geneva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74" name="Google Shape;274;p22"/>
          <p:cNvSpPr/>
          <p:nvPr/>
        </p:nvSpPr>
        <p:spPr>
          <a:xfrm>
            <a:off x="73721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75" name="Google Shape;275;p22"/>
          <p:cNvCxnSpPr>
            <a:stCxn id="274" idx="6"/>
          </p:cNvCxnSpPr>
          <p:nvPr/>
        </p:nvCxnSpPr>
        <p:spPr>
          <a:xfrm>
            <a:off x="7477425" y="3762375"/>
            <a:ext cx="561900" cy="3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6" name="Google Shape;276;p22"/>
          <p:cNvSpPr txBox="1"/>
          <p:nvPr/>
        </p:nvSpPr>
        <p:spPr>
          <a:xfrm>
            <a:off x="7486650" y="4124325"/>
            <a:ext cx="12573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MiNNLOPS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77" name="Google Shape;277;p22"/>
          <p:cNvSpPr/>
          <p:nvPr/>
        </p:nvSpPr>
        <p:spPr>
          <a:xfrm rot="5997527">
            <a:off x="6152533" y="2485719"/>
            <a:ext cx="546433" cy="4524763"/>
          </a:xfrm>
          <a:prstGeom prst="rightBrace">
            <a:avLst>
              <a:gd fmla="val 50000" name="adj1"/>
              <a:gd fmla="val 69637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78" name="Google Shape;278;p22"/>
          <p:cNvSpPr txBox="1"/>
          <p:nvPr/>
        </p:nvSpPr>
        <p:spPr>
          <a:xfrm>
            <a:off x="4057650" y="4657725"/>
            <a:ext cx="14385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Precision era!</a:t>
            </a:r>
            <a:endParaRPr b="1" sz="1600"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79" name="Google Shape;279;p22"/>
          <p:cNvSpPr/>
          <p:nvPr/>
        </p:nvSpPr>
        <p:spPr>
          <a:xfrm>
            <a:off x="113050" y="840775"/>
            <a:ext cx="4068300" cy="39777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Beyond the collinear approximation using higher-order calculations!</a:t>
            </a:r>
            <a:endParaRPr b="1"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NLO matrix elements</a:t>
            </a:r>
            <a:endParaRPr b="1"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Two families of methods, ~automated:</a:t>
            </a:r>
            <a:endParaRPr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500"/>
              <a:buFont typeface="Average"/>
              <a:buChar char="‣"/>
            </a:pPr>
            <a: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MC@NLO</a:t>
            </a:r>
            <a:endParaRPr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300"/>
              <a:buFont typeface="Average"/>
              <a:buChar char="•"/>
            </a:pP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implementations in MadGraph5_aMC@NLO, </a:t>
            </a:r>
            <a:r>
              <a:rPr b="1"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Sherpa</a:t>
            </a: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, Herwig7</a:t>
            </a:r>
            <a:endParaRPr sz="13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500"/>
              <a:buFont typeface="Average"/>
              <a:buChar char="‣"/>
            </a:pPr>
            <a: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Powheg</a:t>
            </a:r>
            <a:endParaRPr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300"/>
              <a:buFont typeface="Average"/>
              <a:buChar char="•"/>
            </a:pP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implementation in POWHEG-Box for various processes, Whizard</a:t>
            </a:r>
            <a:endParaRPr sz="13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80" name="Google Shape;280;p22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3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QCD parton shower corrections</a:t>
            </a:r>
            <a:endParaRPr/>
          </a:p>
        </p:txBody>
      </p:sp>
      <p:sp>
        <p:nvSpPr>
          <p:cNvPr id="286" name="Google Shape;286;p23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87" name="Google Shape;287;p23"/>
          <p:cNvCxnSpPr/>
          <p:nvPr/>
        </p:nvCxnSpPr>
        <p:spPr>
          <a:xfrm>
            <a:off x="457200" y="3771863"/>
            <a:ext cx="82296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8" name="Google Shape;288;p23"/>
          <p:cNvSpPr txBox="1"/>
          <p:nvPr/>
        </p:nvSpPr>
        <p:spPr>
          <a:xfrm>
            <a:off x="5334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1975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89" name="Google Shape;289;p23"/>
          <p:cNvSpPr txBox="1"/>
          <p:nvPr/>
        </p:nvSpPr>
        <p:spPr>
          <a:xfrm>
            <a:off x="42576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2000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90" name="Google Shape;290;p23"/>
          <p:cNvSpPr txBox="1"/>
          <p:nvPr/>
        </p:nvSpPr>
        <p:spPr>
          <a:xfrm>
            <a:off x="81534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2025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91" name="Google Shape;291;p23"/>
          <p:cNvSpPr txBox="1"/>
          <p:nvPr/>
        </p:nvSpPr>
        <p:spPr>
          <a:xfrm>
            <a:off x="12954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1980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92" name="Google Shape;292;p23"/>
          <p:cNvSpPr txBox="1"/>
          <p:nvPr/>
        </p:nvSpPr>
        <p:spPr>
          <a:xfrm>
            <a:off x="19812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1985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93" name="Google Shape;293;p23"/>
          <p:cNvSpPr txBox="1"/>
          <p:nvPr/>
        </p:nvSpPr>
        <p:spPr>
          <a:xfrm>
            <a:off x="27432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1990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94" name="Google Shape;294;p23"/>
          <p:cNvSpPr txBox="1"/>
          <p:nvPr/>
        </p:nvSpPr>
        <p:spPr>
          <a:xfrm>
            <a:off x="35052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1995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95" name="Google Shape;295;p23"/>
          <p:cNvSpPr/>
          <p:nvPr/>
        </p:nvSpPr>
        <p:spPr>
          <a:xfrm>
            <a:off x="828675" y="3705225"/>
            <a:ext cx="628800" cy="1143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96" name="Google Shape;296;p23"/>
          <p:cNvSpPr/>
          <p:nvPr/>
        </p:nvSpPr>
        <p:spPr>
          <a:xfrm>
            <a:off x="5141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97" name="Google Shape;297;p23"/>
          <p:cNvCxnSpPr>
            <a:stCxn id="296" idx="4"/>
          </p:cNvCxnSpPr>
          <p:nvPr/>
        </p:nvCxnSpPr>
        <p:spPr>
          <a:xfrm>
            <a:off x="566775" y="3819525"/>
            <a:ext cx="176100" cy="666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8" name="Google Shape;298;p23"/>
          <p:cNvSpPr txBox="1"/>
          <p:nvPr/>
        </p:nvSpPr>
        <p:spPr>
          <a:xfrm>
            <a:off x="247650" y="4505325"/>
            <a:ext cx="18291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QCD confinement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299" name="Google Shape;299;p23"/>
          <p:cNvCxnSpPr>
            <a:stCxn id="295" idx="0"/>
            <a:endCxn id="300" idx="2"/>
          </p:cNvCxnSpPr>
          <p:nvPr/>
        </p:nvCxnSpPr>
        <p:spPr>
          <a:xfrm rot="10800000">
            <a:off x="828675" y="2840925"/>
            <a:ext cx="314400" cy="864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0" name="Google Shape;300;p23"/>
          <p:cNvSpPr txBox="1"/>
          <p:nvPr/>
        </p:nvSpPr>
        <p:spPr>
          <a:xfrm>
            <a:off x="66600" y="1945825"/>
            <a:ext cx="1524000" cy="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Early hadronisation models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01" name="Google Shape;301;p23"/>
          <p:cNvSpPr/>
          <p:nvPr/>
        </p:nvSpPr>
        <p:spPr>
          <a:xfrm>
            <a:off x="1666875" y="3705225"/>
            <a:ext cx="866700" cy="1143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02" name="Google Shape;302;p23"/>
          <p:cNvCxnSpPr>
            <a:stCxn id="301" idx="0"/>
            <a:endCxn id="303" idx="2"/>
          </p:cNvCxnSpPr>
          <p:nvPr/>
        </p:nvCxnSpPr>
        <p:spPr>
          <a:xfrm flipH="1" rot="10800000">
            <a:off x="2100225" y="2409825"/>
            <a:ext cx="785700" cy="1295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3" name="Google Shape;303;p23"/>
          <p:cNvSpPr txBox="1"/>
          <p:nvPr/>
        </p:nvSpPr>
        <p:spPr>
          <a:xfrm>
            <a:off x="1590600" y="955225"/>
            <a:ext cx="2590800" cy="14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Parton shower concepts: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First Markov chains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Colour coherence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Angular ordering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Initial state evolution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04" name="Google Shape;304;p23"/>
          <p:cNvSpPr/>
          <p:nvPr/>
        </p:nvSpPr>
        <p:spPr>
          <a:xfrm>
            <a:off x="18857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05" name="Google Shape;305;p23"/>
          <p:cNvCxnSpPr>
            <a:stCxn id="304" idx="4"/>
          </p:cNvCxnSpPr>
          <p:nvPr/>
        </p:nvCxnSpPr>
        <p:spPr>
          <a:xfrm flipH="1">
            <a:off x="1866975" y="3819525"/>
            <a:ext cx="71400" cy="342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6" name="Google Shape;306;p23"/>
          <p:cNvSpPr txBox="1"/>
          <p:nvPr/>
        </p:nvSpPr>
        <p:spPr>
          <a:xfrm>
            <a:off x="1162050" y="4124325"/>
            <a:ext cx="11049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Pythia 1.0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07" name="Google Shape;307;p23"/>
          <p:cNvSpPr/>
          <p:nvPr/>
        </p:nvSpPr>
        <p:spPr>
          <a:xfrm>
            <a:off x="26477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08" name="Google Shape;308;p23"/>
          <p:cNvCxnSpPr>
            <a:endCxn id="309" idx="0"/>
          </p:cNvCxnSpPr>
          <p:nvPr/>
        </p:nvCxnSpPr>
        <p:spPr>
          <a:xfrm>
            <a:off x="2700300" y="3819525"/>
            <a:ext cx="233400" cy="30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9" name="Google Shape;309;p23"/>
          <p:cNvSpPr txBox="1"/>
          <p:nvPr/>
        </p:nvSpPr>
        <p:spPr>
          <a:xfrm>
            <a:off x="2305050" y="4124325"/>
            <a:ext cx="12573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Herwig 2.2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10" name="Google Shape;310;p23"/>
          <p:cNvSpPr txBox="1"/>
          <p:nvPr/>
        </p:nvSpPr>
        <p:spPr>
          <a:xfrm>
            <a:off x="49434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2005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11" name="Google Shape;311;p23"/>
          <p:cNvSpPr txBox="1"/>
          <p:nvPr/>
        </p:nvSpPr>
        <p:spPr>
          <a:xfrm>
            <a:off x="57054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2010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12" name="Google Shape;312;p23"/>
          <p:cNvSpPr txBox="1"/>
          <p:nvPr/>
        </p:nvSpPr>
        <p:spPr>
          <a:xfrm>
            <a:off x="63912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2015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13" name="Google Shape;313;p23"/>
          <p:cNvSpPr txBox="1"/>
          <p:nvPr/>
        </p:nvSpPr>
        <p:spPr>
          <a:xfrm>
            <a:off x="71532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2020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14" name="Google Shape;314;p23"/>
          <p:cNvCxnSpPr>
            <a:stCxn id="315" idx="0"/>
            <a:endCxn id="316" idx="2"/>
          </p:cNvCxnSpPr>
          <p:nvPr/>
        </p:nvCxnSpPr>
        <p:spPr>
          <a:xfrm flipH="1" rot="10800000">
            <a:off x="4757775" y="2650725"/>
            <a:ext cx="109500" cy="105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6" name="Google Shape;316;p23"/>
          <p:cNvSpPr txBox="1"/>
          <p:nvPr/>
        </p:nvSpPr>
        <p:spPr>
          <a:xfrm>
            <a:off x="4314750" y="1983750"/>
            <a:ext cx="11049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Multi-jet merging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15" name="Google Shape;315;p23"/>
          <p:cNvSpPr/>
          <p:nvPr/>
        </p:nvSpPr>
        <p:spPr>
          <a:xfrm>
            <a:off x="47051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17" name="Google Shape;317;p23"/>
          <p:cNvCxnSpPr>
            <a:stCxn id="318" idx="0"/>
            <a:endCxn id="319" idx="2"/>
          </p:cNvCxnSpPr>
          <p:nvPr/>
        </p:nvCxnSpPr>
        <p:spPr>
          <a:xfrm flipH="1" rot="10800000">
            <a:off x="4910175" y="1867125"/>
            <a:ext cx="814200" cy="1838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9" name="Google Shape;319;p23"/>
          <p:cNvSpPr txBox="1"/>
          <p:nvPr/>
        </p:nvSpPr>
        <p:spPr>
          <a:xfrm>
            <a:off x="4686150" y="1002675"/>
            <a:ext cx="2076600" cy="8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NLO + 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parton shower matching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18" name="Google Shape;318;p23"/>
          <p:cNvSpPr/>
          <p:nvPr/>
        </p:nvSpPr>
        <p:spPr>
          <a:xfrm>
            <a:off x="48575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20" name="Google Shape;320;p23"/>
          <p:cNvSpPr/>
          <p:nvPr/>
        </p:nvSpPr>
        <p:spPr>
          <a:xfrm>
            <a:off x="50099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21" name="Google Shape;321;p23"/>
          <p:cNvCxnSpPr>
            <a:endCxn id="322" idx="0"/>
          </p:cNvCxnSpPr>
          <p:nvPr/>
        </p:nvCxnSpPr>
        <p:spPr>
          <a:xfrm>
            <a:off x="5062500" y="3819525"/>
            <a:ext cx="233400" cy="30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2" name="Google Shape;322;p23"/>
          <p:cNvSpPr txBox="1"/>
          <p:nvPr/>
        </p:nvSpPr>
        <p:spPr>
          <a:xfrm>
            <a:off x="4667250" y="4124325"/>
            <a:ext cx="12573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Sherpa 1.0.1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23" name="Google Shape;323;p23"/>
          <p:cNvSpPr/>
          <p:nvPr/>
        </p:nvSpPr>
        <p:spPr>
          <a:xfrm>
            <a:off x="61529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24" name="Google Shape;324;p23"/>
          <p:cNvCxnSpPr>
            <a:stCxn id="323" idx="0"/>
            <a:endCxn id="325" idx="2"/>
          </p:cNvCxnSpPr>
          <p:nvPr/>
        </p:nvCxnSpPr>
        <p:spPr>
          <a:xfrm flipH="1" rot="10800000">
            <a:off x="6205575" y="3048225"/>
            <a:ext cx="185700" cy="657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5" name="Google Shape;325;p23"/>
          <p:cNvSpPr txBox="1"/>
          <p:nvPr/>
        </p:nvSpPr>
        <p:spPr>
          <a:xfrm>
            <a:off x="5838750" y="2059950"/>
            <a:ext cx="1104900" cy="9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Multi-jet merging at NLO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26" name="Google Shape;326;p23"/>
          <p:cNvSpPr/>
          <p:nvPr/>
        </p:nvSpPr>
        <p:spPr>
          <a:xfrm>
            <a:off x="63815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27" name="Google Shape;327;p23"/>
          <p:cNvCxnSpPr>
            <a:stCxn id="326" idx="0"/>
            <a:endCxn id="328" idx="2"/>
          </p:cNvCxnSpPr>
          <p:nvPr/>
        </p:nvCxnSpPr>
        <p:spPr>
          <a:xfrm flipH="1" rot="10800000">
            <a:off x="6434175" y="2324325"/>
            <a:ext cx="1119000" cy="1380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8" name="Google Shape;328;p23"/>
          <p:cNvSpPr txBox="1"/>
          <p:nvPr/>
        </p:nvSpPr>
        <p:spPr>
          <a:xfrm>
            <a:off x="6514950" y="1459875"/>
            <a:ext cx="2076600" cy="8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NNLO + 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parton shower matching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29" name="Google Shape;329;p23"/>
          <p:cNvCxnSpPr/>
          <p:nvPr/>
        </p:nvCxnSpPr>
        <p:spPr>
          <a:xfrm>
            <a:off x="6434175" y="3825925"/>
            <a:ext cx="233400" cy="30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0" name="Google Shape;330;p23"/>
          <p:cNvSpPr txBox="1"/>
          <p:nvPr/>
        </p:nvSpPr>
        <p:spPr>
          <a:xfrm>
            <a:off x="6115050" y="4124325"/>
            <a:ext cx="1967700" cy="8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NNLOPS, 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UN2LOPS, Geneva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31" name="Google Shape;331;p23"/>
          <p:cNvSpPr/>
          <p:nvPr/>
        </p:nvSpPr>
        <p:spPr>
          <a:xfrm>
            <a:off x="73721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32" name="Google Shape;332;p23"/>
          <p:cNvCxnSpPr>
            <a:stCxn id="331" idx="6"/>
          </p:cNvCxnSpPr>
          <p:nvPr/>
        </p:nvCxnSpPr>
        <p:spPr>
          <a:xfrm>
            <a:off x="7477425" y="3762375"/>
            <a:ext cx="561900" cy="3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3" name="Google Shape;333;p23"/>
          <p:cNvSpPr txBox="1"/>
          <p:nvPr/>
        </p:nvSpPr>
        <p:spPr>
          <a:xfrm>
            <a:off x="7486650" y="4124325"/>
            <a:ext cx="12573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MiNNLOPS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34" name="Google Shape;334;p23"/>
          <p:cNvSpPr/>
          <p:nvPr/>
        </p:nvSpPr>
        <p:spPr>
          <a:xfrm rot="5997527">
            <a:off x="6152533" y="2485719"/>
            <a:ext cx="546433" cy="4524763"/>
          </a:xfrm>
          <a:prstGeom prst="rightBrace">
            <a:avLst>
              <a:gd fmla="val 50000" name="adj1"/>
              <a:gd fmla="val 69637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35" name="Google Shape;335;p23"/>
          <p:cNvSpPr txBox="1"/>
          <p:nvPr/>
        </p:nvSpPr>
        <p:spPr>
          <a:xfrm>
            <a:off x="4057650" y="4657725"/>
            <a:ext cx="14385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Precision era!</a:t>
            </a:r>
            <a:endParaRPr b="1" sz="1600"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36" name="Google Shape;336;p23"/>
          <p:cNvSpPr/>
          <p:nvPr/>
        </p:nvSpPr>
        <p:spPr>
          <a:xfrm>
            <a:off x="113050" y="840775"/>
            <a:ext cx="4068300" cy="39777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Beyond the collinear approximation using higher-order calculations!</a:t>
            </a:r>
            <a:endParaRPr b="1"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NNLO matrix elements</a:t>
            </a:r>
            <a:endParaRPr b="1"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Not automated, individual implementations for several processes (typically colour-singlet, ttbar)</a:t>
            </a:r>
            <a:endParaRPr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500"/>
              <a:buFont typeface="Average"/>
              <a:buChar char="‣"/>
            </a:pPr>
            <a: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NNLOPS/MiNNLOPS</a:t>
            </a:r>
            <a:endParaRPr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500"/>
              <a:buFont typeface="Average"/>
              <a:buChar char="‣"/>
            </a:pPr>
            <a: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UN2LOPS (</a:t>
            </a:r>
            <a:r>
              <a:rPr b="1"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Sherpa</a:t>
            </a:r>
            <a: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)</a:t>
            </a:r>
            <a:endParaRPr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500"/>
              <a:buFont typeface="Average"/>
              <a:buChar char="‣"/>
            </a:pPr>
            <a: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Geneva</a:t>
            </a:r>
            <a:endParaRPr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37" name="Google Shape;337;p23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4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QCD parton shower corrections</a:t>
            </a:r>
            <a:endParaRPr/>
          </a:p>
        </p:txBody>
      </p:sp>
      <p:sp>
        <p:nvSpPr>
          <p:cNvPr id="343" name="Google Shape;343;p24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44" name="Google Shape;344;p24"/>
          <p:cNvCxnSpPr/>
          <p:nvPr/>
        </p:nvCxnSpPr>
        <p:spPr>
          <a:xfrm>
            <a:off x="457200" y="3771863"/>
            <a:ext cx="82296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5" name="Google Shape;345;p24"/>
          <p:cNvSpPr txBox="1"/>
          <p:nvPr/>
        </p:nvSpPr>
        <p:spPr>
          <a:xfrm>
            <a:off x="5334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1975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46" name="Google Shape;346;p24"/>
          <p:cNvSpPr txBox="1"/>
          <p:nvPr/>
        </p:nvSpPr>
        <p:spPr>
          <a:xfrm>
            <a:off x="42576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2000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47" name="Google Shape;347;p24"/>
          <p:cNvSpPr txBox="1"/>
          <p:nvPr/>
        </p:nvSpPr>
        <p:spPr>
          <a:xfrm>
            <a:off x="81534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2025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48" name="Google Shape;348;p24"/>
          <p:cNvSpPr txBox="1"/>
          <p:nvPr/>
        </p:nvSpPr>
        <p:spPr>
          <a:xfrm>
            <a:off x="12954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1980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49" name="Google Shape;349;p24"/>
          <p:cNvSpPr txBox="1"/>
          <p:nvPr/>
        </p:nvSpPr>
        <p:spPr>
          <a:xfrm>
            <a:off x="19812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1985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50" name="Google Shape;350;p24"/>
          <p:cNvSpPr txBox="1"/>
          <p:nvPr/>
        </p:nvSpPr>
        <p:spPr>
          <a:xfrm>
            <a:off x="27432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1990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51" name="Google Shape;351;p24"/>
          <p:cNvSpPr txBox="1"/>
          <p:nvPr/>
        </p:nvSpPr>
        <p:spPr>
          <a:xfrm>
            <a:off x="35052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1995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52" name="Google Shape;352;p24"/>
          <p:cNvSpPr/>
          <p:nvPr/>
        </p:nvSpPr>
        <p:spPr>
          <a:xfrm>
            <a:off x="828675" y="3705225"/>
            <a:ext cx="628800" cy="1143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53" name="Google Shape;353;p24"/>
          <p:cNvSpPr/>
          <p:nvPr/>
        </p:nvSpPr>
        <p:spPr>
          <a:xfrm>
            <a:off x="5141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54" name="Google Shape;354;p24"/>
          <p:cNvCxnSpPr>
            <a:stCxn id="353" idx="4"/>
          </p:cNvCxnSpPr>
          <p:nvPr/>
        </p:nvCxnSpPr>
        <p:spPr>
          <a:xfrm>
            <a:off x="566775" y="3819525"/>
            <a:ext cx="176100" cy="666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55" name="Google Shape;355;p24"/>
          <p:cNvSpPr txBox="1"/>
          <p:nvPr/>
        </p:nvSpPr>
        <p:spPr>
          <a:xfrm>
            <a:off x="247650" y="4505325"/>
            <a:ext cx="18291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QCD confinement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56" name="Google Shape;356;p24"/>
          <p:cNvCxnSpPr>
            <a:stCxn id="352" idx="0"/>
            <a:endCxn id="357" idx="2"/>
          </p:cNvCxnSpPr>
          <p:nvPr/>
        </p:nvCxnSpPr>
        <p:spPr>
          <a:xfrm rot="10800000">
            <a:off x="828675" y="2840925"/>
            <a:ext cx="314400" cy="864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57" name="Google Shape;357;p24"/>
          <p:cNvSpPr txBox="1"/>
          <p:nvPr/>
        </p:nvSpPr>
        <p:spPr>
          <a:xfrm>
            <a:off x="66600" y="1945825"/>
            <a:ext cx="1524000" cy="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Early hadronisation models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58" name="Google Shape;358;p24"/>
          <p:cNvSpPr/>
          <p:nvPr/>
        </p:nvSpPr>
        <p:spPr>
          <a:xfrm>
            <a:off x="1666875" y="3705225"/>
            <a:ext cx="866700" cy="1143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59" name="Google Shape;359;p24"/>
          <p:cNvCxnSpPr>
            <a:stCxn id="358" idx="0"/>
            <a:endCxn id="360" idx="2"/>
          </p:cNvCxnSpPr>
          <p:nvPr/>
        </p:nvCxnSpPr>
        <p:spPr>
          <a:xfrm flipH="1" rot="10800000">
            <a:off x="2100225" y="2409825"/>
            <a:ext cx="785700" cy="1295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0" name="Google Shape;360;p24"/>
          <p:cNvSpPr txBox="1"/>
          <p:nvPr/>
        </p:nvSpPr>
        <p:spPr>
          <a:xfrm>
            <a:off x="1590600" y="955225"/>
            <a:ext cx="2590800" cy="14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Parton shower concepts: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First Markov chains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Colour coherence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Angular ordering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Initial state evolution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61" name="Google Shape;361;p24"/>
          <p:cNvSpPr/>
          <p:nvPr/>
        </p:nvSpPr>
        <p:spPr>
          <a:xfrm>
            <a:off x="18857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62" name="Google Shape;362;p24"/>
          <p:cNvCxnSpPr>
            <a:stCxn id="361" idx="4"/>
          </p:cNvCxnSpPr>
          <p:nvPr/>
        </p:nvCxnSpPr>
        <p:spPr>
          <a:xfrm flipH="1">
            <a:off x="1866975" y="3819525"/>
            <a:ext cx="71400" cy="342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3" name="Google Shape;363;p24"/>
          <p:cNvSpPr txBox="1"/>
          <p:nvPr/>
        </p:nvSpPr>
        <p:spPr>
          <a:xfrm>
            <a:off x="1162050" y="4124325"/>
            <a:ext cx="11049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Pythia 1.0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64" name="Google Shape;364;p24"/>
          <p:cNvSpPr/>
          <p:nvPr/>
        </p:nvSpPr>
        <p:spPr>
          <a:xfrm>
            <a:off x="26477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65" name="Google Shape;365;p24"/>
          <p:cNvCxnSpPr>
            <a:endCxn id="366" idx="0"/>
          </p:cNvCxnSpPr>
          <p:nvPr/>
        </p:nvCxnSpPr>
        <p:spPr>
          <a:xfrm>
            <a:off x="2700300" y="3819525"/>
            <a:ext cx="233400" cy="30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6" name="Google Shape;366;p24"/>
          <p:cNvSpPr txBox="1"/>
          <p:nvPr/>
        </p:nvSpPr>
        <p:spPr>
          <a:xfrm>
            <a:off x="2305050" y="4124325"/>
            <a:ext cx="12573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Herwig 2.2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67" name="Google Shape;367;p24"/>
          <p:cNvSpPr txBox="1"/>
          <p:nvPr/>
        </p:nvSpPr>
        <p:spPr>
          <a:xfrm>
            <a:off x="49434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2005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68" name="Google Shape;368;p24"/>
          <p:cNvSpPr txBox="1"/>
          <p:nvPr/>
        </p:nvSpPr>
        <p:spPr>
          <a:xfrm>
            <a:off x="57054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2010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69" name="Google Shape;369;p24"/>
          <p:cNvSpPr txBox="1"/>
          <p:nvPr/>
        </p:nvSpPr>
        <p:spPr>
          <a:xfrm>
            <a:off x="6391200" y="33242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2015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70" name="Google Shape;370;p24"/>
          <p:cNvSpPr txBox="1"/>
          <p:nvPr/>
        </p:nvSpPr>
        <p:spPr>
          <a:xfrm>
            <a:off x="7153200" y="3781425"/>
            <a:ext cx="628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2020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71" name="Google Shape;371;p24"/>
          <p:cNvCxnSpPr>
            <a:stCxn id="372" idx="0"/>
            <a:endCxn id="373" idx="2"/>
          </p:cNvCxnSpPr>
          <p:nvPr/>
        </p:nvCxnSpPr>
        <p:spPr>
          <a:xfrm flipH="1" rot="10800000">
            <a:off x="4757775" y="2650725"/>
            <a:ext cx="109500" cy="105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3" name="Google Shape;373;p24"/>
          <p:cNvSpPr txBox="1"/>
          <p:nvPr/>
        </p:nvSpPr>
        <p:spPr>
          <a:xfrm>
            <a:off x="4314750" y="1983750"/>
            <a:ext cx="11049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Multi-jet merging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72" name="Google Shape;372;p24"/>
          <p:cNvSpPr/>
          <p:nvPr/>
        </p:nvSpPr>
        <p:spPr>
          <a:xfrm>
            <a:off x="47051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74" name="Google Shape;374;p24"/>
          <p:cNvCxnSpPr>
            <a:stCxn id="375" idx="0"/>
            <a:endCxn id="376" idx="2"/>
          </p:cNvCxnSpPr>
          <p:nvPr/>
        </p:nvCxnSpPr>
        <p:spPr>
          <a:xfrm flipH="1" rot="10800000">
            <a:off x="4910175" y="1867125"/>
            <a:ext cx="814200" cy="1838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6" name="Google Shape;376;p24"/>
          <p:cNvSpPr txBox="1"/>
          <p:nvPr/>
        </p:nvSpPr>
        <p:spPr>
          <a:xfrm>
            <a:off x="4686150" y="1002675"/>
            <a:ext cx="2076600" cy="8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NLO + 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parton shower matching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75" name="Google Shape;375;p24"/>
          <p:cNvSpPr/>
          <p:nvPr/>
        </p:nvSpPr>
        <p:spPr>
          <a:xfrm>
            <a:off x="48575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77" name="Google Shape;377;p24"/>
          <p:cNvSpPr/>
          <p:nvPr/>
        </p:nvSpPr>
        <p:spPr>
          <a:xfrm>
            <a:off x="50099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78" name="Google Shape;378;p24"/>
          <p:cNvCxnSpPr>
            <a:endCxn id="379" idx="0"/>
          </p:cNvCxnSpPr>
          <p:nvPr/>
        </p:nvCxnSpPr>
        <p:spPr>
          <a:xfrm>
            <a:off x="5062500" y="3819525"/>
            <a:ext cx="233400" cy="30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9" name="Google Shape;379;p24"/>
          <p:cNvSpPr txBox="1"/>
          <p:nvPr/>
        </p:nvSpPr>
        <p:spPr>
          <a:xfrm>
            <a:off x="4667250" y="4124325"/>
            <a:ext cx="12573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Sherpa 1.0.1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80" name="Google Shape;380;p24"/>
          <p:cNvSpPr/>
          <p:nvPr/>
        </p:nvSpPr>
        <p:spPr>
          <a:xfrm>
            <a:off x="61529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81" name="Google Shape;381;p24"/>
          <p:cNvCxnSpPr>
            <a:stCxn id="380" idx="0"/>
            <a:endCxn id="382" idx="2"/>
          </p:cNvCxnSpPr>
          <p:nvPr/>
        </p:nvCxnSpPr>
        <p:spPr>
          <a:xfrm flipH="1" rot="10800000">
            <a:off x="6205575" y="3048225"/>
            <a:ext cx="185700" cy="657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2" name="Google Shape;382;p24"/>
          <p:cNvSpPr txBox="1"/>
          <p:nvPr/>
        </p:nvSpPr>
        <p:spPr>
          <a:xfrm>
            <a:off x="5838750" y="2059950"/>
            <a:ext cx="1104900" cy="9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Multi-jet merging at NLO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83" name="Google Shape;383;p24"/>
          <p:cNvSpPr/>
          <p:nvPr/>
        </p:nvSpPr>
        <p:spPr>
          <a:xfrm>
            <a:off x="63815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84" name="Google Shape;384;p24"/>
          <p:cNvCxnSpPr>
            <a:stCxn id="383" idx="0"/>
            <a:endCxn id="385" idx="2"/>
          </p:cNvCxnSpPr>
          <p:nvPr/>
        </p:nvCxnSpPr>
        <p:spPr>
          <a:xfrm flipH="1" rot="10800000">
            <a:off x="6434175" y="2324325"/>
            <a:ext cx="1119000" cy="1380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5" name="Google Shape;385;p24"/>
          <p:cNvSpPr txBox="1"/>
          <p:nvPr/>
        </p:nvSpPr>
        <p:spPr>
          <a:xfrm>
            <a:off x="6514950" y="1459875"/>
            <a:ext cx="2076600" cy="8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NNLO + 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parton shower matching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86" name="Google Shape;386;p24"/>
          <p:cNvCxnSpPr/>
          <p:nvPr/>
        </p:nvCxnSpPr>
        <p:spPr>
          <a:xfrm>
            <a:off x="6434175" y="3825925"/>
            <a:ext cx="233400" cy="304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7" name="Google Shape;387;p24"/>
          <p:cNvSpPr txBox="1"/>
          <p:nvPr/>
        </p:nvSpPr>
        <p:spPr>
          <a:xfrm>
            <a:off x="6115050" y="4124325"/>
            <a:ext cx="1967700" cy="8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NNLOPS, 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UN2LOPS, Geneva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88" name="Google Shape;388;p24"/>
          <p:cNvSpPr/>
          <p:nvPr/>
        </p:nvSpPr>
        <p:spPr>
          <a:xfrm>
            <a:off x="7372125" y="3705225"/>
            <a:ext cx="105300" cy="1143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389" name="Google Shape;389;p24"/>
          <p:cNvCxnSpPr>
            <a:stCxn id="388" idx="6"/>
          </p:cNvCxnSpPr>
          <p:nvPr/>
        </p:nvCxnSpPr>
        <p:spPr>
          <a:xfrm>
            <a:off x="7477425" y="3762375"/>
            <a:ext cx="561900" cy="3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0" name="Google Shape;390;p24"/>
          <p:cNvSpPr txBox="1"/>
          <p:nvPr/>
        </p:nvSpPr>
        <p:spPr>
          <a:xfrm>
            <a:off x="7486650" y="4124325"/>
            <a:ext cx="12573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MiNNLOPS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91" name="Google Shape;391;p24"/>
          <p:cNvSpPr/>
          <p:nvPr/>
        </p:nvSpPr>
        <p:spPr>
          <a:xfrm rot="5997527">
            <a:off x="6152533" y="2485719"/>
            <a:ext cx="546433" cy="4524763"/>
          </a:xfrm>
          <a:prstGeom prst="rightBrace">
            <a:avLst>
              <a:gd fmla="val 50000" name="adj1"/>
              <a:gd fmla="val 69637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92" name="Google Shape;392;p24"/>
          <p:cNvSpPr txBox="1"/>
          <p:nvPr/>
        </p:nvSpPr>
        <p:spPr>
          <a:xfrm>
            <a:off x="4057650" y="4657725"/>
            <a:ext cx="14385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Precision era!</a:t>
            </a:r>
            <a:endParaRPr b="1" sz="1600"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93" name="Google Shape;393;p24"/>
          <p:cNvSpPr/>
          <p:nvPr/>
        </p:nvSpPr>
        <p:spPr>
          <a:xfrm>
            <a:off x="113050" y="840775"/>
            <a:ext cx="4068300" cy="39777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Beyond the collinear approximation using higher-order calculations!</a:t>
            </a:r>
            <a:endParaRPr b="1"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Multi-jet matrix elements</a:t>
            </a:r>
            <a:endParaRPr b="1"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Automated for arbitrary processes/models</a:t>
            </a:r>
            <a:endParaRPr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500"/>
              <a:buFont typeface="Average"/>
              <a:buChar char="‣"/>
            </a:pPr>
            <a:r>
              <a:rPr b="1"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Sherpa</a:t>
            </a:r>
            <a: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 (with state-of-the-art ME generator built-in)</a:t>
            </a:r>
            <a:endParaRPr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500"/>
              <a:buFont typeface="Average"/>
              <a:buChar char="‣"/>
            </a:pPr>
            <a: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Herwig7 and Pythia8</a:t>
            </a:r>
            <a:b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(with external ME generators, e.g. MG5_aMC, Sherpa)</a:t>
            </a:r>
            <a:endParaRPr sz="15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94" name="Google Shape;394;p24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25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Recent state-of-the-art QCD predictions</a:t>
            </a:r>
            <a:endParaRPr/>
          </a:p>
        </p:txBody>
      </p:sp>
      <p:sp>
        <p:nvSpPr>
          <p:cNvPr id="400" name="Google Shape;400;p25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At pp colliders …</a:t>
            </a:r>
            <a:endParaRPr/>
          </a:p>
        </p:txBody>
      </p:sp>
      <p:sp>
        <p:nvSpPr>
          <p:cNvPr id="401" name="Google Shape;401;p25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02" name="Google Shape;40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311453"/>
            <a:ext cx="3367515" cy="339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25"/>
          <p:cNvSpPr txBox="1"/>
          <p:nvPr/>
        </p:nvSpPr>
        <p:spPr>
          <a:xfrm>
            <a:off x="675550" y="4704250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[Denner, Pellen, Schönherr, Schumann 2024]</a:t>
            </a:r>
            <a:endParaRPr sz="1000"/>
          </a:p>
        </p:txBody>
      </p:sp>
      <p:pic>
        <p:nvPicPr>
          <p:cNvPr id="404" name="Google Shape;404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14650" y="1226275"/>
            <a:ext cx="3846351" cy="3477974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25"/>
          <p:cNvSpPr txBox="1"/>
          <p:nvPr/>
        </p:nvSpPr>
        <p:spPr>
          <a:xfrm>
            <a:off x="4713700" y="4704250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[Ferencz, Katzy, Höche, FS 2024]</a:t>
            </a:r>
            <a:endParaRPr sz="1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6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Recent state-of-the-art QCD predictions</a:t>
            </a:r>
            <a:endParaRPr/>
          </a:p>
        </p:txBody>
      </p:sp>
      <p:sp>
        <p:nvSpPr>
          <p:cNvPr id="411" name="Google Shape;411;p26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At pp colliders …</a:t>
            </a:r>
            <a:endParaRPr/>
          </a:p>
        </p:txBody>
      </p:sp>
      <p:sp>
        <p:nvSpPr>
          <p:cNvPr id="412" name="Google Shape;412;p26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13" name="Google Shape;41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311453"/>
            <a:ext cx="3367515" cy="339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26"/>
          <p:cNvSpPr txBox="1"/>
          <p:nvPr/>
        </p:nvSpPr>
        <p:spPr>
          <a:xfrm>
            <a:off x="675550" y="4704250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[Denner, Pellen, Schönherr, Schumann 2024]</a:t>
            </a:r>
            <a:endParaRPr sz="1000"/>
          </a:p>
        </p:txBody>
      </p:sp>
      <p:pic>
        <p:nvPicPr>
          <p:cNvPr id="415" name="Google Shape;415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14650" y="1226275"/>
            <a:ext cx="3846351" cy="3477974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26"/>
          <p:cNvSpPr txBox="1"/>
          <p:nvPr/>
        </p:nvSpPr>
        <p:spPr>
          <a:xfrm>
            <a:off x="4713700" y="4704250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[Ferencz, Katzy, Höche, FS 2024]</a:t>
            </a:r>
            <a:endParaRPr sz="1000"/>
          </a:p>
        </p:txBody>
      </p:sp>
      <p:sp>
        <p:nvSpPr>
          <p:cNvPr id="417" name="Google Shape;417;p26"/>
          <p:cNvSpPr/>
          <p:nvPr/>
        </p:nvSpPr>
        <p:spPr>
          <a:xfrm>
            <a:off x="733350" y="1165317"/>
            <a:ext cx="1074900" cy="393600"/>
          </a:xfrm>
          <a:prstGeom prst="ellipse">
            <a:avLst/>
          </a:prstGeom>
          <a:noFill/>
          <a:ln cap="flat" cmpd="sng" w="285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418" name="Google Shape;418;p26"/>
          <p:cNvSpPr/>
          <p:nvPr/>
        </p:nvSpPr>
        <p:spPr>
          <a:xfrm>
            <a:off x="5324325" y="1165325"/>
            <a:ext cx="1989300" cy="393600"/>
          </a:xfrm>
          <a:prstGeom prst="ellipse">
            <a:avLst/>
          </a:prstGeom>
          <a:noFill/>
          <a:ln cap="flat" cmpd="sng" w="285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27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A</a:t>
            </a:r>
            <a:r>
              <a:rPr lang="en-GB"/>
              <a:t> </a:t>
            </a:r>
            <a:r>
              <a:rPr b="1" lang="en-GB"/>
              <a:t>L</a:t>
            </a:r>
            <a:r>
              <a:rPr lang="en-GB"/>
              <a:t>ogarithmically </a:t>
            </a:r>
            <a:r>
              <a:rPr b="1" lang="en-GB"/>
              <a:t>A</a:t>
            </a:r>
            <a:r>
              <a:rPr lang="en-GB"/>
              <a:t>ccurate </a:t>
            </a:r>
            <a:r>
              <a:rPr b="1" lang="en-GB"/>
              <a:t>R</a:t>
            </a:r>
            <a:r>
              <a:rPr lang="en-GB"/>
              <a:t>esummation </a:t>
            </a:r>
            <a:r>
              <a:rPr b="1" lang="en-GB"/>
              <a:t>I</a:t>
            </a:r>
            <a:r>
              <a:rPr lang="en-GB"/>
              <a:t>n </a:t>
            </a:r>
            <a:r>
              <a:rPr b="1" lang="en-GB"/>
              <a:t>C</a:t>
            </a:r>
            <a:r>
              <a:rPr lang="en-GB"/>
              <a:t>++</a:t>
            </a:r>
            <a:endParaRPr/>
          </a:p>
        </p:txBody>
      </p:sp>
      <p:sp>
        <p:nvSpPr>
          <p:cNvPr id="424" name="Google Shape;424;p27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NLL accuracy needed for Parton Showers</a:t>
            </a:r>
            <a:r>
              <a:rPr lang="en-GB" sz="1100"/>
              <a:t> [</a:t>
            </a:r>
            <a:r>
              <a:rPr lang="en-GB" sz="1000" u="sng">
                <a:solidFill>
                  <a:schemeClr val="hlink"/>
                </a:solidFill>
                <a:hlinkClick r:id="rId3"/>
              </a:rPr>
              <a:t>Dasgupta,Dreyer,Hamilton,Monni,Salam</a:t>
            </a:r>
            <a:r>
              <a:rPr lang="en-GB" sz="1000"/>
              <a:t>]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‣"/>
            </a:pPr>
            <a:r>
              <a:rPr lang="en-GB" sz="1400"/>
              <a:t>CSSHOWER and Dire not formally NLL accurate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‣"/>
            </a:pPr>
            <a:r>
              <a:rPr lang="en-GB" sz="1400"/>
              <a:t>ALARIC Shower applies partial fractioning of the eikonal</a:t>
            </a:r>
            <a:endParaRPr sz="1400"/>
          </a:p>
          <a:p>
            <a:pPr indent="-355300" lvl="1" marL="953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Allows for positive definite splitting function </a:t>
            </a:r>
            <a:endParaRPr/>
          </a:p>
          <a:p>
            <a:pPr indent="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/>
              <a:t>across the whole phasespace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‣"/>
            </a:pPr>
            <a:r>
              <a:rPr lang="en-GB" sz="1400"/>
              <a:t>Extended to massive splittings </a:t>
            </a:r>
            <a:r>
              <a:rPr lang="en-GB" sz="1000"/>
              <a:t> [</a:t>
            </a:r>
            <a:r>
              <a:rPr lang="en-GB" sz="1000" u="sng">
                <a:solidFill>
                  <a:schemeClr val="hlink"/>
                </a:solidFill>
                <a:hlinkClick r:id="rId4"/>
              </a:rPr>
              <a:t>Assi, Hoeche, Phys.Rev.D 109 (2024) 11, 1</a:t>
            </a:r>
            <a:r>
              <a:rPr lang="en-GB" sz="1000"/>
              <a:t>]</a:t>
            </a:r>
            <a:endParaRPr sz="10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‣"/>
            </a:pPr>
            <a:r>
              <a:rPr lang="en-GB" sz="1400"/>
              <a:t>Multijet merging </a:t>
            </a:r>
            <a:r>
              <a:rPr lang="en-GB" sz="1000">
                <a:solidFill>
                  <a:srgbClr val="011F74"/>
                </a:solidFill>
                <a:latin typeface="Arial"/>
                <a:ea typeface="Arial"/>
                <a:cs typeface="Arial"/>
                <a:sym typeface="Arial"/>
              </a:rPr>
              <a:t>[</a:t>
            </a:r>
            <a:r>
              <a:rPr lang="en-GB" sz="1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Hoeche, Krauss, Reichelt, Phys.Rev.D 111 (2025) 9</a:t>
            </a:r>
            <a:r>
              <a:rPr lang="en-GB" sz="1000">
                <a:solidFill>
                  <a:srgbClr val="011F74"/>
                </a:solidFill>
                <a:latin typeface="Arial"/>
                <a:ea typeface="Arial"/>
                <a:cs typeface="Arial"/>
                <a:sym typeface="Arial"/>
              </a:rPr>
              <a:t>]</a:t>
            </a:r>
            <a:endParaRPr sz="1000">
              <a:solidFill>
                <a:srgbClr val="011F7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305D"/>
              </a:buClr>
              <a:buSzPts val="1400"/>
              <a:buChar char="‣"/>
            </a:pPr>
            <a:r>
              <a:rPr lang="en-GB" sz="1400">
                <a:solidFill>
                  <a:srgbClr val="00305D"/>
                </a:solidFill>
              </a:rPr>
              <a:t>NLO Matched </a:t>
            </a:r>
            <a:r>
              <a:rPr lang="en-GB" sz="1050">
                <a:solidFill>
                  <a:srgbClr val="011F74"/>
                </a:solidFill>
                <a:latin typeface="Arial"/>
                <a:ea typeface="Arial"/>
                <a:cs typeface="Arial"/>
                <a:sym typeface="Arial"/>
              </a:rPr>
              <a:t>[</a:t>
            </a:r>
            <a:r>
              <a:rPr lang="en-GB" sz="105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Hoeche, Krauss, Meinzinger, Reichelt</a:t>
            </a:r>
            <a:r>
              <a:rPr lang="en-GB" sz="1050">
                <a:solidFill>
                  <a:srgbClr val="011F74"/>
                </a:solidFill>
                <a:latin typeface="Arial"/>
                <a:ea typeface="Arial"/>
                <a:cs typeface="Arial"/>
                <a:sym typeface="Arial"/>
              </a:rPr>
              <a:t>]</a:t>
            </a:r>
            <a:endParaRPr sz="1000">
              <a:solidFill>
                <a:srgbClr val="00305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/>
              <a:t>	</a:t>
            </a:r>
            <a:endParaRPr sz="1400"/>
          </a:p>
        </p:txBody>
      </p:sp>
      <p:sp>
        <p:nvSpPr>
          <p:cNvPr id="425" name="Google Shape;425;p27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26" name="Google Shape;426;p27" title="tempImagetTI3e3.gif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57475" y="832850"/>
            <a:ext cx="2360525" cy="394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8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A</a:t>
            </a:r>
            <a:r>
              <a:rPr lang="en-GB"/>
              <a:t> </a:t>
            </a:r>
            <a:r>
              <a:rPr b="1" lang="en-GB"/>
              <a:t>L</a:t>
            </a:r>
            <a:r>
              <a:rPr lang="en-GB"/>
              <a:t>ogarithmically </a:t>
            </a:r>
            <a:r>
              <a:rPr b="1" lang="en-GB"/>
              <a:t>A</a:t>
            </a:r>
            <a:r>
              <a:rPr lang="en-GB"/>
              <a:t>ccurate </a:t>
            </a:r>
            <a:r>
              <a:rPr b="1" lang="en-GB"/>
              <a:t>R</a:t>
            </a:r>
            <a:r>
              <a:rPr lang="en-GB"/>
              <a:t>esummation </a:t>
            </a:r>
            <a:r>
              <a:rPr b="1" lang="en-GB"/>
              <a:t>I</a:t>
            </a:r>
            <a:r>
              <a:rPr lang="en-GB"/>
              <a:t>n </a:t>
            </a:r>
            <a:r>
              <a:rPr b="1" lang="en-GB"/>
              <a:t>C</a:t>
            </a:r>
            <a:r>
              <a:rPr lang="en-GB"/>
              <a:t>++</a:t>
            </a:r>
            <a:endParaRPr/>
          </a:p>
        </p:txBody>
      </p:sp>
      <p:sp>
        <p:nvSpPr>
          <p:cNvPr id="432" name="Google Shape;432;p28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305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/>
              <a:t>	</a:t>
            </a:r>
            <a:endParaRPr sz="1400"/>
          </a:p>
        </p:txBody>
      </p:sp>
      <p:sp>
        <p:nvSpPr>
          <p:cNvPr id="433" name="Google Shape;433;p28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34" name="Google Shape;434;p28" title="Screenshot 2025-10-23 at 09.57.33.png"/>
          <p:cNvPicPr preferRelativeResize="0"/>
          <p:nvPr/>
        </p:nvPicPr>
        <p:blipFill rotWithShape="1">
          <a:blip r:embed="rId3">
            <a:alphaModFix/>
          </a:blip>
          <a:srcRect b="0" l="592" r="602" t="0"/>
          <a:stretch/>
        </p:blipFill>
        <p:spPr>
          <a:xfrm>
            <a:off x="189153" y="996485"/>
            <a:ext cx="4064626" cy="3720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28" title="tempImageJA2ucC.gif"/>
          <p:cNvPicPr preferRelativeResize="0"/>
          <p:nvPr/>
        </p:nvPicPr>
        <p:blipFill rotWithShape="1">
          <a:blip r:embed="rId4">
            <a:alphaModFix/>
          </a:blip>
          <a:srcRect b="19" l="0" r="0" t="19"/>
          <a:stretch/>
        </p:blipFill>
        <p:spPr>
          <a:xfrm>
            <a:off x="4603252" y="997200"/>
            <a:ext cx="4064400" cy="3722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29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Recent state-of-the-art QCD predictions</a:t>
            </a:r>
            <a:endParaRPr/>
          </a:p>
        </p:txBody>
      </p:sp>
      <p:sp>
        <p:nvSpPr>
          <p:cNvPr id="441" name="Google Shape;441;p29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… and at e</a:t>
            </a:r>
            <a:r>
              <a:rPr baseline="30000" lang="en-GB"/>
              <a:t>+</a:t>
            </a:r>
            <a:r>
              <a:rPr lang="en-GB"/>
              <a:t>e</a:t>
            </a:r>
            <a:r>
              <a:rPr baseline="30000" lang="en-GB"/>
              <a:t>-</a:t>
            </a:r>
            <a:r>
              <a:rPr lang="en-GB"/>
              <a:t> colliders for hadronic final states: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29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3" name="Google Shape;443;p29"/>
          <p:cNvSpPr txBox="1"/>
          <p:nvPr/>
        </p:nvSpPr>
        <p:spPr>
          <a:xfrm>
            <a:off x="7108925" y="1622525"/>
            <a:ext cx="1950900" cy="27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We can combine Sherpa’s state of the art QED ISR and QCD FSR.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New YFS seamlessly</a:t>
            </a:r>
            <a:endParaRPr b="1" sz="1600"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accent6"/>
                </a:solidFill>
                <a:latin typeface="Average"/>
                <a:ea typeface="Average"/>
                <a:cs typeface="Average"/>
                <a:sym typeface="Average"/>
              </a:rPr>
              <a:t>combines with all of Sherpa’s native features!</a:t>
            </a:r>
            <a:endParaRPr b="1" sz="1600">
              <a:solidFill>
                <a:schemeClr val="accent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444" name="Google Shape;444;p29"/>
          <p:cNvSpPr txBox="1"/>
          <p:nvPr/>
        </p:nvSpPr>
        <p:spPr>
          <a:xfrm>
            <a:off x="479525" y="1346650"/>
            <a:ext cx="2811600" cy="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e</a:t>
            </a:r>
            <a:r>
              <a:rPr baseline="30000"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+</a:t>
            </a: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e</a:t>
            </a:r>
            <a:r>
              <a:rPr baseline="30000"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-</a:t>
            </a: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 → jets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445" name="Google Shape;44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24" y="1719275"/>
            <a:ext cx="3319607" cy="3030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59123" y="1719275"/>
            <a:ext cx="3497400" cy="31928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Monte Carlo event generators</a:t>
            </a:r>
            <a:endParaRPr/>
          </a:p>
        </p:txBody>
      </p:sp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2" name="Google Shape;82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3725" y="788975"/>
            <a:ext cx="4541486" cy="4137002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2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0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More </a:t>
            </a:r>
            <a:r>
              <a:rPr lang="en-GB"/>
              <a:t>QCD at Lepton Colliders: Photoproduction</a:t>
            </a:r>
            <a:endParaRPr/>
          </a:p>
        </p:txBody>
      </p:sp>
      <p:sp>
        <p:nvSpPr>
          <p:cNvPr id="452" name="Google Shape;452;p30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Photon radiation from electron beams (e.g. via EPA)</a:t>
            </a:r>
            <a:br>
              <a:rPr lang="en-GB"/>
            </a:br>
            <a:r>
              <a:rPr lang="en-GB"/>
              <a:t>→ photon induced scattering processes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‣"/>
            </a:pPr>
            <a:r>
              <a:rPr lang="en-GB" sz="1400"/>
              <a:t>Photoproduction dominant channel</a:t>
            </a:r>
            <a:br>
              <a:rPr lang="en-GB" sz="1400"/>
            </a:br>
            <a:r>
              <a:rPr lang="en-GB" sz="1400"/>
              <a:t>for ee → jets at LEP </a:t>
            </a:r>
            <a:r>
              <a:rPr lang="en-GB" sz="1400"/>
              <a:t>(</a:t>
            </a:r>
            <a:r>
              <a:rPr lang="en-GB" sz="1400"/>
              <a:t>inclusive)!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‣"/>
            </a:pPr>
            <a:r>
              <a:rPr lang="en-GB" sz="1400"/>
              <a:t>Photons can be direct or resolved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‣"/>
            </a:pPr>
            <a:r>
              <a:rPr lang="en-GB" sz="1400"/>
              <a:t>First MC@NLO calculation of</a:t>
            </a:r>
            <a:br>
              <a:rPr lang="en-GB" sz="1400"/>
            </a:br>
            <a:r>
              <a:rPr lang="en-GB" sz="1400"/>
              <a:t>photoproduction in Sherpa,</a:t>
            </a:r>
            <a:br>
              <a:rPr lang="en-GB" sz="1400"/>
            </a:br>
            <a:r>
              <a:rPr lang="en-GB" sz="1400"/>
              <a:t>incl. multiple interactions, hadronisation, etc.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‣"/>
            </a:pPr>
            <a:r>
              <a:rPr lang="en-GB" sz="1400"/>
              <a:t>Very good agreement with data</a:t>
            </a:r>
            <a:br>
              <a:rPr lang="en-GB" sz="1400"/>
            </a:br>
            <a:r>
              <a:rPr lang="en-GB" sz="1400"/>
              <a:t>from LEP and HERA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‣"/>
            </a:pPr>
            <a:r>
              <a:rPr lang="en-GB" sz="1400"/>
              <a:t>Allows for study of hadronic</a:t>
            </a:r>
            <a:br>
              <a:rPr lang="en-GB" sz="1400"/>
            </a:br>
            <a:r>
              <a:rPr lang="en-GB" sz="1400"/>
              <a:t>structure of the photon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‣"/>
            </a:pPr>
            <a:r>
              <a:rPr lang="en-GB" sz="1400"/>
              <a:t>BSM searches via photon fusion?</a:t>
            </a:r>
            <a:endParaRPr sz="1400"/>
          </a:p>
        </p:txBody>
      </p:sp>
      <p:sp>
        <p:nvSpPr>
          <p:cNvPr id="453" name="Google Shape;453;p30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54" name="Google Shape;45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7550" y="923150"/>
            <a:ext cx="4287465" cy="3868638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30"/>
          <p:cNvSpPr txBox="1"/>
          <p:nvPr/>
        </p:nvSpPr>
        <p:spPr>
          <a:xfrm>
            <a:off x="5582325" y="4617775"/>
            <a:ext cx="2069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[</a:t>
            </a:r>
            <a:r>
              <a:rPr lang="en-GB" sz="1000" u="sng">
                <a:solidFill>
                  <a:schemeClr val="hlink"/>
                </a:solidFill>
                <a:latin typeface="Average"/>
                <a:ea typeface="Average"/>
                <a:cs typeface="Average"/>
                <a:sym typeface="Average"/>
                <a:hlinkClick r:id="rId4"/>
              </a:rPr>
              <a:t>Höche, Krauss, Meinzinger 2023</a:t>
            </a:r>
            <a:r>
              <a:rPr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]</a:t>
            </a:r>
            <a:endParaRPr sz="1000"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1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QED FSR: Photons splitting into fermions</a:t>
            </a:r>
            <a:endParaRPr/>
          </a:p>
        </p:txBody>
      </p:sp>
      <p:sp>
        <p:nvSpPr>
          <p:cNvPr id="461" name="Google Shape;461;p31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62" name="Google Shape;46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500" y="1038325"/>
            <a:ext cx="6981325" cy="3891775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p31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/>
              <a:t>[</a:t>
            </a:r>
            <a:r>
              <a:rPr lang="en-GB" sz="1000" u="sng">
                <a:solidFill>
                  <a:schemeClr val="hlink"/>
                </a:solidFill>
                <a:hlinkClick r:id="rId4"/>
              </a:rPr>
              <a:t>Flower, Schönherr 2023</a:t>
            </a:r>
            <a:r>
              <a:rPr lang="en-GB" sz="1000"/>
              <a:t>]</a:t>
            </a:r>
            <a:endParaRPr sz="1000"/>
          </a:p>
        </p:txBody>
      </p:sp>
      <p:sp>
        <p:nvSpPr>
          <p:cNvPr id="464" name="Google Shape;464;p31"/>
          <p:cNvSpPr txBox="1"/>
          <p:nvPr>
            <p:ph idx="1" type="body"/>
          </p:nvPr>
        </p:nvSpPr>
        <p:spPr>
          <a:xfrm>
            <a:off x="7291100" y="3051125"/>
            <a:ext cx="1814400" cy="137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400"/>
              <a:t>Connection with</a:t>
            </a:r>
            <a:br>
              <a:rPr b="1" lang="en-GB" sz="1400"/>
            </a:br>
            <a:r>
              <a:rPr b="1" lang="en-GB" sz="1400"/>
              <a:t>QED ISR</a:t>
            </a:r>
            <a:br>
              <a:rPr b="1" lang="en-GB" sz="1400"/>
            </a:br>
            <a:r>
              <a:rPr b="1" lang="en-GB" sz="1400"/>
              <a:t>underway!</a:t>
            </a:r>
            <a:br>
              <a:rPr b="1" lang="en-GB" sz="1400"/>
            </a:br>
            <a:r>
              <a:rPr b="1" lang="en-GB" sz="1400"/>
              <a:t>[Flower, Price]</a:t>
            </a:r>
            <a:endParaRPr b="1" sz="1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32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IS polarisation</a:t>
            </a:r>
            <a:endParaRPr/>
          </a:p>
        </p:txBody>
      </p:sp>
      <p:sp>
        <p:nvSpPr>
          <p:cNvPr id="470" name="Google Shape;470;p32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Available</a:t>
            </a:r>
            <a:r>
              <a:rPr lang="en-GB"/>
              <a:t> in one of Sherpa’s ME generators (</a:t>
            </a:r>
            <a:r>
              <a:rPr lang="en-GB" sz="1400"/>
              <a:t>AMEGIC</a:t>
            </a:r>
            <a:r>
              <a:rPr lang="en-GB"/>
              <a:t>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Recently resurrected for Sherpa 3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Reweight the ME </a:t>
            </a:r>
            <a:r>
              <a:rPr lang="en-GB"/>
              <a:t>with</a:t>
            </a:r>
            <a:r>
              <a:rPr lang="en-GB"/>
              <a:t> pol factor (1+P),(1-P)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Validated against Madgraph/Whizard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Automatically included in YFS: Soft photons blind to spin!</a:t>
            </a:r>
            <a:endParaRPr/>
          </a:p>
        </p:txBody>
      </p:sp>
      <p:sp>
        <p:nvSpPr>
          <p:cNvPr id="471" name="Google Shape;471;p32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72" name="Google Shape;47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96750" y="965650"/>
            <a:ext cx="1384375" cy="133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8450" y="2360250"/>
            <a:ext cx="3551677" cy="2578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55999" y="2360612"/>
            <a:ext cx="3553198" cy="2577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33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Polarised intermediate particles</a:t>
            </a:r>
            <a:endParaRPr/>
          </a:p>
        </p:txBody>
      </p:sp>
      <p:sp>
        <p:nvSpPr>
          <p:cNvPr id="480" name="Google Shape;480;p33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Not only beams can be polarised!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Is LC physics sensitive to the</a:t>
            </a:r>
            <a:br>
              <a:rPr lang="en-GB"/>
            </a:br>
            <a:r>
              <a:rPr lang="en-GB"/>
              <a:t>polarisation of intermediate vector bosons?</a:t>
            </a:r>
            <a:endParaRPr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Idea:</a:t>
            </a:r>
            <a:br>
              <a:rPr lang="en-GB"/>
            </a:br>
            <a:r>
              <a:rPr lang="en-GB"/>
              <a:t>Use polarised MC predictions as templates for analyses based on realistic final states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	→ Exploit longitudinal polarisation for EWSB studies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→ Exploit SM-suppressed polarisation configurations for BSM studies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Lessons from LHC: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Analytical projections not applicable in the presence of lepton cuts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Exclusive predictions in MC event generators possible, ideally with higher order corrections</a:t>
            </a:r>
            <a:endParaRPr/>
          </a:p>
        </p:txBody>
      </p:sp>
      <p:sp>
        <p:nvSpPr>
          <p:cNvPr id="481" name="Google Shape;481;p33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82" name="Google Shape;482;p33"/>
          <p:cNvPicPr preferRelativeResize="0"/>
          <p:nvPr/>
        </p:nvPicPr>
        <p:blipFill rotWithShape="1">
          <a:blip r:embed="rId3">
            <a:alphaModFix/>
          </a:blip>
          <a:srcRect b="10604" l="0" r="0" t="8443"/>
          <a:stretch/>
        </p:blipFill>
        <p:spPr>
          <a:xfrm>
            <a:off x="5069350" y="933250"/>
            <a:ext cx="3798100" cy="10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70550" y="2386504"/>
            <a:ext cx="4717201" cy="72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34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Caveats for polarised predictions:</a:t>
            </a:r>
            <a:endParaRPr/>
          </a:p>
        </p:txBody>
      </p:sp>
      <p:sp>
        <p:nvSpPr>
          <p:cNvPr id="489" name="Google Shape;489;p34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</a:t>
            </a:r>
            <a:r>
              <a:rPr lang="en-GB"/>
              <a:t>olarised intermediate particles</a:t>
            </a:r>
            <a:endParaRPr/>
          </a:p>
        </p:txBody>
      </p:sp>
      <p:grpSp>
        <p:nvGrpSpPr>
          <p:cNvPr id="490" name="Google Shape;490;p34"/>
          <p:cNvGrpSpPr/>
          <p:nvPr/>
        </p:nvGrpSpPr>
        <p:grpSpPr>
          <a:xfrm>
            <a:off x="4499500" y="1256400"/>
            <a:ext cx="3841500" cy="1684200"/>
            <a:chOff x="4779975" y="996675"/>
            <a:chExt cx="3841500" cy="1684200"/>
          </a:xfrm>
        </p:grpSpPr>
        <p:grpSp>
          <p:nvGrpSpPr>
            <p:cNvPr id="491" name="Google Shape;491;p34"/>
            <p:cNvGrpSpPr/>
            <p:nvPr/>
          </p:nvGrpSpPr>
          <p:grpSpPr>
            <a:xfrm>
              <a:off x="4779975" y="996675"/>
              <a:ext cx="3841500" cy="1684200"/>
              <a:chOff x="4914200" y="1332588"/>
              <a:chExt cx="3841500" cy="1684200"/>
            </a:xfrm>
          </p:grpSpPr>
          <p:sp>
            <p:nvSpPr>
              <p:cNvPr id="492" name="Google Shape;492;p34"/>
              <p:cNvSpPr/>
              <p:nvPr/>
            </p:nvSpPr>
            <p:spPr>
              <a:xfrm>
                <a:off x="4914200" y="1332588"/>
                <a:ext cx="3841500" cy="1684200"/>
              </a:xfrm>
              <a:prstGeom prst="foldedCorner">
                <a:avLst>
                  <a:gd fmla="val 16667" name="adj"/>
                </a:avLst>
              </a:prstGeom>
              <a:solidFill>
                <a:srgbClr val="FFF2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IBM Plex Sans"/>
                  <a:ea typeface="IBM Plex Sans"/>
                  <a:cs typeface="IBM Plex Sans"/>
                  <a:sym typeface="IBM Plex Sans"/>
                </a:endParaRPr>
              </a:p>
            </p:txBody>
          </p:sp>
          <p:sp>
            <p:nvSpPr>
              <p:cNvPr id="493" name="Google Shape;493;p34"/>
              <p:cNvSpPr/>
              <p:nvPr/>
            </p:nvSpPr>
            <p:spPr>
              <a:xfrm>
                <a:off x="5105550" y="2054588"/>
                <a:ext cx="3547500" cy="661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IBM Plex Sans"/>
                  <a:ea typeface="IBM Plex Sans"/>
                  <a:cs typeface="IBM Plex Sans"/>
                  <a:sym typeface="IBM Plex Sans"/>
                </a:endParaRPr>
              </a:p>
            </p:txBody>
          </p:sp>
          <p:sp>
            <p:nvSpPr>
              <p:cNvPr id="494" name="Google Shape;494;p34"/>
              <p:cNvSpPr txBox="1"/>
              <p:nvPr/>
            </p:nvSpPr>
            <p:spPr>
              <a:xfrm>
                <a:off x="4952900" y="1377638"/>
                <a:ext cx="3764100" cy="1125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 u="sng">
                    <a:solidFill>
                      <a:srgbClr val="0B2A51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Polarization basis</a:t>
                </a:r>
                <a:endParaRPr sz="1200" u="sng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200" u="sng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-162600" lvl="0" marL="126000" rtl="0" algn="l">
                  <a:spcBef>
                    <a:spcPts val="0"/>
                  </a:spcBef>
                  <a:spcAft>
                    <a:spcPts val="0"/>
                  </a:spcAft>
                  <a:buClr>
                    <a:srgbClr val="0B2A51"/>
                  </a:buClr>
                  <a:buSzPts val="1200"/>
                  <a:buFont typeface="Average"/>
                  <a:buChar char="-"/>
                </a:pPr>
                <a:r>
                  <a:rPr lang="en-GB" sz="1200">
                    <a:solidFill>
                      <a:srgbClr val="0B2A51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helicity basis</a:t>
                </a:r>
                <a:endParaRPr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0" lvl="0" marL="45720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  <a:p>
                <a:pPr indent="-162600" lvl="0" marL="126000" rtl="0" algn="l">
                  <a:spcBef>
                    <a:spcPts val="0"/>
                  </a:spcBef>
                  <a:spcAft>
                    <a:spcPts val="0"/>
                  </a:spcAft>
                  <a:buClr>
                    <a:srgbClr val="0B2A51"/>
                  </a:buClr>
                  <a:buSzPts val="1200"/>
                  <a:buFont typeface="Average"/>
                  <a:buChar char="-"/>
                </a:pPr>
                <a:r>
                  <a:rPr lang="en-GB" sz="1200">
                    <a:solidFill>
                      <a:srgbClr val="0B2A51"/>
                    </a:solidFill>
                    <a:latin typeface="Average"/>
                    <a:ea typeface="Average"/>
                    <a:cs typeface="Average"/>
                    <a:sym typeface="Average"/>
                  </a:rPr>
                  <a:t>frame dependent!</a:t>
                </a:r>
                <a:endParaRPr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endParaRPr>
              </a:p>
            </p:txBody>
          </p:sp>
          <p:pic>
            <p:nvPicPr>
              <p:cNvPr descr="{&quot;aid&quot;:null,&quot;font&quot;:{&quot;size&quot;:&quot;12&quot;,&quot;family&quot;:&quot;Open Sans&quot;,&quot;color&quot;:&quot;#00305D&quot;},&quot;backgroundColor&quot;:&quot;#ffffff&quot;,&quot;code&quot;:&quot;$$\\varepsilon_{0^{}}^{\\mu}\\left(q\\right)=\\frac{q_{}^{0}}{m}\\left(\\frac{\\left|\\vec{q}\\right|}{q^{0}},\\cos \\phi \\sin \\theta,\\sin \\phi \\sin \\theta,\\cos \\theta\\right)$$&quot;,&quot;type&quot;:&quot;$$&quot;,&quot;id&quot;:&quot;2&quot;,&quot;backgroundColorModified&quot;:false,&quot;ts&quot;:1669234589027,&quot;cs&quot;:&quot;h//d3Ix8gczUdXEQgzbBKA==&quot;,&quot;size&quot;:{&quot;width&quot;:311.00000000000006,&quot;height&quot;:40.5}}" id="495" name="Google Shape;495;p34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5155825" y="2376013"/>
                <a:ext cx="2288848" cy="298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96" name="Google Shape;496;p34"/>
              <p:cNvSpPr txBox="1"/>
              <p:nvPr/>
            </p:nvSpPr>
            <p:spPr>
              <a:xfrm>
                <a:off x="6533275" y="1772388"/>
                <a:ext cx="2168100" cy="23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900"/>
                  </a:spcBef>
                  <a:spcAft>
                    <a:spcPts val="0"/>
                  </a:spcAft>
                  <a:buNone/>
                </a:pPr>
                <a:r>
                  <a:rPr i="1" lang="en-GB" sz="300">
                    <a:solidFill>
                      <a:schemeClr val="accen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Dr. Z. Zinonos: Tests of the Standard Model of Particles. https://www.mpp.mpg.de/~zinonos/material/lecture10.pdf</a:t>
                </a:r>
                <a:endParaRPr i="1" sz="300">
                  <a:solidFill>
                    <a:schemeClr val="accent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pic>
            <p:nvPicPr>
              <p:cNvPr id="497" name="Google Shape;497;p34"/>
              <p:cNvPicPr preferRelativeResize="0"/>
              <p:nvPr/>
            </p:nvPicPr>
            <p:blipFill rotWithShape="1">
              <a:blip r:embed="rId4">
                <a:alphaModFix/>
              </a:blip>
              <a:srcRect b="10604" l="0" r="0" t="8443"/>
              <a:stretch/>
            </p:blipFill>
            <p:spPr>
              <a:xfrm>
                <a:off x="6605188" y="1470666"/>
                <a:ext cx="1992524" cy="365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descr="{&quot;backgroundColor&quot;:&quot;#ffffff&quot;,&quot;aid&quot;:null,&quot;code&quot;:&quot;$\\varepsilon_{\\pm}^{\\mu}\\left(q\\right)=\\,\\frac{e^{\\mp i\\phi}}{{\\sqrt[]{2}}}\\left(0,\\,-\\mathrm{\\cos}\\,\\theta\\,\\mathrm{\\cos}\\,\\phi\\,\\pm\\,i\\mathrm{\\sin}\\,\\phi,\\,\\mathrm{-\\cos}\\theta\\,\\mathrm{\\sin }\\phi \\mp i\\mathrm{\\cos}\\phi ,\\sin \\theta\\right)$&quot;,&quot;backgroundColorModified&quot;:false,&quot;type&quot;:&quot;$&quot;,&quot;id&quot;:&quot;1&quot;,&quot;font&quot;:{&quot;color&quot;:&quot;#00305D&quot;,&quot;size&quot;:&quot;12&quot;,&quot;family&quot;:&quot;Open Sans&quot;},&quot;ts&quot;:1669234605433,&quot;cs&quot;:&quot;7q1yglcGorPU+hPmwrBvdA==&quot;,&quot;size&quot;:{&quot;width&quot;:450.6666666666667,&quot;height&quot;:26}}" id="498" name="Google Shape;498;p3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015888" y="1788838"/>
              <a:ext cx="3369674" cy="19440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99" name="Google Shape;499;p34"/>
          <p:cNvGrpSpPr/>
          <p:nvPr/>
        </p:nvGrpSpPr>
        <p:grpSpPr>
          <a:xfrm>
            <a:off x="769875" y="1256400"/>
            <a:ext cx="3287940" cy="1612800"/>
            <a:chOff x="653501" y="1403975"/>
            <a:chExt cx="3841500" cy="1612800"/>
          </a:xfrm>
        </p:grpSpPr>
        <p:sp>
          <p:nvSpPr>
            <p:cNvPr id="500" name="Google Shape;500;p34"/>
            <p:cNvSpPr/>
            <p:nvPr/>
          </p:nvSpPr>
          <p:spPr>
            <a:xfrm>
              <a:off x="653501" y="1403975"/>
              <a:ext cx="3841500" cy="1612800"/>
            </a:xfrm>
            <a:prstGeom prst="foldedCorner">
              <a:avLst>
                <a:gd fmla="val 16667" name="adj"/>
              </a:avLst>
            </a:prstGeom>
            <a:solidFill>
              <a:srgbClr val="FFF2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501" name="Google Shape;501;p34"/>
            <p:cNvSpPr txBox="1"/>
            <p:nvPr/>
          </p:nvSpPr>
          <p:spPr>
            <a:xfrm>
              <a:off x="653515" y="1403975"/>
              <a:ext cx="3648000" cy="143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 u="sng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rPr>
                <a:t>Polarization for intermediate particles</a:t>
              </a:r>
              <a:endParaRPr sz="1200" u="sng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 u="sng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-162600" lvl="0" marL="126000" rtl="0" algn="l">
                <a:spcBef>
                  <a:spcPts val="0"/>
                </a:spcBef>
                <a:spcAft>
                  <a:spcPts val="0"/>
                </a:spcAft>
                <a:buClr>
                  <a:srgbClr val="0B2A51"/>
                </a:buClr>
                <a:buSzPts val="1200"/>
                <a:buFont typeface="Average"/>
                <a:buChar char="-"/>
              </a:pPr>
              <a:r>
                <a:rPr lang="en-GB"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rPr>
                <a:t>completeness relation</a:t>
              </a:r>
              <a:endPara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-162600" lvl="0" marL="126000" rtl="0" algn="l">
                <a:spcBef>
                  <a:spcPts val="0"/>
                </a:spcBef>
                <a:spcAft>
                  <a:spcPts val="0"/>
                </a:spcAft>
                <a:buClr>
                  <a:srgbClr val="0B2A51"/>
                </a:buClr>
                <a:buSzPts val="1200"/>
                <a:buFont typeface="Average"/>
                <a:buChar char="-"/>
              </a:pPr>
              <a:r>
                <a:rPr lang="en-GB"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rPr>
                <a:t>leads to interferences between different polarizations</a:t>
              </a:r>
              <a:endPara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502" name="Google Shape;502;p34"/>
            <p:cNvSpPr/>
            <p:nvPr/>
          </p:nvSpPr>
          <p:spPr>
            <a:xfrm>
              <a:off x="834540" y="2122800"/>
              <a:ext cx="2297700" cy="36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pic>
          <p:nvPicPr>
            <p:cNvPr descr="{&quot;aid&quot;:null,&quot;backgroundColor&quot;:&quot;#ffffff&quot;,&quot;id&quot;:&quot;13&quot;,&quot;backgroundColorModified&quot;:false,&quot;code&quot;:&quot;$\\left(-g^{\\mu \\nu}+\\frac{q^{\\mu}q^{\\nu}}{m_{V}^{2}}\\right)=\\sum_{\\lambda=1}^{4}\\varepsilon^{\\mu}\\left(q,\\,\\lambda\\right)\\varepsilon^{*\\nu}\\left(q,\\,\\lambda\\right)$&quot;,&quot;type&quot;:&quot;$&quot;,&quot;font&quot;:{&quot;color&quot;:&quot;#00305D&quot;,&quot;family&quot;:&quot;Open Sans&quot;,&quot;size&quot;:15},&quot;ts&quot;:1662831027847,&quot;cs&quot;:&quot;6beIdUSpVZLRpXI2/BnLJA==&quot;,&quot;size&quot;:{&quot;width&quot;:345.6666666666667,&quot;height&quot;:36.666666666666664}}" id="503" name="Google Shape;503;p3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909515" y="2190950"/>
              <a:ext cx="2177731" cy="231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04" name="Google Shape;504;p34"/>
          <p:cNvGrpSpPr/>
          <p:nvPr/>
        </p:nvGrpSpPr>
        <p:grpSpPr>
          <a:xfrm>
            <a:off x="640650" y="3091950"/>
            <a:ext cx="7914300" cy="1852500"/>
            <a:chOff x="640650" y="2939550"/>
            <a:chExt cx="7914300" cy="1852500"/>
          </a:xfrm>
        </p:grpSpPr>
        <p:sp>
          <p:nvSpPr>
            <p:cNvPr id="505" name="Google Shape;505;p34"/>
            <p:cNvSpPr/>
            <p:nvPr/>
          </p:nvSpPr>
          <p:spPr>
            <a:xfrm>
              <a:off x="640650" y="2939550"/>
              <a:ext cx="7914300" cy="1852500"/>
            </a:xfrm>
            <a:prstGeom prst="foldedCorner">
              <a:avLst>
                <a:gd fmla="val 16667" name="adj"/>
              </a:avLst>
            </a:prstGeom>
            <a:solidFill>
              <a:srgbClr val="FFF2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506" name="Google Shape;506;p34"/>
            <p:cNvSpPr txBox="1"/>
            <p:nvPr/>
          </p:nvSpPr>
          <p:spPr>
            <a:xfrm>
              <a:off x="713550" y="2939550"/>
              <a:ext cx="7841400" cy="132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 u="sng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rPr>
                <a:t>Polarization only defined in production ⊗ propagator ⊗ decay </a:t>
              </a:r>
              <a:endParaRPr sz="1200" u="sng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 u="sng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rPr>
                <a:t>factorizable amplitudes</a:t>
              </a:r>
              <a:endParaRPr sz="1200" u="sng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-162600" lvl="0" marL="126000" rtl="0" algn="l">
                <a:spcBef>
                  <a:spcPts val="0"/>
                </a:spcBef>
                <a:spcAft>
                  <a:spcPts val="0"/>
                </a:spcAft>
                <a:buClr>
                  <a:srgbClr val="0B2A51"/>
                </a:buClr>
                <a:buSzPts val="1200"/>
                <a:buFont typeface="Average"/>
                <a:buChar char="-"/>
              </a:pPr>
              <a:r>
                <a:rPr lang="en-GB"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rPr>
                <a:t>problem: non-resonant diagrams</a:t>
              </a:r>
              <a:endPara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0" lvl="0" marL="12600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rPr>
                <a:t> → no polarisation definition, but necessary for gauge invariance</a:t>
              </a:r>
              <a:endPara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-162600" lvl="0" marL="126000" rtl="0" algn="l">
                <a:spcBef>
                  <a:spcPts val="0"/>
                </a:spcBef>
                <a:spcAft>
                  <a:spcPts val="0"/>
                </a:spcAft>
                <a:buClr>
                  <a:srgbClr val="0B2A51"/>
                </a:buClr>
                <a:buSzPts val="1200"/>
                <a:buFont typeface="IBM Plex Sans"/>
                <a:buChar char="-"/>
              </a:pPr>
              <a:r>
                <a:rPr lang="en-GB"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rPr>
                <a:t>solution: appropriate approximations - gauge invariant options:</a:t>
              </a:r>
              <a:endPara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-3048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0B2A51"/>
                </a:buClr>
                <a:buSzPts val="1200"/>
                <a:buFont typeface="Average"/>
                <a:buChar char="-"/>
              </a:pPr>
              <a:r>
                <a:rPr lang="en-GB"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rPr>
                <a:t>Pole Approximation ((D)PA)</a:t>
              </a:r>
              <a:endPara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-3048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0B2A51"/>
                </a:buClr>
                <a:buSzPts val="1200"/>
                <a:buFont typeface="Average"/>
                <a:buChar char="-"/>
              </a:pPr>
              <a:r>
                <a:rPr lang="en-GB" sz="1200">
                  <a:solidFill>
                    <a:srgbClr val="0B2A51"/>
                  </a:solidFill>
                  <a:latin typeface="Average"/>
                  <a:ea typeface="Average"/>
                  <a:cs typeface="Average"/>
                  <a:sym typeface="Average"/>
                </a:rPr>
                <a:t>Narrow-Width Approximation (NWA)</a:t>
              </a:r>
              <a:endParaRPr sz="12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pic>
        <p:nvPicPr>
          <p:cNvPr id="507" name="Google Shape;507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83605" y="3211802"/>
            <a:ext cx="1687183" cy="1612800"/>
          </a:xfrm>
          <a:prstGeom prst="rect">
            <a:avLst/>
          </a:prstGeom>
          <a:noFill/>
          <a:ln cap="flat" cmpd="sng" w="19050">
            <a:solidFill>
              <a:srgbClr val="A64D7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08" name="Google Shape;508;p34"/>
          <p:cNvSpPr/>
          <p:nvPr/>
        </p:nvSpPr>
        <p:spPr>
          <a:xfrm>
            <a:off x="1927325" y="1893100"/>
            <a:ext cx="101100" cy="1191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9" name="Google Shape;509;p34"/>
          <p:cNvSpPr/>
          <p:nvPr/>
        </p:nvSpPr>
        <p:spPr>
          <a:xfrm>
            <a:off x="1974950" y="2018100"/>
            <a:ext cx="101100" cy="894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10" name="Google Shape;510;p34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35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Sherpa’s n</a:t>
            </a:r>
            <a:r>
              <a:rPr lang="en-GB"/>
              <a:t>ew polarisation framework beyond LO</a:t>
            </a:r>
            <a:endParaRPr/>
          </a:p>
        </p:txBody>
      </p:sp>
      <p:sp>
        <p:nvSpPr>
          <p:cNvPr id="516" name="Google Shape;516;p35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Methodology: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U</a:t>
            </a:r>
            <a:r>
              <a:rPr b="0" lang="en-GB"/>
              <a:t>npolari</a:t>
            </a:r>
            <a:r>
              <a:rPr lang="en-GB"/>
              <a:t>s</a:t>
            </a:r>
            <a:r>
              <a:rPr b="0" lang="en-GB"/>
              <a:t>ed simulation run, polari</a:t>
            </a:r>
            <a:r>
              <a:rPr lang="en-GB"/>
              <a:t>s</a:t>
            </a:r>
            <a:r>
              <a:rPr b="0" lang="en-GB"/>
              <a:t>ed XS as event weights</a:t>
            </a:r>
            <a:endParaRPr b="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A</a:t>
            </a:r>
            <a:r>
              <a:rPr b="0" lang="en-GB"/>
              <a:t>ll polari</a:t>
            </a:r>
            <a:r>
              <a:rPr lang="en-GB"/>
              <a:t>s</a:t>
            </a:r>
            <a:r>
              <a:rPr b="0" lang="en-GB"/>
              <a:t>ation combinations, interferences,</a:t>
            </a:r>
            <a:br>
              <a:rPr b="0" lang="en-GB"/>
            </a:br>
            <a:r>
              <a:rPr b="0" lang="en-GB"/>
              <a:t>reference frames</a:t>
            </a:r>
            <a:r>
              <a:rPr lang="en-GB"/>
              <a:t> </a:t>
            </a:r>
            <a:r>
              <a:rPr b="0" lang="en-GB"/>
              <a:t>in one simulation run  </a:t>
            </a:r>
            <a:r>
              <a:rPr lang="en-GB"/>
              <a:t> </a:t>
            </a:r>
            <a:endParaRPr b="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Accuracy options: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b="0" lang="en-GB"/>
              <a:t>nLO QCD+PS matching</a:t>
            </a:r>
            <a:br>
              <a:rPr lang="en-GB"/>
            </a:br>
            <a:br>
              <a:rPr lang="en-GB"/>
            </a:br>
            <a:br>
              <a:rPr lang="en-GB"/>
            </a:br>
            <a:br>
              <a:rPr lang="en-GB"/>
            </a:br>
            <a:br>
              <a:rPr lang="en-GB"/>
            </a:br>
            <a:br>
              <a:rPr lang="en-GB"/>
            </a:br>
            <a:br>
              <a:rPr lang="en-GB"/>
            </a:br>
            <a:br>
              <a:rPr lang="en-GB"/>
            </a:b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p35"/>
          <p:cNvSpPr txBox="1"/>
          <p:nvPr/>
        </p:nvSpPr>
        <p:spPr>
          <a:xfrm>
            <a:off x="6320850" y="826675"/>
            <a:ext cx="2743800" cy="2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u="sng">
                <a:solidFill>
                  <a:schemeClr val="hlink"/>
                </a:solidFill>
                <a:latin typeface="Average"/>
                <a:ea typeface="Average"/>
                <a:cs typeface="Average"/>
                <a:sym typeface="Average"/>
                <a:hlinkClick r:id="rId3"/>
              </a:rPr>
              <a:t>[Hoppe, Schönherr, FS, 2023]</a:t>
            </a:r>
            <a:endParaRPr sz="1100">
              <a:solidFill>
                <a:schemeClr val="accen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518" name="Google Shape;518;p35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519" name="Google Shape;519;p35"/>
          <p:cNvGrpSpPr/>
          <p:nvPr/>
        </p:nvGrpSpPr>
        <p:grpSpPr>
          <a:xfrm>
            <a:off x="842800" y="2554166"/>
            <a:ext cx="5523301" cy="1755184"/>
            <a:chOff x="690400" y="2554166"/>
            <a:chExt cx="5523301" cy="1755184"/>
          </a:xfrm>
        </p:grpSpPr>
        <p:pic>
          <p:nvPicPr>
            <p:cNvPr id="520" name="Google Shape;520;p35"/>
            <p:cNvPicPr preferRelativeResize="0"/>
            <p:nvPr/>
          </p:nvPicPr>
          <p:blipFill rotWithShape="1">
            <a:blip r:embed="rId4">
              <a:alphaModFix/>
            </a:blip>
            <a:srcRect b="0" l="0" r="4085" t="0"/>
            <a:stretch/>
          </p:blipFill>
          <p:spPr>
            <a:xfrm>
              <a:off x="2442887" y="2554166"/>
              <a:ext cx="3770813" cy="17551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1" name="Google Shape;521;p35"/>
            <p:cNvSpPr txBox="1"/>
            <p:nvPr/>
          </p:nvSpPr>
          <p:spPr>
            <a:xfrm>
              <a:off x="2366675" y="3895950"/>
              <a:ext cx="1199400" cy="4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305D"/>
                  </a:solidFill>
                  <a:latin typeface="Average"/>
                  <a:ea typeface="Average"/>
                  <a:cs typeface="Average"/>
                  <a:sym typeface="Average"/>
                </a:rPr>
                <a:t>H-event</a:t>
              </a:r>
              <a:endParaRPr>
                <a:solidFill>
                  <a:srgbClr val="00305D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522" name="Google Shape;522;p35"/>
            <p:cNvSpPr txBox="1"/>
            <p:nvPr/>
          </p:nvSpPr>
          <p:spPr>
            <a:xfrm>
              <a:off x="2366675" y="3216500"/>
              <a:ext cx="1199400" cy="4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305D"/>
                  </a:solidFill>
                  <a:latin typeface="Average"/>
                  <a:ea typeface="Average"/>
                  <a:cs typeface="Average"/>
                  <a:sym typeface="Average"/>
                </a:rPr>
                <a:t>S-event</a:t>
              </a:r>
              <a:endParaRPr>
                <a:solidFill>
                  <a:srgbClr val="00305D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523" name="Google Shape;523;p35"/>
            <p:cNvCxnSpPr>
              <a:stCxn id="524" idx="3"/>
              <a:endCxn id="521" idx="0"/>
            </p:cNvCxnSpPr>
            <p:nvPr/>
          </p:nvCxnSpPr>
          <p:spPr>
            <a:xfrm flipH="1" rot="10800000">
              <a:off x="2153200" y="3896050"/>
              <a:ext cx="813300" cy="459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524" name="Google Shape;524;p35"/>
            <p:cNvSpPr txBox="1"/>
            <p:nvPr/>
          </p:nvSpPr>
          <p:spPr>
            <a:xfrm>
              <a:off x="690400" y="3715000"/>
              <a:ext cx="1462800" cy="4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Polarisation</a:t>
              </a:r>
              <a:r>
                <a:rPr lang="en-GB" sz="11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 of real correction</a:t>
              </a:r>
              <a:endParaRPr sz="11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525" name="Google Shape;525;p35"/>
            <p:cNvCxnSpPr>
              <a:stCxn id="524" idx="3"/>
            </p:cNvCxnSpPr>
            <p:nvPr/>
          </p:nvCxnSpPr>
          <p:spPr>
            <a:xfrm flipH="1" rot="10800000">
              <a:off x="2153200" y="3665650"/>
              <a:ext cx="1660200" cy="2763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26" name="Google Shape;526;p35"/>
            <p:cNvCxnSpPr>
              <a:stCxn id="527" idx="3"/>
            </p:cNvCxnSpPr>
            <p:nvPr/>
          </p:nvCxnSpPr>
          <p:spPr>
            <a:xfrm flipH="1" rot="10800000">
              <a:off x="2153200" y="2832874"/>
              <a:ext cx="1692600" cy="203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527" name="Google Shape;527;p35"/>
            <p:cNvSpPr txBox="1"/>
            <p:nvPr/>
          </p:nvSpPr>
          <p:spPr>
            <a:xfrm>
              <a:off x="690400" y="2554174"/>
              <a:ext cx="1462800" cy="96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Born polarisation</a:t>
              </a:r>
              <a:endParaRPr sz="11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(</a:t>
              </a:r>
              <a:r>
                <a:rPr lang="en-GB" sz="11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ultra-collinear/-soft</a:t>
              </a:r>
              <a:r>
                <a:rPr lang="en-GB" sz="11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 virtual corrections</a:t>
              </a:r>
              <a:r>
                <a:rPr lang="en-GB" sz="12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 </a:t>
              </a:r>
              <a:r>
                <a:rPr lang="en-GB" sz="11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unpolarised)</a:t>
              </a:r>
              <a:endParaRPr sz="1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pic>
        <p:nvPicPr>
          <p:cNvPr id="528" name="Google Shape;528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20850" y="1299050"/>
            <a:ext cx="2743799" cy="24800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36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Sherpa’s new polarisation framework beyond LO</a:t>
            </a:r>
            <a:endParaRPr/>
          </a:p>
        </p:txBody>
      </p:sp>
      <p:sp>
        <p:nvSpPr>
          <p:cNvPr id="534" name="Google Shape;534;p36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Methodology: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U</a:t>
            </a:r>
            <a:r>
              <a:rPr b="0" lang="en-GB"/>
              <a:t>npolari</a:t>
            </a:r>
            <a:r>
              <a:rPr lang="en-GB"/>
              <a:t>s</a:t>
            </a:r>
            <a:r>
              <a:rPr b="0" lang="en-GB"/>
              <a:t>ed simulation run, polari</a:t>
            </a:r>
            <a:r>
              <a:rPr lang="en-GB"/>
              <a:t>s</a:t>
            </a:r>
            <a:r>
              <a:rPr b="0" lang="en-GB"/>
              <a:t>ed XS as event weights</a:t>
            </a:r>
            <a:endParaRPr b="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A</a:t>
            </a:r>
            <a:r>
              <a:rPr b="0" lang="en-GB"/>
              <a:t>ll polari</a:t>
            </a:r>
            <a:r>
              <a:rPr lang="en-GB"/>
              <a:t>s</a:t>
            </a:r>
            <a:r>
              <a:rPr b="0" lang="en-GB"/>
              <a:t>ation combinations, interferences,</a:t>
            </a:r>
            <a:br>
              <a:rPr b="0" lang="en-GB"/>
            </a:br>
            <a:r>
              <a:rPr b="0" lang="en-GB"/>
              <a:t>reference frames</a:t>
            </a:r>
            <a:r>
              <a:rPr lang="en-GB"/>
              <a:t> </a:t>
            </a:r>
            <a:r>
              <a:rPr b="0" lang="en-GB"/>
              <a:t>in one simulation run  </a:t>
            </a:r>
            <a:r>
              <a:rPr lang="en-GB"/>
              <a:t> </a:t>
            </a:r>
            <a:endParaRPr b="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Accuracy options: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b="0" lang="en-GB"/>
              <a:t>nLO QCD+PS matching</a:t>
            </a:r>
            <a:br>
              <a:rPr lang="en-GB"/>
            </a:br>
            <a:br>
              <a:rPr lang="en-GB"/>
            </a:br>
            <a:br>
              <a:rPr lang="en-GB"/>
            </a:br>
            <a:br>
              <a:rPr lang="en-GB"/>
            </a:br>
            <a:br>
              <a:rPr lang="en-GB"/>
            </a:br>
            <a:br>
              <a:rPr lang="en-GB"/>
            </a:br>
            <a:br>
              <a:rPr lang="en-GB"/>
            </a:br>
            <a:br>
              <a:rPr lang="en-GB"/>
            </a:b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Multi-jet merging, e.g. W(ev)Z(mm)+jets</a:t>
            </a:r>
            <a:endParaRPr/>
          </a:p>
        </p:txBody>
      </p:sp>
      <p:sp>
        <p:nvSpPr>
          <p:cNvPr id="535" name="Google Shape;535;p36"/>
          <p:cNvSpPr txBox="1"/>
          <p:nvPr/>
        </p:nvSpPr>
        <p:spPr>
          <a:xfrm>
            <a:off x="6320850" y="826675"/>
            <a:ext cx="2743800" cy="2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u="sng">
                <a:solidFill>
                  <a:schemeClr val="hlink"/>
                </a:solidFill>
                <a:latin typeface="Average"/>
                <a:ea typeface="Average"/>
                <a:cs typeface="Average"/>
                <a:sym typeface="Average"/>
                <a:hlinkClick r:id="rId3"/>
              </a:rPr>
              <a:t>[Hoppe, Schönherr, FS, 2023]</a:t>
            </a:r>
            <a:endParaRPr sz="1100">
              <a:solidFill>
                <a:schemeClr val="accen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grpSp>
        <p:nvGrpSpPr>
          <p:cNvPr id="536" name="Google Shape;536;p36"/>
          <p:cNvGrpSpPr/>
          <p:nvPr/>
        </p:nvGrpSpPr>
        <p:grpSpPr>
          <a:xfrm>
            <a:off x="842800" y="2554166"/>
            <a:ext cx="5523301" cy="1755184"/>
            <a:chOff x="690400" y="2554166"/>
            <a:chExt cx="5523301" cy="1755184"/>
          </a:xfrm>
        </p:grpSpPr>
        <p:pic>
          <p:nvPicPr>
            <p:cNvPr id="537" name="Google Shape;537;p36"/>
            <p:cNvPicPr preferRelativeResize="0"/>
            <p:nvPr/>
          </p:nvPicPr>
          <p:blipFill rotWithShape="1">
            <a:blip r:embed="rId4">
              <a:alphaModFix/>
            </a:blip>
            <a:srcRect b="0" l="0" r="4085" t="0"/>
            <a:stretch/>
          </p:blipFill>
          <p:spPr>
            <a:xfrm>
              <a:off x="2442887" y="2554166"/>
              <a:ext cx="3770813" cy="17551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8" name="Google Shape;538;p36"/>
            <p:cNvSpPr txBox="1"/>
            <p:nvPr/>
          </p:nvSpPr>
          <p:spPr>
            <a:xfrm>
              <a:off x="2366675" y="3895950"/>
              <a:ext cx="1199400" cy="4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305D"/>
                  </a:solidFill>
                  <a:latin typeface="Average"/>
                  <a:ea typeface="Average"/>
                  <a:cs typeface="Average"/>
                  <a:sym typeface="Average"/>
                </a:rPr>
                <a:t>H-event</a:t>
              </a:r>
              <a:endParaRPr>
                <a:solidFill>
                  <a:srgbClr val="00305D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539" name="Google Shape;539;p36"/>
            <p:cNvSpPr txBox="1"/>
            <p:nvPr/>
          </p:nvSpPr>
          <p:spPr>
            <a:xfrm>
              <a:off x="2366675" y="3216500"/>
              <a:ext cx="1199400" cy="4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305D"/>
                  </a:solidFill>
                  <a:latin typeface="Average"/>
                  <a:ea typeface="Average"/>
                  <a:cs typeface="Average"/>
                  <a:sym typeface="Average"/>
                </a:rPr>
                <a:t>S-event</a:t>
              </a:r>
              <a:endParaRPr>
                <a:solidFill>
                  <a:srgbClr val="00305D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540" name="Google Shape;540;p36"/>
            <p:cNvCxnSpPr>
              <a:stCxn id="541" idx="3"/>
              <a:endCxn id="538" idx="0"/>
            </p:cNvCxnSpPr>
            <p:nvPr/>
          </p:nvCxnSpPr>
          <p:spPr>
            <a:xfrm flipH="1" rot="10800000">
              <a:off x="2153200" y="3896050"/>
              <a:ext cx="813300" cy="459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541" name="Google Shape;541;p36"/>
            <p:cNvSpPr txBox="1"/>
            <p:nvPr/>
          </p:nvSpPr>
          <p:spPr>
            <a:xfrm>
              <a:off x="690400" y="3715000"/>
              <a:ext cx="1462800" cy="45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1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Polarisation of real correction</a:t>
              </a:r>
              <a:endParaRPr sz="11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  <p:cxnSp>
          <p:nvCxnSpPr>
            <p:cNvPr id="542" name="Google Shape;542;p36"/>
            <p:cNvCxnSpPr>
              <a:stCxn id="541" idx="3"/>
            </p:cNvCxnSpPr>
            <p:nvPr/>
          </p:nvCxnSpPr>
          <p:spPr>
            <a:xfrm flipH="1" rot="10800000">
              <a:off x="2153200" y="3665650"/>
              <a:ext cx="1660200" cy="2763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43" name="Google Shape;543;p36"/>
            <p:cNvCxnSpPr>
              <a:stCxn id="544" idx="3"/>
            </p:cNvCxnSpPr>
            <p:nvPr/>
          </p:nvCxnSpPr>
          <p:spPr>
            <a:xfrm flipH="1" rot="10800000">
              <a:off x="2153200" y="2832874"/>
              <a:ext cx="1692600" cy="2031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544" name="Google Shape;544;p36"/>
            <p:cNvSpPr txBox="1"/>
            <p:nvPr/>
          </p:nvSpPr>
          <p:spPr>
            <a:xfrm>
              <a:off x="690400" y="2554174"/>
              <a:ext cx="1462800" cy="96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Born polarisation</a:t>
              </a:r>
              <a:endParaRPr sz="11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1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(ultra-collinear/-soft virtual corrections</a:t>
              </a:r>
              <a:r>
                <a:rPr lang="en-GB" sz="12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 </a:t>
              </a:r>
              <a:r>
                <a:rPr lang="en-GB" sz="1100">
                  <a:solidFill>
                    <a:schemeClr val="dk1"/>
                  </a:solidFill>
                  <a:latin typeface="Average"/>
                  <a:ea typeface="Average"/>
                  <a:cs typeface="Average"/>
                  <a:sym typeface="Average"/>
                </a:rPr>
                <a:t>unpolarised)</a:t>
              </a:r>
              <a:endParaRPr sz="12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endParaRPr>
            </a:p>
          </p:txBody>
        </p:sp>
      </p:grpSp>
      <p:pic>
        <p:nvPicPr>
          <p:cNvPr id="545" name="Google Shape;545;p36"/>
          <p:cNvPicPr preferRelativeResize="0"/>
          <p:nvPr/>
        </p:nvPicPr>
        <p:blipFill rotWithShape="1">
          <a:blip r:embed="rId5">
            <a:alphaModFix/>
          </a:blip>
          <a:srcRect b="0" l="0" r="0" t="8366"/>
          <a:stretch/>
        </p:blipFill>
        <p:spPr>
          <a:xfrm>
            <a:off x="5585089" y="3823425"/>
            <a:ext cx="3520410" cy="132002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546" name="Google Shape;546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20850" y="1299050"/>
            <a:ext cx="2743799" cy="24800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547" name="Google Shape;547;p36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37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Electroweak corrections in Sudakov approximation</a:t>
            </a:r>
            <a:endParaRPr/>
          </a:p>
        </p:txBody>
      </p:sp>
      <p:sp>
        <p:nvSpPr>
          <p:cNvPr id="553" name="Google Shape;553;p37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NLO EW corrections more &amp; more important to </a:t>
            </a:r>
            <a:br>
              <a:rPr lang="en-GB"/>
            </a:br>
            <a:r>
              <a:rPr lang="en-GB"/>
              <a:t>reach precision targets for √s &gt; 1 TeV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Complete NLO EW calculation possible, </a:t>
            </a:r>
            <a:br>
              <a:rPr lang="en-GB"/>
            </a:br>
            <a:r>
              <a:rPr lang="en-GB"/>
              <a:t>but not always feasible 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Possible approximation: EW Sudakov logarithms </a:t>
            </a:r>
            <a:br>
              <a:rPr lang="en-GB"/>
            </a:br>
            <a:r>
              <a:rPr lang="en-GB" sz="1000"/>
              <a:t> [A. Denner &amp; S. Pozzorini </a:t>
            </a:r>
            <a:r>
              <a:rPr lang="en-GB" sz="1000" u="sng">
                <a:solidFill>
                  <a:schemeClr val="hlink"/>
                </a:solidFill>
                <a:hlinkClick r:id="rId3"/>
              </a:rPr>
              <a:t>2000</a:t>
            </a:r>
            <a:r>
              <a:rPr lang="en-GB" sz="1000"/>
              <a:t>, </a:t>
            </a:r>
            <a:r>
              <a:rPr lang="en-GB" sz="1000" u="sng">
                <a:solidFill>
                  <a:schemeClr val="hlink"/>
                </a:solidFill>
                <a:hlinkClick r:id="rId4"/>
              </a:rPr>
              <a:t>2001</a:t>
            </a:r>
            <a:r>
              <a:rPr lang="en-GB" sz="1000"/>
              <a:t>]</a:t>
            </a:r>
            <a:endParaRPr sz="10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NLO EW logarithmically enhanced for energies above EW scale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Large contributions in tails of kinematic distributions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Can be universally applied to any Sherpa calculation</a:t>
            </a:r>
            <a:br>
              <a:rPr lang="en-GB"/>
            </a:br>
            <a:r>
              <a:rPr lang="en-GB" sz="1200"/>
              <a:t>(in particular, in matched multi-jet matrix element calculations)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A</a:t>
            </a:r>
            <a:r>
              <a:rPr lang="en-GB"/>
              <a:t>utomated in SHERPA   </a:t>
            </a:r>
            <a:r>
              <a:rPr lang="en-GB" sz="1000"/>
              <a:t>[</a:t>
            </a:r>
            <a:r>
              <a:rPr lang="en-GB" sz="1000" u="sng">
                <a:solidFill>
                  <a:schemeClr val="hlink"/>
                </a:solidFill>
                <a:hlinkClick r:id="rId5"/>
              </a:rPr>
              <a:t>Bothmann, Napoletano 2020</a:t>
            </a:r>
            <a:r>
              <a:rPr lang="en-GB" sz="1000"/>
              <a:t>, </a:t>
            </a:r>
            <a:r>
              <a:rPr lang="en-GB" sz="1000" u="sng">
                <a:solidFill>
                  <a:schemeClr val="hlink"/>
                </a:solidFill>
                <a:hlinkClick r:id="rId6"/>
              </a:rPr>
              <a:t>Bothmann et al. 2021</a:t>
            </a:r>
            <a:r>
              <a:rPr lang="en-GB" sz="1000"/>
              <a:t>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37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55" name="Google Shape;555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43825" y="788975"/>
            <a:ext cx="2125775" cy="42679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38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BSM models: UFO interface</a:t>
            </a:r>
            <a:endParaRPr/>
          </a:p>
        </p:txBody>
      </p:sp>
      <p:sp>
        <p:nvSpPr>
          <p:cNvPr id="561" name="Google Shape;561;p38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Dream of phenomenologists or experimentalists:</a:t>
            </a:r>
            <a:br>
              <a:rPr lang="en-GB"/>
            </a:br>
            <a:r>
              <a:rPr lang="en-GB"/>
              <a:t>From a model’s Lagrangian L → simulated event samples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Important ingredient: UFO standard </a:t>
            </a:r>
            <a:r>
              <a:rPr lang="en-GB"/>
              <a:t>to automatically transfer Feynman rules (from FeynRules, SARAH, …) into event generators</a:t>
            </a:r>
            <a:endParaRPr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Sherpa interface available for a while</a:t>
            </a:r>
            <a:br>
              <a:rPr lang="en-GB"/>
            </a:br>
            <a:r>
              <a:rPr lang="en-GB" sz="1000"/>
              <a:t>[</a:t>
            </a:r>
            <a:r>
              <a:rPr lang="en-GB" sz="1000" u="sng">
                <a:solidFill>
                  <a:schemeClr val="hlink"/>
                </a:solidFill>
                <a:hlinkClick r:id="rId3"/>
              </a:rPr>
              <a:t>Höche, Kuttimalai, Schumann, FS 2014</a:t>
            </a:r>
            <a:r>
              <a:rPr lang="en-GB" sz="1000"/>
              <a:t>]</a:t>
            </a:r>
            <a:endParaRPr sz="1000"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New in Sherpa 3.0.0: UFO 2.0 interface</a:t>
            </a:r>
            <a:br>
              <a:rPr lang="en-GB"/>
            </a:br>
            <a:r>
              <a:rPr lang="en-GB"/>
              <a:t>with more flexibility, e.g. with form factors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Automatic decay tables/chains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Spin correlations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Effective field theories (SMEFT, HEFT)</a:t>
            </a:r>
            <a:br>
              <a:rPr lang="en-GB"/>
            </a:br>
            <a:r>
              <a:rPr lang="en-GB"/>
              <a:t>via UFO model</a:t>
            </a:r>
            <a:endParaRPr/>
          </a:p>
        </p:txBody>
      </p:sp>
      <p:sp>
        <p:nvSpPr>
          <p:cNvPr id="562" name="Google Shape;562;p38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63" name="Google Shape;563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5776" y="2220150"/>
            <a:ext cx="3281675" cy="2853026"/>
          </a:xfrm>
          <a:prstGeom prst="rect">
            <a:avLst/>
          </a:prstGeom>
          <a:noFill/>
          <a:ln>
            <a:noFill/>
          </a:ln>
        </p:spPr>
      </p:pic>
      <p:sp>
        <p:nvSpPr>
          <p:cNvPr id="564" name="Google Shape;564;p38"/>
          <p:cNvSpPr txBox="1"/>
          <p:nvPr/>
        </p:nvSpPr>
        <p:spPr>
          <a:xfrm>
            <a:off x="5966000" y="1921650"/>
            <a:ext cx="2590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Squark pair production in MSSM</a:t>
            </a:r>
            <a:endParaRPr>
              <a:solidFill>
                <a:srgbClr val="0B2A5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39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Significant CPU performance improvements</a:t>
            </a:r>
            <a:endParaRPr/>
          </a:p>
        </p:txBody>
      </p:sp>
      <p:sp>
        <p:nvSpPr>
          <p:cNvPr id="570" name="Google Shape;570;p39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71" name="Google Shape;57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8952" y="883125"/>
            <a:ext cx="5326099" cy="4072899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39"/>
          <p:cNvSpPr txBox="1"/>
          <p:nvPr/>
        </p:nvSpPr>
        <p:spPr>
          <a:xfrm>
            <a:off x="7055921" y="972358"/>
            <a:ext cx="1764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FCC-ee! ILC250?</a:t>
            </a:r>
            <a:endParaRPr/>
          </a:p>
        </p:txBody>
      </p:sp>
      <p:cxnSp>
        <p:nvCxnSpPr>
          <p:cNvPr id="573" name="Google Shape;573;p39"/>
          <p:cNvCxnSpPr>
            <a:stCxn id="572" idx="1"/>
          </p:cNvCxnSpPr>
          <p:nvPr/>
        </p:nvCxnSpPr>
        <p:spPr>
          <a:xfrm flipH="1">
            <a:off x="6178121" y="1187908"/>
            <a:ext cx="877800" cy="57900"/>
          </a:xfrm>
          <a:prstGeom prst="straightConnector1">
            <a:avLst/>
          </a:prstGeom>
          <a:noFill/>
          <a:ln cap="flat" cmpd="sng" w="9525">
            <a:solidFill>
              <a:srgbClr val="0B2A5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4" name="Google Shape;574;p39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Monte Carlo event generators for LC</a:t>
            </a:r>
            <a:endParaRPr/>
          </a:p>
        </p:txBody>
      </p:sp>
      <p:sp>
        <p:nvSpPr>
          <p:cNvPr id="89" name="Google Shape;89;p13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9250" y="936100"/>
            <a:ext cx="6285502" cy="389320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3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40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Portable GPU-accelerated event generation</a:t>
            </a:r>
            <a:endParaRPr/>
          </a:p>
        </p:txBody>
      </p:sp>
      <p:sp>
        <p:nvSpPr>
          <p:cNvPr id="580" name="Google Shape;580;p40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81" name="Google Shape;58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775" y="788975"/>
            <a:ext cx="5142447" cy="413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41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Conclusions</a:t>
            </a:r>
            <a:endParaRPr/>
          </a:p>
        </p:txBody>
      </p:sp>
      <p:sp>
        <p:nvSpPr>
          <p:cNvPr id="587" name="Google Shape;587;p41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Hot off the press: Sherpa 3.0.0 released!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Download and information on Sherpa homepage:</a:t>
            </a:r>
            <a:br>
              <a:rPr lang="en-GB"/>
            </a:br>
            <a:r>
              <a:rPr lang="en-GB" u="sng">
                <a:solidFill>
                  <a:schemeClr val="hlink"/>
                </a:solidFill>
                <a:hlinkClick r:id="rId3"/>
              </a:rPr>
              <a:t>https://sherpa-team.gitlab.io/</a:t>
            </a:r>
            <a:r>
              <a:rPr lang="en-GB"/>
              <a:t>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New user interface (YAML language)</a:t>
            </a:r>
            <a:br>
              <a:rPr lang="en-GB"/>
            </a:br>
            <a:r>
              <a:rPr b="1" lang="en-GB"/>
              <a:t>Give it a try!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Availability in Key4Hep software stack</a:t>
            </a:r>
            <a:r>
              <a:rPr lang="en-GB"/>
              <a:t>:</a:t>
            </a:r>
            <a:endParaRPr/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SzPts val="1200"/>
              <a:buChar char="»"/>
            </a:pPr>
            <a:r>
              <a:rPr lang="en-GB"/>
              <a:t>Both Sherpa2 and Sherpa3 will be available in the nightlies </a:t>
            </a:r>
            <a:endParaRPr/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SzPts val="1200"/>
              <a:buChar char="»"/>
            </a:pPr>
            <a:r>
              <a:rPr lang="en-GB"/>
              <a:t>source /cvmfs/sw-nightlies.hsf.org/key4hep/setup.sh </a:t>
            </a:r>
            <a:endParaRPr/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SzPts val="1200"/>
              <a:buChar char="»"/>
            </a:pPr>
            <a:r>
              <a:rPr lang="en-GB"/>
              <a:t>Sherpa3-0-0  MyFavouriteProcess.yaml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Sherpa’s LHC expertise carries over to LC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Additionally dedicated developments for Linear Collider physics!</a:t>
            </a:r>
            <a:endParaRPr sz="10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NEW: automated YFS</a:t>
            </a:r>
            <a:r>
              <a:rPr lang="en-GB"/>
              <a:t> for state-of-the-art QED corrections</a:t>
            </a:r>
            <a:r>
              <a:rPr lang="en-GB"/>
              <a:t> in the initial state </a:t>
            </a:r>
            <a:r>
              <a:rPr lang="en-GB" sz="1000"/>
              <a:t>[Alan Price]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NEW: photon → lepton splittings in YFS </a:t>
            </a:r>
            <a:r>
              <a:rPr lang="en-GB" sz="1000"/>
              <a:t>[Lois Flower]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NEW: state-of-the-art photo-production of ee → jets </a:t>
            </a:r>
            <a:r>
              <a:rPr lang="en-GB" sz="1000"/>
              <a:t>[Peter Meinziger]</a:t>
            </a:r>
            <a:endParaRPr/>
          </a:p>
        </p:txBody>
      </p:sp>
      <p:sp>
        <p:nvSpPr>
          <p:cNvPr id="588" name="Google Shape;588;p41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89" name="Google Shape;589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92550" y="1227800"/>
            <a:ext cx="2372025" cy="26022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590" name="Google Shape;590;p41"/>
          <p:cNvSpPr txBox="1"/>
          <p:nvPr/>
        </p:nvSpPr>
        <p:spPr>
          <a:xfrm>
            <a:off x="1604325" y="3086550"/>
            <a:ext cx="265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[Key4Hep =&gt; Thomas Madlener’s talk]</a:t>
            </a:r>
            <a:endParaRPr sz="10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591" name="Google Shape;591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4075" y="1009975"/>
            <a:ext cx="1785550" cy="1339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42"/>
          <p:cNvSpPr txBox="1"/>
          <p:nvPr>
            <p:ph type="title"/>
          </p:nvPr>
        </p:nvSpPr>
        <p:spPr>
          <a:xfrm>
            <a:off x="1158900" y="2374988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Backup</a:t>
            </a:r>
            <a:endParaRPr/>
          </a:p>
        </p:txBody>
      </p:sp>
      <p:sp>
        <p:nvSpPr>
          <p:cNvPr id="597" name="Google Shape;597;p42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43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Need For QED</a:t>
            </a:r>
            <a:endParaRPr/>
          </a:p>
        </p:txBody>
      </p:sp>
      <p:sp>
        <p:nvSpPr>
          <p:cNvPr id="603" name="Google Shape;603;p43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E6000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4" name="Google Shape;604;p43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05" name="Google Shape;60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0125" y="1023450"/>
            <a:ext cx="3996027" cy="143022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7740000" dist="57150">
              <a:srgbClr val="000000">
                <a:alpha val="70000"/>
              </a:srgbClr>
            </a:outerShdw>
          </a:effectLst>
        </p:spPr>
      </p:pic>
      <p:sp>
        <p:nvSpPr>
          <p:cNvPr id="606" name="Google Shape;606;p43"/>
          <p:cNvSpPr txBox="1"/>
          <p:nvPr/>
        </p:nvSpPr>
        <p:spPr>
          <a:xfrm>
            <a:off x="6842175" y="2516875"/>
            <a:ext cx="1915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700" u="sng">
                <a:solidFill>
                  <a:schemeClr val="hlink"/>
                </a:solidFill>
                <a:hlinkClick r:id="rId4"/>
              </a:rPr>
              <a:t>[Jadach,Skrzypek, Eur. Phys. J. C79(2019)]</a:t>
            </a:r>
            <a:endParaRPr sz="1200">
              <a:solidFill>
                <a:srgbClr val="FF00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607" name="Google Shape;607;p43"/>
          <p:cNvSpPr txBox="1"/>
          <p:nvPr/>
        </p:nvSpPr>
        <p:spPr>
          <a:xfrm>
            <a:off x="243225" y="736475"/>
            <a:ext cx="3093900" cy="14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B2A51"/>
              </a:buClr>
              <a:buSzPts val="1000"/>
              <a:buFont typeface="Average"/>
              <a:buChar char="‣"/>
            </a:pPr>
            <a:r>
              <a:rPr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Factor 2-100 improvement in the measurement of EWPOs</a:t>
            </a:r>
            <a:endParaRPr sz="10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B2A51"/>
              </a:buClr>
              <a:buSzPts val="1000"/>
              <a:buFont typeface="Average"/>
              <a:buChar char="‣"/>
            </a:pPr>
            <a:r>
              <a:rPr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0.1% errors which could be ignored at LEP will be  dominant at future e+e- machines</a:t>
            </a:r>
            <a:endParaRPr sz="10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B2A51"/>
              </a:buClr>
              <a:buSzPts val="1000"/>
              <a:buFont typeface="Average"/>
              <a:buChar char="‣"/>
            </a:pPr>
            <a:r>
              <a:rPr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On the theoretical side this translates into a much more sophisticated modelling </a:t>
            </a:r>
            <a:endParaRPr sz="10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2921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B2A51"/>
              </a:buClr>
              <a:buSzPts val="1000"/>
              <a:buFont typeface="Average"/>
              <a:buChar char="•"/>
            </a:pPr>
            <a:r>
              <a:rPr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 </a:t>
            </a:r>
            <a:r>
              <a:rPr b="1" lang="en-GB" sz="10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Fixed Order Improvements</a:t>
            </a:r>
            <a:endParaRPr b="1" sz="10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608" name="Google Shape;608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68988" y="3169500"/>
            <a:ext cx="2658300" cy="129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74975" y="2745987"/>
            <a:ext cx="2218025" cy="2138425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p43"/>
          <p:cNvSpPr txBox="1"/>
          <p:nvPr/>
        </p:nvSpPr>
        <p:spPr>
          <a:xfrm>
            <a:off x="6611125" y="4460900"/>
            <a:ext cx="1466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rgbClr val="9900FF"/>
                </a:solidFill>
                <a:latin typeface="Average"/>
                <a:ea typeface="Average"/>
                <a:cs typeface="Average"/>
                <a:sym typeface="Average"/>
              </a:rPr>
              <a:t>Collinear Log</a:t>
            </a:r>
            <a:endParaRPr b="1" sz="2100">
              <a:solidFill>
                <a:srgbClr val="9900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611" name="Google Shape;611;p43"/>
          <p:cNvSpPr txBox="1"/>
          <p:nvPr/>
        </p:nvSpPr>
        <p:spPr>
          <a:xfrm>
            <a:off x="5400663" y="4460900"/>
            <a:ext cx="110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rgbClr val="9900FF"/>
                </a:solidFill>
                <a:latin typeface="Average"/>
                <a:ea typeface="Average"/>
                <a:cs typeface="Average"/>
                <a:sym typeface="Average"/>
              </a:rPr>
              <a:t>Soft Log</a:t>
            </a:r>
            <a:endParaRPr b="1" sz="2100">
              <a:solidFill>
                <a:srgbClr val="9900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Monte Carlo event generators</a:t>
            </a:r>
            <a:r>
              <a:rPr lang="en-GB"/>
              <a:t> for LC</a:t>
            </a:r>
            <a:endParaRPr/>
          </a:p>
        </p:txBody>
      </p:sp>
      <p:sp>
        <p:nvSpPr>
          <p:cNvPr id="97" name="Google Shape;97;p14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8" name="Google Shape;9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9250" y="936100"/>
            <a:ext cx="6285502" cy="3893201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4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0B5394"/>
                </a:solidFill>
              </a:rPr>
              <a:t>Beam spectra</a:t>
            </a:r>
            <a:endParaRPr b="1">
              <a:solidFill>
                <a:srgbClr val="0B5394"/>
              </a:solidFill>
            </a:endParaRPr>
          </a:p>
        </p:txBody>
      </p:sp>
      <p:sp>
        <p:nvSpPr>
          <p:cNvPr id="100" name="Google Shape;100;p14"/>
          <p:cNvSpPr txBox="1"/>
          <p:nvPr>
            <p:ph idx="1" type="body"/>
          </p:nvPr>
        </p:nvSpPr>
        <p:spPr>
          <a:xfrm>
            <a:off x="3652375" y="4277425"/>
            <a:ext cx="14052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741B47"/>
                </a:solidFill>
              </a:rPr>
              <a:t>ePDFs &amp;</a:t>
            </a:r>
            <a:br>
              <a:rPr b="1" lang="en-GB">
                <a:solidFill>
                  <a:srgbClr val="741B47"/>
                </a:solidFill>
              </a:rPr>
            </a:br>
            <a:r>
              <a:rPr b="1" lang="en-GB">
                <a:solidFill>
                  <a:srgbClr val="741B47"/>
                </a:solidFill>
              </a:rPr>
              <a:t>ISR</a:t>
            </a:r>
            <a:endParaRPr b="1">
              <a:solidFill>
                <a:srgbClr val="741B47"/>
              </a:solidFill>
            </a:endParaRPr>
          </a:p>
        </p:txBody>
      </p:sp>
      <p:sp>
        <p:nvSpPr>
          <p:cNvPr id="101" name="Google Shape;101;p14"/>
          <p:cNvSpPr txBox="1"/>
          <p:nvPr>
            <p:ph idx="1" type="body"/>
          </p:nvPr>
        </p:nvSpPr>
        <p:spPr>
          <a:xfrm>
            <a:off x="4998725" y="3753650"/>
            <a:ext cx="1735500" cy="45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0000"/>
                </a:solidFill>
              </a:rPr>
              <a:t>Hard Scattering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102" name="Google Shape;102;p14"/>
          <p:cNvSpPr txBox="1"/>
          <p:nvPr>
            <p:ph idx="1" type="body"/>
          </p:nvPr>
        </p:nvSpPr>
        <p:spPr>
          <a:xfrm>
            <a:off x="4612875" y="3015350"/>
            <a:ext cx="6840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0000FF"/>
                </a:solidFill>
              </a:rPr>
              <a:t>QCD</a:t>
            </a:r>
            <a:br>
              <a:rPr b="1" lang="en-GB">
                <a:solidFill>
                  <a:srgbClr val="0000FF"/>
                </a:solidFill>
              </a:rPr>
            </a:br>
            <a:r>
              <a:rPr b="1" lang="en-GB">
                <a:solidFill>
                  <a:srgbClr val="0000FF"/>
                </a:solidFill>
              </a:rPr>
              <a:t>FSR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103" name="Google Shape;103;p14"/>
          <p:cNvSpPr txBox="1"/>
          <p:nvPr>
            <p:ph idx="1" type="body"/>
          </p:nvPr>
        </p:nvSpPr>
        <p:spPr>
          <a:xfrm>
            <a:off x="6734225" y="1248275"/>
            <a:ext cx="6840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BF9000"/>
                </a:solidFill>
              </a:rPr>
              <a:t>QED</a:t>
            </a:r>
            <a:br>
              <a:rPr b="1" lang="en-GB">
                <a:solidFill>
                  <a:srgbClr val="BF9000"/>
                </a:solidFill>
              </a:rPr>
            </a:br>
            <a:r>
              <a:rPr b="1" lang="en-GB">
                <a:solidFill>
                  <a:srgbClr val="BF9000"/>
                </a:solidFill>
              </a:rPr>
              <a:t>FSR</a:t>
            </a:r>
            <a:endParaRPr b="1">
              <a:solidFill>
                <a:srgbClr val="BF9000"/>
              </a:solidFill>
            </a:endParaRPr>
          </a:p>
        </p:txBody>
      </p:sp>
      <p:sp>
        <p:nvSpPr>
          <p:cNvPr id="104" name="Google Shape;104;p14"/>
          <p:cNvSpPr txBox="1"/>
          <p:nvPr>
            <p:ph idx="1" type="body"/>
          </p:nvPr>
        </p:nvSpPr>
        <p:spPr>
          <a:xfrm>
            <a:off x="1293500" y="936100"/>
            <a:ext cx="21042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88E75F"/>
                </a:solidFill>
              </a:rPr>
              <a:t>Hadronisation &amp;</a:t>
            </a:r>
            <a:br>
              <a:rPr b="1" lang="en-GB">
                <a:solidFill>
                  <a:srgbClr val="0B5394"/>
                </a:solidFill>
              </a:rPr>
            </a:br>
            <a:r>
              <a:rPr b="1" lang="en-GB">
                <a:solidFill>
                  <a:srgbClr val="38761D"/>
                </a:solidFill>
              </a:rPr>
              <a:t>Hadron Decays</a:t>
            </a:r>
            <a:endParaRPr b="1">
              <a:solidFill>
                <a:srgbClr val="38761D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5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Good things come to those who wait</a:t>
            </a:r>
            <a:endParaRPr/>
          </a:p>
        </p:txBody>
      </p:sp>
      <p:sp>
        <p:nvSpPr>
          <p:cNvPr id="110" name="Google Shape;110;p15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1" name="Google Shape;11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350" y="2166075"/>
            <a:ext cx="2996000" cy="224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 txBox="1"/>
          <p:nvPr/>
        </p:nvSpPr>
        <p:spPr>
          <a:xfrm>
            <a:off x="2988654" y="3444017"/>
            <a:ext cx="2421900" cy="8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6000">
                <a:solidFill>
                  <a:schemeClr val="accent6"/>
                </a:solidFill>
              </a:rPr>
              <a:t>3.0.0</a:t>
            </a:r>
            <a:r>
              <a:rPr b="1" baseline="30000" lang="en-GB" sz="6000">
                <a:solidFill>
                  <a:schemeClr val="accent6"/>
                </a:solidFill>
              </a:rPr>
              <a:t>(*)</a:t>
            </a:r>
            <a:endParaRPr b="1" baseline="30000" sz="6000">
              <a:solidFill>
                <a:schemeClr val="accent6"/>
              </a:solidFill>
            </a:endParaRPr>
          </a:p>
        </p:txBody>
      </p:sp>
      <p:sp>
        <p:nvSpPr>
          <p:cNvPr id="113" name="Google Shape;113;p15"/>
          <p:cNvSpPr txBox="1"/>
          <p:nvPr/>
        </p:nvSpPr>
        <p:spPr>
          <a:xfrm>
            <a:off x="5336650" y="1871550"/>
            <a:ext cx="36804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Condensing the work of the last &gt;5 years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new physics features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more intuitive user interface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more efficient CPU footprint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modern build system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2A51"/>
              </a:buClr>
              <a:buSzPts val="1600"/>
              <a:buFont typeface="Average"/>
              <a:buChar char="‣"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comprehensive validation suite</a:t>
            </a:r>
            <a:endParaRPr sz="16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14" name="Google Shape;114;p15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Need For QED</a:t>
            </a:r>
            <a:endParaRPr/>
          </a:p>
        </p:txBody>
      </p:sp>
      <p:sp>
        <p:nvSpPr>
          <p:cNvPr id="120" name="Google Shape;120;p16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E6000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21" name="Google Shape;121;p16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2" name="Google Shape;122;p16"/>
          <p:cNvSpPr txBox="1"/>
          <p:nvPr/>
        </p:nvSpPr>
        <p:spPr>
          <a:xfrm>
            <a:off x="6842175" y="2516875"/>
            <a:ext cx="1915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700" u="sng">
                <a:solidFill>
                  <a:schemeClr val="hlink"/>
                </a:solidFill>
                <a:hlinkClick r:id="rId3"/>
              </a:rPr>
              <a:t>[</a:t>
            </a:r>
            <a:r>
              <a:rPr lang="en-GB" sz="700" u="sng">
                <a:solidFill>
                  <a:schemeClr val="hlink"/>
                </a:solidFill>
                <a:hlinkClick r:id="rId4"/>
              </a:rPr>
              <a:t>Jadach,Skrzypek, Eur. Phys. J. C79(2019)]</a:t>
            </a:r>
            <a:endParaRPr sz="1200">
              <a:solidFill>
                <a:srgbClr val="FF00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23" name="Google Shape;123;p16"/>
          <p:cNvSpPr txBox="1"/>
          <p:nvPr/>
        </p:nvSpPr>
        <p:spPr>
          <a:xfrm>
            <a:off x="243225" y="736475"/>
            <a:ext cx="3849300" cy="3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B2A51"/>
              </a:buClr>
              <a:buSzPts val="1300"/>
              <a:buFont typeface="Average"/>
              <a:buChar char="‣"/>
            </a:pP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Factor 2-100 improvement in the </a:t>
            </a: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measurement</a:t>
            </a: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 of EWPOs</a:t>
            </a:r>
            <a:endParaRPr sz="13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B2A51"/>
              </a:buClr>
              <a:buSzPts val="1300"/>
              <a:buFont typeface="Average"/>
              <a:buChar char="‣"/>
            </a:pP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0.1% errors which could be ignored at LEP will </a:t>
            </a: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dominate</a:t>
            </a: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 at future e</a:t>
            </a:r>
            <a:r>
              <a:rPr baseline="30000"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+</a:t>
            </a: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e</a:t>
            </a:r>
            <a:r>
              <a:rPr baseline="30000"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-</a:t>
            </a: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 machines</a:t>
            </a:r>
            <a:endParaRPr sz="13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B2A51"/>
              </a:buClr>
              <a:buSzPts val="1300"/>
              <a:buFont typeface="Average"/>
              <a:buChar char="‣"/>
            </a:pP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On the theoretical side this translates into a much more sophisticated modelling </a:t>
            </a:r>
            <a:endParaRPr sz="13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B2A51"/>
              </a:buClr>
              <a:buSzPts val="1300"/>
              <a:buFont typeface="Average"/>
              <a:buChar char="•"/>
            </a:pPr>
            <a:r>
              <a:rPr b="1"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Fixed Order improvements</a:t>
            </a:r>
            <a:endParaRPr b="1" sz="13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B2A51"/>
              </a:buClr>
              <a:buSzPts val="1300"/>
              <a:buFont typeface="Average"/>
              <a:buChar char="•"/>
            </a:pPr>
            <a:r>
              <a:rPr b="1"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Resummation techniques for both QCD/QED</a:t>
            </a:r>
            <a:endParaRPr b="1" sz="13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B2A51"/>
              </a:buClr>
              <a:buSzPts val="1300"/>
              <a:buFont typeface="Average"/>
              <a:buChar char="‣"/>
            </a:pP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Theoretical </a:t>
            </a: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uncertainties</a:t>
            </a:r>
            <a:r>
              <a:rPr lang="en-GB" sz="13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 need to be comparable (or lower!) than the experimental</a:t>
            </a:r>
            <a:endParaRPr sz="13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rgbClr val="0B2A5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124" name="Google Shape;12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2525" y="2872575"/>
            <a:ext cx="2269951" cy="218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00125" y="1023450"/>
            <a:ext cx="3996027" cy="143022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7740000" dist="5715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QED in the initial state</a:t>
            </a:r>
            <a:endParaRPr/>
          </a:p>
        </p:txBody>
      </p:sp>
      <p:sp>
        <p:nvSpPr>
          <p:cNvPr id="131" name="Google Shape;131;p17"/>
          <p:cNvSpPr txBox="1"/>
          <p:nvPr>
            <p:ph idx="1" type="body"/>
          </p:nvPr>
        </p:nvSpPr>
        <p:spPr>
          <a:xfrm>
            <a:off x="457200" y="788975"/>
            <a:ext cx="49044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New in Sherpa 3.0: Real photon emissions in the initial state!	</a:t>
            </a:r>
            <a:r>
              <a:rPr lang="en-GB" sz="1000"/>
              <a:t>[</a:t>
            </a:r>
            <a:r>
              <a:rPr lang="en-GB" sz="1000" u="sng">
                <a:solidFill>
                  <a:schemeClr val="hlink"/>
                </a:solidFill>
                <a:hlinkClick r:id="rId3"/>
              </a:rPr>
              <a:t>Krauss, Schönherr, Price 2022</a:t>
            </a:r>
            <a:r>
              <a:rPr lang="en-GB" sz="1000"/>
              <a:t>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E</a:t>
            </a:r>
            <a:r>
              <a:rPr lang="en-GB"/>
              <a:t>xtension of Sherpa YFS module for soft photon</a:t>
            </a:r>
            <a:br>
              <a:rPr lang="en-GB"/>
            </a:br>
            <a:r>
              <a:rPr lang="en-GB"/>
              <a:t>resummation in final state    </a:t>
            </a:r>
            <a:r>
              <a:rPr lang="en-GB" sz="1000"/>
              <a:t>[</a:t>
            </a:r>
            <a:r>
              <a:rPr lang="en-GB" sz="1000" u="sng">
                <a:solidFill>
                  <a:schemeClr val="hlink"/>
                </a:solidFill>
                <a:hlinkClick r:id="rId4"/>
              </a:rPr>
              <a:t>Krauss, Schönherr 2008</a:t>
            </a:r>
            <a:r>
              <a:rPr lang="en-GB" sz="1000"/>
              <a:t>]</a:t>
            </a:r>
            <a:r>
              <a:rPr lang="en-GB"/>
              <a:t> </a:t>
            </a:r>
            <a:endParaRPr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Supplemented with collinear logs up to O(𝛼</a:t>
            </a:r>
            <a:r>
              <a:rPr baseline="30000" lang="en-GB"/>
              <a:t>3</a:t>
            </a:r>
            <a:r>
              <a:rPr lang="en-GB"/>
              <a:t>L</a:t>
            </a:r>
            <a:r>
              <a:rPr baseline="30000" lang="en-GB"/>
              <a:t>3</a:t>
            </a:r>
            <a:r>
              <a:rPr lang="en-GB"/>
              <a:t>)</a:t>
            </a:r>
            <a:endParaRPr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Complete treatment of muti-photon kinematics:</a:t>
            </a:r>
            <a:br>
              <a:rPr lang="en-GB"/>
            </a:br>
            <a:r>
              <a:rPr lang="en-GB"/>
              <a:t>Explicit photons, no simplified electron PDF</a:t>
            </a:r>
            <a:endParaRPr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Matching to full NLO EW complete [Krauss,Price tbp]</a:t>
            </a:r>
            <a:endParaRPr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‣"/>
            </a:pPr>
            <a:r>
              <a:rPr lang="en-GB"/>
              <a:t>NNLO Matching underway </a:t>
            </a:r>
            <a:endParaRPr/>
          </a:p>
        </p:txBody>
      </p:sp>
      <p:sp>
        <p:nvSpPr>
          <p:cNvPr id="132" name="Google Shape;132;p17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33" name="Google Shape;13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89725" y="1430475"/>
            <a:ext cx="3915775" cy="316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YFS Validation</a:t>
            </a:r>
            <a:endParaRPr/>
          </a:p>
        </p:txBody>
      </p:sp>
      <p:sp>
        <p:nvSpPr>
          <p:cNvPr id="139" name="Google Shape;139;p18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endParaRPr/>
          </a:p>
        </p:txBody>
      </p:sp>
      <p:sp>
        <p:nvSpPr>
          <p:cNvPr id="140" name="Google Shape;140;p18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1" name="Google Shape;14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675" y="1103025"/>
            <a:ext cx="3671801" cy="293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8725" y="1266187"/>
            <a:ext cx="2892074" cy="261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8"/>
          <p:cNvSpPr txBox="1"/>
          <p:nvPr/>
        </p:nvSpPr>
        <p:spPr>
          <a:xfrm>
            <a:off x="457200" y="704425"/>
            <a:ext cx="3910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KKMC</a:t>
            </a: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: LEP Era YFS MC for e+e- -&gt; ffbar </a:t>
            </a:r>
            <a:r>
              <a:rPr b="1" lang="en-GB" sz="700">
                <a:solidFill>
                  <a:srgbClr val="0000FF"/>
                </a:solidFill>
                <a:latin typeface="Average"/>
                <a:ea typeface="Average"/>
                <a:cs typeface="Average"/>
                <a:sym typeface="Average"/>
              </a:rPr>
              <a:t>Comput.Phys.Commun. 130 (2000) 260-325</a:t>
            </a:r>
            <a:endParaRPr b="1" sz="700">
              <a:solidFill>
                <a:srgbClr val="0000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44" name="Google Shape;144;p18"/>
          <p:cNvSpPr txBox="1"/>
          <p:nvPr/>
        </p:nvSpPr>
        <p:spPr>
          <a:xfrm>
            <a:off x="1025425" y="3949450"/>
            <a:ext cx="2316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Superb </a:t>
            </a: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agreement</a:t>
            </a: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 in 𝜎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over a range of √s </a:t>
            </a:r>
            <a:endParaRPr sz="700">
              <a:solidFill>
                <a:srgbClr val="0000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45" name="Google Shape;145;p18"/>
          <p:cNvSpPr txBox="1"/>
          <p:nvPr/>
        </p:nvSpPr>
        <p:spPr>
          <a:xfrm>
            <a:off x="5476613" y="3949450"/>
            <a:ext cx="2316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Excellent</a:t>
            </a: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 agreement in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the photon kinematics </a:t>
            </a: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 </a:t>
            </a:r>
            <a:endParaRPr sz="700">
              <a:solidFill>
                <a:srgbClr val="0000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 txBox="1"/>
          <p:nvPr>
            <p:ph type="title"/>
          </p:nvPr>
        </p:nvSpPr>
        <p:spPr>
          <a:xfrm>
            <a:off x="1860700" y="182813"/>
            <a:ext cx="6826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YFS Validation</a:t>
            </a:r>
            <a:endParaRPr/>
          </a:p>
        </p:txBody>
      </p:sp>
      <p:sp>
        <p:nvSpPr>
          <p:cNvPr id="151" name="Google Shape;151;p19"/>
          <p:cNvSpPr txBox="1"/>
          <p:nvPr>
            <p:ph idx="1" type="body"/>
          </p:nvPr>
        </p:nvSpPr>
        <p:spPr>
          <a:xfrm>
            <a:off x="457200" y="788963"/>
            <a:ext cx="8229600" cy="41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endParaRPr/>
          </a:p>
        </p:txBody>
      </p:sp>
      <p:sp>
        <p:nvSpPr>
          <p:cNvPr id="152" name="Google Shape;152;p19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3" name="Google Shape;15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7675" y="1103025"/>
            <a:ext cx="3671801" cy="293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90925" y="1252074"/>
            <a:ext cx="3088400" cy="278840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9"/>
          <p:cNvSpPr txBox="1"/>
          <p:nvPr/>
        </p:nvSpPr>
        <p:spPr>
          <a:xfrm>
            <a:off x="457200" y="704425"/>
            <a:ext cx="4390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YFSWW</a:t>
            </a: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: LEP Era YFS MC for e+e- -&gt; WW </a:t>
            </a:r>
            <a:r>
              <a:rPr b="1" lang="en-GB" sz="700">
                <a:solidFill>
                  <a:srgbClr val="0000FF"/>
                </a:solidFill>
                <a:latin typeface="Average"/>
                <a:ea typeface="Average"/>
                <a:cs typeface="Average"/>
                <a:sym typeface="Average"/>
              </a:rPr>
              <a:t>Comput.Phys.Commun. 140 (2001) 475-512</a:t>
            </a:r>
            <a:endParaRPr b="1" sz="700">
              <a:solidFill>
                <a:srgbClr val="0000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700">
              <a:solidFill>
                <a:srgbClr val="0000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>
              <a:solidFill>
                <a:srgbClr val="0000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56" name="Google Shape;156;p19"/>
          <p:cNvSpPr txBox="1"/>
          <p:nvPr/>
        </p:nvSpPr>
        <p:spPr>
          <a:xfrm>
            <a:off x="4992400" y="3949450"/>
            <a:ext cx="3910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0000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57" name="Google Shape;157;p19"/>
          <p:cNvSpPr txBox="1"/>
          <p:nvPr/>
        </p:nvSpPr>
        <p:spPr>
          <a:xfrm>
            <a:off x="1025425" y="3949450"/>
            <a:ext cx="2316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Superb agreement in 𝜎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over a range of √s </a:t>
            </a:r>
            <a:endParaRPr sz="700">
              <a:solidFill>
                <a:srgbClr val="0000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58" name="Google Shape;158;p19"/>
          <p:cNvSpPr txBox="1"/>
          <p:nvPr/>
        </p:nvSpPr>
        <p:spPr>
          <a:xfrm>
            <a:off x="5476613" y="3949450"/>
            <a:ext cx="2316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Excellent agreement in</a:t>
            </a:r>
            <a:b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</a:br>
            <a:r>
              <a:rPr lang="en-GB" sz="1600">
                <a:solidFill>
                  <a:srgbClr val="0B2A51"/>
                </a:solidFill>
                <a:latin typeface="Average"/>
                <a:ea typeface="Average"/>
                <a:cs typeface="Average"/>
                <a:sym typeface="Average"/>
              </a:rPr>
              <a:t>the W kinematics  </a:t>
            </a:r>
            <a:endParaRPr sz="700">
              <a:solidFill>
                <a:srgbClr val="0000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UD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