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8" r:id="rId3"/>
    <p:sldId id="257" r:id="rId4"/>
    <p:sldId id="259" r:id="rId5"/>
    <p:sldId id="256" r:id="rId6"/>
    <p:sldId id="287" r:id="rId7"/>
    <p:sldId id="393" r:id="rId8"/>
    <p:sldId id="301" r:id="rId9"/>
    <p:sldId id="401" r:id="rId10"/>
    <p:sldId id="371" r:id="rId11"/>
    <p:sldId id="372" r:id="rId12"/>
    <p:sldId id="297" r:id="rId13"/>
    <p:sldId id="402" r:id="rId14"/>
    <p:sldId id="403" r:id="rId15"/>
    <p:sldId id="404" r:id="rId16"/>
    <p:sldId id="405" r:id="rId17"/>
    <p:sldId id="337" r:id="rId18"/>
    <p:sldId id="348" r:id="rId19"/>
    <p:sldId id="358" r:id="rId20"/>
    <p:sldId id="363" r:id="rId21"/>
    <p:sldId id="367" r:id="rId22"/>
    <p:sldId id="365" r:id="rId23"/>
    <p:sldId id="364" r:id="rId24"/>
    <p:sldId id="26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8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6A789-BAE2-418C-918B-2A433C5BEBE5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0040F-E797-4DF3-80DB-806889FFF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405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B0040F-E797-4DF3-80DB-806889FFFCF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2AE80-9124-79E3-93A3-6BB3E32C9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D4084B-7B74-FD7E-24B9-01AD71C23F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8D2092-6CE5-0019-4D85-414E650509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A7D2B-22DA-FA33-215B-0CF4E79F3C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B0040F-E797-4DF3-80DB-806889FFFCF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311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418DF-35F8-0179-CA19-A6E86FD3BB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700D79-F7BD-477C-EAC2-4186B72762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59AD9-841D-A30E-AE0D-B35C979E8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041A9-AC77-25BC-34A7-0F884932B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93701-705C-D871-4D70-6A0D6D279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20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B3C71-B937-A9AC-83A3-C5973F8BE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EE07AE-D90C-9499-7E59-9D97A5223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75E93-3142-85D4-8D28-09BF5D2F2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3694F-491F-D0B8-B132-528C6CAA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51A93-B413-F387-9115-BCF10BF78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05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13A583-C066-A928-D204-6B29713829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D1A21C-83B1-0230-CFB1-B0CC3560B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164D1-20BA-5858-2211-B8C9D214E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7620E-7454-BCA9-3050-8DD0331AC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CE67B-7E26-1B3E-2AA4-A26EE7E49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316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868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79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08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50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671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998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31"/>
            <a:ext cx="1100022" cy="11000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9358" y="230069"/>
            <a:ext cx="721946" cy="721946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830572" y="653572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EPS-HEP Conference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9"/>
          <p:cNvSpPr txBox="1">
            <a:spLocks/>
          </p:cNvSpPr>
          <p:nvPr userDrawn="1"/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27 July 2021</a:t>
            </a:r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5359284" y="6529350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W. Wuensch,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622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84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AEA46-03E0-5611-8878-5D535F221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95622-F79E-5F67-6DCF-ABB1EA529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052F7-FC58-5043-9662-00ABE940C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8D61B-6E22-871D-11C1-2DA4D1FFF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3B7DA-6609-E826-C8B5-97E4C56AA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192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63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808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3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809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540224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73171-264B-DD47-201A-4DD92568A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9871B2-7922-129A-72FD-D47E07642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C540B-3240-916A-12E3-E31E77C69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0E0E7-61D6-27A5-2FBE-1D369345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CF838-57CD-C459-9EF0-AAFC76B8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75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4A18D-3BB4-C709-EA01-2829F7A89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0F009-CED5-5E40-BD26-872467BEED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68BA5F-DE82-4F2B-BA3E-6C416590E9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B90FD8-D788-149B-EAF0-183197E57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5FE7F-4C36-478D-3214-E626DE6A2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783923-2A73-152D-2B71-54FDBDC41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04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02383-850A-1951-D9F1-B0BAC8DE1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C0C77-B4CD-E485-5E31-A9862085FC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5D85E5-53D8-7E3D-DDAB-04EE9A84A4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BB0966-8EA5-2E05-5D02-CC01197FB8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0729FC-725A-4EC7-3480-9BF54C4544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795303-6D63-47EB-5A9A-711DBF9DC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1449FB-962E-CA81-8A3A-AAF5124F6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B8EE28-C519-1F74-0877-708CF6138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535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B647F-5C23-BE25-3CE4-8B7C5638D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E51417-DBAE-7A54-E4FE-8308278FA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A8E8AF-5DB9-00C8-0FC8-0B3FAC5FE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860340-702B-C080-38B4-DB5F7FDB8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48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84DAB4-F238-2C8C-1F3B-F689D5794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9A19D6-2E5E-CD82-7A9C-0EC8B9142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80280-1A2E-E8FE-4066-42B0088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80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B9DBE-456E-37D6-6A15-82FEDE645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0F580-0AF3-2CF7-A02A-8E353080B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BCE67D-6A30-9D18-9B94-AC89D4584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945B69-25D9-32FF-CE69-22DAC01D1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E34C85-FB7A-9E68-9BAA-FDE6C1F3A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521409-6AAE-8C9B-1C70-9749A2F10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681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6685A-735C-A499-7685-F3B790771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5EE130-3417-51EC-BAB3-5571D52670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3BD44-DE97-9C3F-629F-C7E402943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B5F0B9-3BE6-C3C8-5A4C-0FB98A86E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17C648-9E0B-351A-CD40-BAFB13CB8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98408-CDCF-B968-638C-1DF1334A5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68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DA5192-B60B-F005-CEF9-BDC949890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CF2D46-F0F7-821C-B510-2152DA22D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A7456-0A08-972A-3410-759FF8551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70763A-7A48-4833-92A1-070B78354BAE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D84E2-0E7E-BA9F-EFA3-9C385FC8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19722-EF8D-E496-1831-35418EB16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93F958-5DEE-41EE-8A49-58FFFCBB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40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CE144-4A67-4739-B5BE-AF6FCACA10CC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A79AE-CB97-44E0-A9FB-D08BB7378F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7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95674.201914D0" TargetMode="External"/><Relationship Id="rId7" Type="http://schemas.openxmlformats.org/officeDocument/2006/relationships/image" Target="../media/image55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jpg"/><Relationship Id="rId5" Type="http://schemas.openxmlformats.org/officeDocument/2006/relationships/image" Target="../media/image1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ds.cern.ch/record/291686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0798" y="425243"/>
            <a:ext cx="8789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Status of the CLIC injector complex and Positron Source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40798" y="5795812"/>
            <a:ext cx="7746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Steffen Doebert on behalf of the CLIC </a:t>
            </a: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collaboration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7017" y="2159047"/>
            <a:ext cx="7823088" cy="280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injectors layout from the CLIC Readiness Report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dynamics simulations (Yongke Zhao)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Positron Source Beam Loading studies (Nafiseh Mesbah)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GB" sz="2400" b="1" dirty="0">
                <a:solidFill>
                  <a:prstClr val="black"/>
                </a:solidFill>
                <a:latin typeface="Calibri" panose="020F0502020204030204"/>
              </a:rPr>
              <a:t>AMD prototyping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Conclusion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A46CBA-A4A4-88C0-778B-E117B6901580}"/>
              </a:ext>
            </a:extLst>
          </p:cNvPr>
          <p:cNvSpPr txBox="1"/>
          <p:nvPr/>
        </p:nvSpPr>
        <p:spPr>
          <a:xfrm>
            <a:off x="3829433" y="6302402"/>
            <a:ext cx="4941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LCWS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Valencia, October 2025</a:t>
            </a:r>
          </a:p>
        </p:txBody>
      </p:sp>
    </p:spTree>
    <p:extLst>
      <p:ext uri="{BB962C8B-B14F-4D97-AF65-F5344CB8AC3E}">
        <p14:creationId xmlns:p14="http://schemas.microsoft.com/office/powerpoint/2010/main" val="1832705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2483C9-043E-19D6-D065-971B8CF18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223" y="-963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Alternative option</a:t>
            </a:r>
            <a:r>
              <a:rPr lang="en-CH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SC AMD, tapered target</a:t>
            </a:r>
            <a:endParaRPr lang="zh-CN" alt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4B765F-7DAC-C7A6-DAFD-40D55B370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5376" y="1000465"/>
            <a:ext cx="8655729" cy="800849"/>
          </a:xfrm>
        </p:spPr>
        <p:txBody>
          <a:bodyPr>
            <a:normAutofit fontScale="92500"/>
          </a:bodyPr>
          <a:lstStyle/>
          <a:p>
            <a:r>
              <a:rPr lang="en-CH" altLang="zh-CN" sz="1600" dirty="0"/>
              <a:t>Using</a:t>
            </a:r>
            <a:r>
              <a:rPr lang="en-US" altLang="zh-CN" sz="1600" dirty="0"/>
              <a:t> </a:t>
            </a:r>
            <a:r>
              <a:rPr lang="en-CH" altLang="zh-CN" sz="1600" dirty="0"/>
              <a:t>a </a:t>
            </a:r>
            <a:r>
              <a:rPr lang="en-US" altLang="zh-CN" sz="1600" dirty="0"/>
              <a:t>SC solenoid as AMD </a:t>
            </a:r>
            <a:r>
              <a:rPr lang="en-US" altLang="zh-CN" sz="1600" dirty="0">
                <a:solidFill>
                  <a:srgbClr val="0070C0"/>
                </a:solidFill>
              </a:rPr>
              <a:t>(similar to FCC-</a:t>
            </a:r>
            <a:r>
              <a:rPr lang="en-US" altLang="zh-CN" sz="1600" dirty="0" err="1">
                <a:solidFill>
                  <a:srgbClr val="0070C0"/>
                </a:solidFill>
              </a:rPr>
              <a:t>ee</a:t>
            </a:r>
            <a:r>
              <a:rPr lang="en-CH" altLang="zh-CN" sz="1600" dirty="0">
                <a:solidFill>
                  <a:srgbClr val="0070C0"/>
                </a:solidFill>
              </a:rPr>
              <a:t> study</a:t>
            </a:r>
            <a:r>
              <a:rPr lang="en-US" altLang="zh-CN" sz="1600" dirty="0">
                <a:solidFill>
                  <a:srgbClr val="0070C0"/>
                </a:solidFill>
              </a:rPr>
              <a:t>)</a:t>
            </a:r>
          </a:p>
          <a:p>
            <a:r>
              <a:rPr lang="en-CH" altLang="zh-CN" sz="1600" dirty="0"/>
              <a:t>Target can then be tapered to increase yield</a:t>
            </a:r>
            <a:r>
              <a:rPr lang="en-US" altLang="zh-CN" sz="1600" dirty="0">
                <a:solidFill>
                  <a:srgbClr val="0070C0"/>
                </a:solidFill>
              </a:rPr>
              <a:t> (</a:t>
            </a:r>
            <a:r>
              <a:rPr lang="en-CH" altLang="zh-CN" sz="1600" dirty="0">
                <a:solidFill>
                  <a:srgbClr val="0070C0"/>
                </a:solidFill>
              </a:rPr>
              <a:t>originally conceived by </a:t>
            </a:r>
            <a:r>
              <a:rPr lang="en-US" altLang="zh-CN" sz="1600" u="sng" dirty="0">
                <a:solidFill>
                  <a:srgbClr val="0070C0"/>
                </a:solidFill>
              </a:rPr>
              <a:t>Nicolas </a:t>
            </a:r>
            <a:r>
              <a:rPr lang="en-US" altLang="zh-CN" sz="1600" u="sng" dirty="0" err="1">
                <a:solidFill>
                  <a:srgbClr val="0070C0"/>
                </a:solidFill>
              </a:rPr>
              <a:t>Vallis</a:t>
            </a:r>
            <a:r>
              <a:rPr lang="en-CH" altLang="zh-CN" sz="1600" dirty="0">
                <a:solidFill>
                  <a:srgbClr val="0070C0"/>
                </a:solidFill>
              </a:rPr>
              <a:t> for FCC-</a:t>
            </a:r>
            <a:r>
              <a:rPr lang="en-CH" altLang="zh-CN" sz="1600" dirty="0" err="1">
                <a:solidFill>
                  <a:srgbClr val="0070C0"/>
                </a:solidFill>
              </a:rPr>
              <a:t>ee</a:t>
            </a:r>
            <a:r>
              <a:rPr lang="en-CH" altLang="zh-CN" sz="1600" dirty="0">
                <a:solidFill>
                  <a:srgbClr val="0070C0"/>
                </a:solidFill>
              </a:rPr>
              <a:t> study</a:t>
            </a:r>
            <a:r>
              <a:rPr lang="en-US" altLang="zh-CN" sz="1600" dirty="0">
                <a:solidFill>
                  <a:srgbClr val="0070C0"/>
                </a:solidFill>
              </a:rPr>
              <a:t>)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85F9D22-B66C-60DC-D22A-385ED9B2A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F6513CE1-DD92-48A5-C98D-CEB5BA105EBF}"/>
              </a:ext>
            </a:extLst>
          </p:cNvPr>
          <p:cNvSpPr txBox="1">
            <a:spLocks/>
          </p:cNvSpPr>
          <p:nvPr/>
        </p:nvSpPr>
        <p:spPr>
          <a:xfrm>
            <a:off x="1715376" y="3527963"/>
            <a:ext cx="8023235" cy="1027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600" dirty="0"/>
              <a:t>Optimization results of using analytic SC solenoid field</a:t>
            </a:r>
            <a:endParaRPr lang="en-CH" altLang="zh-CN" sz="1600" dirty="0"/>
          </a:p>
          <a:p>
            <a:pPr lvl="1">
              <a:lnSpc>
                <a:spcPct val="130000"/>
              </a:lnSpc>
            </a:pPr>
            <a:r>
              <a:rPr lang="en-CH" altLang="zh-CN" sz="1400" dirty="0">
                <a:solidFill>
                  <a:srgbClr val="0070C0"/>
                </a:solidFill>
              </a:rPr>
              <a:t>The</a:t>
            </a:r>
            <a:r>
              <a:rPr lang="en-US" altLang="zh-CN" sz="1400" dirty="0">
                <a:solidFill>
                  <a:srgbClr val="0070C0"/>
                </a:solidFill>
              </a:rPr>
              <a:t> optimized field is the same as</a:t>
            </a:r>
            <a:r>
              <a:rPr lang="en-CH" altLang="zh-CN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the </a:t>
            </a:r>
            <a:r>
              <a:rPr lang="en-CH" altLang="zh-CN" sz="1400" dirty="0">
                <a:solidFill>
                  <a:srgbClr val="0070C0"/>
                </a:solidFill>
              </a:rPr>
              <a:t>FCC-</a:t>
            </a:r>
            <a:r>
              <a:rPr lang="en-CH" altLang="zh-CN" sz="1400" dirty="0" err="1">
                <a:solidFill>
                  <a:srgbClr val="0070C0"/>
                </a:solidFill>
              </a:rPr>
              <a:t>ee</a:t>
            </a:r>
            <a:r>
              <a:rPr lang="en-CH" altLang="zh-CN" sz="1400" dirty="0">
                <a:solidFill>
                  <a:srgbClr val="0070C0"/>
                </a:solidFill>
              </a:rPr>
              <a:t> HTS</a:t>
            </a:r>
            <a:r>
              <a:rPr lang="en-US" altLang="zh-CN" sz="1400" dirty="0">
                <a:solidFill>
                  <a:srgbClr val="0070C0"/>
                </a:solidFill>
              </a:rPr>
              <a:t> solenoid</a:t>
            </a:r>
            <a:r>
              <a:rPr lang="en-CH" altLang="zh-CN" sz="1400" dirty="0">
                <a:solidFill>
                  <a:srgbClr val="0070C0"/>
                </a:solidFill>
              </a:rPr>
              <a:t> field</a:t>
            </a:r>
            <a:r>
              <a:rPr lang="en-US" altLang="zh-CN" sz="1400" dirty="0">
                <a:solidFill>
                  <a:srgbClr val="0070C0"/>
                </a:solidFill>
              </a:rPr>
              <a:t> (designed by PSI)</a:t>
            </a:r>
            <a:endParaRPr lang="zh-CN" altLang="en-US" sz="1400" dirty="0">
              <a:solidFill>
                <a:srgbClr val="0070C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414946-9826-8E95-225B-4A38354C6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27" y="1805739"/>
            <a:ext cx="2928100" cy="1812895"/>
          </a:xfrm>
          <a:prstGeom prst="rect">
            <a:avLst/>
          </a:prstGeom>
        </p:spPr>
      </p:pic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E180E0F2-30C1-8B2A-B241-28FB770FA2BE}"/>
              </a:ext>
            </a:extLst>
          </p:cNvPr>
          <p:cNvSpPr txBox="1">
            <a:spLocks/>
          </p:cNvSpPr>
          <p:nvPr/>
        </p:nvSpPr>
        <p:spPr>
          <a:xfrm>
            <a:off x="1715376" y="2289856"/>
            <a:ext cx="8655729" cy="680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 sz="1800" dirty="0"/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04623229-A295-0CAE-B5DB-633381334DB9}"/>
              </a:ext>
            </a:extLst>
          </p:cNvPr>
          <p:cNvSpPr txBox="1">
            <a:spLocks/>
          </p:cNvSpPr>
          <p:nvPr/>
        </p:nvSpPr>
        <p:spPr>
          <a:xfrm>
            <a:off x="2935391" y="3120773"/>
            <a:ext cx="2773181" cy="39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b="1" dirty="0"/>
              <a:t>S</a:t>
            </a:r>
            <a:r>
              <a:rPr lang="en-CH" altLang="zh-CN" sz="1200" b="1" dirty="0" err="1"/>
              <a:t>chematic</a:t>
            </a:r>
            <a:r>
              <a:rPr lang="en-CH" altLang="zh-CN" sz="1200" b="1" dirty="0"/>
              <a:t> layout based on a SC AMD</a:t>
            </a:r>
            <a:endParaRPr lang="zh-CN" altLang="en-US" sz="1200" b="1" dirty="0"/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97D66EE6-C094-4D84-5AAC-C92FF460E6D6}"/>
              </a:ext>
            </a:extLst>
          </p:cNvPr>
          <p:cNvSpPr txBox="1">
            <a:spLocks/>
          </p:cNvSpPr>
          <p:nvPr/>
        </p:nvSpPr>
        <p:spPr>
          <a:xfrm>
            <a:off x="7484035" y="3656566"/>
            <a:ext cx="2773181" cy="39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b="1" dirty="0"/>
              <a:t>S</a:t>
            </a:r>
            <a:r>
              <a:rPr lang="en-CH" altLang="zh-CN" sz="1200" b="1" dirty="0" err="1"/>
              <a:t>chematic</a:t>
            </a:r>
            <a:r>
              <a:rPr lang="en-CH" altLang="zh-CN" sz="1200" b="1" dirty="0"/>
              <a:t> layout for tapered target</a:t>
            </a:r>
            <a:endParaRPr lang="zh-CN" altLang="en-US" sz="1200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67ABD31-6CCB-CE2F-8426-1AA7FBBAB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910" y="4381820"/>
            <a:ext cx="2354961" cy="1762084"/>
          </a:xfrm>
          <a:prstGeom prst="rect">
            <a:avLst/>
          </a:prstGeom>
        </p:spPr>
      </p:pic>
      <p:sp>
        <p:nvSpPr>
          <p:cNvPr id="21" name="内容占位符 2">
            <a:extLst>
              <a:ext uri="{FF2B5EF4-FFF2-40B4-BE49-F238E27FC236}">
                <a16:creationId xmlns:a16="http://schemas.microsoft.com/office/drawing/2014/main" id="{83FB9B6E-DE58-F2AF-B1D1-2933397CDA14}"/>
              </a:ext>
            </a:extLst>
          </p:cNvPr>
          <p:cNvSpPr txBox="1">
            <a:spLocks/>
          </p:cNvSpPr>
          <p:nvPr/>
        </p:nvSpPr>
        <p:spPr>
          <a:xfrm>
            <a:off x="1960099" y="6143905"/>
            <a:ext cx="2057400" cy="3961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b="1" dirty="0"/>
              <a:t>O</a:t>
            </a:r>
            <a:r>
              <a:rPr lang="en-CH" altLang="zh-CN" sz="1200" b="1" dirty="0"/>
              <a:t>n-axis </a:t>
            </a:r>
            <a:r>
              <a:rPr lang="en-CH" altLang="zh-CN" sz="1200" b="1" dirty="0" err="1"/>
              <a:t>Bz</a:t>
            </a:r>
            <a:r>
              <a:rPr lang="en-CH" altLang="zh-CN" sz="1200" b="1" dirty="0"/>
              <a:t> field comparison</a:t>
            </a:r>
            <a:endParaRPr lang="zh-CN" altLang="en-US" sz="12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D335B1F-DFA4-B345-555F-B7064DBE77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8738" y="4678235"/>
            <a:ext cx="3814525" cy="869647"/>
          </a:xfrm>
          <a:prstGeom prst="rect">
            <a:avLst/>
          </a:prstGeom>
        </p:spPr>
      </p:pic>
      <p:sp>
        <p:nvSpPr>
          <p:cNvPr id="28" name="内容占位符 2">
            <a:extLst>
              <a:ext uri="{FF2B5EF4-FFF2-40B4-BE49-F238E27FC236}">
                <a16:creationId xmlns:a16="http://schemas.microsoft.com/office/drawing/2014/main" id="{72C1ADEB-BF9E-2D32-F350-42A657567ECE}"/>
              </a:ext>
            </a:extLst>
          </p:cNvPr>
          <p:cNvSpPr txBox="1">
            <a:spLocks/>
          </p:cNvSpPr>
          <p:nvPr/>
        </p:nvSpPr>
        <p:spPr>
          <a:xfrm>
            <a:off x="8123516" y="4305121"/>
            <a:ext cx="2651690" cy="1354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altLang="zh-CN" sz="1000" b="1" dirty="0"/>
              <a:t>F</a:t>
            </a:r>
            <a:r>
              <a:rPr lang="en-CH" altLang="zh-CN" sz="1000" b="1" dirty="0"/>
              <a:t>C: FC based AMD. New baseline</a:t>
            </a:r>
          </a:p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altLang="zh-CN" sz="1000" b="1" dirty="0"/>
              <a:t>HTS: FCC-</a:t>
            </a:r>
            <a:r>
              <a:rPr lang="en-CH" altLang="zh-CN" sz="1000" b="1" dirty="0" err="1"/>
              <a:t>ee</a:t>
            </a:r>
            <a:r>
              <a:rPr lang="en-CH" altLang="zh-CN" sz="1000" b="1" dirty="0"/>
              <a:t> HTS based AMD</a:t>
            </a:r>
          </a:p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altLang="zh-CN" sz="1000" b="1" dirty="0"/>
              <a:t>HTS-TT: HTS + Tapered target</a:t>
            </a:r>
          </a:p>
          <a:p>
            <a:pPr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altLang="zh-CN" sz="1000" b="1" dirty="0"/>
              <a:t>HTS-TT-UB: HTS + Tapered target + Uniform beam</a:t>
            </a:r>
          </a:p>
        </p:txBody>
      </p:sp>
      <p:sp>
        <p:nvSpPr>
          <p:cNvPr id="29" name="内容占位符 2">
            <a:extLst>
              <a:ext uri="{FF2B5EF4-FFF2-40B4-BE49-F238E27FC236}">
                <a16:creationId xmlns:a16="http://schemas.microsoft.com/office/drawing/2014/main" id="{40B0414B-A2FF-58C2-91CE-18938B5AB84C}"/>
              </a:ext>
            </a:extLst>
          </p:cNvPr>
          <p:cNvSpPr txBox="1">
            <a:spLocks/>
          </p:cNvSpPr>
          <p:nvPr/>
        </p:nvSpPr>
        <p:spPr>
          <a:xfrm>
            <a:off x="5331680" y="4332395"/>
            <a:ext cx="2354961" cy="307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b="1" dirty="0"/>
              <a:t>R</a:t>
            </a:r>
            <a:r>
              <a:rPr lang="en-CH" altLang="zh-CN" sz="1200" b="1" dirty="0" err="1"/>
              <a:t>esults</a:t>
            </a:r>
            <a:r>
              <a:rPr lang="en-CH" altLang="zh-CN" sz="1200" b="1" dirty="0"/>
              <a:t> </a:t>
            </a:r>
            <a:r>
              <a:rPr lang="en-US" altLang="zh-CN" sz="1200" b="1" dirty="0"/>
              <a:t>(DBA </a:t>
            </a:r>
            <a:r>
              <a:rPr lang="en-CH" altLang="zh-CN" sz="1200" b="1" dirty="0"/>
              <a:t>@ 380 GeV</a:t>
            </a:r>
            <a:r>
              <a:rPr lang="en-US" altLang="zh-CN" sz="1200" b="1" dirty="0"/>
              <a:t>)</a:t>
            </a:r>
            <a:endParaRPr lang="zh-CN" altLang="en-US" sz="12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884BBF-DA8F-C813-2564-87E7439214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0737" y="2017729"/>
            <a:ext cx="5202491" cy="947924"/>
          </a:xfrm>
          <a:prstGeom prst="rect">
            <a:avLst/>
          </a:prstGeom>
        </p:spPr>
      </p:pic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79C3A41E-0E71-2C29-6072-FED006A01BD2}"/>
              </a:ext>
            </a:extLst>
          </p:cNvPr>
          <p:cNvSpPr txBox="1">
            <a:spLocks/>
          </p:cNvSpPr>
          <p:nvPr/>
        </p:nvSpPr>
        <p:spPr>
          <a:xfrm>
            <a:off x="4290942" y="5739415"/>
            <a:ext cx="5993486" cy="637489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100" b="1" dirty="0">
                <a:solidFill>
                  <a:srgbClr val="C00000"/>
                </a:solidFill>
              </a:rPr>
              <a:t>Significant improvement in yield (25%) using SC AMD</a:t>
            </a:r>
            <a:r>
              <a:rPr lang="en-US" altLang="zh-CN" sz="1100" b="1" dirty="0">
                <a:solidFill>
                  <a:srgbClr val="0070C0"/>
                </a:solidFill>
              </a:rPr>
              <a:t>, though much lower than FCC-</a:t>
            </a:r>
            <a:r>
              <a:rPr lang="en-US" altLang="zh-CN" sz="1100" b="1" dirty="0" err="1">
                <a:solidFill>
                  <a:srgbClr val="0070C0"/>
                </a:solidFill>
              </a:rPr>
              <a:t>ee</a:t>
            </a:r>
            <a:r>
              <a:rPr lang="en-US" altLang="zh-CN" sz="1100" b="1" dirty="0">
                <a:solidFill>
                  <a:srgbClr val="0070C0"/>
                </a:solidFill>
              </a:rPr>
              <a:t> (~50%)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100" b="1" dirty="0">
                <a:solidFill>
                  <a:srgbClr val="C00000"/>
                </a:solidFill>
              </a:rPr>
              <a:t>Also significant improvements in other challenging options</a:t>
            </a:r>
          </a:p>
        </p:txBody>
      </p:sp>
    </p:spTree>
    <p:extLst>
      <p:ext uri="{BB962C8B-B14F-4D97-AF65-F5344CB8AC3E}">
        <p14:creationId xmlns:p14="http://schemas.microsoft.com/office/powerpoint/2010/main" val="4079091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783F7A-B481-A051-2D2D-92F5190FC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784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injector linacs design</a:t>
            </a:r>
            <a:endParaRPr lang="zh-CN" alt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7278CB-D6D1-E82A-8EBB-12DA1CC83553}"/>
              </a:ext>
            </a:extLst>
          </p:cNvPr>
          <p:cNvSpPr txBox="1"/>
          <p:nvPr/>
        </p:nvSpPr>
        <p:spPr>
          <a:xfrm>
            <a:off x="1930179" y="6265269"/>
            <a:ext cx="7633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as well dedicated presentation by Adnan Kurtulus in this workshop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2B4538-B71F-025A-7D59-44BFF1E61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126" y="4698395"/>
            <a:ext cx="5000662" cy="15668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B83A4C1-2F46-3329-1117-B983B3302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1895" y="1325563"/>
            <a:ext cx="4520105" cy="34352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590AB32-6CF5-5C4F-9C8A-664AA68FF7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19" y="1577919"/>
            <a:ext cx="3308520" cy="26290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59EF7EA-B1F2-C825-AB11-CAB8C68C0E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4418" y="1590125"/>
            <a:ext cx="4003175" cy="26290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303BF7-55D8-F2BC-45D4-C64A9C1EB2B5}"/>
              </a:ext>
            </a:extLst>
          </p:cNvPr>
          <p:cNvSpPr txBox="1"/>
          <p:nvPr/>
        </p:nvSpPr>
        <p:spPr>
          <a:xfrm>
            <a:off x="590384" y="1088800"/>
            <a:ext cx="2679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Positron Capture Linac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88B77E-B0FD-4FC1-E52C-C6A19CC90367}"/>
              </a:ext>
            </a:extLst>
          </p:cNvPr>
          <p:cNvSpPr txBox="1"/>
          <p:nvPr/>
        </p:nvSpPr>
        <p:spPr>
          <a:xfrm>
            <a:off x="4131139" y="1110890"/>
            <a:ext cx="308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 and Booster Linac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0E5189-4687-CA6C-EB1E-0AE1577AA4A9}"/>
              </a:ext>
            </a:extLst>
          </p:cNvPr>
          <p:cNvSpPr txBox="1"/>
          <p:nvPr/>
        </p:nvSpPr>
        <p:spPr>
          <a:xfrm>
            <a:off x="2194560" y="2075289"/>
            <a:ext cx="302150" cy="1639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EB6E8A-C119-DE56-47FF-F763EBEAF085}"/>
              </a:ext>
            </a:extLst>
          </p:cNvPr>
          <p:cNvSpPr txBox="1"/>
          <p:nvPr/>
        </p:nvSpPr>
        <p:spPr>
          <a:xfrm>
            <a:off x="5444654" y="2031404"/>
            <a:ext cx="302150" cy="1639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5A474D-1273-13A0-A734-9174143BBD52}"/>
              </a:ext>
            </a:extLst>
          </p:cNvPr>
          <p:cNvSpPr txBox="1"/>
          <p:nvPr/>
        </p:nvSpPr>
        <p:spPr>
          <a:xfrm>
            <a:off x="2194560" y="3642163"/>
            <a:ext cx="302150" cy="1639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A39D96-6CAF-32F9-1D99-110A683F4A3D}"/>
              </a:ext>
            </a:extLst>
          </p:cNvPr>
          <p:cNvSpPr txBox="1"/>
          <p:nvPr/>
        </p:nvSpPr>
        <p:spPr>
          <a:xfrm>
            <a:off x="5444654" y="3680410"/>
            <a:ext cx="1150608" cy="1639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367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4095C-E011-C6D3-E085-09054664A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0F7519F-13F4-E784-01CB-D4B6BB0B74EA}"/>
              </a:ext>
            </a:extLst>
          </p:cNvPr>
          <p:cNvSpPr txBox="1"/>
          <p:nvPr/>
        </p:nvSpPr>
        <p:spPr>
          <a:xfrm>
            <a:off x="2127183" y="336884"/>
            <a:ext cx="8470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Beam loading in the positron capture Linac</a:t>
            </a:r>
            <a:endParaRPr lang="en-GB" sz="36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5A8A3F-64BE-57AE-7454-5365F99EF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359" y="1382456"/>
            <a:ext cx="5624941" cy="38412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BC6749-BFA1-9F9E-0365-83F0C2E7D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41" y="1634336"/>
            <a:ext cx="5363323" cy="3715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C010F6-3239-F0DF-BED5-0EA1CD752A0D}"/>
              </a:ext>
            </a:extLst>
          </p:cNvPr>
          <p:cNvSpPr txBox="1"/>
          <p:nvPr/>
        </p:nvSpPr>
        <p:spPr>
          <a:xfrm>
            <a:off x="8422105" y="5996539"/>
            <a:ext cx="256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Nafiseh Mesbah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2BF813-D255-74D9-F23C-CFF75FE02139}"/>
              </a:ext>
            </a:extLst>
          </p:cNvPr>
          <p:cNvSpPr txBox="1"/>
          <p:nvPr/>
        </p:nvSpPr>
        <p:spPr>
          <a:xfrm>
            <a:off x="2791326" y="983215"/>
            <a:ext cx="5024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Simulated with RF-Track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B5B4F1-A23A-238F-57E0-3DE437966639}"/>
              </a:ext>
            </a:extLst>
          </p:cNvPr>
          <p:cNvSpPr txBox="1"/>
          <p:nvPr/>
        </p:nvSpPr>
        <p:spPr>
          <a:xfrm>
            <a:off x="2425565" y="5467149"/>
            <a:ext cx="7430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of beam loading effects in the first structure using gaussian beams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892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D6F40-17D4-97B7-08B4-601D92DBE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F9E989-1491-3E24-9102-334EA4C75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46" y="1854952"/>
            <a:ext cx="10754510" cy="38432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7AE12B-334D-6B13-9894-DAC46230D245}"/>
              </a:ext>
            </a:extLst>
          </p:cNvPr>
          <p:cNvSpPr txBox="1"/>
          <p:nvPr/>
        </p:nvSpPr>
        <p:spPr>
          <a:xfrm>
            <a:off x="2127183" y="336884"/>
            <a:ext cx="8566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Beam loading in the positron capture Linac</a:t>
            </a:r>
            <a:endParaRPr lang="en-GB" sz="36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ABEAC9-65B4-3600-D52F-83FA3E5E18DA}"/>
              </a:ext>
            </a:extLst>
          </p:cNvPr>
          <p:cNvSpPr txBox="1"/>
          <p:nvPr/>
        </p:nvSpPr>
        <p:spPr>
          <a:xfrm>
            <a:off x="8422105" y="5996539"/>
            <a:ext cx="256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Nafiseh Mesbah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BCAB08-04BC-3F1B-3BB8-57339B2E6E65}"/>
              </a:ext>
            </a:extLst>
          </p:cNvPr>
          <p:cNvSpPr txBox="1"/>
          <p:nvPr/>
        </p:nvSpPr>
        <p:spPr>
          <a:xfrm>
            <a:off x="2699887" y="1159844"/>
            <a:ext cx="7007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Beam loading in the full capture linac with distribution tails cut.</a:t>
            </a:r>
          </a:p>
          <a:p>
            <a:r>
              <a:rPr lang="en-US" b="1" dirty="0"/>
              <a:t>Shown is the last bunch of the train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14562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56185-4ED2-C5B9-E5C5-B2127615C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4DFA55-2772-FF39-3867-D8AB28654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676" y="1593040"/>
            <a:ext cx="10070611" cy="44034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04BE5C-88F9-D537-1CE9-C4B760F91746}"/>
              </a:ext>
            </a:extLst>
          </p:cNvPr>
          <p:cNvSpPr txBox="1"/>
          <p:nvPr/>
        </p:nvSpPr>
        <p:spPr>
          <a:xfrm>
            <a:off x="1953928" y="347977"/>
            <a:ext cx="8681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Beam loading in the positron capture Linac</a:t>
            </a:r>
            <a:endParaRPr lang="en-GB" sz="36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4DC286-6420-DC2D-FF1B-4DF85BFF37BA}"/>
              </a:ext>
            </a:extLst>
          </p:cNvPr>
          <p:cNvSpPr txBox="1"/>
          <p:nvPr/>
        </p:nvSpPr>
        <p:spPr>
          <a:xfrm>
            <a:off x="8422105" y="5996539"/>
            <a:ext cx="256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Nafiseh Mesbah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7AE3C3-B3EB-945B-ECB2-D4C92CCCE95F}"/>
              </a:ext>
            </a:extLst>
          </p:cNvPr>
          <p:cNvSpPr txBox="1"/>
          <p:nvPr/>
        </p:nvSpPr>
        <p:spPr>
          <a:xfrm>
            <a:off x="2699887" y="1041906"/>
            <a:ext cx="7007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Beam loading in the full capture linac without distribution tails cut.</a:t>
            </a:r>
          </a:p>
          <a:p>
            <a:r>
              <a:rPr lang="en-US" b="1" dirty="0"/>
              <a:t>Shown is the last bunch of the train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63297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146598-1177-479D-804B-EEE42FAD9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CACAE0-A1DF-AF76-8DCB-075B5C383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52" y="2165684"/>
            <a:ext cx="7248108" cy="29370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FB0A08-F2EE-7609-C036-F0713C04D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8585" y="2323445"/>
            <a:ext cx="3733073" cy="24988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F97878-4525-6532-4D5E-1541692CB412}"/>
              </a:ext>
            </a:extLst>
          </p:cNvPr>
          <p:cNvSpPr txBox="1"/>
          <p:nvPr/>
        </p:nvSpPr>
        <p:spPr>
          <a:xfrm>
            <a:off x="1844322" y="336884"/>
            <a:ext cx="8503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Beam loading in the positron capture Linac</a:t>
            </a:r>
            <a:endParaRPr lang="en-GB" sz="3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C6D5F8-980E-F1A2-615D-B1B6D208F937}"/>
              </a:ext>
            </a:extLst>
          </p:cNvPr>
          <p:cNvSpPr txBox="1"/>
          <p:nvPr/>
        </p:nvSpPr>
        <p:spPr>
          <a:xfrm>
            <a:off x="8422105" y="5996539"/>
            <a:ext cx="256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Nafiseh Mesbah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AE760E-37F3-3376-919D-CC83F467B92A}"/>
              </a:ext>
            </a:extLst>
          </p:cNvPr>
          <p:cNvSpPr txBox="1"/>
          <p:nvPr/>
        </p:nvSpPr>
        <p:spPr>
          <a:xfrm>
            <a:off x="2507381" y="1211441"/>
            <a:ext cx="7007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Results after phase optimization to minimize beam loading effects.</a:t>
            </a:r>
          </a:p>
          <a:p>
            <a:r>
              <a:rPr lang="en-US" b="1" dirty="0"/>
              <a:t>Still many aspects to be understood but it looks with a phase optimization one can reach an acceptable result.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99241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FEB9C-5991-485C-BB3E-4583B3F8D3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020A06C-A29C-40D7-9C8A-A8DB1AA5C46A}"/>
              </a:ext>
            </a:extLst>
          </p:cNvPr>
          <p:cNvSpPr txBox="1">
            <a:spLocks/>
          </p:cNvSpPr>
          <p:nvPr/>
        </p:nvSpPr>
        <p:spPr>
          <a:xfrm>
            <a:off x="838200" y="745958"/>
            <a:ext cx="10515600" cy="43513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linear to </a:t>
            </a:r>
            <a:r>
              <a:rPr kumimoji="0" lang="en-US" sz="2800" i="0" u="sng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non-linear profile </a:t>
            </a: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the FC aperture: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26F2074-89B0-4994-B709-CEA5445FD4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091" t="16642" r="40608" b="16642"/>
          <a:stretch/>
        </p:blipFill>
        <p:spPr>
          <a:xfrm>
            <a:off x="162400" y="1952833"/>
            <a:ext cx="1940239" cy="3122989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5C742F6-EF3B-475F-B48A-4EA7EB3191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63" t="16642" r="40665" b="16642"/>
          <a:stretch/>
        </p:blipFill>
        <p:spPr>
          <a:xfrm>
            <a:off x="2569373" y="1952833"/>
            <a:ext cx="1951807" cy="3122989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268C8E2-8E13-4C99-A27C-651ACA30C7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536" t="16642" r="40886" b="16642"/>
          <a:stretch/>
        </p:blipFill>
        <p:spPr>
          <a:xfrm>
            <a:off x="10017637" y="1952833"/>
            <a:ext cx="1963374" cy="3122989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1E4E1BD-2118-42C1-8F27-E510BA29C1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091" t="17162" r="40608" b="18251"/>
          <a:stretch/>
        </p:blipFill>
        <p:spPr>
          <a:xfrm>
            <a:off x="7486608" y="1945614"/>
            <a:ext cx="2013494" cy="3137426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36AF066-9487-4813-9237-9F24770AE293}"/>
              </a:ext>
            </a:extLst>
          </p:cNvPr>
          <p:cNvSpPr txBox="1"/>
          <p:nvPr/>
        </p:nvSpPr>
        <p:spPr>
          <a:xfrm>
            <a:off x="657250" y="1444625"/>
            <a:ext cx="1984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>
                <a:solidFill>
                  <a:srgbClr val="0070C0"/>
                </a:solidFill>
                <a:latin typeface="Calibri" panose="020F0502020204030204"/>
              </a:rPr>
              <a:t>Linear</a:t>
            </a:r>
            <a:endParaRPr lang="en-GB" b="1" dirty="0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328164-A5AC-438D-A7FE-6092AA07DD09}"/>
              </a:ext>
            </a:extLst>
          </p:cNvPr>
          <p:cNvSpPr txBox="1"/>
          <p:nvPr/>
        </p:nvSpPr>
        <p:spPr>
          <a:xfrm>
            <a:off x="2368829" y="1470025"/>
            <a:ext cx="2523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00B050"/>
                </a:solidFill>
                <a:latin typeface="Calibri" panose="020F0502020204030204"/>
              </a:rPr>
              <a:t>Concave </a:t>
            </a:r>
            <a:r>
              <a:rPr lang="fr-CH" b="1" dirty="0" err="1">
                <a:solidFill>
                  <a:srgbClr val="00B050"/>
                </a:solidFill>
                <a:latin typeface="Calibri" panose="020F0502020204030204"/>
              </a:rPr>
              <a:t>downward</a:t>
            </a:r>
            <a:r>
              <a:rPr lang="fr-CH" b="1" dirty="0">
                <a:solidFill>
                  <a:srgbClr val="00B050"/>
                </a:solidFill>
                <a:latin typeface="Calibri" panose="020F0502020204030204"/>
              </a:rPr>
              <a:t> (1)</a:t>
            </a:r>
            <a:endParaRPr lang="en-GB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3F7D9C-B4B9-4853-B0FC-CC09E8589784}"/>
              </a:ext>
            </a:extLst>
          </p:cNvPr>
          <p:cNvSpPr txBox="1"/>
          <p:nvPr/>
        </p:nvSpPr>
        <p:spPr>
          <a:xfrm>
            <a:off x="10088224" y="1482725"/>
            <a:ext cx="189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C00000"/>
                </a:solidFill>
                <a:latin typeface="Calibri" panose="020F0502020204030204"/>
              </a:rPr>
              <a:t>Concave </a:t>
            </a:r>
            <a:r>
              <a:rPr lang="fr-CH" b="1" dirty="0" err="1">
                <a:solidFill>
                  <a:srgbClr val="C00000"/>
                </a:solidFill>
                <a:latin typeface="Calibri" panose="020F0502020204030204"/>
              </a:rPr>
              <a:t>upward</a:t>
            </a:r>
            <a:endParaRPr lang="en-GB" b="1" dirty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6348D1-CF49-4743-9205-530BF01F94AD}"/>
              </a:ext>
            </a:extLst>
          </p:cNvPr>
          <p:cNvSpPr txBox="1"/>
          <p:nvPr/>
        </p:nvSpPr>
        <p:spPr>
          <a:xfrm>
            <a:off x="7087197" y="1457325"/>
            <a:ext cx="3274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7030A0"/>
                </a:solidFill>
                <a:latin typeface="Calibri" panose="020F0502020204030204"/>
              </a:rPr>
              <a:t>Concave </a:t>
            </a:r>
            <a:r>
              <a:rPr lang="fr-CH" b="1" dirty="0" err="1">
                <a:solidFill>
                  <a:srgbClr val="7030A0"/>
                </a:solidFill>
                <a:latin typeface="Calibri" panose="020F0502020204030204"/>
              </a:rPr>
              <a:t>downward</a:t>
            </a:r>
            <a:r>
              <a:rPr lang="fr-CH" b="1" dirty="0">
                <a:solidFill>
                  <a:srgbClr val="7030A0"/>
                </a:solidFill>
                <a:latin typeface="Calibri" panose="020F0502020204030204"/>
              </a:rPr>
              <a:t> + </a:t>
            </a:r>
            <a:r>
              <a:rPr lang="fr-CH" b="1" dirty="0" err="1">
                <a:solidFill>
                  <a:srgbClr val="7030A0"/>
                </a:solidFill>
                <a:latin typeface="Calibri" panose="020F0502020204030204"/>
              </a:rPr>
              <a:t>linear</a:t>
            </a:r>
            <a:r>
              <a:rPr lang="fr-CH" b="1" dirty="0">
                <a:solidFill>
                  <a:srgbClr val="7030A0"/>
                </a:solidFill>
                <a:latin typeface="Calibri" panose="020F0502020204030204"/>
              </a:rPr>
              <a:t> (3)</a:t>
            </a:r>
            <a:endParaRPr lang="en-GB" b="1" dirty="0">
              <a:solidFill>
                <a:srgbClr val="7030A0"/>
              </a:solidFill>
              <a:latin typeface="Calibri" panose="020F0502020204030204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155D6E7C-E41D-4616-A5A4-4166ACCB4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10"/>
            <a:ext cx="12192000" cy="66835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0000"/>
              </a:lnSpc>
              <a:buClr>
                <a:srgbClr val="0070C0"/>
              </a:buClr>
            </a:pPr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Zoo of new designs for the CLIC e+ source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614B098-E40D-4BEB-82AD-109800DE39E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450" t="16395" r="40176" b="18285"/>
          <a:stretch/>
        </p:blipFill>
        <p:spPr>
          <a:xfrm>
            <a:off x="5010140" y="1939086"/>
            <a:ext cx="1879559" cy="315048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27A1450-8F54-4BEE-8C13-41DA06D5C2D0}"/>
              </a:ext>
            </a:extLst>
          </p:cNvPr>
          <p:cNvSpPr txBox="1"/>
          <p:nvPr/>
        </p:nvSpPr>
        <p:spPr>
          <a:xfrm>
            <a:off x="4769129" y="1457325"/>
            <a:ext cx="252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FFC000"/>
                </a:solidFill>
                <a:latin typeface="Calibri" panose="020F0502020204030204"/>
              </a:rPr>
              <a:t>Concave </a:t>
            </a:r>
            <a:r>
              <a:rPr lang="fr-CH" b="1" dirty="0" err="1">
                <a:solidFill>
                  <a:srgbClr val="FFC000"/>
                </a:solidFill>
                <a:latin typeface="Calibri" panose="020F0502020204030204"/>
              </a:rPr>
              <a:t>downward</a:t>
            </a:r>
            <a:r>
              <a:rPr lang="fr-CH" b="1" dirty="0">
                <a:solidFill>
                  <a:srgbClr val="FFC000"/>
                </a:solidFill>
                <a:latin typeface="Calibri" panose="020F0502020204030204"/>
              </a:rPr>
              <a:t> (2)</a:t>
            </a:r>
            <a:endParaRPr lang="en-GB" b="1" dirty="0">
              <a:solidFill>
                <a:srgbClr val="FFC000"/>
              </a:solidFill>
              <a:latin typeface="Calibri" panose="020F0502020204030204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781" y="0"/>
            <a:ext cx="1190219" cy="11896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A04F9B-77F8-B858-9883-8D3C58F3EA33}"/>
              </a:ext>
            </a:extLst>
          </p:cNvPr>
          <p:cNvSpPr txBox="1"/>
          <p:nvPr/>
        </p:nvSpPr>
        <p:spPr>
          <a:xfrm>
            <a:off x="8356821" y="5812403"/>
            <a:ext cx="210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Hugues Bajas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665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08C8E7-44F9-412F-A45D-06B9BE732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0874" y="1005599"/>
            <a:ext cx="6885635" cy="450023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3FE18-10A7-43F9-97F3-7BFBE3C0B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D2613D-8E1B-4413-B1A2-0EF7A5BC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288"/>
            <a:ext cx="12192000" cy="941387"/>
          </a:xfrm>
        </p:spPr>
        <p:txBody>
          <a:bodyPr/>
          <a:lstStyle/>
          <a:p>
            <a:pPr algn="ctr"/>
            <a:r>
              <a:rPr lang="en-GB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optimization for the CLIC e+ source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969D89-3EFC-47AF-A9DB-C6CB8FF4D81C}"/>
              </a:ext>
            </a:extLst>
          </p:cNvPr>
          <p:cNvSpPr txBox="1"/>
          <p:nvPr/>
        </p:nvSpPr>
        <p:spPr>
          <a:xfrm>
            <a:off x="9319260" y="763474"/>
            <a:ext cx="2860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SLAC design </a:t>
            </a:r>
            <a:br>
              <a:rPr lang="fr-CH" sz="1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@ 25 kHz &amp; 13 kA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 err="1">
                <a:solidFill>
                  <a:srgbClr val="0070C0"/>
                </a:solidFill>
              </a:rPr>
              <a:t>linear</a:t>
            </a:r>
            <a:r>
              <a:rPr lang="fr-CH" sz="1600" b="1" dirty="0">
                <a:solidFill>
                  <a:srgbClr val="0070C0"/>
                </a:solidFill>
              </a:rPr>
              <a:t> </a:t>
            </a:r>
            <a:r>
              <a:rPr lang="fr-CH" sz="1600" b="1" dirty="0" err="1">
                <a:solidFill>
                  <a:srgbClr val="0070C0"/>
                </a:solidFill>
              </a:rPr>
              <a:t>modified</a:t>
            </a:r>
            <a:r>
              <a:rPr lang="fr-CH" sz="1600" b="1" dirty="0">
                <a:solidFill>
                  <a:srgbClr val="0070C0"/>
                </a:solidFill>
              </a:rPr>
              <a:t> design</a:t>
            </a:r>
          </a:p>
          <a:p>
            <a:pPr algn="ctr"/>
            <a:r>
              <a:rPr lang="fr-CH" sz="1600" b="1" dirty="0" err="1">
                <a:solidFill>
                  <a:srgbClr val="0070C0"/>
                </a:solidFill>
              </a:rPr>
              <a:t>with</a:t>
            </a:r>
            <a:r>
              <a:rPr lang="fr-CH" sz="1600" b="1" dirty="0">
                <a:solidFill>
                  <a:srgbClr val="0070C0"/>
                </a:solidFill>
              </a:rPr>
              <a:t> large aperture</a:t>
            </a: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00B05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 design (1)</a:t>
            </a:r>
            <a:b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00B05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00B050"/>
                </a:solidFill>
                <a:latin typeface="Calibri" panose="020F0502020204030204"/>
              </a:rPr>
              <a:t>downward</a:t>
            </a:r>
            <a:endParaRPr lang="fr-CH" sz="1600" b="1" dirty="0">
              <a:solidFill>
                <a:srgbClr val="00B050"/>
              </a:solidFill>
              <a:latin typeface="Calibri" panose="020F0502020204030204"/>
            </a:endParaRPr>
          </a:p>
          <a:p>
            <a:pPr algn="ctr"/>
            <a:endParaRPr lang="fr-CH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 design (3)</a:t>
            </a:r>
            <a:b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downward</a:t>
            </a:r>
            <a:r>
              <a:rPr lang="fr-CH" sz="1600" b="1" dirty="0">
                <a:solidFill>
                  <a:srgbClr val="7030A0"/>
                </a:solidFill>
                <a:latin typeface="Calibri" panose="020F0502020204030204"/>
              </a:rPr>
              <a:t> + </a:t>
            </a:r>
            <a:r>
              <a:rPr lang="fr-CH" sz="1600" b="1" dirty="0" err="1">
                <a:solidFill>
                  <a:srgbClr val="7030A0"/>
                </a:solidFill>
                <a:latin typeface="Calibri" panose="020F0502020204030204"/>
              </a:rPr>
              <a:t>linear</a:t>
            </a:r>
            <a:endParaRPr lang="en-GB" sz="1600" b="1" dirty="0">
              <a:solidFill>
                <a:srgbClr val="7030A0"/>
              </a:solidFill>
              <a:latin typeface="Calibri" panose="020F0502020204030204"/>
            </a:endParaRPr>
          </a:p>
          <a:p>
            <a:pPr algn="ctr"/>
            <a:endParaRPr lang="en-GB" sz="700" b="1" dirty="0">
              <a:solidFill>
                <a:srgbClr val="00B050"/>
              </a:solidFill>
              <a:latin typeface="Calibri" panose="020F0502020204030204"/>
            </a:endParaRPr>
          </a:p>
          <a:p>
            <a:pPr algn="ctr"/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Vs. </a:t>
            </a:r>
          </a:p>
          <a:p>
            <a:pPr algn="ctr"/>
            <a:endParaRPr lang="en-GB" sz="7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fr-CH" sz="1600" b="1" dirty="0">
                <a:solidFill>
                  <a:srgbClr val="FFC000"/>
                </a:solidFill>
                <a:latin typeface="Calibri" panose="020F0502020204030204"/>
              </a:rPr>
              <a:t>Non-</a:t>
            </a:r>
            <a:r>
              <a:rPr lang="fr-CH" sz="1600" b="1" dirty="0" err="1">
                <a:solidFill>
                  <a:srgbClr val="FFC000"/>
                </a:solidFill>
                <a:latin typeface="Calibri" panose="020F0502020204030204"/>
              </a:rPr>
              <a:t>linear</a:t>
            </a:r>
            <a:r>
              <a:rPr lang="fr-CH" sz="1600" b="1" dirty="0">
                <a:solidFill>
                  <a:srgbClr val="FFC000"/>
                </a:solidFill>
                <a:latin typeface="Calibri" panose="020F0502020204030204"/>
              </a:rPr>
              <a:t> design (2)</a:t>
            </a:r>
            <a:br>
              <a:rPr lang="fr-CH" sz="1600" b="1" dirty="0">
                <a:solidFill>
                  <a:srgbClr val="FFC000"/>
                </a:solidFill>
                <a:latin typeface="Calibri" panose="020F0502020204030204"/>
              </a:rPr>
            </a:br>
            <a:r>
              <a:rPr lang="fr-CH" sz="1600" b="1" dirty="0">
                <a:solidFill>
                  <a:srgbClr val="FFC000"/>
                </a:solidFill>
                <a:latin typeface="Calibri" panose="020F0502020204030204"/>
              </a:rPr>
              <a:t>Concave </a:t>
            </a:r>
            <a:r>
              <a:rPr lang="fr-CH" sz="1600" b="1" dirty="0" err="1">
                <a:solidFill>
                  <a:srgbClr val="FFC000"/>
                </a:solidFill>
                <a:latin typeface="Calibri" panose="020F0502020204030204"/>
              </a:rPr>
              <a:t>downward</a:t>
            </a:r>
            <a:endParaRPr lang="en-GB" sz="1600" b="1" dirty="0">
              <a:solidFill>
                <a:srgbClr val="FFC000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E4FB33-9F7F-422E-986F-79051931B4B6}"/>
              </a:ext>
            </a:extLst>
          </p:cNvPr>
          <p:cNvSpPr txBox="1"/>
          <p:nvPr/>
        </p:nvSpPr>
        <p:spPr>
          <a:xfrm>
            <a:off x="89295" y="955675"/>
            <a:ext cx="56066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Adapting the non-linear shape (</a:t>
            </a:r>
            <a:r>
              <a:rPr lang="en-GB" b="1" dirty="0">
                <a:solidFill>
                  <a:srgbClr val="00B050"/>
                </a:solidFill>
              </a:rPr>
              <a:t>green</a:t>
            </a:r>
            <a:r>
              <a:rPr lang="en-GB" dirty="0"/>
              <a:t> vs. </a:t>
            </a:r>
            <a:r>
              <a:rPr lang="en-GB" b="1" dirty="0">
                <a:solidFill>
                  <a:srgbClr val="FFC000"/>
                </a:solidFill>
              </a:rPr>
              <a:t>yellow</a:t>
            </a:r>
            <a:r>
              <a:rPr lang="en-GB" dirty="0"/>
              <a:t>) </a:t>
            </a:r>
            <a:r>
              <a:rPr lang="en-GB" u="sng" dirty="0"/>
              <a:t>preserves the yield </a:t>
            </a:r>
            <a:r>
              <a:rPr lang="en-GB" dirty="0"/>
              <a:t>(53% higher).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u="sng" dirty="0"/>
              <a:t>voltages get significantly lower.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detrimental forces </a:t>
            </a:r>
            <a:br>
              <a:rPr lang="en-GB" dirty="0"/>
            </a:br>
            <a:r>
              <a:rPr lang="en-GB" dirty="0"/>
              <a:t>directed along the coil axis </a:t>
            </a:r>
            <a:r>
              <a:rPr lang="en-GB" i="1" dirty="0"/>
              <a:t>Z</a:t>
            </a:r>
            <a:r>
              <a:rPr lang="en-GB" dirty="0"/>
              <a:t> lowers too.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602E309-2BA8-4789-9A6D-DC78345ECC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450" t="16395" r="40176" b="18285"/>
          <a:stretch/>
        </p:blipFill>
        <p:spPr>
          <a:xfrm>
            <a:off x="1097987" y="3693223"/>
            <a:ext cx="1283765" cy="215182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781" y="0"/>
            <a:ext cx="1190219" cy="11896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24D3F6-7BCD-A5DA-DFCE-827E20AE939F}"/>
              </a:ext>
            </a:extLst>
          </p:cNvPr>
          <p:cNvSpPr txBox="1"/>
          <p:nvPr/>
        </p:nvSpPr>
        <p:spPr>
          <a:xfrm>
            <a:off x="8356821" y="5812403"/>
            <a:ext cx="210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Hugues Bajas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061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6B2F9-D34F-40A6-BD8C-CDAC03077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81" y="-1359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Manufacturing choices 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0C6F6-C1D0-4DBD-82BC-E15649124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FB0D4577-FB2A-46FC-9EEA-E1C325017D9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810" y="2574076"/>
            <a:ext cx="4742590" cy="297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372F06A6-F3B9-4255-B43C-7DED07377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27" y="2709168"/>
            <a:ext cx="4188896" cy="270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8BE6C0-9893-412F-8536-7253ACF1218F}"/>
              </a:ext>
            </a:extLst>
          </p:cNvPr>
          <p:cNvSpPr txBox="1"/>
          <p:nvPr/>
        </p:nvSpPr>
        <p:spPr>
          <a:xfrm>
            <a:off x="1175060" y="1189644"/>
            <a:ext cx="3950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“Classic” Machining with </a:t>
            </a:r>
          </a:p>
          <a:p>
            <a:r>
              <a:rPr lang="en-GB" dirty="0"/>
              <a:t>Electric Discharge Machining (EDM)</a:t>
            </a:r>
          </a:p>
          <a:p>
            <a:endParaRPr lang="en-GB" dirty="0"/>
          </a:p>
          <a:p>
            <a:r>
              <a:rPr lang="en-GB" dirty="0"/>
              <a:t>Better precision and surface quality</a:t>
            </a: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A22CF8-EB2A-4EE6-848A-1D5710415946}"/>
              </a:ext>
            </a:extLst>
          </p:cNvPr>
          <p:cNvSpPr txBox="1"/>
          <p:nvPr/>
        </p:nvSpPr>
        <p:spPr>
          <a:xfrm>
            <a:off x="6953642" y="1281695"/>
            <a:ext cx="5020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“Innovative” Machining with 3D printing</a:t>
            </a:r>
            <a:br>
              <a:rPr lang="en-GB" dirty="0"/>
            </a:br>
            <a:r>
              <a:rPr lang="en-GB" dirty="0"/>
              <a:t>(at CERN with Titanium and Steel)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Huge freedom in design (include cooling pipes)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781" y="0"/>
            <a:ext cx="1190219" cy="118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75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6B2F9-D34F-40A6-BD8C-CDAC03077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5211" y="-36454"/>
            <a:ext cx="4274489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3D-printing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0C6F6-C1D0-4DBD-82BC-E15649124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20220316_15070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54539" y="1189644"/>
            <a:ext cx="8660439" cy="48714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781" y="0"/>
            <a:ext cx="1190219" cy="118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58380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BDEE86-D34C-40C9-DD4F-3FAED2B1B127}"/>
              </a:ext>
            </a:extLst>
          </p:cNvPr>
          <p:cNvSpPr txBox="1"/>
          <p:nvPr/>
        </p:nvSpPr>
        <p:spPr>
          <a:xfrm>
            <a:off x="5207939" y="234412"/>
            <a:ext cx="6138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CLIC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Readi</a:t>
            </a: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ness Report</a:t>
            </a:r>
            <a:b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</a:b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19FE8F-6E80-83FC-9058-C1DC41CCFFD5}"/>
              </a:ext>
            </a:extLst>
          </p:cNvPr>
          <p:cNvSpPr txBox="1"/>
          <p:nvPr/>
        </p:nvSpPr>
        <p:spPr>
          <a:xfrm>
            <a:off x="1502631" y="6439453"/>
            <a:ext cx="9478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https://edms.cern.ch/ui/file/3285253/1/2025_CLIC_Readiness_Report_V2025may26.pdf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2574A1-61E9-A51B-D47B-E11C24E4F7D8}"/>
              </a:ext>
            </a:extLst>
          </p:cNvPr>
          <p:cNvSpPr txBox="1"/>
          <p:nvPr/>
        </p:nvSpPr>
        <p:spPr>
          <a:xfrm>
            <a:off x="5374875" y="1434741"/>
            <a:ext cx="58047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Latest CLIC documentation as Input for the European Strategy Update 2025</a:t>
            </a:r>
          </a:p>
          <a:p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Very Interesting Read with lots of updates for the CLIC machine, in particular a new injector layout</a:t>
            </a:r>
          </a:p>
          <a:p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Being published in:</a:t>
            </a:r>
            <a:b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“The European Physics Journal Special Topics”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E3EB8C-79DE-53CD-7C16-58CA4393F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68" y="315439"/>
            <a:ext cx="4957535" cy="612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7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BAA4471-A01A-13E2-8AA4-A3BD23C2A4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781" t="14897" r="11250" b="14647"/>
          <a:stretch/>
        </p:blipFill>
        <p:spPr>
          <a:xfrm>
            <a:off x="1007736" y="779348"/>
            <a:ext cx="7970727" cy="489920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781" y="0"/>
            <a:ext cx="1190219" cy="11896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7427" y="133017"/>
            <a:ext cx="107836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Prototype testing within KEK test stand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75076" y="1631732"/>
            <a:ext cx="19956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Flexible holder for several prototypes</a:t>
            </a:r>
          </a:p>
        </p:txBody>
      </p:sp>
    </p:spTree>
    <p:extLst>
      <p:ext uri="{BB962C8B-B14F-4D97-AF65-F5344CB8AC3E}">
        <p14:creationId xmlns:p14="http://schemas.microsoft.com/office/powerpoint/2010/main" val="28426358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indoor, sink, appliance&#10;&#10;Description automatically generated">
            <a:extLst>
              <a:ext uri="{FF2B5EF4-FFF2-40B4-BE49-F238E27FC236}">
                <a16:creationId xmlns:a16="http://schemas.microsoft.com/office/drawing/2014/main" id="{F49F8884-40CE-833E-BA46-1A168F5422CC}"/>
              </a:ext>
            </a:extLst>
          </p:cNvPr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9086" y="889965"/>
            <a:ext cx="3278292" cy="2425935"/>
          </a:xfrm>
          <a:prstGeom prst="rect">
            <a:avLst/>
          </a:prstGeom>
          <a:noFill/>
        </p:spPr>
      </p:pic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94EFA299-B4B2-98B9-0AE5-C9328B71869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350" y="3589777"/>
            <a:ext cx="3278292" cy="18358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781" y="0"/>
            <a:ext cx="1190219" cy="118964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46B2F9-D34F-40A6-BD8C-CDAC03077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76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latin typeface="+mn-lt"/>
              </a:rPr>
              <a:t>Manufacturing with EDM</a:t>
            </a:r>
            <a:endParaRPr lang="en-GB" b="1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29086" y="5627592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challenging pieces to machine, needs huge effort.</a:t>
            </a:r>
          </a:p>
          <a:p>
            <a:r>
              <a:rPr lang="en-GB" dirty="0"/>
              <a:t>Finally, we manged to manufacture two prototypes at CERN</a:t>
            </a:r>
          </a:p>
        </p:txBody>
      </p:sp>
      <p:pic>
        <p:nvPicPr>
          <p:cNvPr id="3" name="Picture 2" descr="A close-up of a machine&#10;&#10;AI-generated content may be incorrect.">
            <a:extLst>
              <a:ext uri="{FF2B5EF4-FFF2-40B4-BE49-F238E27FC236}">
                <a16:creationId xmlns:a16="http://schemas.microsoft.com/office/drawing/2014/main" id="{4F03E30D-DB66-F11E-CD71-595907A67E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9496" y="1598509"/>
            <a:ext cx="5668356" cy="4251267"/>
          </a:xfrm>
          <a:prstGeom prst="rect">
            <a:avLst/>
          </a:prstGeom>
        </p:spPr>
      </p:pic>
      <p:pic>
        <p:nvPicPr>
          <p:cNvPr id="1026" name="image_0">
            <a:extLst>
              <a:ext uri="{FF2B5EF4-FFF2-40B4-BE49-F238E27FC236}">
                <a16:creationId xmlns:a16="http://schemas.microsoft.com/office/drawing/2014/main" id="{F39038C6-87D2-85AB-FC81-2287DF2E6D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" t="53799" r="-811" b="-8671"/>
          <a:stretch>
            <a:fillRect/>
          </a:stretch>
        </p:blipFill>
        <p:spPr bwMode="auto">
          <a:xfrm>
            <a:off x="8436642" y="1600146"/>
            <a:ext cx="3609975" cy="387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277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6B2F9-D34F-40A6-BD8C-CDAC03077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53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3D-printing results in Steel and Titanium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0C6F6-C1D0-4DBD-82BC-E15649124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752" y="1211859"/>
            <a:ext cx="3176829" cy="39240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47" y="1234224"/>
            <a:ext cx="5264989" cy="39487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1781" y="0"/>
            <a:ext cx="1190219" cy="11896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4181" y="152400"/>
            <a:ext cx="1190219" cy="1189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48752" y="4847897"/>
            <a:ext cx="81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98732" y="4416973"/>
            <a:ext cx="81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7268" y="5277605"/>
            <a:ext cx="8434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Not clear yet if this will be successful but would open very interesting options.</a:t>
            </a:r>
            <a:br>
              <a:rPr lang="en-GB" dirty="0"/>
            </a:br>
            <a:r>
              <a:rPr lang="en-GB" dirty="0"/>
              <a:t>Quite massive object for 3D printing</a:t>
            </a:r>
          </a:p>
        </p:txBody>
      </p:sp>
    </p:spTree>
    <p:extLst>
      <p:ext uri="{BB962C8B-B14F-4D97-AF65-F5344CB8AC3E}">
        <p14:creationId xmlns:p14="http://schemas.microsoft.com/office/powerpoint/2010/main" val="1223270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DC0E0-AE6D-D934-2CEB-B927D395B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76A7D8-8883-1CB6-4C51-C6C397F2C00D}"/>
              </a:ext>
            </a:extLst>
          </p:cNvPr>
          <p:cNvSpPr txBox="1"/>
          <p:nvPr/>
        </p:nvSpPr>
        <p:spPr>
          <a:xfrm>
            <a:off x="1322746" y="441146"/>
            <a:ext cx="8789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Conclusions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989DA4-042D-DAE4-31F7-3B9AE97E7EFD}"/>
              </a:ext>
            </a:extLst>
          </p:cNvPr>
          <p:cNvSpPr txBox="1"/>
          <p:nvPr/>
        </p:nvSpPr>
        <p:spPr>
          <a:xfrm>
            <a:off x="1770490" y="1439186"/>
            <a:ext cx="86510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Revisited and updated the design of the whole CLIC injector chain for EPPSU exercise</a:t>
            </a:r>
            <a:br>
              <a:rPr lang="en-US" b="1" dirty="0"/>
            </a:br>
            <a:r>
              <a:rPr lang="en-US" b="1" dirty="0"/>
              <a:t>Probably most consistent design for CLIC until now</a:t>
            </a:r>
            <a:br>
              <a:rPr lang="en-US" b="1" dirty="0"/>
            </a:br>
            <a:r>
              <a:rPr lang="en-US" b="1" dirty="0"/>
              <a:t>Performance improvements, cost and power savings</a:t>
            </a:r>
            <a:br>
              <a:rPr lang="en-US" b="1" dirty="0"/>
            </a:br>
            <a:r>
              <a:rPr lang="en-US" b="1" dirty="0"/>
              <a:t>New positron production design, 2.86 GeV drive beam, amorphous target, new linac structures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Still studying beam loading effects on the CLIC bunch train. Great evolution of the simulation tools but still a lot of open questions.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Successful manufacturing of adiabatic damping devices with different manufacturing techniques. High power testing needed to advance further.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Waiting for EPPSU outcome to define future directions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08263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7F928-F24D-52B7-7FC5-5272E39C9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0E71645-DFA0-64E9-C800-86D10042BB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47" y="2398672"/>
            <a:ext cx="9872889" cy="23152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E25D7A-38E5-E346-E77F-63D9D6CAB49A}"/>
              </a:ext>
            </a:extLst>
          </p:cNvPr>
          <p:cNvSpPr txBox="1"/>
          <p:nvPr/>
        </p:nvSpPr>
        <p:spPr>
          <a:xfrm>
            <a:off x="1701414" y="266217"/>
            <a:ext cx="8789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CLIC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Readi</a:t>
            </a: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ness Report</a:t>
            </a:r>
            <a:b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</a:b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New injector layout and configuration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4800DB-4CED-352D-4571-B9BE2C15C390}"/>
              </a:ext>
            </a:extLst>
          </p:cNvPr>
          <p:cNvSpPr txBox="1"/>
          <p:nvPr/>
        </p:nvSpPr>
        <p:spPr>
          <a:xfrm>
            <a:off x="2855723" y="4768854"/>
            <a:ext cx="79990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positron production energy: 2.86 GeV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Separate positron capture linac up to 2.86 GeV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Folded layout to save space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optimized accelerating structure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Used lessons learned from the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FCCee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injector optimization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in power and cost savings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59EAC-453D-DCCB-3FBC-E7C3DEA673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847" y="1463710"/>
            <a:ext cx="9872888" cy="317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9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F4ED28-27C2-2D05-3F29-FE5EB2EDA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709060" y="-409964"/>
            <a:ext cx="6361567" cy="81743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89277D-7CBA-F3F1-8CFA-32291AD2A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536" y="0"/>
            <a:ext cx="7779170" cy="10120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A8A039-8087-CF88-53F5-C3BF910EC736}"/>
              </a:ext>
            </a:extLst>
          </p:cNvPr>
          <p:cNvSpPr txBox="1"/>
          <p:nvPr/>
        </p:nvSpPr>
        <p:spPr>
          <a:xfrm>
            <a:off x="9567512" y="1395663"/>
            <a:ext cx="2348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situated on the CERN </a:t>
            </a:r>
            <a:r>
              <a:rPr lang="en-US" dirty="0" err="1"/>
              <a:t>Prevesin</a:t>
            </a:r>
            <a:r>
              <a:rPr lang="en-US" dirty="0"/>
              <a:t> site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10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D2816D-584E-1D4A-925D-FCB5E65CC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CLIC positron production</a:t>
            </a:r>
            <a:endParaRPr lang="zh-CN" alt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FE9B27-78A7-CC97-914D-F4C704B62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0329" y="949910"/>
            <a:ext cx="8655729" cy="14029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Based on our latest </a:t>
            </a:r>
            <a:r>
              <a:rPr lang="en-US" altLang="zh-CN" sz="2000" dirty="0">
                <a:solidFill>
                  <a:srgbClr val="FF0000"/>
                </a:solidFill>
              </a:rPr>
              <a:t>e+ source </a:t>
            </a:r>
            <a:r>
              <a:rPr lang="en-US" altLang="zh-CN" sz="2000" dirty="0"/>
              <a:t>simulation (</a:t>
            </a:r>
            <a:r>
              <a:rPr lang="en-US" altLang="zh-CN" sz="2000" dirty="0">
                <a:hlinkClick r:id="rId2"/>
              </a:rPr>
              <a:t>CLIC-Note-1200</a:t>
            </a:r>
            <a:r>
              <a:rPr lang="en-US" altLang="zh-CN" sz="2000" dirty="0"/>
              <a:t>), it is possible to reduce the e- beam energy from 5 GeV to ~2.3 GeV (assuming 1 </a:t>
            </a:r>
            <a:r>
              <a:rPr lang="en-US" altLang="zh-CN" sz="2000" dirty="0" err="1"/>
              <a:t>nC</a:t>
            </a:r>
            <a:r>
              <a:rPr lang="en-US" altLang="zh-CN" sz="2000" dirty="0"/>
              <a:t> max.)</a:t>
            </a: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56FB5-9B2E-8886-73D5-B8729D013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C8040BA-96DB-FCDB-AB50-91C9D8378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334" y="3627846"/>
            <a:ext cx="3067049" cy="232886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38A3D6E-89AC-6475-8B5D-A190EC82C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4360" y="3635855"/>
            <a:ext cx="2965001" cy="223162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9F736F9-B8DB-2352-FD2F-7FC961A1AB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903" y="3635856"/>
            <a:ext cx="3036185" cy="2312845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B3AE6797-DBFB-271F-083D-C11D541D59DA}"/>
              </a:ext>
            </a:extLst>
          </p:cNvPr>
          <p:cNvGrpSpPr/>
          <p:nvPr/>
        </p:nvGrpSpPr>
        <p:grpSpPr>
          <a:xfrm>
            <a:off x="2784699" y="1943475"/>
            <a:ext cx="6352161" cy="1400354"/>
            <a:chOff x="1128409" y="1929258"/>
            <a:chExt cx="6352161" cy="140035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5043E033-C83F-A9B2-F05B-C1E9E12B7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6501" y="1958442"/>
              <a:ext cx="6284069" cy="1371170"/>
            </a:xfrm>
            <a:prstGeom prst="rect">
              <a:avLst/>
            </a:prstGeom>
          </p:spPr>
        </p:pic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76DF26AE-BA5A-3C3D-BC1B-800387DC134B}"/>
                </a:ext>
              </a:extLst>
            </p:cNvPr>
            <p:cNvSpPr/>
            <p:nvPr/>
          </p:nvSpPr>
          <p:spPr>
            <a:xfrm>
              <a:off x="1128409" y="1929258"/>
              <a:ext cx="661481" cy="54535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星形: 五角 16">
            <a:extLst>
              <a:ext uri="{FF2B5EF4-FFF2-40B4-BE49-F238E27FC236}">
                <a16:creationId xmlns:a16="http://schemas.microsoft.com/office/drawing/2014/main" id="{15278B76-9571-8982-67DC-6270FE65E711}"/>
              </a:ext>
            </a:extLst>
          </p:cNvPr>
          <p:cNvSpPr/>
          <p:nvPr/>
        </p:nvSpPr>
        <p:spPr>
          <a:xfrm>
            <a:off x="8712739" y="4620639"/>
            <a:ext cx="311285" cy="262646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07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4694EF-63F3-9569-74EC-391D6D625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81" y="-2019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Positron Target Scheme, single amorphous target</a:t>
            </a:r>
            <a:endParaRPr lang="zh-CN" alt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27688E8-1A7A-62EE-E70F-679CFB500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0331" y="784281"/>
            <a:ext cx="3990879" cy="48591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CH" altLang="zh-CN" sz="1800" b="1" dirty="0"/>
              <a:t>O</a:t>
            </a:r>
            <a:r>
              <a:rPr lang="en-US" altLang="zh-CN" sz="1800" b="1" dirty="0" err="1"/>
              <a:t>ld</a:t>
            </a:r>
            <a:r>
              <a:rPr lang="en-US" altLang="zh-CN" sz="1800" b="1" dirty="0"/>
              <a:t> baseline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FDDB9F7-5F5C-A7F1-A54D-4518A7A1B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E0D1316-2C49-981F-80DC-B8F7341F471F}"/>
              </a:ext>
            </a:extLst>
          </p:cNvPr>
          <p:cNvSpPr txBox="1"/>
          <p:nvPr/>
        </p:nvSpPr>
        <p:spPr>
          <a:xfrm>
            <a:off x="2936481" y="2800812"/>
            <a:ext cx="2558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Hybrid target option (CDR version)</a:t>
            </a:r>
            <a:endParaRPr lang="zh-CN" altLang="en-US" sz="1200" b="1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8AC3941-0E3E-DB9E-8EA7-316A9CF347CA}"/>
              </a:ext>
            </a:extLst>
          </p:cNvPr>
          <p:cNvSpPr txBox="1"/>
          <p:nvPr/>
        </p:nvSpPr>
        <p:spPr>
          <a:xfrm>
            <a:off x="2256928" y="5368658"/>
            <a:ext cx="15415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altLang="zh-CN" sz="1200" b="1" dirty="0"/>
              <a:t>Single</a:t>
            </a:r>
            <a:r>
              <a:rPr lang="en-US" altLang="zh-CN" sz="1200" b="1" dirty="0"/>
              <a:t> target option</a:t>
            </a:r>
            <a:endParaRPr lang="zh-CN" altLang="en-US" sz="1200" b="1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68C4EA6-83C7-FE98-B933-A142F7A9E15A}"/>
              </a:ext>
            </a:extLst>
          </p:cNvPr>
          <p:cNvSpPr txBox="1"/>
          <p:nvPr/>
        </p:nvSpPr>
        <p:spPr>
          <a:xfrm>
            <a:off x="7286759" y="3027799"/>
            <a:ext cx="2103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Hybrid target distance scan</a:t>
            </a:r>
            <a:endParaRPr lang="zh-CN" altLang="en-US" sz="1200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3660E95-5793-012B-47C6-B4FF8B936B19}"/>
              </a:ext>
            </a:extLst>
          </p:cNvPr>
          <p:cNvSpPr txBox="1"/>
          <p:nvPr/>
        </p:nvSpPr>
        <p:spPr>
          <a:xfrm>
            <a:off x="4893903" y="5533524"/>
            <a:ext cx="2227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altLang="zh-CN" sz="1200" b="1" dirty="0"/>
              <a:t>Single</a:t>
            </a:r>
            <a:r>
              <a:rPr lang="en-US" altLang="zh-CN" sz="1200" b="1" dirty="0"/>
              <a:t> target thickness scan</a:t>
            </a:r>
            <a:r>
              <a:rPr lang="en-CH" altLang="zh-CN" sz="1200" b="1" dirty="0"/>
              <a:t>s</a:t>
            </a:r>
            <a:endParaRPr lang="zh-CN" altLang="en-US" sz="12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A8D684-84DC-4034-1716-604543DF0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021" y="1212345"/>
            <a:ext cx="3004692" cy="16040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014516-B7D5-66E3-2946-E50DDB41B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342" y="3849737"/>
            <a:ext cx="1544912" cy="1556857"/>
          </a:xfrm>
          <a:prstGeom prst="rect">
            <a:avLst/>
          </a:prstGeom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B231A060-751E-08CE-AE50-A6C4234F3A92}"/>
              </a:ext>
            </a:extLst>
          </p:cNvPr>
          <p:cNvSpPr txBox="1">
            <a:spLocks/>
          </p:cNvSpPr>
          <p:nvPr/>
        </p:nvSpPr>
        <p:spPr>
          <a:xfrm>
            <a:off x="1753902" y="3350959"/>
            <a:ext cx="3990879" cy="485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CH" altLang="zh-CN" sz="1800" b="1" dirty="0">
                <a:solidFill>
                  <a:srgbClr val="0000FF"/>
                </a:solidFill>
              </a:rPr>
              <a:t>New</a:t>
            </a:r>
            <a:r>
              <a:rPr lang="en-US" altLang="zh-CN" sz="1800" b="1" dirty="0">
                <a:solidFill>
                  <a:srgbClr val="0000FF"/>
                </a:solidFill>
              </a:rPr>
              <a:t> baseline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9C2F5ED-D8DC-3B6F-246E-5E210E1DE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9540" y="934004"/>
            <a:ext cx="3004692" cy="209979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4C28702-47EF-DE17-7D23-FFECF483FC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2604" y="3565933"/>
            <a:ext cx="2645521" cy="19303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94A9CC9-B3D5-CFFB-7D54-D4AD2A3EFC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6759" y="3504297"/>
            <a:ext cx="2857672" cy="2095402"/>
          </a:xfrm>
          <a:prstGeom prst="rect">
            <a:avLst/>
          </a:prstGeom>
        </p:spPr>
      </p:pic>
      <p:sp>
        <p:nvSpPr>
          <p:cNvPr id="26" name="文本框 20">
            <a:extLst>
              <a:ext uri="{FF2B5EF4-FFF2-40B4-BE49-F238E27FC236}">
                <a16:creationId xmlns:a16="http://schemas.microsoft.com/office/drawing/2014/main" id="{BB7F5979-B8B9-AB4C-DF5A-18AD9612AE43}"/>
              </a:ext>
            </a:extLst>
          </p:cNvPr>
          <p:cNvSpPr txBox="1"/>
          <p:nvPr/>
        </p:nvSpPr>
        <p:spPr>
          <a:xfrm>
            <a:off x="7378607" y="5581174"/>
            <a:ext cx="3194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altLang="zh-CN" sz="1200" b="1" dirty="0"/>
              <a:t>Optimised t</a:t>
            </a:r>
            <a:r>
              <a:rPr lang="en-US" altLang="zh-CN" sz="1200" b="1" dirty="0" err="1"/>
              <a:t>arget</a:t>
            </a:r>
            <a:r>
              <a:rPr lang="en-US" altLang="zh-CN" sz="1200" b="1" dirty="0"/>
              <a:t> thickness </a:t>
            </a:r>
            <a:r>
              <a:rPr lang="en-CH" altLang="zh-CN" sz="1200" b="1" dirty="0"/>
              <a:t>vs beam energy</a:t>
            </a:r>
            <a:endParaRPr lang="zh-CN" altLang="en-US" sz="1200" b="1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765BFF-09F8-5720-9A9F-9E6786AF1AEF}"/>
              </a:ext>
            </a:extLst>
          </p:cNvPr>
          <p:cNvCxnSpPr/>
          <p:nvPr/>
        </p:nvCxnSpPr>
        <p:spPr>
          <a:xfrm>
            <a:off x="1808532" y="3328581"/>
            <a:ext cx="85478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16B44D4E-F31D-C328-90AF-D5EEE3563310}"/>
              </a:ext>
            </a:extLst>
          </p:cNvPr>
          <p:cNvSpPr txBox="1">
            <a:spLocks/>
          </p:cNvSpPr>
          <p:nvPr/>
        </p:nvSpPr>
        <p:spPr>
          <a:xfrm>
            <a:off x="2060390" y="5973444"/>
            <a:ext cx="7826004" cy="514978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altLang="zh-CN" sz="1200" b="1" dirty="0">
                <a:solidFill>
                  <a:srgbClr val="C00000"/>
                </a:solidFill>
              </a:rPr>
              <a:t>Positron yield improved by a factor of 1.65</a:t>
            </a:r>
            <a:r>
              <a:rPr lang="en-US" altLang="zh-CN" sz="1200" b="1" dirty="0"/>
              <a:t>, </a:t>
            </a:r>
            <a:r>
              <a:rPr lang="en-US" altLang="zh-CN" sz="1200" b="1" dirty="0">
                <a:solidFill>
                  <a:srgbClr val="0000FF"/>
                </a:solidFill>
              </a:rPr>
              <a:t>deposited power in target reduced by a factor of 2.1</a:t>
            </a:r>
            <a:r>
              <a:rPr lang="en-US" altLang="zh-CN" sz="1200" b="1" dirty="0"/>
              <a:t>, </a:t>
            </a:r>
            <a:br>
              <a:rPr lang="en-US" altLang="zh-CN" sz="1200" b="1" dirty="0"/>
            </a:br>
            <a:r>
              <a:rPr lang="en-US" altLang="zh-CN" sz="1200" b="1" dirty="0"/>
              <a:t>compared with the old optimization report published in 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976ED5-8B06-1DE9-6F1A-6FFC25340963}"/>
              </a:ext>
            </a:extLst>
          </p:cNvPr>
          <p:cNvSpPr txBox="1"/>
          <p:nvPr/>
        </p:nvSpPr>
        <p:spPr>
          <a:xfrm>
            <a:off x="2115605" y="5602215"/>
            <a:ext cx="23499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solidFill>
                  <a:srgbClr val="0000FF"/>
                </a:solidFill>
              </a:rPr>
              <a:t>Optimized thickness: 18 mm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3A2C78-35EF-2CF2-9452-AC8B2FB0ECC1}"/>
              </a:ext>
            </a:extLst>
          </p:cNvPr>
          <p:cNvSpPr txBox="1"/>
          <p:nvPr/>
        </p:nvSpPr>
        <p:spPr>
          <a:xfrm>
            <a:off x="2541194" y="3030232"/>
            <a:ext cx="36290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/>
              <a:t>Reoptimized in an old report published in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2645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2AA905-4EB9-1E6C-F810-1021466F5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196" y="-4556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Revised beam dynamics design</a:t>
            </a:r>
            <a:endParaRPr lang="zh-CN" alt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C5145A-43F6-886E-F39A-1DC4CB61D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0290" y="2226326"/>
            <a:ext cx="8780395" cy="1884201"/>
          </a:xfrm>
        </p:spPr>
        <p:txBody>
          <a:bodyPr>
            <a:normAutofit/>
          </a:bodyPr>
          <a:lstStyle/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altLang="zh-CN" sz="1600" b="1" dirty="0">
                <a:solidFill>
                  <a:srgbClr val="FF0000"/>
                </a:solidFill>
              </a:rPr>
              <a:t>PDR accepted e+ yield ~ 1.1, Electron bunch charge ~ 1.0 </a:t>
            </a:r>
            <a:r>
              <a:rPr lang="en-US" altLang="zh-CN" sz="1600" b="1" dirty="0" err="1">
                <a:solidFill>
                  <a:srgbClr val="FF0000"/>
                </a:solidFill>
              </a:rPr>
              <a:t>nC</a:t>
            </a:r>
            <a:r>
              <a:rPr lang="en-US" altLang="zh-CN" sz="1600" b="1" dirty="0">
                <a:solidFill>
                  <a:srgbClr val="FF0000"/>
                </a:solidFill>
              </a:rPr>
              <a:t>, PEDD ~ 31J/g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altLang="zh-CN" sz="1600" b="1" dirty="0">
                <a:solidFill>
                  <a:srgbClr val="FF0000"/>
                </a:solidFill>
              </a:rPr>
              <a:t>Spot size on target 2.5 mm, target thickness 16.5 mm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altLang="zh-CN" sz="1600" b="1" dirty="0">
                <a:solidFill>
                  <a:srgbClr val="FF0000"/>
                </a:solidFill>
              </a:rPr>
              <a:t>Revised solenoid field along capture linac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altLang="zh-CN" sz="1600" b="1" dirty="0">
                <a:solidFill>
                  <a:srgbClr val="FF0000"/>
                </a:solidFill>
              </a:rPr>
              <a:t>Revised beam dynamics in the linac up to 2.86 GeV 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8A13B7-A7A4-C90B-57CD-4643EC66A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6F0D6C1-FD67-D350-D95C-F28C731AC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9316" y="938434"/>
            <a:ext cx="5768912" cy="117859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893E78E-BF6D-632F-5366-6D19CD3AF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777" y="4126259"/>
            <a:ext cx="2608193" cy="18842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8E33E87-A2BE-F689-4B28-636B53C28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737" y="4133627"/>
            <a:ext cx="2722681" cy="191239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6022158-8812-B2E4-4F8F-9B271786D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8329" y="4156151"/>
            <a:ext cx="2722681" cy="195247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483C1E88-FF26-520F-2E6A-071DED494F62}"/>
              </a:ext>
            </a:extLst>
          </p:cNvPr>
          <p:cNvSpPr txBox="1"/>
          <p:nvPr/>
        </p:nvSpPr>
        <p:spPr>
          <a:xfrm>
            <a:off x="2525949" y="6154820"/>
            <a:ext cx="796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AMD exit                             Pre-Injector </a:t>
            </a:r>
            <a:r>
              <a:rPr lang="en-US" altLang="zh-CN" dirty="0" err="1"/>
              <a:t>Linac</a:t>
            </a:r>
            <a:r>
              <a:rPr lang="en-US" altLang="zh-CN" dirty="0"/>
              <a:t> exit                    Injector </a:t>
            </a:r>
            <a:r>
              <a:rPr lang="en-US" altLang="zh-CN" dirty="0" err="1"/>
              <a:t>Linac</a:t>
            </a:r>
            <a:r>
              <a:rPr lang="en-US" altLang="zh-CN" dirty="0"/>
              <a:t> exit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6885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642C9-8973-395C-6CCE-7706154C1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369" y="11323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Study of Imperfections</a:t>
            </a:r>
            <a:endParaRPr lang="en-GB" sz="3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A36EE-0EE1-75E1-33FA-3AC0D3893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6791" y="1468031"/>
            <a:ext cx="8556053" cy="599149"/>
          </a:xfrm>
        </p:spPr>
        <p:txBody>
          <a:bodyPr>
            <a:normAutofit/>
          </a:bodyPr>
          <a:lstStyle/>
          <a:p>
            <a:r>
              <a:rPr lang="en-US" sz="1800" dirty="0"/>
              <a:t>100 randomly misaligned machines simulated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DC707-DCCD-5AD3-5A40-F323B8216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Yongke ZHAO</a:t>
            </a:r>
            <a:endParaRPr lang="zh-CN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51079C-FA86-45F7-9037-9FBA9C242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4716" y="2239521"/>
            <a:ext cx="2447295" cy="180432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18EC57A-39DB-A4B4-1BEE-08A38F61771E}"/>
              </a:ext>
            </a:extLst>
          </p:cNvPr>
          <p:cNvSpPr txBox="1">
            <a:spLocks/>
          </p:cNvSpPr>
          <p:nvPr/>
        </p:nvSpPr>
        <p:spPr>
          <a:xfrm>
            <a:off x="1775990" y="4117074"/>
            <a:ext cx="8655729" cy="539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C97EC35-DCB0-B7C0-3DF5-306477F29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5551" y="2247123"/>
            <a:ext cx="2403127" cy="1804328"/>
          </a:xfrm>
          <a:prstGeom prst="rect">
            <a:avLst/>
          </a:prstGeom>
        </p:spPr>
      </p:pic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A94FB599-93CF-B02A-CE03-80C237C860F1}"/>
              </a:ext>
            </a:extLst>
          </p:cNvPr>
          <p:cNvSpPr txBox="1">
            <a:spLocks/>
          </p:cNvSpPr>
          <p:nvPr/>
        </p:nvSpPr>
        <p:spPr>
          <a:xfrm>
            <a:off x="2315044" y="4960898"/>
            <a:ext cx="7055838" cy="73235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300" b="1" dirty="0">
                <a:solidFill>
                  <a:srgbClr val="C00000"/>
                </a:solidFill>
              </a:rPr>
              <a:t>Average positron yield reduced by 6%. Emittance also increased by 6%. Results are acceptable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300" b="1" dirty="0">
                <a:solidFill>
                  <a:srgbClr val="C00000"/>
                </a:solidFill>
              </a:rPr>
              <a:t>Beam-based alignment corrections are not very necessary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8D03BF-6478-42EA-BEF0-E700CF91540B}"/>
              </a:ext>
            </a:extLst>
          </p:cNvPr>
          <p:cNvGrpSpPr/>
          <p:nvPr/>
        </p:nvGrpSpPr>
        <p:grpSpPr>
          <a:xfrm>
            <a:off x="1756791" y="2395986"/>
            <a:ext cx="3578655" cy="1500253"/>
            <a:chOff x="946984" y="1298494"/>
            <a:chExt cx="4465929" cy="176404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546C4F3-580A-9608-4212-0B71670A8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0586" y="1298494"/>
              <a:ext cx="4462327" cy="1764041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92F8B6A-9B6C-7974-2A92-F86DCD25464A}"/>
                </a:ext>
              </a:extLst>
            </p:cNvPr>
            <p:cNvCxnSpPr>
              <a:cxnSpLocks/>
            </p:cNvCxnSpPr>
            <p:nvPr/>
          </p:nvCxnSpPr>
          <p:spPr>
            <a:xfrm>
              <a:off x="971157" y="2635994"/>
              <a:ext cx="4422838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6F1A97A-A94E-A251-656B-B2F28664A4B4}"/>
                </a:ext>
              </a:extLst>
            </p:cNvPr>
            <p:cNvCxnSpPr>
              <a:cxnSpLocks/>
            </p:cNvCxnSpPr>
            <p:nvPr/>
          </p:nvCxnSpPr>
          <p:spPr>
            <a:xfrm>
              <a:off x="946984" y="2075794"/>
              <a:ext cx="4422838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0">
            <a:extLst>
              <a:ext uri="{FF2B5EF4-FFF2-40B4-BE49-F238E27FC236}">
                <a16:creationId xmlns:a16="http://schemas.microsoft.com/office/drawing/2014/main" id="{628653AE-2614-13CE-078F-F1435AB9B480}"/>
              </a:ext>
            </a:extLst>
          </p:cNvPr>
          <p:cNvSpPr txBox="1"/>
          <p:nvPr/>
        </p:nvSpPr>
        <p:spPr>
          <a:xfrm>
            <a:off x="8073764" y="4109914"/>
            <a:ext cx="2843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Normalized emittance of all machines</a:t>
            </a:r>
            <a:endParaRPr lang="zh-CN" altLang="en-US" sz="1200" b="1" dirty="0"/>
          </a:p>
        </p:txBody>
      </p:sp>
      <p:sp>
        <p:nvSpPr>
          <p:cNvPr id="23" name="文本框 20">
            <a:extLst>
              <a:ext uri="{FF2B5EF4-FFF2-40B4-BE49-F238E27FC236}">
                <a16:creationId xmlns:a16="http://schemas.microsoft.com/office/drawing/2014/main" id="{DC07BAE3-0060-AB9D-269E-2A3D15EC6AC8}"/>
              </a:ext>
            </a:extLst>
          </p:cNvPr>
          <p:cNvSpPr txBox="1"/>
          <p:nvPr/>
        </p:nvSpPr>
        <p:spPr>
          <a:xfrm>
            <a:off x="5805043" y="4109915"/>
            <a:ext cx="2240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Positron yield of all machines</a:t>
            </a:r>
            <a:endParaRPr lang="zh-CN" altLang="en-US" sz="1200" b="1" dirty="0"/>
          </a:p>
        </p:txBody>
      </p:sp>
      <p:sp>
        <p:nvSpPr>
          <p:cNvPr id="24" name="文本框 20">
            <a:extLst>
              <a:ext uri="{FF2B5EF4-FFF2-40B4-BE49-F238E27FC236}">
                <a16:creationId xmlns:a16="http://schemas.microsoft.com/office/drawing/2014/main" id="{68A0298D-AF49-EB60-0104-0F1CB6E56749}"/>
              </a:ext>
            </a:extLst>
          </p:cNvPr>
          <p:cNvSpPr txBox="1"/>
          <p:nvPr/>
        </p:nvSpPr>
        <p:spPr>
          <a:xfrm>
            <a:off x="2103210" y="2000603"/>
            <a:ext cx="2956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Misalignments &amp; beam jitters (RMS)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90133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8805AC-39DE-9828-CC20-F309B8660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466" y="-11248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Alternative option</a:t>
            </a:r>
            <a:r>
              <a:rPr lang="en-CH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zh-CN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uniform beam</a:t>
            </a:r>
            <a:endParaRPr lang="zh-CN" alt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C31B40-01D8-2AFA-8640-F78C2DB77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0329" y="949911"/>
            <a:ext cx="8655729" cy="843031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Primary </a:t>
            </a:r>
            <a:r>
              <a:rPr lang="en-US" altLang="zh-CN" sz="2000" dirty="0">
                <a:solidFill>
                  <a:srgbClr val="0000FF"/>
                </a:solidFill>
              </a:rPr>
              <a:t>e</a:t>
            </a:r>
            <a:r>
              <a:rPr lang="en-US" altLang="zh-CN" sz="2000" baseline="30000" dirty="0">
                <a:solidFill>
                  <a:srgbClr val="0000FF"/>
                </a:solidFill>
              </a:rPr>
              <a:t>-</a:t>
            </a:r>
            <a:r>
              <a:rPr lang="en-US" altLang="zh-CN" sz="2000" dirty="0">
                <a:solidFill>
                  <a:srgbClr val="0000FF"/>
                </a:solidFill>
              </a:rPr>
              <a:t> </a:t>
            </a:r>
            <a:r>
              <a:rPr lang="en-US" altLang="zh-CN" sz="2000" dirty="0"/>
              <a:t>beam with </a:t>
            </a:r>
            <a:r>
              <a:rPr lang="en-US" altLang="zh-CN" sz="2000" dirty="0">
                <a:solidFill>
                  <a:srgbClr val="0000FF"/>
                </a:solidFill>
              </a:rPr>
              <a:t>uniform</a:t>
            </a:r>
            <a:r>
              <a:rPr lang="en-CH" altLang="zh-CN" sz="2000" dirty="0">
                <a:solidFill>
                  <a:srgbClr val="0000FF"/>
                </a:solidFill>
              </a:rPr>
              <a:t> profile</a:t>
            </a:r>
            <a:r>
              <a:rPr lang="en-US" altLang="zh-CN" sz="2000" dirty="0"/>
              <a:t> </a:t>
            </a:r>
            <a:r>
              <a:rPr lang="en-CH" altLang="zh-CN" sz="2000" dirty="0"/>
              <a:t>(</a:t>
            </a:r>
            <a:r>
              <a:rPr lang="en-US" altLang="zh-CN" sz="2000" dirty="0"/>
              <a:t>transverse distribution</a:t>
            </a:r>
            <a:r>
              <a:rPr lang="en-CH" altLang="zh-CN" sz="2000" dirty="0"/>
              <a:t>)</a:t>
            </a:r>
            <a:endParaRPr lang="zh-CN" alt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EE315C-5248-6D72-C1A4-EBAC0FA51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/>
              <a:t>Yongke ZHAO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71A9EFF-81ED-0717-E097-376CAD93B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100" y="1399446"/>
            <a:ext cx="2707341" cy="203441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49C853D-F4FB-C1FD-D94B-B896AD1FD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0010" y="1452015"/>
            <a:ext cx="2764926" cy="203442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4B045BB-C65D-D2D2-055A-6B8C559A4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596" y="1446787"/>
            <a:ext cx="2596259" cy="1939734"/>
          </a:xfrm>
          <a:prstGeom prst="rect">
            <a:avLst/>
          </a:prstGeom>
        </p:spPr>
      </p:pic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6C6E022F-1069-3088-E62E-617D655CEC83}"/>
              </a:ext>
            </a:extLst>
          </p:cNvPr>
          <p:cNvSpPr txBox="1">
            <a:spLocks/>
          </p:cNvSpPr>
          <p:nvPr/>
        </p:nvSpPr>
        <p:spPr>
          <a:xfrm>
            <a:off x="3995793" y="3851973"/>
            <a:ext cx="4327865" cy="3888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dirty="0"/>
              <a:t>Optimization results</a:t>
            </a:r>
            <a:r>
              <a:rPr lang="en-CH" altLang="zh-CN" sz="1800" dirty="0"/>
              <a:t> (e.g. DBA @ 380 GeV)</a:t>
            </a:r>
            <a:endParaRPr lang="zh-CN" altLang="en-US" sz="1800" dirty="0"/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31040307-2BAB-11F0-06FB-DEE9AD531AA5}"/>
              </a:ext>
            </a:extLst>
          </p:cNvPr>
          <p:cNvSpPr txBox="1">
            <a:spLocks/>
          </p:cNvSpPr>
          <p:nvPr/>
        </p:nvSpPr>
        <p:spPr>
          <a:xfrm>
            <a:off x="2457606" y="3472336"/>
            <a:ext cx="2171834" cy="39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b="1" dirty="0"/>
              <a:t>Transverse position</a:t>
            </a:r>
            <a:r>
              <a:rPr lang="en-CH" altLang="zh-CN" sz="1200" b="1" dirty="0"/>
              <a:t>s</a:t>
            </a:r>
            <a:endParaRPr lang="zh-CN" altLang="en-US" sz="1200" b="1" dirty="0"/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BCCBBD24-001E-7BE6-1EEF-B69B494859A0}"/>
              </a:ext>
            </a:extLst>
          </p:cNvPr>
          <p:cNvSpPr txBox="1">
            <a:spLocks/>
          </p:cNvSpPr>
          <p:nvPr/>
        </p:nvSpPr>
        <p:spPr>
          <a:xfrm>
            <a:off x="5161067" y="3499686"/>
            <a:ext cx="2369286" cy="39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b="1" dirty="0"/>
              <a:t>Transverse momentum</a:t>
            </a:r>
            <a:r>
              <a:rPr lang="en-CH" altLang="zh-CN" sz="1200" b="1" dirty="0"/>
              <a:t>s</a:t>
            </a:r>
            <a:endParaRPr lang="zh-CN" altLang="en-US" sz="1200" b="1" dirty="0"/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E0F8CF4A-7AA9-D12E-1FD0-1621DD05E47C}"/>
              </a:ext>
            </a:extLst>
          </p:cNvPr>
          <p:cNvSpPr txBox="1">
            <a:spLocks/>
          </p:cNvSpPr>
          <p:nvPr/>
        </p:nvSpPr>
        <p:spPr>
          <a:xfrm>
            <a:off x="8298714" y="3499685"/>
            <a:ext cx="2369286" cy="39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b="1" dirty="0"/>
              <a:t>Horizontal position</a:t>
            </a:r>
            <a:endParaRPr lang="zh-CN" altLang="en-US" sz="12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6D2D59-213E-7C49-734F-580D961FC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3523" y="4236288"/>
            <a:ext cx="4968893" cy="1436838"/>
          </a:xfrm>
          <a:prstGeom prst="rect">
            <a:avLst/>
          </a:prstGeom>
        </p:spPr>
      </p:pic>
      <p:sp>
        <p:nvSpPr>
          <p:cNvPr id="7" name="内容占位符 2">
            <a:extLst>
              <a:ext uri="{FF2B5EF4-FFF2-40B4-BE49-F238E27FC236}">
                <a16:creationId xmlns:a16="http://schemas.microsoft.com/office/drawing/2014/main" id="{B6470C50-D102-46A4-C93E-F912893B0969}"/>
              </a:ext>
            </a:extLst>
          </p:cNvPr>
          <p:cNvSpPr txBox="1">
            <a:spLocks/>
          </p:cNvSpPr>
          <p:nvPr/>
        </p:nvSpPr>
        <p:spPr>
          <a:xfrm>
            <a:off x="3482934" y="5720470"/>
            <a:ext cx="5090069" cy="77241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200" b="1" dirty="0">
                <a:solidFill>
                  <a:srgbClr val="C00000"/>
                </a:solidFill>
              </a:rPr>
              <a:t>Significant improvement in yield (30%)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200" b="1" dirty="0">
                <a:solidFill>
                  <a:srgbClr val="C00000"/>
                </a:solidFill>
              </a:rPr>
              <a:t>Uniform beam production is very challenging (to be designed)</a:t>
            </a:r>
          </a:p>
        </p:txBody>
      </p:sp>
    </p:spTree>
    <p:extLst>
      <p:ext uri="{BB962C8B-B14F-4D97-AF65-F5344CB8AC3E}">
        <p14:creationId xmlns:p14="http://schemas.microsoft.com/office/powerpoint/2010/main" val="2368444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1110</Words>
  <Application>Microsoft Office PowerPoint</Application>
  <PresentationFormat>Widescreen</PresentationFormat>
  <Paragraphs>165</Paragraphs>
  <Slides>23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Aptos</vt:lpstr>
      <vt:lpstr>Aptos Display</vt:lpstr>
      <vt:lpstr>Arial</vt:lpstr>
      <vt:lpstr>Calibri</vt:lpstr>
      <vt:lpstr>Calibri Light</vt:lpstr>
      <vt:lpstr>Courier New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CLIC positron production</vt:lpstr>
      <vt:lpstr>Positron Target Scheme, single amorphous target</vt:lpstr>
      <vt:lpstr>Revised beam dynamics design</vt:lpstr>
      <vt:lpstr>Study of Imperfections</vt:lpstr>
      <vt:lpstr>Alternative options: uniform beam</vt:lpstr>
      <vt:lpstr>Alternative options: SC AMD, tapered target</vt:lpstr>
      <vt:lpstr>New injector linacs design</vt:lpstr>
      <vt:lpstr>PowerPoint Presentation</vt:lpstr>
      <vt:lpstr>PowerPoint Presentation</vt:lpstr>
      <vt:lpstr>PowerPoint Presentation</vt:lpstr>
      <vt:lpstr>PowerPoint Presentation</vt:lpstr>
      <vt:lpstr>Zoo of new designs for the CLIC e+ source</vt:lpstr>
      <vt:lpstr>Design optimization for the CLIC e+ source</vt:lpstr>
      <vt:lpstr>Manufacturing choices </vt:lpstr>
      <vt:lpstr>3D-printing</vt:lpstr>
      <vt:lpstr>PowerPoint Presentation</vt:lpstr>
      <vt:lpstr>Manufacturing with EDM</vt:lpstr>
      <vt:lpstr>3D-printing results in Steel and Titanium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Doebert</dc:creator>
  <cp:lastModifiedBy>Steffen Doebert</cp:lastModifiedBy>
  <cp:revision>12</cp:revision>
  <dcterms:created xsi:type="dcterms:W3CDTF">2025-10-03T11:28:18Z</dcterms:created>
  <dcterms:modified xsi:type="dcterms:W3CDTF">2025-10-21T14:26:56Z</dcterms:modified>
</cp:coreProperties>
</file>