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23"/>
  </p:notesMasterIdLst>
  <p:handoutMasterIdLst>
    <p:handoutMasterId r:id="rId24"/>
  </p:handoutMasterIdLst>
  <p:sldIdLst>
    <p:sldId id="579" r:id="rId2"/>
    <p:sldId id="828" r:id="rId3"/>
    <p:sldId id="819" r:id="rId4"/>
    <p:sldId id="848" r:id="rId5"/>
    <p:sldId id="832" r:id="rId6"/>
    <p:sldId id="831" r:id="rId7"/>
    <p:sldId id="818" r:id="rId8"/>
    <p:sldId id="834" r:id="rId9"/>
    <p:sldId id="846" r:id="rId10"/>
    <p:sldId id="809" r:id="rId11"/>
    <p:sldId id="843" r:id="rId12"/>
    <p:sldId id="838" r:id="rId13"/>
    <p:sldId id="836" r:id="rId14"/>
    <p:sldId id="847" r:id="rId15"/>
    <p:sldId id="833" r:id="rId16"/>
    <p:sldId id="810" r:id="rId17"/>
    <p:sldId id="844" r:id="rId18"/>
    <p:sldId id="605" r:id="rId19"/>
    <p:sldId id="816" r:id="rId20"/>
    <p:sldId id="580" r:id="rId21"/>
    <p:sldId id="604" r:id="rId22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ting WANG" initials="YW" lastIdx="3" clrIdx="0">
    <p:extLst>
      <p:ext uri="{19B8F6BF-5375-455C-9EA6-DF929625EA0E}">
        <p15:presenceInfo xmlns:p15="http://schemas.microsoft.com/office/powerpoint/2012/main" userId="S-1-5-21-4087870506-3340583420-3770169302-354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5314"/>
    <a:srgbClr val="E785E9"/>
    <a:srgbClr val="0000FF"/>
    <a:srgbClr val="941100"/>
    <a:srgbClr val="6600CC"/>
    <a:srgbClr val="FF4A51"/>
    <a:srgbClr val="FF6700"/>
    <a:srgbClr val="7A286A"/>
    <a:srgbClr val="F4CFEF"/>
    <a:srgbClr val="EFB5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DBED569-4797-4DF1-A0F4-6AAB3CD982D8}" styleName="Light Style 3 –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8" autoAdjust="0"/>
    <p:restoredTop sz="95994" autoAdjust="0"/>
  </p:normalViewPr>
  <p:slideViewPr>
    <p:cSldViewPr>
      <p:cViewPr>
        <p:scale>
          <a:sx n="95" d="100"/>
          <a:sy n="95" d="100"/>
        </p:scale>
        <p:origin x="312" y="1016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CE1D49-A6C3-BC9D-D58B-574B7532F1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C48513-06DE-A2C7-5954-5CC5583501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ABB1F-B7E4-A44C-8820-8553A7EE637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600EA-D850-E580-3322-750FD60CDC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C16770-A533-38B1-36F8-3D1BCECBC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A764A-9AE1-A14C-98A2-B16A3DF7A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411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21/10/2025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767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1BAF0-EA7B-204E-8B3A-F050B3063D67}" type="slidenum">
              <a:rPr lang="en-US" altLang="de-DE" smtClean="0"/>
              <a:pPr/>
              <a:t>3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682622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4460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1BAF0-EA7B-204E-8B3A-F050B3063D67}" type="slidenum">
              <a:rPr lang="en-US" altLang="de-DE" smtClean="0"/>
              <a:pPr/>
              <a:t>10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47159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331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FR" dirty="0"/>
              <a:t>lus minus 2 % and 20 mm/c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856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48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918787-61E7-4C45-A9FD-5209A923DAD7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815004" y="5714820"/>
            <a:ext cx="5163672" cy="3222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C25660-357C-7948-8150-5863A1790244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815004" y="5714820"/>
            <a:ext cx="5163672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F323CA7-D272-3547-ABFD-BB715BB6D045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650083" y="5714820"/>
            <a:ext cx="5400600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8255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07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4" y="5616575"/>
            <a:ext cx="2196752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F227A-7569-F24D-8AAD-868312719617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82131" y="5616575"/>
            <a:ext cx="5256584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6747" y="5616575"/>
            <a:ext cx="1404666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2" r:id="rId2"/>
    <p:sldLayoutId id="2147483713" r:id="rId3"/>
    <p:sldLayoutId id="214748371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0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hart.ch/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hyperlink" Target="https://chart.ch/reports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doi.org/10.1103/PhysRevAccelBeams.27.084801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E16DCF-7B33-A144-9278-842D42D8BA7F}"/>
              </a:ext>
            </a:extLst>
          </p:cNvPr>
          <p:cNvSpPr txBox="1"/>
          <p:nvPr/>
        </p:nvSpPr>
        <p:spPr>
          <a:xfrm>
            <a:off x="777875" y="1949624"/>
            <a:ext cx="95840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Optimization of the positron capture section at FCC-</a:t>
            </a:r>
            <a:r>
              <a:rPr lang="en-GB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ee</a:t>
            </a:r>
            <a:endParaRPr lang="en-GB" sz="4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91C31CC-1DBB-4A6B-AB3E-433ED9270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8635" y="908828"/>
            <a:ext cx="2587200" cy="8744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E3EF6D-471B-4F4C-91B5-9BB4F3C38E30}"/>
              </a:ext>
            </a:extLst>
          </p:cNvPr>
          <p:cNvSpPr txBox="1"/>
          <p:nvPr/>
        </p:nvSpPr>
        <p:spPr>
          <a:xfrm>
            <a:off x="564225" y="3766081"/>
            <a:ext cx="993711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Yuting WANG</a:t>
            </a:r>
          </a:p>
          <a:p>
            <a:r>
              <a:rPr lang="fr-FR" sz="16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Laboratoire de Physique des 2 Infinis Irène Joliot-Curie (</a:t>
            </a:r>
            <a:r>
              <a:rPr lang="fr-FR" sz="1600" i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IJCLab</a:t>
            </a:r>
            <a:r>
              <a:rPr lang="fr-FR" sz="16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), CNRS, Université Paris-Saclay</a:t>
            </a:r>
            <a:endParaRPr lang="en-GB" sz="1600" i="1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400" b="1" dirty="0"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</a:t>
            </a:r>
          </a:p>
          <a:p>
            <a:r>
              <a:rPr lang="en-US" sz="1800" u="sng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On behalf of the FCC-</a:t>
            </a:r>
            <a:r>
              <a:rPr lang="en-US" sz="1800" u="sng" dirty="0" err="1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ee</a:t>
            </a:r>
            <a:r>
              <a:rPr lang="en-US" sz="1800" u="sng" dirty="0">
                <a:solidFill>
                  <a:srgbClr val="E05314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 injector study collaboration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56DF1A3-391D-4FA1-BD65-766B8CE76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296941F-1EDF-455D-8377-2CD4591CA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66AAD562-4035-4F46-B3DF-5B144C197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11BDB-2DA3-4F43-8EB3-601D1EC1B304}" type="datetime1">
              <a:rPr lang="fr-FR" smtClean="0"/>
              <a:t>21/10/2025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0227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5">
            <a:extLst>
              <a:ext uri="{FF2B5EF4-FFF2-40B4-BE49-F238E27FC236}">
                <a16:creationId xmlns:a16="http://schemas.microsoft.com/office/drawing/2014/main" id="{DF97C97E-43E7-6BEE-CC02-33DFD18D5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531" y="156889"/>
            <a:ext cx="8196312" cy="432048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Possible options for RF structures operating at 3 GHz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C754E2-F7C2-4FCE-AFC9-D9AAC5DDD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27F103-E24B-4467-BD34-84298F976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7DD7A5B-8062-4042-8A47-19FA5D233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069F-2461-E847-9272-0A8B42AAC0A7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D603AA-7E04-48BC-BA84-DAE0C6C22601}"/>
              </a:ext>
            </a:extLst>
          </p:cNvPr>
          <p:cNvSpPr txBox="1"/>
          <p:nvPr/>
        </p:nvSpPr>
        <p:spPr>
          <a:xfrm>
            <a:off x="210368" y="677886"/>
            <a:ext cx="10179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Following the least design recommendations, a revised capture system operating at 3 GHz is investigated.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FF0000"/>
                </a:solidFill>
              </a:rPr>
              <a:t>TW_Structure</a:t>
            </a:r>
            <a:r>
              <a:rPr lang="en-GB" sz="1600" dirty="0"/>
              <a:t> </a:t>
            </a:r>
            <a:r>
              <a:rPr lang="en-US" altLang="zh-CN" sz="1600" dirty="0"/>
              <a:t>is applied to the current simulation. </a:t>
            </a:r>
            <a:r>
              <a:rPr lang="en-GB" sz="1600" dirty="0" err="1"/>
              <a:t>TW_Structure</a:t>
            </a:r>
            <a:r>
              <a:rPr lang="en-GB" sz="1600" dirty="0"/>
              <a:t> allows the simulation of the </a:t>
            </a:r>
            <a:r>
              <a:rPr lang="en-GB" sz="1600" dirty="0">
                <a:solidFill>
                  <a:srgbClr val="FF0000"/>
                </a:solidFill>
              </a:rPr>
              <a:t>TM</a:t>
            </a:r>
            <a:r>
              <a:rPr lang="en-GB" sz="1600" baseline="-25000" dirty="0">
                <a:solidFill>
                  <a:srgbClr val="FF0000"/>
                </a:solidFill>
              </a:rPr>
              <a:t>01n </a:t>
            </a:r>
            <a:r>
              <a:rPr lang="en-GB" sz="1600" dirty="0">
                <a:solidFill>
                  <a:srgbClr val="FF0000"/>
                </a:solidFill>
              </a:rPr>
              <a:t>modes </a:t>
            </a:r>
            <a:r>
              <a:rPr lang="en-GB" sz="1600" dirty="0"/>
              <a:t>in a travelling-wave structure using an analytic description of the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Two magnetic channel before matching section are considered (0.5 T and 1 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9E727F4B-ECEC-4D53-87B2-731F6B033E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822235"/>
              </p:ext>
            </p:extLst>
          </p:nvPr>
        </p:nvGraphicFramePr>
        <p:xfrm>
          <a:off x="7881312" y="3725155"/>
          <a:ext cx="266429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149">
                  <a:extLst>
                    <a:ext uri="{9D8B030D-6E8A-4147-A177-3AD203B41FA5}">
                      <a16:colId xmlns:a16="http://schemas.microsoft.com/office/drawing/2014/main" val="1184243507"/>
                    </a:ext>
                  </a:extLst>
                </a:gridCol>
                <a:gridCol w="1332149">
                  <a:extLst>
                    <a:ext uri="{9D8B030D-6E8A-4147-A177-3AD203B41FA5}">
                      <a16:colId xmlns:a16="http://schemas.microsoft.com/office/drawing/2014/main" val="1448014417"/>
                    </a:ext>
                  </a:extLst>
                </a:gridCol>
              </a:tblGrid>
              <a:tr h="227779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RF Parameters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876813"/>
                  </a:ext>
                </a:extLst>
              </a:tr>
              <a:tr h="23830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3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38801"/>
                  </a:ext>
                </a:extLst>
              </a:tr>
              <a:tr h="23830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Number of cells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226742"/>
                  </a:ext>
                </a:extLst>
              </a:tr>
              <a:tr h="23830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Phase advance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  <a:r>
                        <a:rPr lang="el-GR" sz="1400" dirty="0"/>
                        <a:t>π</a:t>
                      </a:r>
                      <a:r>
                        <a:rPr lang="en-GB" sz="1400" dirty="0"/>
                        <a:t>/3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86639"/>
                  </a:ext>
                </a:extLst>
              </a:tr>
              <a:tr h="23830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~ 3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3275852"/>
                  </a:ext>
                </a:extLst>
              </a:tr>
              <a:tr h="23830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Iris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20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85871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D3371209-7A0F-4292-9C8E-4EE0462D7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958" y="2454635"/>
            <a:ext cx="6044597" cy="35908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1A56DE5-09AF-4B4D-AB95-9D0A43DD92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51" t="9224" r="7476"/>
          <a:stretch/>
        </p:blipFill>
        <p:spPr>
          <a:xfrm>
            <a:off x="7655390" y="1837142"/>
            <a:ext cx="2926542" cy="18288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BD06074-1E23-44E0-BF7C-9BE243CC321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889" t="9741" r="3880"/>
          <a:stretch/>
        </p:blipFill>
        <p:spPr>
          <a:xfrm>
            <a:off x="210368" y="2871610"/>
            <a:ext cx="7225123" cy="282243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6CF7798-3BB7-4628-ACDD-F94AEF36B319}"/>
              </a:ext>
            </a:extLst>
          </p:cNvPr>
          <p:cNvSpPr txBox="1"/>
          <p:nvPr/>
        </p:nvSpPr>
        <p:spPr>
          <a:xfrm>
            <a:off x="1101911" y="3627294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0.5 T magnetic channel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A1B65935-AC8E-47F9-90D4-2A3DA33D3C4A}"/>
              </a:ext>
            </a:extLst>
          </p:cNvPr>
          <p:cNvSpPr txBox="1"/>
          <p:nvPr/>
        </p:nvSpPr>
        <p:spPr>
          <a:xfrm>
            <a:off x="950169" y="4839960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1 T magnetic channel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642058-52CD-483E-A181-21916BF9C2C2}"/>
              </a:ext>
            </a:extLst>
          </p:cNvPr>
          <p:cNvSpPr txBox="1"/>
          <p:nvPr/>
        </p:nvSpPr>
        <p:spPr>
          <a:xfrm>
            <a:off x="539659" y="2165648"/>
            <a:ext cx="3388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Define a </a:t>
            </a:r>
            <a:r>
              <a:rPr lang="en-GB" sz="1600" dirty="0" err="1">
                <a:solidFill>
                  <a:srgbClr val="C00000"/>
                </a:solidFill>
              </a:rPr>
              <a:t>TW_Structure</a:t>
            </a:r>
            <a:r>
              <a:rPr lang="en-GB" sz="1600" dirty="0">
                <a:solidFill>
                  <a:srgbClr val="C00000"/>
                </a:solidFill>
              </a:rPr>
              <a:t> in RF-Track</a:t>
            </a:r>
          </a:p>
        </p:txBody>
      </p:sp>
    </p:spTree>
    <p:extLst>
      <p:ext uri="{BB962C8B-B14F-4D97-AF65-F5344CB8AC3E}">
        <p14:creationId xmlns:p14="http://schemas.microsoft.com/office/powerpoint/2010/main" val="2403342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959E0-048B-3FB0-2AD5-952A94BE7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Optimization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EA5531-1623-C465-C50D-79D16BF78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D889F-EFA6-0F48-9DD3-2B055EE5A3D2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9EF472-3588-045A-B94D-E14AC2214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D0676B-451D-049F-DC95-DC27583FA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EC4715-B0CA-6993-62B4-56A33C97F923}"/>
              </a:ext>
            </a:extLst>
          </p:cNvPr>
          <p:cNvSpPr txBox="1"/>
          <p:nvPr/>
        </p:nvSpPr>
        <p:spPr>
          <a:xfrm>
            <a:off x="489843" y="725488"/>
            <a:ext cx="9433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RF phases are optimized using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Xopt</a:t>
            </a:r>
            <a:r>
              <a:rPr lang="en-GB" dirty="0">
                <a:solidFill>
                  <a:srgbClr val="FF0000"/>
                </a:solidFill>
              </a:rPr>
              <a:t> with the Bayesian Upper Confidence Bound algorithm</a:t>
            </a:r>
            <a:r>
              <a:rPr lang="en-GB" dirty="0"/>
              <a:t>. After several steps, the yield converges to a stable value.</a:t>
            </a:r>
          </a:p>
          <a:p>
            <a:endParaRPr lang="en-GB" dirty="0"/>
          </a:p>
          <a:p>
            <a:r>
              <a:rPr lang="en-GB" dirty="0"/>
              <a:t>Stop optimization at S1 → apply analytical formulas + cut window</a:t>
            </a:r>
          </a:p>
          <a:p>
            <a:endParaRPr lang="en-GB" dirty="0"/>
          </a:p>
          <a:p>
            <a:r>
              <a:rPr lang="en-GB" dirty="0"/>
              <a:t>Simulation time: &lt; 10 min per run. </a:t>
            </a:r>
          </a:p>
        </p:txBody>
      </p:sp>
      <p:pic>
        <p:nvPicPr>
          <p:cNvPr id="13" name="Picture 12" descr="A graph showing a magnetic channel&#10;&#10;AI-generated content may be incorrect.">
            <a:extLst>
              <a:ext uri="{FF2B5EF4-FFF2-40B4-BE49-F238E27FC236}">
                <a16:creationId xmlns:a16="http://schemas.microsoft.com/office/drawing/2014/main" id="{726C2E1C-D555-3EE4-5152-EEC951835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269" y="2704109"/>
            <a:ext cx="7772400" cy="295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433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C3F9BAF8-90A3-5921-B3DF-F4BFC09E8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40" y="3060179"/>
            <a:ext cx="6327981" cy="24081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EB2176-D9DE-4A5C-A6EC-449679D49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dynamic (operation at 3 GHz)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431299-E23F-4DE7-A0E1-CEB349CE3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C31-18D5-BE45-9B92-929D5AC36108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64049-A279-44E2-B7F2-B988BBFBB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5EB572-E3B3-487C-A791-C61C125A3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C7D216-EC4E-4A76-9D71-DDF8C588E253}"/>
              </a:ext>
            </a:extLst>
          </p:cNvPr>
          <p:cNvSpPr txBox="1"/>
          <p:nvPr/>
        </p:nvSpPr>
        <p:spPr>
          <a:xfrm>
            <a:off x="57795" y="725488"/>
            <a:ext cx="68726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Magnetic channels (approximately 0.5 T and 1 T) have a significant impact on the performance of both the capture </a:t>
            </a:r>
            <a:r>
              <a:rPr lang="en-GB" sz="1400" dirty="0" err="1"/>
              <a:t>linac</a:t>
            </a:r>
            <a:r>
              <a:rPr lang="en-GB" sz="1400" dirty="0"/>
              <a:t> and Section 1.</a:t>
            </a:r>
          </a:p>
          <a:p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</a:rPr>
              <a:t>The chicane is optimized for the baseline configuration.</a:t>
            </a:r>
            <a:r>
              <a:rPr lang="en-GB" sz="1400" dirty="0"/>
              <a:t> Noticeable beam losses are observed in the chicane and Section 1 for two cases. In particular</a:t>
            </a:r>
            <a:r>
              <a:rPr lang="en-US" altLang="zh-CN" sz="1400" dirty="0"/>
              <a:t>,</a:t>
            </a:r>
            <a:r>
              <a:rPr lang="en-GB" sz="1400" dirty="0"/>
              <a:t> severe beam loss occurs at the entrance of the first RF structure when the magnetic channel field is 0.5 T.</a:t>
            </a:r>
            <a:br>
              <a:rPr lang="en-GB" sz="1400" dirty="0"/>
            </a:b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</a:rPr>
              <a:t>In Section 1, the positron transfer efficiencies for the two magnetic field cases are comparable.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E3737B-F27C-5A76-87ED-0CAAB749A2FA}"/>
              </a:ext>
            </a:extLst>
          </p:cNvPr>
          <p:cNvSpPr txBox="1"/>
          <p:nvPr/>
        </p:nvSpPr>
        <p:spPr>
          <a:xfrm>
            <a:off x="4744806" y="3771310"/>
            <a:ext cx="2153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600" dirty="0">
                <a:solidFill>
                  <a:srgbClr val="00B050"/>
                </a:solidFill>
              </a:rPr>
              <a:t>Due to aperture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CD41598-76FF-52C9-AD7A-A629C150113E}"/>
              </a:ext>
            </a:extLst>
          </p:cNvPr>
          <p:cNvCxnSpPr>
            <a:cxnSpLocks/>
          </p:cNvCxnSpPr>
          <p:nvPr/>
        </p:nvCxnSpPr>
        <p:spPr>
          <a:xfrm flipV="1">
            <a:off x="4522291" y="3893840"/>
            <a:ext cx="216024" cy="169277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graph of a magnetic graph&#10;&#10;AI-generated content may be incorrect.">
            <a:extLst>
              <a:ext uri="{FF2B5EF4-FFF2-40B4-BE49-F238E27FC236}">
                <a16:creationId xmlns:a16="http://schemas.microsoft.com/office/drawing/2014/main" id="{BC47799F-6599-1B27-38BD-2373FA6287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1792" y="3160338"/>
            <a:ext cx="3993623" cy="2521570"/>
          </a:xfrm>
          <a:prstGeom prst="rect">
            <a:avLst/>
          </a:prstGeom>
        </p:spPr>
      </p:pic>
      <p:pic>
        <p:nvPicPr>
          <p:cNvPr id="16" name="Picture 15" descr="A graph of a magnetic field&#10;&#10;AI-generated content may be incorrect.">
            <a:extLst>
              <a:ext uri="{FF2B5EF4-FFF2-40B4-BE49-F238E27FC236}">
                <a16:creationId xmlns:a16="http://schemas.microsoft.com/office/drawing/2014/main" id="{DE685315-9B2F-DB0F-6DE0-DFCFAEECCE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1792" y="653196"/>
            <a:ext cx="3993622" cy="252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793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C92A6-BF7B-488A-9196-8BEC4209F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Detailed Comparison Table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8591B-4ECB-4EFE-A185-7F32C1890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A4A7-90A9-334F-9656-2F72A5A7C042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CF85E6-5BB9-4658-BDA6-28B1F2480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CC887D-9369-4B58-94BF-F90925FF7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409E16-F4C6-4CA7-8B54-523915C8EF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383380"/>
              </p:ext>
            </p:extLst>
          </p:nvPr>
        </p:nvGraphicFramePr>
        <p:xfrm>
          <a:off x="201812" y="1373560"/>
          <a:ext cx="10380122" cy="2896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4590">
                  <a:extLst>
                    <a:ext uri="{9D8B030D-6E8A-4147-A177-3AD203B41FA5}">
                      <a16:colId xmlns:a16="http://schemas.microsoft.com/office/drawing/2014/main" val="3572816705"/>
                    </a:ext>
                  </a:extLst>
                </a:gridCol>
                <a:gridCol w="2280482">
                  <a:extLst>
                    <a:ext uri="{9D8B030D-6E8A-4147-A177-3AD203B41FA5}">
                      <a16:colId xmlns:a16="http://schemas.microsoft.com/office/drawing/2014/main" val="871900846"/>
                    </a:ext>
                  </a:extLst>
                </a:gridCol>
                <a:gridCol w="2297854">
                  <a:extLst>
                    <a:ext uri="{9D8B030D-6E8A-4147-A177-3AD203B41FA5}">
                      <a16:colId xmlns:a16="http://schemas.microsoft.com/office/drawing/2014/main" val="3327528426"/>
                    </a:ext>
                  </a:extLst>
                </a:gridCol>
                <a:gridCol w="2027196">
                  <a:extLst>
                    <a:ext uri="{9D8B030D-6E8A-4147-A177-3AD203B41FA5}">
                      <a16:colId xmlns:a16="http://schemas.microsoft.com/office/drawing/2014/main" val="3109218449"/>
                    </a:ext>
                  </a:extLst>
                </a:gridCol>
              </a:tblGrid>
              <a:tr h="23153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Baseline</a:t>
                      </a:r>
                      <a:endParaRPr lang="en-GB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3GHz – solenoid 0.5 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3GHz – solenoid 1 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0432045"/>
                  </a:ext>
                </a:extLst>
              </a:tr>
              <a:tr h="30097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 @ before chicane/ after chicane / S1*</a:t>
                      </a:r>
                      <a:endParaRPr lang="en-GB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4.20 / 3.81 / 3.66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3.04 / 2.75 / 2.49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4.24 / 3.57 / 3.31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2078702"/>
                  </a:ext>
                </a:extLst>
              </a:tr>
              <a:tr h="30097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(full beam) @ CL / S1 [MeV]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172.1 / 176.05 / 251.6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208.3 / 217.3 / 317.8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172.18 / 191.6 / 186.54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613985"/>
                  </a:ext>
                </a:extLst>
              </a:tr>
              <a:tr h="3009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 (cut window)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6025017"/>
                  </a:ext>
                </a:extLst>
              </a:tr>
              <a:tr h="30097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size x/y 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10.95/9.6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7.8/7.3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8.15 / 7.68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8199162"/>
                  </a:ext>
                </a:extLst>
              </a:tr>
              <a:tr h="3813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Normalized Emittance x/y [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mm.rad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16.2 / 9.2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9.34/6.39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16.43/10.86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6068941"/>
                  </a:ext>
                </a:extLst>
              </a:tr>
              <a:tr h="3813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Geometry Emittance x/y [um]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 / 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 / 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 / 1.9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337052"/>
                  </a:ext>
                </a:extLst>
              </a:tr>
              <a:tr h="30097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spread [%]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5555951"/>
                  </a:ext>
                </a:extLst>
              </a:tr>
              <a:tr h="30097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length 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300508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8BF1D09-A9D1-4211-3A9B-9B78A0AE8F65}"/>
              </a:ext>
            </a:extLst>
          </p:cNvPr>
          <p:cNvSpPr txBox="1"/>
          <p:nvPr/>
        </p:nvSpPr>
        <p:spPr>
          <a:xfrm>
            <a:off x="1137915" y="5057353"/>
            <a:ext cx="9217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* The yield represents the total beam output. The S1 ends after two RF accelerating cavities in Section 1.</a:t>
            </a:r>
            <a:r>
              <a:rPr lang="en-GB" sz="1400" dirty="0"/>
              <a:t> </a:t>
            </a:r>
            <a:endParaRPr lang="en-FR" sz="1400" dirty="0"/>
          </a:p>
        </p:txBody>
      </p:sp>
    </p:spTree>
    <p:extLst>
      <p:ext uri="{BB962C8B-B14F-4D97-AF65-F5344CB8AC3E}">
        <p14:creationId xmlns:p14="http://schemas.microsoft.com/office/powerpoint/2010/main" val="2666833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00D3C-BC54-3369-A6FD-367ED1EAE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FA51E-FE93-A260-114F-6C994A6FA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906890-EE3E-0B71-8622-FC35020F6D2E}"/>
              </a:ext>
            </a:extLst>
          </p:cNvPr>
          <p:cNvSpPr txBox="1"/>
          <p:nvPr/>
        </p:nvSpPr>
        <p:spPr>
          <a:xfrm>
            <a:off x="1346004" y="1445568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b="1" dirty="0"/>
              <a:t> positron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Simulation tool</a:t>
            </a:r>
            <a:r>
              <a:rPr lang="en-US" altLang="zh-CN" b="1" dirty="0"/>
              <a:t>s</a:t>
            </a:r>
            <a:r>
              <a:rPr lang="en-GB" altLang="zh-CN" b="1" dirty="0"/>
              <a:t> and p</a:t>
            </a:r>
            <a:r>
              <a:rPr lang="en-GB" b="1" dirty="0"/>
              <a:t>ositron capture system (baseline)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Possible options for RF structures operating at 3 GHz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6D acceptance approach for accepted e+ yield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Summary and conclusion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36E3F4-5430-A67B-CA25-6859E00D1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C0C2293-BEA8-09BB-4F80-75957D49C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409763B-E50A-80CC-CCA0-EB69C9AFE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106B-840E-934C-B149-46C6B749E885}" type="datetime1">
              <a:rPr lang="fr-FR" smtClean="0"/>
              <a:t>21/10/2025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1524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D6AC420-51DD-4C92-9AC6-25BBF8C780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080"/>
          <a:stretch/>
        </p:blipFill>
        <p:spPr>
          <a:xfrm>
            <a:off x="327874" y="1049038"/>
            <a:ext cx="6336704" cy="12529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6B4C9A-B288-47D3-83A3-9B4271D14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971" y="149424"/>
            <a:ext cx="8280919" cy="432048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/>
              <a:t>Full positron </a:t>
            </a:r>
            <a:r>
              <a:rPr lang="en-US" altLang="zh-CN" dirty="0" err="1"/>
              <a:t>linac</a:t>
            </a:r>
            <a:r>
              <a:rPr lang="en-US" altLang="zh-CN" dirty="0"/>
              <a:t>, Transfer Line and ECS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DBF2BD-5DB3-4159-AA02-B007C2568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F19839-079D-4364-89E9-1562C35C2BA6}"/>
              </a:ext>
            </a:extLst>
          </p:cNvPr>
          <p:cNvSpPr txBox="1"/>
          <p:nvPr/>
        </p:nvSpPr>
        <p:spPr>
          <a:xfrm>
            <a:off x="334858" y="2769582"/>
            <a:ext cx="1016409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CL:</a:t>
            </a:r>
            <a:endParaRPr lang="en-GB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Same structures and solenoids as Capture Linc. Average energy (beam core)</a:t>
            </a:r>
            <a:r>
              <a:rPr lang="zh-CN" alt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zh-CN" alt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exit:</a:t>
            </a:r>
            <a:r>
              <a:rPr lang="zh-CN" alt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~930</a:t>
            </a:r>
            <a:r>
              <a:rPr lang="zh-CN" alt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Periodic FODO cells. 2 structures per FODO cell. FODO phase advance: 76.345</a:t>
            </a:r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zh-CN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Matching section</a:t>
            </a:r>
            <a:r>
              <a:rPr lang="en-GB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used to match the beam parameters between Section 1 and Section 2.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present, the transport line is represented by </a:t>
            </a:r>
            <a:r>
              <a:rPr lang="en-GB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an analytical ECS together with a </a:t>
            </a:r>
            <a:r>
              <a:rPr lang="en-GB" sz="17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TransferLine</a:t>
            </a:r>
            <a:r>
              <a:rPr lang="en-GB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element, instead of an actual designed section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TransferLine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element can be used to transport a beam through an entire beamline without having to specify each element individually, only by giving pairs </a:t>
            </a:r>
            <a:r>
              <a:rPr lang="en-GB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Twiss parameters </a:t>
            </a:r>
            <a:r>
              <a:rPr lang="en-GB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DBDF57-1E9A-4C32-9C5C-C3217E7DD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2571" y="686722"/>
            <a:ext cx="3123065" cy="57871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3FA71A-AF73-432E-91E5-FECA7B500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D587F3A-8AC0-4C26-B462-75AF85D3C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9E52-7954-1D45-B8BF-5601FB5A9608}" type="datetime1">
              <a:rPr lang="fr-FR" smtClean="0"/>
              <a:t>21/10/2025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795B1C2-9A2F-4F5A-A890-8B9CF24F8372}"/>
                  </a:ext>
                </a:extLst>
              </p:cNvPr>
              <p:cNvSpPr txBox="1"/>
              <p:nvPr/>
            </p:nvSpPr>
            <p:spPr>
              <a:xfrm>
                <a:off x="6717434" y="1608748"/>
                <a:ext cx="4055341" cy="9240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GB" sz="11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1→2</m:t>
                          </m:r>
                        </m:sub>
                      </m:sSub>
                      <m:r>
                        <a:rPr lang="en-GB" sz="11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m>
                        <m:mPr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en-GB" sz="11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ad>
                              <m:radPr>
                                <m:degHide m:val="on"/>
                                <m:ctrlPr>
                                  <a:rPr lang="en-GB" sz="11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GB" sz="11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1100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100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GB" sz="1100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GB" sz="1100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100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GB" sz="1100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GB" sz="11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func>
                                  <m:funcPr>
                                    <m:ctrlPr>
                                      <a:rPr lang="en-GB" sz="11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100" b="0" i="0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en-GB" sz="11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</m:func>
                                <m:r>
                                  <a:rPr lang="en-GB" sz="11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11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GB" sz="11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100" b="0" i="0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sz="11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</m:func>
                                <m:r>
                                  <a:rPr lang="en-GB" sz="11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rad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en-GB" sz="11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rad>
                            <m:func>
                              <m:funcPr>
                                <m:ctrlPr>
                                  <a:rPr lang="en-GB" sz="11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sz="110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GB" sz="11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</m:func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en-GB" sz="11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ctrlPr>
                                      <a:rPr lang="en-GB" sz="11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sz="1100" i="1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100" i="1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en-GB" sz="1100" i="1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GB" sz="11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sz="1100" i="1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100" i="1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en-GB" sz="1100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  <m:func>
                                  <m:funcPr>
                                    <m:ctrlP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10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</m:func>
                                <m:r>
                                  <a:rPr lang="en-GB" sz="11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−(1+</m:t>
                                </m:r>
                                <m:sSub>
                                  <m:sSubPr>
                                    <m:ctrlP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110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</m:func>
                                <m:r>
                                  <a:rPr lang="en-GB" sz="11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GB" sz="11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GB" sz="1100" i="1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100" i="1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GB" sz="1100" i="1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GB" sz="1100" i="1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100" i="1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GB" sz="1100" b="0" i="1" smtClean="0">
                                            <a:solidFill>
                                              <a:schemeClr val="accent4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rad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GB" sz="11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sz="1100" i="1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sz="11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func>
                              <m:funcPr>
                                <m:ctrlPr>
                                  <a:rPr lang="en-GB" sz="11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sz="110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GB" sz="11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</m:func>
                            <m:r>
                              <a:rPr lang="en-GB" sz="11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11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1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sz="11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func>
                              <m:funcPr>
                                <m:ctrlPr>
                                  <a:rPr lang="en-GB" sz="11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sz="110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GB" sz="11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</m:func>
                            <m:r>
                              <a:rPr lang="en-GB" sz="11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mr>
                      </m:m>
                      <m:r>
                        <a:rPr lang="en-GB" sz="11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1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795B1C2-9A2F-4F5A-A890-8B9CF24F83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7434" y="1608748"/>
                <a:ext cx="4055341" cy="924036"/>
              </a:xfrm>
              <a:prstGeom prst="rect">
                <a:avLst/>
              </a:prstGeom>
              <a:blipFill>
                <a:blip r:embed="rId5"/>
                <a:stretch>
                  <a:fillRect r="-623" b="-5405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12D157A-F278-46CF-8C82-D4FF44DD0A6C}"/>
              </a:ext>
            </a:extLst>
          </p:cNvPr>
          <p:cNvSpPr txBox="1"/>
          <p:nvPr/>
        </p:nvSpPr>
        <p:spPr>
          <a:xfrm>
            <a:off x="2506067" y="5458271"/>
            <a:ext cx="53863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4">
                    <a:lumMod val="50000"/>
                  </a:schemeClr>
                </a:solidFill>
              </a:rPr>
              <a:t>[1] https://gitlab.cern.ch/rf-track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08B1F9B-B700-BF1A-F8D2-B66465730A08}"/>
                  </a:ext>
                </a:extLst>
              </p:cNvPr>
              <p:cNvSpPr txBox="1"/>
              <p:nvPr/>
            </p:nvSpPr>
            <p:spPr>
              <a:xfrm>
                <a:off x="7186587" y="2716451"/>
                <a:ext cx="1063689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1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1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1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(1+</m:t>
                      </m:r>
                      <m:sSub>
                        <m:sSubPr>
                          <m:ctrlPr>
                            <a:rPr lang="en-US" sz="11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1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1100" b="0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FR" sz="11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08B1F9B-B700-BF1A-F8D2-B66465730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6587" y="2716451"/>
                <a:ext cx="1063689" cy="169277"/>
              </a:xfrm>
              <a:prstGeom prst="rect">
                <a:avLst/>
              </a:prstGeom>
              <a:blipFill>
                <a:blip r:embed="rId6"/>
                <a:stretch>
                  <a:fillRect l="-1176" t="-7143" r="-3529" b="-42857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7871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graph with a number of points&#10;&#10;AI-generated content may be incorrect.">
            <a:extLst>
              <a:ext uri="{FF2B5EF4-FFF2-40B4-BE49-F238E27FC236}">
                <a16:creationId xmlns:a16="http://schemas.microsoft.com/office/drawing/2014/main" id="{DC9352D4-AF48-198F-0093-DB0219EBD4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18" t="9094" r="10172"/>
          <a:stretch/>
        </p:blipFill>
        <p:spPr>
          <a:xfrm>
            <a:off x="8249783" y="3845204"/>
            <a:ext cx="2405177" cy="1768110"/>
          </a:xfrm>
          <a:prstGeom prst="rect">
            <a:avLst/>
          </a:prstGeom>
        </p:spPr>
      </p:pic>
      <p:pic>
        <p:nvPicPr>
          <p:cNvPr id="4" name="Picture 3" descr="A graph of a graph showing a number of numbers and a chart&#10;&#10;AI-generated content may be incorrect.">
            <a:extLst>
              <a:ext uri="{FF2B5EF4-FFF2-40B4-BE49-F238E27FC236}">
                <a16:creationId xmlns:a16="http://schemas.microsoft.com/office/drawing/2014/main" id="{DF9982DB-7128-8603-B46C-76C11933D4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02" t="9094" r="10015"/>
          <a:stretch/>
        </p:blipFill>
        <p:spPr>
          <a:xfrm>
            <a:off x="6821594" y="2351495"/>
            <a:ext cx="2126757" cy="1553234"/>
          </a:xfrm>
          <a:prstGeom prst="rect">
            <a:avLst/>
          </a:prstGeom>
        </p:spPr>
      </p:pic>
      <p:pic>
        <p:nvPicPr>
          <p:cNvPr id="129" name="Picture 128" descr="A graph of a graph showing a graph of a mass of a mass&#10;&#10;AI-generated content may be incorrect.">
            <a:extLst>
              <a:ext uri="{FF2B5EF4-FFF2-40B4-BE49-F238E27FC236}">
                <a16:creationId xmlns:a16="http://schemas.microsoft.com/office/drawing/2014/main" id="{2F3CE3D6-E12B-AF15-B4F2-EAABB64F588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764" r="9824"/>
          <a:stretch/>
        </p:blipFill>
        <p:spPr>
          <a:xfrm>
            <a:off x="4565261" y="2381409"/>
            <a:ext cx="2124613" cy="1499391"/>
          </a:xfrm>
          <a:prstGeom prst="rect">
            <a:avLst/>
          </a:prstGeom>
        </p:spPr>
      </p:pic>
      <p:pic>
        <p:nvPicPr>
          <p:cNvPr id="125" name="Picture 124" descr="A graph of a graph showing a curve&#10;&#10;AI-generated content may be incorrect.">
            <a:extLst>
              <a:ext uri="{FF2B5EF4-FFF2-40B4-BE49-F238E27FC236}">
                <a16:creationId xmlns:a16="http://schemas.microsoft.com/office/drawing/2014/main" id="{632B2873-6D29-E0A2-1BD4-424E12A06D8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094" r="9681"/>
          <a:stretch/>
        </p:blipFill>
        <p:spPr>
          <a:xfrm>
            <a:off x="2554021" y="2422488"/>
            <a:ext cx="1828506" cy="1297923"/>
          </a:xfrm>
          <a:prstGeom prst="rect">
            <a:avLst/>
          </a:prstGeom>
        </p:spPr>
      </p:pic>
      <p:pic>
        <p:nvPicPr>
          <p:cNvPr id="122" name="Picture 121" descr="A graph of a rainbow-colored graph&#10;&#10;AI-generated content may be incorrect.">
            <a:extLst>
              <a:ext uri="{FF2B5EF4-FFF2-40B4-BE49-F238E27FC236}">
                <a16:creationId xmlns:a16="http://schemas.microsoft.com/office/drawing/2014/main" id="{D6F02417-B367-15DC-7A3D-E5EE28F93D5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9094" r="9907"/>
          <a:stretch/>
        </p:blipFill>
        <p:spPr>
          <a:xfrm>
            <a:off x="593283" y="2390672"/>
            <a:ext cx="1902753" cy="135401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FC9E441-6AA9-46BF-A894-BA80F4BDA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9098" y="149424"/>
            <a:ext cx="7340984" cy="548896"/>
          </a:xfrm>
        </p:spPr>
        <p:txBody>
          <a:bodyPr/>
          <a:lstStyle/>
          <a:p>
            <a:pPr algn="ctr"/>
            <a:r>
              <a:rPr lang="en-GB" dirty="0"/>
              <a:t>Full positron </a:t>
            </a:r>
            <a:r>
              <a:rPr lang="en-GB" dirty="0" err="1"/>
              <a:t>linac</a:t>
            </a:r>
            <a:r>
              <a:rPr lang="en-GB" dirty="0"/>
              <a:t> – baseline (start-to-end simulation)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5914788-FEE4-4EC7-B3E6-DFB94F223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C0B95F-1368-473A-8575-D54AEE63C75F}"/>
              </a:ext>
            </a:extLst>
          </p:cNvPr>
          <p:cNvSpPr txBox="1"/>
          <p:nvPr/>
        </p:nvSpPr>
        <p:spPr>
          <a:xfrm>
            <a:off x="-34111" y="1702085"/>
            <a:ext cx="11773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e</a:t>
            </a:r>
            <a:r>
              <a:rPr lang="en-GB" sz="1000" b="1" baseline="30000" dirty="0"/>
              <a:t>-</a:t>
            </a:r>
            <a:r>
              <a:rPr lang="en-GB" sz="1000" b="1" dirty="0"/>
              <a:t> 2.86 GeV</a:t>
            </a:r>
          </a:p>
          <a:p>
            <a:r>
              <a:rPr lang="en-US" altLang="de-DE" sz="1000" b="1" dirty="0"/>
              <a:t>    Q = ~3.8 </a:t>
            </a:r>
            <a:r>
              <a:rPr lang="en-US" altLang="de-DE" sz="1000" b="1" dirty="0" err="1"/>
              <a:t>nC</a:t>
            </a:r>
            <a:endParaRPr lang="en-US" altLang="de-DE" sz="1000" b="1" dirty="0"/>
          </a:p>
          <a:p>
            <a:endParaRPr lang="en-GB" sz="10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709366B-FA3C-4864-B899-C1F2668B6E13}"/>
              </a:ext>
            </a:extLst>
          </p:cNvPr>
          <p:cNvSpPr/>
          <p:nvPr/>
        </p:nvSpPr>
        <p:spPr>
          <a:xfrm>
            <a:off x="9507897" y="1661592"/>
            <a:ext cx="1279090" cy="188946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101">
            <a:extLst>
              <a:ext uri="{FF2B5EF4-FFF2-40B4-BE49-F238E27FC236}">
                <a16:creationId xmlns:a16="http://schemas.microsoft.com/office/drawing/2014/main" id="{8C0EB88A-9758-4C57-BFC9-FDB222C7B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31028" y="2453680"/>
            <a:ext cx="1083951" cy="58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Damping Ring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 err="1">
                <a:solidFill>
                  <a:srgbClr val="FF0000"/>
                </a:solidFill>
              </a:rPr>
              <a:t>Q</a:t>
            </a:r>
            <a:r>
              <a:rPr lang="en-US" altLang="de-DE" sz="1060" b="1" baseline="-25000" dirty="0" err="1">
                <a:solidFill>
                  <a:srgbClr val="FF0000"/>
                </a:solidFill>
              </a:rPr>
              <a:t>b</a:t>
            </a:r>
            <a:r>
              <a:rPr lang="en-US" altLang="de-DE" sz="1060" b="1" dirty="0">
                <a:solidFill>
                  <a:srgbClr val="FF0000"/>
                </a:solidFill>
              </a:rPr>
              <a:t> = 5 nC</a:t>
            </a:r>
          </a:p>
        </p:txBody>
      </p:sp>
      <p:sp>
        <p:nvSpPr>
          <p:cNvPr id="11" name="Rectangle 101">
            <a:extLst>
              <a:ext uri="{FF2B5EF4-FFF2-40B4-BE49-F238E27FC236}">
                <a16:creationId xmlns:a16="http://schemas.microsoft.com/office/drawing/2014/main" id="{187AC726-B0BA-4AAC-B3C1-89AC46FCE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2944" y="944602"/>
            <a:ext cx="2361730" cy="74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>
                <a:solidFill>
                  <a:srgbClr val="FF0000"/>
                </a:solidFill>
              </a:rPr>
              <a:t>Q = 13 nC </a:t>
            </a:r>
            <a:r>
              <a:rPr lang="en-US" altLang="de-DE" sz="1060" dirty="0"/>
              <a:t>(considering 60% losses for transport, collimation and injection into DR)</a:t>
            </a:r>
          </a:p>
        </p:txBody>
      </p:sp>
      <p:sp>
        <p:nvSpPr>
          <p:cNvPr id="12" name="Rettangolo con angoli arrotondati 2186">
            <a:extLst>
              <a:ext uri="{FF2B5EF4-FFF2-40B4-BE49-F238E27FC236}">
                <a16:creationId xmlns:a16="http://schemas.microsoft.com/office/drawing/2014/main" id="{05A2CFD0-D6A4-41E6-AAE3-B76F3D1870DC}"/>
              </a:ext>
            </a:extLst>
          </p:cNvPr>
          <p:cNvSpPr/>
          <p:nvPr/>
        </p:nvSpPr>
        <p:spPr>
          <a:xfrm>
            <a:off x="1152239" y="885890"/>
            <a:ext cx="2173061" cy="1514209"/>
          </a:xfrm>
          <a:prstGeom prst="roundRect">
            <a:avLst>
              <a:gd name="adj" fmla="val 6032"/>
            </a:avLst>
          </a:prstGeom>
          <a:solidFill>
            <a:schemeClr val="accent2"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2C448BC0-783F-49C6-AE96-986FEC18F8FF}"/>
              </a:ext>
            </a:extLst>
          </p:cNvPr>
          <p:cNvSpPr/>
          <p:nvPr/>
        </p:nvSpPr>
        <p:spPr>
          <a:xfrm>
            <a:off x="172107" y="1536003"/>
            <a:ext cx="605009" cy="218567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9D25B208-9A86-46CB-8B09-3D9F7954C3C3}"/>
              </a:ext>
            </a:extLst>
          </p:cNvPr>
          <p:cNvSpPr/>
          <p:nvPr/>
        </p:nvSpPr>
        <p:spPr>
          <a:xfrm rot="16200000">
            <a:off x="655542" y="1505832"/>
            <a:ext cx="560257" cy="315591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15" name="AutoShape 126">
            <a:extLst>
              <a:ext uri="{FF2B5EF4-FFF2-40B4-BE49-F238E27FC236}">
                <a16:creationId xmlns:a16="http://schemas.microsoft.com/office/drawing/2014/main" id="{EA7D2C9C-D3DC-45F9-B1BD-88A6477195D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56551" y="1592469"/>
            <a:ext cx="393311" cy="121876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6" name="AutoShape 126">
            <a:extLst>
              <a:ext uri="{FF2B5EF4-FFF2-40B4-BE49-F238E27FC236}">
                <a16:creationId xmlns:a16="http://schemas.microsoft.com/office/drawing/2014/main" id="{61ACD200-A38F-4F85-8F31-B1E817BA6B7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50629" y="1638450"/>
            <a:ext cx="393311" cy="121876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7" name="AutoShape 126">
            <a:extLst>
              <a:ext uri="{FF2B5EF4-FFF2-40B4-BE49-F238E27FC236}">
                <a16:creationId xmlns:a16="http://schemas.microsoft.com/office/drawing/2014/main" id="{686D0E76-2A8A-4B93-8EB8-6988DDF15E6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174415" y="1636037"/>
            <a:ext cx="393311" cy="179989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8" name="AutoShape 127">
            <a:extLst>
              <a:ext uri="{FF2B5EF4-FFF2-40B4-BE49-F238E27FC236}">
                <a16:creationId xmlns:a16="http://schemas.microsoft.com/office/drawing/2014/main" id="{761BF00C-D1EA-4805-9515-54A63ADDCE9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78552" y="1619922"/>
            <a:ext cx="381128" cy="20003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9" name="AutoShape 126">
            <a:extLst>
              <a:ext uri="{FF2B5EF4-FFF2-40B4-BE49-F238E27FC236}">
                <a16:creationId xmlns:a16="http://schemas.microsoft.com/office/drawing/2014/main" id="{571E07DA-E925-460F-A837-A1C3C24356F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70546" y="1628282"/>
            <a:ext cx="373189" cy="2000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0" name="AutoShape 126">
            <a:extLst>
              <a:ext uri="{FF2B5EF4-FFF2-40B4-BE49-F238E27FC236}">
                <a16:creationId xmlns:a16="http://schemas.microsoft.com/office/drawing/2014/main" id="{90926A5B-129D-4716-90AB-10B1801A421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67399" y="1621166"/>
            <a:ext cx="373188" cy="214332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1" name="AutoShape 126">
            <a:extLst>
              <a:ext uri="{FF2B5EF4-FFF2-40B4-BE49-F238E27FC236}">
                <a16:creationId xmlns:a16="http://schemas.microsoft.com/office/drawing/2014/main" id="{3BF00488-40C6-4791-B85A-BDF965490D0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11565" y="1605317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" name="Rectangle 159">
            <a:extLst>
              <a:ext uri="{FF2B5EF4-FFF2-40B4-BE49-F238E27FC236}">
                <a16:creationId xmlns:a16="http://schemas.microsoft.com/office/drawing/2014/main" id="{2F81832E-5654-4B05-A212-2086DBCA4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5087" y="817659"/>
            <a:ext cx="2145139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Capture linac 2 GHz, 13.3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6 RF structures </a:t>
            </a:r>
          </a:p>
        </p:txBody>
      </p:sp>
      <p:sp>
        <p:nvSpPr>
          <p:cNvPr id="23" name="Terminator 2252">
            <a:extLst>
              <a:ext uri="{FF2B5EF4-FFF2-40B4-BE49-F238E27FC236}">
                <a16:creationId xmlns:a16="http://schemas.microsoft.com/office/drawing/2014/main" id="{56CB8E05-0521-49B3-BB2F-DB0223A33E63}"/>
              </a:ext>
            </a:extLst>
          </p:cNvPr>
          <p:cNvSpPr/>
          <p:nvPr/>
        </p:nvSpPr>
        <p:spPr>
          <a:xfrm>
            <a:off x="1298529" y="1304832"/>
            <a:ext cx="1764031" cy="132827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4" name="Terminator 2253">
            <a:extLst>
              <a:ext uri="{FF2B5EF4-FFF2-40B4-BE49-F238E27FC236}">
                <a16:creationId xmlns:a16="http://schemas.microsoft.com/office/drawing/2014/main" id="{BF1B26F4-CD14-478B-9A89-0E91F98C0C0B}"/>
              </a:ext>
            </a:extLst>
          </p:cNvPr>
          <p:cNvSpPr/>
          <p:nvPr/>
        </p:nvSpPr>
        <p:spPr>
          <a:xfrm>
            <a:off x="1317630" y="2016326"/>
            <a:ext cx="1764031" cy="132827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5" name="Rectangle 159">
            <a:extLst>
              <a:ext uri="{FF2B5EF4-FFF2-40B4-BE49-F238E27FC236}">
                <a16:creationId xmlns:a16="http://schemas.microsoft.com/office/drawing/2014/main" id="{DF1B34D4-ED69-4161-9E87-D74DD5795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219" y="1960690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6" name="Rectangle 159">
            <a:extLst>
              <a:ext uri="{FF2B5EF4-FFF2-40B4-BE49-F238E27FC236}">
                <a16:creationId xmlns:a16="http://schemas.microsoft.com/office/drawing/2014/main" id="{AD806CCF-BA7F-4316-9944-381789AAF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5511" y="1232752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7" name="AutoShape 126">
            <a:extLst>
              <a:ext uri="{FF2B5EF4-FFF2-40B4-BE49-F238E27FC236}">
                <a16:creationId xmlns:a16="http://schemas.microsoft.com/office/drawing/2014/main" id="{3BE5757E-F1B9-4E88-B243-27D2AB22873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52982" y="1620022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 dirty="0">
              <a:solidFill>
                <a:srgbClr val="FF6600"/>
              </a:solidFill>
            </a:endParaRPr>
          </a:p>
        </p:txBody>
      </p:sp>
      <p:sp>
        <p:nvSpPr>
          <p:cNvPr id="28" name="Line 153">
            <a:extLst>
              <a:ext uri="{FF2B5EF4-FFF2-40B4-BE49-F238E27FC236}">
                <a16:creationId xmlns:a16="http://schemas.microsoft.com/office/drawing/2014/main" id="{FCCD7C62-088B-4DE0-9B61-AED878F2BBF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5865" y="1680019"/>
            <a:ext cx="218666" cy="7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9F7DC60-7782-4840-B864-D142464B44B8}"/>
              </a:ext>
            </a:extLst>
          </p:cNvPr>
          <p:cNvGrpSpPr/>
          <p:nvPr/>
        </p:nvGrpSpPr>
        <p:grpSpPr>
          <a:xfrm>
            <a:off x="3404561" y="1451095"/>
            <a:ext cx="597109" cy="478505"/>
            <a:chOff x="9394041" y="2815344"/>
            <a:chExt cx="352949" cy="394423"/>
          </a:xfrm>
        </p:grpSpPr>
        <p:sp>
          <p:nvSpPr>
            <p:cNvPr id="30" name="AutoShape 72">
              <a:extLst>
                <a:ext uri="{FF2B5EF4-FFF2-40B4-BE49-F238E27FC236}">
                  <a16:creationId xmlns:a16="http://schemas.microsoft.com/office/drawing/2014/main" id="{4A6C40BE-D75D-4EE9-A48C-49BF21AC9B6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31" name="AutoShape 72">
              <a:extLst>
                <a:ext uri="{FF2B5EF4-FFF2-40B4-BE49-F238E27FC236}">
                  <a16:creationId xmlns:a16="http://schemas.microsoft.com/office/drawing/2014/main" id="{1F471DD5-69A8-402D-B9CE-C75054A1477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32" name="AutoShape 68">
              <a:extLst>
                <a:ext uri="{FF2B5EF4-FFF2-40B4-BE49-F238E27FC236}">
                  <a16:creationId xmlns:a16="http://schemas.microsoft.com/office/drawing/2014/main" id="{2A04387D-7E97-4DFA-AA21-6F9D8C450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33" name="AutoShape 68">
              <a:extLst>
                <a:ext uri="{FF2B5EF4-FFF2-40B4-BE49-F238E27FC236}">
                  <a16:creationId xmlns:a16="http://schemas.microsoft.com/office/drawing/2014/main" id="{9DFD6565-37F0-4029-AF29-604724F51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34" name="Rectangle 159">
            <a:extLst>
              <a:ext uri="{FF2B5EF4-FFF2-40B4-BE49-F238E27FC236}">
                <a16:creationId xmlns:a16="http://schemas.microsoft.com/office/drawing/2014/main" id="{85F60580-EAF7-4ED9-BEFB-85F409C5B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4658" y="998228"/>
            <a:ext cx="1577676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Positron/Electron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Separation at 170 MeV</a:t>
            </a:r>
          </a:p>
        </p:txBody>
      </p:sp>
      <p:sp>
        <p:nvSpPr>
          <p:cNvPr id="35" name="Rectangle 159">
            <a:extLst>
              <a:ext uri="{FF2B5EF4-FFF2-40B4-BE49-F238E27FC236}">
                <a16:creationId xmlns:a16="http://schemas.microsoft.com/office/drawing/2014/main" id="{97147D15-C6AC-4FD5-BAFA-77D9B403B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4181" y="2000628"/>
            <a:ext cx="1598515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Electron/Photon dumps</a:t>
            </a:r>
          </a:p>
        </p:txBody>
      </p:sp>
      <p:sp>
        <p:nvSpPr>
          <p:cNvPr id="36" name="AutoShape 126">
            <a:extLst>
              <a:ext uri="{FF2B5EF4-FFF2-40B4-BE49-F238E27FC236}">
                <a16:creationId xmlns:a16="http://schemas.microsoft.com/office/drawing/2014/main" id="{C91A1758-20FC-4332-B924-38120A5F692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63951" y="1662760"/>
            <a:ext cx="393311" cy="179989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37" name="AutoShape 127">
            <a:extLst>
              <a:ext uri="{FF2B5EF4-FFF2-40B4-BE49-F238E27FC236}">
                <a16:creationId xmlns:a16="http://schemas.microsoft.com/office/drawing/2014/main" id="{2D05DCF1-0028-4B20-B960-704C582E8F3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68088" y="1646645"/>
            <a:ext cx="381128" cy="20003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38" name="AutoShape 126">
            <a:extLst>
              <a:ext uri="{FF2B5EF4-FFF2-40B4-BE49-F238E27FC236}">
                <a16:creationId xmlns:a16="http://schemas.microsoft.com/office/drawing/2014/main" id="{25BF43FE-AD3E-4D51-99CD-78D11CB5056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01101" y="1632040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39" name="Terminator 2252">
            <a:extLst>
              <a:ext uri="{FF2B5EF4-FFF2-40B4-BE49-F238E27FC236}">
                <a16:creationId xmlns:a16="http://schemas.microsoft.com/office/drawing/2014/main" id="{D9C0FFF0-BD10-407D-B4A2-73C84CAB3C09}"/>
              </a:ext>
            </a:extLst>
          </p:cNvPr>
          <p:cNvSpPr/>
          <p:nvPr/>
        </p:nvSpPr>
        <p:spPr>
          <a:xfrm>
            <a:off x="4288065" y="1331555"/>
            <a:ext cx="1764031" cy="132827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40" name="Terminator 2253">
            <a:extLst>
              <a:ext uri="{FF2B5EF4-FFF2-40B4-BE49-F238E27FC236}">
                <a16:creationId xmlns:a16="http://schemas.microsoft.com/office/drawing/2014/main" id="{9971826B-EACF-40DE-B4C2-A5F607479340}"/>
              </a:ext>
            </a:extLst>
          </p:cNvPr>
          <p:cNvSpPr/>
          <p:nvPr/>
        </p:nvSpPr>
        <p:spPr>
          <a:xfrm>
            <a:off x="4307166" y="2043049"/>
            <a:ext cx="1764031" cy="132827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41" name="Rectangle 159">
            <a:extLst>
              <a:ext uri="{FF2B5EF4-FFF2-40B4-BE49-F238E27FC236}">
                <a16:creationId xmlns:a16="http://schemas.microsoft.com/office/drawing/2014/main" id="{73D52F4D-696A-4DDD-B7EF-3BBF1DD4F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3755" y="1987413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42" name="Rectangle 159">
            <a:extLst>
              <a:ext uri="{FF2B5EF4-FFF2-40B4-BE49-F238E27FC236}">
                <a16:creationId xmlns:a16="http://schemas.microsoft.com/office/drawing/2014/main" id="{CFCDEDE4-F043-4FB5-8F79-F08CCDACB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5047" y="1259475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43" name="AutoShape 126">
            <a:extLst>
              <a:ext uri="{FF2B5EF4-FFF2-40B4-BE49-F238E27FC236}">
                <a16:creationId xmlns:a16="http://schemas.microsoft.com/office/drawing/2014/main" id="{699B0B19-B8AD-4DA1-BD4B-5DC1E7838E8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42518" y="1646745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 dirty="0">
              <a:solidFill>
                <a:srgbClr val="FF6600"/>
              </a:solidFill>
            </a:endParaRPr>
          </a:p>
        </p:txBody>
      </p:sp>
      <p:sp>
        <p:nvSpPr>
          <p:cNvPr id="44" name="Line 153">
            <a:extLst>
              <a:ext uri="{FF2B5EF4-FFF2-40B4-BE49-F238E27FC236}">
                <a16:creationId xmlns:a16="http://schemas.microsoft.com/office/drawing/2014/main" id="{659B08A3-A7A7-41B2-B8E9-FF4A80999EF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5401" y="1728808"/>
            <a:ext cx="218666" cy="7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45" name="Line 153">
            <a:extLst>
              <a:ext uri="{FF2B5EF4-FFF2-40B4-BE49-F238E27FC236}">
                <a16:creationId xmlns:a16="http://schemas.microsoft.com/office/drawing/2014/main" id="{218CAEAE-683D-4114-9559-1F73B3C8A7BD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0049" y="1713434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FA86562-3A84-4E0D-8B3C-0DD3FC7D9934}"/>
              </a:ext>
            </a:extLst>
          </p:cNvPr>
          <p:cNvGrpSpPr/>
          <p:nvPr/>
        </p:nvGrpSpPr>
        <p:grpSpPr>
          <a:xfrm>
            <a:off x="6225427" y="1618283"/>
            <a:ext cx="107060" cy="267486"/>
            <a:chOff x="2060159" y="969287"/>
            <a:chExt cx="169647" cy="423857"/>
          </a:xfrm>
        </p:grpSpPr>
        <p:grpSp>
          <p:nvGrpSpPr>
            <p:cNvPr id="47" name="Group 23">
              <a:extLst>
                <a:ext uri="{FF2B5EF4-FFF2-40B4-BE49-F238E27FC236}">
                  <a16:creationId xmlns:a16="http://schemas.microsoft.com/office/drawing/2014/main" id="{480A7E8F-509C-4E2D-9FB2-92D45CC158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52" name="Line 24">
                <a:extLst>
                  <a:ext uri="{FF2B5EF4-FFF2-40B4-BE49-F238E27FC236}">
                    <a16:creationId xmlns:a16="http://schemas.microsoft.com/office/drawing/2014/main" id="{F2877136-1A25-4744-98D4-9E247E5805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53" name="Line 25">
                <a:extLst>
                  <a:ext uri="{FF2B5EF4-FFF2-40B4-BE49-F238E27FC236}">
                    <a16:creationId xmlns:a16="http://schemas.microsoft.com/office/drawing/2014/main" id="{E2269074-6C1E-4624-B1CD-ACDEB908FD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54" name="Line 26">
                <a:extLst>
                  <a:ext uri="{FF2B5EF4-FFF2-40B4-BE49-F238E27FC236}">
                    <a16:creationId xmlns:a16="http://schemas.microsoft.com/office/drawing/2014/main" id="{0FEB9C11-3833-42D8-88DA-E027D748BE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48" name="Group 23">
              <a:extLst>
                <a:ext uri="{FF2B5EF4-FFF2-40B4-BE49-F238E27FC236}">
                  <a16:creationId xmlns:a16="http://schemas.microsoft.com/office/drawing/2014/main" id="{0327FC59-0433-41F0-9E73-B2391D6602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49" name="Line 24">
                <a:extLst>
                  <a:ext uri="{FF2B5EF4-FFF2-40B4-BE49-F238E27FC236}">
                    <a16:creationId xmlns:a16="http://schemas.microsoft.com/office/drawing/2014/main" id="{1441AEA8-3636-4509-B791-1DEEF196CC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50" name="Line 25">
                <a:extLst>
                  <a:ext uri="{FF2B5EF4-FFF2-40B4-BE49-F238E27FC236}">
                    <a16:creationId xmlns:a16="http://schemas.microsoft.com/office/drawing/2014/main" id="{6AED1091-3E61-4D6B-8898-4EFF7719BD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51" name="Line 26">
                <a:extLst>
                  <a:ext uri="{FF2B5EF4-FFF2-40B4-BE49-F238E27FC236}">
                    <a16:creationId xmlns:a16="http://schemas.microsoft.com/office/drawing/2014/main" id="{AE2B3CAE-0C9D-46ED-A85E-BECB6A4189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81C777E-9AC8-495F-92F4-B77DC624A75B}"/>
              </a:ext>
            </a:extLst>
          </p:cNvPr>
          <p:cNvGrpSpPr/>
          <p:nvPr/>
        </p:nvGrpSpPr>
        <p:grpSpPr>
          <a:xfrm>
            <a:off x="6517787" y="1624093"/>
            <a:ext cx="107060" cy="267486"/>
            <a:chOff x="2060159" y="969287"/>
            <a:chExt cx="169647" cy="423857"/>
          </a:xfrm>
        </p:grpSpPr>
        <p:grpSp>
          <p:nvGrpSpPr>
            <p:cNvPr id="56" name="Group 23">
              <a:extLst>
                <a:ext uri="{FF2B5EF4-FFF2-40B4-BE49-F238E27FC236}">
                  <a16:creationId xmlns:a16="http://schemas.microsoft.com/office/drawing/2014/main" id="{AD2FBC0A-29F5-4D17-B89F-4B50BCE779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61" name="Line 24">
                <a:extLst>
                  <a:ext uri="{FF2B5EF4-FFF2-40B4-BE49-F238E27FC236}">
                    <a16:creationId xmlns:a16="http://schemas.microsoft.com/office/drawing/2014/main" id="{367040DC-6770-4F15-A934-00F90C366E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62" name="Line 25">
                <a:extLst>
                  <a:ext uri="{FF2B5EF4-FFF2-40B4-BE49-F238E27FC236}">
                    <a16:creationId xmlns:a16="http://schemas.microsoft.com/office/drawing/2014/main" id="{9FCA18FC-78D0-486F-BBE1-43746E9517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63" name="Line 26">
                <a:extLst>
                  <a:ext uri="{FF2B5EF4-FFF2-40B4-BE49-F238E27FC236}">
                    <a16:creationId xmlns:a16="http://schemas.microsoft.com/office/drawing/2014/main" id="{4F2BFBEC-364C-4C9B-814A-F5A278B26B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57" name="Group 23">
              <a:extLst>
                <a:ext uri="{FF2B5EF4-FFF2-40B4-BE49-F238E27FC236}">
                  <a16:creationId xmlns:a16="http://schemas.microsoft.com/office/drawing/2014/main" id="{B72D6CDB-A03D-4B1B-BB11-A5825AE178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58" name="Line 24">
                <a:extLst>
                  <a:ext uri="{FF2B5EF4-FFF2-40B4-BE49-F238E27FC236}">
                    <a16:creationId xmlns:a16="http://schemas.microsoft.com/office/drawing/2014/main" id="{7204860F-7F9C-4A45-8647-CD4CDAFE99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59" name="Line 25">
                <a:extLst>
                  <a:ext uri="{FF2B5EF4-FFF2-40B4-BE49-F238E27FC236}">
                    <a16:creationId xmlns:a16="http://schemas.microsoft.com/office/drawing/2014/main" id="{7E181B8E-5B45-457A-9682-217154DE43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60" name="Line 26">
                <a:extLst>
                  <a:ext uri="{FF2B5EF4-FFF2-40B4-BE49-F238E27FC236}">
                    <a16:creationId xmlns:a16="http://schemas.microsoft.com/office/drawing/2014/main" id="{62C5D997-5E85-4A89-A315-A27953FE7E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64" name="Rectangle 159">
            <a:extLst>
              <a:ext uri="{FF2B5EF4-FFF2-40B4-BE49-F238E27FC236}">
                <a16:creationId xmlns:a16="http://schemas.microsoft.com/office/drawing/2014/main" id="{5521A11F-AE28-41CD-B8C5-83C98FD49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7125" y="714357"/>
            <a:ext cx="1709122" cy="58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Solenoid-based focusing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RF: 2 GHz, 13.3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20 RF structures</a:t>
            </a:r>
          </a:p>
        </p:txBody>
      </p:sp>
      <p:sp>
        <p:nvSpPr>
          <p:cNvPr id="65" name="Rettangolo con angoli arrotondati 2186">
            <a:extLst>
              <a:ext uri="{FF2B5EF4-FFF2-40B4-BE49-F238E27FC236}">
                <a16:creationId xmlns:a16="http://schemas.microsoft.com/office/drawing/2014/main" id="{0ED01BCF-E66E-40E9-967D-8A404B90629B}"/>
              </a:ext>
            </a:extLst>
          </p:cNvPr>
          <p:cNvSpPr/>
          <p:nvPr/>
        </p:nvSpPr>
        <p:spPr>
          <a:xfrm>
            <a:off x="4182400" y="935831"/>
            <a:ext cx="1979186" cy="1514209"/>
          </a:xfrm>
          <a:prstGeom prst="roundRect">
            <a:avLst>
              <a:gd name="adj" fmla="val 6032"/>
            </a:avLst>
          </a:prstGeom>
          <a:solidFill>
            <a:schemeClr val="accent5">
              <a:lumMod val="60000"/>
              <a:lumOff val="40000"/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/>
          </a:p>
        </p:txBody>
      </p:sp>
      <p:sp>
        <p:nvSpPr>
          <p:cNvPr id="66" name="AutoShape 126">
            <a:extLst>
              <a:ext uri="{FF2B5EF4-FFF2-40B4-BE49-F238E27FC236}">
                <a16:creationId xmlns:a16="http://schemas.microsoft.com/office/drawing/2014/main" id="{0EA39794-DBE7-48A1-BC6E-C8596BF6452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878263" y="1717458"/>
            <a:ext cx="393311" cy="179989"/>
          </a:xfrm>
          <a:prstGeom prst="can">
            <a:avLst>
              <a:gd name="adj" fmla="val 24611"/>
            </a:avLst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67" name="AutoShape 127">
            <a:extLst>
              <a:ext uri="{FF2B5EF4-FFF2-40B4-BE49-F238E27FC236}">
                <a16:creationId xmlns:a16="http://schemas.microsoft.com/office/drawing/2014/main" id="{83A318A2-7923-48CB-A056-512C70A26C5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182400" y="1701343"/>
            <a:ext cx="381128" cy="20003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68" name="Line 153">
            <a:extLst>
              <a:ext uri="{FF2B5EF4-FFF2-40B4-BE49-F238E27FC236}">
                <a16:creationId xmlns:a16="http://schemas.microsoft.com/office/drawing/2014/main" id="{57C85527-3D4A-42EF-8ED5-C0A08C9A53F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79190" y="1788838"/>
            <a:ext cx="222327" cy="18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69" name="AutoShape 126">
            <a:extLst>
              <a:ext uri="{FF2B5EF4-FFF2-40B4-BE49-F238E27FC236}">
                <a16:creationId xmlns:a16="http://schemas.microsoft.com/office/drawing/2014/main" id="{2AA6B848-C6B5-4D8B-B01C-76A1585CAF5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74394" y="1709703"/>
            <a:ext cx="373189" cy="200037"/>
          </a:xfrm>
          <a:prstGeom prst="can">
            <a:avLst>
              <a:gd name="adj" fmla="val 24611"/>
            </a:avLst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70" name="AutoShape 126">
            <a:extLst>
              <a:ext uri="{FF2B5EF4-FFF2-40B4-BE49-F238E27FC236}">
                <a16:creationId xmlns:a16="http://schemas.microsoft.com/office/drawing/2014/main" id="{0F4F0FC0-8B7A-46DE-B8B5-4DF1EBD20D8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771247" y="1702587"/>
            <a:ext cx="373188" cy="214332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71" name="Rettangolo con angoli arrotondati 2186">
            <a:extLst>
              <a:ext uri="{FF2B5EF4-FFF2-40B4-BE49-F238E27FC236}">
                <a16:creationId xmlns:a16="http://schemas.microsoft.com/office/drawing/2014/main" id="{9085C338-4F33-48FD-AA03-F265F10E74B7}"/>
              </a:ext>
            </a:extLst>
          </p:cNvPr>
          <p:cNvSpPr/>
          <p:nvPr/>
        </p:nvSpPr>
        <p:spPr>
          <a:xfrm>
            <a:off x="6818218" y="983652"/>
            <a:ext cx="1428469" cy="1493702"/>
          </a:xfrm>
          <a:prstGeom prst="roundRect">
            <a:avLst>
              <a:gd name="adj" fmla="val 6032"/>
            </a:avLst>
          </a:prstGeom>
          <a:solidFill>
            <a:schemeClr val="accent5">
              <a:lumMod val="60000"/>
              <a:lumOff val="40000"/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/>
          </a:p>
        </p:txBody>
      </p:sp>
      <p:sp>
        <p:nvSpPr>
          <p:cNvPr id="72" name="Rectangle 159">
            <a:extLst>
              <a:ext uri="{FF2B5EF4-FFF2-40B4-BE49-F238E27FC236}">
                <a16:creationId xmlns:a16="http://schemas.microsoft.com/office/drawing/2014/main" id="{3E35E09A-D565-41EA-A349-56BB4CF78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259" y="851144"/>
            <a:ext cx="1888659" cy="58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Quadrupole-based focusing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RF: 2 GHz, 12.3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26 RF structures</a:t>
            </a:r>
          </a:p>
        </p:txBody>
      </p:sp>
      <p:sp>
        <p:nvSpPr>
          <p:cNvPr id="73" name="Line 153">
            <a:extLst>
              <a:ext uri="{FF2B5EF4-FFF2-40B4-BE49-F238E27FC236}">
                <a16:creationId xmlns:a16="http://schemas.microsoft.com/office/drawing/2014/main" id="{55C8C51E-0F47-40F0-823D-7C8BBBA887D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4649" y="1732598"/>
            <a:ext cx="531241" cy="37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309931E-4E44-4F3D-AA2E-770E0D1B3316}"/>
              </a:ext>
            </a:extLst>
          </p:cNvPr>
          <p:cNvGrpSpPr/>
          <p:nvPr/>
        </p:nvGrpSpPr>
        <p:grpSpPr>
          <a:xfrm>
            <a:off x="8156913" y="1754570"/>
            <a:ext cx="1302944" cy="1268884"/>
            <a:chOff x="9375792" y="5064560"/>
            <a:chExt cx="1181908" cy="1034623"/>
          </a:xfrm>
        </p:grpSpPr>
        <p:sp>
          <p:nvSpPr>
            <p:cNvPr id="75" name="AutoShape 72">
              <a:extLst>
                <a:ext uri="{FF2B5EF4-FFF2-40B4-BE49-F238E27FC236}">
                  <a16:creationId xmlns:a16="http://schemas.microsoft.com/office/drawing/2014/main" id="{0EC68EBB-B010-41CF-B45F-3E06CCE8D2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501806" y="5864288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76" name="AutoShape 72">
              <a:extLst>
                <a:ext uri="{FF2B5EF4-FFF2-40B4-BE49-F238E27FC236}">
                  <a16:creationId xmlns:a16="http://schemas.microsoft.com/office/drawing/2014/main" id="{F63A50A6-462E-45E9-BBC7-FC2B38AA1DD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377684" y="57996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77" name="AutoShape 72">
              <a:extLst>
                <a:ext uri="{FF2B5EF4-FFF2-40B4-BE49-F238E27FC236}">
                  <a16:creationId xmlns:a16="http://schemas.microsoft.com/office/drawing/2014/main" id="{1E8ED6E4-832E-4F42-BDCF-B0CCF35B432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269192" y="571689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78" name="AutoShape 72">
              <a:extLst>
                <a:ext uri="{FF2B5EF4-FFF2-40B4-BE49-F238E27FC236}">
                  <a16:creationId xmlns:a16="http://schemas.microsoft.com/office/drawing/2014/main" id="{00270F7A-C5D0-4873-853B-96121F1FC6E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154677" y="560962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79" name="AutoShape 68">
              <a:extLst>
                <a:ext uri="{FF2B5EF4-FFF2-40B4-BE49-F238E27FC236}">
                  <a16:creationId xmlns:a16="http://schemas.microsoft.com/office/drawing/2014/main" id="{BDCCC0A3-AD01-4679-A3B1-9F3AC43DBD5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53635" y="531105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80" name="AutoShape 68">
              <a:extLst>
                <a:ext uri="{FF2B5EF4-FFF2-40B4-BE49-F238E27FC236}">
                  <a16:creationId xmlns:a16="http://schemas.microsoft.com/office/drawing/2014/main" id="{0D5C57BF-3CDB-4651-B6C3-7179B906FF9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635137" y="521784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81" name="AutoShape 68">
              <a:extLst>
                <a:ext uri="{FF2B5EF4-FFF2-40B4-BE49-F238E27FC236}">
                  <a16:creationId xmlns:a16="http://schemas.microsoft.com/office/drawing/2014/main" id="{87CE29D6-F9A8-4197-B1C1-DCEEEFF8D03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508331" y="5131261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82" name="AutoShape 68">
              <a:extLst>
                <a:ext uri="{FF2B5EF4-FFF2-40B4-BE49-F238E27FC236}">
                  <a16:creationId xmlns:a16="http://schemas.microsoft.com/office/drawing/2014/main" id="{56081B0E-1F0F-49AC-8DA5-D445C38EC36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375792" y="50645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83" name="Rectangle 159">
            <a:extLst>
              <a:ext uri="{FF2B5EF4-FFF2-40B4-BE49-F238E27FC236}">
                <a16:creationId xmlns:a16="http://schemas.microsoft.com/office/drawing/2014/main" id="{4770D177-CB81-4657-B39F-388ECEB46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8514" y="1909669"/>
            <a:ext cx="93968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Transfer line</a:t>
            </a:r>
          </a:p>
        </p:txBody>
      </p:sp>
      <p:sp>
        <p:nvSpPr>
          <p:cNvPr id="84" name="Rectangle 159">
            <a:extLst>
              <a:ext uri="{FF2B5EF4-FFF2-40B4-BE49-F238E27FC236}">
                <a16:creationId xmlns:a16="http://schemas.microsoft.com/office/drawing/2014/main" id="{6C807022-A06F-448F-B309-935680507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802" y="1380560"/>
            <a:ext cx="1204176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Matching section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4A141124-1AF8-4BBE-B597-10F0AD2F11AE}"/>
              </a:ext>
            </a:extLst>
          </p:cNvPr>
          <p:cNvGrpSpPr/>
          <p:nvPr/>
        </p:nvGrpSpPr>
        <p:grpSpPr>
          <a:xfrm rot="1409376">
            <a:off x="9138645" y="2404801"/>
            <a:ext cx="107060" cy="267486"/>
            <a:chOff x="2060159" y="969287"/>
            <a:chExt cx="169647" cy="423857"/>
          </a:xfrm>
        </p:grpSpPr>
        <p:grpSp>
          <p:nvGrpSpPr>
            <p:cNvPr id="86" name="Group 23">
              <a:extLst>
                <a:ext uri="{FF2B5EF4-FFF2-40B4-BE49-F238E27FC236}">
                  <a16:creationId xmlns:a16="http://schemas.microsoft.com/office/drawing/2014/main" id="{E9C96438-8520-4184-993E-20191176DB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91" name="Line 24">
                <a:extLst>
                  <a:ext uri="{FF2B5EF4-FFF2-40B4-BE49-F238E27FC236}">
                    <a16:creationId xmlns:a16="http://schemas.microsoft.com/office/drawing/2014/main" id="{B8EB3F0E-9565-4030-A209-1FE1FFF306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92" name="Line 25">
                <a:extLst>
                  <a:ext uri="{FF2B5EF4-FFF2-40B4-BE49-F238E27FC236}">
                    <a16:creationId xmlns:a16="http://schemas.microsoft.com/office/drawing/2014/main" id="{E6BC3DF8-E84F-4393-840D-3359C90602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93" name="Line 26">
                <a:extLst>
                  <a:ext uri="{FF2B5EF4-FFF2-40B4-BE49-F238E27FC236}">
                    <a16:creationId xmlns:a16="http://schemas.microsoft.com/office/drawing/2014/main" id="{14981E50-C708-4D8B-9015-7793BCF149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87" name="Group 23">
              <a:extLst>
                <a:ext uri="{FF2B5EF4-FFF2-40B4-BE49-F238E27FC236}">
                  <a16:creationId xmlns:a16="http://schemas.microsoft.com/office/drawing/2014/main" id="{0BCEFB9A-2DD8-4017-BB2F-D7FB47D458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88" name="Line 24">
                <a:extLst>
                  <a:ext uri="{FF2B5EF4-FFF2-40B4-BE49-F238E27FC236}">
                    <a16:creationId xmlns:a16="http://schemas.microsoft.com/office/drawing/2014/main" id="{9FCF82E7-E564-4040-B042-D810C5A019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89" name="Line 25">
                <a:extLst>
                  <a:ext uri="{FF2B5EF4-FFF2-40B4-BE49-F238E27FC236}">
                    <a16:creationId xmlns:a16="http://schemas.microsoft.com/office/drawing/2014/main" id="{CFE9B687-20F9-45F5-B83E-72B7ED7277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90" name="Line 26">
                <a:extLst>
                  <a:ext uri="{FF2B5EF4-FFF2-40B4-BE49-F238E27FC236}">
                    <a16:creationId xmlns:a16="http://schemas.microsoft.com/office/drawing/2014/main" id="{71303064-C7EA-4AA1-892E-66D6836995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94" name="AutoShape 126">
            <a:extLst>
              <a:ext uri="{FF2B5EF4-FFF2-40B4-BE49-F238E27FC236}">
                <a16:creationId xmlns:a16="http://schemas.microsoft.com/office/drawing/2014/main" id="{4531FE36-B76F-4F9D-9CB0-4D283CFDC327}"/>
              </a:ext>
            </a:extLst>
          </p:cNvPr>
          <p:cNvSpPr>
            <a:spLocks noChangeArrowheads="1"/>
          </p:cNvSpPr>
          <p:nvPr/>
        </p:nvSpPr>
        <p:spPr bwMode="auto">
          <a:xfrm rot="7272389">
            <a:off x="8847045" y="2415171"/>
            <a:ext cx="393311" cy="161923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95" name="AutoShape 127">
            <a:extLst>
              <a:ext uri="{FF2B5EF4-FFF2-40B4-BE49-F238E27FC236}">
                <a16:creationId xmlns:a16="http://schemas.microsoft.com/office/drawing/2014/main" id="{FBB6DC18-0755-4F35-B8F3-5F4AD45DF4D2}"/>
              </a:ext>
            </a:extLst>
          </p:cNvPr>
          <p:cNvSpPr>
            <a:spLocks noChangeArrowheads="1"/>
          </p:cNvSpPr>
          <p:nvPr/>
        </p:nvSpPr>
        <p:spPr bwMode="auto">
          <a:xfrm rot="7272389">
            <a:off x="8653338" y="2272506"/>
            <a:ext cx="393311" cy="17701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28B2EB6-34B7-4B07-BF82-765A40733F48}"/>
              </a:ext>
            </a:extLst>
          </p:cNvPr>
          <p:cNvGrpSpPr/>
          <p:nvPr/>
        </p:nvGrpSpPr>
        <p:grpSpPr>
          <a:xfrm rot="1319128">
            <a:off x="8650550" y="2119155"/>
            <a:ext cx="107060" cy="267486"/>
            <a:chOff x="2060159" y="969287"/>
            <a:chExt cx="169647" cy="423857"/>
          </a:xfrm>
        </p:grpSpPr>
        <p:grpSp>
          <p:nvGrpSpPr>
            <p:cNvPr id="97" name="Group 23">
              <a:extLst>
                <a:ext uri="{FF2B5EF4-FFF2-40B4-BE49-F238E27FC236}">
                  <a16:creationId xmlns:a16="http://schemas.microsoft.com/office/drawing/2014/main" id="{F5588006-5347-41A6-A2E5-533DEC72F0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102" name="Line 24">
                <a:extLst>
                  <a:ext uri="{FF2B5EF4-FFF2-40B4-BE49-F238E27FC236}">
                    <a16:creationId xmlns:a16="http://schemas.microsoft.com/office/drawing/2014/main" id="{E6FF325E-1497-4DAE-AFA2-4542D1FD3B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03" name="Line 25">
                <a:extLst>
                  <a:ext uri="{FF2B5EF4-FFF2-40B4-BE49-F238E27FC236}">
                    <a16:creationId xmlns:a16="http://schemas.microsoft.com/office/drawing/2014/main" id="{3CE4FBA2-9E01-496B-B803-D62D2297F8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04" name="Line 26">
                <a:extLst>
                  <a:ext uri="{FF2B5EF4-FFF2-40B4-BE49-F238E27FC236}">
                    <a16:creationId xmlns:a16="http://schemas.microsoft.com/office/drawing/2014/main" id="{5C48A9F6-988E-4FDD-9953-87117EA9E2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98" name="Group 23">
              <a:extLst>
                <a:ext uri="{FF2B5EF4-FFF2-40B4-BE49-F238E27FC236}">
                  <a16:creationId xmlns:a16="http://schemas.microsoft.com/office/drawing/2014/main" id="{9F190D68-FB32-4ECA-81E1-9DE58F640A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99" name="Line 24">
                <a:extLst>
                  <a:ext uri="{FF2B5EF4-FFF2-40B4-BE49-F238E27FC236}">
                    <a16:creationId xmlns:a16="http://schemas.microsoft.com/office/drawing/2014/main" id="{5DE2EFCB-4053-4C8A-9486-334BF584EE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00" name="Line 25">
                <a:extLst>
                  <a:ext uri="{FF2B5EF4-FFF2-40B4-BE49-F238E27FC236}">
                    <a16:creationId xmlns:a16="http://schemas.microsoft.com/office/drawing/2014/main" id="{0C4B2680-55D4-4CDE-BC97-A633C8D678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01" name="Line 26">
                <a:extLst>
                  <a:ext uri="{FF2B5EF4-FFF2-40B4-BE49-F238E27FC236}">
                    <a16:creationId xmlns:a16="http://schemas.microsoft.com/office/drawing/2014/main" id="{CA27A8F5-5FC7-4251-882D-FF4BE0DC2A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105" name="Rectangle 159">
            <a:extLst>
              <a:ext uri="{FF2B5EF4-FFF2-40B4-BE49-F238E27FC236}">
                <a16:creationId xmlns:a16="http://schemas.microsoft.com/office/drawing/2014/main" id="{63022A16-7841-4DCC-B0EC-2F403DAB8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8621" y="2037676"/>
            <a:ext cx="1273105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Energy collimator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and compressor</a:t>
            </a:r>
          </a:p>
        </p:txBody>
      </p:sp>
      <p:sp>
        <p:nvSpPr>
          <p:cNvPr id="106" name="Rectangle 159">
            <a:extLst>
              <a:ext uri="{FF2B5EF4-FFF2-40B4-BE49-F238E27FC236}">
                <a16:creationId xmlns:a16="http://schemas.microsoft.com/office/drawing/2014/main" id="{A5D3CCF7-208E-4F81-BF39-5F4C24BD4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107" y="1125003"/>
            <a:ext cx="1220207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Target &amp; cryostat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00FE907-D7BD-48F8-ABC6-BBF7A8BDD813}"/>
              </a:ext>
            </a:extLst>
          </p:cNvPr>
          <p:cNvSpPr txBox="1"/>
          <p:nvPr/>
        </p:nvSpPr>
        <p:spPr>
          <a:xfrm>
            <a:off x="661271" y="2316745"/>
            <a:ext cx="1172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</a:t>
            </a:r>
            <a:endParaRPr lang="en-GB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C0CC018-28D4-4D5C-A5E8-587319780F6F}"/>
              </a:ext>
            </a:extLst>
          </p:cNvPr>
          <p:cNvSpPr txBox="1"/>
          <p:nvPr/>
        </p:nvSpPr>
        <p:spPr>
          <a:xfrm>
            <a:off x="2976876" y="2320452"/>
            <a:ext cx="1172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S1</a:t>
            </a:r>
            <a:endParaRPr lang="en-GB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C2E65A3-3542-4577-8C00-89702A1AEB6E}"/>
              </a:ext>
            </a:extLst>
          </p:cNvPr>
          <p:cNvSpPr txBox="1"/>
          <p:nvPr/>
        </p:nvSpPr>
        <p:spPr>
          <a:xfrm>
            <a:off x="5593234" y="2415301"/>
            <a:ext cx="1172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S2</a:t>
            </a:r>
            <a:endParaRPr lang="en-GB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6B16FFA-6E26-4C09-8BD8-68A4A95A4E29}"/>
              </a:ext>
            </a:extLst>
          </p:cNvPr>
          <p:cNvSpPr txBox="1"/>
          <p:nvPr/>
        </p:nvSpPr>
        <p:spPr>
          <a:xfrm>
            <a:off x="9405573" y="3732785"/>
            <a:ext cx="1172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TL</a:t>
            </a:r>
            <a:endParaRPr lang="en-GB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62704699-3CDB-4AF8-92E8-91A182E15301}"/>
              </a:ext>
            </a:extLst>
          </p:cNvPr>
          <p:cNvSpPr txBox="1"/>
          <p:nvPr/>
        </p:nvSpPr>
        <p:spPr>
          <a:xfrm>
            <a:off x="8273980" y="2315820"/>
            <a:ext cx="1172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ECS</a:t>
            </a:r>
            <a:endParaRPr lang="en-GB" dirty="0"/>
          </a:p>
        </p:txBody>
      </p:sp>
      <p:sp>
        <p:nvSpPr>
          <p:cNvPr id="112" name="Slide Number Placeholder 111">
            <a:extLst>
              <a:ext uri="{FF2B5EF4-FFF2-40B4-BE49-F238E27FC236}">
                <a16:creationId xmlns:a16="http://schemas.microsoft.com/office/drawing/2014/main" id="{B7178B76-6F69-416C-A1A4-EA2B11425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13" name="Date Placeholder 112">
            <a:extLst>
              <a:ext uri="{FF2B5EF4-FFF2-40B4-BE49-F238E27FC236}">
                <a16:creationId xmlns:a16="http://schemas.microsoft.com/office/drawing/2014/main" id="{857A00F0-3BBC-498D-BA64-9D5729382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FA68-E334-BB47-A893-9BB1063BFAE3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D4E5B1AB-925A-4E07-A65E-155BEBF399B0}"/>
              </a:ext>
            </a:extLst>
          </p:cNvPr>
          <p:cNvSpPr txBox="1"/>
          <p:nvPr/>
        </p:nvSpPr>
        <p:spPr>
          <a:xfrm>
            <a:off x="36683" y="4156073"/>
            <a:ext cx="82206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 in CL and transfer line are optimized by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Xopt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maximize the accepted positrons.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longitudinal cut window, </a:t>
            </a: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acceptance of 3 is achieved with the cut window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E/E =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±2 % and </a:t>
            </a:r>
            <a:r>
              <a:rPr lang="el-GR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= 20 mm/c).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214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C6E31-B391-5508-20DA-37B3EB340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Comparison with full simulation</a:t>
            </a:r>
            <a:endParaRPr lang="en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D5853A-B70A-D41B-3BB7-B4D0E22AE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B66B-DAC2-5943-83EF-1E6960BE4977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BDF51F-D607-C19C-AE41-A7455FA4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C903FE-946E-F03D-8AF0-C61C40EB4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4B6B5B3-7499-2503-70A6-69ADFCF4C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341374"/>
              </p:ext>
            </p:extLst>
          </p:nvPr>
        </p:nvGraphicFramePr>
        <p:xfrm>
          <a:off x="1641971" y="1019506"/>
          <a:ext cx="744335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1118">
                  <a:extLst>
                    <a:ext uri="{9D8B030D-6E8A-4147-A177-3AD203B41FA5}">
                      <a16:colId xmlns:a16="http://schemas.microsoft.com/office/drawing/2014/main" val="3907753416"/>
                    </a:ext>
                  </a:extLst>
                </a:gridCol>
                <a:gridCol w="2481118">
                  <a:extLst>
                    <a:ext uri="{9D8B030D-6E8A-4147-A177-3AD203B41FA5}">
                      <a16:colId xmlns:a16="http://schemas.microsoft.com/office/drawing/2014/main" val="839357185"/>
                    </a:ext>
                  </a:extLst>
                </a:gridCol>
                <a:gridCol w="2481118">
                  <a:extLst>
                    <a:ext uri="{9D8B030D-6E8A-4147-A177-3AD203B41FA5}">
                      <a16:colId xmlns:a16="http://schemas.microsoft.com/office/drawing/2014/main" val="25739729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FR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Analytical formulae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Start-to-end simulation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2965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 (cut window)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0807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size x/y 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10.95/9.6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3.15/2.48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4507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Normalized Emittance x/y [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mm.rad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16.2 / 9.2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13.5/12.8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8955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spread [%]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540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length 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644823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AD773A6-0E56-03FA-8E45-E61D1BC53D0F}"/>
              </a:ext>
            </a:extLst>
          </p:cNvPr>
          <p:cNvSpPr txBox="1"/>
          <p:nvPr/>
        </p:nvSpPr>
        <p:spPr>
          <a:xfrm>
            <a:off x="777874" y="3768939"/>
            <a:ext cx="98040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For both cases, the final accepted yields are </a:t>
            </a:r>
            <a:r>
              <a:rPr lang="en-GB" dirty="0">
                <a:solidFill>
                  <a:srgbClr val="FF0000"/>
                </a:solidFill>
              </a:rPr>
              <a:t>comparable</a:t>
            </a:r>
            <a:r>
              <a:rPr lang="en-GB" dirty="0"/>
              <a:t> when the transverse phase space is neglected.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 some extent, analytical formulas are an efficient tool for optimizing parameters in the capture </a:t>
            </a:r>
            <a:r>
              <a:rPr lang="en-GB" dirty="0" err="1"/>
              <a:t>linac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1557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FC9E441-6AA9-46BF-A894-BA80F4BDA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552727" cy="432048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6D DR acceptance approach – (preliminary result)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036A45-6DDF-4807-ACD8-9731258B5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55BB6-D656-1A4E-B929-D2245F22A474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B13BBB6-7DA6-4E36-A2EC-1547B887D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9261E9-6FCC-416C-925E-F3D024E4B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758750-19F3-4367-92FA-51BC489F8F05}"/>
              </a:ext>
            </a:extLst>
          </p:cNvPr>
          <p:cNvSpPr txBox="1"/>
          <p:nvPr/>
        </p:nvSpPr>
        <p:spPr>
          <a:xfrm>
            <a:off x="57795" y="581472"/>
            <a:ext cx="70946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selection of the damping ring has not yet been finalized, and the results presented here should be considered preliminary.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6D DR acceptance approach to estimate the accepted e+ yield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surviving particles identified by particle ID after damping ring tracking are used to define a 6D hypersphere, enabling survival prediction without full DR tracking [1].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6D acceptance approach, the current positron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yields an DR acceptance of 1. Further validation and optimization studies are in progress to enhance its performance.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D0F533-BB95-45F7-9C65-793253C7F37B}"/>
              </a:ext>
            </a:extLst>
          </p:cNvPr>
          <p:cNvSpPr txBox="1"/>
          <p:nvPr/>
        </p:nvSpPr>
        <p:spPr>
          <a:xfrm>
            <a:off x="152614" y="5441534"/>
            <a:ext cx="104293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Andrea Latina, “RF-Track acceptance surface,” WP4 - Damping ring and transfer lines, Jun. 27, 2025. https://indico.cern.ch/event/1563670/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6338995-83EC-482E-BD89-8A597BC93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23" y="3029744"/>
            <a:ext cx="3226164" cy="24107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B288850-8E67-4406-9732-4349D3BACB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2464" y="3029744"/>
            <a:ext cx="3211862" cy="241071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40F343B-508F-412D-97D6-86EB387BA3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8195" y="3101752"/>
            <a:ext cx="3211862" cy="24107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EE513C-DA8A-1975-E05F-02F49C21C2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2463" y="680450"/>
            <a:ext cx="3605109" cy="220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881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FC9E441-6AA9-46BF-A894-BA80F4BDA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237E9E-3A5B-41CC-9ECE-FE381EB0A7EC}"/>
              </a:ext>
            </a:extLst>
          </p:cNvPr>
          <p:cNvSpPr txBox="1"/>
          <p:nvPr/>
        </p:nvSpPr>
        <p:spPr>
          <a:xfrm>
            <a:off x="299000" y="978321"/>
            <a:ext cx="1028293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FCC-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capture section is essential part of the e+ production chain defining its final performance. The FS baseline fulfils the FCC-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injector requirements.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with the analytical formula approach and the start-to-end simulation, the accepted yields are comparable when the transverse plane is neglected.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Xopt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together with analytical formulas, the optimization of both the capture 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downstream sections becomes more efficient.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performance of the RF operating at 3 GHz requires further understanding and more detailed optimization to achieve improvement.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6D acceptance approach represents a more advanced method for optimizing the positron 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although its validation is still ongoing. In addition, machine learning techniques are being considered and compared with the current 6D acceptance approach.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81D81C-E860-4BB6-ACF2-6465B3B15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3CB74-E9CF-499F-953F-8D950F71C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E76E61-B85E-43A0-B55C-3C9F3A177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C8132-D237-C748-B49F-FE78F265F95E}" type="datetime1">
              <a:rPr lang="fr-FR" smtClean="0"/>
              <a:t>21/10/2025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4437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760B4-530B-47BD-9FD2-BB766DC85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BC0A6D-DD8E-4015-8AAA-D5F959154C1F}"/>
              </a:ext>
            </a:extLst>
          </p:cNvPr>
          <p:cNvSpPr txBox="1"/>
          <p:nvPr/>
        </p:nvSpPr>
        <p:spPr>
          <a:xfrm>
            <a:off x="1346004" y="1445568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b="1" dirty="0"/>
              <a:t> positron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Simulation tool</a:t>
            </a:r>
            <a:r>
              <a:rPr lang="en-US" altLang="zh-CN" b="1" dirty="0"/>
              <a:t>s</a:t>
            </a:r>
            <a:r>
              <a:rPr lang="en-GB" altLang="zh-CN" b="1" dirty="0"/>
              <a:t> and p</a:t>
            </a:r>
            <a:r>
              <a:rPr lang="en-GB" b="1" dirty="0"/>
              <a:t>ositron capture system (baseline)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Possible options for RF structures operating at 3 GHz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6</a:t>
            </a:r>
            <a:r>
              <a:rPr lang="en-US" altLang="zh-CN" b="1" dirty="0"/>
              <a:t>D acceptance approach for accepted e+ yield</a:t>
            </a: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Summary and conclusion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4A508CE-0EC4-466B-A1F1-1D9AB86E5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5264BC0-C401-46F6-A775-F786D3DBC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3EF420B-BDE1-459D-A927-2C182415E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64EFA-E9DE-5B40-8181-1B4CBFCDDF24}" type="datetime1">
              <a:rPr lang="fr-FR" smtClean="0"/>
              <a:t>21/10/2025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9967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43FB41F-AAD0-3AF0-B75D-80B32EF23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/>
          <a:lstStyle/>
          <a:p>
            <a:r>
              <a:rPr lang="en-GB" dirty="0"/>
              <a:t>Credits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834D0ADF-C53B-66A8-CE36-098F76F8BB65}"/>
              </a:ext>
            </a:extLst>
          </p:cNvPr>
          <p:cNvGraphicFramePr>
            <a:graphicFrameLocks noGrp="1"/>
          </p:cNvGraphicFramePr>
          <p:nvPr/>
        </p:nvGraphicFramePr>
        <p:xfrm>
          <a:off x="636759" y="792228"/>
          <a:ext cx="9804057" cy="33172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55315">
                  <a:extLst>
                    <a:ext uri="{9D8B030D-6E8A-4147-A177-3AD203B41FA5}">
                      <a16:colId xmlns:a16="http://schemas.microsoft.com/office/drawing/2014/main" val="547279261"/>
                    </a:ext>
                  </a:extLst>
                </a:gridCol>
                <a:gridCol w="8448742">
                  <a:extLst>
                    <a:ext uri="{9D8B030D-6E8A-4147-A177-3AD203B41FA5}">
                      <a16:colId xmlns:a16="http://schemas.microsoft.com/office/drawing/2014/main" val="27913683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PSI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B.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Auchmann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I. M. Besana, S.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Bettoni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P.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Craievich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Duda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R.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Fortunati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H. Garcia-Rodrigues, D.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Hauenstein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         R.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Ischebeck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P.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Juranic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J.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Kosse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F.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Marcellini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U.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Michlmayr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G. L.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Orlandi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Pedrozzi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J.-Y.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Raguin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S.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Reiche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R. Rotundo, S. Sanfilippo, M.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Schär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N.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Strohmaier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N.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Vallis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Zykova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R. </a:t>
                      </a:r>
                      <a:r>
                        <a:rPr lang="en-GB" sz="1400" b="0" i="0" dirty="0" err="1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Zennaro</a:t>
                      </a:r>
                      <a:r>
                        <a:rPr lang="en-GB" sz="1400" b="0" i="0" dirty="0"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, H.H. Braun, M. Seidel all the technical groups involved  in the P3 experiment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58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IJCLab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Alharthi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I. Chaikovska, R. Chehab, V.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Mytrochenko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Y. Wang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111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CERN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W.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Bartmann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H.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Bartosik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Calviani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S.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Doebert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Y.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Duthell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J. L. Grenard,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Grudiev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B.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Humann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Kurtulus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Latina, A. Lechner, R. Mena Andrade,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Perillo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Marcone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K.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Oide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Y.  Zhao, F. Zimmermann, Z.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Vostrel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Benedikt</a:t>
                      </a:r>
                      <a:endParaRPr lang="en-GB" sz="14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662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SLAC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Raubenheimer</a:t>
                      </a:r>
                      <a:endParaRPr lang="en-GB" sz="14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934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i="0" dirty="0">
                          <a:effectLst/>
                          <a:latin typeface="Calibri Light" panose="020F0302020204030204" pitchFamily="34" charset="0"/>
                          <a:ea typeface="Lato" panose="020F0502020204030203" pitchFamily="34" charset="0"/>
                          <a:cs typeface="Calibri Light" panose="020F0302020204030204" pitchFamily="34" charset="0"/>
                        </a:rPr>
                        <a:t>KEK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Y.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Enomoto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 K. Furukawa, F. Miyahara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491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INFN-LNF</a:t>
                      </a:r>
                      <a:endParaRPr lang="en-CH" sz="14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Milardi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De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Santis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O.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Etisken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S.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Spampinati</a:t>
                      </a:r>
                      <a:endParaRPr lang="en-GB" sz="14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30916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and L.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Bandiera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N.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Canale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Mazzolari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G.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Paternò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Romagnoni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Sytov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(INFN/Ferrara),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Bacci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Rossetti Conti (INFN/Milano)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Bacci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Rossetti Conti, L.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Bandiera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D.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Boccanfuso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(INFN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Naple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) , N.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Canale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O.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Lorio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(INFN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Naple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),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Mazzolari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R.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Negrello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G.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Paternò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Romagnoni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M.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Soldani</a:t>
                      </a:r>
                      <a:r>
                        <a:rPr lang="en-GB" sz="14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, A. </a:t>
                      </a:r>
                      <a:r>
                        <a:rPr lang="en-GB" sz="140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Sytov</a:t>
                      </a:r>
                      <a:endParaRPr lang="en-GB" sz="14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19296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9559BCC7-7E1E-FE88-5ECA-EDCC36205ECC}"/>
              </a:ext>
            </a:extLst>
          </p:cNvPr>
          <p:cNvSpPr/>
          <p:nvPr/>
        </p:nvSpPr>
        <p:spPr>
          <a:xfrm>
            <a:off x="1777815" y="5045540"/>
            <a:ext cx="691234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FCCIS: 'This project has received funding from the European Union's Horizon 2020 research and innovation programme under the European Union's Horizon 2020 research and innovation programme under grant agreement No 951754.'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DBAB38-1FC2-BAAB-BE17-FED2623C2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595" y="4490697"/>
            <a:ext cx="1571988" cy="4677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825C70-C0EC-0227-EC2C-6596F8F36071}"/>
              </a:ext>
            </a:extLst>
          </p:cNvPr>
          <p:cNvSpPr txBox="1"/>
          <p:nvPr/>
        </p:nvSpPr>
        <p:spPr>
          <a:xfrm>
            <a:off x="1846772" y="4490697"/>
            <a:ext cx="684338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This work was done under the auspices of CHART (Swiss Accelerator Research and Technology) Collaboration, 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https://chart.ch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- 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CHART Scientific Report 2022: </a:t>
            </a:r>
            <a:r>
              <a:rPr lang="en-GB" sz="12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https://chart.ch/reports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12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8333BDA-9723-C6BF-2EF2-009777BBA1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370" y="5070339"/>
            <a:ext cx="1128142" cy="381290"/>
          </a:xfrm>
          <a:prstGeom prst="rect">
            <a:avLst/>
          </a:prstGeom>
        </p:spPr>
      </p:pic>
      <p:sp>
        <p:nvSpPr>
          <p:cNvPr id="42" name="AutoShape 2">
            <a:extLst>
              <a:ext uri="{FF2B5EF4-FFF2-40B4-BE49-F238E27FC236}">
                <a16:creationId xmlns:a16="http://schemas.microsoft.com/office/drawing/2014/main" id="{77C9ED9D-D97A-B70B-C84A-7C83286991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33988" y="28765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4795D7-1704-B4F2-1E10-35D141E3B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19BC-AD4D-1D42-950F-31E762AB1B23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A06976-D971-8A72-F780-D84B4C6EB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C977AA-4D3C-4521-A3E5-F31A1A648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8610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ACAFA2F-733B-4841-9E6D-CC934626DE62}"/>
              </a:ext>
            </a:extLst>
          </p:cNvPr>
          <p:cNvSpPr/>
          <p:nvPr/>
        </p:nvSpPr>
        <p:spPr>
          <a:xfrm>
            <a:off x="3546152" y="2429579"/>
            <a:ext cx="368047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Thanks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555154-9BE6-4D16-91BC-32148F2E0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E6D86E-6341-4685-823C-63426673C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229EE1-0C9C-47D4-B1F0-F6C15047B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FC12-7680-EF4A-B0EC-C62A02489E0D}" type="datetime1">
              <a:rPr lang="fr-FR" smtClean="0"/>
              <a:t>21/10/2025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8051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074D9B6-0331-474C-ACB5-F55020D21220}"/>
              </a:ext>
            </a:extLst>
          </p:cNvPr>
          <p:cNvSpPr txBox="1"/>
          <p:nvPr/>
        </p:nvSpPr>
        <p:spPr>
          <a:xfrm>
            <a:off x="-34111" y="1702085"/>
            <a:ext cx="11773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e</a:t>
            </a:r>
            <a:r>
              <a:rPr lang="en-GB" sz="1000" b="1" baseline="30000" dirty="0"/>
              <a:t>-</a:t>
            </a:r>
            <a:r>
              <a:rPr lang="en-GB" sz="1000" b="1" dirty="0"/>
              <a:t> 2.86 GeV</a:t>
            </a:r>
          </a:p>
          <a:p>
            <a:r>
              <a:rPr lang="en-US" altLang="de-DE" sz="1000" b="1" dirty="0"/>
              <a:t>    Q = ~3.8 </a:t>
            </a:r>
            <a:r>
              <a:rPr lang="en-US" altLang="de-DE" sz="1000" b="1" dirty="0" err="1"/>
              <a:t>nC</a:t>
            </a:r>
            <a:endParaRPr lang="en-US" altLang="de-DE" sz="1000" b="1" dirty="0"/>
          </a:p>
          <a:p>
            <a:endParaRPr lang="en-GB" sz="10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0239C1D-0182-4F85-9135-1C5684AFD198}"/>
              </a:ext>
            </a:extLst>
          </p:cNvPr>
          <p:cNvSpPr/>
          <p:nvPr/>
        </p:nvSpPr>
        <p:spPr>
          <a:xfrm>
            <a:off x="9542263" y="1184410"/>
            <a:ext cx="1279090" cy="188946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400" dirty="0">
                <a:solidFill>
                  <a:srgbClr val="FF6600"/>
                </a:solidFill>
              </a:rPr>
              <a:t>Damping Ring </a:t>
            </a:r>
            <a:r>
              <a:rPr lang="en-US" altLang="de-DE" sz="1400" dirty="0"/>
              <a:t>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400" b="1" dirty="0" err="1">
                <a:solidFill>
                  <a:srgbClr val="FF0000"/>
                </a:solidFill>
              </a:rPr>
              <a:t>Q</a:t>
            </a:r>
            <a:r>
              <a:rPr lang="en-US" altLang="de-DE" sz="1400" b="1" baseline="-25000" dirty="0" err="1">
                <a:solidFill>
                  <a:srgbClr val="FF0000"/>
                </a:solidFill>
              </a:rPr>
              <a:t>b</a:t>
            </a:r>
            <a:r>
              <a:rPr lang="en-US" altLang="de-DE" sz="1400" b="1" dirty="0">
                <a:solidFill>
                  <a:srgbClr val="FF0000"/>
                </a:solidFill>
              </a:rPr>
              <a:t> = 5 </a:t>
            </a:r>
            <a:r>
              <a:rPr lang="en-US" altLang="de-DE" sz="1400" b="1" dirty="0" err="1">
                <a:solidFill>
                  <a:srgbClr val="FF0000"/>
                </a:solidFill>
              </a:rPr>
              <a:t>nC</a:t>
            </a:r>
            <a:endParaRPr lang="en-US" altLang="de-DE" sz="1400" b="1" dirty="0">
              <a:solidFill>
                <a:srgbClr val="FF0000"/>
              </a:solidFill>
            </a:endParaRPr>
          </a:p>
        </p:txBody>
      </p:sp>
      <p:sp>
        <p:nvSpPr>
          <p:cNvPr id="2543" name="Rectangle 101">
            <a:extLst>
              <a:ext uri="{FF2B5EF4-FFF2-40B4-BE49-F238E27FC236}">
                <a16:creationId xmlns:a16="http://schemas.microsoft.com/office/drawing/2014/main" id="{7A6D24A4-ADEB-363C-9AB2-C3EEE00C9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2944" y="944602"/>
            <a:ext cx="2361730" cy="74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>
                <a:solidFill>
                  <a:srgbClr val="FF0000"/>
                </a:solidFill>
              </a:rPr>
              <a:t>Q = 13 nC </a:t>
            </a:r>
            <a:r>
              <a:rPr lang="en-US" altLang="de-DE" sz="1060" dirty="0"/>
              <a:t>(considering 60% losses for transport, collimation and injection into DR)</a:t>
            </a:r>
          </a:p>
        </p:txBody>
      </p:sp>
      <p:sp>
        <p:nvSpPr>
          <p:cNvPr id="10" name="Rettangolo con angoli arrotondati 2186">
            <a:extLst>
              <a:ext uri="{FF2B5EF4-FFF2-40B4-BE49-F238E27FC236}">
                <a16:creationId xmlns:a16="http://schemas.microsoft.com/office/drawing/2014/main" id="{ABE38644-0BF1-9636-DF88-B87D7023198C}"/>
              </a:ext>
            </a:extLst>
          </p:cNvPr>
          <p:cNvSpPr/>
          <p:nvPr/>
        </p:nvSpPr>
        <p:spPr>
          <a:xfrm>
            <a:off x="1152239" y="885890"/>
            <a:ext cx="4985014" cy="1485141"/>
          </a:xfrm>
          <a:prstGeom prst="roundRect">
            <a:avLst>
              <a:gd name="adj" fmla="val 6032"/>
            </a:avLst>
          </a:prstGeom>
          <a:solidFill>
            <a:schemeClr val="accent2">
              <a:alpha val="2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/>
          </a:p>
        </p:txBody>
      </p:sp>
      <p:sp>
        <p:nvSpPr>
          <p:cNvPr id="17" name="Title 5">
            <a:extLst>
              <a:ext uri="{FF2B5EF4-FFF2-40B4-BE49-F238E27FC236}">
                <a16:creationId xmlns:a16="http://schemas.microsoft.com/office/drawing/2014/main" id="{DF97C97E-43E7-6BEE-CC02-33DFD18D5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827" y="141053"/>
            <a:ext cx="6691118" cy="432048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positron </a:t>
            </a:r>
            <a:r>
              <a:rPr lang="en-GB" dirty="0" err="1"/>
              <a:t>linac</a:t>
            </a:r>
            <a:r>
              <a:rPr lang="en-GB" dirty="0"/>
              <a:t> - baseline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0B805F4-1908-4EA8-93C8-073E4C4DBDDC}"/>
              </a:ext>
            </a:extLst>
          </p:cNvPr>
          <p:cNvSpPr/>
          <p:nvPr/>
        </p:nvSpPr>
        <p:spPr>
          <a:xfrm>
            <a:off x="172107" y="1536003"/>
            <a:ext cx="605009" cy="218567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6" name="Cube 155">
            <a:extLst>
              <a:ext uri="{FF2B5EF4-FFF2-40B4-BE49-F238E27FC236}">
                <a16:creationId xmlns:a16="http://schemas.microsoft.com/office/drawing/2014/main" id="{5AAB84C2-1C41-46C5-A604-2892776CF7A6}"/>
              </a:ext>
            </a:extLst>
          </p:cNvPr>
          <p:cNvSpPr/>
          <p:nvPr/>
        </p:nvSpPr>
        <p:spPr>
          <a:xfrm rot="16200000">
            <a:off x="655542" y="1505832"/>
            <a:ext cx="560257" cy="315591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158" name="AutoShape 126">
            <a:extLst>
              <a:ext uri="{FF2B5EF4-FFF2-40B4-BE49-F238E27FC236}">
                <a16:creationId xmlns:a16="http://schemas.microsoft.com/office/drawing/2014/main" id="{EED97984-C70E-45B1-A300-F6543DDE559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56551" y="1592469"/>
            <a:ext cx="393311" cy="121876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60" name="AutoShape 126">
            <a:extLst>
              <a:ext uri="{FF2B5EF4-FFF2-40B4-BE49-F238E27FC236}">
                <a16:creationId xmlns:a16="http://schemas.microsoft.com/office/drawing/2014/main" id="{78BB0C8B-609D-4C53-B7D5-23B9FB1BFCF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50629" y="1638450"/>
            <a:ext cx="393311" cy="121876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61" name="AutoShape 126">
            <a:extLst>
              <a:ext uri="{FF2B5EF4-FFF2-40B4-BE49-F238E27FC236}">
                <a16:creationId xmlns:a16="http://schemas.microsoft.com/office/drawing/2014/main" id="{0E354E2D-FCB5-451E-B490-71F5DA10447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174415" y="1636037"/>
            <a:ext cx="393311" cy="179989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62" name="AutoShape 127">
            <a:extLst>
              <a:ext uri="{FF2B5EF4-FFF2-40B4-BE49-F238E27FC236}">
                <a16:creationId xmlns:a16="http://schemas.microsoft.com/office/drawing/2014/main" id="{190133E8-E67A-4F82-9CFA-E7B781854FC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78552" y="1619922"/>
            <a:ext cx="381128" cy="20003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64" name="AutoShape 126">
            <a:extLst>
              <a:ext uri="{FF2B5EF4-FFF2-40B4-BE49-F238E27FC236}">
                <a16:creationId xmlns:a16="http://schemas.microsoft.com/office/drawing/2014/main" id="{F59AB43F-4D2A-4321-B381-BA25F826EF8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70546" y="1628282"/>
            <a:ext cx="373189" cy="2000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65" name="AutoShape 126">
            <a:extLst>
              <a:ext uri="{FF2B5EF4-FFF2-40B4-BE49-F238E27FC236}">
                <a16:creationId xmlns:a16="http://schemas.microsoft.com/office/drawing/2014/main" id="{7145469D-2F65-4A9D-8AA9-9E5BA11429D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67399" y="1621166"/>
            <a:ext cx="373188" cy="214332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66" name="AutoShape 126">
            <a:extLst>
              <a:ext uri="{FF2B5EF4-FFF2-40B4-BE49-F238E27FC236}">
                <a16:creationId xmlns:a16="http://schemas.microsoft.com/office/drawing/2014/main" id="{2CF98E19-24EA-4406-81A6-E35468DBD4E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11565" y="1605317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67" name="Rectangle 159">
            <a:extLst>
              <a:ext uri="{FF2B5EF4-FFF2-40B4-BE49-F238E27FC236}">
                <a16:creationId xmlns:a16="http://schemas.microsoft.com/office/drawing/2014/main" id="{1822179E-A441-46CB-80AC-3C15D99D8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5087" y="817659"/>
            <a:ext cx="2145139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Capture linac 2 GHz, 13.3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6 RF structures </a:t>
            </a:r>
          </a:p>
        </p:txBody>
      </p:sp>
      <p:sp>
        <p:nvSpPr>
          <p:cNvPr id="168" name="Terminator 2252">
            <a:extLst>
              <a:ext uri="{FF2B5EF4-FFF2-40B4-BE49-F238E27FC236}">
                <a16:creationId xmlns:a16="http://schemas.microsoft.com/office/drawing/2014/main" id="{2B5C5083-D1B2-4FC6-813B-29EF3B679B2C}"/>
              </a:ext>
            </a:extLst>
          </p:cNvPr>
          <p:cNvSpPr/>
          <p:nvPr/>
        </p:nvSpPr>
        <p:spPr>
          <a:xfrm>
            <a:off x="1298529" y="1304832"/>
            <a:ext cx="1764031" cy="132827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169" name="Terminator 2253">
            <a:extLst>
              <a:ext uri="{FF2B5EF4-FFF2-40B4-BE49-F238E27FC236}">
                <a16:creationId xmlns:a16="http://schemas.microsoft.com/office/drawing/2014/main" id="{2768CBAC-FF27-44D5-8729-2C1424056EDF}"/>
              </a:ext>
            </a:extLst>
          </p:cNvPr>
          <p:cNvSpPr/>
          <p:nvPr/>
        </p:nvSpPr>
        <p:spPr>
          <a:xfrm>
            <a:off x="1317630" y="2016326"/>
            <a:ext cx="1764031" cy="132827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170" name="Rectangle 159">
            <a:extLst>
              <a:ext uri="{FF2B5EF4-FFF2-40B4-BE49-F238E27FC236}">
                <a16:creationId xmlns:a16="http://schemas.microsoft.com/office/drawing/2014/main" id="{EC28BD5B-F253-49DE-9315-E75B6EF122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219" y="1960690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171" name="Rectangle 159">
            <a:extLst>
              <a:ext uri="{FF2B5EF4-FFF2-40B4-BE49-F238E27FC236}">
                <a16:creationId xmlns:a16="http://schemas.microsoft.com/office/drawing/2014/main" id="{12557F78-8E61-4D2F-8A27-956097024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5511" y="1232752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172" name="AutoShape 126">
            <a:extLst>
              <a:ext uri="{FF2B5EF4-FFF2-40B4-BE49-F238E27FC236}">
                <a16:creationId xmlns:a16="http://schemas.microsoft.com/office/drawing/2014/main" id="{0D55A473-C103-45C1-8E1A-30B635274F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52982" y="1620022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 dirty="0">
              <a:solidFill>
                <a:srgbClr val="FF6600"/>
              </a:solidFill>
            </a:endParaRPr>
          </a:p>
        </p:txBody>
      </p:sp>
      <p:sp>
        <p:nvSpPr>
          <p:cNvPr id="173" name="Line 153">
            <a:extLst>
              <a:ext uri="{FF2B5EF4-FFF2-40B4-BE49-F238E27FC236}">
                <a16:creationId xmlns:a16="http://schemas.microsoft.com/office/drawing/2014/main" id="{804B4777-F98A-4EA0-BBA0-AC0DC0007D05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5865" y="1680019"/>
            <a:ext cx="218666" cy="7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EE9CC2AB-ADD5-4B34-B05F-2875173CB9DB}"/>
              </a:ext>
            </a:extLst>
          </p:cNvPr>
          <p:cNvGrpSpPr/>
          <p:nvPr/>
        </p:nvGrpSpPr>
        <p:grpSpPr>
          <a:xfrm>
            <a:off x="3404561" y="1451095"/>
            <a:ext cx="597109" cy="478505"/>
            <a:chOff x="9394041" y="2815344"/>
            <a:chExt cx="352949" cy="394423"/>
          </a:xfrm>
        </p:grpSpPr>
        <p:sp>
          <p:nvSpPr>
            <p:cNvPr id="175" name="AutoShape 72">
              <a:extLst>
                <a:ext uri="{FF2B5EF4-FFF2-40B4-BE49-F238E27FC236}">
                  <a16:creationId xmlns:a16="http://schemas.microsoft.com/office/drawing/2014/main" id="{714E06F3-F956-478E-BDD0-81E8F789B2A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176" name="AutoShape 72">
              <a:extLst>
                <a:ext uri="{FF2B5EF4-FFF2-40B4-BE49-F238E27FC236}">
                  <a16:creationId xmlns:a16="http://schemas.microsoft.com/office/drawing/2014/main" id="{CF767ED6-02E3-42E9-AFE4-F84CF358385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177" name="AutoShape 68">
              <a:extLst>
                <a:ext uri="{FF2B5EF4-FFF2-40B4-BE49-F238E27FC236}">
                  <a16:creationId xmlns:a16="http://schemas.microsoft.com/office/drawing/2014/main" id="{CB1D5A92-4A29-4316-9A33-AD0C92840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178" name="AutoShape 68">
              <a:extLst>
                <a:ext uri="{FF2B5EF4-FFF2-40B4-BE49-F238E27FC236}">
                  <a16:creationId xmlns:a16="http://schemas.microsoft.com/office/drawing/2014/main" id="{0B070539-A4D0-4D64-9C00-F757FDC18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179" name="Rectangle 159">
            <a:extLst>
              <a:ext uri="{FF2B5EF4-FFF2-40B4-BE49-F238E27FC236}">
                <a16:creationId xmlns:a16="http://schemas.microsoft.com/office/drawing/2014/main" id="{550E927D-A172-4B2B-B054-D10082B6B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4658" y="998228"/>
            <a:ext cx="1577676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Positron/Electron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Separation at 170 MeV</a:t>
            </a:r>
          </a:p>
        </p:txBody>
      </p:sp>
      <p:sp>
        <p:nvSpPr>
          <p:cNvPr id="180" name="Rectangle 159">
            <a:extLst>
              <a:ext uri="{FF2B5EF4-FFF2-40B4-BE49-F238E27FC236}">
                <a16:creationId xmlns:a16="http://schemas.microsoft.com/office/drawing/2014/main" id="{B97BBE16-36F1-487B-93A1-B001C13CC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4181" y="2000628"/>
            <a:ext cx="1598515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Electron/Photon dumps</a:t>
            </a:r>
          </a:p>
        </p:txBody>
      </p:sp>
      <p:sp>
        <p:nvSpPr>
          <p:cNvPr id="181" name="AutoShape 126">
            <a:extLst>
              <a:ext uri="{FF2B5EF4-FFF2-40B4-BE49-F238E27FC236}">
                <a16:creationId xmlns:a16="http://schemas.microsoft.com/office/drawing/2014/main" id="{2D47E5DA-07FB-471E-8237-7BCCB3388F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63951" y="1662760"/>
            <a:ext cx="393311" cy="179989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82" name="AutoShape 127">
            <a:extLst>
              <a:ext uri="{FF2B5EF4-FFF2-40B4-BE49-F238E27FC236}">
                <a16:creationId xmlns:a16="http://schemas.microsoft.com/office/drawing/2014/main" id="{5A4664A5-19E4-4103-BFBB-9C83CF5B8A4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68088" y="1646645"/>
            <a:ext cx="381128" cy="20003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85" name="AutoShape 126">
            <a:extLst>
              <a:ext uri="{FF2B5EF4-FFF2-40B4-BE49-F238E27FC236}">
                <a16:creationId xmlns:a16="http://schemas.microsoft.com/office/drawing/2014/main" id="{360B940F-561F-4077-B4DC-D892998F809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01101" y="1632040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86" name="Terminator 2252">
            <a:extLst>
              <a:ext uri="{FF2B5EF4-FFF2-40B4-BE49-F238E27FC236}">
                <a16:creationId xmlns:a16="http://schemas.microsoft.com/office/drawing/2014/main" id="{0954AA93-51B5-40E8-B83D-B2C791D9A174}"/>
              </a:ext>
            </a:extLst>
          </p:cNvPr>
          <p:cNvSpPr/>
          <p:nvPr/>
        </p:nvSpPr>
        <p:spPr>
          <a:xfrm>
            <a:off x="4288065" y="1331555"/>
            <a:ext cx="1764031" cy="132827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187" name="Terminator 2253">
            <a:extLst>
              <a:ext uri="{FF2B5EF4-FFF2-40B4-BE49-F238E27FC236}">
                <a16:creationId xmlns:a16="http://schemas.microsoft.com/office/drawing/2014/main" id="{D54BB8F7-2F0B-4816-90C3-BF4BF31A7360}"/>
              </a:ext>
            </a:extLst>
          </p:cNvPr>
          <p:cNvSpPr/>
          <p:nvPr/>
        </p:nvSpPr>
        <p:spPr>
          <a:xfrm>
            <a:off x="4307166" y="2043049"/>
            <a:ext cx="1764031" cy="132827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188" name="Rectangle 159">
            <a:extLst>
              <a:ext uri="{FF2B5EF4-FFF2-40B4-BE49-F238E27FC236}">
                <a16:creationId xmlns:a16="http://schemas.microsoft.com/office/drawing/2014/main" id="{B93103C3-1DA4-4719-A182-878D9931C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3755" y="1987413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189" name="Rectangle 159">
            <a:extLst>
              <a:ext uri="{FF2B5EF4-FFF2-40B4-BE49-F238E27FC236}">
                <a16:creationId xmlns:a16="http://schemas.microsoft.com/office/drawing/2014/main" id="{7077CF35-02EC-4ACA-9B1D-5D5A7EE6D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5047" y="1259475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190" name="AutoShape 126">
            <a:extLst>
              <a:ext uri="{FF2B5EF4-FFF2-40B4-BE49-F238E27FC236}">
                <a16:creationId xmlns:a16="http://schemas.microsoft.com/office/drawing/2014/main" id="{D5DE3938-839C-4735-BB38-EAC415D9B53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42518" y="1646745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 dirty="0">
              <a:solidFill>
                <a:srgbClr val="FF6600"/>
              </a:solidFill>
            </a:endParaRPr>
          </a:p>
        </p:txBody>
      </p:sp>
      <p:sp>
        <p:nvSpPr>
          <p:cNvPr id="191" name="Line 153">
            <a:extLst>
              <a:ext uri="{FF2B5EF4-FFF2-40B4-BE49-F238E27FC236}">
                <a16:creationId xmlns:a16="http://schemas.microsoft.com/office/drawing/2014/main" id="{C94124C4-E575-43D3-AA5E-D6B895CB8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5401" y="1728808"/>
            <a:ext cx="218666" cy="75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192" name="Line 153">
            <a:extLst>
              <a:ext uri="{FF2B5EF4-FFF2-40B4-BE49-F238E27FC236}">
                <a16:creationId xmlns:a16="http://schemas.microsoft.com/office/drawing/2014/main" id="{56851352-B521-4D0D-A947-4929E0D1D00F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0049" y="1713434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00FC7966-521A-4934-B44F-9CB6241D0873}"/>
              </a:ext>
            </a:extLst>
          </p:cNvPr>
          <p:cNvGrpSpPr/>
          <p:nvPr/>
        </p:nvGrpSpPr>
        <p:grpSpPr>
          <a:xfrm>
            <a:off x="6225427" y="1618283"/>
            <a:ext cx="107060" cy="267486"/>
            <a:chOff x="2060159" y="969287"/>
            <a:chExt cx="169647" cy="423857"/>
          </a:xfrm>
        </p:grpSpPr>
        <p:grpSp>
          <p:nvGrpSpPr>
            <p:cNvPr id="194" name="Group 23">
              <a:extLst>
                <a:ext uri="{FF2B5EF4-FFF2-40B4-BE49-F238E27FC236}">
                  <a16:creationId xmlns:a16="http://schemas.microsoft.com/office/drawing/2014/main" id="{3EFB59C0-FD49-4F88-8309-11B40001AD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199" name="Line 24">
                <a:extLst>
                  <a:ext uri="{FF2B5EF4-FFF2-40B4-BE49-F238E27FC236}">
                    <a16:creationId xmlns:a16="http://schemas.microsoft.com/office/drawing/2014/main" id="{9F97A69F-074E-4779-A3BD-32952F71B5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00" name="Line 25">
                <a:extLst>
                  <a:ext uri="{FF2B5EF4-FFF2-40B4-BE49-F238E27FC236}">
                    <a16:creationId xmlns:a16="http://schemas.microsoft.com/office/drawing/2014/main" id="{70E7E535-DCB2-4907-A7CB-0DAB57B498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01" name="Line 26">
                <a:extLst>
                  <a:ext uri="{FF2B5EF4-FFF2-40B4-BE49-F238E27FC236}">
                    <a16:creationId xmlns:a16="http://schemas.microsoft.com/office/drawing/2014/main" id="{2DD6AF5D-7724-4A43-9ABD-8A1EA3AA73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195" name="Group 23">
              <a:extLst>
                <a:ext uri="{FF2B5EF4-FFF2-40B4-BE49-F238E27FC236}">
                  <a16:creationId xmlns:a16="http://schemas.microsoft.com/office/drawing/2014/main" id="{46CBC242-99F1-474F-AD63-2DA00A7111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196" name="Line 24">
                <a:extLst>
                  <a:ext uri="{FF2B5EF4-FFF2-40B4-BE49-F238E27FC236}">
                    <a16:creationId xmlns:a16="http://schemas.microsoft.com/office/drawing/2014/main" id="{EAB87235-1B91-43B0-973E-A8A9C2E33B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97" name="Line 25">
                <a:extLst>
                  <a:ext uri="{FF2B5EF4-FFF2-40B4-BE49-F238E27FC236}">
                    <a16:creationId xmlns:a16="http://schemas.microsoft.com/office/drawing/2014/main" id="{A4039525-22D6-4F32-8A04-E7DDE93DBC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98" name="Line 26">
                <a:extLst>
                  <a:ext uri="{FF2B5EF4-FFF2-40B4-BE49-F238E27FC236}">
                    <a16:creationId xmlns:a16="http://schemas.microsoft.com/office/drawing/2014/main" id="{34FAEC12-8AE1-43EE-968E-0939C80DF2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096EE671-D831-4943-9165-280F91A9930E}"/>
              </a:ext>
            </a:extLst>
          </p:cNvPr>
          <p:cNvGrpSpPr/>
          <p:nvPr/>
        </p:nvGrpSpPr>
        <p:grpSpPr>
          <a:xfrm>
            <a:off x="6517787" y="1624093"/>
            <a:ext cx="107060" cy="267486"/>
            <a:chOff x="2060159" y="969287"/>
            <a:chExt cx="169647" cy="423857"/>
          </a:xfrm>
        </p:grpSpPr>
        <p:grpSp>
          <p:nvGrpSpPr>
            <p:cNvPr id="203" name="Group 23">
              <a:extLst>
                <a:ext uri="{FF2B5EF4-FFF2-40B4-BE49-F238E27FC236}">
                  <a16:creationId xmlns:a16="http://schemas.microsoft.com/office/drawing/2014/main" id="{DFFA5BFF-C397-4A10-9B41-A03135D00C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08" name="Line 24">
                <a:extLst>
                  <a:ext uri="{FF2B5EF4-FFF2-40B4-BE49-F238E27FC236}">
                    <a16:creationId xmlns:a16="http://schemas.microsoft.com/office/drawing/2014/main" id="{AC372EA1-14E9-4AB6-8192-1306B48D20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09" name="Line 25">
                <a:extLst>
                  <a:ext uri="{FF2B5EF4-FFF2-40B4-BE49-F238E27FC236}">
                    <a16:creationId xmlns:a16="http://schemas.microsoft.com/office/drawing/2014/main" id="{25B77C6E-8749-4277-AD5C-0AAA0C82DA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0" name="Line 26">
                <a:extLst>
                  <a:ext uri="{FF2B5EF4-FFF2-40B4-BE49-F238E27FC236}">
                    <a16:creationId xmlns:a16="http://schemas.microsoft.com/office/drawing/2014/main" id="{32078FB0-6EB1-4A90-B376-DAE5AA9024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04" name="Group 23">
              <a:extLst>
                <a:ext uri="{FF2B5EF4-FFF2-40B4-BE49-F238E27FC236}">
                  <a16:creationId xmlns:a16="http://schemas.microsoft.com/office/drawing/2014/main" id="{2ABF3607-002F-464E-8FAC-CD76B36C10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05" name="Line 24">
                <a:extLst>
                  <a:ext uri="{FF2B5EF4-FFF2-40B4-BE49-F238E27FC236}">
                    <a16:creationId xmlns:a16="http://schemas.microsoft.com/office/drawing/2014/main" id="{39D533B2-2030-4B3D-8849-1B4BCC2D23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06" name="Line 25">
                <a:extLst>
                  <a:ext uri="{FF2B5EF4-FFF2-40B4-BE49-F238E27FC236}">
                    <a16:creationId xmlns:a16="http://schemas.microsoft.com/office/drawing/2014/main" id="{CAAE1DDB-32FF-47D8-8A02-445D248E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07" name="Line 26">
                <a:extLst>
                  <a:ext uri="{FF2B5EF4-FFF2-40B4-BE49-F238E27FC236}">
                    <a16:creationId xmlns:a16="http://schemas.microsoft.com/office/drawing/2014/main" id="{33042654-391C-47E5-A334-A66E3F20EF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211" name="Rectangle 159">
            <a:extLst>
              <a:ext uri="{FF2B5EF4-FFF2-40B4-BE49-F238E27FC236}">
                <a16:creationId xmlns:a16="http://schemas.microsoft.com/office/drawing/2014/main" id="{1578B4C3-98FF-47D2-BE20-2BEA33568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7125" y="714357"/>
            <a:ext cx="1709122" cy="58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Solenoid-based focusing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RF: 2 GHz, 13.3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20 RF structures</a:t>
            </a:r>
          </a:p>
        </p:txBody>
      </p:sp>
      <p:sp>
        <p:nvSpPr>
          <p:cNvPr id="213" name="AutoShape 126">
            <a:extLst>
              <a:ext uri="{FF2B5EF4-FFF2-40B4-BE49-F238E27FC236}">
                <a16:creationId xmlns:a16="http://schemas.microsoft.com/office/drawing/2014/main" id="{7BBB14B7-D587-4211-B0E6-960563F4C5A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878263" y="1717458"/>
            <a:ext cx="393311" cy="179989"/>
          </a:xfrm>
          <a:prstGeom prst="can">
            <a:avLst>
              <a:gd name="adj" fmla="val 24611"/>
            </a:avLst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14" name="AutoShape 127">
            <a:extLst>
              <a:ext uri="{FF2B5EF4-FFF2-40B4-BE49-F238E27FC236}">
                <a16:creationId xmlns:a16="http://schemas.microsoft.com/office/drawing/2014/main" id="{8325443C-EB9F-4EF0-B079-69765A1731C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182400" y="1701343"/>
            <a:ext cx="381128" cy="20003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15" name="Line 153">
            <a:extLst>
              <a:ext uri="{FF2B5EF4-FFF2-40B4-BE49-F238E27FC236}">
                <a16:creationId xmlns:a16="http://schemas.microsoft.com/office/drawing/2014/main" id="{5379F538-C888-49E5-BC17-197183694EA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79190" y="1788838"/>
            <a:ext cx="222327" cy="18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16" name="AutoShape 126">
            <a:extLst>
              <a:ext uri="{FF2B5EF4-FFF2-40B4-BE49-F238E27FC236}">
                <a16:creationId xmlns:a16="http://schemas.microsoft.com/office/drawing/2014/main" id="{6238BF15-79C9-4AFD-8310-EB91A4CFCA3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74394" y="1709703"/>
            <a:ext cx="373189" cy="200037"/>
          </a:xfrm>
          <a:prstGeom prst="can">
            <a:avLst>
              <a:gd name="adj" fmla="val 24611"/>
            </a:avLst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17" name="AutoShape 126">
            <a:extLst>
              <a:ext uri="{FF2B5EF4-FFF2-40B4-BE49-F238E27FC236}">
                <a16:creationId xmlns:a16="http://schemas.microsoft.com/office/drawing/2014/main" id="{8891D2B5-1A27-444C-B4C6-05E729756D6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771247" y="1702587"/>
            <a:ext cx="373188" cy="214332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1" name="Rectangle 159">
            <a:extLst>
              <a:ext uri="{FF2B5EF4-FFF2-40B4-BE49-F238E27FC236}">
                <a16:creationId xmlns:a16="http://schemas.microsoft.com/office/drawing/2014/main" id="{472D66C0-090C-45E1-8FE0-1F2A4F91C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259" y="851144"/>
            <a:ext cx="1888659" cy="58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Quadrupole-based focusing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RF: 2 GHz, 12.3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52 RF structures</a:t>
            </a:r>
          </a:p>
        </p:txBody>
      </p:sp>
      <p:sp>
        <p:nvSpPr>
          <p:cNvPr id="222" name="Line 153">
            <a:extLst>
              <a:ext uri="{FF2B5EF4-FFF2-40B4-BE49-F238E27FC236}">
                <a16:creationId xmlns:a16="http://schemas.microsoft.com/office/drawing/2014/main" id="{B6FE970A-4EB7-4725-BA76-098199CFBC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4649" y="1732598"/>
            <a:ext cx="531241" cy="37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EA921416-BAAB-4709-80B4-A4288A7291C0}"/>
              </a:ext>
            </a:extLst>
          </p:cNvPr>
          <p:cNvGrpSpPr/>
          <p:nvPr/>
        </p:nvGrpSpPr>
        <p:grpSpPr>
          <a:xfrm>
            <a:off x="8156912" y="1733600"/>
            <a:ext cx="1463623" cy="927573"/>
            <a:chOff x="9375792" y="5064560"/>
            <a:chExt cx="1181908" cy="1034623"/>
          </a:xfrm>
        </p:grpSpPr>
        <p:sp>
          <p:nvSpPr>
            <p:cNvPr id="224" name="AutoShape 72">
              <a:extLst>
                <a:ext uri="{FF2B5EF4-FFF2-40B4-BE49-F238E27FC236}">
                  <a16:creationId xmlns:a16="http://schemas.microsoft.com/office/drawing/2014/main" id="{B9CD07FF-E6F8-4CD2-9689-4B696D17C62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501806" y="5864288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25" name="AutoShape 72">
              <a:extLst>
                <a:ext uri="{FF2B5EF4-FFF2-40B4-BE49-F238E27FC236}">
                  <a16:creationId xmlns:a16="http://schemas.microsoft.com/office/drawing/2014/main" id="{3B07B879-7FD8-4B38-9842-7D16B5C313B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377684" y="57996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26" name="AutoShape 72">
              <a:extLst>
                <a:ext uri="{FF2B5EF4-FFF2-40B4-BE49-F238E27FC236}">
                  <a16:creationId xmlns:a16="http://schemas.microsoft.com/office/drawing/2014/main" id="{0AFD9BF5-9E70-47AC-AC5A-FE2FFD240BC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269192" y="571689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27" name="AutoShape 72">
              <a:extLst>
                <a:ext uri="{FF2B5EF4-FFF2-40B4-BE49-F238E27FC236}">
                  <a16:creationId xmlns:a16="http://schemas.microsoft.com/office/drawing/2014/main" id="{87ED9CD3-C5DB-4E22-A162-9AEF02616EE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154677" y="560962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28" name="AutoShape 68">
              <a:extLst>
                <a:ext uri="{FF2B5EF4-FFF2-40B4-BE49-F238E27FC236}">
                  <a16:creationId xmlns:a16="http://schemas.microsoft.com/office/drawing/2014/main" id="{E678463C-8C18-4DDE-880F-618E57867FC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53635" y="531105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9" name="AutoShape 68">
              <a:extLst>
                <a:ext uri="{FF2B5EF4-FFF2-40B4-BE49-F238E27FC236}">
                  <a16:creationId xmlns:a16="http://schemas.microsoft.com/office/drawing/2014/main" id="{45C4F137-6715-4822-B38D-1577C36BDDE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635137" y="521784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30" name="AutoShape 68">
              <a:extLst>
                <a:ext uri="{FF2B5EF4-FFF2-40B4-BE49-F238E27FC236}">
                  <a16:creationId xmlns:a16="http://schemas.microsoft.com/office/drawing/2014/main" id="{D7F8F90D-F5B6-401F-9806-54F3BB0DB45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508331" y="5131261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31" name="AutoShape 68">
              <a:extLst>
                <a:ext uri="{FF2B5EF4-FFF2-40B4-BE49-F238E27FC236}">
                  <a16:creationId xmlns:a16="http://schemas.microsoft.com/office/drawing/2014/main" id="{0DDBD2F3-0D55-4AEA-BFC1-6FFD881CC15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375792" y="50645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232" name="Rectangle 159">
            <a:extLst>
              <a:ext uri="{FF2B5EF4-FFF2-40B4-BE49-F238E27FC236}">
                <a16:creationId xmlns:a16="http://schemas.microsoft.com/office/drawing/2014/main" id="{C656F359-0C95-40D5-94B1-F0FD7CB09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8514" y="1661592"/>
            <a:ext cx="93968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Transfer line</a:t>
            </a:r>
          </a:p>
        </p:txBody>
      </p:sp>
      <p:sp>
        <p:nvSpPr>
          <p:cNvPr id="233" name="Rectangle 159">
            <a:extLst>
              <a:ext uri="{FF2B5EF4-FFF2-40B4-BE49-F238E27FC236}">
                <a16:creationId xmlns:a16="http://schemas.microsoft.com/office/drawing/2014/main" id="{2EA48545-1E0E-4E26-A5FA-07BD7C7E94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802" y="1380560"/>
            <a:ext cx="1204176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Matching section</a:t>
            </a:r>
          </a:p>
        </p:txBody>
      </p:sp>
      <p:sp>
        <p:nvSpPr>
          <p:cNvPr id="243" name="AutoShape 126">
            <a:extLst>
              <a:ext uri="{FF2B5EF4-FFF2-40B4-BE49-F238E27FC236}">
                <a16:creationId xmlns:a16="http://schemas.microsoft.com/office/drawing/2014/main" id="{E5A519C5-6207-49B4-AD0B-372030D31942}"/>
              </a:ext>
            </a:extLst>
          </p:cNvPr>
          <p:cNvSpPr>
            <a:spLocks noChangeArrowheads="1"/>
          </p:cNvSpPr>
          <p:nvPr/>
        </p:nvSpPr>
        <p:spPr bwMode="auto">
          <a:xfrm rot="7272389">
            <a:off x="8863495" y="2178346"/>
            <a:ext cx="393311" cy="161923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44" name="AutoShape 127">
            <a:extLst>
              <a:ext uri="{FF2B5EF4-FFF2-40B4-BE49-F238E27FC236}">
                <a16:creationId xmlns:a16="http://schemas.microsoft.com/office/drawing/2014/main" id="{2299F2D2-043B-43C7-B74F-92D23A91868D}"/>
              </a:ext>
            </a:extLst>
          </p:cNvPr>
          <p:cNvSpPr>
            <a:spLocks noChangeArrowheads="1"/>
          </p:cNvSpPr>
          <p:nvPr/>
        </p:nvSpPr>
        <p:spPr bwMode="auto">
          <a:xfrm rot="7272389">
            <a:off x="8653338" y="2075176"/>
            <a:ext cx="393311" cy="17701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54" name="Rectangle 159">
            <a:extLst>
              <a:ext uri="{FF2B5EF4-FFF2-40B4-BE49-F238E27FC236}">
                <a16:creationId xmlns:a16="http://schemas.microsoft.com/office/drawing/2014/main" id="{FFC5F429-982D-4D1F-AC7F-80C2E9C8C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4264" y="2283001"/>
            <a:ext cx="1273105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Energy collimator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and compressor</a:t>
            </a:r>
          </a:p>
        </p:txBody>
      </p:sp>
      <p:sp>
        <p:nvSpPr>
          <p:cNvPr id="255" name="Rectangle 159">
            <a:extLst>
              <a:ext uri="{FF2B5EF4-FFF2-40B4-BE49-F238E27FC236}">
                <a16:creationId xmlns:a16="http://schemas.microsoft.com/office/drawing/2014/main" id="{B08EE039-9E0D-4637-B68B-46FF3B0A87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107" y="1125003"/>
            <a:ext cx="1220207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Target &amp; cryostat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65779E-FC46-43BE-88AA-EA475CAE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105" name="Can 3">
            <a:extLst>
              <a:ext uri="{FF2B5EF4-FFF2-40B4-BE49-F238E27FC236}">
                <a16:creationId xmlns:a16="http://schemas.microsoft.com/office/drawing/2014/main" id="{5DE90547-0D32-4A81-916F-98EB47571D82}"/>
              </a:ext>
            </a:extLst>
          </p:cNvPr>
          <p:cNvSpPr/>
          <p:nvPr/>
        </p:nvSpPr>
        <p:spPr>
          <a:xfrm rot="5400000">
            <a:off x="5804226" y="2852577"/>
            <a:ext cx="236338" cy="2043102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106" name="AutoShape 126">
            <a:extLst>
              <a:ext uri="{FF2B5EF4-FFF2-40B4-BE49-F238E27FC236}">
                <a16:creationId xmlns:a16="http://schemas.microsoft.com/office/drawing/2014/main" id="{83EE65EA-289B-4521-B73C-4EAF9B679D2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78852" y="379511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07" name="Line 153">
            <a:extLst>
              <a:ext uri="{FF2B5EF4-FFF2-40B4-BE49-F238E27FC236}">
                <a16:creationId xmlns:a16="http://schemas.microsoft.com/office/drawing/2014/main" id="{39507F2E-7653-49DA-AF62-2E17CAF52A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22457" y="3878330"/>
            <a:ext cx="1266406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108" name="Cube 107">
            <a:extLst>
              <a:ext uri="{FF2B5EF4-FFF2-40B4-BE49-F238E27FC236}">
                <a16:creationId xmlns:a16="http://schemas.microsoft.com/office/drawing/2014/main" id="{EAB892EE-695B-4C18-A616-5ABAE675A39C}"/>
              </a:ext>
            </a:extLst>
          </p:cNvPr>
          <p:cNvSpPr/>
          <p:nvPr/>
        </p:nvSpPr>
        <p:spPr>
          <a:xfrm rot="16200000">
            <a:off x="3422222" y="3691012"/>
            <a:ext cx="680253" cy="404165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109" name="Line 153">
            <a:extLst>
              <a:ext uri="{FF2B5EF4-FFF2-40B4-BE49-F238E27FC236}">
                <a16:creationId xmlns:a16="http://schemas.microsoft.com/office/drawing/2014/main" id="{737D58C1-6829-4A1B-BBF0-9EEF34B55305}"/>
              </a:ext>
            </a:extLst>
          </p:cNvPr>
          <p:cNvSpPr>
            <a:spLocks noChangeShapeType="1"/>
          </p:cNvSpPr>
          <p:nvPr/>
        </p:nvSpPr>
        <p:spPr bwMode="auto">
          <a:xfrm>
            <a:off x="6943946" y="3862264"/>
            <a:ext cx="651419" cy="73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110" name="AutoShape 126">
            <a:extLst>
              <a:ext uri="{FF2B5EF4-FFF2-40B4-BE49-F238E27FC236}">
                <a16:creationId xmlns:a16="http://schemas.microsoft.com/office/drawing/2014/main" id="{E3A31D59-8C8E-4A0A-9E56-365EBBCAE4B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94977" y="3771187"/>
            <a:ext cx="690932" cy="171396"/>
          </a:xfrm>
          <a:prstGeom prst="can">
            <a:avLst>
              <a:gd name="adj" fmla="val 24611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1" name="AutoShape 126">
            <a:extLst>
              <a:ext uri="{FF2B5EF4-FFF2-40B4-BE49-F238E27FC236}">
                <a16:creationId xmlns:a16="http://schemas.microsoft.com/office/drawing/2014/main" id="{EBBE03A5-4C50-4562-8213-8B4C7689C53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45819" y="3829738"/>
            <a:ext cx="384373" cy="97184"/>
          </a:xfrm>
          <a:prstGeom prst="can">
            <a:avLst>
              <a:gd name="adj" fmla="val 24611"/>
            </a:avLst>
          </a:prstGeom>
          <a:solidFill>
            <a:schemeClr val="accent4"/>
          </a:solidFill>
          <a:ln w="9525">
            <a:solidFill>
              <a:schemeClr val="accent4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12" name="AutoShape 126">
            <a:extLst>
              <a:ext uri="{FF2B5EF4-FFF2-40B4-BE49-F238E27FC236}">
                <a16:creationId xmlns:a16="http://schemas.microsoft.com/office/drawing/2014/main" id="{70FDAE6A-AFBD-4D23-B79A-F416B8E3AAA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73815" y="379511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14" name="AutoShape 126">
            <a:extLst>
              <a:ext uri="{FF2B5EF4-FFF2-40B4-BE49-F238E27FC236}">
                <a16:creationId xmlns:a16="http://schemas.microsoft.com/office/drawing/2014/main" id="{AADD6E83-8A5A-4A04-BB53-6CD749DA612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63475" y="380310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15" name="AutoShape 126">
            <a:extLst>
              <a:ext uri="{FF2B5EF4-FFF2-40B4-BE49-F238E27FC236}">
                <a16:creationId xmlns:a16="http://schemas.microsoft.com/office/drawing/2014/main" id="{057500A4-36C1-4A41-BABC-DCE7DC25963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65029" y="380310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16" name="AutoShape 126">
            <a:extLst>
              <a:ext uri="{FF2B5EF4-FFF2-40B4-BE49-F238E27FC236}">
                <a16:creationId xmlns:a16="http://schemas.microsoft.com/office/drawing/2014/main" id="{4BBED2D7-663B-4614-9B9B-3EC848D047D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668051" y="380310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17" name="AutoShape 126">
            <a:extLst>
              <a:ext uri="{FF2B5EF4-FFF2-40B4-BE49-F238E27FC236}">
                <a16:creationId xmlns:a16="http://schemas.microsoft.com/office/drawing/2014/main" id="{5714523D-0F80-469D-8896-A29FC2CEC51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78644" y="379511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18" name="AutoShape 126">
            <a:extLst>
              <a:ext uri="{FF2B5EF4-FFF2-40B4-BE49-F238E27FC236}">
                <a16:creationId xmlns:a16="http://schemas.microsoft.com/office/drawing/2014/main" id="{CBFCCC9A-A03F-4D9D-A1F9-C69E862DD1E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90567" y="380310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19" name="AutoShape 126">
            <a:extLst>
              <a:ext uri="{FF2B5EF4-FFF2-40B4-BE49-F238E27FC236}">
                <a16:creationId xmlns:a16="http://schemas.microsoft.com/office/drawing/2014/main" id="{6193ECB8-1DB6-415A-8B2B-9D575AF3533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92890" y="3815256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20" name="AutoShape 126">
            <a:extLst>
              <a:ext uri="{FF2B5EF4-FFF2-40B4-BE49-F238E27FC236}">
                <a16:creationId xmlns:a16="http://schemas.microsoft.com/office/drawing/2014/main" id="{F9FB0D8C-3C4F-4ADE-8F2D-CCB4C6331E9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495669" y="3815151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F91A92B7-0546-485E-A243-72046C9A0016}"/>
              </a:ext>
            </a:extLst>
          </p:cNvPr>
          <p:cNvCxnSpPr/>
          <p:nvPr/>
        </p:nvCxnSpPr>
        <p:spPr bwMode="auto">
          <a:xfrm>
            <a:off x="3884414" y="4362603"/>
            <a:ext cx="10164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9DB0CC58-AC4E-42DA-A2E2-DF606669BCCD}"/>
              </a:ext>
            </a:extLst>
          </p:cNvPr>
          <p:cNvCxnSpPr/>
          <p:nvPr/>
        </p:nvCxnSpPr>
        <p:spPr bwMode="auto">
          <a:xfrm>
            <a:off x="4886732" y="3893095"/>
            <a:ext cx="0" cy="45336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3" name="AutoShape 126">
            <a:extLst>
              <a:ext uri="{FF2B5EF4-FFF2-40B4-BE49-F238E27FC236}">
                <a16:creationId xmlns:a16="http://schemas.microsoft.com/office/drawing/2014/main" id="{AC32D57E-D3FE-47F6-BF12-4C6B3C07B80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17206" y="3860689"/>
            <a:ext cx="393311" cy="121876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B427D7EB-1C65-4AF1-B912-4FF5DE3FF830}"/>
              </a:ext>
            </a:extLst>
          </p:cNvPr>
          <p:cNvCxnSpPr>
            <a:cxnSpLocks/>
          </p:cNvCxnSpPr>
          <p:nvPr/>
        </p:nvCxnSpPr>
        <p:spPr bwMode="auto">
          <a:xfrm flipH="1">
            <a:off x="3884414" y="3212584"/>
            <a:ext cx="9247" cy="113387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5" name="Rectangle 101">
            <a:extLst>
              <a:ext uri="{FF2B5EF4-FFF2-40B4-BE49-F238E27FC236}">
                <a16:creationId xmlns:a16="http://schemas.microsoft.com/office/drawing/2014/main" id="{340D2A56-BA24-4A2C-904B-A0FDE7A4B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0532" y="4330846"/>
            <a:ext cx="580608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 3</a:t>
            </a:r>
            <a:r>
              <a:rPr lang="en-CH" altLang="de-DE" sz="795" dirty="0"/>
              <a:t>4</a:t>
            </a:r>
            <a:r>
              <a:rPr lang="en-US" altLang="de-DE" sz="795" dirty="0"/>
              <a:t>6 mm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A1A6BD84-9F5A-4AC0-9A1A-7CCCD63D5537}"/>
              </a:ext>
            </a:extLst>
          </p:cNvPr>
          <p:cNvCxnSpPr/>
          <p:nvPr/>
        </p:nvCxnSpPr>
        <p:spPr bwMode="auto">
          <a:xfrm>
            <a:off x="4597577" y="3434912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" name="Rectangle 101">
            <a:extLst>
              <a:ext uri="{FF2B5EF4-FFF2-40B4-BE49-F238E27FC236}">
                <a16:creationId xmlns:a16="http://schemas.microsoft.com/office/drawing/2014/main" id="{22E7057A-1A15-40D6-8868-C4396CAD5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560" y="3238709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105 mm</a:t>
            </a: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B5527960-1227-4694-96CA-6688828C1563}"/>
              </a:ext>
            </a:extLst>
          </p:cNvPr>
          <p:cNvCxnSpPr/>
          <p:nvPr/>
        </p:nvCxnSpPr>
        <p:spPr bwMode="auto">
          <a:xfrm>
            <a:off x="4299389" y="3636206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9" name="Rectangle 101">
            <a:extLst>
              <a:ext uri="{FF2B5EF4-FFF2-40B4-BE49-F238E27FC236}">
                <a16:creationId xmlns:a16="http://schemas.microsoft.com/office/drawing/2014/main" id="{CB77F20F-D65B-4D43-B705-ED6A5C6F5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373" y="3440003"/>
            <a:ext cx="495649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7</a:t>
            </a:r>
            <a:r>
              <a:rPr lang="en-CH" altLang="de-DE" sz="795" dirty="0"/>
              <a:t>2</a:t>
            </a:r>
            <a:r>
              <a:rPr lang="en-US" altLang="de-DE" sz="795" dirty="0"/>
              <a:t> mm</a:t>
            </a:r>
          </a:p>
        </p:txBody>
      </p:sp>
      <p:sp>
        <p:nvSpPr>
          <p:cNvPr id="130" name="Can 2281">
            <a:extLst>
              <a:ext uri="{FF2B5EF4-FFF2-40B4-BE49-F238E27FC236}">
                <a16:creationId xmlns:a16="http://schemas.microsoft.com/office/drawing/2014/main" id="{5A7ADC64-7A2D-4EF1-A153-55972827975D}"/>
              </a:ext>
            </a:extLst>
          </p:cNvPr>
          <p:cNvSpPr/>
          <p:nvPr/>
        </p:nvSpPr>
        <p:spPr>
          <a:xfrm rot="5400000">
            <a:off x="8354352" y="2869394"/>
            <a:ext cx="236338" cy="2009468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131" name="AutoShape 126">
            <a:extLst>
              <a:ext uri="{FF2B5EF4-FFF2-40B4-BE49-F238E27FC236}">
                <a16:creationId xmlns:a16="http://schemas.microsoft.com/office/drawing/2014/main" id="{7F01DD5C-7C0C-4A58-8756-D082CCAA2C2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45795" y="379511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32" name="Line 153">
            <a:extLst>
              <a:ext uri="{FF2B5EF4-FFF2-40B4-BE49-F238E27FC236}">
                <a16:creationId xmlns:a16="http://schemas.microsoft.com/office/drawing/2014/main" id="{68C77B3B-9E09-40B2-AC66-30C5A047D310}"/>
              </a:ext>
            </a:extLst>
          </p:cNvPr>
          <p:cNvSpPr>
            <a:spLocks noChangeShapeType="1"/>
          </p:cNvSpPr>
          <p:nvPr/>
        </p:nvSpPr>
        <p:spPr bwMode="auto">
          <a:xfrm>
            <a:off x="9493644" y="3856558"/>
            <a:ext cx="447411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133" name="AutoShape 126">
            <a:extLst>
              <a:ext uri="{FF2B5EF4-FFF2-40B4-BE49-F238E27FC236}">
                <a16:creationId xmlns:a16="http://schemas.microsoft.com/office/drawing/2014/main" id="{A79D6025-2C97-4843-9CE9-1D0ACB56161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40758" y="379511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34" name="AutoShape 126">
            <a:extLst>
              <a:ext uri="{FF2B5EF4-FFF2-40B4-BE49-F238E27FC236}">
                <a16:creationId xmlns:a16="http://schemas.microsoft.com/office/drawing/2014/main" id="{08B18D2B-67DB-4B38-9092-DFD13950F3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830418" y="380310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35" name="AutoShape 126">
            <a:extLst>
              <a:ext uri="{FF2B5EF4-FFF2-40B4-BE49-F238E27FC236}">
                <a16:creationId xmlns:a16="http://schemas.microsoft.com/office/drawing/2014/main" id="{31E274C0-4408-4723-91AF-B3CB7BAA5D2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031972" y="380310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36" name="AutoShape 126">
            <a:extLst>
              <a:ext uri="{FF2B5EF4-FFF2-40B4-BE49-F238E27FC236}">
                <a16:creationId xmlns:a16="http://schemas.microsoft.com/office/drawing/2014/main" id="{EB628C03-89A5-4B6C-8772-EA719A30AE0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234995" y="380310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37" name="AutoShape 126">
            <a:extLst>
              <a:ext uri="{FF2B5EF4-FFF2-40B4-BE49-F238E27FC236}">
                <a16:creationId xmlns:a16="http://schemas.microsoft.com/office/drawing/2014/main" id="{6F8806A8-8BEF-4A11-8197-2817DD2AC93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445587" y="3795117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38" name="AutoShape 126">
            <a:extLst>
              <a:ext uri="{FF2B5EF4-FFF2-40B4-BE49-F238E27FC236}">
                <a16:creationId xmlns:a16="http://schemas.microsoft.com/office/drawing/2014/main" id="{8D17FA19-EB87-4811-93EB-AA5AA7C26BF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657510" y="380310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39" name="AutoShape 126">
            <a:extLst>
              <a:ext uri="{FF2B5EF4-FFF2-40B4-BE49-F238E27FC236}">
                <a16:creationId xmlns:a16="http://schemas.microsoft.com/office/drawing/2014/main" id="{B8F98F95-15D9-449E-B421-FF02DE86A0B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859834" y="3815256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40" name="AutoShape 126">
            <a:extLst>
              <a:ext uri="{FF2B5EF4-FFF2-40B4-BE49-F238E27FC236}">
                <a16:creationId xmlns:a16="http://schemas.microsoft.com/office/drawing/2014/main" id="{5710C291-1EA4-4DB9-9730-6E8BEA67CB3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62613" y="3815151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FDA7C7C9-511A-4635-B0A9-97CA1AAABA0F}"/>
              </a:ext>
            </a:extLst>
          </p:cNvPr>
          <p:cNvCxnSpPr/>
          <p:nvPr/>
        </p:nvCxnSpPr>
        <p:spPr bwMode="auto">
          <a:xfrm>
            <a:off x="6930657" y="4358361"/>
            <a:ext cx="5744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86217F9F-AB19-4C39-B07D-82F0654E4889}"/>
              </a:ext>
            </a:extLst>
          </p:cNvPr>
          <p:cNvCxnSpPr/>
          <p:nvPr/>
        </p:nvCxnSpPr>
        <p:spPr bwMode="auto">
          <a:xfrm>
            <a:off x="7463188" y="3875121"/>
            <a:ext cx="0" cy="45336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43E31202-BC80-4687-9E78-0D8A80A4C58C}"/>
              </a:ext>
            </a:extLst>
          </p:cNvPr>
          <p:cNvCxnSpPr>
            <a:cxnSpLocks/>
          </p:cNvCxnSpPr>
          <p:nvPr/>
        </p:nvCxnSpPr>
        <p:spPr bwMode="auto">
          <a:xfrm>
            <a:off x="6943946" y="3875121"/>
            <a:ext cx="0" cy="45336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4" name="Rectangle 101">
            <a:extLst>
              <a:ext uri="{FF2B5EF4-FFF2-40B4-BE49-F238E27FC236}">
                <a16:creationId xmlns:a16="http://schemas.microsoft.com/office/drawing/2014/main" id="{B4FA2FAE-0116-43D4-832B-1F5A026D0A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2474" y="4183457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2</a:t>
            </a:r>
            <a:r>
              <a:rPr lang="en-CH" altLang="de-DE" sz="795" dirty="0"/>
              <a:t>40</a:t>
            </a:r>
            <a:r>
              <a:rPr lang="en-US" altLang="de-DE" sz="795" dirty="0"/>
              <a:t> mm</a:t>
            </a:r>
          </a:p>
        </p:txBody>
      </p:sp>
      <p:sp>
        <p:nvSpPr>
          <p:cNvPr id="145" name="AutoShape 126">
            <a:extLst>
              <a:ext uri="{FF2B5EF4-FFF2-40B4-BE49-F238E27FC236}">
                <a16:creationId xmlns:a16="http://schemas.microsoft.com/office/drawing/2014/main" id="{E82D744B-36A6-4019-9CE0-B23C7C697F7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042267" y="3794043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E56D3C5A-5012-4979-888E-B2905A2E2B92}"/>
              </a:ext>
            </a:extLst>
          </p:cNvPr>
          <p:cNvCxnSpPr/>
          <p:nvPr/>
        </p:nvCxnSpPr>
        <p:spPr bwMode="auto">
          <a:xfrm flipV="1">
            <a:off x="3518131" y="3465610"/>
            <a:ext cx="441751" cy="125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7" name="Rectangle 101">
            <a:extLst>
              <a:ext uri="{FF2B5EF4-FFF2-40B4-BE49-F238E27FC236}">
                <a16:creationId xmlns:a16="http://schemas.microsoft.com/office/drawing/2014/main" id="{DA0CF4EF-6A03-416F-A052-C80B6C1EB5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4310" y="3277149"/>
            <a:ext cx="636713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509.5 mm</a:t>
            </a:r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D89E122B-50E0-41D9-8311-9B1CCCF35E78}"/>
              </a:ext>
            </a:extLst>
          </p:cNvPr>
          <p:cNvCxnSpPr/>
          <p:nvPr/>
        </p:nvCxnSpPr>
        <p:spPr bwMode="auto">
          <a:xfrm>
            <a:off x="4904535" y="3632868"/>
            <a:ext cx="2039412" cy="86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9" name="Rectangle 101">
            <a:extLst>
              <a:ext uri="{FF2B5EF4-FFF2-40B4-BE49-F238E27FC236}">
                <a16:creationId xmlns:a16="http://schemas.microsoft.com/office/drawing/2014/main" id="{7F0FF10E-242F-45B7-A030-F66471A18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6662" y="3453160"/>
            <a:ext cx="686922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30</a:t>
            </a:r>
            <a:r>
              <a:rPr lang="en-CH" altLang="de-DE" sz="795" dirty="0"/>
              <a:t>00</a:t>
            </a:r>
            <a:r>
              <a:rPr lang="en-US" altLang="de-DE" sz="795" dirty="0"/>
              <a:t> mm</a:t>
            </a:r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91BE488B-269E-4194-95D0-B7D7E253C06D}"/>
              </a:ext>
            </a:extLst>
          </p:cNvPr>
          <p:cNvCxnSpPr/>
          <p:nvPr/>
        </p:nvCxnSpPr>
        <p:spPr bwMode="auto">
          <a:xfrm>
            <a:off x="7099414" y="3637174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Rectangle 101">
            <a:extLst>
              <a:ext uri="{FF2B5EF4-FFF2-40B4-BE49-F238E27FC236}">
                <a16:creationId xmlns:a16="http://schemas.microsoft.com/office/drawing/2014/main" id="{42783919-2BAB-4324-BED5-8826C4CA6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2513" y="3440971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200 mm</a:t>
            </a: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025DE1C7-8597-48CB-BE0C-C40C862B1736}"/>
              </a:ext>
            </a:extLst>
          </p:cNvPr>
          <p:cNvGrpSpPr/>
          <p:nvPr/>
        </p:nvGrpSpPr>
        <p:grpSpPr>
          <a:xfrm>
            <a:off x="9966702" y="3744587"/>
            <a:ext cx="107060" cy="267486"/>
            <a:chOff x="2060159" y="969287"/>
            <a:chExt cx="169647" cy="423857"/>
          </a:xfrm>
        </p:grpSpPr>
        <p:grpSp>
          <p:nvGrpSpPr>
            <p:cNvPr id="153" name="Group 23">
              <a:extLst>
                <a:ext uri="{FF2B5EF4-FFF2-40B4-BE49-F238E27FC236}">
                  <a16:creationId xmlns:a16="http://schemas.microsoft.com/office/drawing/2014/main" id="{8C94DA52-2D1A-4DFD-A19C-EF12832071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163" name="Line 24">
                <a:extLst>
                  <a:ext uri="{FF2B5EF4-FFF2-40B4-BE49-F238E27FC236}">
                    <a16:creationId xmlns:a16="http://schemas.microsoft.com/office/drawing/2014/main" id="{675D61BF-642D-48B7-8B7C-5B7F33D6BD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83" name="Line 25">
                <a:extLst>
                  <a:ext uri="{FF2B5EF4-FFF2-40B4-BE49-F238E27FC236}">
                    <a16:creationId xmlns:a16="http://schemas.microsoft.com/office/drawing/2014/main" id="{8BE00073-ACD9-4814-B7BD-B213E4F67B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84" name="Line 26">
                <a:extLst>
                  <a:ext uri="{FF2B5EF4-FFF2-40B4-BE49-F238E27FC236}">
                    <a16:creationId xmlns:a16="http://schemas.microsoft.com/office/drawing/2014/main" id="{64E6E3DB-E0E7-4B0A-9B16-F95799F528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154" name="Group 23">
              <a:extLst>
                <a:ext uri="{FF2B5EF4-FFF2-40B4-BE49-F238E27FC236}">
                  <a16:creationId xmlns:a16="http://schemas.microsoft.com/office/drawing/2014/main" id="{D14C3CB5-AABB-40AD-9499-E90667C2BA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155" name="Line 24">
                <a:extLst>
                  <a:ext uri="{FF2B5EF4-FFF2-40B4-BE49-F238E27FC236}">
                    <a16:creationId xmlns:a16="http://schemas.microsoft.com/office/drawing/2014/main" id="{636E5BA6-70DE-44D5-9FEE-BD22DAD48D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57" name="Line 25">
                <a:extLst>
                  <a:ext uri="{FF2B5EF4-FFF2-40B4-BE49-F238E27FC236}">
                    <a16:creationId xmlns:a16="http://schemas.microsoft.com/office/drawing/2014/main" id="{2C7298EC-C98D-44C3-BABD-D6C7A5D516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159" name="Line 26">
                <a:extLst>
                  <a:ext uri="{FF2B5EF4-FFF2-40B4-BE49-F238E27FC236}">
                    <a16:creationId xmlns:a16="http://schemas.microsoft.com/office/drawing/2014/main" id="{365EAFF6-978A-44D6-AEFE-D3B3455BF2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218" name="TextBox 217">
            <a:extLst>
              <a:ext uri="{FF2B5EF4-FFF2-40B4-BE49-F238E27FC236}">
                <a16:creationId xmlns:a16="http://schemas.microsoft.com/office/drawing/2014/main" id="{A86C45DF-DEB0-4F10-AED8-E7FE767CB3EA}"/>
              </a:ext>
            </a:extLst>
          </p:cNvPr>
          <p:cNvSpPr txBox="1"/>
          <p:nvPr/>
        </p:nvSpPr>
        <p:spPr>
          <a:xfrm>
            <a:off x="2919782" y="2736861"/>
            <a:ext cx="2925478" cy="337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59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Capture system (~ 20 meters)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353959A0-14EC-44B8-A565-A8B3FE9372B1}"/>
              </a:ext>
            </a:extLst>
          </p:cNvPr>
          <p:cNvSpPr/>
          <p:nvPr/>
        </p:nvSpPr>
        <p:spPr>
          <a:xfrm>
            <a:off x="2897970" y="2698933"/>
            <a:ext cx="7672993" cy="18236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05D825D8-F553-4C25-BD88-37631A7C8E01}"/>
              </a:ext>
            </a:extLst>
          </p:cNvPr>
          <p:cNvSpPr/>
          <p:nvPr/>
        </p:nvSpPr>
        <p:spPr>
          <a:xfrm>
            <a:off x="118936" y="4612339"/>
            <a:ext cx="10189636" cy="93076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Positron production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conventional scheme (e- beam size on target = 1 mm rms) . Target exit located at 40 mm </a:t>
            </a:r>
            <a:r>
              <a:rPr lang="en-GB" sz="1237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w.r.t.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HTS solenoid peak field.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Matching device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based on the SC solenoid (5 HTS coils, 72 mm bore, </a:t>
            </a:r>
            <a:r>
              <a:rPr lang="en-US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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60 mm including shielding)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Capture </a:t>
            </a:r>
            <a:r>
              <a:rPr lang="en-GB" sz="1237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based on the 6 L-band TW RF structures ( 2 GHz, </a:t>
            </a:r>
            <a:r>
              <a:rPr lang="en-US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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60 mm, 3-m long)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NC solenoid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 = 0.5 T (realistic conventional design based on the short coils B = 0.31 T) + short “tuning” solenoid B = 0.25 T before the 1</a:t>
            </a:r>
            <a:r>
              <a:rPr lang="en-GB" sz="1237" baseline="30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RF structure</a:t>
            </a:r>
          </a:p>
        </p:txBody>
      </p: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81078AD3-EAD8-4C82-9F95-8870CB675551}"/>
              </a:ext>
            </a:extLst>
          </p:cNvPr>
          <p:cNvCxnSpPr>
            <a:cxnSpLocks/>
          </p:cNvCxnSpPr>
          <p:nvPr/>
        </p:nvCxnSpPr>
        <p:spPr>
          <a:xfrm>
            <a:off x="1681828" y="2439564"/>
            <a:ext cx="1255050" cy="25469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49EB8D9A-701B-4D15-8BAE-2822F8033323}"/>
              </a:ext>
            </a:extLst>
          </p:cNvPr>
          <p:cNvCxnSpPr>
            <a:cxnSpLocks/>
          </p:cNvCxnSpPr>
          <p:nvPr/>
        </p:nvCxnSpPr>
        <p:spPr>
          <a:xfrm>
            <a:off x="4618436" y="2439564"/>
            <a:ext cx="5952527" cy="25469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59" name="Table 258">
            <a:extLst>
              <a:ext uri="{FF2B5EF4-FFF2-40B4-BE49-F238E27FC236}">
                <a16:creationId xmlns:a16="http://schemas.microsoft.com/office/drawing/2014/main" id="{7F62C435-99B7-4C47-AB14-4122565880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83141"/>
              </p:ext>
            </p:extLst>
          </p:nvPr>
        </p:nvGraphicFramePr>
        <p:xfrm>
          <a:off x="133496" y="3009624"/>
          <a:ext cx="2640275" cy="13882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2141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598134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470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Thickness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470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Production rate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e+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/N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e-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470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Deposited power [kW]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470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PEDD [J/g]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sp>
        <p:nvSpPr>
          <p:cNvPr id="260" name="TextBox 259">
            <a:extLst>
              <a:ext uri="{FF2B5EF4-FFF2-40B4-BE49-F238E27FC236}">
                <a16:creationId xmlns:a16="http://schemas.microsoft.com/office/drawing/2014/main" id="{DCA72330-035C-4B4A-8777-E8E99A8DF4E7}"/>
              </a:ext>
            </a:extLst>
          </p:cNvPr>
          <p:cNvSpPr txBox="1"/>
          <p:nvPr/>
        </p:nvSpPr>
        <p:spPr>
          <a:xfrm>
            <a:off x="611682" y="2721592"/>
            <a:ext cx="1356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Target-converter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E86591-FCD2-4419-9A73-119FB342D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8902D-7383-433E-8FB5-62B3A04D6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3E81-1AF0-F442-8B56-322436295A7D}" type="datetime1">
              <a:rPr lang="fr-FR" smtClean="0"/>
              <a:t>21/10/2025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8265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8D87C-AF1C-70BC-FEE0-DFB128189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5AF14-8CFF-EF10-FFD8-F5995F4F9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E2C1A-D134-53F2-4F31-99B4CAADA0FD}"/>
              </a:ext>
            </a:extLst>
          </p:cNvPr>
          <p:cNvSpPr txBox="1"/>
          <p:nvPr/>
        </p:nvSpPr>
        <p:spPr>
          <a:xfrm>
            <a:off x="1346004" y="1445568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b="1" dirty="0"/>
              <a:t> positron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Simulation tool</a:t>
            </a:r>
            <a:r>
              <a:rPr lang="en-US" altLang="zh-CN" b="1" dirty="0">
                <a:solidFill>
                  <a:srgbClr val="FF0000"/>
                </a:solidFill>
              </a:rPr>
              <a:t>s</a:t>
            </a:r>
            <a:r>
              <a:rPr lang="en-GB" altLang="zh-CN" b="1" dirty="0">
                <a:solidFill>
                  <a:srgbClr val="FF0000"/>
                </a:solidFill>
              </a:rPr>
              <a:t> and p</a:t>
            </a:r>
            <a:r>
              <a:rPr lang="en-GB" b="1" dirty="0">
                <a:solidFill>
                  <a:srgbClr val="FF0000"/>
                </a:solidFill>
              </a:rPr>
              <a:t>ositron capture system (baseline)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Possible options for RF structures operating at 3 GHz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6</a:t>
            </a:r>
            <a:r>
              <a:rPr lang="en-US" altLang="zh-CN" b="1" dirty="0"/>
              <a:t>D acceptance approach for accepted e+ yield</a:t>
            </a: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Summary and conclusion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FEF25AA-B78E-4499-412D-0474F530B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8D6484-FA69-B57A-1ABF-E3AD01BF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FD92B88-26B6-1E1C-70F6-89A855041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277CA-AF8D-AB48-A976-C509AD343537}" type="datetime1">
              <a:rPr lang="fr-FR" smtClean="0"/>
              <a:t>21/10/2025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9485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6A8FB-DF02-46F1-A7DF-56001685B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Simulation tools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4F1B6-84D9-488B-B178-E29624E97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B1DF499-8DF6-43BA-AABE-B00166804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85" y="4398043"/>
            <a:ext cx="3171825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678E7EF5-FF10-40CE-B0CF-E46F36340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786" y="2946346"/>
            <a:ext cx="2279201" cy="143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8C7FC5-3CC5-42D8-BB30-F95E525F02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7421" y="3061382"/>
            <a:ext cx="2997354" cy="126371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4C52E62-9664-495D-82E6-F1F90C383A0F}"/>
              </a:ext>
            </a:extLst>
          </p:cNvPr>
          <p:cNvSpPr txBox="1"/>
          <p:nvPr/>
        </p:nvSpPr>
        <p:spPr>
          <a:xfrm>
            <a:off x="151125" y="3343587"/>
            <a:ext cx="366746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1D1A77"/>
                </a:solidFill>
              </a:rPr>
              <a:t>Particle-matter interaction for positron production.</a:t>
            </a:r>
          </a:p>
          <a:p>
            <a:r>
              <a:rPr lang="en-GB" sz="1400" dirty="0">
                <a:solidFill>
                  <a:srgbClr val="1D1A77"/>
                </a:solidFill>
              </a:rPr>
              <a:t>https://geant4.web.cern.ch/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852746-0F28-4DA8-8717-6FBBB9A3F950}"/>
              </a:ext>
            </a:extLst>
          </p:cNvPr>
          <p:cNvSpPr txBox="1"/>
          <p:nvPr/>
        </p:nvSpPr>
        <p:spPr>
          <a:xfrm>
            <a:off x="3643366" y="4219090"/>
            <a:ext cx="460719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  <a:latin typeface="Roboto" panose="02000000000000000000" pitchFamily="2" charset="0"/>
              </a:rPr>
              <a:t>N</a:t>
            </a:r>
            <a:r>
              <a:rPr lang="en-GB" sz="1800" b="0" i="0" dirty="0">
                <a:solidFill>
                  <a:schemeClr val="accent4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ovel tracking code developed for the optimization of low-energy </a:t>
            </a:r>
            <a:r>
              <a:rPr lang="en-GB" sz="1800" b="0" i="0" dirty="0" err="1">
                <a:solidFill>
                  <a:schemeClr val="accent4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linacs</a:t>
            </a:r>
            <a:r>
              <a:rPr lang="en-GB" sz="1800" b="0" i="0" dirty="0">
                <a:solidFill>
                  <a:schemeClr val="accent4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r>
              <a:rPr lang="en-GB" sz="1800" b="0" i="0" dirty="0">
                <a:solidFill>
                  <a:schemeClr val="accent4">
                    <a:lumMod val="50000"/>
                  </a:schemeClr>
                </a:solidFill>
                <a:effectLst/>
                <a:latin typeface="Roboto" panose="02000000000000000000" pitchFamily="2" charset="0"/>
              </a:rPr>
              <a:t>Been tested successfully in several cases (CLIC, DEFT facility, Linac4 and etc.)</a:t>
            </a:r>
          </a:p>
          <a:p>
            <a:r>
              <a:rPr lang="en-GB" sz="1600" dirty="0">
                <a:solidFill>
                  <a:schemeClr val="accent4">
                    <a:lumMod val="50000"/>
                  </a:schemeClr>
                </a:solidFill>
              </a:rPr>
              <a:t>https://gitlab.cern.ch/rf-track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E06E99-51D3-42AF-B6A4-D5212288E5E8}"/>
              </a:ext>
            </a:extLst>
          </p:cNvPr>
          <p:cNvSpPr txBox="1"/>
          <p:nvPr/>
        </p:nvSpPr>
        <p:spPr>
          <a:xfrm>
            <a:off x="8436470" y="4155738"/>
            <a:ext cx="242252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chemeClr val="accent2">
                    <a:lumMod val="50000"/>
                  </a:schemeClr>
                </a:solidFill>
                <a:effectLst/>
                <a:latin typeface="-apple-system"/>
              </a:rPr>
              <a:t>Flexible optimization of arbitrary problems in Python.</a:t>
            </a:r>
            <a:r>
              <a:rPr lang="en-GB" b="0" i="0" dirty="0">
                <a:effectLst/>
                <a:latin typeface="-apple-system"/>
              </a:rPr>
              <a:t> </a:t>
            </a:r>
            <a:br>
              <a:rPr lang="en-GB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sz="1400" b="0" i="0" dirty="0">
                <a:effectLst/>
                <a:latin typeface="-apple-system"/>
              </a:rPr>
              <a:t>DOI: </a:t>
            </a:r>
            <a:r>
              <a:rPr lang="en-GB" sz="1400" b="0" i="0" u="none" strike="noStrike" dirty="0">
                <a:solidFill>
                  <a:srgbClr val="0050B3"/>
                </a:solidFill>
                <a:effectLst/>
                <a:latin typeface="-apple-system"/>
                <a:hlinkClick r:id="rId5"/>
              </a:rPr>
              <a:t>10.1103/PhysRevAccelBeams.27.084801</a:t>
            </a:r>
            <a:r>
              <a:rPr lang="en-GB" sz="1400" b="0" i="0" dirty="0">
                <a:effectLst/>
                <a:latin typeface="-apple-system"/>
              </a:rPr>
              <a:t> </a:t>
            </a:r>
            <a:endParaRPr lang="en-GB" sz="1400" b="0" i="0" dirty="0">
              <a:solidFill>
                <a:schemeClr val="accent2">
                  <a:lumMod val="50000"/>
                </a:schemeClr>
              </a:solidFill>
              <a:effectLst/>
              <a:latin typeface="-apple-system"/>
            </a:endParaRPr>
          </a:p>
          <a:p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494C6D-A18E-4EB3-A5E0-6CD72D8C4B79}"/>
              </a:ext>
            </a:extLst>
          </p:cNvPr>
          <p:cNvSpPr txBox="1"/>
          <p:nvPr/>
        </p:nvSpPr>
        <p:spPr>
          <a:xfrm>
            <a:off x="46567" y="850833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The start-to-end simulation requires:</a:t>
            </a:r>
          </a:p>
          <a:p>
            <a:pPr marL="958850" lvl="1" indent="-457200">
              <a:buFont typeface="+mj-lt"/>
              <a:buAutoNum type="arabicPeriod"/>
            </a:pPr>
            <a:r>
              <a:rPr lang="en-GB" sz="1800" dirty="0">
                <a:solidFill>
                  <a:srgbClr val="0000FF"/>
                </a:solidFill>
              </a:rPr>
              <a:t>beam-matter interaction</a:t>
            </a:r>
          </a:p>
          <a:p>
            <a:pPr marL="958850" lvl="1" indent="-457200">
              <a:buFont typeface="+mj-lt"/>
              <a:buAutoNum type="arabicPeriod"/>
            </a:pP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Beam dynamic simulation</a:t>
            </a:r>
          </a:p>
          <a:p>
            <a:pPr marL="958850" lvl="1" indent="-457200">
              <a:buFont typeface="+mj-lt"/>
              <a:buAutoNum type="arabicPeriod"/>
            </a:pPr>
            <a:r>
              <a:rPr lang="en-GB" sz="1800" dirty="0">
                <a:solidFill>
                  <a:srgbClr val="941100"/>
                </a:solidFill>
              </a:rPr>
              <a:t>Optimizing parameters</a:t>
            </a:r>
          </a:p>
        </p:txBody>
      </p:sp>
      <p:sp>
        <p:nvSpPr>
          <p:cNvPr id="14" name="Can 3">
            <a:extLst>
              <a:ext uri="{FF2B5EF4-FFF2-40B4-BE49-F238E27FC236}">
                <a16:creationId xmlns:a16="http://schemas.microsoft.com/office/drawing/2014/main" id="{1ABC63F8-AFD7-4916-B79F-FCA658B21258}"/>
              </a:ext>
            </a:extLst>
          </p:cNvPr>
          <p:cNvSpPr/>
          <p:nvPr/>
        </p:nvSpPr>
        <p:spPr>
          <a:xfrm rot="5400000">
            <a:off x="6381052" y="1263466"/>
            <a:ext cx="236338" cy="2043102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15" name="AutoShape 126">
            <a:extLst>
              <a:ext uri="{FF2B5EF4-FFF2-40B4-BE49-F238E27FC236}">
                <a16:creationId xmlns:a16="http://schemas.microsoft.com/office/drawing/2014/main" id="{6D19731D-FC79-44B4-B736-C9524BE2C6A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55678" y="2206006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6" name="Line 153">
            <a:extLst>
              <a:ext uri="{FF2B5EF4-FFF2-40B4-BE49-F238E27FC236}">
                <a16:creationId xmlns:a16="http://schemas.microsoft.com/office/drawing/2014/main" id="{F1878F31-BA4C-447C-96E7-0003533454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9283" y="2289219"/>
            <a:ext cx="1266406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53AC8D4A-751F-4266-A769-0377F6A5CEAB}"/>
              </a:ext>
            </a:extLst>
          </p:cNvPr>
          <p:cNvSpPr/>
          <p:nvPr/>
        </p:nvSpPr>
        <p:spPr>
          <a:xfrm rot="16200000">
            <a:off x="3999048" y="2101901"/>
            <a:ext cx="680253" cy="404165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18" name="Line 153">
            <a:extLst>
              <a:ext uri="{FF2B5EF4-FFF2-40B4-BE49-F238E27FC236}">
                <a16:creationId xmlns:a16="http://schemas.microsoft.com/office/drawing/2014/main" id="{134B528B-DC0C-412E-8CB3-5D4D763ED37B}"/>
              </a:ext>
            </a:extLst>
          </p:cNvPr>
          <p:cNvSpPr>
            <a:spLocks noChangeShapeType="1"/>
          </p:cNvSpPr>
          <p:nvPr/>
        </p:nvSpPr>
        <p:spPr bwMode="auto">
          <a:xfrm>
            <a:off x="7520772" y="2273153"/>
            <a:ext cx="651419" cy="73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19" name="AutoShape 126">
            <a:extLst>
              <a:ext uri="{FF2B5EF4-FFF2-40B4-BE49-F238E27FC236}">
                <a16:creationId xmlns:a16="http://schemas.microsoft.com/office/drawing/2014/main" id="{82568139-E1D5-4526-8AA3-4AC04C18CB7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971803" y="2182076"/>
            <a:ext cx="690932" cy="171396"/>
          </a:xfrm>
          <a:prstGeom prst="can">
            <a:avLst>
              <a:gd name="adj" fmla="val 24611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AutoShape 126">
            <a:extLst>
              <a:ext uri="{FF2B5EF4-FFF2-40B4-BE49-F238E27FC236}">
                <a16:creationId xmlns:a16="http://schemas.microsoft.com/office/drawing/2014/main" id="{D7C5D31D-F4BC-451D-88EE-65131C1A47C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22645" y="2240627"/>
            <a:ext cx="384373" cy="97184"/>
          </a:xfrm>
          <a:prstGeom prst="can">
            <a:avLst>
              <a:gd name="adj" fmla="val 24611"/>
            </a:avLst>
          </a:prstGeom>
          <a:solidFill>
            <a:schemeClr val="accent4"/>
          </a:solidFill>
          <a:ln w="9525">
            <a:solidFill>
              <a:schemeClr val="accent4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1" name="AutoShape 126">
            <a:extLst>
              <a:ext uri="{FF2B5EF4-FFF2-40B4-BE49-F238E27FC236}">
                <a16:creationId xmlns:a16="http://schemas.microsoft.com/office/drawing/2014/main" id="{F279B717-803D-431F-98D6-1545D242658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650641" y="2206006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" name="AutoShape 126">
            <a:extLst>
              <a:ext uri="{FF2B5EF4-FFF2-40B4-BE49-F238E27FC236}">
                <a16:creationId xmlns:a16="http://schemas.microsoft.com/office/drawing/2014/main" id="{AB5AD787-1900-4D5C-8162-7A727C7CF8E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40301" y="2213991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3" name="AutoShape 126">
            <a:extLst>
              <a:ext uri="{FF2B5EF4-FFF2-40B4-BE49-F238E27FC236}">
                <a16:creationId xmlns:a16="http://schemas.microsoft.com/office/drawing/2014/main" id="{880F0126-D87D-4878-BCB2-541D39C4612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41855" y="221399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4" name="AutoShape 126">
            <a:extLst>
              <a:ext uri="{FF2B5EF4-FFF2-40B4-BE49-F238E27FC236}">
                <a16:creationId xmlns:a16="http://schemas.microsoft.com/office/drawing/2014/main" id="{BE6F5601-EDFC-490B-8E63-47EE31A0268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44877" y="221399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5" name="AutoShape 126">
            <a:extLst>
              <a:ext uri="{FF2B5EF4-FFF2-40B4-BE49-F238E27FC236}">
                <a16:creationId xmlns:a16="http://schemas.microsoft.com/office/drawing/2014/main" id="{E71378CF-EA46-47FB-8D2E-A1709F41286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455470" y="2206006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6" name="AutoShape 126">
            <a:extLst>
              <a:ext uri="{FF2B5EF4-FFF2-40B4-BE49-F238E27FC236}">
                <a16:creationId xmlns:a16="http://schemas.microsoft.com/office/drawing/2014/main" id="{5A3B9C3F-E1E0-4D02-9A36-266D019676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667393" y="221399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7" name="AutoShape 126">
            <a:extLst>
              <a:ext uri="{FF2B5EF4-FFF2-40B4-BE49-F238E27FC236}">
                <a16:creationId xmlns:a16="http://schemas.microsoft.com/office/drawing/2014/main" id="{CF3F9A7D-E129-47FB-94EC-2C03EFAD628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869716" y="2226145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8" name="AutoShape 126">
            <a:extLst>
              <a:ext uri="{FF2B5EF4-FFF2-40B4-BE49-F238E27FC236}">
                <a16:creationId xmlns:a16="http://schemas.microsoft.com/office/drawing/2014/main" id="{EC0C14E1-0367-4234-AD2D-CB580DF5426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072495" y="2226040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285EC1E-7E3F-4084-9DE1-81FF1372F3B1}"/>
              </a:ext>
            </a:extLst>
          </p:cNvPr>
          <p:cNvCxnSpPr/>
          <p:nvPr/>
        </p:nvCxnSpPr>
        <p:spPr bwMode="auto">
          <a:xfrm>
            <a:off x="4461240" y="2773492"/>
            <a:ext cx="10164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9577419-F380-45C8-9A30-672051E774EA}"/>
              </a:ext>
            </a:extLst>
          </p:cNvPr>
          <p:cNvCxnSpPr/>
          <p:nvPr/>
        </p:nvCxnSpPr>
        <p:spPr bwMode="auto">
          <a:xfrm>
            <a:off x="5463558" y="2303984"/>
            <a:ext cx="0" cy="45336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AutoShape 126">
            <a:extLst>
              <a:ext uri="{FF2B5EF4-FFF2-40B4-BE49-F238E27FC236}">
                <a16:creationId xmlns:a16="http://schemas.microsoft.com/office/drawing/2014/main" id="{9DAFD330-C66E-4228-9409-D9E879F44E9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194032" y="2271578"/>
            <a:ext cx="393311" cy="121876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567A8CE-600D-4CB5-8BD2-184F3D9E2A07}"/>
              </a:ext>
            </a:extLst>
          </p:cNvPr>
          <p:cNvCxnSpPr>
            <a:cxnSpLocks/>
          </p:cNvCxnSpPr>
          <p:nvPr/>
        </p:nvCxnSpPr>
        <p:spPr bwMode="auto">
          <a:xfrm flipH="1">
            <a:off x="4461240" y="1623473"/>
            <a:ext cx="9247" cy="113387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Rectangle 101">
            <a:extLst>
              <a:ext uri="{FF2B5EF4-FFF2-40B4-BE49-F238E27FC236}">
                <a16:creationId xmlns:a16="http://schemas.microsoft.com/office/drawing/2014/main" id="{A8C74C15-62D7-49E7-BF4E-A36CD728B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358" y="2741735"/>
            <a:ext cx="580608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 3</a:t>
            </a:r>
            <a:r>
              <a:rPr lang="en-CH" altLang="de-DE" sz="795" dirty="0"/>
              <a:t>4</a:t>
            </a:r>
            <a:r>
              <a:rPr lang="en-US" altLang="de-DE" sz="795" dirty="0"/>
              <a:t>6 mm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0E6A2B3-34CC-4788-9B1C-39B936200114}"/>
              </a:ext>
            </a:extLst>
          </p:cNvPr>
          <p:cNvCxnSpPr/>
          <p:nvPr/>
        </p:nvCxnSpPr>
        <p:spPr bwMode="auto">
          <a:xfrm>
            <a:off x="5174403" y="1845801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Rectangle 101">
            <a:extLst>
              <a:ext uri="{FF2B5EF4-FFF2-40B4-BE49-F238E27FC236}">
                <a16:creationId xmlns:a16="http://schemas.microsoft.com/office/drawing/2014/main" id="{70C32AFF-CBF3-4934-B146-2E24A47AF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2386" y="1649598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105 mm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FC9F140-A347-43C7-A15C-4FA5BE41B212}"/>
              </a:ext>
            </a:extLst>
          </p:cNvPr>
          <p:cNvCxnSpPr/>
          <p:nvPr/>
        </p:nvCxnSpPr>
        <p:spPr bwMode="auto">
          <a:xfrm>
            <a:off x="4876215" y="2047095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Rectangle 101">
            <a:extLst>
              <a:ext uri="{FF2B5EF4-FFF2-40B4-BE49-F238E27FC236}">
                <a16:creationId xmlns:a16="http://schemas.microsoft.com/office/drawing/2014/main" id="{E1CFA59E-129E-4598-8878-B25FB5E25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4199" y="1850892"/>
            <a:ext cx="495649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7</a:t>
            </a:r>
            <a:r>
              <a:rPr lang="en-CH" altLang="de-DE" sz="795" dirty="0"/>
              <a:t>2</a:t>
            </a:r>
            <a:r>
              <a:rPr lang="en-US" altLang="de-DE" sz="795" dirty="0"/>
              <a:t> mm</a:t>
            </a:r>
          </a:p>
        </p:txBody>
      </p:sp>
      <p:sp>
        <p:nvSpPr>
          <p:cNvPr id="38" name="Can 2281">
            <a:extLst>
              <a:ext uri="{FF2B5EF4-FFF2-40B4-BE49-F238E27FC236}">
                <a16:creationId xmlns:a16="http://schemas.microsoft.com/office/drawing/2014/main" id="{511EE134-5C1C-4A4B-B665-A3FD1AF877C8}"/>
              </a:ext>
            </a:extLst>
          </p:cNvPr>
          <p:cNvSpPr/>
          <p:nvPr/>
        </p:nvSpPr>
        <p:spPr>
          <a:xfrm rot="5400000">
            <a:off x="8931178" y="1280283"/>
            <a:ext cx="236338" cy="2009468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39" name="AutoShape 126">
            <a:extLst>
              <a:ext uri="{FF2B5EF4-FFF2-40B4-BE49-F238E27FC236}">
                <a16:creationId xmlns:a16="http://schemas.microsoft.com/office/drawing/2014/main" id="{B6450F57-7379-4744-9A64-1B33BCEEC7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022621" y="2206006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0" name="Line 153">
            <a:extLst>
              <a:ext uri="{FF2B5EF4-FFF2-40B4-BE49-F238E27FC236}">
                <a16:creationId xmlns:a16="http://schemas.microsoft.com/office/drawing/2014/main" id="{CEF85405-B699-4C3C-A898-3E5B2D644B3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70470" y="2267447"/>
            <a:ext cx="447411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41" name="AutoShape 126">
            <a:extLst>
              <a:ext uri="{FF2B5EF4-FFF2-40B4-BE49-F238E27FC236}">
                <a16:creationId xmlns:a16="http://schemas.microsoft.com/office/drawing/2014/main" id="{4752B917-EFA5-4FA5-98C9-B6276862A2A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217584" y="2206006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2" name="AutoShape 126">
            <a:extLst>
              <a:ext uri="{FF2B5EF4-FFF2-40B4-BE49-F238E27FC236}">
                <a16:creationId xmlns:a16="http://schemas.microsoft.com/office/drawing/2014/main" id="{0E53EDAB-BED1-4CA5-A263-81E56E82175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407244" y="2213991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3" name="AutoShape 126">
            <a:extLst>
              <a:ext uri="{FF2B5EF4-FFF2-40B4-BE49-F238E27FC236}">
                <a16:creationId xmlns:a16="http://schemas.microsoft.com/office/drawing/2014/main" id="{BEC9BD64-1DB0-4F06-808F-8B562AAACA6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608798" y="221399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4" name="AutoShape 126">
            <a:extLst>
              <a:ext uri="{FF2B5EF4-FFF2-40B4-BE49-F238E27FC236}">
                <a16:creationId xmlns:a16="http://schemas.microsoft.com/office/drawing/2014/main" id="{14AE7251-50FF-4A68-8F75-BF552AD4C08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811821" y="221399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5" name="AutoShape 126">
            <a:extLst>
              <a:ext uri="{FF2B5EF4-FFF2-40B4-BE49-F238E27FC236}">
                <a16:creationId xmlns:a16="http://schemas.microsoft.com/office/drawing/2014/main" id="{22656E3B-AA1E-4BF3-AF79-F88DE7FC29B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22413" y="2206006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6" name="AutoShape 126">
            <a:extLst>
              <a:ext uri="{FF2B5EF4-FFF2-40B4-BE49-F238E27FC236}">
                <a16:creationId xmlns:a16="http://schemas.microsoft.com/office/drawing/2014/main" id="{BCE9764A-4BFB-48C6-8E36-A88F247900A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234336" y="221399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7" name="AutoShape 126">
            <a:extLst>
              <a:ext uri="{FF2B5EF4-FFF2-40B4-BE49-F238E27FC236}">
                <a16:creationId xmlns:a16="http://schemas.microsoft.com/office/drawing/2014/main" id="{079ADCCF-75A3-424E-91D2-03B2D2CEC7D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436660" y="2226145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8" name="AutoShape 126">
            <a:extLst>
              <a:ext uri="{FF2B5EF4-FFF2-40B4-BE49-F238E27FC236}">
                <a16:creationId xmlns:a16="http://schemas.microsoft.com/office/drawing/2014/main" id="{220DB46A-C8FC-48B2-A6A7-66DB084DFEB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639439" y="2226040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ACEE391-D87C-47EB-A7F7-C43F1B0D97D3}"/>
              </a:ext>
            </a:extLst>
          </p:cNvPr>
          <p:cNvCxnSpPr/>
          <p:nvPr/>
        </p:nvCxnSpPr>
        <p:spPr bwMode="auto">
          <a:xfrm>
            <a:off x="7507483" y="2769250"/>
            <a:ext cx="5744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6381D8B-CF50-485E-9860-6E5D7DAFBF3B}"/>
              </a:ext>
            </a:extLst>
          </p:cNvPr>
          <p:cNvCxnSpPr/>
          <p:nvPr/>
        </p:nvCxnSpPr>
        <p:spPr bwMode="auto">
          <a:xfrm>
            <a:off x="8040014" y="2286010"/>
            <a:ext cx="0" cy="45336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5A4F73B-A92B-4353-8D4E-67950CC250C0}"/>
              </a:ext>
            </a:extLst>
          </p:cNvPr>
          <p:cNvCxnSpPr>
            <a:cxnSpLocks/>
          </p:cNvCxnSpPr>
          <p:nvPr/>
        </p:nvCxnSpPr>
        <p:spPr bwMode="auto">
          <a:xfrm>
            <a:off x="7520772" y="2286010"/>
            <a:ext cx="0" cy="45336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2" name="Rectangle 101">
            <a:extLst>
              <a:ext uri="{FF2B5EF4-FFF2-40B4-BE49-F238E27FC236}">
                <a16:creationId xmlns:a16="http://schemas.microsoft.com/office/drawing/2014/main" id="{CAC837E4-CE67-4DCE-A347-9D1711DC5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9300" y="2594346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2</a:t>
            </a:r>
            <a:r>
              <a:rPr lang="en-CH" altLang="de-DE" sz="795" dirty="0"/>
              <a:t>40</a:t>
            </a:r>
            <a:r>
              <a:rPr lang="en-US" altLang="de-DE" sz="795" dirty="0"/>
              <a:t> mm</a:t>
            </a:r>
          </a:p>
        </p:txBody>
      </p:sp>
      <p:sp>
        <p:nvSpPr>
          <p:cNvPr id="53" name="AutoShape 126">
            <a:extLst>
              <a:ext uri="{FF2B5EF4-FFF2-40B4-BE49-F238E27FC236}">
                <a16:creationId xmlns:a16="http://schemas.microsoft.com/office/drawing/2014/main" id="{A2AE7DF2-BB53-4E66-B4C4-F9844967550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19093" y="2204932"/>
            <a:ext cx="393311" cy="179989"/>
          </a:xfrm>
          <a:prstGeom prst="can">
            <a:avLst>
              <a:gd name="adj" fmla="val 24611"/>
            </a:avLst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621DEDE-1E7A-40D0-9244-665E191D9DE4}"/>
              </a:ext>
            </a:extLst>
          </p:cNvPr>
          <p:cNvCxnSpPr/>
          <p:nvPr/>
        </p:nvCxnSpPr>
        <p:spPr bwMode="auto">
          <a:xfrm flipV="1">
            <a:off x="4094957" y="1876499"/>
            <a:ext cx="441751" cy="125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Rectangle 101">
            <a:extLst>
              <a:ext uri="{FF2B5EF4-FFF2-40B4-BE49-F238E27FC236}">
                <a16:creationId xmlns:a16="http://schemas.microsoft.com/office/drawing/2014/main" id="{A83F60AC-A359-432F-982E-690585BBF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1136" y="1688038"/>
            <a:ext cx="636713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509.5 mm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C3EBCC5-1BB1-4015-B35C-0EFEFF8A5C18}"/>
              </a:ext>
            </a:extLst>
          </p:cNvPr>
          <p:cNvCxnSpPr/>
          <p:nvPr/>
        </p:nvCxnSpPr>
        <p:spPr bwMode="auto">
          <a:xfrm>
            <a:off x="5481361" y="2043757"/>
            <a:ext cx="2039412" cy="86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Rectangle 101">
            <a:extLst>
              <a:ext uri="{FF2B5EF4-FFF2-40B4-BE49-F238E27FC236}">
                <a16:creationId xmlns:a16="http://schemas.microsoft.com/office/drawing/2014/main" id="{F4187C42-DCAF-42AC-8E94-2AD9A9836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3488" y="1864049"/>
            <a:ext cx="686922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30</a:t>
            </a:r>
            <a:r>
              <a:rPr lang="en-CH" altLang="de-DE" sz="795" dirty="0"/>
              <a:t>00</a:t>
            </a:r>
            <a:r>
              <a:rPr lang="en-US" altLang="de-DE" sz="795" dirty="0"/>
              <a:t> mm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1AE6D85-DEB7-40C4-B7EB-9FD9AEFB2521}"/>
              </a:ext>
            </a:extLst>
          </p:cNvPr>
          <p:cNvCxnSpPr/>
          <p:nvPr/>
        </p:nvCxnSpPr>
        <p:spPr bwMode="auto">
          <a:xfrm>
            <a:off x="7676240" y="2048063"/>
            <a:ext cx="285733" cy="11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Rectangle 101">
            <a:extLst>
              <a:ext uri="{FF2B5EF4-FFF2-40B4-BE49-F238E27FC236}">
                <a16:creationId xmlns:a16="http://schemas.microsoft.com/office/drawing/2014/main" id="{9790A403-2531-4669-8127-D062FAA873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9339" y="1851860"/>
            <a:ext cx="551754" cy="2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795" dirty="0"/>
              <a:t>200 mm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DD3D355-4516-450B-9ECF-7A82699D0317}"/>
              </a:ext>
            </a:extLst>
          </p:cNvPr>
          <p:cNvGrpSpPr/>
          <p:nvPr/>
        </p:nvGrpSpPr>
        <p:grpSpPr>
          <a:xfrm>
            <a:off x="10543528" y="2155476"/>
            <a:ext cx="107060" cy="267486"/>
            <a:chOff x="2060159" y="969287"/>
            <a:chExt cx="169647" cy="423857"/>
          </a:xfrm>
        </p:grpSpPr>
        <p:grpSp>
          <p:nvGrpSpPr>
            <p:cNvPr id="61" name="Group 23">
              <a:extLst>
                <a:ext uri="{FF2B5EF4-FFF2-40B4-BE49-F238E27FC236}">
                  <a16:creationId xmlns:a16="http://schemas.microsoft.com/office/drawing/2014/main" id="{61B8AE29-810A-40AB-81D6-0F8D41D13C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66" name="Line 24">
                <a:extLst>
                  <a:ext uri="{FF2B5EF4-FFF2-40B4-BE49-F238E27FC236}">
                    <a16:creationId xmlns:a16="http://schemas.microsoft.com/office/drawing/2014/main" id="{DB1FEAEF-8CC1-42E1-94D8-72AE426057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67" name="Line 25">
                <a:extLst>
                  <a:ext uri="{FF2B5EF4-FFF2-40B4-BE49-F238E27FC236}">
                    <a16:creationId xmlns:a16="http://schemas.microsoft.com/office/drawing/2014/main" id="{77138D63-ED50-45F3-AE13-2D68E9F25F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68" name="Line 26">
                <a:extLst>
                  <a:ext uri="{FF2B5EF4-FFF2-40B4-BE49-F238E27FC236}">
                    <a16:creationId xmlns:a16="http://schemas.microsoft.com/office/drawing/2014/main" id="{EB14EEBE-420A-4C63-9A55-A6AE649866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62" name="Group 23">
              <a:extLst>
                <a:ext uri="{FF2B5EF4-FFF2-40B4-BE49-F238E27FC236}">
                  <a16:creationId xmlns:a16="http://schemas.microsoft.com/office/drawing/2014/main" id="{B3786C4B-63B9-41A1-AF57-BD9C2D2627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63" name="Line 24">
                <a:extLst>
                  <a:ext uri="{FF2B5EF4-FFF2-40B4-BE49-F238E27FC236}">
                    <a16:creationId xmlns:a16="http://schemas.microsoft.com/office/drawing/2014/main" id="{81F939E6-1773-451E-9C74-99149BD36D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64" name="Line 25">
                <a:extLst>
                  <a:ext uri="{FF2B5EF4-FFF2-40B4-BE49-F238E27FC236}">
                    <a16:creationId xmlns:a16="http://schemas.microsoft.com/office/drawing/2014/main" id="{A87E5662-8D11-4A5C-B081-568D126C83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65" name="Line 26">
                <a:extLst>
                  <a:ext uri="{FF2B5EF4-FFF2-40B4-BE49-F238E27FC236}">
                    <a16:creationId xmlns:a16="http://schemas.microsoft.com/office/drawing/2014/main" id="{16870901-6E25-4F55-8855-20F8BA1C4B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9CFF8847-0DF7-44ED-844C-09506CC1AA75}"/>
              </a:ext>
            </a:extLst>
          </p:cNvPr>
          <p:cNvSpPr txBox="1"/>
          <p:nvPr/>
        </p:nvSpPr>
        <p:spPr>
          <a:xfrm>
            <a:off x="4061136" y="1172701"/>
            <a:ext cx="2925478" cy="337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59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Capture system (~ 20 meters)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A0E7AA0-516A-4DE2-B0F5-FD369FD90574}"/>
              </a:ext>
            </a:extLst>
          </p:cNvPr>
          <p:cNvSpPr/>
          <p:nvPr/>
        </p:nvSpPr>
        <p:spPr>
          <a:xfrm>
            <a:off x="4018235" y="1109822"/>
            <a:ext cx="6696745" cy="18236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73" name="Slide Number Placeholder 72">
            <a:extLst>
              <a:ext uri="{FF2B5EF4-FFF2-40B4-BE49-F238E27FC236}">
                <a16:creationId xmlns:a16="http://schemas.microsoft.com/office/drawing/2014/main" id="{0CB0D743-E7C9-4040-A20C-DC64F501F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4" name="Date Placeholder 73">
            <a:extLst>
              <a:ext uri="{FF2B5EF4-FFF2-40B4-BE49-F238E27FC236}">
                <a16:creationId xmlns:a16="http://schemas.microsoft.com/office/drawing/2014/main" id="{C3172288-63BB-41AD-B638-F9F093C2B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F1AFA-1260-5742-84EB-0F5A4FE825C5}" type="datetime1">
              <a:rPr lang="fr-FR" smtClean="0"/>
              <a:t>21/10/2025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375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85D96-AA4A-4CD1-803E-BB3B17BCD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264695" cy="432048"/>
          </a:xfrm>
        </p:spPr>
        <p:txBody>
          <a:bodyPr>
            <a:normAutofit/>
          </a:bodyPr>
          <a:lstStyle/>
          <a:p>
            <a:r>
              <a:rPr lang="en-US" altLang="zh-CN" dirty="0"/>
              <a:t>Elements modeled using field maps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3B17E8-3734-4C2F-9685-F8DCB9DF1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9E1D49-5ECD-4871-BB95-7DBCCFB12528}"/>
              </a:ext>
            </a:extLst>
          </p:cNvPr>
          <p:cNvSpPr txBox="1"/>
          <p:nvPr/>
        </p:nvSpPr>
        <p:spPr>
          <a:xfrm>
            <a:off x="7965444" y="598949"/>
            <a:ext cx="2749535" cy="302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90" dirty="0">
                <a:latin typeface="+mn-lt"/>
              </a:rPr>
              <a:t>- </a:t>
            </a:r>
            <a:r>
              <a:rPr lang="en-US" sz="1590" b="1" u="sng" dirty="0">
                <a:solidFill>
                  <a:srgbClr val="FF0000"/>
                </a:solidFill>
                <a:latin typeface="+mn-lt"/>
              </a:rPr>
              <a:t>RF structures</a:t>
            </a:r>
            <a:r>
              <a:rPr lang="en-US" sz="1590" dirty="0">
                <a:latin typeface="+mn-lt"/>
              </a:rPr>
              <a:t>: 2GHz L-band with aperture (2a) = 60mm , 3m long and 13.3 MV/m.</a:t>
            </a:r>
          </a:p>
          <a:p>
            <a:endParaRPr lang="en-US" sz="1590" dirty="0">
              <a:latin typeface="+mn-lt"/>
            </a:endParaRPr>
          </a:p>
          <a:p>
            <a:r>
              <a:rPr lang="en-US" sz="1590" dirty="0">
                <a:latin typeface="+mn-lt"/>
              </a:rPr>
              <a:t>- </a:t>
            </a:r>
            <a:r>
              <a:rPr lang="en-US" sz="1590" b="1" u="sng" dirty="0">
                <a:solidFill>
                  <a:srgbClr val="FF0000"/>
                </a:solidFill>
                <a:latin typeface="+mn-lt"/>
              </a:rPr>
              <a:t>Solenoids</a:t>
            </a:r>
            <a:r>
              <a:rPr lang="en-US" sz="1590" dirty="0">
                <a:latin typeface="+mn-lt"/>
              </a:rPr>
              <a:t>: 10 NC short solenoids surrounding each RF structure to create 0.5 T magnetic channel.</a:t>
            </a:r>
          </a:p>
          <a:p>
            <a:pPr marL="302986" indent="-302986">
              <a:buFontTx/>
              <a:buChar char="-"/>
            </a:pPr>
            <a:endParaRPr lang="en-US" sz="1590" dirty="0">
              <a:latin typeface="+mn-lt"/>
            </a:endParaRPr>
          </a:p>
          <a:p>
            <a:r>
              <a:rPr lang="en-US" sz="1590" dirty="0">
                <a:latin typeface="+mn-lt"/>
              </a:rPr>
              <a:t>- </a:t>
            </a:r>
            <a:r>
              <a:rPr lang="en-US" sz="1590" b="1" u="sng" dirty="0">
                <a:solidFill>
                  <a:srgbClr val="FF0000"/>
                </a:solidFill>
                <a:latin typeface="+mn-lt"/>
              </a:rPr>
              <a:t>Chicane</a:t>
            </a:r>
            <a:r>
              <a:rPr lang="en-US" sz="1590" dirty="0">
                <a:latin typeface="+mn-lt"/>
              </a:rPr>
              <a:t>: 4 dipoles (0.2T) to separate e- and e+, with electron stopper at the middle.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84A026D-8F9F-4078-B250-A2B36F1E3435}"/>
                  </a:ext>
                </a:extLst>
              </p:cNvPr>
              <p:cNvSpPr txBox="1"/>
              <p:nvPr/>
            </p:nvSpPr>
            <p:spPr>
              <a:xfrm>
                <a:off x="23780" y="680849"/>
                <a:ext cx="8098911" cy="2669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A total of </a:t>
                </a:r>
                <a:r>
                  <a:rPr lang="en-GB" sz="1800" dirty="0">
                    <a:solidFill>
                      <a:srgbClr val="FF0000"/>
                    </a:solidFill>
                  </a:rPr>
                  <a:t>70,718 macro particles </a:t>
                </a:r>
                <a:r>
                  <a:rPr lang="en-GB" sz="1800" dirty="0"/>
                  <a:t>are used in this simulation, corresponding to an incoming electron population of </a:t>
                </a:r>
                <a:r>
                  <a:rPr lang="en-GB" sz="1800" dirty="0">
                    <a:solidFill>
                      <a:srgbClr val="FF0000"/>
                    </a:solidFill>
                  </a:rPr>
                  <a:t>10,000</a:t>
                </a:r>
                <a:r>
                  <a:rPr lang="en-GB" sz="18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8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Simulation layout:</a:t>
                </a:r>
              </a:p>
              <a:p>
                <a:r>
                  <a:rPr lang="en-GB" sz="1800" dirty="0"/>
                  <a:t>    </a:t>
                </a:r>
                <a:r>
                  <a:rPr lang="en-GB" sz="1600" dirty="0">
                    <a:solidFill>
                      <a:srgbClr val="0000FF"/>
                    </a:solidFill>
                  </a:rPr>
                  <a:t>MD + </a:t>
                </a:r>
                <a:r>
                  <a:rPr lang="en-GB" sz="1600" dirty="0">
                    <a:solidFill>
                      <a:srgbClr val="FF0000"/>
                    </a:solidFill>
                  </a:rPr>
                  <a:t>CL +</a:t>
                </a:r>
                <a:r>
                  <a:rPr lang="en-GB" sz="1600" dirty="0"/>
                  <a:t> </a:t>
                </a:r>
                <a:r>
                  <a:rPr lang="en-GB" sz="1600" dirty="0">
                    <a:solidFill>
                      <a:schemeClr val="accent2">
                        <a:lumMod val="75000"/>
                      </a:schemeClr>
                    </a:solidFill>
                  </a:rPr>
                  <a:t>chicane + 2 RFs</a:t>
                </a:r>
                <a:r>
                  <a:rPr lang="en-GB" sz="1600" dirty="0">
                    <a:solidFill>
                      <a:schemeClr val="accent6"/>
                    </a:solidFill>
                  </a:rPr>
                  <a:t> + </a:t>
                </a:r>
                <a:r>
                  <a:rPr lang="en-GB" sz="1600" dirty="0">
                    <a:solidFill>
                      <a:srgbClr val="E785E9"/>
                    </a:solidFill>
                  </a:rPr>
                  <a:t>analytical formulae </a:t>
                </a:r>
              </a:p>
              <a:p>
                <a:r>
                  <a:rPr lang="en-GB" sz="1600" dirty="0">
                    <a:solidFill>
                      <a:srgbClr val="E785E9"/>
                    </a:solidFill>
                  </a:rPr>
                  <a:t>			</a:t>
                </a:r>
                <a:r>
                  <a:rPr lang="en-GB" sz="1600" dirty="0">
                    <a:solidFill>
                      <a:srgbClr val="E785E9"/>
                    </a:solidFill>
                    <a:highlight>
                      <a:srgbClr val="FFFF00"/>
                    </a:highlight>
                  </a:rPr>
                  <a:t>+ </a:t>
                </a:r>
                <a:r>
                  <a:rPr lang="en-GB" sz="1600" dirty="0">
                    <a:solidFill>
                      <a:srgbClr val="7030A0"/>
                    </a:solidFill>
                    <a:highlight>
                      <a:srgbClr val="FFFF00"/>
                    </a:highlight>
                  </a:rPr>
                  <a:t>cut windows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solidFill>
                              <a:srgbClr val="7030A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 smtClean="0">
                            <a:solidFill>
                              <a:srgbClr val="7030A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600" b="0" i="1" smtClean="0">
                            <a:solidFill>
                              <a:srgbClr val="7030A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rgbClr val="7030A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sz="1600" b="0" i="1" smtClean="0">
                        <a:solidFill>
                          <a:srgbClr val="7030A0"/>
                        </a:solidFill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±2%,  ∆</m:t>
                    </m:r>
                    <m:r>
                      <a:rPr lang="en-US" sz="1600" b="0" i="1" smtClean="0">
                        <a:solidFill>
                          <a:srgbClr val="7030A0"/>
                        </a:solidFill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1600" b="0" i="1" smtClean="0">
                        <a:solidFill>
                          <a:srgbClr val="7030A0"/>
                        </a:solidFill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 </m:t>
                    </m:r>
                    <m:r>
                      <a:rPr lang="en-US" sz="1600" b="0" i="1" smtClean="0">
                        <a:solidFill>
                          <a:srgbClr val="7030A0"/>
                        </a:solidFill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  <m:r>
                      <a:rPr lang="en-US" sz="1600" b="0" i="1" smtClean="0">
                        <a:solidFill>
                          <a:srgbClr val="7030A0"/>
                        </a:solidFill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solidFill>
                          <a:srgbClr val="7030A0"/>
                        </a:solidFill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sz="1600" dirty="0">
                    <a:solidFill>
                      <a:srgbClr val="7030A0"/>
                    </a:solidFill>
                    <a:highlight>
                      <a:srgbClr val="FFFF00"/>
                    </a:highlight>
                  </a:rPr>
                  <a:t>)</a:t>
                </a:r>
              </a:p>
              <a:p>
                <a:endParaRPr lang="en-GB" sz="18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Each RF structure is embedded with 10 NC solenoid magnets to form a </a:t>
                </a:r>
                <a:r>
                  <a:rPr lang="en-GB" sz="1800" dirty="0">
                    <a:solidFill>
                      <a:srgbClr val="E05314"/>
                    </a:solidFill>
                  </a:rPr>
                  <a:t>~0.5 T magnetic channel </a:t>
                </a:r>
                <a:r>
                  <a:rPr lang="en-GB" sz="1800" dirty="0"/>
                  <a:t>before matching section.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84A026D-8F9F-4078-B250-A2B36F1E34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80" y="680849"/>
                <a:ext cx="8098911" cy="2669000"/>
              </a:xfrm>
              <a:prstGeom prst="rect">
                <a:avLst/>
              </a:prstGeom>
              <a:blipFill>
                <a:blip r:embed="rId2"/>
                <a:stretch>
                  <a:fillRect l="-313" t="-948" r="-313" b="-2844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A0E49C1-3166-4912-ACC5-BD5A91AF0E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199" r="9051"/>
          <a:stretch/>
        </p:blipFill>
        <p:spPr>
          <a:xfrm>
            <a:off x="20914" y="3417153"/>
            <a:ext cx="3677884" cy="22442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B57AA1-B4C2-4BC6-8E91-2C9F0470F8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63" t="10499" r="9052"/>
          <a:stretch/>
        </p:blipFill>
        <p:spPr>
          <a:xfrm>
            <a:off x="3667283" y="3417153"/>
            <a:ext cx="3663055" cy="22768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56E726-E855-4CA7-B915-AD3F3ADD93D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675" r="8263"/>
          <a:stretch/>
        </p:blipFill>
        <p:spPr>
          <a:xfrm>
            <a:off x="7290797" y="3579814"/>
            <a:ext cx="3380730" cy="2125451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B3FC220-0541-4536-A0C4-C216F6953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64BCEA3-8F7A-4A7F-8E14-99A16F0AA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418EF-F458-3A49-99FA-C32FAB2B6310}" type="datetime1">
              <a:rPr lang="fr-FR" smtClean="0"/>
              <a:t>21/10/2025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6814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4240B68-97EA-444A-871F-6CEA59EC7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9298" y="595222"/>
            <a:ext cx="5415213" cy="299631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32A340-E8B7-863E-C77C-76BE68084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0F40467E-4ECE-0DF4-04A7-386A4372A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6691118" cy="432048"/>
          </a:xfrm>
        </p:spPr>
        <p:txBody>
          <a:bodyPr>
            <a:normAutofit/>
          </a:bodyPr>
          <a:lstStyle/>
          <a:p>
            <a:r>
              <a:rPr lang="en-GB" b="1" dirty="0"/>
              <a:t>Positron capture system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E269BF-6C7E-441B-AD60-E891F16A8B24}"/>
              </a:ext>
            </a:extLst>
          </p:cNvPr>
          <p:cNvSpPr txBox="1"/>
          <p:nvPr/>
        </p:nvSpPr>
        <p:spPr>
          <a:xfrm>
            <a:off x="201812" y="707640"/>
            <a:ext cx="5415214" cy="46166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High-Temperature Superconducting (HTS) solenoid designed by PSI</a:t>
            </a:r>
          </a:p>
          <a:p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(Baseline - FCC Feasibility Study Report)</a:t>
            </a:r>
            <a:endParaRPr lang="en-FR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FB4C6A-E551-4FCD-ACFF-7195F8A19D6B}"/>
              </a:ext>
            </a:extLst>
          </p:cNvPr>
          <p:cNvSpPr txBox="1"/>
          <p:nvPr/>
        </p:nvSpPr>
        <p:spPr>
          <a:xfrm>
            <a:off x="819302" y="1230860"/>
            <a:ext cx="67273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1" dirty="0"/>
              <a:t>Matching device (MD)</a:t>
            </a:r>
          </a:p>
          <a:p>
            <a:pPr marL="84455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HTS solenoid (2D field, B0~14,94)</a:t>
            </a:r>
          </a:p>
          <a:p>
            <a:pPr marL="84455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Target exit position: 40 mm (</a:t>
            </a:r>
            <a:r>
              <a:rPr lang="en-GB" sz="1200" dirty="0" err="1"/>
              <a:t>w.r.t.</a:t>
            </a:r>
            <a:r>
              <a:rPr lang="en-GB" sz="1200" dirty="0"/>
              <a:t> HTS B0)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1" dirty="0"/>
              <a:t>Matching solenoid</a:t>
            </a:r>
          </a:p>
          <a:p>
            <a:pPr marL="84455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L = 72 mm (3D field map)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1" dirty="0"/>
              <a:t>Shielding</a:t>
            </a:r>
          </a:p>
          <a:p>
            <a:pPr marL="84455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Tapered aperture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1" dirty="0"/>
              <a:t>Capture </a:t>
            </a:r>
            <a:r>
              <a:rPr lang="en-GB" sz="1400" b="1" dirty="0" err="1"/>
              <a:t>linac</a:t>
            </a:r>
            <a:r>
              <a:rPr lang="en-GB" sz="1400" b="1" dirty="0"/>
              <a:t> (CL)</a:t>
            </a:r>
          </a:p>
          <a:p>
            <a:pPr marL="84455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RF structures length: 3 m. Iris radius: 30 mm</a:t>
            </a:r>
          </a:p>
          <a:p>
            <a:pPr marL="84455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6 RF structures</a:t>
            </a:r>
          </a:p>
          <a:p>
            <a:pPr marL="844550" lvl="1" indent="-342900">
              <a:buFont typeface="Arial" panose="020B0604020202020204" pitchFamily="34" charset="0"/>
              <a:buChar char="•"/>
            </a:pPr>
            <a:r>
              <a:rPr lang="en-GB" sz="1200" dirty="0"/>
              <a:t>Regular solenoids: L = 200 mm (3D field, B0 ~ 0.31 T)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6C201BF-7C97-471D-A94D-5F49D1DF20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64" t="8908" r="6688"/>
          <a:stretch/>
        </p:blipFill>
        <p:spPr>
          <a:xfrm>
            <a:off x="6929136" y="3441052"/>
            <a:ext cx="3655883" cy="225298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57AC92B-9F78-4EE5-AF45-730493A2606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84" t="9737" r="3209" b="7986"/>
          <a:stretch/>
        </p:blipFill>
        <p:spPr>
          <a:xfrm>
            <a:off x="57795" y="3507313"/>
            <a:ext cx="6327550" cy="2186727"/>
          </a:xfrm>
          <a:prstGeom prst="rect">
            <a:avLst/>
          </a:prstGeom>
        </p:spPr>
      </p:pic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C2B1E89-B034-4CCF-97C0-ECDBCA93E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098545C7-75E9-47E9-A555-DFE3F76B0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FE38-43DC-6B47-846B-83F687BE18C5}" type="datetime1">
              <a:rPr lang="fr-FR" smtClean="0"/>
              <a:t>21/10/2025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0476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F463A-A1F2-4553-9164-6557A4E44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Beam dynamic (baseline)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C736B4-64E2-45CF-AFA2-324DE69BF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46A8-2940-F64D-BA1C-EC1E58AB7B62}" type="datetime1">
              <a:rPr lang="fr-FR" smtClean="0"/>
              <a:t>21/10/2025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412700-961B-4546-AF47-E8046AF79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4C11DD-824A-4FE3-BDE6-0553DF1AE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609AE9-3DE4-4A4A-98BC-7E5D797A22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6" t="16034" r="6689" b="2485"/>
          <a:stretch/>
        </p:blipFill>
        <p:spPr>
          <a:xfrm>
            <a:off x="3370163" y="709525"/>
            <a:ext cx="3888432" cy="22003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E339DC-E8AA-4CE7-9D56-D36D990D22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78" t="7220" r="9617"/>
          <a:stretch/>
        </p:blipFill>
        <p:spPr>
          <a:xfrm>
            <a:off x="69928" y="670020"/>
            <a:ext cx="3300235" cy="22022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76FD89-6C62-4AAB-975D-44DBF9D0992B}"/>
              </a:ext>
            </a:extLst>
          </p:cNvPr>
          <p:cNvSpPr txBox="1"/>
          <p:nvPr/>
        </p:nvSpPr>
        <p:spPr>
          <a:xfrm>
            <a:off x="993899" y="757767"/>
            <a:ext cx="1821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Alive particles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4E06868-4847-3D24-7693-3F6812E214B6}"/>
                  </a:ext>
                </a:extLst>
              </p:cNvPr>
              <p:cNvSpPr txBox="1"/>
              <p:nvPr/>
            </p:nvSpPr>
            <p:spPr>
              <a:xfrm>
                <a:off x="198230" y="3188884"/>
                <a:ext cx="5400600" cy="2422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first RF cavity is set to a </a:t>
                </a:r>
                <a:r>
                  <a:rPr lang="en-GB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decelerating phase</a:t>
                </a: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compress the beam longitudinally.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</a:t>
                </a:r>
                <a:r>
                  <a:rPr lang="en-GB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electron stopper</a:t>
                </a: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placed inside the chicane section.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Analytical longitudinal tracking after the capture system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the cut window, the accepted yield is 3.10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±2%,  ∆</m:t>
                    </m:r>
                    <m:r>
                      <a:rPr lang="en-US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=20 </m:t>
                    </m:r>
                    <m:r>
                      <a:rPr lang="en-US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  <m:r>
                      <a:rPr lang="en-US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FR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4E06868-4847-3D24-7693-3F6812E21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230" y="3188884"/>
                <a:ext cx="5400600" cy="2422779"/>
              </a:xfrm>
              <a:prstGeom prst="rect">
                <a:avLst/>
              </a:prstGeom>
              <a:blipFill>
                <a:blip r:embed="rId4"/>
                <a:stretch>
                  <a:fillRect l="-469" t="-1042" b="-2083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of a graph showing a curve&#10;&#10;AI-generated content may be incorrect.">
            <a:extLst>
              <a:ext uri="{FF2B5EF4-FFF2-40B4-BE49-F238E27FC236}">
                <a16:creationId xmlns:a16="http://schemas.microsoft.com/office/drawing/2014/main" id="{150C7B87-5ECC-EB93-0A7D-193EE07DE8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8595" y="670022"/>
            <a:ext cx="3484930" cy="22003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D337EE-D725-7D01-59A8-2B79275053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6387" y="3320582"/>
            <a:ext cx="5279905" cy="200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85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539DE-C248-70EE-4510-540D38229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9CF14-8BA9-9193-15A4-7D921FFD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BF4882-7DBE-06F6-0CA5-7494EB347AA7}"/>
              </a:ext>
            </a:extLst>
          </p:cNvPr>
          <p:cNvSpPr txBox="1"/>
          <p:nvPr/>
        </p:nvSpPr>
        <p:spPr>
          <a:xfrm>
            <a:off x="1346004" y="1445568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b="1" dirty="0"/>
              <a:t> positron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Simulation tool</a:t>
            </a:r>
            <a:r>
              <a:rPr lang="en-US" altLang="zh-CN" b="1" dirty="0"/>
              <a:t>s</a:t>
            </a:r>
            <a:r>
              <a:rPr lang="en-GB" altLang="zh-CN" b="1" dirty="0"/>
              <a:t> and p</a:t>
            </a:r>
            <a:r>
              <a:rPr lang="en-GB" b="1" dirty="0"/>
              <a:t>ositron capture system (baseline)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Possible options for RF structures operating at 3 GHz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6</a:t>
            </a:r>
            <a:r>
              <a:rPr lang="en-US" altLang="zh-CN" b="1" dirty="0"/>
              <a:t>D acceptance approach for accepted e+ yield</a:t>
            </a: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Summary and conclusion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C16588D-B356-6D35-8AE6-A08E643DE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 2025, Oct 20-24, 2025 (Valencia, Spain)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51CE1A3-8988-AB48-2114-83B45687A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E377625-D823-A5E6-E188-76E223F24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5D0B7-B87F-914A-B7BA-92FE047D42DC}" type="datetime1">
              <a:rPr lang="fr-FR" smtClean="0"/>
              <a:t>21/10/2025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7763541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119908</TotalTime>
  <Words>2648</Words>
  <Application>Microsoft Macintosh PowerPoint</Application>
  <PresentationFormat>Custom</PresentationFormat>
  <Paragraphs>393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-apple-system</vt:lpstr>
      <vt:lpstr>-webkit-standard</vt:lpstr>
      <vt:lpstr>Arial</vt:lpstr>
      <vt:lpstr>Calibri</vt:lpstr>
      <vt:lpstr>Calibri Light</vt:lpstr>
      <vt:lpstr>Cambria Math</vt:lpstr>
      <vt:lpstr>Roboto</vt:lpstr>
      <vt:lpstr>Times New Roman</vt:lpstr>
      <vt:lpstr>1_modele-IJCLAb-powerpoint</vt:lpstr>
      <vt:lpstr>PowerPoint Presentation</vt:lpstr>
      <vt:lpstr>Outline</vt:lpstr>
      <vt:lpstr>FCC-ee positron linac - baseline</vt:lpstr>
      <vt:lpstr>Outline</vt:lpstr>
      <vt:lpstr>Simulation tools</vt:lpstr>
      <vt:lpstr>Elements modeled using field maps</vt:lpstr>
      <vt:lpstr>Positron capture system</vt:lpstr>
      <vt:lpstr>Beam dynamic (baseline)</vt:lpstr>
      <vt:lpstr>Outline</vt:lpstr>
      <vt:lpstr>Possible options for RF structures operating at 3 GHz</vt:lpstr>
      <vt:lpstr>Optimization</vt:lpstr>
      <vt:lpstr>Beam dynamic (operation at 3 GHz)</vt:lpstr>
      <vt:lpstr>Detailed Comparison Table</vt:lpstr>
      <vt:lpstr>Outline</vt:lpstr>
      <vt:lpstr>Full positron linac, Transfer Line and ECS</vt:lpstr>
      <vt:lpstr>Full positron linac – baseline (start-to-end simulation)</vt:lpstr>
      <vt:lpstr>Comparison with full simulation</vt:lpstr>
      <vt:lpstr>6D DR acceptance approach – (preliminary result)</vt:lpstr>
      <vt:lpstr>Summary</vt:lpstr>
      <vt:lpstr>Credits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Wolfyoo Jack</cp:lastModifiedBy>
  <cp:revision>5491</cp:revision>
  <cp:lastPrinted>2024-06-07T14:08:59Z</cp:lastPrinted>
  <dcterms:created xsi:type="dcterms:W3CDTF">2011-03-09T16:37:49Z</dcterms:created>
  <dcterms:modified xsi:type="dcterms:W3CDTF">2025-10-21T19:52:48Z</dcterms:modified>
</cp:coreProperties>
</file>