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6" r:id="rId1"/>
  </p:sldMasterIdLst>
  <p:notesMasterIdLst>
    <p:notesMasterId r:id="rId22"/>
  </p:notesMasterIdLst>
  <p:sldIdLst>
    <p:sldId id="295" r:id="rId2"/>
    <p:sldId id="404" r:id="rId3"/>
    <p:sldId id="405" r:id="rId4"/>
    <p:sldId id="258" r:id="rId5"/>
    <p:sldId id="368" r:id="rId6"/>
    <p:sldId id="263" r:id="rId7"/>
    <p:sldId id="341" r:id="rId8"/>
    <p:sldId id="336" r:id="rId9"/>
    <p:sldId id="348" r:id="rId10"/>
    <p:sldId id="273" r:id="rId11"/>
    <p:sldId id="389" r:id="rId12"/>
    <p:sldId id="358" r:id="rId13"/>
    <p:sldId id="279" r:id="rId14"/>
    <p:sldId id="316" r:id="rId15"/>
    <p:sldId id="384" r:id="rId16"/>
    <p:sldId id="399" r:id="rId17"/>
    <p:sldId id="406" r:id="rId18"/>
    <p:sldId id="375" r:id="rId19"/>
    <p:sldId id="387" r:id="rId20"/>
    <p:sldId id="294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A00"/>
    <a:srgbClr val="0432FF"/>
    <a:srgbClr val="FF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18"/>
    <p:restoredTop sz="97803"/>
  </p:normalViewPr>
  <p:slideViewPr>
    <p:cSldViewPr snapToGrid="0" snapToObjects="1">
      <p:cViewPr varScale="1">
        <p:scale>
          <a:sx n="112" d="100"/>
          <a:sy n="112" d="100"/>
        </p:scale>
        <p:origin x="752" y="480"/>
      </p:cViewPr>
      <p:guideLst/>
    </p:cSldViewPr>
  </p:slideViewPr>
  <p:outlineViewPr>
    <p:cViewPr>
      <p:scale>
        <a:sx n="33" d="100"/>
        <a:sy n="33" d="100"/>
      </p:scale>
      <p:origin x="0" y="-492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3" d="100"/>
        <a:sy n="12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C323FB-816A-2740-B708-E3265B26A959}" type="datetimeFigureOut">
              <a:rPr lang="en-US" smtClean="0"/>
              <a:t>10/9/25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0376B0-07F8-5741-BA22-F13AEB8440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679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376B0-07F8-5741-BA22-F13AEB84409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423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376B0-07F8-5741-BA22-F13AEB844098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378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633733-D0E5-4110-B34E-F8858F1081E8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78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ACE7B65E-0FA5-C947-9CC6-B9EFB62F0F9E}"/>
              </a:ext>
            </a:extLst>
          </p:cNvPr>
          <p:cNvSpPr txBox="1">
            <a:spLocks/>
          </p:cNvSpPr>
          <p:nvPr/>
        </p:nvSpPr>
        <p:spPr>
          <a:xfrm>
            <a:off x="1354413" y="6468327"/>
            <a:ext cx="4316764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7C2AC72-E5D6-8C45-BF0C-951FF818538E}"/>
              </a:ext>
            </a:extLst>
          </p:cNvPr>
          <p:cNvSpPr/>
          <p:nvPr/>
        </p:nvSpPr>
        <p:spPr>
          <a:xfrm>
            <a:off x="0" y="694661"/>
            <a:ext cx="12192000" cy="13467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7AE0CD-34BF-4D75-A21B-C9EAD646EFB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Ghost Collider May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15029E-ECA1-AAAF-85A8-5C238DAA5DA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D68C66-ED62-5540-BC9A-015317262D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763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405" y="104780"/>
            <a:ext cx="11645900" cy="571499"/>
          </a:xfrm>
        </p:spPr>
        <p:txBody>
          <a:bodyPr/>
          <a:lstStyle>
            <a:lvl1pPr>
              <a:defRPr sz="3200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fld id="{AB6DB490-BFBF-254D-A4B8-3EF9019ACE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279405" y="847728"/>
            <a:ext cx="11645900" cy="5547096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867"/>
            </a:lvl3pPr>
            <a:lvl4pPr>
              <a:defRPr sz="1600"/>
            </a:lvl4pPr>
            <a:lvl5pPr>
              <a:defRPr sz="933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C7F6557A-6AAD-A141-AF9D-B989C7800C55}"/>
              </a:ext>
            </a:extLst>
          </p:cNvPr>
          <p:cNvSpPr txBox="1">
            <a:spLocks/>
          </p:cNvSpPr>
          <p:nvPr/>
        </p:nvSpPr>
        <p:spPr>
          <a:xfrm>
            <a:off x="1182532" y="6465128"/>
            <a:ext cx="4341795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806B3E-B943-CA3F-4B81-1B7C635AEA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24709" y="6465128"/>
            <a:ext cx="33548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Ghost Collider May 2025</a:t>
            </a:r>
          </a:p>
        </p:txBody>
      </p:sp>
    </p:spTree>
    <p:extLst>
      <p:ext uri="{BB962C8B-B14F-4D97-AF65-F5344CB8AC3E}">
        <p14:creationId xmlns:p14="http://schemas.microsoft.com/office/powerpoint/2010/main" val="2299115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2CE4AC3-FFBC-B66A-CBA5-E2A66DF3CC6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405" y="104780"/>
            <a:ext cx="11645900" cy="571499"/>
          </a:xfrm>
        </p:spPr>
        <p:txBody>
          <a:bodyPr/>
          <a:lstStyle>
            <a:lvl1pPr>
              <a:defRPr sz="3200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AB6DB490-BFBF-254D-A4B8-3EF9019ACE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279405" y="847728"/>
            <a:ext cx="11645900" cy="5547096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867"/>
            </a:lvl3pPr>
            <a:lvl4pPr>
              <a:defRPr sz="1600"/>
            </a:lvl4pPr>
            <a:lvl5pPr>
              <a:defRPr sz="933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C7F6557A-6AAD-A141-AF9D-B989C7800C55}"/>
              </a:ext>
            </a:extLst>
          </p:cNvPr>
          <p:cNvSpPr txBox="1">
            <a:spLocks/>
          </p:cNvSpPr>
          <p:nvPr/>
        </p:nvSpPr>
        <p:spPr>
          <a:xfrm>
            <a:off x="1182532" y="6465128"/>
            <a:ext cx="4341795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806B3E-B943-CA3F-4B81-1B7C635AEA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24709" y="6465128"/>
            <a:ext cx="33548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Ghost Collider May 2025</a:t>
            </a:r>
          </a:p>
        </p:txBody>
      </p:sp>
    </p:spTree>
    <p:extLst>
      <p:ext uri="{BB962C8B-B14F-4D97-AF65-F5344CB8AC3E}">
        <p14:creationId xmlns:p14="http://schemas.microsoft.com/office/powerpoint/2010/main" val="4050666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6DB490-BFBF-254D-A4B8-3EF9019ACE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7F482EAB-8552-964A-9DE7-755B1E8ED5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24709" y="6465128"/>
            <a:ext cx="33548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Ghost Collider May 2025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08DC23F-258A-4E43-B4DA-B9649525E4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227" y="257004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933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37376"/>
            <a:ext cx="12192000" cy="42062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6DB490-BFBF-254D-A4B8-3EF9019ACE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691A289E-0793-2141-9490-A3821C5EF1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22034" y="6449679"/>
            <a:ext cx="33548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Ghost Collider May 2025</a:t>
            </a:r>
          </a:p>
        </p:txBody>
      </p:sp>
    </p:spTree>
    <p:extLst>
      <p:ext uri="{BB962C8B-B14F-4D97-AF65-F5344CB8AC3E}">
        <p14:creationId xmlns:p14="http://schemas.microsoft.com/office/powerpoint/2010/main" val="1555551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7073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9405" y="104780"/>
            <a:ext cx="11645900" cy="5714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5524327" y="6465130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B6DB490-BFBF-254D-A4B8-3EF9019ACE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279401" y="904875"/>
            <a:ext cx="116459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CE7851-5B09-AC48-A9FE-B72C59FEBA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05915" y="6465128"/>
            <a:ext cx="38633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Ghost Collider May 2025</a:t>
            </a:r>
          </a:p>
        </p:txBody>
      </p:sp>
    </p:spTree>
    <p:extLst>
      <p:ext uri="{BB962C8B-B14F-4D97-AF65-F5344CB8AC3E}">
        <p14:creationId xmlns:p14="http://schemas.microsoft.com/office/powerpoint/2010/main" val="1999962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71" r:id="rId3"/>
    <p:sldLayoutId id="2147483669" r:id="rId4"/>
    <p:sldLayoutId id="2147483670" r:id="rId5"/>
    <p:sldLayoutId id="2147483672" r:id="rId6"/>
  </p:sldLayoutIdLst>
  <p:hf hdr="0" dt="0"/>
  <p:txStyles>
    <p:titleStyle>
      <a:lvl1pPr algn="ctr" defTabSz="342891" rtl="0" eaLnBrk="1" latinLnBrk="0" hangingPunct="1">
        <a:spcBef>
          <a:spcPct val="0"/>
        </a:spcBef>
        <a:buNone/>
        <a:defRPr sz="3200" b="0" kern="1200">
          <a:solidFill>
            <a:srgbClr val="0000FF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891" marR="0" indent="-342891" algn="l" defTabSz="685783" rtl="0" eaLnBrk="1" fontAlgn="base" latinLnBrk="0" hangingPunct="1">
        <a:lnSpc>
          <a:spcPct val="100000"/>
        </a:lnSpc>
        <a:spcBef>
          <a:spcPts val="900"/>
        </a:spcBef>
        <a:spcAft>
          <a:spcPct val="0"/>
        </a:spcAft>
        <a:buClr>
          <a:srgbClr val="FF6600"/>
        </a:buClr>
        <a:buSzTx/>
        <a:buFont typeface="Arial" panose="020B0604020202020204" pitchFamily="34" charset="0"/>
        <a:buChar char="•"/>
        <a:tabLst/>
        <a:defRPr sz="195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57199" marR="0" indent="-214308" algn="l" defTabSz="685783" rtl="0" eaLnBrk="1" fontAlgn="base" latinLnBrk="0" hangingPunct="1">
        <a:lnSpc>
          <a:spcPct val="100000"/>
        </a:lnSpc>
        <a:spcBef>
          <a:spcPts val="900"/>
        </a:spcBef>
        <a:spcAft>
          <a:spcPct val="0"/>
        </a:spcAft>
        <a:buClr>
          <a:srgbClr val="4343CA"/>
        </a:buClr>
        <a:buSzTx/>
        <a:buFont typeface="Arial" charset="0"/>
        <a:buChar char="•"/>
        <a:tabLst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29" marR="0" indent="-171446" algn="l" defTabSz="685783" rtl="0" eaLnBrk="1" fontAlgn="base" latinLnBrk="0" hangingPunct="1">
        <a:lnSpc>
          <a:spcPct val="100000"/>
        </a:lnSpc>
        <a:spcBef>
          <a:spcPts val="900"/>
        </a:spcBef>
        <a:spcAft>
          <a:spcPct val="0"/>
        </a:spcAft>
        <a:buClr>
          <a:srgbClr val="660066"/>
        </a:buClr>
        <a:buSzTx/>
        <a:buFontTx/>
        <a:buChar char="•"/>
        <a:tabLst/>
        <a:defRPr sz="165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21" marR="0" indent="-171446" algn="l" defTabSz="685783" rtl="0" eaLnBrk="1" fontAlgn="base" latinLnBrk="0" hangingPunct="1">
        <a:lnSpc>
          <a:spcPct val="100000"/>
        </a:lnSpc>
        <a:spcBef>
          <a:spcPts val="900"/>
        </a:spcBef>
        <a:spcAft>
          <a:spcPct val="0"/>
        </a:spcAft>
        <a:buClr>
          <a:srgbClr val="008000"/>
        </a:buClr>
        <a:buSzTx/>
        <a:buFont typeface="Arial" charset="0"/>
        <a:buChar char="•"/>
        <a:tabLst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12" marR="0" indent="-171446" algn="l" defTabSz="685783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None/>
        <a:tabLst/>
        <a:defRPr sz="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04" indent="-171446" algn="l" defTabSz="3428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3428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3428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8" indent="-171446" algn="l" defTabSz="3428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89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91" algn="l" defTabSz="34289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34289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4" algn="l" defTabSz="34289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34289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34289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34289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34289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1" algn="l" defTabSz="34289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BC1FE8E-8250-DEF0-91FB-3EC8333918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trans="85000" pressure="0"/>
                    </a14:imgEffect>
                  </a14:imgLayer>
                </a14:imgProps>
              </a:ext>
            </a:extLst>
          </a:blip>
          <a:srcRect t="970" b="46428"/>
          <a:stretch/>
        </p:blipFill>
        <p:spPr>
          <a:xfrm>
            <a:off x="0" y="0"/>
            <a:ext cx="12192000" cy="6465130"/>
          </a:xfrm>
          <a:prstGeom prst="rect">
            <a:avLst/>
          </a:prstGeom>
          <a:effectLst>
            <a:outerShdw algn="ctr" rotWithShape="0">
              <a:srgbClr val="000000">
                <a:alpha val="10000"/>
              </a:srgbClr>
            </a:out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AF6D419-CCC6-E5BD-7DDF-4FBCC4D68096}"/>
              </a:ext>
            </a:extLst>
          </p:cNvPr>
          <p:cNvSpPr/>
          <p:nvPr/>
        </p:nvSpPr>
        <p:spPr>
          <a:xfrm>
            <a:off x="1" y="5862"/>
            <a:ext cx="12192000" cy="6465130"/>
          </a:xfrm>
          <a:prstGeom prst="rect">
            <a:avLst/>
          </a:prstGeom>
          <a:solidFill>
            <a:schemeClr val="bg1"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1833C85-366A-1374-6DDA-DDB10927AB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 i="0" u="none" strike="noStrike" dirty="0">
                <a:solidFill>
                  <a:srgbClr val="002060"/>
                </a:solidFill>
                <a:effectLst/>
                <a:latin typeface="Liberation Sans"/>
              </a:rPr>
              <a:t>The Ghost Collider</a:t>
            </a:r>
            <a:br>
              <a:rPr lang="en-US" b="0" i="0" u="none" strike="noStrike" dirty="0">
                <a:solidFill>
                  <a:srgbClr val="002060"/>
                </a:solidFill>
                <a:effectLst/>
                <a:latin typeface="Liberation Sans"/>
              </a:rPr>
            </a:br>
            <a:r>
              <a:rPr lang="en-US" b="0" i="0" u="none" strike="noStrike" dirty="0">
                <a:solidFill>
                  <a:srgbClr val="002060"/>
                </a:solidFill>
                <a:effectLst/>
                <a:latin typeface="Liberation Sans"/>
              </a:rPr>
              <a:t>An Innovative Higgs Factory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6201934B-09B3-5050-D867-D130B4945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3384" y="4162914"/>
            <a:ext cx="10908323" cy="1470025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Andrew Hutton</a:t>
            </a:r>
            <a:r>
              <a:rPr lang="en-US" sz="2400" baseline="30000" dirty="0">
                <a:solidFill>
                  <a:schemeClr val="tx1"/>
                </a:solidFill>
              </a:rPr>
              <a:t>1</a:t>
            </a:r>
            <a:endParaRPr lang="en-US" sz="24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Peter Williams</a:t>
            </a:r>
            <a:r>
              <a:rPr lang="en-US" baseline="30000" dirty="0">
                <a:solidFill>
                  <a:schemeClr val="tx1"/>
                </a:solidFill>
              </a:rPr>
              <a:t> 2</a:t>
            </a:r>
            <a:r>
              <a:rPr lang="en-US" dirty="0">
                <a:solidFill>
                  <a:schemeClr val="tx1"/>
                </a:solidFill>
              </a:rPr>
              <a:t>, Rob Apsimon</a:t>
            </a:r>
            <a:r>
              <a:rPr lang="en-US" baseline="30000" dirty="0">
                <a:solidFill>
                  <a:schemeClr val="tx1"/>
                </a:solidFill>
              </a:rPr>
              <a:t>3</a:t>
            </a:r>
            <a:r>
              <a:rPr lang="en-US" dirty="0">
                <a:solidFill>
                  <a:schemeClr val="tx1"/>
                </a:solidFill>
              </a:rPr>
              <a:t>, Bamunvita Gamage</a:t>
            </a:r>
            <a:r>
              <a:rPr lang="en-US" baseline="30000" dirty="0">
                <a:solidFill>
                  <a:schemeClr val="tx1"/>
                </a:solidFill>
              </a:rPr>
              <a:t>1</a:t>
            </a:r>
            <a:r>
              <a:rPr lang="en-US" dirty="0">
                <a:solidFill>
                  <a:schemeClr val="tx1"/>
                </a:solidFill>
              </a:rPr>
              <a:t>, Balša Terzič</a:t>
            </a:r>
            <a:r>
              <a:rPr lang="en-US" baseline="30000" dirty="0">
                <a:solidFill>
                  <a:schemeClr val="tx1"/>
                </a:solidFill>
              </a:rPr>
              <a:t>4</a:t>
            </a:r>
          </a:p>
          <a:p>
            <a:r>
              <a:rPr lang="en-US" baseline="30000" dirty="0">
                <a:solidFill>
                  <a:schemeClr val="tx1"/>
                </a:solidFill>
              </a:rPr>
              <a:t>1</a:t>
            </a:r>
            <a:r>
              <a:rPr lang="en-US" dirty="0">
                <a:solidFill>
                  <a:schemeClr val="tx1"/>
                </a:solidFill>
              </a:rPr>
              <a:t>Jefferson Lab, </a:t>
            </a:r>
            <a:r>
              <a:rPr lang="en-US" baseline="30000" dirty="0">
                <a:solidFill>
                  <a:schemeClr val="tx1"/>
                </a:solidFill>
              </a:rPr>
              <a:t>2</a:t>
            </a:r>
            <a:r>
              <a:rPr lang="en-US" dirty="0">
                <a:solidFill>
                  <a:schemeClr val="tx1"/>
                </a:solidFill>
              </a:rPr>
              <a:t>STFC,Lancaster</a:t>
            </a:r>
            <a:r>
              <a:rPr lang="en-US" baseline="30000" dirty="0">
                <a:solidFill>
                  <a:schemeClr val="tx1"/>
                </a:solidFill>
              </a:rPr>
              <a:t>3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baseline="30000" dirty="0">
                <a:solidFill>
                  <a:schemeClr val="tx1"/>
                </a:solidFill>
              </a:rPr>
              <a:t>4</a:t>
            </a:r>
            <a:r>
              <a:rPr lang="en-US" dirty="0">
                <a:solidFill>
                  <a:schemeClr val="tx1"/>
                </a:solidFill>
              </a:rPr>
              <a:t>ODU</a:t>
            </a:r>
          </a:p>
        </p:txBody>
      </p:sp>
    </p:spTree>
    <p:extLst>
      <p:ext uri="{BB962C8B-B14F-4D97-AF65-F5344CB8AC3E}">
        <p14:creationId xmlns:p14="http://schemas.microsoft.com/office/powerpoint/2010/main" val="31084865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2685A82-6E40-EE71-EC73-72D9F0ED0F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700" y="3776551"/>
            <a:ext cx="11060185" cy="15132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F619BA-BA13-5949-8E1A-18555AF9A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 Energy Replacement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E41705-17E1-CE47-8E17-5431F73D7D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6DB490-BFBF-254D-A4B8-3EF9019ACE53}" type="slidenum">
              <a:rPr lang="en-US" smtClean="0"/>
              <a:t>10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22732C-4F3D-1149-A110-88D1FD15877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Both the electrons and positrons lose energy in the Arcs</a:t>
            </a:r>
          </a:p>
          <a:p>
            <a:r>
              <a:rPr lang="en-US" dirty="0"/>
              <a:t>The two electron bunches in each Arc are separated by 𝜆</a:t>
            </a:r>
            <a:r>
              <a:rPr lang="en-US" baseline="-25000" dirty="0"/>
              <a:t>Linac </a:t>
            </a:r>
            <a:r>
              <a:rPr lang="en-US" dirty="0"/>
              <a:t>/2</a:t>
            </a:r>
          </a:p>
          <a:p>
            <a:r>
              <a:rPr lang="en-US" dirty="0"/>
              <a:t>The two positron bunches in each Arc are separated by 𝜆</a:t>
            </a:r>
            <a:r>
              <a:rPr lang="en-US" baseline="-25000" dirty="0"/>
              <a:t>Linac </a:t>
            </a:r>
            <a:r>
              <a:rPr lang="en-US" dirty="0"/>
              <a:t>/2</a:t>
            </a:r>
          </a:p>
          <a:p>
            <a:pPr lvl="1"/>
            <a:r>
              <a:rPr lang="en-US" dirty="0"/>
              <a:t>One going to the IR, one coming from the IR</a:t>
            </a:r>
          </a:p>
          <a:p>
            <a:r>
              <a:rPr lang="en-US" dirty="0"/>
              <a:t>Since all the bunches lose energy in the Arcs, an RF system must accelerate both bunches</a:t>
            </a:r>
          </a:p>
          <a:p>
            <a:r>
              <a:rPr lang="en-US" dirty="0"/>
              <a:t>Proposed solution: </a:t>
            </a:r>
            <a:r>
              <a:rPr lang="en-US" dirty="0">
                <a:highlight>
                  <a:srgbClr val="00FF00"/>
                </a:highlight>
              </a:rPr>
              <a:t>RF system at 325 MHz plus a second harmonic RF system at 650 MHz, 180° out of phase</a:t>
            </a:r>
          </a:p>
          <a:p>
            <a:endParaRPr lang="en-US" dirty="0">
              <a:solidFill>
                <a:srgbClr val="0432FF"/>
              </a:solidFill>
            </a:endParaRPr>
          </a:p>
          <a:p>
            <a:endParaRPr lang="en-US" dirty="0">
              <a:solidFill>
                <a:srgbClr val="0432FF"/>
              </a:solidFill>
            </a:endParaRPr>
          </a:p>
          <a:p>
            <a:endParaRPr lang="en-US" dirty="0">
              <a:solidFill>
                <a:srgbClr val="0432FF"/>
              </a:solidFill>
            </a:endParaRPr>
          </a:p>
          <a:p>
            <a:r>
              <a:rPr lang="en-US" dirty="0"/>
              <a:t>Advantage – bunches have no no energy chirp and can be decelerated without loss</a:t>
            </a:r>
          </a:p>
          <a:p>
            <a:r>
              <a:rPr lang="en-US" dirty="0">
                <a:solidFill>
                  <a:srgbClr val="FF0000"/>
                </a:solidFill>
              </a:rPr>
              <a:t>Disadvantage – takes more power </a:t>
            </a:r>
          </a:p>
          <a:p>
            <a:pPr lvl="1"/>
            <a:r>
              <a:rPr lang="en-US" dirty="0"/>
              <a:t>1.33 x voltage at ¼ frequency + 0.33 x voltage at ½ frequency = </a:t>
            </a:r>
            <a:r>
              <a:rPr lang="en-US" dirty="0">
                <a:solidFill>
                  <a:srgbClr val="FF0000"/>
                </a:solidFill>
              </a:rPr>
              <a:t>total of 1.66 x voltage = </a:t>
            </a:r>
            <a:r>
              <a:rPr lang="en-US" dirty="0">
                <a:solidFill>
                  <a:srgbClr val="FF0000"/>
                </a:solidFill>
                <a:highlight>
                  <a:srgbClr val="00FF00"/>
                </a:highlight>
              </a:rPr>
              <a:t>11 GV/Arc</a:t>
            </a:r>
          </a:p>
          <a:p>
            <a:endParaRPr lang="en-US" dirty="0">
              <a:solidFill>
                <a:srgbClr val="0432FF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432FF"/>
              </a:solidFill>
            </a:endParaRPr>
          </a:p>
          <a:p>
            <a:pPr lvl="4"/>
            <a:endParaRPr lang="en-US" dirty="0"/>
          </a:p>
          <a:p>
            <a:endParaRPr lang="en-US" baseline="30000" dirty="0"/>
          </a:p>
          <a:p>
            <a:pPr lvl="1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85BFFB-EFE3-0BED-58CF-6D0AE5F19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Ghost Collider May 2025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A65542-B28F-BEDD-CAC2-F48056E550C5}"/>
              </a:ext>
            </a:extLst>
          </p:cNvPr>
          <p:cNvSpPr/>
          <p:nvPr/>
        </p:nvSpPr>
        <p:spPr>
          <a:xfrm>
            <a:off x="761700" y="3722913"/>
            <a:ext cx="722716" cy="451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101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D1A552-B730-63FD-7895-782982A0E4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6A41C60-9BF9-A91F-97D3-4EBD0ABAFD51}"/>
              </a:ext>
            </a:extLst>
          </p:cNvPr>
          <p:cNvSpPr/>
          <p:nvPr/>
        </p:nvSpPr>
        <p:spPr>
          <a:xfrm>
            <a:off x="2825190" y="3232260"/>
            <a:ext cx="751102" cy="386977"/>
          </a:xfrm>
          <a:prstGeom prst="rect">
            <a:avLst/>
          </a:prstGeom>
          <a:pattFill prst="ltHorz">
            <a:fgClr>
              <a:schemeClr val="accent1"/>
            </a:fgClr>
            <a:bgClr>
              <a:schemeClr val="bg1"/>
            </a:bgClr>
          </a:pattFill>
          <a:ln w="25400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07DCE2-822F-F833-FBD4-4570B240E4DF}"/>
              </a:ext>
            </a:extLst>
          </p:cNvPr>
          <p:cNvSpPr/>
          <p:nvPr/>
        </p:nvSpPr>
        <p:spPr>
          <a:xfrm>
            <a:off x="3951843" y="3223410"/>
            <a:ext cx="751102" cy="386977"/>
          </a:xfrm>
          <a:prstGeom prst="rect">
            <a:avLst/>
          </a:prstGeom>
          <a:pattFill prst="ltHorz">
            <a:fgClr>
              <a:schemeClr val="accent1"/>
            </a:fgClr>
            <a:bgClr>
              <a:schemeClr val="bg1"/>
            </a:bgClr>
          </a:pattFill>
          <a:ln w="25400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1C4CC3FE-0E8B-74C9-1CC6-415B985B2BB9}"/>
              </a:ext>
            </a:extLst>
          </p:cNvPr>
          <p:cNvSpPr/>
          <p:nvPr/>
        </p:nvSpPr>
        <p:spPr>
          <a:xfrm>
            <a:off x="3626256" y="3232260"/>
            <a:ext cx="288975" cy="406467"/>
          </a:xfrm>
          <a:prstGeom prst="roundRect">
            <a:avLst/>
          </a:prstGeom>
          <a:pattFill prst="ltHorz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A7349D9-9702-B90D-DEC7-44368D0DA2F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9500865" y="2945331"/>
            <a:ext cx="14687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Twin-Axis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Quadrupoles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ABB8F3-9ED3-8185-5DC0-08C6C79E761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277525" y="2828401"/>
            <a:ext cx="11405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Horizontal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Bend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9F918C-C5FE-97E8-1A78-F68C17F9415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Linac-Chicane Interface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3DE975-B118-B829-95A9-20AD281302A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1"/>
          </p:nvPr>
        </p:nvSpPr>
        <p:spPr/>
        <p:txBody>
          <a:bodyPr/>
          <a:lstStyle/>
          <a:p>
            <a:fld id="{AB6DB490-BFBF-254D-A4B8-3EF9019ACE53}" type="slidenum">
              <a:rPr lang="en-US" smtClean="0"/>
              <a:t>11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33D5CE-CDBA-479D-21FA-5484AF793B3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Ghost Collider April 2025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6E4950-DAE8-ED60-2598-4B575416BE7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686" t="2646" r="10275"/>
          <a:stretch/>
        </p:blipFill>
        <p:spPr>
          <a:xfrm flipV="1">
            <a:off x="367051" y="3328472"/>
            <a:ext cx="914400" cy="172028"/>
          </a:xfrm>
          <a:prstGeom prst="rect">
            <a:avLst/>
          </a:prstGeom>
        </p:spPr>
      </p:pic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8E582A26-D037-C015-5E05-828E50681EF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554459" y="3213204"/>
            <a:ext cx="607375" cy="406467"/>
          </a:xfrm>
          <a:prstGeom prst="roundRect">
            <a:avLst/>
          </a:prstGeom>
          <a:pattFill prst="ltHorz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271696E-B89B-4ADD-9B9B-FA2FA5A0CC89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50194" y="3222641"/>
            <a:ext cx="1828800" cy="1797056"/>
            <a:chOff x="840694" y="3292474"/>
            <a:chExt cx="914400" cy="1018399"/>
          </a:xfrm>
        </p:grpSpPr>
        <p:sp>
          <p:nvSpPr>
            <p:cNvPr id="9" name="Arc 8">
              <a:extLst>
                <a:ext uri="{FF2B5EF4-FFF2-40B4-BE49-F238E27FC236}">
                  <a16:creationId xmlns:a16="http://schemas.microsoft.com/office/drawing/2014/main" id="{C330E116-1318-CD39-C54E-B53D5197C6E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40694" y="3292474"/>
              <a:ext cx="914400" cy="904876"/>
            </a:xfrm>
            <a:prstGeom prst="arc">
              <a:avLst>
                <a:gd name="adj1" fmla="val 16200000"/>
                <a:gd name="adj2" fmla="val 18900000"/>
              </a:avLst>
            </a:prstGeom>
            <a:noFill/>
            <a:ln>
              <a:solidFill>
                <a:srgbClr val="7030A0"/>
              </a:solidFill>
            </a:ln>
            <a:effectLst/>
            <a:scene3d>
              <a:camera prst="orthographicFront">
                <a:rot lat="10800000" lon="0" rev="0"/>
              </a:camera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62906474-5EEB-AB31-4F93-A2E5D61D7DC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40694" y="3405997"/>
              <a:ext cx="914400" cy="904876"/>
            </a:xfrm>
            <a:prstGeom prst="arc">
              <a:avLst>
                <a:gd name="adj1" fmla="val 16200000"/>
                <a:gd name="adj2" fmla="val 18900000"/>
              </a:avLst>
            </a:prstGeom>
            <a:noFill/>
            <a:ln>
              <a:solidFill>
                <a:srgbClr val="7030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C271C003-921E-A2B3-613B-6173DDFA7BB5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06227" y="2965001"/>
            <a:ext cx="1055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SRF Linac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2ECC429-078E-3BC7-3F6E-230024BB4FB5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 flipV="1">
            <a:off x="2161834" y="1628135"/>
            <a:ext cx="2320789" cy="1594506"/>
          </a:xfrm>
          <a:prstGeom prst="line">
            <a:avLst/>
          </a:prstGeom>
          <a:ln>
            <a:solidFill>
              <a:srgbClr val="7030A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52E1A24-F1F5-7523-8F7C-FB7ACA4D4DC7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156853" y="3613321"/>
            <a:ext cx="2174515" cy="1646680"/>
          </a:xfrm>
          <a:prstGeom prst="line">
            <a:avLst/>
          </a:prstGeom>
          <a:ln>
            <a:solidFill>
              <a:srgbClr val="7030A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Arc 24">
            <a:extLst>
              <a:ext uri="{FF2B5EF4-FFF2-40B4-BE49-F238E27FC236}">
                <a16:creationId xmlns:a16="http://schemas.microsoft.com/office/drawing/2014/main" id="{B54A82D2-10CB-42F7-9D77-9D422FA1418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5485197" y="2200671"/>
            <a:ext cx="36576000" cy="18288000"/>
          </a:xfrm>
          <a:prstGeom prst="arc">
            <a:avLst>
              <a:gd name="adj1" fmla="val 16200000"/>
              <a:gd name="adj2" fmla="val 19139854"/>
            </a:avLst>
          </a:prstGeom>
          <a:ln>
            <a:solidFill>
              <a:srgbClr val="0432FF"/>
            </a:solidFill>
          </a:ln>
          <a:effectLst/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432FF"/>
              </a:solidFill>
            </a:endParaRPr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FA6260ED-12AE-9CA5-C3ED-E4F8EDB22F1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5475678" y="3431942"/>
            <a:ext cx="36576000" cy="18288000"/>
          </a:xfrm>
          <a:prstGeom prst="arc">
            <a:avLst>
              <a:gd name="adj1" fmla="val 16200000"/>
              <a:gd name="adj2" fmla="val 19151264"/>
            </a:avLst>
          </a:prstGeom>
          <a:ln>
            <a:solidFill>
              <a:srgbClr val="0432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A056031E-C42A-F6C8-B908-15BC0988F0A0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4702945" y="3407511"/>
            <a:ext cx="7398568" cy="9388"/>
          </a:xfrm>
          <a:prstGeom prst="line">
            <a:avLst/>
          </a:prstGeom>
          <a:ln>
            <a:solidFill>
              <a:srgbClr val="FF2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7" name="Group 76">
            <a:extLst>
              <a:ext uri="{FF2B5EF4-FFF2-40B4-BE49-F238E27FC236}">
                <a16:creationId xmlns:a16="http://schemas.microsoft.com/office/drawing/2014/main" id="{F8A63F2F-A962-C1D0-0023-DE96C38A72AC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 rot="20259162">
            <a:off x="1986178" y="2287142"/>
            <a:ext cx="1468415" cy="707540"/>
            <a:chOff x="7946668" y="2405919"/>
            <a:chExt cx="1468415" cy="707540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E46E319-2F2B-B32E-46CF-AAF45797E8C1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 rot="20982393">
              <a:off x="7946668" y="2405919"/>
              <a:ext cx="14684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B050"/>
                  </a:solidFill>
                </a:rPr>
                <a:t>RF Separators</a:t>
              </a:r>
            </a:p>
          </p:txBody>
        </p: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9BBF4577-1E3D-210F-DBC4-6F9852B72935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1014332">
              <a:off x="8865947" y="2729970"/>
              <a:ext cx="290464" cy="290464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85358E6-42CF-1CB0-C3FC-E70EAD1DF260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 rot="21018770">
              <a:off x="8864644" y="2716059"/>
              <a:ext cx="2904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V</a:t>
              </a:r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862F6723-0CB1-97EC-170B-98B6F5E03C14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0942196">
              <a:off x="8347002" y="2819990"/>
              <a:ext cx="290464" cy="290464"/>
            </a:xfrm>
            <a:prstGeom prst="rect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3354809B-9414-3984-1586-EF7C37101926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 rot="21020213">
              <a:off x="8355241" y="2805682"/>
              <a:ext cx="3019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H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4A711BC2-6DEC-9D0E-198F-1EE681490D76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 rot="1730505">
            <a:off x="1900633" y="3836872"/>
            <a:ext cx="1468415" cy="702651"/>
            <a:chOff x="8000742" y="3729745"/>
            <a:chExt cx="1468415" cy="702651"/>
          </a:xfrm>
        </p:grpSpPr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E79C510D-CF5E-08CF-D673-24F37D4635B3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63783">
              <a:off x="8375968" y="3744905"/>
              <a:ext cx="290464" cy="290464"/>
            </a:xfrm>
            <a:prstGeom prst="rect">
              <a:avLst/>
            </a:prstGeom>
          </p:spPr>
        </p:pic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AF4089F1-E68F-C322-8579-917B04DC7097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602326">
              <a:off x="8906265" y="3837189"/>
              <a:ext cx="290464" cy="290464"/>
            </a:xfrm>
            <a:prstGeom prst="rect">
              <a:avLst/>
            </a:prstGeom>
          </p:spPr>
        </p:pic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E7EAE876-0948-054D-B316-CE0E33463FDE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 rot="622076">
              <a:off x="8000742" y="4063064"/>
              <a:ext cx="14684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B050"/>
                  </a:solidFill>
                </a:rPr>
                <a:t>RF Separators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5ABCA1B5-16FE-0488-E264-82F4247FFBEA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 rot="496321">
              <a:off x="8365717" y="3729745"/>
              <a:ext cx="3019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H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E668EFDB-E65C-BBB5-693F-1A588C721171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 rot="494757">
              <a:off x="8910227" y="3824041"/>
              <a:ext cx="2904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V</a:t>
              </a:r>
            </a:p>
          </p:txBody>
        </p: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D9472B1A-6C68-0CBB-3DD2-807A60DA3C75}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/>
        </p:nvSpPr>
        <p:spPr>
          <a:xfrm>
            <a:off x="10392321" y="1855143"/>
            <a:ext cx="548640" cy="54864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62" name="TextBox 50">
            <a:extLst>
              <a:ext uri="{FF2B5EF4-FFF2-40B4-BE49-F238E27FC236}">
                <a16:creationId xmlns:a16="http://schemas.microsoft.com/office/drawing/2014/main" id="{14FF5854-799E-5ED0-8392-8209A5D2FCD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0401840" y="1946421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432FF"/>
                </a:solidFill>
              </a:rPr>
              <a:t>  p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D4A402B8-AB58-FF94-2683-15B8227B927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983595" y="3544182"/>
            <a:ext cx="548640" cy="54864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64" name="TextBox 42">
            <a:extLst>
              <a:ext uri="{FF2B5EF4-FFF2-40B4-BE49-F238E27FC236}">
                <a16:creationId xmlns:a16="http://schemas.microsoft.com/office/drawing/2014/main" id="{4DE52376-BF9B-F447-B419-217C88DFE68E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0977229" y="3610387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0000"/>
                </a:solidFill>
              </a:rPr>
              <a:t>   e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533CCE50-E019-A798-C669-BCEE2BAE34CF}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/>
        </p:nvSpPr>
        <p:spPr>
          <a:xfrm>
            <a:off x="10976658" y="2707450"/>
            <a:ext cx="548640" cy="54801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66" name="TextBox 42">
            <a:extLst>
              <a:ext uri="{FF2B5EF4-FFF2-40B4-BE49-F238E27FC236}">
                <a16:creationId xmlns:a16="http://schemas.microsoft.com/office/drawing/2014/main" id="{7DBB8E8F-655A-474C-D444-67DD2AB6F8E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0977229" y="2798172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0000"/>
                </a:solidFill>
              </a:rPr>
              <a:t>   e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E8F25C72-FC4A-D83A-310A-BFF40BF8976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412375" y="4428229"/>
            <a:ext cx="521606" cy="51594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68" name="TextBox 42">
            <a:extLst>
              <a:ext uri="{FF2B5EF4-FFF2-40B4-BE49-F238E27FC236}">
                <a16:creationId xmlns:a16="http://schemas.microsoft.com/office/drawing/2014/main" id="{06DA4DE6-F32D-FDA7-8406-29B2507EDC1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0392321" y="4507506"/>
            <a:ext cx="46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432FF"/>
                </a:solidFill>
              </a:rPr>
              <a:t>   p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AA599193-2F6B-F15B-344C-9B94399D540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025187" y="1449862"/>
            <a:ext cx="736052" cy="73413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72" name="TextBox 50">
            <a:extLst>
              <a:ext uri="{FF2B5EF4-FFF2-40B4-BE49-F238E27FC236}">
                <a16:creationId xmlns:a16="http://schemas.microsoft.com/office/drawing/2014/main" id="{A8364159-80A6-A666-4902-B32C23234E1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076622" y="1488472"/>
            <a:ext cx="46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432FF"/>
                </a:solidFill>
              </a:rPr>
              <a:t>   p</a:t>
            </a:r>
          </a:p>
          <a:p>
            <a:r>
              <a:rPr lang="en-US" dirty="0">
                <a:solidFill>
                  <a:srgbClr val="FF0000"/>
                </a:solidFill>
              </a:rPr>
              <a:t>   e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ABD06CE0-0F0B-9672-A814-4840F910150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02517" y="4824419"/>
            <a:ext cx="736052" cy="73413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74" name="TextBox 42">
            <a:extLst>
              <a:ext uri="{FF2B5EF4-FFF2-40B4-BE49-F238E27FC236}">
                <a16:creationId xmlns:a16="http://schemas.microsoft.com/office/drawing/2014/main" id="{98FB1B93-2991-935D-EB58-806FA5D7D07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140583" y="4869510"/>
            <a:ext cx="46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0000"/>
                </a:solidFill>
              </a:rPr>
              <a:t>   e</a:t>
            </a:r>
          </a:p>
          <a:p>
            <a:r>
              <a:rPr lang="en-US" dirty="0">
                <a:solidFill>
                  <a:srgbClr val="0432FF"/>
                </a:solidFill>
              </a:rPr>
              <a:t>   p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02D2D5B-5175-C4A3-33FA-6805737F37D1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427961" y="1337013"/>
            <a:ext cx="2726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 Positron Damping Ring</a:t>
            </a:r>
          </a:p>
          <a:p>
            <a:r>
              <a:rPr lang="en-US" dirty="0"/>
              <a:t>From Electron Storage Ring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18C60C9-F46D-C2F4-4D64-D7887057E33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331368" y="4937075"/>
            <a:ext cx="27269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 Electron Damping Ring</a:t>
            </a:r>
          </a:p>
          <a:p>
            <a:r>
              <a:rPr lang="en-US" dirty="0"/>
              <a:t>From Positron Storage Ring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8AA010E-6CB4-C843-BF7A-19FB294D39DF}"/>
              </a:ext>
            </a:extLst>
          </p:cNvPr>
          <p:cNvCxnSpPr>
            <a:cxnSpLocks/>
          </p:cNvCxnSpPr>
          <p:nvPr/>
        </p:nvCxnSpPr>
        <p:spPr>
          <a:xfrm flipH="1">
            <a:off x="50800" y="3414486"/>
            <a:ext cx="2774389" cy="0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2073A3F-67A1-66BD-96C3-AFE1D12DC741}"/>
              </a:ext>
            </a:extLst>
          </p:cNvPr>
          <p:cNvSpPr txBox="1"/>
          <p:nvPr/>
        </p:nvSpPr>
        <p:spPr>
          <a:xfrm>
            <a:off x="3180851" y="2612337"/>
            <a:ext cx="1468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RF Separators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38CD322-A6BE-8CE6-6ABF-1DE65B3C7CEF}"/>
              </a:ext>
            </a:extLst>
          </p:cNvPr>
          <p:cNvSpPr txBox="1"/>
          <p:nvPr/>
        </p:nvSpPr>
        <p:spPr>
          <a:xfrm>
            <a:off x="3470543" y="3626859"/>
            <a:ext cx="801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Bend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7B35826-2EF6-2AB1-64E5-2EE7064B6919}"/>
              </a:ext>
            </a:extLst>
          </p:cNvPr>
          <p:cNvGrpSpPr/>
          <p:nvPr/>
        </p:nvGrpSpPr>
        <p:grpSpPr>
          <a:xfrm rot="603629">
            <a:off x="6828802" y="2621352"/>
            <a:ext cx="1468415" cy="984538"/>
            <a:chOff x="7946668" y="2128921"/>
            <a:chExt cx="1468415" cy="984538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6791983-1C6F-B0FD-4F36-48ADBF887E2C}"/>
                </a:ext>
              </a:extLst>
            </p:cNvPr>
            <p:cNvSpPr txBox="1"/>
            <p:nvPr/>
          </p:nvSpPr>
          <p:spPr>
            <a:xfrm rot="20982393">
              <a:off x="7946668" y="2128921"/>
              <a:ext cx="146841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B050"/>
                  </a:solidFill>
                </a:rPr>
                <a:t>RF Separators</a:t>
              </a:r>
            </a:p>
            <a:p>
              <a:pPr algn="ctr"/>
              <a:endParaRPr lang="en-US" dirty="0">
                <a:solidFill>
                  <a:srgbClr val="00B050"/>
                </a:solidFill>
              </a:endParaRPr>
            </a:p>
            <a:p>
              <a:pPr algn="ctr"/>
              <a:endParaRPr lang="en-US" dirty="0">
                <a:solidFill>
                  <a:srgbClr val="00B050"/>
                </a:solidFill>
              </a:endParaRP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18A6EC88-C4F2-C7CB-D1FE-36DE38C1DB8C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 rot="21014332">
              <a:off x="8865947" y="2729970"/>
              <a:ext cx="290464" cy="290464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8F212F3-A1EC-829B-5DF4-ED0ABCD68443}"/>
                </a:ext>
              </a:extLst>
            </p:cNvPr>
            <p:cNvSpPr txBox="1"/>
            <p:nvPr/>
          </p:nvSpPr>
          <p:spPr>
            <a:xfrm rot="21018770">
              <a:off x="8864644" y="2716059"/>
              <a:ext cx="2904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V</a:t>
              </a:r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2372CE9B-41C6-2995-B207-F650930DEFA7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 rot="20942196">
              <a:off x="8347002" y="2819990"/>
              <a:ext cx="290464" cy="290464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791AAB0-BE7C-E42F-F422-0EBCCEED6658}"/>
                </a:ext>
              </a:extLst>
            </p:cNvPr>
            <p:cNvSpPr txBox="1"/>
            <p:nvPr/>
          </p:nvSpPr>
          <p:spPr>
            <a:xfrm rot="21020213">
              <a:off x="8355241" y="2805682"/>
              <a:ext cx="3019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H</a:t>
              </a:r>
            </a:p>
          </p:txBody>
        </p:sp>
      </p:grp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E2EBEC6-B958-C63F-298B-65B3F27062B8}"/>
              </a:ext>
            </a:extLst>
          </p:cNvPr>
          <p:cNvCxnSpPr>
            <a:cxnSpLocks/>
            <a:endCxn id="6" idx="0"/>
          </p:cNvCxnSpPr>
          <p:nvPr/>
        </p:nvCxnSpPr>
        <p:spPr>
          <a:xfrm flipH="1">
            <a:off x="3200741" y="2902734"/>
            <a:ext cx="231823" cy="32952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0419FCF-0800-7CE6-5814-56129787C134}"/>
              </a:ext>
            </a:extLst>
          </p:cNvPr>
          <p:cNvCxnSpPr>
            <a:cxnSpLocks/>
          </p:cNvCxnSpPr>
          <p:nvPr/>
        </p:nvCxnSpPr>
        <p:spPr>
          <a:xfrm>
            <a:off x="4138834" y="2906328"/>
            <a:ext cx="187387" cy="311572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ight Arrow 6">
            <a:extLst>
              <a:ext uri="{FF2B5EF4-FFF2-40B4-BE49-F238E27FC236}">
                <a16:creationId xmlns:a16="http://schemas.microsoft.com/office/drawing/2014/main" id="{EFAB9287-32C2-C050-BCB9-0030F3550475}"/>
              </a:ext>
            </a:extLst>
          </p:cNvPr>
          <p:cNvSpPr/>
          <p:nvPr/>
        </p:nvSpPr>
        <p:spPr>
          <a:xfrm rot="20616841">
            <a:off x="10937913" y="1904120"/>
            <a:ext cx="670955" cy="106196"/>
          </a:xfrm>
          <a:prstGeom prst="rightArrow">
            <a:avLst/>
          </a:prstGeom>
          <a:solidFill>
            <a:srgbClr val="0432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Arrow 25">
            <a:extLst>
              <a:ext uri="{FF2B5EF4-FFF2-40B4-BE49-F238E27FC236}">
                <a16:creationId xmlns:a16="http://schemas.microsoft.com/office/drawing/2014/main" id="{CD3D26A5-1FE8-A208-5249-BFC862DC2DB4}"/>
              </a:ext>
            </a:extLst>
          </p:cNvPr>
          <p:cNvSpPr/>
          <p:nvPr/>
        </p:nvSpPr>
        <p:spPr>
          <a:xfrm rot="11535636">
            <a:off x="9737795" y="4496166"/>
            <a:ext cx="670955" cy="106196"/>
          </a:xfrm>
          <a:prstGeom prst="rightArrow">
            <a:avLst/>
          </a:prstGeom>
          <a:solidFill>
            <a:srgbClr val="0432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Left-Right Arrow 26">
            <a:extLst>
              <a:ext uri="{FF2B5EF4-FFF2-40B4-BE49-F238E27FC236}">
                <a16:creationId xmlns:a16="http://schemas.microsoft.com/office/drawing/2014/main" id="{5CA8473D-3CAF-669F-0832-404FE0C35381}"/>
              </a:ext>
            </a:extLst>
          </p:cNvPr>
          <p:cNvSpPr/>
          <p:nvPr/>
        </p:nvSpPr>
        <p:spPr>
          <a:xfrm>
            <a:off x="10598543" y="3336136"/>
            <a:ext cx="1216152" cy="137317"/>
          </a:xfrm>
          <a:prstGeom prst="left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ight Arrow 33">
            <a:extLst>
              <a:ext uri="{FF2B5EF4-FFF2-40B4-BE49-F238E27FC236}">
                <a16:creationId xmlns:a16="http://schemas.microsoft.com/office/drawing/2014/main" id="{BD1E3FB2-4084-2453-1A97-11559682091F}"/>
              </a:ext>
            </a:extLst>
          </p:cNvPr>
          <p:cNvSpPr/>
          <p:nvPr/>
        </p:nvSpPr>
        <p:spPr>
          <a:xfrm rot="19573737">
            <a:off x="3399177" y="2196809"/>
            <a:ext cx="670955" cy="106196"/>
          </a:xfrm>
          <a:prstGeom prst="rightArrow">
            <a:avLst/>
          </a:prstGeom>
          <a:solidFill>
            <a:srgbClr val="0432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ight Arrow 34">
            <a:extLst>
              <a:ext uri="{FF2B5EF4-FFF2-40B4-BE49-F238E27FC236}">
                <a16:creationId xmlns:a16="http://schemas.microsoft.com/office/drawing/2014/main" id="{AF1ECD99-A64B-EB7E-5956-BE38A17FF84B}"/>
              </a:ext>
            </a:extLst>
          </p:cNvPr>
          <p:cNvSpPr/>
          <p:nvPr/>
        </p:nvSpPr>
        <p:spPr>
          <a:xfrm rot="12927305">
            <a:off x="3474285" y="4682574"/>
            <a:ext cx="670955" cy="106196"/>
          </a:xfrm>
          <a:prstGeom prst="rightArrow">
            <a:avLst/>
          </a:prstGeom>
          <a:solidFill>
            <a:srgbClr val="0432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ight Arrow 35">
            <a:extLst>
              <a:ext uri="{FF2B5EF4-FFF2-40B4-BE49-F238E27FC236}">
                <a16:creationId xmlns:a16="http://schemas.microsoft.com/office/drawing/2014/main" id="{429F7D90-4400-A515-B04D-48DDC1B6775B}"/>
              </a:ext>
            </a:extLst>
          </p:cNvPr>
          <p:cNvSpPr/>
          <p:nvPr/>
        </p:nvSpPr>
        <p:spPr>
          <a:xfrm rot="2178294">
            <a:off x="3565213" y="4616274"/>
            <a:ext cx="670955" cy="106196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Arrow 36">
            <a:extLst>
              <a:ext uri="{FF2B5EF4-FFF2-40B4-BE49-F238E27FC236}">
                <a16:creationId xmlns:a16="http://schemas.microsoft.com/office/drawing/2014/main" id="{09055C62-142A-B172-D424-6944C2B1046C}"/>
              </a:ext>
            </a:extLst>
          </p:cNvPr>
          <p:cNvSpPr/>
          <p:nvPr/>
        </p:nvSpPr>
        <p:spPr>
          <a:xfrm rot="8862894">
            <a:off x="3449703" y="2293977"/>
            <a:ext cx="670955" cy="106196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6835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DF2A7-594D-FCB9-79BF-3D681E9F3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Chicane Design</a:t>
            </a: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5F5643BB-820D-5614-364F-C942DA79880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6DB490-BFBF-254D-A4B8-3EF9019ACE5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335C7B-F2DA-FB8A-F3DD-6B9B67A145DA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The electrons and positrons should have the same energy at the IP, independent of whether they traversed the chicane or the straight beamline</a:t>
            </a:r>
          </a:p>
          <a:p>
            <a:pPr lvl="1"/>
            <a:r>
              <a:rPr lang="en-US" dirty="0"/>
              <a:t>The chicane needs an RF system to replace the synchrotron radiation loss</a:t>
            </a:r>
          </a:p>
          <a:p>
            <a:r>
              <a:rPr lang="en-US" dirty="0"/>
              <a:t>There is a broad minimum total length of the chicane </a:t>
            </a:r>
          </a:p>
          <a:p>
            <a:r>
              <a:rPr lang="en-US" dirty="0"/>
              <a:t>Optimum is 12 km bending radius for a total length of 1.4 km</a:t>
            </a:r>
          </a:p>
          <a:p>
            <a:r>
              <a:rPr lang="en-US" dirty="0"/>
              <a:t>Synchrotron radiation loss = 1 GeV</a:t>
            </a:r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FB60EB3D-E7DF-3F75-F856-96C397867D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Ghost Collider May 2025</a:t>
            </a:r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833A8AB-FC1B-E68E-2639-B2CE5CF1D2E6}"/>
              </a:ext>
            </a:extLst>
          </p:cNvPr>
          <p:cNvGrpSpPr/>
          <p:nvPr/>
        </p:nvGrpSpPr>
        <p:grpSpPr>
          <a:xfrm>
            <a:off x="2370811" y="1320798"/>
            <a:ext cx="5486400" cy="5486400"/>
            <a:chOff x="2370811" y="1320798"/>
            <a:chExt cx="5486400" cy="5486400"/>
          </a:xfrm>
        </p:grpSpPr>
        <p:sp>
          <p:nvSpPr>
            <p:cNvPr id="5" name="Arc 4">
              <a:extLst>
                <a:ext uri="{FF2B5EF4-FFF2-40B4-BE49-F238E27FC236}">
                  <a16:creationId xmlns:a16="http://schemas.microsoft.com/office/drawing/2014/main" id="{C3B64E84-4798-224E-B52D-655B3E2641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70811" y="1320798"/>
              <a:ext cx="5486400" cy="5486400"/>
            </a:xfrm>
            <a:prstGeom prst="arc">
              <a:avLst>
                <a:gd name="adj1" fmla="val 16200000"/>
                <a:gd name="adj2" fmla="val 18899721"/>
              </a:avLst>
            </a:prstGeom>
            <a:ln w="25400">
              <a:noFill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A089CA1-5F80-8A4C-8A7C-310C8A9EBEE7}"/>
                </a:ext>
              </a:extLst>
            </p:cNvPr>
            <p:cNvCxnSpPr>
              <a:cxnSpLocks/>
              <a:endCxn id="5" idx="2"/>
            </p:cNvCxnSpPr>
            <p:nvPr/>
          </p:nvCxnSpPr>
          <p:spPr>
            <a:xfrm flipV="1">
              <a:off x="5114009" y="2124105"/>
              <a:ext cx="1939580" cy="1949420"/>
            </a:xfrm>
            <a:prstGeom prst="line">
              <a:avLst/>
            </a:prstGeom>
            <a:ln w="3175"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EDD80DC-EE51-114B-A182-FE19E5DCB4D5}"/>
                </a:ext>
              </a:extLst>
            </p:cNvPr>
            <p:cNvCxnSpPr>
              <a:cxnSpLocks/>
            </p:cNvCxnSpPr>
            <p:nvPr/>
          </p:nvCxnSpPr>
          <p:spPr>
            <a:xfrm>
              <a:off x="5114009" y="1320798"/>
              <a:ext cx="0" cy="2752727"/>
            </a:xfrm>
            <a:prstGeom prst="line">
              <a:avLst/>
            </a:prstGeom>
            <a:ln w="3175"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375DFC56-F963-0DA9-F5AC-7073686EAFB1}"/>
              </a:ext>
            </a:extLst>
          </p:cNvPr>
          <p:cNvGrpSpPr/>
          <p:nvPr/>
        </p:nvGrpSpPr>
        <p:grpSpPr>
          <a:xfrm>
            <a:off x="-1301719" y="589290"/>
            <a:ext cx="14476306" cy="9367030"/>
            <a:chOff x="-1287759" y="-583376"/>
            <a:chExt cx="14476306" cy="936703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DEDB014-8311-D1CE-92E0-28D1E5DBB3A2}"/>
                </a:ext>
              </a:extLst>
            </p:cNvPr>
            <p:cNvGrpSpPr/>
            <p:nvPr/>
          </p:nvGrpSpPr>
          <p:grpSpPr>
            <a:xfrm>
              <a:off x="-1287759" y="-583376"/>
              <a:ext cx="14476306" cy="9367030"/>
              <a:chOff x="-1287759" y="-583376"/>
              <a:chExt cx="14476306" cy="9367030"/>
            </a:xfrm>
          </p:grpSpPr>
          <p:sp>
            <p:nvSpPr>
              <p:cNvPr id="11" name="Arc 10">
                <a:extLst>
                  <a:ext uri="{FF2B5EF4-FFF2-40B4-BE49-F238E27FC236}">
                    <a16:creationId xmlns:a16="http://schemas.microsoft.com/office/drawing/2014/main" id="{30D929C2-A820-DDB3-9247-6B9E9EB3A39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70811" y="1320798"/>
                <a:ext cx="5486400" cy="5486400"/>
              </a:xfrm>
              <a:prstGeom prst="arc">
                <a:avLst>
                  <a:gd name="adj1" fmla="val 16200000"/>
                  <a:gd name="adj2" fmla="val 18899721"/>
                </a:avLst>
              </a:prstGeom>
              <a:ln w="25400">
                <a:noFill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05D63DA8-4A4D-FF24-2BE3-92BC047DA7BD}"/>
                  </a:ext>
                </a:extLst>
              </p:cNvPr>
              <p:cNvCxnSpPr>
                <a:cxnSpLocks/>
                <a:endCxn id="11" idx="2"/>
              </p:cNvCxnSpPr>
              <p:nvPr/>
            </p:nvCxnSpPr>
            <p:spPr>
              <a:xfrm flipV="1">
                <a:off x="5114009" y="2124105"/>
                <a:ext cx="1939580" cy="1949420"/>
              </a:xfrm>
              <a:prstGeom prst="line">
                <a:avLst/>
              </a:prstGeom>
              <a:ln w="3175">
                <a:noFill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EA74E9EF-CC28-C7BF-35D5-1CBC2D6441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14009" y="1124028"/>
                <a:ext cx="0" cy="2752727"/>
              </a:xfrm>
              <a:prstGeom prst="line">
                <a:avLst/>
              </a:prstGeom>
              <a:ln w="3175">
                <a:noFill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Arc 13">
                <a:extLst>
                  <a:ext uri="{FF2B5EF4-FFF2-40B4-BE49-F238E27FC236}">
                    <a16:creationId xmlns:a16="http://schemas.microsoft.com/office/drawing/2014/main" id="{B2566189-3AB2-8097-3FF6-DB67B0C7A20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7702147" y="-580029"/>
                <a:ext cx="5486400" cy="5486400"/>
              </a:xfrm>
              <a:prstGeom prst="arc">
                <a:avLst>
                  <a:gd name="adj1" fmla="val 16200000"/>
                  <a:gd name="adj2" fmla="val 18899721"/>
                </a:avLst>
              </a:prstGeom>
              <a:ln w="41275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Arc 14">
                <a:extLst>
                  <a:ext uri="{FF2B5EF4-FFF2-40B4-BE49-F238E27FC236}">
                    <a16:creationId xmlns:a16="http://schemas.microsoft.com/office/drawing/2014/main" id="{54416DA6-5F6E-0381-2AB8-8480C1BBC6DF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8903672">
                <a:off x="2591308" y="3297254"/>
                <a:ext cx="5486400" cy="5486400"/>
              </a:xfrm>
              <a:prstGeom prst="arc">
                <a:avLst>
                  <a:gd name="adj1" fmla="val 16200000"/>
                  <a:gd name="adj2" fmla="val 18903545"/>
                </a:avLst>
              </a:prstGeom>
              <a:ln w="41275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Arc 15">
                <a:extLst>
                  <a:ext uri="{FF2B5EF4-FFF2-40B4-BE49-F238E27FC236}">
                    <a16:creationId xmlns:a16="http://schemas.microsoft.com/office/drawing/2014/main" id="{5FA26B2F-70AC-223D-C741-E6004E70CB75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8103839">
                <a:off x="-1287759" y="-583376"/>
                <a:ext cx="5486400" cy="5486400"/>
              </a:xfrm>
              <a:prstGeom prst="arc">
                <a:avLst>
                  <a:gd name="adj1" fmla="val 16200000"/>
                  <a:gd name="adj2" fmla="val 18899721"/>
                </a:avLst>
              </a:prstGeom>
              <a:ln w="41275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6C0D4191-95F7-F969-9AEF-E2A131D1A2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71859" y="4907756"/>
                <a:ext cx="10651331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Arc 17">
                <a:extLst>
                  <a:ext uri="{FF2B5EF4-FFF2-40B4-BE49-F238E27FC236}">
                    <a16:creationId xmlns:a16="http://schemas.microsoft.com/office/drawing/2014/main" id="{CE00FC81-0FBF-6EEE-0292-424A0766D45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816704" y="3296870"/>
                <a:ext cx="5486400" cy="5486400"/>
              </a:xfrm>
              <a:prstGeom prst="arc">
                <a:avLst>
                  <a:gd name="adj1" fmla="val 16207995"/>
                  <a:gd name="adj2" fmla="val 18899721"/>
                </a:avLst>
              </a:prstGeom>
              <a:ln w="41275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62898EB4-6D85-5460-0B35-84850302DD97}"/>
                  </a:ext>
                </a:extLst>
              </p:cNvPr>
              <p:cNvCxnSpPr>
                <a:cxnSpLocks/>
                <a:endCxn id="16" idx="2"/>
              </p:cNvCxnSpPr>
              <p:nvPr/>
            </p:nvCxnSpPr>
            <p:spPr>
              <a:xfrm>
                <a:off x="208890" y="4900021"/>
                <a:ext cx="1243710" cy="3002"/>
              </a:xfrm>
              <a:prstGeom prst="line">
                <a:avLst/>
              </a:prstGeom>
              <a:ln w="412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C218FEB3-3C9A-FCDC-2900-E1D8DF8DA329}"/>
                  </a:ext>
                </a:extLst>
              </p:cNvPr>
              <p:cNvCxnSpPr>
                <a:cxnSpLocks/>
                <a:stCxn id="14" idx="0"/>
              </p:cNvCxnSpPr>
              <p:nvPr/>
            </p:nvCxnSpPr>
            <p:spPr>
              <a:xfrm>
                <a:off x="10445347" y="4906371"/>
                <a:ext cx="1649599" cy="7735"/>
              </a:xfrm>
              <a:prstGeom prst="line">
                <a:avLst/>
              </a:prstGeom>
              <a:ln w="412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CD1A119-464C-462B-B95F-E504270D61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8686" t="2646" r="10275"/>
            <a:stretch/>
          </p:blipFill>
          <p:spPr>
            <a:xfrm flipV="1">
              <a:off x="5258395" y="3166227"/>
              <a:ext cx="1315467" cy="24748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829377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7A0C52C-F0C0-2D48-823B-F9DC23489C13}"/>
              </a:ext>
            </a:extLst>
          </p:cNvPr>
          <p:cNvSpPr/>
          <p:nvPr/>
        </p:nvSpPr>
        <p:spPr>
          <a:xfrm>
            <a:off x="5931877" y="1776119"/>
            <a:ext cx="3216005" cy="395999"/>
          </a:xfrm>
          <a:prstGeom prst="rect">
            <a:avLst/>
          </a:prstGeom>
          <a:solidFill>
            <a:srgbClr val="00F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6D4A5E-8D20-504B-B8E9-B644D37A2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Interaction Region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217B0D-9501-1B4C-97BE-B4B9A8CA1BE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6DB490-BFBF-254D-A4B8-3EF9019ACE53}" type="slidenum">
              <a:rPr lang="en-US" smtClean="0"/>
              <a:t>13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9D64F-A721-3F21-2235-8E1E08319A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Ghost Collider May 2025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DED4738-A6DF-4B43-B041-3D82624DCC9A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:r>
                  <a:rPr lang="en-US" dirty="0"/>
                  <a:t>Electrons and positrons arrive at the IR from both directions, focused by the same IP quads</a:t>
                </a:r>
              </a:p>
              <a:p>
                <a:r>
                  <a:rPr lang="en-US" dirty="0"/>
                  <a:t>Optimum solution is:</a:t>
                </a:r>
              </a:p>
              <a:p>
                <a:r>
                  <a:rPr lang="en-US" dirty="0">
                    <a:highlight>
                      <a:srgbClr val="00FF00"/>
                    </a:highlight>
                  </a:rPr>
                  <a:t>Equal horizontal and vertical beta functions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solidFill>
                              <a:schemeClr val="dk1"/>
                            </a:solidFill>
                            <a:highlight>
                              <a:srgbClr val="00FF00"/>
                            </a:highligh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>
                            <a:solidFill>
                              <a:schemeClr val="dk1"/>
                            </a:solidFill>
                            <a:highlight>
                              <a:srgbClr val="00FF00"/>
                            </a:highlight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400">
                            <a:solidFill>
                              <a:schemeClr val="dk1"/>
                            </a:solidFill>
                            <a:highlight>
                              <a:srgbClr val="00FF00"/>
                            </a:highlight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US" sz="2400">
                            <a:solidFill>
                              <a:schemeClr val="dk1"/>
                            </a:solidFill>
                            <a:highlight>
                              <a:srgbClr val="00FF00"/>
                            </a:highlight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>
                    <a:highlight>
                      <a:srgbClr val="00FF00"/>
                    </a:highlight>
                  </a:rPr>
                  <a:t>= 3.5 mm</a:t>
                </a:r>
                <a:r>
                  <a:rPr lang="en-US" sz="2400" dirty="0">
                    <a:solidFill>
                      <a:schemeClr val="dk1"/>
                    </a:solidFill>
                    <a:highlight>
                      <a:srgbClr val="00FF00"/>
                    </a:highlight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solidFill>
                              <a:schemeClr val="dk1"/>
                            </a:solidFill>
                            <a:highlight>
                              <a:srgbClr val="00FF00"/>
                            </a:highligh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>
                            <a:solidFill>
                              <a:schemeClr val="dk1"/>
                            </a:solidFill>
                            <a:highlight>
                              <a:srgbClr val="00FF00"/>
                            </a:highlight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400">
                            <a:solidFill>
                              <a:schemeClr val="dk1"/>
                            </a:solidFill>
                            <a:highlight>
                              <a:srgbClr val="00FF00"/>
                            </a:highlight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US" sz="2400">
                            <a:solidFill>
                              <a:schemeClr val="dk1"/>
                            </a:solidFill>
                            <a:highlight>
                              <a:srgbClr val="00FF00"/>
                            </a:highlight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2400" dirty="0">
                    <a:solidFill>
                      <a:schemeClr val="dk1"/>
                    </a:solidFill>
                    <a:highlight>
                      <a:srgbClr val="00FF00"/>
                    </a:highlight>
                  </a:rPr>
                  <a:t>= </a:t>
                </a:r>
                <a:r>
                  <a:rPr lang="en-US" dirty="0">
                    <a:highlight>
                      <a:srgbClr val="00FF00"/>
                    </a:highlight>
                  </a:rPr>
                  <a:t>3.5 mm</a:t>
                </a:r>
              </a:p>
              <a:p>
                <a:pPr lvl="1"/>
                <a:r>
                  <a:rPr lang="en-US" dirty="0"/>
                  <a:t>Requires IP final focus triplet quadrupoles</a:t>
                </a:r>
              </a:p>
              <a:p>
                <a:r>
                  <a:rPr lang="en-US" dirty="0">
                    <a:highlight>
                      <a:srgbClr val="00FF00"/>
                    </a:highlight>
                  </a:rPr>
                  <a:t>Equal horizontal and vertical emittances</a:t>
                </a:r>
                <a:endParaRPr lang="en-US" dirty="0"/>
              </a:p>
              <a:p>
                <a:pPr lvl="1"/>
                <a:r>
                  <a:rPr lang="en-US" dirty="0"/>
                  <a:t>Quadrupoles rotated 45° throughout the facility</a:t>
                </a:r>
              </a:p>
              <a:p>
                <a:r>
                  <a:rPr lang="en-US" dirty="0"/>
                  <a:t>Round beams at the IP produce the highest luminosity for a given uncompensated disruption coefficient</a:t>
                </a:r>
              </a:p>
              <a:p>
                <a:pPr lvl="1"/>
                <a:r>
                  <a:rPr lang="en-US" dirty="0">
                    <a:highlight>
                      <a:srgbClr val="00FF00"/>
                    </a:highlight>
                  </a:rPr>
                  <a:t>Ultra-flat beams are not required</a:t>
                </a:r>
              </a:p>
              <a:p>
                <a:r>
                  <a:rPr lang="en-US" dirty="0"/>
                  <a:t>The Ghost bunches are not disrupted by the beam-beam collisions at the IP</a:t>
                </a:r>
              </a:p>
              <a:p>
                <a:r>
                  <a:rPr lang="en-US" dirty="0"/>
                  <a:t>That means it is possible to put </a:t>
                </a:r>
                <a:r>
                  <a:rPr lang="en-US" dirty="0">
                    <a:highlight>
                      <a:srgbClr val="00FA00"/>
                    </a:highlight>
                  </a:rPr>
                  <a:t>four IPs in series</a:t>
                </a:r>
                <a:r>
                  <a:rPr lang="en-US" dirty="0"/>
                  <a:t>, one behind the other</a:t>
                </a:r>
              </a:p>
              <a:p>
                <a:r>
                  <a:rPr lang="en-US" dirty="0"/>
                  <a:t>The luminosities are additive, not shared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DED4738-A6DF-4B43-B041-3D82624DCC9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 l="-654" t="-685" r="-1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0184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B301DA9-5057-9022-7BFC-4CD65DBD5324}"/>
              </a:ext>
            </a:extLst>
          </p:cNvPr>
          <p:cNvSpPr/>
          <p:nvPr/>
        </p:nvSpPr>
        <p:spPr>
          <a:xfrm>
            <a:off x="613775" y="1365337"/>
            <a:ext cx="2523995" cy="325677"/>
          </a:xfrm>
          <a:prstGeom prst="rect">
            <a:avLst/>
          </a:prstGeom>
          <a:solidFill>
            <a:srgbClr val="00F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8EDA87-679D-0587-5C5F-B1738D1D4E05}"/>
              </a:ext>
            </a:extLst>
          </p:cNvPr>
          <p:cNvGrpSpPr/>
          <p:nvPr/>
        </p:nvGrpSpPr>
        <p:grpSpPr>
          <a:xfrm>
            <a:off x="8491556" y="3773441"/>
            <a:ext cx="1159750" cy="307777"/>
            <a:chOff x="7495410" y="1808400"/>
            <a:chExt cx="2930085" cy="307777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B9154562-40F7-4BC4-023B-D2AD79F56F7C}"/>
                </a:ext>
              </a:extLst>
            </p:cNvPr>
            <p:cNvCxnSpPr/>
            <p:nvPr/>
          </p:nvCxnSpPr>
          <p:spPr>
            <a:xfrm>
              <a:off x="7495410" y="1962289"/>
              <a:ext cx="293008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C318EE9-B6E7-2583-0709-CA1C216212CF}"/>
                </a:ext>
              </a:extLst>
            </p:cNvPr>
            <p:cNvSpPr txBox="1"/>
            <p:nvPr/>
          </p:nvSpPr>
          <p:spPr>
            <a:xfrm>
              <a:off x="8121813" y="1808400"/>
              <a:ext cx="167727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166 m</a:t>
              </a: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E8197E17-7423-B72E-AFC6-53C6F61EF1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083" y="820665"/>
            <a:ext cx="5601222" cy="56012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597F396-DE1C-7A13-E9B1-BD6CE3DD0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Four IPs – Unique Feature of Ghost Collider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7ED362-C506-E85C-3CFC-B7307937D73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BED9B-8943-2D4F-B1F2-FF4B467302D8}" type="slidenum">
              <a:rPr lang="en-US" smtClean="0"/>
              <a:t>14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2E3BD1C9-5BED-D905-B9DB-84AF8E6B3C82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199625" y="847728"/>
                <a:ext cx="5486398" cy="5547096"/>
              </a:xfrm>
            </p:spPr>
            <p:txBody>
              <a:bodyPr/>
              <a:lstStyle/>
              <a:p>
                <a:r>
                  <a:rPr lang="en-US" dirty="0"/>
                  <a:t>Example of four IRs in series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/>
                  <a:t> = 3.5 mm</a:t>
                </a:r>
              </a:p>
              <a:p>
                <a:r>
                  <a:rPr lang="en-US" dirty="0"/>
                  <a:t>The phase advance between IP1 and IP2 is (n ± ½)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endParaRPr lang="en-US" dirty="0"/>
              </a:p>
              <a:p>
                <a:r>
                  <a:rPr lang="en-US" dirty="0"/>
                  <a:t>The lower plot shows the first and second order Montague functions, showing &gt;99% cancelation of the chromatic errors</a:t>
                </a:r>
              </a:p>
              <a:p>
                <a:r>
                  <a:rPr lang="en-US" dirty="0"/>
                  <a:t>The cancelation will be disturbed when position and focusing errors are introduced, but it should still be sufficient, so further correction will be unnecessary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2E3BD1C9-5BED-D905-B9DB-84AF8E6B3C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199625" y="847728"/>
                <a:ext cx="5486398" cy="5547096"/>
              </a:xfrm>
              <a:blipFill>
                <a:blip r:embed="rId4"/>
                <a:stretch>
                  <a:fillRect l="-1155" t="-685" r="-20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1D5154-E8A8-18C4-D70C-AE339E7B38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Ghost Collider May 2025</a:t>
            </a:r>
            <a:endParaRPr lang="en-US" dirty="0"/>
          </a:p>
        </p:txBody>
      </p:sp>
      <p:sp>
        <p:nvSpPr>
          <p:cNvPr id="12" name="AutoShape 4" descr="twiss.pdf">
            <a:extLst>
              <a:ext uri="{FF2B5EF4-FFF2-40B4-BE49-F238E27FC236}">
                <a16:creationId xmlns:a16="http://schemas.microsoft.com/office/drawing/2014/main" id="{F04085F7-D4BB-DCDC-3ED2-CDC91910FBD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6C3B93-A743-8EBE-5B7D-83618616814D}"/>
              </a:ext>
            </a:extLst>
          </p:cNvPr>
          <p:cNvSpPr/>
          <p:nvPr/>
        </p:nvSpPr>
        <p:spPr>
          <a:xfrm>
            <a:off x="613775" y="1365337"/>
            <a:ext cx="2467628" cy="32567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9159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4663AAE-82AD-8387-722D-CAD91FFF0D55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:r>
                  <a:rPr lang="en-US" dirty="0"/>
                  <a:t>The luminosity per bunch crossing is given by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  </a:t>
                </a:r>
              </a:p>
              <a:p>
                <a:pPr marL="0" indent="0" algn="ctr">
                  <a:buNone/>
                </a:pPr>
                <a:r>
                  <a:rPr lang="en-US" dirty="0"/>
                  <a:t>Where N is the number of particles in a bunch, assumed equal for electrons and positrons</a:t>
                </a:r>
              </a:p>
              <a:p>
                <a:r>
                  <a:rPr lang="en-US" i="1" dirty="0">
                    <a:latin typeface="Cambria" panose="02040503050406030204" pitchFamily="18" charset="0"/>
                  </a:rPr>
                  <a:t>f</a:t>
                </a:r>
                <a:r>
                  <a:rPr lang="en-US" dirty="0"/>
                  <a:t> is the revolution frequency and </a:t>
                </a:r>
                <a:r>
                  <a:rPr lang="en-US" i="1" dirty="0" err="1">
                    <a:latin typeface="Cambria" panose="02040503050406030204" pitchFamily="18" charset="0"/>
                    <a:ea typeface="Cambria Math" panose="02040503050406030204" pitchFamily="18" charset="0"/>
                  </a:rPr>
                  <a:t>n</a:t>
                </a:r>
                <a:r>
                  <a:rPr lang="en-US" i="1" baseline="-25000" dirty="0" err="1">
                    <a:latin typeface="Cambria" panose="02040503050406030204" pitchFamily="18" charset="0"/>
                    <a:ea typeface="Cambria Math" panose="02040503050406030204" pitchFamily="18" charset="0"/>
                  </a:rPr>
                  <a:t>b</a:t>
                </a:r>
                <a:r>
                  <a:rPr lang="en-US" dirty="0"/>
                  <a:t> is the number of bunches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dirty="0"/>
                  <a:t>are the beam sizes at the interaction point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/>
                  <a:t> = 3.5 mm;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dirty="0"/>
                  <a:t> = 6.5 mm-mrad (includes arc and chicane synchrotron radiation)</a:t>
                </a:r>
              </a:p>
              <a:p>
                <a:r>
                  <a:rPr lang="en-US" dirty="0"/>
                  <a:t>At 275 GeV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/>
                  <a:t> = 5.38 x 10</a:t>
                </a:r>
                <a:r>
                  <a:rPr lang="en-US" baseline="30000" dirty="0"/>
                  <a:t>5 </a:t>
                </a:r>
                <a:r>
                  <a:rPr lang="en-US" dirty="0"/>
                  <a:t>so</a:t>
                </a:r>
                <a:r>
                  <a:rPr lang="en-US" baseline="30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dirty="0"/>
                  <a:t> = 3.5x10</a:t>
                </a:r>
                <a:r>
                  <a:rPr lang="en-US" baseline="30000" dirty="0"/>
                  <a:t>-3</a:t>
                </a:r>
                <a:r>
                  <a:rPr lang="en-US" dirty="0"/>
                  <a:t> x 6.5x10</a:t>
                </a:r>
                <a:r>
                  <a:rPr lang="en-US" baseline="30000" dirty="0"/>
                  <a:t>-6</a:t>
                </a:r>
                <a:r>
                  <a:rPr lang="en-US" dirty="0"/>
                  <a:t>/ 5.38x10</a:t>
                </a:r>
                <a:r>
                  <a:rPr lang="en-US" baseline="30000" dirty="0"/>
                  <a:t>5</a:t>
                </a:r>
                <a:r>
                  <a:rPr lang="en-US" dirty="0"/>
                  <a:t> = 4.23 x 10</a:t>
                </a:r>
                <a:r>
                  <a:rPr lang="en-US" baseline="30000" dirty="0"/>
                  <a:t>-14 </a:t>
                </a:r>
                <a:r>
                  <a:rPr lang="en-US" dirty="0"/>
                  <a:t>m</a:t>
                </a:r>
                <a:r>
                  <a:rPr lang="en-US" baseline="30000" dirty="0"/>
                  <a:t>2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m:rPr>
                                <m:sty m:val="p"/>
                              </m:rPr>
                              <a:rPr lang="en-US" b="0" i="0" dirty="0" smtClean="0">
                                <a:latin typeface="Cambria Math" panose="02040503050406030204" pitchFamily="18" charset="0"/>
                              </a:rPr>
                              <m:t>x</m:t>
                            </m:r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  <m:r>
                              <a:rPr lang="en-US" b="0" i="1" baseline="30000" dirty="0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</m:d>
                        <m:r>
                          <a:rPr lang="en-US" b="0" i="1" baseline="30000" dirty="0" smtClean="0">
                            <a:latin typeface="Cambria Math" panose="02040503050406030204" pitchFamily="18" charset="0"/>
                          </a:rPr>
                          <m:t>2  </m:t>
                        </m:r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4.23 </m:t>
                        </m:r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−14</m:t>
                            </m:r>
                          </m:sup>
                        </m:sSup>
                      </m:den>
                    </m:f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= 3 x 10</a:t>
                </a:r>
                <a:r>
                  <a:rPr lang="en-US" baseline="30000" dirty="0"/>
                  <a:t>33</a:t>
                </a:r>
                <a:r>
                  <a:rPr lang="en-US" dirty="0"/>
                  <a:t> m</a:t>
                </a:r>
                <a:r>
                  <a:rPr lang="en-US" baseline="30000" dirty="0"/>
                  <a:t>-2 </a:t>
                </a:r>
                <a:r>
                  <a:rPr lang="en-US" dirty="0"/>
                  <a:t>= </a:t>
                </a:r>
                <a:r>
                  <a:rPr lang="en-US" dirty="0">
                    <a:highlight>
                      <a:srgbClr val="00FF00"/>
                    </a:highlight>
                  </a:rPr>
                  <a:t>3 x 10</a:t>
                </a:r>
                <a:r>
                  <a:rPr lang="en-US" baseline="30000" dirty="0">
                    <a:highlight>
                      <a:srgbClr val="00FF00"/>
                    </a:highlight>
                  </a:rPr>
                  <a:t>29</a:t>
                </a:r>
                <a:r>
                  <a:rPr lang="en-US" dirty="0">
                    <a:highlight>
                      <a:srgbClr val="00FF00"/>
                    </a:highlight>
                  </a:rPr>
                  <a:t> cm</a:t>
                </a:r>
                <a:r>
                  <a:rPr lang="en-US" baseline="30000" dirty="0">
                    <a:highlight>
                      <a:srgbClr val="00FF00"/>
                    </a:highlight>
                  </a:rPr>
                  <a:t>-2</a:t>
                </a:r>
              </a:p>
              <a:p>
                <a:pPr marL="0" indent="0">
                  <a:buNone/>
                </a:pPr>
                <a:endParaRPr lang="en-US" baseline="30000" dirty="0"/>
              </a:p>
              <a:p>
                <a:r>
                  <a:rPr lang="en-US" dirty="0">
                    <a:solidFill>
                      <a:srgbClr val="0432FF"/>
                    </a:solidFill>
                  </a:rPr>
                  <a:t>For ILC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432FF"/>
                    </a:solidFill>
                  </a:rPr>
                  <a:t> = 1.42 x 10</a:t>
                </a:r>
                <a:r>
                  <a:rPr lang="en-US" baseline="30000" dirty="0">
                    <a:solidFill>
                      <a:srgbClr val="0432FF"/>
                    </a:solidFill>
                  </a:rPr>
                  <a:t>30 </a:t>
                </a:r>
                <a:r>
                  <a:rPr lang="en-US" dirty="0">
                    <a:solidFill>
                      <a:srgbClr val="0432FF"/>
                    </a:solidFill>
                  </a:rPr>
                  <a:t>cm</a:t>
                </a:r>
                <a:r>
                  <a:rPr lang="en-US" baseline="30000" dirty="0">
                    <a:solidFill>
                      <a:srgbClr val="0432FF"/>
                    </a:solidFill>
                  </a:rPr>
                  <a:t>-2</a:t>
                </a:r>
              </a:p>
              <a:p>
                <a:pPr lvl="1"/>
                <a:r>
                  <a:rPr lang="en-US" dirty="0">
                    <a:solidFill>
                      <a:srgbClr val="0432FF"/>
                    </a:solidFill>
                  </a:rPr>
                  <a:t>Smaller beam size, luminosity enhancement factor (disruption)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4663AAE-82AD-8387-722D-CAD91FFF0D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 l="-654" t="-685" r="-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8343AE85-57CE-62DD-11AE-2BFE80203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Luminosity per Ghost Bunch Crossing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CC8277-A211-C8B5-A594-9A41575BAAB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D9EDB0-4CE9-904A-9FBB-56F0D47E689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80FC14-7F6D-0B09-6942-74A42A5FCE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Ghost Collider May 2025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47FF85-AE5D-BCCF-0D7D-347928ECA7CC}"/>
              </a:ext>
            </a:extLst>
          </p:cNvPr>
          <p:cNvSpPr txBox="1"/>
          <p:nvPr/>
        </p:nvSpPr>
        <p:spPr>
          <a:xfrm>
            <a:off x="5867063" y="5845394"/>
            <a:ext cx="63249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rgbClr val="7030A0"/>
                </a:solidFill>
              </a:rPr>
              <a:t>N. Phinney, “</a:t>
            </a:r>
            <a:r>
              <a:rPr lang="en-US" sz="1600" dirty="0">
                <a:solidFill>
                  <a:srgbClr val="7030A0"/>
                </a:solidFill>
                <a:effectLst/>
                <a:latin typeface="CMBX12"/>
              </a:rPr>
              <a:t>SLC: The first linear collider,”  </a:t>
            </a:r>
            <a:endParaRPr lang="en-US" sz="1600" dirty="0">
              <a:solidFill>
                <a:srgbClr val="7030A0"/>
              </a:solidFill>
            </a:endParaRPr>
          </a:p>
          <a:p>
            <a:pPr algn="r"/>
            <a:r>
              <a:rPr lang="en-US" sz="1600" dirty="0">
                <a:solidFill>
                  <a:srgbClr val="7030A0"/>
                </a:solidFill>
              </a:rPr>
              <a:t>https://</a:t>
            </a:r>
            <a:r>
              <a:rPr lang="en-US" sz="1600" dirty="0" err="1">
                <a:solidFill>
                  <a:srgbClr val="7030A0"/>
                </a:solidFill>
              </a:rPr>
              <a:t>www.worldscientific.com</a:t>
            </a:r>
            <a:r>
              <a:rPr lang="en-US" sz="1600" dirty="0">
                <a:solidFill>
                  <a:srgbClr val="7030A0"/>
                </a:solidFill>
              </a:rPr>
              <a:t>/</a:t>
            </a:r>
            <a:r>
              <a:rPr lang="en-US" sz="1600" dirty="0" err="1">
                <a:solidFill>
                  <a:srgbClr val="7030A0"/>
                </a:solidFill>
              </a:rPr>
              <a:t>doi</a:t>
            </a:r>
            <a:r>
              <a:rPr lang="en-US" sz="1600" dirty="0">
                <a:solidFill>
                  <a:srgbClr val="7030A0"/>
                </a:solidFill>
              </a:rPr>
              <a:t>/pdf/10.1142/9789814436403_0005</a:t>
            </a:r>
          </a:p>
        </p:txBody>
      </p:sp>
    </p:spTree>
    <p:extLst>
      <p:ext uri="{BB962C8B-B14F-4D97-AF65-F5344CB8AC3E}">
        <p14:creationId xmlns:p14="http://schemas.microsoft.com/office/powerpoint/2010/main" val="10106965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0A3F1-3CF2-B165-C17A-EE9759D48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Power for RF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21C43E-DDB5-8858-5BBD-57A6568B70D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6DB490-BFBF-254D-A4B8-3EF9019ACE53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8BF741-0779-D46C-EEF8-AD851965A53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79405" y="847728"/>
            <a:ext cx="11645900" cy="5617400"/>
          </a:xfrm>
        </p:spPr>
        <p:txBody>
          <a:bodyPr>
            <a:normAutofit/>
          </a:bodyPr>
          <a:lstStyle/>
          <a:p>
            <a:r>
              <a:rPr lang="en-US" dirty="0"/>
              <a:t>The power required is related to the train repetition rate </a:t>
            </a:r>
            <a:r>
              <a:rPr lang="en-US" i="1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R</a:t>
            </a:r>
          </a:p>
          <a:p>
            <a:pPr lvl="1"/>
            <a:r>
              <a:rPr lang="en-US" sz="2133" dirty="0"/>
              <a:t>Train consists of 656 ghost bunches from an ILC-size damping ring</a:t>
            </a:r>
          </a:p>
          <a:p>
            <a:pPr lvl="1"/>
            <a:r>
              <a:rPr lang="en-US" sz="2133" dirty="0"/>
              <a:t>The RF is pulsed at the same rate with a gradient of 32 MV/m</a:t>
            </a:r>
          </a:p>
          <a:p>
            <a:pPr lvl="1"/>
            <a:r>
              <a:rPr lang="en-US" sz="2133" dirty="0"/>
              <a:t>The RF is equipped with FE-FRTs to reduce reflected power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			Arcs and Chicanes 			0.39 </a:t>
            </a:r>
            <a:r>
              <a:rPr lang="en-US" i="1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R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	</a:t>
            </a:r>
            <a:r>
              <a:rPr lang="en-US" dirty="0"/>
              <a:t>MW			</a:t>
            </a:r>
          </a:p>
          <a:p>
            <a:pPr marL="0" indent="0">
              <a:buNone/>
            </a:pPr>
            <a:r>
              <a:rPr lang="en-US" dirty="0"/>
              <a:t>			Linac RF 					0.042 </a:t>
            </a:r>
            <a:r>
              <a:rPr lang="en-US" i="1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R</a:t>
            </a:r>
            <a:r>
              <a:rPr lang="en-US" dirty="0"/>
              <a:t> 		MW		</a:t>
            </a:r>
          </a:p>
          <a:p>
            <a:pPr marL="0" indent="0">
              <a:buNone/>
            </a:pPr>
            <a:r>
              <a:rPr lang="en-US" dirty="0"/>
              <a:t>			Damping Ring 				13.8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		</a:t>
            </a:r>
            <a:r>
              <a:rPr lang="en-US" dirty="0"/>
              <a:t>MW</a:t>
            </a:r>
          </a:p>
          <a:p>
            <a:pPr marL="0" indent="0">
              <a:buNone/>
            </a:pPr>
            <a:r>
              <a:rPr lang="en-US" dirty="0"/>
              <a:t>			Cryogenics 				0.66 </a:t>
            </a:r>
            <a:r>
              <a:rPr lang="en-US" i="1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R</a:t>
            </a:r>
            <a:r>
              <a:rPr lang="en-US" dirty="0"/>
              <a:t> 		MW		   </a:t>
            </a:r>
          </a:p>
          <a:p>
            <a:pPr marL="0" indent="0">
              <a:buNone/>
            </a:pPr>
            <a:r>
              <a:rPr lang="en-US" dirty="0"/>
              <a:t>			Total 						</a:t>
            </a:r>
            <a:r>
              <a:rPr lang="en-US" dirty="0">
                <a:highlight>
                  <a:srgbClr val="00FF00"/>
                </a:highlight>
              </a:rPr>
              <a:t>13.8 + 1.09 </a:t>
            </a:r>
            <a:r>
              <a:rPr lang="en-US" i="1" dirty="0">
                <a:highlight>
                  <a:srgbClr val="00FF00"/>
                </a:highlight>
                <a:latin typeface="APPLE CHANCERY" panose="03020702040506060504" pitchFamily="66" charset="-79"/>
                <a:cs typeface="APPLE CHANCERY" panose="03020702040506060504" pitchFamily="66" charset="-79"/>
              </a:rPr>
              <a:t>R</a:t>
            </a:r>
            <a:r>
              <a:rPr lang="en-US" dirty="0">
                <a:highlight>
                  <a:srgbClr val="00FF00"/>
                </a:highlight>
              </a:rPr>
              <a:t> 	MW</a:t>
            </a:r>
          </a:p>
          <a:p>
            <a:pPr lvl="4"/>
            <a:endParaRPr lang="en-US" dirty="0">
              <a:latin typeface="+mj-lt"/>
            </a:endParaRPr>
          </a:p>
          <a:p>
            <a:r>
              <a:rPr lang="en-US" dirty="0"/>
              <a:t>This does not include magnets, site power and the experimental apparatus</a:t>
            </a:r>
          </a:p>
          <a:p>
            <a:pPr lvl="4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391E05-3B83-0C90-9B67-D523D90AA5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Ghost Collider May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5389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09B0A-9D30-0292-2121-A3CB88A14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Luminosity versus RF Power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001B11-9CFF-A8FE-ED5B-B06A632191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6DB490-BFBF-254D-A4B8-3EF9019ACE53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730711-9A3F-9377-C473-0D4B3A3E335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79405" y="847728"/>
            <a:ext cx="4334159" cy="5547096"/>
          </a:xfrm>
        </p:spPr>
        <p:txBody>
          <a:bodyPr/>
          <a:lstStyle/>
          <a:p>
            <a:r>
              <a:rPr lang="en-US" dirty="0"/>
              <a:t>Bunch trains follow the ILC paradigm</a:t>
            </a:r>
          </a:p>
          <a:p>
            <a:r>
              <a:rPr lang="en-US" dirty="0"/>
              <a:t>Same damping rings as ILC</a:t>
            </a:r>
          </a:p>
          <a:p>
            <a:r>
              <a:rPr lang="en-US" dirty="0"/>
              <a:t>Luminosity and RF power are connected via the train repetition rate</a:t>
            </a:r>
          </a:p>
          <a:p>
            <a:endParaRPr lang="en-US" dirty="0"/>
          </a:p>
          <a:p>
            <a:pPr marL="0" indent="0">
              <a:buNone/>
              <a:tabLst>
                <a:tab pos="223838" algn="l"/>
              </a:tabLst>
            </a:pPr>
            <a:r>
              <a:rPr lang="en-US" dirty="0"/>
              <a:t>	Improvement</a:t>
            </a:r>
          </a:p>
          <a:p>
            <a:pPr marL="0" indent="0">
              <a:buNone/>
              <a:tabLst>
                <a:tab pos="223838" algn="l"/>
              </a:tabLst>
            </a:pPr>
            <a:r>
              <a:rPr lang="en-US" dirty="0"/>
              <a:t>	Remove the arcs</a:t>
            </a:r>
          </a:p>
          <a:p>
            <a:pPr lvl="1"/>
            <a:r>
              <a:rPr lang="en-US" dirty="0"/>
              <a:t>Reduces energy loss</a:t>
            </a:r>
          </a:p>
          <a:p>
            <a:pPr lvl="1"/>
            <a:r>
              <a:rPr lang="en-US" dirty="0"/>
              <a:t>Increases luminosity due to smaller emittance</a:t>
            </a:r>
          </a:p>
          <a:p>
            <a:pPr marL="0" indent="0">
              <a:buNone/>
              <a:tabLst>
                <a:tab pos="223838" algn="l"/>
              </a:tabLst>
            </a:pPr>
            <a:r>
              <a:rPr lang="en-US" dirty="0">
                <a:solidFill>
                  <a:srgbClr val="0432FF"/>
                </a:solidFill>
              </a:rPr>
              <a:t>	Idea from Peter Williams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95B121-FEF3-03F4-7BEA-49808709D9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Ghost Collider May 2025</a:t>
            </a:r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71F8D47-EF21-6B0B-4A73-A948958302B4}"/>
              </a:ext>
            </a:extLst>
          </p:cNvPr>
          <p:cNvSpPr/>
          <p:nvPr/>
        </p:nvSpPr>
        <p:spPr>
          <a:xfrm>
            <a:off x="169101" y="3594970"/>
            <a:ext cx="3814176" cy="2417523"/>
          </a:xfrm>
          <a:prstGeom prst="roundRect">
            <a:avLst/>
          </a:prstGeom>
          <a:noFill/>
          <a:ln w="28575">
            <a:solidFill>
              <a:srgbClr val="0432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239B9C6-07F8-A8FD-84B9-F0A1370E0E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499" y="934425"/>
            <a:ext cx="7772400" cy="527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1678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951A8ED-7145-A129-1D34-6687CF8D1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405" y="104780"/>
            <a:ext cx="11645900" cy="571499"/>
          </a:xfrm>
        </p:spPr>
        <p:txBody>
          <a:bodyPr/>
          <a:lstStyle/>
          <a:p>
            <a:r>
              <a:rPr lang="en-US" dirty="0"/>
              <a:t>Removing the Arcs </a:t>
            </a:r>
            <a:r>
              <a:rPr lang="en-US" dirty="0">
                <a:sym typeface="Symbol" panose="05050102010706020507" pitchFamily="18" charset="2"/>
              </a:rPr>
              <a:t></a:t>
            </a:r>
            <a:r>
              <a:rPr lang="en-US" dirty="0"/>
              <a:t> The “Linear Ghost Collider”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A54CD21E-F52A-E5B1-699F-C54B8F563D5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79405" y="847728"/>
            <a:ext cx="11645900" cy="5547096"/>
          </a:xfrm>
        </p:spPr>
        <p:txBody>
          <a:bodyPr>
            <a:normAutofit/>
          </a:bodyPr>
          <a:lstStyle/>
          <a:p>
            <a:r>
              <a:rPr lang="en-GB" dirty="0"/>
              <a:t>Each ghost bunch comprises </a:t>
            </a:r>
            <a:r>
              <a:rPr lang="en-GB" dirty="0">
                <a:highlight>
                  <a:srgbClr val="00FA00"/>
                </a:highlight>
              </a:rPr>
              <a:t>colliding</a:t>
            </a:r>
            <a:r>
              <a:rPr lang="en-GB" dirty="0"/>
              <a:t> particles of one charge, partnered with </a:t>
            </a:r>
            <a:r>
              <a:rPr lang="en-GB" dirty="0">
                <a:highlight>
                  <a:srgbClr val="00FA00"/>
                </a:highlight>
              </a:rPr>
              <a:t>drive</a:t>
            </a:r>
            <a:r>
              <a:rPr lang="en-GB" dirty="0"/>
              <a:t> particles of the other</a:t>
            </a:r>
          </a:p>
          <a:p>
            <a:r>
              <a:rPr lang="en-GB" dirty="0"/>
              <a:t>Because the companions need only have </a:t>
            </a:r>
            <a:r>
              <a:rPr lang="en-GB" dirty="0">
                <a:highlight>
                  <a:srgbClr val="00FF00"/>
                </a:highlight>
              </a:rPr>
              <a:t>matching velocities</a:t>
            </a:r>
            <a:r>
              <a:rPr lang="en-GB" dirty="0"/>
              <a:t>, not energies, it is only necessary to accelerate one companion to full energy</a:t>
            </a:r>
          </a:p>
          <a:p>
            <a:r>
              <a:rPr lang="en-GB" dirty="0"/>
              <a:t>The linac is split into n stages so the drive particles for each stage only attain an energy of 1/n of the collision energy </a:t>
            </a:r>
          </a:p>
          <a:p>
            <a:r>
              <a:rPr lang="en-GB" dirty="0"/>
              <a:t>Colliding particles progress straight-through, never experiencing a turn-around arc</a:t>
            </a:r>
          </a:p>
          <a:p>
            <a:pPr lvl="1"/>
            <a:r>
              <a:rPr lang="en-GB" dirty="0"/>
              <a:t> Energy is not lost, and emittance / energy spread are not degraded</a:t>
            </a:r>
          </a:p>
          <a:p>
            <a:endParaRPr lang="en-GB" dirty="0"/>
          </a:p>
          <a:p>
            <a:r>
              <a:rPr lang="en-GB" dirty="0"/>
              <a:t>Drive particles must be recirculated in arc(s), but as SR power goes as E4 and emittance degradation as E5 , the energy loss decreases as we increase n</a:t>
            </a:r>
          </a:p>
          <a:p>
            <a:endParaRPr lang="en-US" dirty="0"/>
          </a:p>
        </p:txBody>
      </p:sp>
      <p:pic>
        <p:nvPicPr>
          <p:cNvPr id="4" name="Picture 3" descr="A diagram of a diagram&#10;&#10;AI-generated content may be incorrect.">
            <a:extLst>
              <a:ext uri="{FF2B5EF4-FFF2-40B4-BE49-F238E27FC236}">
                <a16:creationId xmlns:a16="http://schemas.microsoft.com/office/drawing/2014/main" id="{80CE67F9-8E86-52D0-8AE8-14040E322B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" t="4609" r="394" b="3766"/>
          <a:stretch>
            <a:fillRect/>
          </a:stretch>
        </p:blipFill>
        <p:spPr>
          <a:xfrm>
            <a:off x="194153" y="4334004"/>
            <a:ext cx="11855885" cy="197911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35BADAC-4515-B046-26FE-7A9B2EB7D789}"/>
              </a:ext>
            </a:extLst>
          </p:cNvPr>
          <p:cNvSpPr txBox="1"/>
          <p:nvPr/>
        </p:nvSpPr>
        <p:spPr>
          <a:xfrm>
            <a:off x="4182876" y="4162554"/>
            <a:ext cx="3726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Example of Right-going positrons, n=4</a:t>
            </a:r>
          </a:p>
        </p:txBody>
      </p:sp>
    </p:spTree>
    <p:extLst>
      <p:ext uri="{BB962C8B-B14F-4D97-AF65-F5344CB8AC3E}">
        <p14:creationId xmlns:p14="http://schemas.microsoft.com/office/powerpoint/2010/main" val="13069938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6BD44-F5C8-E7BD-8F57-71F6C4B04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ABAAAFC-7846-5AE6-D661-BF5ABE949A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6DB490-BFBF-254D-A4B8-3EF9019ACE53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720AC9-A68B-DEC3-12D2-DFA1541947B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79404" y="847728"/>
            <a:ext cx="11807087" cy="5547096"/>
          </a:xfrm>
        </p:spPr>
        <p:txBody>
          <a:bodyPr/>
          <a:lstStyle/>
          <a:p>
            <a:r>
              <a:rPr lang="en-US" dirty="0"/>
              <a:t>The Ghost Collider is a viable Higgs Factory, meeting the requirements of the Linear Collider vision statement </a:t>
            </a:r>
          </a:p>
          <a:p>
            <a:r>
              <a:rPr lang="en-US" dirty="0">
                <a:highlight>
                  <a:srgbClr val="00FF00"/>
                </a:highlight>
              </a:rPr>
              <a:t>Neutral bunches of electrons and positrons </a:t>
            </a:r>
            <a:r>
              <a:rPr lang="en-US" dirty="0"/>
              <a:t>travel together in the same Linac buckets</a:t>
            </a:r>
          </a:p>
          <a:p>
            <a:pPr lvl="1"/>
            <a:r>
              <a:rPr lang="en-US" sz="1800" dirty="0"/>
              <a:t>No excitation of higher modes (HOMs)</a:t>
            </a:r>
          </a:p>
          <a:p>
            <a:pPr lvl="1"/>
            <a:r>
              <a:rPr lang="en-US" sz="1800" dirty="0"/>
              <a:t>No Multi-bunch Beam Break-Up (MBBU)</a:t>
            </a:r>
          </a:p>
          <a:p>
            <a:r>
              <a:rPr lang="en-US" sz="2066" dirty="0"/>
              <a:t>There is a </a:t>
            </a:r>
            <a:r>
              <a:rPr lang="en-US" sz="2066" dirty="0">
                <a:highlight>
                  <a:srgbClr val="00FF00"/>
                </a:highlight>
              </a:rPr>
              <a:t>single, bidirectional linac</a:t>
            </a:r>
            <a:r>
              <a:rPr lang="en-US" sz="2066" dirty="0"/>
              <a:t> on either side of the IR region</a:t>
            </a:r>
          </a:p>
          <a:p>
            <a:r>
              <a:rPr lang="en-US" sz="2066" dirty="0"/>
              <a:t>The linacs are half the length of the ILC linacs </a:t>
            </a:r>
          </a:p>
          <a:p>
            <a:r>
              <a:rPr lang="en-US" sz="2066" dirty="0"/>
              <a:t>The arcs are a new shape, reducing synchrotron radiation by 35.8%</a:t>
            </a:r>
          </a:p>
          <a:p>
            <a:r>
              <a:rPr lang="en-US" sz="2066" dirty="0">
                <a:highlight>
                  <a:srgbClr val="00FF00"/>
                </a:highlight>
              </a:rPr>
              <a:t>Four interaction points</a:t>
            </a:r>
            <a:r>
              <a:rPr lang="en-US" sz="2066" dirty="0"/>
              <a:t> with the </a:t>
            </a:r>
            <a:r>
              <a:rPr lang="en-US" sz="2066" dirty="0">
                <a:highlight>
                  <a:srgbClr val="00FA00"/>
                </a:highlight>
              </a:rPr>
              <a:t>nominal luminosity</a:t>
            </a:r>
            <a:r>
              <a:rPr lang="en-US" sz="2066" dirty="0"/>
              <a:t> </a:t>
            </a:r>
            <a:endParaRPr lang="en-US" sz="2066" dirty="0">
              <a:highlight>
                <a:srgbClr val="00FA00"/>
              </a:highlight>
            </a:endParaRPr>
          </a:p>
          <a:p>
            <a:r>
              <a:rPr lang="en-US" sz="2066" dirty="0"/>
              <a:t>Luminosity per IP 1.6 x </a:t>
            </a:r>
            <a:r>
              <a:rPr lang="en-US" sz="2000" dirty="0">
                <a:highlight>
                  <a:srgbClr val="00FF00"/>
                </a:highlight>
              </a:rPr>
              <a:t>10</a:t>
            </a:r>
            <a:r>
              <a:rPr lang="en-US" sz="2000" baseline="30000" dirty="0">
                <a:highlight>
                  <a:srgbClr val="00FF00"/>
                </a:highlight>
              </a:rPr>
              <a:t>34 </a:t>
            </a:r>
            <a:r>
              <a:rPr lang="en-US" sz="2000" dirty="0">
                <a:highlight>
                  <a:srgbClr val="00FF00"/>
                </a:highlight>
              </a:rPr>
              <a:t>cm</a:t>
            </a:r>
            <a:r>
              <a:rPr lang="en-US" sz="2000" baseline="30000" dirty="0">
                <a:highlight>
                  <a:srgbClr val="00FF00"/>
                </a:highlight>
              </a:rPr>
              <a:t>-2</a:t>
            </a:r>
            <a:r>
              <a:rPr lang="en-US" sz="2000" dirty="0">
                <a:highlight>
                  <a:srgbClr val="00FF00"/>
                </a:highlight>
              </a:rPr>
              <a:t>s</a:t>
            </a:r>
            <a:r>
              <a:rPr lang="en-US" sz="2000" baseline="30000" dirty="0">
                <a:highlight>
                  <a:srgbClr val="00FF00"/>
                </a:highlight>
              </a:rPr>
              <a:t>-1 </a:t>
            </a:r>
            <a:r>
              <a:rPr lang="en-US" sz="2000" dirty="0">
                <a:highlight>
                  <a:srgbClr val="00FF00"/>
                </a:highlight>
              </a:rPr>
              <a:t>@ 100 MW</a:t>
            </a:r>
            <a:r>
              <a:rPr lang="en-US" sz="2000" dirty="0"/>
              <a:t> electrical power for RF</a:t>
            </a:r>
            <a:endParaRPr lang="en-US" sz="2000" baseline="30000" dirty="0"/>
          </a:p>
          <a:p>
            <a:r>
              <a:rPr lang="en-US" sz="2000" dirty="0"/>
              <a:t>Proof of principle solutions have been worked out for all the major components</a:t>
            </a:r>
          </a:p>
          <a:p>
            <a:r>
              <a:rPr lang="en-US" sz="2000" dirty="0"/>
              <a:t>Detailed optimization is required to validate the design</a:t>
            </a:r>
          </a:p>
          <a:p>
            <a:r>
              <a:rPr lang="en-US" sz="2000" dirty="0"/>
              <a:t>The Linear Ghost Collider may be even more efficient</a:t>
            </a:r>
          </a:p>
          <a:p>
            <a:pPr marL="0" indent="0">
              <a:buNone/>
            </a:pPr>
            <a:endParaRPr lang="en-US" sz="2000" baseline="30000" dirty="0">
              <a:highlight>
                <a:srgbClr val="73FB79"/>
              </a:highlight>
            </a:endParaRPr>
          </a:p>
          <a:p>
            <a:endParaRPr lang="en-US" sz="2066" dirty="0"/>
          </a:p>
          <a:p>
            <a:endParaRPr lang="en-US" sz="2066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8BC5FC-15F9-3A68-BED0-65CD70EE82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Ghost Collider May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076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DF614-87A1-900F-5815-C304DEED0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Ghost Collider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9E7FF8-AF47-6B3D-B01C-E3A24E2410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6DB490-BFBF-254D-A4B8-3EF9019ACE5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A55AE7-2FDD-F615-67C0-32E79BAF3F1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The Ghost Collider is a </a:t>
            </a:r>
            <a:r>
              <a:rPr lang="en-US" dirty="0">
                <a:highlight>
                  <a:srgbClr val="00FA00"/>
                </a:highlight>
              </a:rPr>
              <a:t>550 GeV center-of-mass</a:t>
            </a:r>
            <a:r>
              <a:rPr lang="en-US" dirty="0"/>
              <a:t>, 275 GeV per beam linear collider with   </a:t>
            </a:r>
            <a:r>
              <a:rPr lang="en-US" dirty="0">
                <a:highlight>
                  <a:srgbClr val="00FA00"/>
                </a:highlight>
              </a:rPr>
              <a:t>four interaction regions</a:t>
            </a:r>
            <a:r>
              <a:rPr lang="en-US" dirty="0"/>
              <a:t>, each with the design luminosity</a:t>
            </a:r>
          </a:p>
          <a:p>
            <a:pPr>
              <a:spcAft>
                <a:spcPts val="600"/>
              </a:spcAft>
            </a:pPr>
            <a:r>
              <a:rPr lang="en-US" dirty="0"/>
              <a:t>“Ghost bunches” have equal numbers of electrons and positrons and are electrically neutral</a:t>
            </a:r>
          </a:p>
          <a:p>
            <a:pPr>
              <a:spcAft>
                <a:spcPts val="600"/>
              </a:spcAft>
            </a:pPr>
            <a:r>
              <a:rPr lang="en-US" dirty="0"/>
              <a:t>In the linacs, energy is transferred between electrons and positrons </a:t>
            </a:r>
            <a:r>
              <a:rPr lang="en-US" dirty="0">
                <a:highlight>
                  <a:srgbClr val="00FA00"/>
                </a:highlight>
              </a:rPr>
              <a:t>in the same bunch</a:t>
            </a:r>
            <a:r>
              <a:rPr lang="en-US" dirty="0"/>
              <a:t>, decelerating one type of particle and using the energy to accelerate the other</a:t>
            </a:r>
          </a:p>
          <a:p>
            <a:pPr>
              <a:spcAft>
                <a:spcPts val="600"/>
              </a:spcAft>
            </a:pPr>
            <a:r>
              <a:rPr lang="en-US" dirty="0"/>
              <a:t>At the interaction points (IPs), collisions between two neutral ghost bunches occurs with        </a:t>
            </a:r>
            <a:r>
              <a:rPr lang="en-US" dirty="0">
                <a:highlight>
                  <a:srgbClr val="00FA00"/>
                </a:highlight>
              </a:rPr>
              <a:t>no electromagnetic interaction </a:t>
            </a:r>
          </a:p>
          <a:p>
            <a:pPr>
              <a:spcAft>
                <a:spcPts val="600"/>
              </a:spcAft>
            </a:pPr>
            <a:r>
              <a:rPr lang="en-US" dirty="0"/>
              <a:t>There are four serial IPs; chromatic errors in one IP are canceled in the following IP </a:t>
            </a:r>
          </a:p>
          <a:p>
            <a:pPr>
              <a:spcAft>
                <a:spcPts val="600"/>
              </a:spcAft>
            </a:pPr>
            <a:r>
              <a:rPr lang="en-US" dirty="0"/>
              <a:t>All interaction points have the nominal </a:t>
            </a:r>
            <a:r>
              <a:rPr lang="en-US" dirty="0">
                <a:highlight>
                  <a:srgbClr val="00FA00"/>
                </a:highlight>
              </a:rPr>
              <a:t>luminosity per IP of 1.6 x 10</a:t>
            </a:r>
            <a:r>
              <a:rPr lang="en-US" baseline="30000" dirty="0">
                <a:highlight>
                  <a:srgbClr val="00FA00"/>
                </a:highlight>
              </a:rPr>
              <a:t>34 </a:t>
            </a:r>
            <a:r>
              <a:rPr lang="en-US" dirty="0">
                <a:highlight>
                  <a:srgbClr val="00FA00"/>
                </a:highlight>
              </a:rPr>
              <a:t>cm</a:t>
            </a:r>
            <a:r>
              <a:rPr lang="en-US" baseline="30000" dirty="0">
                <a:highlight>
                  <a:srgbClr val="00FA00"/>
                </a:highlight>
              </a:rPr>
              <a:t>-2</a:t>
            </a:r>
            <a:r>
              <a:rPr lang="en-US" dirty="0">
                <a:highlight>
                  <a:srgbClr val="00FA00"/>
                </a:highlight>
              </a:rPr>
              <a:t>s</a:t>
            </a:r>
            <a:r>
              <a:rPr lang="en-US" baseline="30000" dirty="0">
                <a:highlight>
                  <a:srgbClr val="00FA00"/>
                </a:highlight>
              </a:rPr>
              <a:t>-1 </a:t>
            </a:r>
          </a:p>
          <a:p>
            <a:pPr>
              <a:spcAft>
                <a:spcPts val="600"/>
              </a:spcAft>
            </a:pPr>
            <a:r>
              <a:rPr lang="en-US" dirty="0"/>
              <a:t>The facility luminosity is </a:t>
            </a:r>
            <a:r>
              <a:rPr lang="en-US" dirty="0">
                <a:highlight>
                  <a:srgbClr val="00FA00"/>
                </a:highlight>
              </a:rPr>
              <a:t>6.3 x10</a:t>
            </a:r>
            <a:r>
              <a:rPr lang="en-US" baseline="30000" dirty="0">
                <a:highlight>
                  <a:srgbClr val="00FA00"/>
                </a:highlight>
              </a:rPr>
              <a:t>34</a:t>
            </a:r>
            <a:r>
              <a:rPr lang="en-US" dirty="0">
                <a:highlight>
                  <a:srgbClr val="00FA00"/>
                </a:highlight>
              </a:rPr>
              <a:t> cm</a:t>
            </a:r>
            <a:r>
              <a:rPr lang="en-US" baseline="30000" dirty="0">
                <a:highlight>
                  <a:srgbClr val="00FA00"/>
                </a:highlight>
              </a:rPr>
              <a:t>-2</a:t>
            </a:r>
            <a:r>
              <a:rPr lang="en-US" dirty="0">
                <a:highlight>
                  <a:srgbClr val="00FA00"/>
                </a:highlight>
              </a:rPr>
              <a:t>s</a:t>
            </a:r>
            <a:r>
              <a:rPr lang="en-US" baseline="30000" dirty="0">
                <a:highlight>
                  <a:srgbClr val="00FA00"/>
                </a:highlight>
              </a:rPr>
              <a:t>-1 </a:t>
            </a:r>
            <a:r>
              <a:rPr lang="en-US" dirty="0"/>
              <a:t>@ 100 MW electrical power for the RF systems </a:t>
            </a:r>
          </a:p>
          <a:p>
            <a:pPr>
              <a:spcAft>
                <a:spcPts val="600"/>
              </a:spcAft>
            </a:pPr>
            <a:r>
              <a:rPr lang="en-US" dirty="0"/>
              <a:t>It has been developed from previous work by Valeri Telnov</a:t>
            </a:r>
            <a:r>
              <a:rPr lang="en-US" dirty="0">
                <a:solidFill>
                  <a:srgbClr val="7030A0"/>
                </a:solidFill>
              </a:rPr>
              <a:t>*</a:t>
            </a:r>
            <a:r>
              <a:rPr lang="en-US" dirty="0"/>
              <a:t> and Erk Jensen</a:t>
            </a:r>
            <a:r>
              <a:rPr lang="en-US" dirty="0">
                <a:solidFill>
                  <a:srgbClr val="7030A0"/>
                </a:solidFill>
              </a:rPr>
              <a:t>**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442FDD-593B-FF1B-79CA-C4F2987DA0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Ghost Collider May 2025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387998-E421-1EDD-0E17-22197C60EBBB}"/>
              </a:ext>
            </a:extLst>
          </p:cNvPr>
          <p:cNvSpPr txBox="1"/>
          <p:nvPr/>
        </p:nvSpPr>
        <p:spPr>
          <a:xfrm>
            <a:off x="5041074" y="5783644"/>
            <a:ext cx="73815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223838" algn="l"/>
              </a:tabLst>
            </a:pPr>
            <a:r>
              <a:rPr lang="en-US" dirty="0">
                <a:solidFill>
                  <a:srgbClr val="7030A0"/>
                </a:solidFill>
              </a:rPr>
              <a:t>*	V. Telnov, Journal of Instrumentation 16 (2021) P12025</a:t>
            </a:r>
          </a:p>
          <a:p>
            <a:pPr>
              <a:tabLst>
                <a:tab pos="223838" algn="l"/>
              </a:tabLst>
            </a:pPr>
            <a:r>
              <a:rPr lang="en-US" dirty="0">
                <a:solidFill>
                  <a:srgbClr val="7030A0"/>
                </a:solidFill>
              </a:rPr>
              <a:t>*	https://</a:t>
            </a:r>
            <a:r>
              <a:rPr lang="en-US" dirty="0" err="1">
                <a:solidFill>
                  <a:srgbClr val="7030A0"/>
                </a:solidFill>
              </a:rPr>
              <a:t>indico.cern.ch</a:t>
            </a:r>
            <a:r>
              <a:rPr lang="en-US" dirty="0">
                <a:solidFill>
                  <a:srgbClr val="7030A0"/>
                </a:solidFill>
              </a:rPr>
              <a:t>/event/1040671/#9-energy-recovery-and-sustaina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0974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51440DD-773C-9C09-AB89-D4118D7E4F84}"/>
              </a:ext>
            </a:extLst>
          </p:cNvPr>
          <p:cNvSpPr/>
          <p:nvPr/>
        </p:nvSpPr>
        <p:spPr>
          <a:xfrm>
            <a:off x="0" y="676279"/>
            <a:ext cx="12191827" cy="16335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C1FE8E-8250-DEF0-91FB-3EC8333918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trans="85000" pressure="0"/>
                    </a14:imgEffect>
                  </a14:imgLayer>
                </a14:imgProps>
              </a:ext>
            </a:extLst>
          </a:blip>
          <a:srcRect t="970" b="46428"/>
          <a:stretch/>
        </p:blipFill>
        <p:spPr>
          <a:xfrm>
            <a:off x="0" y="0"/>
            <a:ext cx="12192000" cy="6465130"/>
          </a:xfrm>
          <a:prstGeom prst="rect">
            <a:avLst/>
          </a:prstGeom>
          <a:effectLst>
            <a:outerShdw algn="ctr" rotWithShape="0">
              <a:srgbClr val="000000">
                <a:alpha val="10000"/>
              </a:srgbClr>
            </a:out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AF6D419-CCC6-E5BD-7DDF-4FBCC4D68096}"/>
              </a:ext>
            </a:extLst>
          </p:cNvPr>
          <p:cNvSpPr/>
          <p:nvPr/>
        </p:nvSpPr>
        <p:spPr>
          <a:xfrm>
            <a:off x="6355" y="0"/>
            <a:ext cx="12192000" cy="6465130"/>
          </a:xfrm>
          <a:prstGeom prst="rect">
            <a:avLst/>
          </a:prstGeom>
          <a:solidFill>
            <a:schemeClr val="bg1">
              <a:alpha val="5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1833C85-366A-1374-6DDA-DDB10927A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Thank you for your attention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DB738DE-A7E2-EF7F-DC46-6E0DBF0FB4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6DB490-BFBF-254D-A4B8-3EF9019ACE53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CA85D45-5162-BB62-90A6-BD0DDCCD0A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Ghost Collider May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558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gram&#10;&#10;AI-generated content may be incorrect.">
            <a:extLst>
              <a:ext uri="{FF2B5EF4-FFF2-40B4-BE49-F238E27FC236}">
                <a16:creationId xmlns:a16="http://schemas.microsoft.com/office/drawing/2014/main" id="{7364D559-8BB6-C526-5B2D-F8D32DFAF7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6619" y="4490803"/>
            <a:ext cx="2000250" cy="1165860"/>
          </a:xfrm>
          <a:prstGeom prst="rect">
            <a:avLst/>
          </a:prstGeom>
        </p:spPr>
      </p:pic>
      <p:sp>
        <p:nvSpPr>
          <p:cNvPr id="8" name="Down Arrow 7">
            <a:extLst>
              <a:ext uri="{FF2B5EF4-FFF2-40B4-BE49-F238E27FC236}">
                <a16:creationId xmlns:a16="http://schemas.microsoft.com/office/drawing/2014/main" id="{C82AF48C-D1F9-6B15-FE0F-D83AAD62B1AD}"/>
              </a:ext>
            </a:extLst>
          </p:cNvPr>
          <p:cNvSpPr/>
          <p:nvPr/>
        </p:nvSpPr>
        <p:spPr>
          <a:xfrm rot="16969081">
            <a:off x="8315784" y="2023004"/>
            <a:ext cx="380010" cy="4371920"/>
          </a:xfrm>
          <a:prstGeom prst="downArrow">
            <a:avLst/>
          </a:prstGeom>
          <a:solidFill>
            <a:srgbClr val="00F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A96684-D3B0-9A28-3E7A-9EB84475D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Ghost Bunches in the Linac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187445-71FA-59A1-0767-6E384B9274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6DB490-BFBF-254D-A4B8-3EF9019ACE5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7EAAC6-DEA5-CC08-85FB-235AFB809A3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Each side of the IP, the linacs are split in two and joined by an Arc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Electrons and positrons are in the </a:t>
            </a:r>
            <a:r>
              <a:rPr lang="en-US" dirty="0">
                <a:highlight>
                  <a:srgbClr val="00FA00"/>
                </a:highlight>
              </a:rPr>
              <a:t>same bunch </a:t>
            </a:r>
            <a:r>
              <a:rPr lang="en-US" dirty="0"/>
              <a:t>– one accelerating, the other decelerating</a:t>
            </a:r>
          </a:p>
          <a:p>
            <a:r>
              <a:rPr lang="en-US" dirty="0"/>
              <a:t>Ghost bunches do not interact electromagnetically with their environment</a:t>
            </a:r>
          </a:p>
          <a:p>
            <a:pPr lvl="1"/>
            <a:r>
              <a:rPr lang="en-US" sz="2000" dirty="0"/>
              <a:t>No excitation of higher modes (HOMs)</a:t>
            </a:r>
          </a:p>
          <a:p>
            <a:pPr lvl="1"/>
            <a:r>
              <a:rPr lang="en-US" sz="2000" dirty="0"/>
              <a:t>No Multi-bunch Beam Break-Up (MBBU)</a:t>
            </a:r>
          </a:p>
          <a:p>
            <a:r>
              <a:rPr lang="en-US" dirty="0"/>
              <a:t>Energy is transferred between electrons and positrons in each bucket </a:t>
            </a:r>
          </a:p>
          <a:p>
            <a:pPr lvl="1"/>
            <a:r>
              <a:rPr lang="en-US" dirty="0">
                <a:highlight>
                  <a:srgbClr val="00FA00"/>
                </a:highlight>
              </a:rPr>
              <a:t>Intra-bunch energy recovery</a:t>
            </a:r>
          </a:p>
          <a:p>
            <a:pPr lvl="1"/>
            <a:r>
              <a:rPr lang="en-US" sz="2000" dirty="0"/>
              <a:t>A new class of Energy Recovery Linac</a:t>
            </a:r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686962-4B96-47EF-0D55-AAE3A10A9F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Ghost Collider May 2025</a:t>
            </a:r>
            <a:endParaRPr lang="en-US" dirty="0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E6D24944-D7FA-2DE6-4E2F-106CEC2C97F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327" b="43347"/>
          <a:stretch>
            <a:fillRect/>
          </a:stretch>
        </p:blipFill>
        <p:spPr>
          <a:xfrm>
            <a:off x="279405" y="1255815"/>
            <a:ext cx="11645900" cy="2243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416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01BDDD-6DDC-9C4D-903A-90B41BD7BE0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79404" y="847728"/>
            <a:ext cx="11858933" cy="5547096"/>
          </a:xfrm>
        </p:spPr>
        <p:txBody>
          <a:bodyPr>
            <a:normAutofit/>
          </a:bodyPr>
          <a:lstStyle/>
          <a:p>
            <a:r>
              <a:rPr lang="en-US" dirty="0"/>
              <a:t>Positrons and electrons in a single bunch are brought into collision with positrons and electrons which are also in a single bunch</a:t>
            </a:r>
          </a:p>
          <a:p>
            <a:r>
              <a:rPr lang="en-US" dirty="0"/>
              <a:t>This was first tried (unsuccessfully) at Orsay by Joel Le Duff and the DCI Storage Ring Team</a:t>
            </a:r>
            <a:r>
              <a:rPr lang="en-US" dirty="0">
                <a:solidFill>
                  <a:srgbClr val="7030A0"/>
                </a:solidFill>
              </a:rPr>
              <a:t>*</a:t>
            </a:r>
          </a:p>
          <a:p>
            <a:r>
              <a:rPr lang="en-US" dirty="0"/>
              <a:t>This was followed by several papers showing that the plasmas are in an </a:t>
            </a:r>
            <a:r>
              <a:rPr lang="en-US" dirty="0">
                <a:highlight>
                  <a:srgbClr val="FF2600"/>
                </a:highlight>
              </a:rPr>
              <a:t>unstable equilibrium</a:t>
            </a:r>
            <a:r>
              <a:rPr lang="en-US" dirty="0">
                <a:solidFill>
                  <a:srgbClr val="7030A0"/>
                </a:solidFill>
              </a:rPr>
              <a:t>**</a:t>
            </a:r>
          </a:p>
          <a:p>
            <a:r>
              <a:rPr lang="en-US" dirty="0"/>
              <a:t>All of them considered a regime where the uncompensated disruption coefficient was high (between 5 and 10) as the beams would be dumped after collision</a:t>
            </a:r>
          </a:p>
          <a:p>
            <a:r>
              <a:rPr lang="en-US" dirty="0"/>
              <a:t>The Ghost Collider is aiming for a smaller uncompensated disruption coefficient because the beams will be recovered after collision </a:t>
            </a:r>
          </a:p>
          <a:p>
            <a:r>
              <a:rPr lang="en-US" dirty="0"/>
              <a:t>The previous work indicates that this regime should be stable, which will be confirmed with simulations    </a:t>
            </a:r>
          </a:p>
          <a:p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564730-1521-334F-9768-04DD03E45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Opportunities – The Ghost Collider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2FF864-0595-9D45-8472-0726DC5B11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6DB490-BFBF-254D-A4B8-3EF9019ACE53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857574-68C6-902B-F030-D801B8D5EA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Ghost Collider May 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200DAC-BAB9-F08D-ED30-161D175ED76A}"/>
              </a:ext>
            </a:extLst>
          </p:cNvPr>
          <p:cNvSpPr txBox="1"/>
          <p:nvPr/>
        </p:nvSpPr>
        <p:spPr>
          <a:xfrm>
            <a:off x="0" y="5106536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27013" algn="l"/>
              </a:tabLst>
            </a:pPr>
            <a:r>
              <a:rPr lang="en-US" sz="1600" dirty="0">
                <a:solidFill>
                  <a:srgbClr val="7030A0"/>
                </a:solidFill>
              </a:rPr>
              <a:t>*	The Orsay Storage Ring Group, IEEE Transactions on Nuclear Science, Vol. NS-26, No.3, June 1979</a:t>
            </a:r>
          </a:p>
          <a:p>
            <a:pPr>
              <a:tabLst>
                <a:tab pos="227013" algn="l"/>
              </a:tabLst>
            </a:pPr>
            <a:r>
              <a:rPr lang="en-US" sz="1600" dirty="0">
                <a:solidFill>
                  <a:srgbClr val="7030A0"/>
                </a:solidFill>
              </a:rPr>
              <a:t>**	V. E. Balakin and N. A. </a:t>
            </a:r>
            <a:r>
              <a:rPr lang="en-US" sz="1600" dirty="0" err="1">
                <a:solidFill>
                  <a:srgbClr val="7030A0"/>
                </a:solidFill>
              </a:rPr>
              <a:t>Solyak</a:t>
            </a:r>
            <a:r>
              <a:rPr lang="en-US" sz="1600" dirty="0">
                <a:solidFill>
                  <a:srgbClr val="7030A0"/>
                </a:solidFill>
              </a:rPr>
              <a:t>, “VLEPP Beam-Beam Effects,” SLAC TRANS – 0226</a:t>
            </a:r>
          </a:p>
          <a:p>
            <a:pPr>
              <a:tabLst>
                <a:tab pos="227013" algn="l"/>
              </a:tabLst>
            </a:pPr>
            <a:r>
              <a:rPr lang="en-US" sz="1600" dirty="0">
                <a:solidFill>
                  <a:srgbClr val="7030A0"/>
                </a:solidFill>
              </a:rPr>
              <a:t>	D. H. Whittum and R. H. Siemann, “Neutral Beam Collisions at 5 TeV,” SLAC-PUB-7808, April 1998</a:t>
            </a:r>
          </a:p>
          <a:p>
            <a:pPr>
              <a:tabLst>
                <a:tab pos="227013" algn="l"/>
              </a:tabLst>
            </a:pPr>
            <a:r>
              <a:rPr lang="en-US" sz="1600" dirty="0"/>
              <a:t>	</a:t>
            </a:r>
            <a:r>
              <a:rPr lang="en-US" sz="1600" dirty="0">
                <a:solidFill>
                  <a:srgbClr val="7030A0"/>
                </a:solidFill>
              </a:rPr>
              <a:t>J . B. Rosenzweig, B. Autin, P. Chen, “Instability of Compensated Beam-Beam Collisions,” ANL-HEP-CP—89-13</a:t>
            </a:r>
          </a:p>
          <a:p>
            <a:pPr>
              <a:tabLst>
                <a:tab pos="227013" algn="l"/>
              </a:tabLst>
            </a:pPr>
            <a:r>
              <a:rPr lang="en-US" sz="1600" dirty="0"/>
              <a:t>	</a:t>
            </a:r>
            <a:r>
              <a:rPr lang="en-US" sz="1600" dirty="0">
                <a:solidFill>
                  <a:srgbClr val="7030A0"/>
                </a:solidFill>
              </a:rPr>
              <a:t>D. H. Whittum and A. M. Sessler, J. J. Stewart and S. S. Yu, Plasma Suppression of </a:t>
            </a:r>
            <a:r>
              <a:rPr lang="en-US" sz="1600" dirty="0" err="1">
                <a:solidFill>
                  <a:srgbClr val="7030A0"/>
                </a:solidFill>
              </a:rPr>
              <a:t>Beamstrahlung</a:t>
            </a:r>
            <a:r>
              <a:rPr lang="en-US" sz="1600" dirty="0">
                <a:solidFill>
                  <a:srgbClr val="7030A0"/>
                </a:solidFill>
              </a:rPr>
              <a:t>,” Particle Accelerators, 1990, Vol. 34, p 89-104</a:t>
            </a:r>
          </a:p>
        </p:txBody>
      </p:sp>
    </p:spTree>
    <p:extLst>
      <p:ext uri="{BB962C8B-B14F-4D97-AF65-F5344CB8AC3E}">
        <p14:creationId xmlns:p14="http://schemas.microsoft.com/office/powerpoint/2010/main" val="3499390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A4295-A7D6-A340-8914-BC2B6B5C5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Bringing the Four Bunches into the IP Simultaneously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C4D491-73DA-E441-97E4-380A5E96C1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6DB490-BFBF-254D-A4B8-3EF9019ACE5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C521E06A-3E85-2E4F-80CC-45940730E78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Inject </a:t>
            </a:r>
            <a:r>
              <a:rPr lang="en-US" dirty="0">
                <a:solidFill>
                  <a:srgbClr val="FF0000"/>
                </a:solidFill>
              </a:rPr>
              <a:t>electrons</a:t>
            </a:r>
            <a:r>
              <a:rPr lang="en-US" dirty="0"/>
              <a:t> into a bunch which accelerates the electrons</a:t>
            </a:r>
          </a:p>
          <a:p>
            <a:r>
              <a:rPr lang="en-US" dirty="0"/>
              <a:t>Inject </a:t>
            </a:r>
            <a:r>
              <a:rPr lang="en-US" dirty="0">
                <a:solidFill>
                  <a:srgbClr val="0432FF"/>
                </a:solidFill>
              </a:rPr>
              <a:t>positrons</a:t>
            </a:r>
            <a:r>
              <a:rPr lang="en-US" dirty="0"/>
              <a:t> into the bunch 𝜆</a:t>
            </a:r>
            <a:r>
              <a:rPr lang="en-US" baseline="-25000" dirty="0"/>
              <a:t>Linac</a:t>
            </a:r>
            <a:r>
              <a:rPr lang="en-US" dirty="0"/>
              <a:t>/2 behind the electrons which accelerates the positrons</a:t>
            </a:r>
          </a:p>
          <a:p>
            <a:r>
              <a:rPr lang="en-US" dirty="0"/>
              <a:t>Introduce a chicane for the electrons between the Linac and the Interaction Region to delay the electrons by 𝜆</a:t>
            </a:r>
            <a:r>
              <a:rPr lang="en-US" baseline="-25000" dirty="0"/>
              <a:t>Linac</a:t>
            </a:r>
            <a:r>
              <a:rPr lang="en-US" dirty="0"/>
              <a:t>/2</a:t>
            </a:r>
          </a:p>
          <a:p>
            <a:r>
              <a:rPr lang="en-US" dirty="0"/>
              <a:t>Do the same for the other linac</a:t>
            </a:r>
          </a:p>
          <a:p>
            <a:r>
              <a:rPr lang="en-US" dirty="0"/>
              <a:t>Collide with zero crossing angle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7B05CB9-C2F4-CE8E-4C0C-896A3C1CDF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Ghost Collider May 2025</a:t>
            </a:r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8380566-02F6-A898-3F08-F8914F737E20}"/>
              </a:ext>
            </a:extLst>
          </p:cNvPr>
          <p:cNvGrpSpPr/>
          <p:nvPr/>
        </p:nvGrpSpPr>
        <p:grpSpPr>
          <a:xfrm>
            <a:off x="896113" y="2218402"/>
            <a:ext cx="9618066" cy="6350503"/>
            <a:chOff x="896113" y="1755263"/>
            <a:chExt cx="9618066" cy="6350503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A05BC9A-85C7-164B-ABAC-394EC731F6F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6113" y="1755263"/>
              <a:ext cx="8550496" cy="6350503"/>
              <a:chOff x="5113007" y="1255392"/>
              <a:chExt cx="5561240" cy="4130366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95E9B512-1B7A-D94B-8466-44609B7A48B4}"/>
                  </a:ext>
                </a:extLst>
              </p:cNvPr>
              <p:cNvGrpSpPr/>
              <p:nvPr/>
            </p:nvGrpSpPr>
            <p:grpSpPr>
              <a:xfrm>
                <a:off x="5113007" y="1255392"/>
                <a:ext cx="4423602" cy="4130366"/>
                <a:chOff x="5113007" y="1255392"/>
                <a:chExt cx="4423602" cy="4130366"/>
              </a:xfrm>
            </p:grpSpPr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9EC8C776-3987-774C-892F-514020CDC3F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043502" y="3370527"/>
                  <a:ext cx="2362905" cy="262142"/>
                </a:xfrm>
                <a:prstGeom prst="line">
                  <a:avLst/>
                </a:prstGeom>
                <a:ln w="28575">
                  <a:solidFill>
                    <a:srgbClr val="0432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DDFA9F3C-4A1C-4F43-A52E-0A2847F339EB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21210294">
                  <a:off x="5113007" y="1255392"/>
                  <a:ext cx="4423602" cy="4130366"/>
                  <a:chOff x="7386056" y="662542"/>
                  <a:chExt cx="5485452" cy="5121838"/>
                </a:xfrm>
              </p:grpSpPr>
              <p:sp>
                <p:nvSpPr>
                  <p:cNvPr id="15" name="Arc 14">
                    <a:extLst>
                      <a:ext uri="{FF2B5EF4-FFF2-40B4-BE49-F238E27FC236}">
                        <a16:creationId xmlns:a16="http://schemas.microsoft.com/office/drawing/2014/main" id="{C86D5B7C-402D-3A46-A7B8-B31163071A71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9298897">
                    <a:off x="10101222" y="662542"/>
                    <a:ext cx="2770286" cy="2775676"/>
                  </a:xfrm>
                  <a:prstGeom prst="arc">
                    <a:avLst>
                      <a:gd name="adj1" fmla="val 17792142"/>
                      <a:gd name="adj2" fmla="val 19501347"/>
                    </a:avLst>
                  </a:prstGeom>
                  <a:ln w="28575">
                    <a:solidFill>
                      <a:srgbClr val="FF26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srgbClr val="0432FF"/>
                      </a:solidFill>
                    </a:endParaRPr>
                  </a:p>
                </p:txBody>
              </p:sp>
              <p:sp>
                <p:nvSpPr>
                  <p:cNvPr id="16" name="Arc 15">
                    <a:extLst>
                      <a:ext uri="{FF2B5EF4-FFF2-40B4-BE49-F238E27FC236}">
                        <a16:creationId xmlns:a16="http://schemas.microsoft.com/office/drawing/2014/main" id="{86FEDCCF-9DAE-9949-AEED-27B6FAE2440A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7216865">
                    <a:off x="7388751" y="662542"/>
                    <a:ext cx="2770286" cy="2775676"/>
                  </a:xfrm>
                  <a:prstGeom prst="arc">
                    <a:avLst>
                      <a:gd name="adj1" fmla="val 17792142"/>
                      <a:gd name="adj2" fmla="val 19501347"/>
                    </a:avLst>
                  </a:prstGeom>
                  <a:ln w="28575">
                    <a:solidFill>
                      <a:srgbClr val="FF26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srgbClr val="0432FF"/>
                      </a:solidFill>
                    </a:endParaRPr>
                  </a:p>
                </p:txBody>
              </p:sp>
              <p:sp>
                <p:nvSpPr>
                  <p:cNvPr id="17" name="Arc 16">
                    <a:extLst>
                      <a:ext uri="{FF2B5EF4-FFF2-40B4-BE49-F238E27FC236}">
                        <a16:creationId xmlns:a16="http://schemas.microsoft.com/office/drawing/2014/main" id="{F1634CC4-4A41-0F40-A284-D639862A0E98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18042798">
                    <a:off x="8865357" y="3008175"/>
                    <a:ext cx="2770286" cy="2775676"/>
                  </a:xfrm>
                  <a:prstGeom prst="arc">
                    <a:avLst>
                      <a:gd name="adj1" fmla="val 17792142"/>
                      <a:gd name="adj2" fmla="val 19501347"/>
                    </a:avLst>
                  </a:prstGeom>
                  <a:ln w="28575">
                    <a:solidFill>
                      <a:srgbClr val="FF26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srgbClr val="0432FF"/>
                      </a:solidFill>
                    </a:endParaRPr>
                  </a:p>
                </p:txBody>
              </p:sp>
              <p:sp>
                <p:nvSpPr>
                  <p:cNvPr id="18" name="Arc 17">
                    <a:extLst>
                      <a:ext uri="{FF2B5EF4-FFF2-40B4-BE49-F238E27FC236}">
                        <a16:creationId xmlns:a16="http://schemas.microsoft.com/office/drawing/2014/main" id="{8624CD1B-B20E-D24F-8D8E-6887AC244A16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20325250">
                    <a:off x="8636799" y="3008704"/>
                    <a:ext cx="2770286" cy="2775676"/>
                  </a:xfrm>
                  <a:prstGeom prst="arc">
                    <a:avLst>
                      <a:gd name="adj1" fmla="val 17792142"/>
                      <a:gd name="adj2" fmla="val 19501347"/>
                    </a:avLst>
                  </a:prstGeom>
                  <a:ln w="28575">
                    <a:solidFill>
                      <a:srgbClr val="FF26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srgbClr val="0432FF"/>
                      </a:solidFill>
                    </a:endParaRPr>
                  </a:p>
                </p:txBody>
              </p:sp>
            </p:grpSp>
          </p:grpSp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1D41E8EE-7990-FA47-B423-45435411F07A}"/>
                  </a:ext>
                </a:extLst>
              </p:cNvPr>
              <p:cNvGrpSpPr/>
              <p:nvPr/>
            </p:nvGrpSpPr>
            <p:grpSpPr>
              <a:xfrm>
                <a:off x="5836313" y="2411645"/>
                <a:ext cx="4837934" cy="1408750"/>
                <a:chOff x="5836313" y="2411645"/>
                <a:chExt cx="4837934" cy="1408750"/>
              </a:xfrm>
            </p:grpSpPr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5408E4BD-04D6-774B-877A-E57A9BBC3493}"/>
                    </a:ext>
                  </a:extLst>
                </p:cNvPr>
                <p:cNvSpPr txBox="1"/>
                <p:nvPr/>
              </p:nvSpPr>
              <p:spPr>
                <a:xfrm>
                  <a:off x="9711622" y="3450749"/>
                  <a:ext cx="432885" cy="2402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Linac</a:t>
                  </a:r>
                </a:p>
              </p:txBody>
            </p:sp>
            <p:sp>
              <p:nvSpPr>
                <p:cNvPr id="62" name="Oval 61">
                  <a:extLst>
                    <a:ext uri="{FF2B5EF4-FFF2-40B4-BE49-F238E27FC236}">
                      <a16:creationId xmlns:a16="http://schemas.microsoft.com/office/drawing/2014/main" id="{C3719E0D-0EAA-8949-BD19-2EDD0A995A18}"/>
                    </a:ext>
                  </a:extLst>
                </p:cNvPr>
                <p:cNvSpPr/>
                <p:nvPr/>
              </p:nvSpPr>
              <p:spPr>
                <a:xfrm>
                  <a:off x="9037174" y="2426667"/>
                  <a:ext cx="736052" cy="73413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B64F458D-6E0A-044E-820E-8385D329C4BE}"/>
                    </a:ext>
                  </a:extLst>
                </p:cNvPr>
                <p:cNvSpPr txBox="1"/>
                <p:nvPr/>
              </p:nvSpPr>
              <p:spPr>
                <a:xfrm>
                  <a:off x="9219973" y="2671127"/>
                  <a:ext cx="405101" cy="24021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srgbClr val="FF0000"/>
                      </a:solidFill>
                    </a:rPr>
                    <a:t>e ↑ </a:t>
                  </a:r>
                </a:p>
              </p:txBody>
            </p:sp>
            <p:sp>
              <p:nvSpPr>
                <p:cNvPr id="61" name="Oval 60">
                  <a:extLst>
                    <a:ext uri="{FF2B5EF4-FFF2-40B4-BE49-F238E27FC236}">
                      <a16:creationId xmlns:a16="http://schemas.microsoft.com/office/drawing/2014/main" id="{6B6F0287-9A91-9942-82D6-16B350177716}"/>
                    </a:ext>
                  </a:extLst>
                </p:cNvPr>
                <p:cNvSpPr/>
                <p:nvPr/>
              </p:nvSpPr>
              <p:spPr>
                <a:xfrm>
                  <a:off x="9938195" y="2411645"/>
                  <a:ext cx="736052" cy="73413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11CC5768-2407-D740-AC59-AB2895055022}"/>
                    </a:ext>
                  </a:extLst>
                </p:cNvPr>
                <p:cNvSpPr txBox="1"/>
                <p:nvPr/>
              </p:nvSpPr>
              <p:spPr>
                <a:xfrm>
                  <a:off x="10093459" y="2671127"/>
                  <a:ext cx="467263" cy="24021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srgbClr val="0432FF"/>
                      </a:solidFill>
                    </a:rPr>
                    <a:t>p ↑</a:t>
                  </a:r>
                </a:p>
              </p:txBody>
            </p:sp>
            <p:pic>
              <p:nvPicPr>
                <p:cNvPr id="10" name="Graphic 9" descr="Star">
                  <a:extLst>
                    <a:ext uri="{FF2B5EF4-FFF2-40B4-BE49-F238E27FC236}">
                      <a16:creationId xmlns:a16="http://schemas.microsoft.com/office/drawing/2014/main" id="{3B4181CA-68E0-6841-9E85-C54E6B7FBAD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36313" y="3406017"/>
                  <a:ext cx="414378" cy="414378"/>
                </a:xfrm>
                <a:prstGeom prst="rect">
                  <a:avLst/>
                </a:prstGeom>
              </p:spPr>
            </p:pic>
          </p:grpSp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68298D4-8476-ED3E-C4A8-86FE4FDA43A4}"/>
                </a:ext>
              </a:extLst>
            </p:cNvPr>
            <p:cNvSpPr txBox="1"/>
            <p:nvPr/>
          </p:nvSpPr>
          <p:spPr>
            <a:xfrm>
              <a:off x="3115575" y="3965621"/>
              <a:ext cx="3336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Arrows indicate change in energy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0A291C8-AD44-328A-84B5-A5580591959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8686" t="2646" r="10275"/>
            <a:stretch/>
          </p:blipFill>
          <p:spPr>
            <a:xfrm flipV="1">
              <a:off x="8686852" y="4889855"/>
              <a:ext cx="914400" cy="172028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777982A-0514-AEB0-7434-C4558D829D0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8686" t="2646" r="10275"/>
            <a:stretch/>
          </p:blipFill>
          <p:spPr>
            <a:xfrm flipV="1">
              <a:off x="7772452" y="4899347"/>
              <a:ext cx="914400" cy="172028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36CF938-E12B-120E-BCFC-BCCB6C620EC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8686" t="2646" r="10275"/>
            <a:stretch/>
          </p:blipFill>
          <p:spPr>
            <a:xfrm flipV="1">
              <a:off x="6870135" y="4912532"/>
              <a:ext cx="914400" cy="17202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18AB569-DE64-09C7-21EA-3E1028BF05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8686" t="2646" r="10275"/>
            <a:stretch/>
          </p:blipFill>
          <p:spPr>
            <a:xfrm flipV="1">
              <a:off x="5955735" y="4912532"/>
              <a:ext cx="914400" cy="172028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B1DC5D7-F2AA-4DA4-4F49-25298F63AC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8686" t="2646" r="10275"/>
            <a:stretch/>
          </p:blipFill>
          <p:spPr>
            <a:xfrm flipV="1">
              <a:off x="9599779" y="4889855"/>
              <a:ext cx="914400" cy="1720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78002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A4295-A7D6-A340-8914-BC2B6B5C5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Linac and Chicane Layout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C4D491-73DA-E441-97E4-380A5E96C1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6DB490-BFBF-254D-A4B8-3EF9019ACE53}" type="slidenum">
              <a:rPr lang="en-US" smtClean="0"/>
              <a:t>6</a:t>
            </a:fld>
            <a:endParaRPr lang="en-US" dirty="0"/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98B4A1B7-70A2-4C57-EC3B-88A9630C8B5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After collision, the electrons are sent through the opposite chicane to delay them by 𝜆</a:t>
            </a:r>
            <a:r>
              <a:rPr lang="en-US" baseline="-25000" dirty="0"/>
              <a:t>Linac</a:t>
            </a:r>
            <a:r>
              <a:rPr lang="en-US" dirty="0"/>
              <a:t>/2 </a:t>
            </a:r>
          </a:p>
          <a:p>
            <a:pPr lvl="1"/>
            <a:r>
              <a:rPr lang="en-US" dirty="0"/>
              <a:t>Requires a total of four chicanes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This layout returns the order of the bunches to its initial state</a:t>
            </a:r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768D25CB-F792-AC61-6F84-FD4EC311B9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Ghost Collider May 2025</a:t>
            </a:r>
            <a:endParaRPr lang="en-US"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AE2FCF1-4C52-58B1-4691-3276568F8826}"/>
              </a:ext>
            </a:extLst>
          </p:cNvPr>
          <p:cNvGrpSpPr/>
          <p:nvPr/>
        </p:nvGrpSpPr>
        <p:grpSpPr>
          <a:xfrm>
            <a:off x="761309" y="1483764"/>
            <a:ext cx="10665677" cy="4870708"/>
            <a:chOff x="693395" y="1255390"/>
            <a:chExt cx="10665677" cy="4870708"/>
          </a:xfrm>
        </p:grpSpPr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BA4DB6FE-C827-BAC6-0722-E8FA93516AF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49765" y="3621266"/>
              <a:ext cx="2384882" cy="254059"/>
            </a:xfrm>
            <a:prstGeom prst="line">
              <a:avLst/>
            </a:prstGeom>
            <a:ln w="1587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93945C5F-9002-C51F-4D0D-91AF369A7F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43502" y="3370527"/>
              <a:ext cx="2362905" cy="262142"/>
            </a:xfrm>
            <a:prstGeom prst="line">
              <a:avLst/>
            </a:prstGeom>
            <a:ln w="15875">
              <a:solidFill>
                <a:srgbClr val="0432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3685E4A5-3BA5-83CD-2B5D-F38BF603FB04}"/>
                </a:ext>
              </a:extLst>
            </p:cNvPr>
            <p:cNvGrpSpPr>
              <a:grpSpLocks noChangeAspect="1"/>
            </p:cNvGrpSpPr>
            <p:nvPr/>
          </p:nvGrpSpPr>
          <p:grpSpPr>
            <a:xfrm rot="21210294">
              <a:off x="5113008" y="1255390"/>
              <a:ext cx="4423602" cy="4130366"/>
              <a:chOff x="7386056" y="662542"/>
              <a:chExt cx="5485452" cy="5121838"/>
            </a:xfrm>
          </p:grpSpPr>
          <p:sp>
            <p:nvSpPr>
              <p:cNvPr id="124" name="Arc 123">
                <a:extLst>
                  <a:ext uri="{FF2B5EF4-FFF2-40B4-BE49-F238E27FC236}">
                    <a16:creationId xmlns:a16="http://schemas.microsoft.com/office/drawing/2014/main" id="{2EFC4ADB-9B0F-40CC-D7B1-5898D4D6597B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9298897">
                <a:off x="10101222" y="662542"/>
                <a:ext cx="2770286" cy="2775676"/>
              </a:xfrm>
              <a:prstGeom prst="arc">
                <a:avLst>
                  <a:gd name="adj1" fmla="val 17792142"/>
                  <a:gd name="adj2" fmla="val 19501347"/>
                </a:avLst>
              </a:prstGeom>
              <a:ln w="19050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dirty="0">
                  <a:solidFill>
                    <a:srgbClr val="0432FF"/>
                  </a:solidFill>
                </a:endParaRPr>
              </a:p>
            </p:txBody>
          </p:sp>
          <p:sp>
            <p:nvSpPr>
              <p:cNvPr id="125" name="Arc 124">
                <a:extLst>
                  <a:ext uri="{FF2B5EF4-FFF2-40B4-BE49-F238E27FC236}">
                    <a16:creationId xmlns:a16="http://schemas.microsoft.com/office/drawing/2014/main" id="{BC9845EB-FB10-3AE1-63EA-9E89A594BDB2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7216865">
                <a:off x="7388751" y="662542"/>
                <a:ext cx="2770286" cy="2775676"/>
              </a:xfrm>
              <a:prstGeom prst="arc">
                <a:avLst>
                  <a:gd name="adj1" fmla="val 17792142"/>
                  <a:gd name="adj2" fmla="val 19501347"/>
                </a:avLst>
              </a:prstGeom>
              <a:ln w="19050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dirty="0">
                  <a:solidFill>
                    <a:srgbClr val="0432FF"/>
                  </a:solidFill>
                </a:endParaRPr>
              </a:p>
            </p:txBody>
          </p:sp>
          <p:sp>
            <p:nvSpPr>
              <p:cNvPr id="126" name="Arc 125">
                <a:extLst>
                  <a:ext uri="{FF2B5EF4-FFF2-40B4-BE49-F238E27FC236}">
                    <a16:creationId xmlns:a16="http://schemas.microsoft.com/office/drawing/2014/main" id="{7CE0B562-2BCE-E3B0-8EDA-742F17DD483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8042798">
                <a:off x="8865357" y="3008175"/>
                <a:ext cx="2770286" cy="2775676"/>
              </a:xfrm>
              <a:prstGeom prst="arc">
                <a:avLst>
                  <a:gd name="adj1" fmla="val 17792142"/>
                  <a:gd name="adj2" fmla="val 19501347"/>
                </a:avLst>
              </a:prstGeom>
              <a:ln w="19050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dirty="0">
                  <a:solidFill>
                    <a:srgbClr val="0432FF"/>
                  </a:solidFill>
                </a:endParaRPr>
              </a:p>
            </p:txBody>
          </p:sp>
          <p:sp>
            <p:nvSpPr>
              <p:cNvPr id="127" name="Arc 126">
                <a:extLst>
                  <a:ext uri="{FF2B5EF4-FFF2-40B4-BE49-F238E27FC236}">
                    <a16:creationId xmlns:a16="http://schemas.microsoft.com/office/drawing/2014/main" id="{E556D1B5-82E0-8C70-84D7-D2925AB3A05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0325250">
                <a:off x="8636799" y="3008704"/>
                <a:ext cx="2770286" cy="2775676"/>
              </a:xfrm>
              <a:prstGeom prst="arc">
                <a:avLst>
                  <a:gd name="adj1" fmla="val 17792142"/>
                  <a:gd name="adj2" fmla="val 19501347"/>
                </a:avLst>
              </a:prstGeom>
              <a:ln w="19050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dirty="0">
                  <a:solidFill>
                    <a:srgbClr val="0432FF"/>
                  </a:solidFill>
                </a:endParaRPr>
              </a:p>
            </p:txBody>
          </p:sp>
        </p:grpSp>
        <p:sp>
          <p:nvSpPr>
            <p:cNvPr id="69" name="Arc 68">
              <a:extLst>
                <a:ext uri="{FF2B5EF4-FFF2-40B4-BE49-F238E27FC236}">
                  <a16:creationId xmlns:a16="http://schemas.microsoft.com/office/drawing/2014/main" id="{DFDCB890-F0B3-309A-AB5F-9C41B73A9BB1}"/>
                </a:ext>
              </a:extLst>
            </p:cNvPr>
            <p:cNvSpPr>
              <a:spLocks noChangeAspect="1"/>
            </p:cNvSpPr>
            <p:nvPr/>
          </p:nvSpPr>
          <p:spPr>
            <a:xfrm rot="19715994">
              <a:off x="2630404" y="3887730"/>
              <a:ext cx="2234026" cy="2238368"/>
            </a:xfrm>
            <a:prstGeom prst="arc">
              <a:avLst>
                <a:gd name="adj1" fmla="val 17792142"/>
                <a:gd name="adj2" fmla="val 19501347"/>
              </a:avLst>
            </a:prstGeom>
            <a:ln w="19050">
              <a:solidFill>
                <a:srgbClr val="0432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70" name="Arc 69">
              <a:extLst>
                <a:ext uri="{FF2B5EF4-FFF2-40B4-BE49-F238E27FC236}">
                  <a16:creationId xmlns:a16="http://schemas.microsoft.com/office/drawing/2014/main" id="{61147C41-95BB-567C-3355-342FF988513C}"/>
                </a:ext>
              </a:extLst>
            </p:cNvPr>
            <p:cNvSpPr>
              <a:spLocks noChangeAspect="1"/>
            </p:cNvSpPr>
            <p:nvPr/>
          </p:nvSpPr>
          <p:spPr>
            <a:xfrm rot="17633962">
              <a:off x="4804255" y="3644594"/>
              <a:ext cx="2234021" cy="2238373"/>
            </a:xfrm>
            <a:prstGeom prst="arc">
              <a:avLst>
                <a:gd name="adj1" fmla="val 17792142"/>
                <a:gd name="adj2" fmla="val 19501347"/>
              </a:avLst>
            </a:prstGeom>
            <a:ln w="19050">
              <a:solidFill>
                <a:srgbClr val="0432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75" name="Arc 74">
              <a:extLst>
                <a:ext uri="{FF2B5EF4-FFF2-40B4-BE49-F238E27FC236}">
                  <a16:creationId xmlns:a16="http://schemas.microsoft.com/office/drawing/2014/main" id="{29C87816-4801-5A27-CF7C-53678043672B}"/>
                </a:ext>
              </a:extLst>
            </p:cNvPr>
            <p:cNvSpPr>
              <a:spLocks noChangeAspect="1"/>
            </p:cNvSpPr>
            <p:nvPr/>
          </p:nvSpPr>
          <p:spPr>
            <a:xfrm rot="6859895">
              <a:off x="3410611" y="1897100"/>
              <a:ext cx="2234021" cy="2238373"/>
            </a:xfrm>
            <a:prstGeom prst="arc">
              <a:avLst>
                <a:gd name="adj1" fmla="val 17792142"/>
                <a:gd name="adj2" fmla="val 19501347"/>
              </a:avLst>
            </a:prstGeom>
            <a:ln w="19050">
              <a:solidFill>
                <a:srgbClr val="0432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76" name="Arc 75">
              <a:extLst>
                <a:ext uri="{FF2B5EF4-FFF2-40B4-BE49-F238E27FC236}">
                  <a16:creationId xmlns:a16="http://schemas.microsoft.com/office/drawing/2014/main" id="{4A8ACBED-9983-16C5-C142-BD12D76C8DB2}"/>
                </a:ext>
              </a:extLst>
            </p:cNvPr>
            <p:cNvSpPr>
              <a:spLocks noChangeAspect="1"/>
            </p:cNvSpPr>
            <p:nvPr/>
          </p:nvSpPr>
          <p:spPr>
            <a:xfrm rot="9142347">
              <a:off x="3593734" y="1876191"/>
              <a:ext cx="2234026" cy="2238368"/>
            </a:xfrm>
            <a:prstGeom prst="arc">
              <a:avLst>
                <a:gd name="adj1" fmla="val 17792142"/>
                <a:gd name="adj2" fmla="val 19501347"/>
              </a:avLst>
            </a:prstGeom>
            <a:ln w="19050">
              <a:solidFill>
                <a:srgbClr val="0432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81" name="TextBox 41">
              <a:extLst>
                <a:ext uri="{FF2B5EF4-FFF2-40B4-BE49-F238E27FC236}">
                  <a16:creationId xmlns:a16="http://schemas.microsoft.com/office/drawing/2014/main" id="{F7F58A5E-780F-7A8F-751C-25B65A944284}"/>
                </a:ext>
              </a:extLst>
            </p:cNvPr>
            <p:cNvSpPr txBox="1"/>
            <p:nvPr/>
          </p:nvSpPr>
          <p:spPr>
            <a:xfrm>
              <a:off x="697100" y="2850310"/>
              <a:ext cx="8354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Linac 4</a:t>
              </a:r>
            </a:p>
          </p:txBody>
        </p:sp>
        <p:sp>
          <p:nvSpPr>
            <p:cNvPr id="82" name="TextBox 43">
              <a:extLst>
                <a:ext uri="{FF2B5EF4-FFF2-40B4-BE49-F238E27FC236}">
                  <a16:creationId xmlns:a16="http://schemas.microsoft.com/office/drawing/2014/main" id="{FF2D4BC8-E778-B06A-60CC-47E9237D22E4}"/>
                </a:ext>
              </a:extLst>
            </p:cNvPr>
            <p:cNvSpPr txBox="1"/>
            <p:nvPr/>
          </p:nvSpPr>
          <p:spPr>
            <a:xfrm>
              <a:off x="693395" y="4025151"/>
              <a:ext cx="8354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Linac 3</a:t>
              </a:r>
            </a:p>
          </p:txBody>
        </p:sp>
        <p:sp>
          <p:nvSpPr>
            <p:cNvPr id="83" name="TextBox 44">
              <a:extLst>
                <a:ext uri="{FF2B5EF4-FFF2-40B4-BE49-F238E27FC236}">
                  <a16:creationId xmlns:a16="http://schemas.microsoft.com/office/drawing/2014/main" id="{CEB116BF-9184-1824-463D-E0B2F14982F5}"/>
                </a:ext>
              </a:extLst>
            </p:cNvPr>
            <p:cNvSpPr txBox="1"/>
            <p:nvPr/>
          </p:nvSpPr>
          <p:spPr>
            <a:xfrm>
              <a:off x="10523587" y="2859948"/>
              <a:ext cx="8354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Linac 2</a:t>
              </a:r>
            </a:p>
          </p:txBody>
        </p:sp>
        <p:sp>
          <p:nvSpPr>
            <p:cNvPr id="84" name="TextBox 45">
              <a:extLst>
                <a:ext uri="{FF2B5EF4-FFF2-40B4-BE49-F238E27FC236}">
                  <a16:creationId xmlns:a16="http://schemas.microsoft.com/office/drawing/2014/main" id="{03894229-B457-EF1B-4DC5-D95F6CC57C49}"/>
                </a:ext>
              </a:extLst>
            </p:cNvPr>
            <p:cNvSpPr txBox="1"/>
            <p:nvPr/>
          </p:nvSpPr>
          <p:spPr>
            <a:xfrm>
              <a:off x="10498084" y="4019604"/>
              <a:ext cx="8354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Linac 1</a:t>
              </a:r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150F2B0B-83C3-7450-3847-93127B2FC133}"/>
                </a:ext>
              </a:extLst>
            </p:cNvPr>
            <p:cNvSpPr/>
            <p:nvPr/>
          </p:nvSpPr>
          <p:spPr>
            <a:xfrm>
              <a:off x="8535133" y="2403494"/>
              <a:ext cx="736052" cy="73413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86" name="TextBox 46">
              <a:extLst>
                <a:ext uri="{FF2B5EF4-FFF2-40B4-BE49-F238E27FC236}">
                  <a16:creationId xmlns:a16="http://schemas.microsoft.com/office/drawing/2014/main" id="{D15FDA0D-14EE-26F1-4D8E-B1F0930648DD}"/>
                </a:ext>
              </a:extLst>
            </p:cNvPr>
            <p:cNvSpPr txBox="1"/>
            <p:nvPr/>
          </p:nvSpPr>
          <p:spPr>
            <a:xfrm>
              <a:off x="8596314" y="2470511"/>
              <a:ext cx="68480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rgbClr val="FF0000"/>
                  </a:solidFill>
                </a:rPr>
                <a:t>e1 ↑</a:t>
              </a:r>
            </a:p>
            <a:p>
              <a:r>
                <a:rPr lang="en-US" dirty="0">
                  <a:solidFill>
                    <a:srgbClr val="0432FF"/>
                  </a:solidFill>
                </a:rPr>
                <a:t>p1 ↓</a:t>
              </a:r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5F60298F-3189-EFB0-8EFD-ED82C5570127}"/>
                </a:ext>
              </a:extLst>
            </p:cNvPr>
            <p:cNvSpPr/>
            <p:nvPr/>
          </p:nvSpPr>
          <p:spPr>
            <a:xfrm>
              <a:off x="2697267" y="2402496"/>
              <a:ext cx="736052" cy="73413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A3AD505A-D132-D25D-A337-F46A9FABC1E9}"/>
                </a:ext>
              </a:extLst>
            </p:cNvPr>
            <p:cNvSpPr/>
            <p:nvPr/>
          </p:nvSpPr>
          <p:spPr>
            <a:xfrm>
              <a:off x="9436162" y="2388473"/>
              <a:ext cx="736052" cy="73413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89" name="TextBox 48">
              <a:extLst>
                <a:ext uri="{FF2B5EF4-FFF2-40B4-BE49-F238E27FC236}">
                  <a16:creationId xmlns:a16="http://schemas.microsoft.com/office/drawing/2014/main" id="{4334CF5E-1DBC-BC87-B029-7C10673F09BF}"/>
                </a:ext>
              </a:extLst>
            </p:cNvPr>
            <p:cNvSpPr txBox="1"/>
            <p:nvPr/>
          </p:nvSpPr>
          <p:spPr>
            <a:xfrm>
              <a:off x="9505188" y="2464118"/>
              <a:ext cx="68480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rgbClr val="0432FF"/>
                  </a:solidFill>
                </a:rPr>
                <a:t>p2 ↑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e2 ↓</a:t>
              </a:r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408F5F2A-183F-D372-3993-91FEBCA55077}"/>
                </a:ext>
              </a:extLst>
            </p:cNvPr>
            <p:cNvSpPr/>
            <p:nvPr/>
          </p:nvSpPr>
          <p:spPr>
            <a:xfrm>
              <a:off x="1718962" y="2388533"/>
              <a:ext cx="736052" cy="73413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897E038D-4184-18B7-5A08-BCE72978A289}"/>
                </a:ext>
              </a:extLst>
            </p:cNvPr>
            <p:cNvSpPr/>
            <p:nvPr/>
          </p:nvSpPr>
          <p:spPr>
            <a:xfrm>
              <a:off x="1671756" y="4106944"/>
              <a:ext cx="736052" cy="73413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E8498A33-AB3B-4404-307E-D370AA6AE7B1}"/>
                </a:ext>
              </a:extLst>
            </p:cNvPr>
            <p:cNvSpPr/>
            <p:nvPr/>
          </p:nvSpPr>
          <p:spPr>
            <a:xfrm>
              <a:off x="2679055" y="4140277"/>
              <a:ext cx="736052" cy="73413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387E50C1-899C-47B9-46F3-9D37618550E7}"/>
                </a:ext>
              </a:extLst>
            </p:cNvPr>
            <p:cNvSpPr/>
            <p:nvPr/>
          </p:nvSpPr>
          <p:spPr>
            <a:xfrm>
              <a:off x="9474803" y="4111877"/>
              <a:ext cx="736052" cy="73413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94" name="TextBox 52">
              <a:extLst>
                <a:ext uri="{FF2B5EF4-FFF2-40B4-BE49-F238E27FC236}">
                  <a16:creationId xmlns:a16="http://schemas.microsoft.com/office/drawing/2014/main" id="{987EA1B5-8DE2-54BD-7034-5E6DEA97F3FA}"/>
                </a:ext>
              </a:extLst>
            </p:cNvPr>
            <p:cNvSpPr txBox="1"/>
            <p:nvPr/>
          </p:nvSpPr>
          <p:spPr>
            <a:xfrm>
              <a:off x="9515229" y="4141131"/>
              <a:ext cx="6956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rgbClr val="FF0000"/>
                  </a:solidFill>
                </a:rPr>
                <a:t>e1 ↑ </a:t>
              </a:r>
              <a:r>
                <a:rPr lang="en-US" dirty="0">
                  <a:solidFill>
                    <a:srgbClr val="0432FF"/>
                  </a:solidFill>
                </a:rPr>
                <a:t>p1 ↓</a:t>
              </a:r>
            </a:p>
          </p:txBody>
        </p:sp>
        <p:sp>
          <p:nvSpPr>
            <p:cNvPr id="95" name="TextBox 53">
              <a:extLst>
                <a:ext uri="{FF2B5EF4-FFF2-40B4-BE49-F238E27FC236}">
                  <a16:creationId xmlns:a16="http://schemas.microsoft.com/office/drawing/2014/main" id="{BC6EB235-24AE-60A3-BC6C-C65911698B88}"/>
                </a:ext>
              </a:extLst>
            </p:cNvPr>
            <p:cNvSpPr txBox="1"/>
            <p:nvPr/>
          </p:nvSpPr>
          <p:spPr>
            <a:xfrm>
              <a:off x="2677549" y="4181769"/>
              <a:ext cx="68480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rgbClr val="FF0000"/>
                  </a:solidFill>
                </a:rPr>
                <a:t>e4 ↑</a:t>
              </a:r>
            </a:p>
            <a:p>
              <a:r>
                <a:rPr lang="en-US" dirty="0">
                  <a:solidFill>
                    <a:srgbClr val="0432FF"/>
                  </a:solidFill>
                </a:rPr>
                <a:t>p2 ↓</a:t>
              </a:r>
            </a:p>
          </p:txBody>
        </p:sp>
        <p:sp>
          <p:nvSpPr>
            <p:cNvPr id="96" name="TextBox 54">
              <a:extLst>
                <a:ext uri="{FF2B5EF4-FFF2-40B4-BE49-F238E27FC236}">
                  <a16:creationId xmlns:a16="http://schemas.microsoft.com/office/drawing/2014/main" id="{DC18B611-6943-1996-B75A-8924DCB7DD78}"/>
                </a:ext>
              </a:extLst>
            </p:cNvPr>
            <p:cNvSpPr txBox="1"/>
            <p:nvPr/>
          </p:nvSpPr>
          <p:spPr>
            <a:xfrm>
              <a:off x="1660002" y="4164934"/>
              <a:ext cx="68480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rgbClr val="0432FF"/>
                  </a:solidFill>
                </a:rPr>
                <a:t>p3</a:t>
              </a:r>
              <a:r>
                <a:rPr lang="en-US" dirty="0">
                  <a:solidFill>
                    <a:srgbClr val="FF0000"/>
                  </a:solidFill>
                </a:rPr>
                <a:t> </a:t>
              </a:r>
              <a:r>
                <a:rPr lang="en-US" dirty="0">
                  <a:solidFill>
                    <a:srgbClr val="0432FF"/>
                  </a:solidFill>
                </a:rPr>
                <a:t>↑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e1 ↓</a:t>
              </a:r>
            </a:p>
          </p:txBody>
        </p:sp>
        <p:cxnSp>
          <p:nvCxnSpPr>
            <p:cNvPr id="97" name="Straight Arrow Connector 96">
              <a:extLst>
                <a:ext uri="{FF2B5EF4-FFF2-40B4-BE49-F238E27FC236}">
                  <a16:creationId xmlns:a16="http://schemas.microsoft.com/office/drawing/2014/main" id="{7AF67823-D2A8-7292-3A6D-A096598D1072}"/>
                </a:ext>
              </a:extLst>
            </p:cNvPr>
            <p:cNvCxnSpPr/>
            <p:nvPr/>
          </p:nvCxnSpPr>
          <p:spPr>
            <a:xfrm>
              <a:off x="4563715" y="3102204"/>
              <a:ext cx="277793" cy="0"/>
            </a:xfrm>
            <a:prstGeom prst="straightConnector1">
              <a:avLst/>
            </a:prstGeom>
            <a:ln w="19050">
              <a:solidFill>
                <a:srgbClr val="0432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52CA48A0-15E2-5DD7-C81A-49FE12E646CC}"/>
                </a:ext>
              </a:extLst>
            </p:cNvPr>
            <p:cNvCxnSpPr>
              <a:cxnSpLocks/>
            </p:cNvCxnSpPr>
            <p:nvPr/>
          </p:nvCxnSpPr>
          <p:spPr>
            <a:xfrm>
              <a:off x="7234177" y="3819646"/>
              <a:ext cx="314446" cy="30865"/>
            </a:xfrm>
            <a:prstGeom prst="straightConnector1">
              <a:avLst/>
            </a:prstGeom>
            <a:ln w="19050">
              <a:solidFill>
                <a:srgbClr val="0432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AD545AEA-D0C6-7DE3-FE44-99BDBD92BCB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1489" y="3692324"/>
              <a:ext cx="279721" cy="28936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triangl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>
              <a:extLst>
                <a:ext uri="{FF2B5EF4-FFF2-40B4-BE49-F238E27FC236}">
                  <a16:creationId xmlns:a16="http://schemas.microsoft.com/office/drawing/2014/main" id="{7D486F4E-5F7E-6099-3876-F54DCB968EC3}"/>
                </a:ext>
              </a:extLst>
            </p:cNvPr>
            <p:cNvCxnSpPr/>
            <p:nvPr/>
          </p:nvCxnSpPr>
          <p:spPr>
            <a:xfrm>
              <a:off x="7243408" y="4171802"/>
              <a:ext cx="277793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00">
              <a:extLst>
                <a:ext uri="{FF2B5EF4-FFF2-40B4-BE49-F238E27FC236}">
                  <a16:creationId xmlns:a16="http://schemas.microsoft.com/office/drawing/2014/main" id="{61C3FD69-CCD7-3F08-8822-728B1498237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05240" y="3418390"/>
              <a:ext cx="252714" cy="28937"/>
            </a:xfrm>
            <a:prstGeom prst="straightConnector1">
              <a:avLst/>
            </a:prstGeom>
            <a:ln w="19050">
              <a:solidFill>
                <a:srgbClr val="0432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69D11C85-D279-6BF8-3F8B-FFEDBDE3D01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71396" y="4190792"/>
              <a:ext cx="252712" cy="0"/>
            </a:xfrm>
            <a:prstGeom prst="straightConnector1">
              <a:avLst/>
            </a:prstGeom>
            <a:ln w="19050">
              <a:solidFill>
                <a:srgbClr val="0432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8F108E41-6478-0109-7C50-D9112A8B36C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28621" y="3081096"/>
              <a:ext cx="252712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103">
              <a:extLst>
                <a:ext uri="{FF2B5EF4-FFF2-40B4-BE49-F238E27FC236}">
                  <a16:creationId xmlns:a16="http://schemas.microsoft.com/office/drawing/2014/main" id="{EFCADD80-2339-9499-D359-39E26E49160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568671" y="3412413"/>
              <a:ext cx="245000" cy="30864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triangl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50">
              <a:extLst>
                <a:ext uri="{FF2B5EF4-FFF2-40B4-BE49-F238E27FC236}">
                  <a16:creationId xmlns:a16="http://schemas.microsoft.com/office/drawing/2014/main" id="{92648FCA-366A-555A-1266-3B99EBF2A875}"/>
                </a:ext>
              </a:extLst>
            </p:cNvPr>
            <p:cNvSpPr txBox="1"/>
            <p:nvPr/>
          </p:nvSpPr>
          <p:spPr>
            <a:xfrm>
              <a:off x="2734146" y="2436592"/>
              <a:ext cx="6848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rgbClr val="0432FF"/>
                  </a:solidFill>
                </a:rPr>
                <a:t>p3 ↑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e1 ↓</a:t>
              </a:r>
            </a:p>
          </p:txBody>
        </p:sp>
        <p:sp>
          <p:nvSpPr>
            <p:cNvPr id="106" name="TextBox 42">
              <a:extLst>
                <a:ext uri="{FF2B5EF4-FFF2-40B4-BE49-F238E27FC236}">
                  <a16:creationId xmlns:a16="http://schemas.microsoft.com/office/drawing/2014/main" id="{9C8742E6-9152-AD78-7A6A-494A37E8619B}"/>
                </a:ext>
              </a:extLst>
            </p:cNvPr>
            <p:cNvSpPr txBox="1"/>
            <p:nvPr/>
          </p:nvSpPr>
          <p:spPr>
            <a:xfrm>
              <a:off x="1738650" y="2446395"/>
              <a:ext cx="68480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rgbClr val="FF0000"/>
                  </a:solidFill>
                </a:rPr>
                <a:t>e4 ↑</a:t>
              </a:r>
            </a:p>
            <a:p>
              <a:r>
                <a:rPr lang="en-US" dirty="0">
                  <a:solidFill>
                    <a:srgbClr val="0432FF"/>
                  </a:solidFill>
                </a:rPr>
                <a:t>p2 ↓</a:t>
              </a:r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356899A4-D4F0-19F4-263C-E143DA62C8A4}"/>
                </a:ext>
              </a:extLst>
            </p:cNvPr>
            <p:cNvSpPr/>
            <p:nvPr/>
          </p:nvSpPr>
          <p:spPr>
            <a:xfrm>
              <a:off x="8587354" y="4128787"/>
              <a:ext cx="736052" cy="73413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108" name="TextBox 47">
              <a:extLst>
                <a:ext uri="{FF2B5EF4-FFF2-40B4-BE49-F238E27FC236}">
                  <a16:creationId xmlns:a16="http://schemas.microsoft.com/office/drawing/2014/main" id="{575D5A85-7D52-FEAC-DAA7-CD0C45AB7BC2}"/>
                </a:ext>
              </a:extLst>
            </p:cNvPr>
            <p:cNvSpPr txBox="1"/>
            <p:nvPr/>
          </p:nvSpPr>
          <p:spPr>
            <a:xfrm>
              <a:off x="8641914" y="4164935"/>
              <a:ext cx="6848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rgbClr val="0432FF"/>
                  </a:solidFill>
                </a:rPr>
                <a:t>p2↑ </a:t>
              </a:r>
              <a:r>
                <a:rPr lang="en-US" dirty="0">
                  <a:solidFill>
                    <a:srgbClr val="FF0000"/>
                  </a:solidFill>
                </a:rPr>
                <a:t>e2 ↓</a:t>
              </a:r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DB445BB2-0A75-BF77-9B18-90DD6A98110C}"/>
                </a:ext>
              </a:extLst>
            </p:cNvPr>
            <p:cNvGrpSpPr/>
            <p:nvPr/>
          </p:nvGrpSpPr>
          <p:grpSpPr>
            <a:xfrm rot="10800000">
              <a:off x="2519523" y="1256448"/>
              <a:ext cx="7018137" cy="4754881"/>
              <a:chOff x="2518472" y="1255391"/>
              <a:chExt cx="7018137" cy="4754881"/>
            </a:xfrm>
            <a:scene3d>
              <a:camera prst="orthographicFront">
                <a:rot lat="10800000" lon="0" rev="0"/>
              </a:camera>
              <a:lightRig rig="threePt" dir="t"/>
            </a:scene3d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670DB7D1-9204-C76B-DA87-5920EF26D93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49765" y="3633203"/>
                <a:ext cx="2384882" cy="254059"/>
              </a:xfrm>
              <a:prstGeom prst="line">
                <a:avLst/>
              </a:prstGeom>
              <a:ln w="15875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2" name="Group 111">
                <a:extLst>
                  <a:ext uri="{FF2B5EF4-FFF2-40B4-BE49-F238E27FC236}">
                    <a16:creationId xmlns:a16="http://schemas.microsoft.com/office/drawing/2014/main" id="{BF0B6206-3C2F-158F-AB0E-E389C00B332D}"/>
                  </a:ext>
                </a:extLst>
              </p:cNvPr>
              <p:cNvGrpSpPr/>
              <p:nvPr/>
            </p:nvGrpSpPr>
            <p:grpSpPr>
              <a:xfrm>
                <a:off x="5113007" y="1255391"/>
                <a:ext cx="4423602" cy="4130366"/>
                <a:chOff x="5113007" y="1255391"/>
                <a:chExt cx="4423602" cy="4130366"/>
              </a:xfrm>
            </p:grpSpPr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7EE8FABB-E3F7-EF5F-0BB8-0BF3E7799FA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043502" y="3370527"/>
                  <a:ext cx="2362905" cy="262142"/>
                </a:xfrm>
                <a:prstGeom prst="line">
                  <a:avLst/>
                </a:prstGeom>
                <a:ln w="15875">
                  <a:solidFill>
                    <a:srgbClr val="0432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19" name="Group 118">
                  <a:extLst>
                    <a:ext uri="{FF2B5EF4-FFF2-40B4-BE49-F238E27FC236}">
                      <a16:creationId xmlns:a16="http://schemas.microsoft.com/office/drawing/2014/main" id="{B7EA8FEE-BD91-57BC-B3CF-8EA875328E4E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21210294">
                  <a:off x="5113007" y="1255391"/>
                  <a:ext cx="4423602" cy="4130366"/>
                  <a:chOff x="7386056" y="662542"/>
                  <a:chExt cx="5485452" cy="5121838"/>
                </a:xfrm>
              </p:grpSpPr>
              <p:sp>
                <p:nvSpPr>
                  <p:cNvPr id="120" name="Arc 119">
                    <a:extLst>
                      <a:ext uri="{FF2B5EF4-FFF2-40B4-BE49-F238E27FC236}">
                        <a16:creationId xmlns:a16="http://schemas.microsoft.com/office/drawing/2014/main" id="{D345E684-BE47-9653-E922-E3F2A84388E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9298897">
                    <a:off x="10101222" y="662542"/>
                    <a:ext cx="2770286" cy="2775676"/>
                  </a:xfrm>
                  <a:prstGeom prst="arc">
                    <a:avLst>
                      <a:gd name="adj1" fmla="val 17792142"/>
                      <a:gd name="adj2" fmla="val 19501347"/>
                    </a:avLst>
                  </a:prstGeom>
                  <a:ln w="19050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dirty="0">
                      <a:solidFill>
                        <a:srgbClr val="0432FF"/>
                      </a:solidFill>
                    </a:endParaRPr>
                  </a:p>
                </p:txBody>
              </p:sp>
              <p:sp>
                <p:nvSpPr>
                  <p:cNvPr id="121" name="Arc 120">
                    <a:extLst>
                      <a:ext uri="{FF2B5EF4-FFF2-40B4-BE49-F238E27FC236}">
                        <a16:creationId xmlns:a16="http://schemas.microsoft.com/office/drawing/2014/main" id="{C234FD0F-F905-29F9-9ECB-663B79621E67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7216865">
                    <a:off x="7388751" y="662542"/>
                    <a:ext cx="2770286" cy="2775676"/>
                  </a:xfrm>
                  <a:prstGeom prst="arc">
                    <a:avLst>
                      <a:gd name="adj1" fmla="val 17792142"/>
                      <a:gd name="adj2" fmla="val 19501347"/>
                    </a:avLst>
                  </a:prstGeom>
                  <a:ln w="19050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dirty="0">
                      <a:solidFill>
                        <a:srgbClr val="0432FF"/>
                      </a:solidFill>
                    </a:endParaRPr>
                  </a:p>
                </p:txBody>
              </p:sp>
              <p:sp>
                <p:nvSpPr>
                  <p:cNvPr id="122" name="Arc 121">
                    <a:extLst>
                      <a:ext uri="{FF2B5EF4-FFF2-40B4-BE49-F238E27FC236}">
                        <a16:creationId xmlns:a16="http://schemas.microsoft.com/office/drawing/2014/main" id="{8152FD08-5389-2CB0-869D-9A8376D7B782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18042798">
                    <a:off x="8865357" y="3008175"/>
                    <a:ext cx="2770286" cy="2775676"/>
                  </a:xfrm>
                  <a:prstGeom prst="arc">
                    <a:avLst>
                      <a:gd name="adj1" fmla="val 17792142"/>
                      <a:gd name="adj2" fmla="val 19501347"/>
                    </a:avLst>
                  </a:prstGeom>
                  <a:ln w="19050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dirty="0">
                      <a:solidFill>
                        <a:srgbClr val="0432FF"/>
                      </a:solidFill>
                    </a:endParaRPr>
                  </a:p>
                </p:txBody>
              </p:sp>
              <p:sp>
                <p:nvSpPr>
                  <p:cNvPr id="123" name="Arc 122">
                    <a:extLst>
                      <a:ext uri="{FF2B5EF4-FFF2-40B4-BE49-F238E27FC236}">
                        <a16:creationId xmlns:a16="http://schemas.microsoft.com/office/drawing/2014/main" id="{73FDAC6A-67D4-FDF0-D585-93FC8CC61CB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20325250">
                    <a:off x="8636799" y="3008704"/>
                    <a:ext cx="2770286" cy="2775676"/>
                  </a:xfrm>
                  <a:prstGeom prst="arc">
                    <a:avLst>
                      <a:gd name="adj1" fmla="val 17792142"/>
                      <a:gd name="adj2" fmla="val 19501347"/>
                    </a:avLst>
                  </a:prstGeom>
                  <a:ln w="19050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dirty="0">
                      <a:solidFill>
                        <a:srgbClr val="0432FF"/>
                      </a:solidFill>
                    </a:endParaRPr>
                  </a:p>
                </p:txBody>
              </p:sp>
            </p:grpSp>
          </p:grpSp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2D65F6A9-5BAF-6CF7-CCEF-CEF8804B3AE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10417097">
                <a:off x="2518472" y="1879906"/>
                <a:ext cx="4423602" cy="4130366"/>
                <a:chOff x="7386056" y="662542"/>
                <a:chExt cx="5485452" cy="5121838"/>
              </a:xfrm>
            </p:grpSpPr>
            <p:sp>
              <p:nvSpPr>
                <p:cNvPr id="114" name="Arc 113">
                  <a:extLst>
                    <a:ext uri="{FF2B5EF4-FFF2-40B4-BE49-F238E27FC236}">
                      <a16:creationId xmlns:a16="http://schemas.microsoft.com/office/drawing/2014/main" id="{1E9DC611-197A-9D14-8FB8-59D7B31D5EC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9298897">
                  <a:off x="10101222" y="662542"/>
                  <a:ext cx="2770286" cy="2775676"/>
                </a:xfrm>
                <a:prstGeom prst="arc">
                  <a:avLst>
                    <a:gd name="adj1" fmla="val 17792142"/>
                    <a:gd name="adj2" fmla="val 19501347"/>
                  </a:avLst>
                </a:prstGeom>
                <a:ln w="19050">
                  <a:solidFill>
                    <a:srgbClr val="0432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dirty="0">
                    <a:solidFill>
                      <a:srgbClr val="0432FF"/>
                    </a:solidFill>
                  </a:endParaRPr>
                </a:p>
              </p:txBody>
            </p:sp>
            <p:sp>
              <p:nvSpPr>
                <p:cNvPr id="115" name="Arc 114">
                  <a:extLst>
                    <a:ext uri="{FF2B5EF4-FFF2-40B4-BE49-F238E27FC236}">
                      <a16:creationId xmlns:a16="http://schemas.microsoft.com/office/drawing/2014/main" id="{AD671FC8-1390-817D-E0BE-0B5491AAC78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7216865">
                  <a:off x="7388751" y="662542"/>
                  <a:ext cx="2770286" cy="2775676"/>
                </a:xfrm>
                <a:prstGeom prst="arc">
                  <a:avLst>
                    <a:gd name="adj1" fmla="val 17792142"/>
                    <a:gd name="adj2" fmla="val 19501347"/>
                  </a:avLst>
                </a:prstGeom>
                <a:ln w="19050">
                  <a:solidFill>
                    <a:srgbClr val="0432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dirty="0">
                    <a:solidFill>
                      <a:srgbClr val="0432FF"/>
                    </a:solidFill>
                  </a:endParaRPr>
                </a:p>
              </p:txBody>
            </p:sp>
            <p:sp>
              <p:nvSpPr>
                <p:cNvPr id="116" name="Arc 115">
                  <a:extLst>
                    <a:ext uri="{FF2B5EF4-FFF2-40B4-BE49-F238E27FC236}">
                      <a16:creationId xmlns:a16="http://schemas.microsoft.com/office/drawing/2014/main" id="{3B5AF511-FE17-2213-0BAD-02072E25137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8042798">
                  <a:off x="8865357" y="3008175"/>
                  <a:ext cx="2770286" cy="2775676"/>
                </a:xfrm>
                <a:prstGeom prst="arc">
                  <a:avLst>
                    <a:gd name="adj1" fmla="val 17792142"/>
                    <a:gd name="adj2" fmla="val 19501347"/>
                  </a:avLst>
                </a:prstGeom>
                <a:ln w="19050">
                  <a:solidFill>
                    <a:srgbClr val="0432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dirty="0">
                    <a:solidFill>
                      <a:srgbClr val="0432FF"/>
                    </a:solidFill>
                  </a:endParaRPr>
                </a:p>
              </p:txBody>
            </p:sp>
            <p:sp>
              <p:nvSpPr>
                <p:cNvPr id="117" name="Arc 116">
                  <a:extLst>
                    <a:ext uri="{FF2B5EF4-FFF2-40B4-BE49-F238E27FC236}">
                      <a16:creationId xmlns:a16="http://schemas.microsoft.com/office/drawing/2014/main" id="{D28F231F-579C-9F75-6D82-9B0799DB598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0325250">
                  <a:off x="8636799" y="3008704"/>
                  <a:ext cx="2770286" cy="2775676"/>
                </a:xfrm>
                <a:prstGeom prst="arc">
                  <a:avLst>
                    <a:gd name="adj1" fmla="val 17792142"/>
                    <a:gd name="adj2" fmla="val 19501347"/>
                  </a:avLst>
                </a:prstGeom>
                <a:ln w="19050">
                  <a:solidFill>
                    <a:srgbClr val="0432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dirty="0">
                    <a:solidFill>
                      <a:srgbClr val="0432FF"/>
                    </a:solidFill>
                  </a:endParaRPr>
                </a:p>
              </p:txBody>
            </p:sp>
          </p:grp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46BDDAB-A20A-DFF7-7B44-5B6CB47CB21E}"/>
              </a:ext>
            </a:extLst>
          </p:cNvPr>
          <p:cNvGrpSpPr/>
          <p:nvPr/>
        </p:nvGrpSpPr>
        <p:grpSpPr>
          <a:xfrm>
            <a:off x="965121" y="3513886"/>
            <a:ext cx="2743204" cy="172028"/>
            <a:chOff x="2480936" y="4940910"/>
            <a:chExt cx="2743204" cy="17202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D4DF3DB-3FF3-ADF0-B99E-BFBE5AFE30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8686" t="2646" r="10275"/>
            <a:stretch/>
          </p:blipFill>
          <p:spPr>
            <a:xfrm flipV="1">
              <a:off x="2480936" y="4940910"/>
              <a:ext cx="914400" cy="172028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5A0E2DD-5013-14D3-7D9D-538461B5B1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8686" t="2646" r="10275"/>
            <a:stretch/>
          </p:blipFill>
          <p:spPr>
            <a:xfrm flipV="1">
              <a:off x="3395340" y="4940910"/>
              <a:ext cx="914400" cy="17202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ECAD932-0BE7-35D3-B321-FDBECE06D8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8686" t="2646" r="10275"/>
            <a:stretch/>
          </p:blipFill>
          <p:spPr>
            <a:xfrm flipV="1">
              <a:off x="4309740" y="4940910"/>
              <a:ext cx="914400" cy="172028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2600162-E1A9-9D09-A893-862DE0843DC6}"/>
              </a:ext>
            </a:extLst>
          </p:cNvPr>
          <p:cNvGrpSpPr/>
          <p:nvPr/>
        </p:nvGrpSpPr>
        <p:grpSpPr>
          <a:xfrm>
            <a:off x="971932" y="4031796"/>
            <a:ext cx="2743204" cy="172028"/>
            <a:chOff x="2480936" y="4940910"/>
            <a:chExt cx="2743204" cy="17202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06D4139-42B1-E7CE-043A-C8671426C3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8686" t="2646" r="10275"/>
            <a:stretch/>
          </p:blipFill>
          <p:spPr>
            <a:xfrm flipV="1">
              <a:off x="2480936" y="4940910"/>
              <a:ext cx="914400" cy="172028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AE003CD-FDDB-6964-D7F5-1A8A25F82D4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8686" t="2646" r="10275"/>
            <a:stretch/>
          </p:blipFill>
          <p:spPr>
            <a:xfrm flipV="1">
              <a:off x="3395340" y="4940910"/>
              <a:ext cx="914400" cy="17202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7759174-4DCF-D61F-42C5-56C8A45117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8686" t="2646" r="10275"/>
            <a:stretch/>
          </p:blipFill>
          <p:spPr>
            <a:xfrm flipV="1">
              <a:off x="4309740" y="4940910"/>
              <a:ext cx="914400" cy="172028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BE9681C-000B-52DE-5AF4-C2C074716F6E}"/>
              </a:ext>
            </a:extLst>
          </p:cNvPr>
          <p:cNvGrpSpPr/>
          <p:nvPr/>
        </p:nvGrpSpPr>
        <p:grpSpPr>
          <a:xfrm>
            <a:off x="8483675" y="3513886"/>
            <a:ext cx="2743204" cy="172028"/>
            <a:chOff x="2480936" y="4940910"/>
            <a:chExt cx="2743204" cy="17202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3E34D9B-10FE-DEC0-4E2D-D14FC8EA85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8686" t="2646" r="10275"/>
            <a:stretch/>
          </p:blipFill>
          <p:spPr>
            <a:xfrm flipV="1">
              <a:off x="2480936" y="4940910"/>
              <a:ext cx="914400" cy="172028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2AD261D-4775-7D64-895F-2B40305F17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8686" t="2646" r="10275"/>
            <a:stretch/>
          </p:blipFill>
          <p:spPr>
            <a:xfrm flipV="1">
              <a:off x="3395340" y="4940910"/>
              <a:ext cx="914400" cy="17202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665434CF-9524-ECB5-F500-B44EADB670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8686" t="2646" r="10275"/>
            <a:stretch/>
          </p:blipFill>
          <p:spPr>
            <a:xfrm flipV="1">
              <a:off x="4309740" y="4940910"/>
              <a:ext cx="914400" cy="172028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AEE982E-673B-2AF8-66EC-E45FB88BD3A4}"/>
              </a:ext>
            </a:extLst>
          </p:cNvPr>
          <p:cNvGrpSpPr/>
          <p:nvPr/>
        </p:nvGrpSpPr>
        <p:grpSpPr>
          <a:xfrm>
            <a:off x="8476864" y="4031796"/>
            <a:ext cx="2743204" cy="172028"/>
            <a:chOff x="2480936" y="4940910"/>
            <a:chExt cx="2743204" cy="17202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D26844F-CBD2-3B33-6750-F968635FE7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8686" t="2646" r="10275"/>
            <a:stretch/>
          </p:blipFill>
          <p:spPr>
            <a:xfrm flipV="1">
              <a:off x="2480936" y="4940910"/>
              <a:ext cx="914400" cy="17202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F7C967C5-8C7D-C9A0-3492-653C609FE5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8686" t="2646" r="10275"/>
            <a:stretch/>
          </p:blipFill>
          <p:spPr>
            <a:xfrm flipV="1">
              <a:off x="3395340" y="4940910"/>
              <a:ext cx="914400" cy="172028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98E5FD63-5870-3332-CD6B-C0EA17F21B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8686" t="2646" r="10275"/>
            <a:stretch/>
          </p:blipFill>
          <p:spPr>
            <a:xfrm flipV="1">
              <a:off x="4309740" y="4940910"/>
              <a:ext cx="914400" cy="172028"/>
            </a:xfrm>
            <a:prstGeom prst="rect">
              <a:avLst/>
            </a:prstGeom>
          </p:spPr>
        </p:pic>
      </p:grpSp>
      <p:pic>
        <p:nvPicPr>
          <p:cNvPr id="22" name="Graphic 21" descr="Star">
            <a:extLst>
              <a:ext uri="{FF2B5EF4-FFF2-40B4-BE49-F238E27FC236}">
                <a16:creationId xmlns:a16="http://schemas.microsoft.com/office/drawing/2014/main" id="{99E8BEA7-086C-EAA4-814A-0FE373E78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30092" y="3605261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820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0CE6F-3AB5-6C8A-4460-DB3875F43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Linac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28CDBA-44E3-820A-2A10-3AE70842B27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6DB490-BFBF-254D-A4B8-3EF9019ACE5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E23A29-3127-C882-D100-8078118A28D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79404" y="847728"/>
            <a:ext cx="11709395" cy="5547096"/>
          </a:xfrm>
        </p:spPr>
        <p:txBody>
          <a:bodyPr>
            <a:normAutofit/>
          </a:bodyPr>
          <a:lstStyle/>
          <a:p>
            <a:r>
              <a:rPr lang="en-US" dirty="0"/>
              <a:t>Ghost bunches also have no electromagnetic interaction with ghost bunches which are travelling in the opposite direction in the linac</a:t>
            </a:r>
          </a:p>
          <a:p>
            <a:r>
              <a:rPr lang="en-US" dirty="0"/>
              <a:t>This enables a major simplification, </a:t>
            </a:r>
            <a:r>
              <a:rPr lang="en-US" dirty="0">
                <a:highlight>
                  <a:srgbClr val="00FF00"/>
                </a:highlight>
              </a:rPr>
              <a:t>a single bi-directional linac on each side of the IP</a:t>
            </a:r>
          </a:p>
          <a:p>
            <a:pPr lvl="1"/>
            <a:r>
              <a:rPr lang="en-US" dirty="0"/>
              <a:t>There will be head-on collisions in the linac, but the luminosity will be small with minimal loss of particles</a:t>
            </a:r>
          </a:p>
          <a:p>
            <a:pPr lvl="1"/>
            <a:r>
              <a:rPr lang="en-US" dirty="0"/>
              <a:t>Electron and positrons are accelerated in both directions then decelerated in both directions</a:t>
            </a:r>
          </a:p>
          <a:p>
            <a:pPr lvl="1"/>
            <a:r>
              <a:rPr lang="en-US" dirty="0"/>
              <a:t>Each linac is </a:t>
            </a:r>
            <a:r>
              <a:rPr lang="en-US" dirty="0">
                <a:highlight>
                  <a:srgbClr val="00FA00"/>
                </a:highlight>
              </a:rPr>
              <a:t>half the length of the ILC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FF09AB-BD79-3356-E7B4-E518DF6224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Ghost Collider May 2025</a:t>
            </a:r>
            <a:endParaRPr lang="en-US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A3BE493-B4F5-BF64-C4C5-94FCEF3BCA7C}"/>
              </a:ext>
            </a:extLst>
          </p:cNvPr>
          <p:cNvGrpSpPr/>
          <p:nvPr/>
        </p:nvGrpSpPr>
        <p:grpSpPr>
          <a:xfrm>
            <a:off x="325366" y="4201426"/>
            <a:ext cx="11529231" cy="1116870"/>
            <a:chOff x="325366" y="4201426"/>
            <a:chExt cx="11529231" cy="1116870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EC5EEFBC-FA7A-EBF1-4043-1708996E9F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V="1">
              <a:off x="6129112" y="4766994"/>
              <a:ext cx="823265" cy="149323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9E448BCA-5456-9307-AB5A-5D78B6EB0F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 flipV="1">
              <a:off x="6094684" y="4632324"/>
              <a:ext cx="823265" cy="149323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6A4DB260-BCFC-08C7-46A3-E454EDAFE0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61593" y="4639057"/>
              <a:ext cx="786383" cy="154396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CD0FA378-5DA8-DF58-36D2-27A7DB4455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13138"/>
            <a:stretch/>
          </p:blipFill>
          <p:spPr>
            <a:xfrm rot="10800000">
              <a:off x="5239874" y="4779215"/>
              <a:ext cx="786383" cy="148350"/>
            </a:xfrm>
            <a:prstGeom prst="rect">
              <a:avLst/>
            </a:prstGeom>
          </p:spPr>
        </p:pic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97CBA40-0214-B82F-10C9-A156A220EF33}"/>
                </a:ext>
              </a:extLst>
            </p:cNvPr>
            <p:cNvCxnSpPr>
              <a:stCxn id="50" idx="3"/>
              <a:endCxn id="51" idx="1"/>
            </p:cNvCxnSpPr>
            <p:nvPr/>
          </p:nvCxnSpPr>
          <p:spPr>
            <a:xfrm>
              <a:off x="5247892" y="4770892"/>
              <a:ext cx="1676411" cy="0"/>
            </a:xfrm>
            <a:prstGeom prst="line">
              <a:avLst/>
            </a:prstGeom>
            <a:ln>
              <a:solidFill>
                <a:srgbClr val="7030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E2753A20-D216-E568-DDE5-EEE58BA0CD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11285"/>
            <a:stretch/>
          </p:blipFill>
          <p:spPr>
            <a:xfrm>
              <a:off x="9681208" y="4233132"/>
              <a:ext cx="2173389" cy="1059180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B5A93869-FC07-FC92-F34F-16E4790EB5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11285"/>
            <a:stretch/>
          </p:blipFill>
          <p:spPr>
            <a:xfrm rot="10800000">
              <a:off x="325366" y="4259116"/>
              <a:ext cx="2173389" cy="1059180"/>
            </a:xfrm>
            <a:prstGeom prst="rect">
              <a:avLst/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1F55BB3-2FAE-C794-01A5-39D7BEB2880D}"/>
                </a:ext>
              </a:extLst>
            </p:cNvPr>
            <p:cNvSpPr txBox="1"/>
            <p:nvPr/>
          </p:nvSpPr>
          <p:spPr>
            <a:xfrm>
              <a:off x="5891255" y="4801775"/>
              <a:ext cx="360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</a:rPr>
                <a:t>IP</a:t>
              </a:r>
            </a:p>
          </p:txBody>
        </p:sp>
        <p:pic>
          <p:nvPicPr>
            <p:cNvPr id="42" name="Graphic 41" descr="Star">
              <a:extLst>
                <a:ext uri="{FF2B5EF4-FFF2-40B4-BE49-F238E27FC236}">
                  <a16:creationId xmlns:a16="http://schemas.microsoft.com/office/drawing/2014/main" id="{229B5A54-B795-A9FF-B60A-DF609ADCADE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890645" y="4588960"/>
              <a:ext cx="335307" cy="335307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E34212B-68E6-75BB-05FC-0B91CC910CDE}"/>
                </a:ext>
              </a:extLst>
            </p:cNvPr>
            <p:cNvSpPr txBox="1"/>
            <p:nvPr/>
          </p:nvSpPr>
          <p:spPr>
            <a:xfrm>
              <a:off x="813489" y="4575339"/>
              <a:ext cx="4922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432FF"/>
                  </a:solidFill>
                </a:rPr>
                <a:t>Arc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23864244-AE86-4E5B-A84B-8CF9BEBA4C5E}"/>
                </a:ext>
              </a:extLst>
            </p:cNvPr>
            <p:cNvSpPr txBox="1"/>
            <p:nvPr/>
          </p:nvSpPr>
          <p:spPr>
            <a:xfrm>
              <a:off x="10883014" y="4557671"/>
              <a:ext cx="4922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7030A0"/>
                  </a:solidFill>
                </a:rPr>
                <a:t>Arc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4701CB4-CEEF-97D7-CC25-988FD29D7B0D}"/>
                </a:ext>
              </a:extLst>
            </p:cNvPr>
            <p:cNvSpPr txBox="1"/>
            <p:nvPr/>
          </p:nvSpPr>
          <p:spPr>
            <a:xfrm>
              <a:off x="3077463" y="4201426"/>
              <a:ext cx="105509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SRF Linac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DEAF4881-6534-B784-FB8B-C36BDC569A66}"/>
                </a:ext>
              </a:extLst>
            </p:cNvPr>
            <p:cNvSpPr txBox="1"/>
            <p:nvPr/>
          </p:nvSpPr>
          <p:spPr>
            <a:xfrm>
              <a:off x="7939711" y="4203225"/>
              <a:ext cx="105509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SRF Linac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F874B82-CC87-9E0E-7166-26E1818A8700}"/>
                </a:ext>
              </a:extLst>
            </p:cNvPr>
            <p:cNvSpPr txBox="1"/>
            <p:nvPr/>
          </p:nvSpPr>
          <p:spPr>
            <a:xfrm>
              <a:off x="5546386" y="4202984"/>
              <a:ext cx="1016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Chicanes</a:t>
              </a:r>
            </a:p>
          </p:txBody>
        </p:sp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2A270591-A3B1-1DE9-6FBA-86BC71809B2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8686" t="2646" r="10275"/>
            <a:stretch/>
          </p:blipFill>
          <p:spPr>
            <a:xfrm flipV="1">
              <a:off x="2504688" y="4684878"/>
              <a:ext cx="914400" cy="172028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E17E6AE4-3AA6-6F65-2C83-E8FBDFBFF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8686" t="2646" r="10275"/>
            <a:stretch/>
          </p:blipFill>
          <p:spPr>
            <a:xfrm flipV="1">
              <a:off x="3419092" y="4684878"/>
              <a:ext cx="914400" cy="172028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B2733023-1A24-CC08-E0D4-805FC30153C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8686" t="2646" r="10275"/>
            <a:stretch/>
          </p:blipFill>
          <p:spPr>
            <a:xfrm flipV="1">
              <a:off x="4333492" y="4684878"/>
              <a:ext cx="914400" cy="172028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A4356297-CB66-B745-634C-FB6A0BD49FC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8686" t="2646" r="10275"/>
            <a:stretch/>
          </p:blipFill>
          <p:spPr>
            <a:xfrm flipV="1">
              <a:off x="6924303" y="4684878"/>
              <a:ext cx="914400" cy="172028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0640288F-8DBA-6E56-63C3-FF1010F4D55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8686" t="2646" r="10275"/>
            <a:stretch/>
          </p:blipFill>
          <p:spPr>
            <a:xfrm flipV="1">
              <a:off x="7838707" y="4684878"/>
              <a:ext cx="914400" cy="172028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6D1FA65E-FA29-D82A-DC5A-B28E5D73202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8686" t="2646" r="10275"/>
            <a:stretch/>
          </p:blipFill>
          <p:spPr>
            <a:xfrm flipV="1">
              <a:off x="8753107" y="4684878"/>
              <a:ext cx="914400" cy="1720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288488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235BE-983D-F62E-828F-15D24C579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Arcs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8244DC-0CF7-93BD-84AD-9D742762C4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6DB490-BFBF-254D-A4B8-3EF9019ACE5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FC64FC-F884-2C56-00ED-4C20AAC33FE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The shape of the Arc is a tear-drop shape which reduces the synchrotron radiation loss by 38% compared to the traditional shape</a:t>
            </a:r>
          </a:p>
          <a:p>
            <a:r>
              <a:rPr lang="en-US" dirty="0"/>
              <a:t>The radius of curvature of the Arc, R, is a variable to be determined by a cost optimization</a:t>
            </a:r>
          </a:p>
          <a:p>
            <a:r>
              <a:rPr lang="en-US" dirty="0"/>
              <a:t>Assume the Arc radius equals the LEP radius </a:t>
            </a:r>
            <a:r>
              <a:rPr lang="en-US" dirty="0">
                <a:highlight>
                  <a:srgbClr val="00FF00"/>
                </a:highlight>
              </a:rPr>
              <a:t>R = 3,500 m</a:t>
            </a:r>
          </a:p>
          <a:p>
            <a:pPr lvl="1"/>
            <a:r>
              <a:rPr lang="en-US" sz="2133" dirty="0"/>
              <a:t>The bending radius </a:t>
            </a:r>
            <a:r>
              <a:rPr lang="en-US" sz="2133" dirty="0">
                <a:highlight>
                  <a:srgbClr val="00FF00"/>
                </a:highlight>
                <a:sym typeface="Symbol" pitchFamily="2" charset="2"/>
              </a:rPr>
              <a:t></a:t>
            </a:r>
            <a:r>
              <a:rPr lang="en-US" sz="2133" dirty="0">
                <a:highlight>
                  <a:srgbClr val="00FF00"/>
                </a:highlight>
              </a:rPr>
              <a:t> = 3,096 m</a:t>
            </a:r>
          </a:p>
          <a:p>
            <a:pPr lvl="1"/>
            <a:r>
              <a:rPr lang="en-US" sz="2133" dirty="0"/>
              <a:t>Filling factor = 88%</a:t>
            </a:r>
          </a:p>
          <a:p>
            <a:endParaRPr lang="en-US" dirty="0"/>
          </a:p>
          <a:p>
            <a:r>
              <a:rPr lang="en-US" dirty="0"/>
              <a:t>Injection energy = 5 GeV; Maximum energy = 275 GeV</a:t>
            </a:r>
          </a:p>
          <a:p>
            <a:r>
              <a:rPr lang="en-US" dirty="0">
                <a:highlight>
                  <a:srgbClr val="00FA00"/>
                </a:highlight>
              </a:rPr>
              <a:t>Arc Energy = 140 GeV</a:t>
            </a:r>
          </a:p>
          <a:p>
            <a:r>
              <a:rPr lang="en-US" dirty="0"/>
              <a:t>Synchrotron radiation loss = 8.85 x 10</a:t>
            </a:r>
            <a:r>
              <a:rPr lang="en-US" baseline="30000" dirty="0"/>
              <a:t>-5</a:t>
            </a:r>
            <a:r>
              <a:rPr lang="en-US" dirty="0"/>
              <a:t> x 140</a:t>
            </a:r>
            <a:r>
              <a:rPr lang="en-US" baseline="30000" dirty="0"/>
              <a:t>4</a:t>
            </a:r>
            <a:r>
              <a:rPr lang="en-US" dirty="0"/>
              <a:t> / 3,096 = 11 GeV for a full arc</a:t>
            </a:r>
          </a:p>
          <a:p>
            <a:r>
              <a:rPr lang="en-US" dirty="0"/>
              <a:t>Each Arc is ¾ of a full arc so </a:t>
            </a:r>
            <a:r>
              <a:rPr lang="en-US" dirty="0">
                <a:highlight>
                  <a:srgbClr val="00FF00"/>
                </a:highlight>
              </a:rPr>
              <a:t>synchrotron radiation loss per Arc = 8.24 GeV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EE88FB-7EE9-EC89-A0E7-92227384B6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Ghost Collider May 2025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AFC82CF-D687-2E46-C9B1-4F1E1A094A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7768762" y="2346201"/>
            <a:ext cx="3905423" cy="185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178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D2A62F-F902-80DD-05BD-8A24EA28A5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66949-ED22-0032-6DF9-4B80AA23C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Arc-Linac Interface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ED6368C-9444-1CD4-45E1-C186C39C6CA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6DB490-BFBF-254D-A4B8-3EF9019ACE5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403DCD6E-E033-DA00-40CE-1B3CA557A19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Electrons and positrons will be counter-rotating in a single vacuum chamber</a:t>
            </a:r>
          </a:p>
          <a:p>
            <a:r>
              <a:rPr lang="en-US" dirty="0"/>
              <a:t>They will be separated by establishing </a:t>
            </a:r>
            <a:r>
              <a:rPr lang="en-US" dirty="0">
                <a:highlight>
                  <a:srgbClr val="00FF00"/>
                </a:highlight>
              </a:rPr>
              <a:t>double-helix trajectories </a:t>
            </a:r>
            <a:r>
              <a:rPr lang="en-US" dirty="0"/>
              <a:t>using two low-frequency RF separators at each end of the regions where electrons and positrons are counter-rotating</a:t>
            </a:r>
          </a:p>
          <a:p>
            <a:r>
              <a:rPr lang="en-US" dirty="0"/>
              <a:t>This configuration was successfully used in the Tevatron for many years</a:t>
            </a:r>
            <a:r>
              <a:rPr lang="en-US" dirty="0">
                <a:solidFill>
                  <a:srgbClr val="7030A0"/>
                </a:solidFill>
              </a:rPr>
              <a:t>*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05D121B-65EE-C05A-4D31-4AE62852A3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Ghost Collider May 2025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753A590-4532-85A2-617B-7F614A7137DA}"/>
              </a:ext>
            </a:extLst>
          </p:cNvPr>
          <p:cNvGrpSpPr/>
          <p:nvPr/>
        </p:nvGrpSpPr>
        <p:grpSpPr>
          <a:xfrm>
            <a:off x="1058169" y="-332508"/>
            <a:ext cx="19627463" cy="9110310"/>
            <a:chOff x="1034418" y="-919259"/>
            <a:chExt cx="19627463" cy="9110310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FA8254D-F518-DCB2-0479-9B221AB3244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544712" y="-919259"/>
              <a:ext cx="18117169" cy="9110310"/>
              <a:chOff x="1541328" y="-1424205"/>
              <a:chExt cx="20130188" cy="10122567"/>
            </a:xfrm>
          </p:grpSpPr>
          <p:grpSp>
            <p:nvGrpSpPr>
              <p:cNvPr id="78" name="Group 77">
                <a:extLst>
                  <a:ext uri="{FF2B5EF4-FFF2-40B4-BE49-F238E27FC236}">
                    <a16:creationId xmlns:a16="http://schemas.microsoft.com/office/drawing/2014/main" id="{3C6DE2C2-48F4-54B9-CE2D-B9AC22116016}"/>
                  </a:ext>
                </a:extLst>
              </p:cNvPr>
              <p:cNvGrpSpPr/>
              <p:nvPr/>
            </p:nvGrpSpPr>
            <p:grpSpPr>
              <a:xfrm>
                <a:off x="1548738" y="-1424205"/>
                <a:ext cx="20122776" cy="6892832"/>
                <a:chOff x="1601496" y="-17416"/>
                <a:chExt cx="20122776" cy="6892832"/>
              </a:xfrm>
            </p:grpSpPr>
            <p:cxnSp>
              <p:nvCxnSpPr>
                <p:cNvPr id="105" name="Straight Connector 104">
                  <a:extLst>
                    <a:ext uri="{FF2B5EF4-FFF2-40B4-BE49-F238E27FC236}">
                      <a16:creationId xmlns:a16="http://schemas.microsoft.com/office/drawing/2014/main" id="{EAE524E1-21A9-DE77-5843-FC0338C750C9}"/>
                    </a:ext>
                  </a:extLst>
                </p:cNvPr>
                <p:cNvCxnSpPr>
                  <a:cxnSpLocks/>
                  <a:endCxn id="108" idx="0"/>
                </p:cNvCxnSpPr>
                <p:nvPr/>
              </p:nvCxnSpPr>
              <p:spPr>
                <a:xfrm flipV="1">
                  <a:off x="4138081" y="3352678"/>
                  <a:ext cx="4670225" cy="1543898"/>
                </a:xfrm>
                <a:prstGeom prst="line">
                  <a:avLst/>
                </a:prstGeom>
                <a:ln w="38100">
                  <a:solidFill>
                    <a:srgbClr val="7030A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>
                  <a:extLst>
                    <a:ext uri="{FF2B5EF4-FFF2-40B4-BE49-F238E27FC236}">
                      <a16:creationId xmlns:a16="http://schemas.microsoft.com/office/drawing/2014/main" id="{048775AF-A961-E023-A36E-FBD61D44621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724272" y="-17416"/>
                  <a:ext cx="0" cy="1684638"/>
                </a:xfrm>
                <a:prstGeom prst="line">
                  <a:avLst/>
                </a:prstGeom>
                <a:ln>
                  <a:solidFill>
                    <a:srgbClr val="7030A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7" name="Arc 106">
                  <a:extLst>
                    <a:ext uri="{FF2B5EF4-FFF2-40B4-BE49-F238E27FC236}">
                      <a16:creationId xmlns:a16="http://schemas.microsoft.com/office/drawing/2014/main" id="{B95B2700-AF0A-6D80-4595-04099674100C}"/>
                    </a:ext>
                  </a:extLst>
                </p:cNvPr>
                <p:cNvSpPr/>
                <p:nvPr/>
              </p:nvSpPr>
              <p:spPr>
                <a:xfrm>
                  <a:off x="7679844" y="3213875"/>
                  <a:ext cx="3655428" cy="3661539"/>
                </a:xfrm>
                <a:prstGeom prst="arc">
                  <a:avLst/>
                </a:prstGeom>
                <a:ln w="38100">
                  <a:solidFill>
                    <a:srgbClr val="7030A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108" name="Arc 107">
                  <a:extLst>
                    <a:ext uri="{FF2B5EF4-FFF2-40B4-BE49-F238E27FC236}">
                      <a16:creationId xmlns:a16="http://schemas.microsoft.com/office/drawing/2014/main" id="{F05B7CAC-CBCA-4B06-6F19-F5A368EC3C42}"/>
                    </a:ext>
                  </a:extLst>
                </p:cNvPr>
                <p:cNvSpPr/>
                <p:nvPr/>
              </p:nvSpPr>
              <p:spPr>
                <a:xfrm rot="20252744">
                  <a:off x="7679846" y="3213877"/>
                  <a:ext cx="3655428" cy="3661539"/>
                </a:xfrm>
                <a:prstGeom prst="arc">
                  <a:avLst/>
                </a:prstGeom>
                <a:ln w="38100">
                  <a:solidFill>
                    <a:srgbClr val="7030A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109" name="Arc 108">
                  <a:extLst>
                    <a:ext uri="{FF2B5EF4-FFF2-40B4-BE49-F238E27FC236}">
                      <a16:creationId xmlns:a16="http://schemas.microsoft.com/office/drawing/2014/main" id="{DC1509DC-CE52-DBD4-A483-8BCD956A3043}"/>
                    </a:ext>
                  </a:extLst>
                </p:cNvPr>
                <p:cNvSpPr/>
                <p:nvPr/>
              </p:nvSpPr>
              <p:spPr>
                <a:xfrm rot="5400000">
                  <a:off x="1604552" y="1383106"/>
                  <a:ext cx="3655428" cy="3661539"/>
                </a:xfrm>
                <a:prstGeom prst="arc">
                  <a:avLst>
                    <a:gd name="adj1" fmla="val 20237463"/>
                    <a:gd name="adj2" fmla="val 0"/>
                  </a:avLst>
                </a:prstGeom>
                <a:ln w="38100">
                  <a:solidFill>
                    <a:srgbClr val="7030A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753B60A4-2B79-6691-B681-2134291734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2371" y="5040616"/>
                  <a:ext cx="1528480" cy="0"/>
                </a:xfrm>
                <a:prstGeom prst="line">
                  <a:avLst/>
                </a:prstGeom>
                <a:ln w="38100">
                  <a:solidFill>
                    <a:srgbClr val="7030A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CD56029D-9F0F-A4AD-7E8C-D680BB911B6B}"/>
                  </a:ext>
                </a:extLst>
              </p:cNvPr>
              <p:cNvGrpSpPr/>
              <p:nvPr/>
            </p:nvGrpSpPr>
            <p:grpSpPr>
              <a:xfrm flipV="1">
                <a:off x="1541328" y="1805530"/>
                <a:ext cx="20130188" cy="6892832"/>
                <a:chOff x="1594084" y="-17416"/>
                <a:chExt cx="20130188" cy="6892832"/>
              </a:xfrm>
            </p:grpSpPr>
            <p:cxnSp>
              <p:nvCxnSpPr>
                <p:cNvPr id="99" name="Straight Connector 98">
                  <a:extLst>
                    <a:ext uri="{FF2B5EF4-FFF2-40B4-BE49-F238E27FC236}">
                      <a16:creationId xmlns:a16="http://schemas.microsoft.com/office/drawing/2014/main" id="{6DCA8AE0-5B3A-3CE5-817A-38066B103F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724272" y="-17416"/>
                  <a:ext cx="0" cy="1684638"/>
                </a:xfrm>
                <a:prstGeom prst="line">
                  <a:avLst/>
                </a:prstGeom>
                <a:ln>
                  <a:solidFill>
                    <a:srgbClr val="7030A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0" name="Arc 99">
                  <a:extLst>
                    <a:ext uri="{FF2B5EF4-FFF2-40B4-BE49-F238E27FC236}">
                      <a16:creationId xmlns:a16="http://schemas.microsoft.com/office/drawing/2014/main" id="{1D7E5B06-691A-50D4-D93C-162CA5AAD391}"/>
                    </a:ext>
                  </a:extLst>
                </p:cNvPr>
                <p:cNvSpPr/>
                <p:nvPr/>
              </p:nvSpPr>
              <p:spPr>
                <a:xfrm>
                  <a:off x="7679844" y="3213875"/>
                  <a:ext cx="3655428" cy="3661539"/>
                </a:xfrm>
                <a:prstGeom prst="arc">
                  <a:avLst/>
                </a:prstGeom>
                <a:ln w="38100">
                  <a:solidFill>
                    <a:srgbClr val="7030A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101" name="Arc 100">
                  <a:extLst>
                    <a:ext uri="{FF2B5EF4-FFF2-40B4-BE49-F238E27FC236}">
                      <a16:creationId xmlns:a16="http://schemas.microsoft.com/office/drawing/2014/main" id="{F05AD3D8-3EF5-2A82-8EC7-27015E359454}"/>
                    </a:ext>
                  </a:extLst>
                </p:cNvPr>
                <p:cNvSpPr/>
                <p:nvPr/>
              </p:nvSpPr>
              <p:spPr>
                <a:xfrm rot="20252744">
                  <a:off x="7679846" y="3213877"/>
                  <a:ext cx="3655428" cy="3661539"/>
                </a:xfrm>
                <a:prstGeom prst="arc">
                  <a:avLst/>
                </a:prstGeom>
                <a:ln w="38100">
                  <a:solidFill>
                    <a:srgbClr val="7030A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102" name="Arc 101">
                  <a:extLst>
                    <a:ext uri="{FF2B5EF4-FFF2-40B4-BE49-F238E27FC236}">
                      <a16:creationId xmlns:a16="http://schemas.microsoft.com/office/drawing/2014/main" id="{2DD3CFD8-48AA-24F4-33C4-27A6C78C4946}"/>
                    </a:ext>
                  </a:extLst>
                </p:cNvPr>
                <p:cNvSpPr/>
                <p:nvPr/>
              </p:nvSpPr>
              <p:spPr>
                <a:xfrm rot="5400000">
                  <a:off x="1597140" y="1383106"/>
                  <a:ext cx="3655428" cy="3661539"/>
                </a:xfrm>
                <a:prstGeom prst="arc">
                  <a:avLst>
                    <a:gd name="adj1" fmla="val 20237463"/>
                    <a:gd name="adj2" fmla="val 0"/>
                  </a:avLst>
                </a:prstGeom>
                <a:ln w="38100">
                  <a:solidFill>
                    <a:srgbClr val="7030A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cxnSp>
              <p:nvCxnSpPr>
                <p:cNvPr id="103" name="Straight Connector 102">
                  <a:extLst>
                    <a:ext uri="{FF2B5EF4-FFF2-40B4-BE49-F238E27FC236}">
                      <a16:creationId xmlns:a16="http://schemas.microsoft.com/office/drawing/2014/main" id="{A6DAE92C-BEA7-75E9-AA59-CAE8F08338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101531" y="3344102"/>
                  <a:ext cx="4720175" cy="1567316"/>
                </a:xfrm>
                <a:prstGeom prst="line">
                  <a:avLst/>
                </a:prstGeom>
                <a:ln w="38100">
                  <a:solidFill>
                    <a:srgbClr val="7030A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Connector 103">
                  <a:extLst>
                    <a:ext uri="{FF2B5EF4-FFF2-40B4-BE49-F238E27FC236}">
                      <a16:creationId xmlns:a16="http://schemas.microsoft.com/office/drawing/2014/main" id="{CB0A2D8D-FB0A-92BA-90C8-C6CFC2EF9D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2371" y="5033202"/>
                  <a:ext cx="1686926" cy="0"/>
                </a:xfrm>
                <a:prstGeom prst="line">
                  <a:avLst/>
                </a:prstGeom>
                <a:ln w="38100">
                  <a:solidFill>
                    <a:srgbClr val="7030A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2D45F170-81EC-E741-8371-CC8D16A8CE5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0529743">
              <a:off x="4941870" y="3270356"/>
              <a:ext cx="290464" cy="290464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DBCC471-CBBF-981A-A5D7-A474C9A6A22E}"/>
                </a:ext>
              </a:extLst>
            </p:cNvPr>
            <p:cNvSpPr txBox="1"/>
            <p:nvPr/>
          </p:nvSpPr>
          <p:spPr>
            <a:xfrm>
              <a:off x="4738118" y="2897993"/>
              <a:ext cx="1184684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B050"/>
                  </a:solidFill>
                </a:rPr>
                <a:t>RF</a:t>
              </a:r>
            </a:p>
            <a:p>
              <a:pPr algn="ctr"/>
              <a:endParaRPr lang="en-US" dirty="0">
                <a:solidFill>
                  <a:srgbClr val="00B050"/>
                </a:solidFill>
              </a:endParaRPr>
            </a:p>
            <a:p>
              <a:pPr algn="ctr"/>
              <a:endParaRPr lang="en-US" sz="2800" dirty="0">
                <a:solidFill>
                  <a:srgbClr val="00B050"/>
                </a:solidFill>
              </a:endParaRPr>
            </a:p>
            <a:p>
              <a:pPr algn="ctr"/>
              <a:endParaRPr lang="en-US" dirty="0">
                <a:solidFill>
                  <a:srgbClr val="00B050"/>
                </a:solidFill>
              </a:endParaRPr>
            </a:p>
            <a:p>
              <a:pPr algn="ctr"/>
              <a:r>
                <a:rPr lang="en-US" dirty="0">
                  <a:solidFill>
                    <a:srgbClr val="00B050"/>
                  </a:solidFill>
                </a:rPr>
                <a:t>Separators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EEA5B84-3CC4-370F-57A1-25941F370AAE}"/>
                </a:ext>
              </a:extLst>
            </p:cNvPr>
            <p:cNvSpPr txBox="1"/>
            <p:nvPr/>
          </p:nvSpPr>
          <p:spPr>
            <a:xfrm>
              <a:off x="2721001" y="3129723"/>
              <a:ext cx="1214243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Horizontal</a:t>
              </a:r>
            </a:p>
            <a:p>
              <a:pPr algn="ctr"/>
              <a:endParaRPr lang="en-US" sz="2400" dirty="0"/>
            </a:p>
            <a:p>
              <a:pPr algn="ctr"/>
              <a:r>
                <a:rPr lang="en-US" dirty="0"/>
                <a:t>Bend</a:t>
              </a:r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9308956F-13D2-BA53-5F53-EC2430B235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4194311">
              <a:off x="5423351" y="3139810"/>
              <a:ext cx="263327" cy="263327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809B739-F22F-0713-4B3C-1F43295B6B69}"/>
                </a:ext>
              </a:extLst>
            </p:cNvPr>
            <p:cNvSpPr txBox="1"/>
            <p:nvPr/>
          </p:nvSpPr>
          <p:spPr>
            <a:xfrm>
              <a:off x="1462068" y="3167140"/>
              <a:ext cx="10550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SRF Linac</a:t>
              </a:r>
            </a:p>
          </p:txBody>
        </p: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E09152C1-820B-3016-DA6D-1019B725300B}"/>
                </a:ext>
              </a:extLst>
            </p:cNvPr>
            <p:cNvSpPr/>
            <p:nvPr/>
          </p:nvSpPr>
          <p:spPr>
            <a:xfrm>
              <a:off x="2990155" y="3429000"/>
              <a:ext cx="607375" cy="406467"/>
            </a:xfrm>
            <a:prstGeom prst="roundRect">
              <a:avLst/>
            </a:prstGeom>
            <a:pattFill prst="ltHorz">
              <a:fgClr>
                <a:schemeClr val="tx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8382C922-DA22-4526-E391-2E848929D6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17763" y="2173475"/>
              <a:ext cx="1818520" cy="637573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80D5386-F044-21F6-5B1E-F29E702AB5DF}"/>
                </a:ext>
              </a:extLst>
            </p:cNvPr>
            <p:cNvSpPr txBox="1"/>
            <p:nvPr/>
          </p:nvSpPr>
          <p:spPr>
            <a:xfrm rot="20328109">
              <a:off x="7381946" y="2542974"/>
              <a:ext cx="11305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Electrons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011CE24E-B7D9-4033-62C6-C62E0620AC0B}"/>
                </a:ext>
              </a:extLst>
            </p:cNvPr>
            <p:cNvCxnSpPr>
              <a:cxnSpLocks/>
            </p:cNvCxnSpPr>
            <p:nvPr/>
          </p:nvCxnSpPr>
          <p:spPr>
            <a:xfrm>
              <a:off x="7317763" y="4429551"/>
              <a:ext cx="1968127" cy="686504"/>
            </a:xfrm>
            <a:prstGeom prst="straightConnector1">
              <a:avLst/>
            </a:prstGeom>
            <a:ln w="31750">
              <a:solidFill>
                <a:srgbClr val="0432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6029A11-31D9-EC4F-EFD8-FBABE22DC7FE}"/>
                </a:ext>
              </a:extLst>
            </p:cNvPr>
            <p:cNvSpPr txBox="1"/>
            <p:nvPr/>
          </p:nvSpPr>
          <p:spPr>
            <a:xfrm rot="1117353">
              <a:off x="7645647" y="4412901"/>
              <a:ext cx="11170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432FF"/>
                  </a:solidFill>
                </a:rPr>
                <a:t>Positrons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BDCB3D47-0805-D498-E405-C9B0BCB8649B}"/>
                </a:ext>
              </a:extLst>
            </p:cNvPr>
            <p:cNvSpPr txBox="1"/>
            <p:nvPr/>
          </p:nvSpPr>
          <p:spPr>
            <a:xfrm rot="20616098">
              <a:off x="5411760" y="3115571"/>
              <a:ext cx="2904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V</a:t>
              </a:r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39631071-4126-0D93-358B-399E74880258}"/>
                </a:ext>
              </a:extLst>
            </p:cNvPr>
            <p:cNvGrpSpPr/>
            <p:nvPr/>
          </p:nvGrpSpPr>
          <p:grpSpPr>
            <a:xfrm rot="21343068">
              <a:off x="4962447" y="3713789"/>
              <a:ext cx="290464" cy="307777"/>
              <a:chOff x="4053841" y="1387490"/>
              <a:chExt cx="290464" cy="307777"/>
            </a:xfrm>
          </p:grpSpPr>
          <p:pic>
            <p:nvPicPr>
              <p:cNvPr id="75" name="Picture 74">
                <a:extLst>
                  <a:ext uri="{FF2B5EF4-FFF2-40B4-BE49-F238E27FC236}">
                    <a16:creationId xmlns:a16="http://schemas.microsoft.com/office/drawing/2014/main" id="{23FFE8E5-4475-B1F6-FF31-C0F7A0FC3D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861809">
                <a:off x="4061445" y="1403749"/>
                <a:ext cx="275257" cy="275257"/>
              </a:xfrm>
              <a:prstGeom prst="rect">
                <a:avLst/>
              </a:prstGeom>
            </p:spPr>
          </p:pic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46EC38BF-8D31-C03A-3901-A3CA6F8D8E6F}"/>
                  </a:ext>
                </a:extLst>
              </p:cNvPr>
              <p:cNvSpPr txBox="1"/>
              <p:nvPr/>
            </p:nvSpPr>
            <p:spPr>
              <a:xfrm rot="1511056">
                <a:off x="4053841" y="1387490"/>
                <a:ext cx="29046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V</a:t>
                </a:r>
              </a:p>
            </p:txBody>
          </p:sp>
        </p:grp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733D444A-0121-FFE3-CD3D-4AADD249D4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122117">
              <a:off x="5460524" y="3863815"/>
              <a:ext cx="290464" cy="290464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8EAA04AE-E62C-5FA7-0AD2-A996A2053621}"/>
                </a:ext>
              </a:extLst>
            </p:cNvPr>
            <p:cNvSpPr txBox="1"/>
            <p:nvPr/>
          </p:nvSpPr>
          <p:spPr>
            <a:xfrm rot="20392180">
              <a:off x="4944090" y="3268771"/>
              <a:ext cx="3019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H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E94B526D-605B-8717-E204-655C58C62A72}"/>
                </a:ext>
              </a:extLst>
            </p:cNvPr>
            <p:cNvSpPr txBox="1"/>
            <p:nvPr/>
          </p:nvSpPr>
          <p:spPr>
            <a:xfrm rot="1129853">
              <a:off x="5452726" y="3862250"/>
              <a:ext cx="3019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H</a:t>
              </a: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C31B2E3C-6052-F51B-704E-55E378E5A1C8}"/>
                </a:ext>
              </a:extLst>
            </p:cNvPr>
            <p:cNvSpPr/>
            <p:nvPr/>
          </p:nvSpPr>
          <p:spPr>
            <a:xfrm>
              <a:off x="2188369" y="2327896"/>
              <a:ext cx="736052" cy="73413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8F4E694-4E68-F927-4505-D4F9F6FEFD6E}"/>
                </a:ext>
              </a:extLst>
            </p:cNvPr>
            <p:cNvSpPr/>
            <p:nvPr/>
          </p:nvSpPr>
          <p:spPr>
            <a:xfrm>
              <a:off x="1210064" y="2313933"/>
              <a:ext cx="736052" cy="73413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55" name="TextBox 50">
              <a:extLst>
                <a:ext uri="{FF2B5EF4-FFF2-40B4-BE49-F238E27FC236}">
                  <a16:creationId xmlns:a16="http://schemas.microsoft.com/office/drawing/2014/main" id="{D048D0FA-CB17-F707-D3C6-4A0D04554DB1}"/>
                </a:ext>
              </a:extLst>
            </p:cNvPr>
            <p:cNvSpPr txBox="1"/>
            <p:nvPr/>
          </p:nvSpPr>
          <p:spPr>
            <a:xfrm>
              <a:off x="1261499" y="2352543"/>
              <a:ext cx="68480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rgbClr val="0432FF"/>
                  </a:solidFill>
                </a:rPr>
                <a:t>p1 ↑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e2 ↓</a:t>
              </a:r>
            </a:p>
          </p:txBody>
        </p:sp>
        <p:sp>
          <p:nvSpPr>
            <p:cNvPr id="57" name="TextBox 42">
              <a:extLst>
                <a:ext uri="{FF2B5EF4-FFF2-40B4-BE49-F238E27FC236}">
                  <a16:creationId xmlns:a16="http://schemas.microsoft.com/office/drawing/2014/main" id="{1582000F-DA26-4838-0668-294C0DDF43B9}"/>
                </a:ext>
              </a:extLst>
            </p:cNvPr>
            <p:cNvSpPr txBox="1"/>
            <p:nvPr/>
          </p:nvSpPr>
          <p:spPr>
            <a:xfrm>
              <a:off x="2226435" y="2372987"/>
              <a:ext cx="68480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rgbClr val="FF0000"/>
                  </a:solidFill>
                </a:rPr>
                <a:t>e1 ↑</a:t>
              </a:r>
            </a:p>
            <a:p>
              <a:r>
                <a:rPr lang="en-US" dirty="0">
                  <a:solidFill>
                    <a:srgbClr val="0432FF"/>
                  </a:solidFill>
                </a:rPr>
                <a:t>P2 ↓</a:t>
              </a:r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FBC09DF6-9593-34DE-8C9A-D3007EC52075}"/>
                </a:ext>
              </a:extLst>
            </p:cNvPr>
            <p:cNvSpPr/>
            <p:nvPr/>
          </p:nvSpPr>
          <p:spPr>
            <a:xfrm>
              <a:off x="1217735" y="3983460"/>
              <a:ext cx="736052" cy="73413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52A1AEF2-D646-046F-8B0D-A0C101435586}"/>
                </a:ext>
              </a:extLst>
            </p:cNvPr>
            <p:cNvSpPr/>
            <p:nvPr/>
          </p:nvSpPr>
          <p:spPr>
            <a:xfrm>
              <a:off x="2225034" y="4016793"/>
              <a:ext cx="736052" cy="73413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60" name="TextBox 53">
              <a:extLst>
                <a:ext uri="{FF2B5EF4-FFF2-40B4-BE49-F238E27FC236}">
                  <a16:creationId xmlns:a16="http://schemas.microsoft.com/office/drawing/2014/main" id="{B6715223-A671-2929-A8C3-BF4E9F7241FD}"/>
                </a:ext>
              </a:extLst>
            </p:cNvPr>
            <p:cNvSpPr txBox="1"/>
            <p:nvPr/>
          </p:nvSpPr>
          <p:spPr>
            <a:xfrm>
              <a:off x="2260899" y="4051113"/>
              <a:ext cx="6783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rgbClr val="0432FF"/>
                  </a:solidFill>
                </a:rPr>
                <a:t>p1↑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e2 ↓</a:t>
              </a:r>
            </a:p>
          </p:txBody>
        </p:sp>
        <p:sp>
          <p:nvSpPr>
            <p:cNvPr id="61" name="TextBox 54">
              <a:extLst>
                <a:ext uri="{FF2B5EF4-FFF2-40B4-BE49-F238E27FC236}">
                  <a16:creationId xmlns:a16="http://schemas.microsoft.com/office/drawing/2014/main" id="{6957BAB6-8F1C-1DE0-1834-F1E161DB087C}"/>
                </a:ext>
              </a:extLst>
            </p:cNvPr>
            <p:cNvSpPr txBox="1"/>
            <p:nvPr/>
          </p:nvSpPr>
          <p:spPr>
            <a:xfrm>
              <a:off x="1252713" y="4011600"/>
              <a:ext cx="68480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rgbClr val="FF0000"/>
                  </a:solidFill>
                </a:rPr>
                <a:t>e1 ↑</a:t>
              </a:r>
            </a:p>
            <a:p>
              <a:r>
                <a:rPr lang="en-US" dirty="0">
                  <a:solidFill>
                    <a:srgbClr val="0432FF"/>
                  </a:solidFill>
                </a:rPr>
                <a:t>p2 ↓</a:t>
              </a: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2F33AC90-E01F-2E5C-8C2E-3FD49165DA91}"/>
                </a:ext>
              </a:extLst>
            </p:cNvPr>
            <p:cNvGrpSpPr/>
            <p:nvPr/>
          </p:nvGrpSpPr>
          <p:grpSpPr>
            <a:xfrm>
              <a:off x="2884383" y="2535528"/>
              <a:ext cx="2012280" cy="369332"/>
              <a:chOff x="3195067" y="2453460"/>
              <a:chExt cx="2012280" cy="369332"/>
            </a:xfrm>
          </p:grpSpPr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A0337785-A1AF-4083-4AF7-78E7BD8BCCCA}"/>
                  </a:ext>
                </a:extLst>
              </p:cNvPr>
              <p:cNvSpPr txBox="1"/>
              <p:nvPr/>
            </p:nvSpPr>
            <p:spPr>
              <a:xfrm>
                <a:off x="3195067" y="2453460"/>
                <a:ext cx="18015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Towards the Arc </a:t>
                </a:r>
              </a:p>
            </p:txBody>
          </p:sp>
          <p:sp>
            <p:nvSpPr>
              <p:cNvPr id="74" name="Right Arrow 73">
                <a:extLst>
                  <a:ext uri="{FF2B5EF4-FFF2-40B4-BE49-F238E27FC236}">
                    <a16:creationId xmlns:a16="http://schemas.microsoft.com/office/drawing/2014/main" id="{4AA4374F-00AC-F23C-6856-F842064FF769}"/>
                  </a:ext>
                </a:extLst>
              </p:cNvPr>
              <p:cNvSpPr/>
              <p:nvPr/>
            </p:nvSpPr>
            <p:spPr>
              <a:xfrm>
                <a:off x="4916131" y="2581575"/>
                <a:ext cx="291216" cy="132315"/>
              </a:xfrm>
              <a:prstGeom prst="rightArrow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145EFBE-32F8-7EF2-DA67-A93BFE8C29EA}"/>
                </a:ext>
              </a:extLst>
            </p:cNvPr>
            <p:cNvGrpSpPr/>
            <p:nvPr/>
          </p:nvGrpSpPr>
          <p:grpSpPr>
            <a:xfrm>
              <a:off x="3141782" y="4208581"/>
              <a:ext cx="1760974" cy="369332"/>
              <a:chOff x="3382108" y="4360985"/>
              <a:chExt cx="1760974" cy="369332"/>
            </a:xfrm>
          </p:grpSpPr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BDB681F2-F99E-15D4-CB4B-39AD4A70ED1D}"/>
                  </a:ext>
                </a:extLst>
              </p:cNvPr>
              <p:cNvSpPr txBox="1"/>
              <p:nvPr/>
            </p:nvSpPr>
            <p:spPr>
              <a:xfrm>
                <a:off x="3645877" y="4360985"/>
                <a:ext cx="14972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 From the Arc</a:t>
                </a:r>
              </a:p>
            </p:txBody>
          </p:sp>
          <p:sp>
            <p:nvSpPr>
              <p:cNvPr id="70" name="Left Arrow 69">
                <a:extLst>
                  <a:ext uri="{FF2B5EF4-FFF2-40B4-BE49-F238E27FC236}">
                    <a16:creationId xmlns:a16="http://schemas.microsoft.com/office/drawing/2014/main" id="{36CB6F6B-1734-D3D0-E275-672B13B66B59}"/>
                  </a:ext>
                </a:extLst>
              </p:cNvPr>
              <p:cNvSpPr/>
              <p:nvPr/>
            </p:nvSpPr>
            <p:spPr>
              <a:xfrm>
                <a:off x="3382108" y="4464800"/>
                <a:ext cx="316523" cy="117155"/>
              </a:xfrm>
              <a:prstGeom prst="leftArrow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A0D8AC37-9862-49A7-2D78-4775231391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8686" t="2646" r="10275"/>
            <a:stretch/>
          </p:blipFill>
          <p:spPr>
            <a:xfrm flipV="1">
              <a:off x="1034418" y="3549882"/>
              <a:ext cx="914400" cy="172028"/>
            </a:xfrm>
            <a:prstGeom prst="rect">
              <a:avLst/>
            </a:prstGeom>
          </p:spPr>
        </p:pic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F002B92C-3298-2424-7C27-6E911E9981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8686" t="2646" r="10275"/>
            <a:stretch/>
          </p:blipFill>
          <p:spPr>
            <a:xfrm flipV="1">
              <a:off x="1948822" y="3549882"/>
              <a:ext cx="914400" cy="172028"/>
            </a:xfrm>
            <a:prstGeom prst="rect">
              <a:avLst/>
            </a:prstGeom>
          </p:spPr>
        </p:pic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1F6CCF9F-4DB2-5158-D191-A3269AE129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8686" t="2646" r="52152"/>
            <a:stretch/>
          </p:blipFill>
          <p:spPr>
            <a:xfrm rot="1106595" flipV="1">
              <a:off x="5997596" y="4106908"/>
              <a:ext cx="1164682" cy="453422"/>
            </a:xfrm>
            <a:prstGeom prst="rect">
              <a:avLst/>
            </a:prstGeom>
          </p:spPr>
        </p:pic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F5BDCD56-70C1-048A-9971-E9118F58D8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8686" t="2646" r="52152"/>
            <a:stretch/>
          </p:blipFill>
          <p:spPr>
            <a:xfrm rot="20507108" flipV="1">
              <a:off x="5966007" y="2712172"/>
              <a:ext cx="1164682" cy="453422"/>
            </a:xfrm>
            <a:prstGeom prst="rect">
              <a:avLst/>
            </a:prstGeom>
          </p:spPr>
        </p:pic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E35E9B01-BA47-3D7B-4886-2AE0941278EA}"/>
                </a:ext>
              </a:extLst>
            </p:cNvPr>
            <p:cNvSpPr txBox="1"/>
            <p:nvPr/>
          </p:nvSpPr>
          <p:spPr>
            <a:xfrm>
              <a:off x="6394118" y="3306052"/>
              <a:ext cx="4922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Arc</a:t>
              </a:r>
            </a:p>
            <a:p>
              <a:pPr algn="ctr"/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RF</a:t>
              </a:r>
            </a:p>
          </p:txBody>
        </p:sp>
      </p:grpSp>
      <p:sp>
        <p:nvSpPr>
          <p:cNvPr id="111" name="TextBox 110">
            <a:extLst>
              <a:ext uri="{FF2B5EF4-FFF2-40B4-BE49-F238E27FC236}">
                <a16:creationId xmlns:a16="http://schemas.microsoft.com/office/drawing/2014/main" id="{3EE8A868-36BC-5318-8912-1E87290A1626}"/>
              </a:ext>
            </a:extLst>
          </p:cNvPr>
          <p:cNvSpPr txBox="1"/>
          <p:nvPr/>
        </p:nvSpPr>
        <p:spPr>
          <a:xfrm>
            <a:off x="23197" y="5776633"/>
            <a:ext cx="65887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effectLst/>
                <a:latin typeface="Helvetica" pitchFamily="2" charset="0"/>
              </a:rPr>
              <a:t>* Y. </a:t>
            </a:r>
            <a:r>
              <a:rPr lang="en-US" dirty="0" err="1">
                <a:solidFill>
                  <a:srgbClr val="7030A0"/>
                </a:solidFill>
                <a:effectLst/>
                <a:latin typeface="Helvetica" pitchFamily="2" charset="0"/>
              </a:rPr>
              <a:t>Alexahin</a:t>
            </a:r>
            <a:r>
              <a:rPr lang="en-US" dirty="0">
                <a:solidFill>
                  <a:srgbClr val="7030A0"/>
                </a:solidFill>
                <a:effectLst/>
                <a:latin typeface="Helvetica" pitchFamily="2" charset="0"/>
              </a:rPr>
              <a:t>, “Optimization of the helical orbits in the Tevatron,”</a:t>
            </a:r>
          </a:p>
          <a:p>
            <a:r>
              <a:rPr lang="en-US" dirty="0">
                <a:solidFill>
                  <a:srgbClr val="7030A0"/>
                </a:solidFill>
                <a:effectLst/>
                <a:latin typeface="Helvetica" pitchFamily="2" charset="0"/>
              </a:rPr>
              <a:t>https://</a:t>
            </a:r>
            <a:r>
              <a:rPr lang="en-US" dirty="0" err="1">
                <a:solidFill>
                  <a:srgbClr val="7030A0"/>
                </a:solidFill>
                <a:effectLst/>
                <a:latin typeface="Helvetica" pitchFamily="2" charset="0"/>
              </a:rPr>
              <a:t>accelconf.web.cern.ch</a:t>
            </a:r>
            <a:r>
              <a:rPr lang="en-US" dirty="0">
                <a:solidFill>
                  <a:srgbClr val="7030A0"/>
                </a:solidFill>
                <a:effectLst/>
                <a:latin typeface="Helvetica" pitchFamily="2" charset="0"/>
              </a:rPr>
              <a:t>/p07/PAPERS/FRPMS006.PDF</a:t>
            </a:r>
          </a:p>
        </p:txBody>
      </p:sp>
    </p:spTree>
    <p:extLst>
      <p:ext uri="{BB962C8B-B14F-4D97-AF65-F5344CB8AC3E}">
        <p14:creationId xmlns:p14="http://schemas.microsoft.com/office/powerpoint/2010/main" val="3513838527"/>
      </p:ext>
    </p:extLst>
  </p:cSld>
  <p:clrMapOvr>
    <a:masterClrMapping/>
  </p:clrMapOvr>
</p:sld>
</file>

<file path=ppt/theme/theme1.xml><?xml version="1.0" encoding="utf-8"?>
<a:theme xmlns:a="http://schemas.openxmlformats.org/drawingml/2006/main" name="1_S and T Review July2015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5 kW ERR template.potx" id="{F78BEF17-C9F6-DF40-B933-2767E7E5933F}" vid="{5CD317E9-F0C1-174D-A22D-0DD283A24DE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164903</TotalTime>
  <Words>2211</Words>
  <Application>Microsoft Macintosh PowerPoint</Application>
  <PresentationFormat>Widescreen</PresentationFormat>
  <Paragraphs>308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1" baseType="lpstr">
      <vt:lpstr>APPLE CHANCERY</vt:lpstr>
      <vt:lpstr>Arial</vt:lpstr>
      <vt:lpstr>Calibri</vt:lpstr>
      <vt:lpstr>Cambria</vt:lpstr>
      <vt:lpstr>Cambria Math</vt:lpstr>
      <vt:lpstr>CMBX12</vt:lpstr>
      <vt:lpstr>Helvetica</vt:lpstr>
      <vt:lpstr>Liberation Sans</vt:lpstr>
      <vt:lpstr>Symbol</vt:lpstr>
      <vt:lpstr>Times New Roman</vt:lpstr>
      <vt:lpstr>1_S and T Review July2015 Template</vt:lpstr>
      <vt:lpstr>The Ghost Collider An Innovative Higgs Factory</vt:lpstr>
      <vt:lpstr>The Ghost Collider</vt:lpstr>
      <vt:lpstr>Ghost Bunches in the Linac</vt:lpstr>
      <vt:lpstr>Further Opportunities – The Ghost Collider</vt:lpstr>
      <vt:lpstr>Bringing the Four Bunches into the IP Simultaneously</vt:lpstr>
      <vt:lpstr>Linac and Chicane Layout</vt:lpstr>
      <vt:lpstr>Single Linac</vt:lpstr>
      <vt:lpstr>The Arcs</vt:lpstr>
      <vt:lpstr>Arc-Linac Interface</vt:lpstr>
      <vt:lpstr>Arc Energy Replacement</vt:lpstr>
      <vt:lpstr>The Linac-Chicane Interface</vt:lpstr>
      <vt:lpstr>Chicane Design</vt:lpstr>
      <vt:lpstr>Interaction Region</vt:lpstr>
      <vt:lpstr>Four IPs – Unique Feature of Ghost Collider</vt:lpstr>
      <vt:lpstr>Luminosity per Ghost Bunch Crossing</vt:lpstr>
      <vt:lpstr>Total Power for RF</vt:lpstr>
      <vt:lpstr>Luminosity versus RF Power</vt:lpstr>
      <vt:lpstr>Removing the Arcs  The “Linear Ghost Collider”</vt:lpstr>
      <vt:lpstr>Conclusions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HH500 – a 250 GeV, 1036cm-2s-1 Collider</dc:title>
  <dc:creator>Andrew Hutton</dc:creator>
  <cp:lastModifiedBy>Andrew Hutton</cp:lastModifiedBy>
  <cp:revision>525</cp:revision>
  <dcterms:created xsi:type="dcterms:W3CDTF">2021-12-17T15:37:49Z</dcterms:created>
  <dcterms:modified xsi:type="dcterms:W3CDTF">2025-10-09T07:52:29Z</dcterms:modified>
</cp:coreProperties>
</file>