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12192000" cy="6858000"/>
  <p:notesSz cx="6858000" cy="9144000"/>
  <p:defaultTextStyle>
    <a:defPPr>
      <a:defRPr lang="fr-FR"/>
    </a:defPPr>
    <a:lvl1pPr marL="0" algn="l" defTabSz="914400" rtl="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46">
          <p15:clr>
            <a:srgbClr val="A4A3A4"/>
          </p15:clr>
        </p15:guide>
        <p15:guide id="3" orient="horz" pos="3974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pos="3840">
          <p15:clr>
            <a:srgbClr val="A4A3A4"/>
          </p15:clr>
        </p15:guide>
        <p15:guide id="6" pos="695">
          <p15:clr>
            <a:srgbClr val="A4A3A4"/>
          </p15:clr>
        </p15:guide>
        <p15:guide id="7" pos="698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12700">
              <a:noFill/>
            </a:ln>
          </a:top>
          <a:bottom>
            <a:ln w="12700">
              <a:noFill/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lt1"/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/>
          </a:solidFill>
        </a:fill>
      </a:tcStyle>
    </a:band1V>
    <a:band2V>
      <a:tcStyle>
        <a:tcBdr/>
        <a:fill>
          <a:solidFill>
            <a:schemeClr val="lt1"/>
          </a:solidFill>
        </a:fill>
      </a:tcStyle>
    </a:band2V>
    <a:lastCol>
      <a:tcTxStyle b="on">
        <a:fontRef idx="minor">
          <a:prstClr val="black"/>
        </a:fontRef>
        <a:schemeClr val="dk1"/>
      </a:tcTxStyle>
      <a:tcStyle>
        <a:tcBdr/>
        <a:fill>
          <a:solidFill>
            <a:schemeClr val="lt1"/>
          </a:solidFill>
        </a:fill>
      </a:tcStyle>
    </a:lastCol>
    <a:firstCol>
      <a:tcTxStyle b="on">
        <a:fontRef idx="minor">
          <a:prstClr val="black"/>
        </a:fontRef>
        <a:schemeClr val="dk1"/>
      </a:tcTxStyle>
      <a:tcStyle>
        <a:tcBdr/>
        <a:fill>
          <a:solidFill>
            <a:schemeClr val="lt1"/>
          </a:solidFill>
        </a:fill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12700">
              <a:noFill/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dk1"/>
      </a:tcTxStyle>
      <a:tcStyle>
        <a:tcBdr>
          <a:bottom>
            <a:ln w="12700">
              <a:noFill/>
            </a:ln>
          </a:bottom>
        </a:tcBdr>
        <a:fill>
          <a:solidFill>
            <a:schemeClr val="l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B4B98B0-60AC-42C2-AFA5-B58CD77FA1E5}" styleName="Light Style 1 - Accent 1">
    <a:wholeTbl>
      <a:tcTxStyle>
        <a:fontRef idx="minor">
          <a:prstClr val="black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>
              <a:solidFill>
                <a:schemeClr val="accent1"/>
              </a:solidFill>
            </a:ln>
          </a:top>
          <a:bottom>
            <a:ln w="12700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dk1"/>
      </a:tcTxStyle>
      <a:tcStyle>
        <a:tcBdr/>
      </a:tcStyle>
    </a:lastCol>
    <a:firstCol>
      <a:tcTxStyle b="on">
        <a:fontRef idx="minor">
          <a:prstClr val="black"/>
        </a:fontRef>
        <a:schemeClr val="dk1"/>
      </a:tcTxStyle>
      <a:tcStyle>
        <a:tcBdr/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12700">
              <a:solidFill>
                <a:schemeClr val="accent1"/>
              </a:solidFill>
            </a:ln>
          </a:top>
        </a:tcBdr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dk1"/>
      </a:tcTxStyle>
      <a:tcStyle>
        <a:tcBdr>
          <a:bottom>
            <a:ln w="12700">
              <a:solidFill>
                <a:schemeClr val="accent1"/>
              </a:solidFill>
            </a:ln>
          </a:bottom>
        </a:tcBdr>
        <a:fill>
          <a:solidFill>
            <a:schemeClr val="l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C2FFA5D-87B4-456A-9821-1D502468CF0F}" styleName="Themed Style 1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12700">
              <a:solidFill>
                <a:schemeClr val="accent1"/>
              </a:solidFill>
            </a:ln>
          </a:top>
          <a:bottom>
            <a:ln w="12700">
              <a:noFill/>
            </a:ln>
          </a:bottom>
          <a:insideH>
            <a:ln w="12700">
              <a:solidFill>
                <a:schemeClr val="accent1"/>
              </a:solidFill>
            </a:ln>
          </a:insideH>
          <a:insideV>
            <a:ln w="12700">
              <a:solidFill>
                <a:schemeClr val="accent1"/>
              </a:solidFill>
            </a:ln>
          </a:insideV>
        </a:tcBdr>
        <a:fill>
          <a:solidFill>
            <a:schemeClr val="accent1">
              <a:tint val="60000"/>
            </a:schemeClr>
          </a:solidFill>
        </a:fill>
      </a:tcStyle>
    </a:wholeTbl>
    <a:band1H>
      <a:tcStyle>
        <a:tcBdr/>
        <a:fill>
          <a:solidFill>
            <a:schemeClr val="accent1">
              <a:tint val="8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80000"/>
            </a:schemeClr>
          </a:solidFill>
        </a:fill>
      </a:tcStyle>
    </a:band1V>
    <a:band2V>
      <a:tcStyle>
        <a:tcBdr/>
        <a:fill>
          <a:solidFill>
            <a:schemeClr val="accent1">
              <a:tint val="80000"/>
            </a:schemeClr>
          </a:solidFill>
        </a:fill>
      </a:tcStyle>
    </a:band2V>
    <a:lastCol>
      <a:tcTxStyle b="on">
        <a:fontRef idx="minor">
          <a:prstClr val="black"/>
        </a:fontRef>
        <a:schemeClr val="dk1"/>
      </a:tcTxStyle>
      <a:tcStyle>
        <a:tcBdr/>
      </a:tcStyle>
    </a:lastCol>
    <a:firstCol>
      <a:tcTxStyle b="on">
        <a:fontRef idx="minor">
          <a:prstClr val="black"/>
        </a:fontRef>
        <a:schemeClr val="dk1"/>
      </a:tcTxStyle>
      <a:tcStyle>
        <a:tcBdr/>
      </a:tcStyle>
    </a:firstCol>
    <a:lastRow>
      <a:tcTxStyle b="on">
        <a:fontRef idx="minor">
          <a:prstClr val="black"/>
        </a:fontRef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</a:tcBdr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127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32" autoAdjust="0"/>
    <p:restoredTop sz="84486" autoAdjust="0"/>
  </p:normalViewPr>
  <p:slideViewPr>
    <p:cSldViewPr showGuides="1">
      <p:cViewPr varScale="1">
        <p:scale>
          <a:sx n="60" d="100"/>
          <a:sy n="60" d="100"/>
        </p:scale>
        <p:origin x="1050" y="72"/>
      </p:cViewPr>
      <p:guideLst>
        <p:guide orient="horz" pos="2160"/>
        <p:guide orient="horz" pos="346"/>
        <p:guide orient="horz" pos="3974"/>
        <p:guide orient="horz" pos="1026"/>
        <p:guide pos="3840"/>
        <p:guide pos="695"/>
        <p:guide pos="698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9DE8F6-3FBD-2940-88AA-17FCCCB6E816}" type="doc">
      <dgm:prSet loTypeId="urn:microsoft.com/office/officeart/2005/8/layout/radial5#1" loCatId="" qsTypeId="urn:microsoft.com/office/officeart/2005/8/quickstyle/simple1" qsCatId="simple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en-US"/>
        </a:p>
      </dgm:t>
    </dgm:pt>
    <dgm:pt modelId="{B4DC3607-1A61-0347-8D71-927845CF74BA}">
      <dgm:prSet phldrT="[Text]"/>
      <dgm:spPr bwMode="auto"/>
      <dgm:t>
        <a:bodyPr/>
        <a:lstStyle/>
        <a:p>
          <a:pPr>
            <a:defRPr/>
          </a:pPr>
          <a:r>
            <a:rPr lang="en-US"/>
            <a:t>Injectors</a:t>
          </a:r>
          <a:endParaRPr/>
        </a:p>
        <a:p>
          <a:pPr>
            <a:defRPr/>
          </a:pPr>
          <a:r>
            <a:rPr lang="en-US"/>
            <a:t>upgrade</a:t>
          </a:r>
          <a:endParaRPr/>
        </a:p>
      </dgm:t>
    </dgm:pt>
    <dgm:pt modelId="{64D311FA-30C9-4844-80AA-35D7C6815F50}" type="parTrans" cxnId="{7D237F8D-550F-6948-AE96-4DFFB5ADA3AA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4537CE78-0BE0-144D-85BC-2D44ABC618D3}" type="sibTrans" cxnId="{7D237F8D-550F-6948-AE96-4DFFB5ADA3AA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53372B5E-EEE8-7047-A0AA-E48B0DA85CD5}">
      <dgm:prSet phldrT="[Text]" custT="1"/>
      <dgm:spPr bwMode="auto">
        <a:solidFill>
          <a:schemeClr val="bg2">
            <a:lumMod val="75000"/>
          </a:schemeClr>
        </a:solidFill>
      </dgm:spPr>
      <dgm:t>
        <a:bodyPr/>
        <a:lstStyle/>
        <a:p>
          <a:pPr>
            <a:defRPr/>
          </a:pPr>
          <a:r>
            <a:rPr lang="en-US" sz="1600"/>
            <a:t>SR Injection section</a:t>
          </a:r>
          <a:endParaRPr/>
        </a:p>
        <a:p>
          <a:pPr>
            <a:defRPr/>
          </a:pPr>
          <a:r>
            <a:rPr lang="en-US" sz="1500"/>
            <a:t>improvement</a:t>
          </a:r>
          <a:endParaRPr/>
        </a:p>
        <a:p>
          <a:pPr>
            <a:defRPr/>
          </a:pPr>
          <a:endParaRPr lang="en-US" sz="1500"/>
        </a:p>
      </dgm:t>
    </dgm:pt>
    <dgm:pt modelId="{F96775A4-75A0-EF4D-AE2A-47BD1C4DE674}" type="parTrans" cxnId="{5061157A-E8DC-DB40-9412-BBCE8AF814DE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C44DDAEF-2C8F-C84C-AE42-A51137961D9D}" type="sibTrans" cxnId="{5061157A-E8DC-DB40-9412-BBCE8AF814DE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D883A420-15CE-E444-A0D2-E2D59BDADB1B}">
      <dgm:prSet phldrT="[Text]" custT="1"/>
      <dgm:spPr bwMode="auto">
        <a:solidFill>
          <a:schemeClr val="bg2">
            <a:lumMod val="75000"/>
          </a:schemeClr>
        </a:solidFill>
      </dgm:spPr>
      <dgm:t>
        <a:bodyPr/>
        <a:lstStyle/>
        <a:p>
          <a:pPr>
            <a:defRPr/>
          </a:pPr>
          <a:r>
            <a:rPr lang="en-US" sz="2000"/>
            <a:t>Booster</a:t>
          </a:r>
          <a:endParaRPr lang="en-US" sz="1500"/>
        </a:p>
        <a:p>
          <a:pPr>
            <a:defRPr/>
          </a:pPr>
          <a:r>
            <a:rPr lang="en-US" sz="1400">
              <a:solidFill>
                <a:schemeClr val="bg1"/>
              </a:solidFill>
            </a:rPr>
            <a:t>refurbishment</a:t>
          </a:r>
          <a:r>
            <a:rPr lang="en-US" sz="1500"/>
            <a:t>       </a:t>
          </a:r>
          <a:endParaRPr/>
        </a:p>
        <a:p>
          <a:pPr>
            <a:defRPr/>
          </a:pPr>
          <a:endParaRPr lang="en-US" sz="1500"/>
        </a:p>
        <a:p>
          <a:pPr>
            <a:defRPr/>
          </a:pPr>
          <a:endParaRPr lang="en-US" sz="1500"/>
        </a:p>
      </dgm:t>
    </dgm:pt>
    <dgm:pt modelId="{892FC116-EDCB-A943-8E08-0A2537CBE1E8}" type="parTrans" cxnId="{AC025230-A989-094C-B2CE-CA18A42DABCC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A8FE4119-DB64-AE4B-886A-9E9B154190F8}" type="sibTrans" cxnId="{AC025230-A989-094C-B2CE-CA18A42DABCC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DE5B8F78-6C42-1D4D-B428-48851038E972}">
      <dgm:prSet phldrT="[Text]" custT="1"/>
      <dgm:spPr bwMode="auto">
        <a:solidFill>
          <a:schemeClr val="bg2">
            <a:lumMod val="75000"/>
          </a:schemeClr>
        </a:solidFill>
        <a:ln>
          <a:noFill/>
        </a:ln>
      </dgm:spPr>
      <dgm:t>
        <a:bodyPr/>
        <a:lstStyle/>
        <a:p>
          <a:pPr>
            <a:defRPr/>
          </a:pPr>
          <a:r>
            <a:rPr lang="en-US" sz="2400">
              <a:solidFill>
                <a:schemeClr val="bg1"/>
              </a:solidFill>
            </a:rPr>
            <a:t>Linac</a:t>
          </a:r>
          <a:endParaRPr lang="en-US" sz="1500">
            <a:solidFill>
              <a:schemeClr val="bg1"/>
            </a:solidFill>
          </a:endParaRPr>
        </a:p>
        <a:p>
          <a:pPr>
            <a:defRPr/>
          </a:pPr>
          <a:r>
            <a:rPr lang="en-US" sz="1400">
              <a:solidFill>
                <a:schemeClr val="bg1"/>
              </a:solidFill>
            </a:rPr>
            <a:t>refurbishment</a:t>
          </a:r>
          <a:endParaRPr lang="en-US" sz="1200">
            <a:solidFill>
              <a:schemeClr val="bg1"/>
            </a:solidFill>
          </a:endParaRPr>
        </a:p>
        <a:p>
          <a:pPr>
            <a:defRPr/>
          </a:pPr>
          <a:endParaRPr lang="en-US" sz="1500">
            <a:solidFill>
              <a:schemeClr val="bg1"/>
            </a:solidFill>
          </a:endParaRPr>
        </a:p>
      </dgm:t>
    </dgm:pt>
    <dgm:pt modelId="{1F036008-6B5D-D54D-9DF2-B576A2AC6FE7}" type="parTrans" cxnId="{2683A32E-4F69-524A-B236-4D5E77AA8C87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348CB283-F29D-B648-8C91-89374D8B4681}" type="sibTrans" cxnId="{2683A32E-4F69-524A-B236-4D5E77AA8C87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E8CB5AEE-7F19-BA45-A92D-970E56699EDD}">
      <dgm:prSet phldrT="[Text]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 bwMode="auto"/>
      <dgm:t>
        <a:bodyPr/>
        <a:lstStyle/>
        <a:p>
          <a:pPr>
            <a:defRPr/>
          </a:pPr>
          <a:r>
            <a:rPr lang="en-US" b="1"/>
            <a:t>NEW</a:t>
          </a:r>
          <a:endParaRPr/>
        </a:p>
        <a:p>
          <a:pPr>
            <a:defRPr/>
          </a:pPr>
          <a:r>
            <a:rPr lang="en-US" b="1"/>
            <a:t>Linac</a:t>
          </a:r>
          <a:endParaRPr/>
        </a:p>
      </dgm:t>
    </dgm:pt>
    <dgm:pt modelId="{83466BA0-A9D5-FA47-80FE-CC3EE9E6CC6E}" type="parTrans" cxnId="{040CE4D0-F3BA-DE4D-AE22-0B8CBDB3705B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8E7D13F9-834E-DD42-94ED-81DBF3759C2B}" type="sibTrans" cxnId="{040CE4D0-F3BA-DE4D-AE22-0B8CBDB3705B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2BEC3AA3-275C-3D4D-98E8-6C77F5C299BB}" type="pres">
      <dgm:prSet presAssocID="{3E9DE8F6-3FBD-2940-88AA-17FCCCB6E816}" presName="Name0" presStyleCnt="0">
        <dgm:presLayoutVars>
          <dgm:chMax val="1"/>
          <dgm:dir/>
          <dgm:animLvl val="ctr"/>
          <dgm:resizeHandles val="exact"/>
        </dgm:presLayoutVars>
      </dgm:prSet>
      <dgm:spPr bwMode="auto"/>
    </dgm:pt>
    <dgm:pt modelId="{C8B38553-0E74-6740-8567-9AD60F6DEF88}" type="pres">
      <dgm:prSet presAssocID="{B4DC3607-1A61-0347-8D71-927845CF74BA}" presName="centerShape" presStyleLbl="node0" presStyleIdx="0" presStyleCnt="1" custScaleX="130027" custScaleY="130027" custLinFactNeighborX="-69909" custLinFactNeighborY="-44489"/>
      <dgm:spPr bwMode="auto"/>
    </dgm:pt>
    <dgm:pt modelId="{1FED3A25-E559-1446-8DCA-7B2214FF1916}" type="pres">
      <dgm:prSet presAssocID="{F96775A4-75A0-EF4D-AE2A-47BD1C4DE674}" presName="parTrans" presStyleLbl="sibTrans2D1" presStyleIdx="0" presStyleCnt="4"/>
      <dgm:spPr bwMode="auto"/>
    </dgm:pt>
    <dgm:pt modelId="{BDBD0F47-4700-0B41-BA27-2FA18646FD5F}" type="pres">
      <dgm:prSet presAssocID="{F96775A4-75A0-EF4D-AE2A-47BD1C4DE674}" presName="connectorText" presStyleLbl="sibTrans2D1" presStyleIdx="0" presStyleCnt="4"/>
      <dgm:spPr bwMode="auto"/>
    </dgm:pt>
    <dgm:pt modelId="{B7BD37AA-A70D-714F-94AF-ACE96BBBE88B}" type="pres">
      <dgm:prSet presAssocID="{53372B5E-EEE8-7047-A0AA-E48B0DA85CD5}" presName="node" presStyleLbl="node1" presStyleIdx="0" presStyleCnt="4" custRadScaleRad="43607" custRadScaleInc="-49740">
        <dgm:presLayoutVars>
          <dgm:bulletEnabled val="1"/>
        </dgm:presLayoutVars>
      </dgm:prSet>
      <dgm:spPr bwMode="auto"/>
    </dgm:pt>
    <dgm:pt modelId="{A58F4E7D-8A3D-AF4E-8F41-0BAE2AF29CAD}" type="pres">
      <dgm:prSet presAssocID="{892FC116-EDCB-A943-8E08-0A2537CBE1E8}" presName="parTrans" presStyleLbl="sibTrans2D1" presStyleIdx="1" presStyleCnt="4"/>
      <dgm:spPr bwMode="auto"/>
    </dgm:pt>
    <dgm:pt modelId="{73BB34D3-306E-C448-873A-7A302D4617F1}" type="pres">
      <dgm:prSet presAssocID="{892FC116-EDCB-A943-8E08-0A2537CBE1E8}" presName="connectorText" presStyleLbl="sibTrans2D1" presStyleIdx="1" presStyleCnt="4"/>
      <dgm:spPr bwMode="auto"/>
    </dgm:pt>
    <dgm:pt modelId="{46F08CA9-FC05-744A-BA33-24FE52DC1BD6}" type="pres">
      <dgm:prSet presAssocID="{D883A420-15CE-E444-A0D2-E2D59BDADB1B}" presName="node" presStyleLbl="node1" presStyleIdx="1" presStyleCnt="4" custRadScaleRad="83219" custRadScaleInc="383947">
        <dgm:presLayoutVars>
          <dgm:bulletEnabled val="1"/>
        </dgm:presLayoutVars>
      </dgm:prSet>
      <dgm:spPr bwMode="auto"/>
    </dgm:pt>
    <dgm:pt modelId="{7E437D4B-1B6F-9E4D-9779-28A918558714}" type="pres">
      <dgm:prSet presAssocID="{1F036008-6B5D-D54D-9DF2-B576A2AC6FE7}" presName="parTrans" presStyleLbl="sibTrans2D1" presStyleIdx="2" presStyleCnt="4"/>
      <dgm:spPr bwMode="auto"/>
    </dgm:pt>
    <dgm:pt modelId="{4E4CFF20-D337-1B4E-B81D-1156CD7293B3}" type="pres">
      <dgm:prSet presAssocID="{1F036008-6B5D-D54D-9DF2-B576A2AC6FE7}" presName="connectorText" presStyleLbl="sibTrans2D1" presStyleIdx="2" presStyleCnt="4"/>
      <dgm:spPr bwMode="auto"/>
    </dgm:pt>
    <dgm:pt modelId="{E16E7EB0-8931-7640-9BF7-620B5C82D269}" type="pres">
      <dgm:prSet presAssocID="{DE5B8F78-6C42-1D4D-B428-48851038E972}" presName="node" presStyleLbl="node1" presStyleIdx="2" presStyleCnt="4" custRadScaleRad="167700" custRadScaleInc="184744">
        <dgm:presLayoutVars>
          <dgm:bulletEnabled val="1"/>
        </dgm:presLayoutVars>
      </dgm:prSet>
      <dgm:spPr bwMode="auto"/>
    </dgm:pt>
    <dgm:pt modelId="{E072BD2A-8433-5149-A464-35C42380D8D3}" type="pres">
      <dgm:prSet presAssocID="{83466BA0-A9D5-FA47-80FE-CC3EE9E6CC6E}" presName="parTrans" presStyleLbl="sibTrans2D1" presStyleIdx="3" presStyleCnt="4" custAng="21595" custScaleX="171708" custLinFactNeighborX="8924" custLinFactNeighborY="-12059"/>
      <dgm:spPr bwMode="auto"/>
    </dgm:pt>
    <dgm:pt modelId="{C297E92F-07B4-564B-9425-88E55C526296}" type="pres">
      <dgm:prSet presAssocID="{83466BA0-A9D5-FA47-80FE-CC3EE9E6CC6E}" presName="connectorText" presStyleLbl="sibTrans2D1" presStyleIdx="3" presStyleCnt="4"/>
      <dgm:spPr bwMode="auto"/>
    </dgm:pt>
    <dgm:pt modelId="{E0A37FFC-6CE4-2647-8453-F688D29FD3A8}" type="pres">
      <dgm:prSet presAssocID="{E8CB5AEE-7F19-BA45-A92D-970E56699EDD}" presName="node" presStyleLbl="node1" presStyleIdx="3" presStyleCnt="4" custRadScaleRad="199459" custRadScaleInc="330904">
        <dgm:presLayoutVars>
          <dgm:bulletEnabled val="1"/>
        </dgm:presLayoutVars>
      </dgm:prSet>
      <dgm:spPr bwMode="auto"/>
    </dgm:pt>
  </dgm:ptLst>
  <dgm:cxnLst>
    <dgm:cxn modelId="{45F05209-50A8-7E49-85FB-7790537F127D}" type="presOf" srcId="{D883A420-15CE-E444-A0D2-E2D59BDADB1B}" destId="{46F08CA9-FC05-744A-BA33-24FE52DC1BD6}" srcOrd="0" destOrd="0" presId="urn:microsoft.com/office/officeart/2005/8/layout/radial5#1"/>
    <dgm:cxn modelId="{26ADB50D-9D9E-CB46-A9AD-9D0179170EDD}" type="presOf" srcId="{1F036008-6B5D-D54D-9DF2-B576A2AC6FE7}" destId="{7E437D4B-1B6F-9E4D-9779-28A918558714}" srcOrd="0" destOrd="0" presId="urn:microsoft.com/office/officeart/2005/8/layout/radial5#1"/>
    <dgm:cxn modelId="{CF42E822-0777-BF4A-9296-48B077B2537E}" type="presOf" srcId="{892FC116-EDCB-A943-8E08-0A2537CBE1E8}" destId="{A58F4E7D-8A3D-AF4E-8F41-0BAE2AF29CAD}" srcOrd="0" destOrd="0" presId="urn:microsoft.com/office/officeart/2005/8/layout/radial5#1"/>
    <dgm:cxn modelId="{E3B44323-D852-1042-8A7D-9F3E5267F9BC}" type="presOf" srcId="{892FC116-EDCB-A943-8E08-0A2537CBE1E8}" destId="{73BB34D3-306E-C448-873A-7A302D4617F1}" srcOrd="1" destOrd="0" presId="urn:microsoft.com/office/officeart/2005/8/layout/radial5#1"/>
    <dgm:cxn modelId="{2683A32E-4F69-524A-B236-4D5E77AA8C87}" srcId="{B4DC3607-1A61-0347-8D71-927845CF74BA}" destId="{DE5B8F78-6C42-1D4D-B428-48851038E972}" srcOrd="2" destOrd="0" parTransId="{1F036008-6B5D-D54D-9DF2-B576A2AC6FE7}" sibTransId="{348CB283-F29D-B648-8C91-89374D8B4681}"/>
    <dgm:cxn modelId="{AC025230-A989-094C-B2CE-CA18A42DABCC}" srcId="{B4DC3607-1A61-0347-8D71-927845CF74BA}" destId="{D883A420-15CE-E444-A0D2-E2D59BDADB1B}" srcOrd="1" destOrd="0" parTransId="{892FC116-EDCB-A943-8E08-0A2537CBE1E8}" sibTransId="{A8FE4119-DB64-AE4B-886A-9E9B154190F8}"/>
    <dgm:cxn modelId="{1AFE3E71-9CBE-1246-96A0-36E57E45090B}" type="presOf" srcId="{DE5B8F78-6C42-1D4D-B428-48851038E972}" destId="{E16E7EB0-8931-7640-9BF7-620B5C82D269}" srcOrd="0" destOrd="0" presId="urn:microsoft.com/office/officeart/2005/8/layout/radial5#1"/>
    <dgm:cxn modelId="{F2CB1154-8996-A941-9F35-B05D8DF9DED3}" type="presOf" srcId="{F96775A4-75A0-EF4D-AE2A-47BD1C4DE674}" destId="{1FED3A25-E559-1446-8DCA-7B2214FF1916}" srcOrd="0" destOrd="0" presId="urn:microsoft.com/office/officeart/2005/8/layout/radial5#1"/>
    <dgm:cxn modelId="{5061157A-E8DC-DB40-9412-BBCE8AF814DE}" srcId="{B4DC3607-1A61-0347-8D71-927845CF74BA}" destId="{53372B5E-EEE8-7047-A0AA-E48B0DA85CD5}" srcOrd="0" destOrd="0" parTransId="{F96775A4-75A0-EF4D-AE2A-47BD1C4DE674}" sibTransId="{C44DDAEF-2C8F-C84C-AE42-A51137961D9D}"/>
    <dgm:cxn modelId="{7D237F8D-550F-6948-AE96-4DFFB5ADA3AA}" srcId="{3E9DE8F6-3FBD-2940-88AA-17FCCCB6E816}" destId="{B4DC3607-1A61-0347-8D71-927845CF74BA}" srcOrd="0" destOrd="0" parTransId="{64D311FA-30C9-4844-80AA-35D7C6815F50}" sibTransId="{4537CE78-0BE0-144D-85BC-2D44ABC618D3}"/>
    <dgm:cxn modelId="{598DD3A2-E0D3-1F44-BD3A-343F4F979F22}" type="presOf" srcId="{83466BA0-A9D5-FA47-80FE-CC3EE9E6CC6E}" destId="{E072BD2A-8433-5149-A464-35C42380D8D3}" srcOrd="0" destOrd="0" presId="urn:microsoft.com/office/officeart/2005/8/layout/radial5#1"/>
    <dgm:cxn modelId="{EFC2B8BE-9AC3-C545-88FB-50C38858569B}" type="presOf" srcId="{3E9DE8F6-3FBD-2940-88AA-17FCCCB6E816}" destId="{2BEC3AA3-275C-3D4D-98E8-6C77F5C299BB}" srcOrd="0" destOrd="0" presId="urn:microsoft.com/office/officeart/2005/8/layout/radial5#1"/>
    <dgm:cxn modelId="{B71CCCC6-4BD0-E047-BEFE-0B4B5471B400}" type="presOf" srcId="{E8CB5AEE-7F19-BA45-A92D-970E56699EDD}" destId="{E0A37FFC-6CE4-2647-8453-F688D29FD3A8}" srcOrd="0" destOrd="0" presId="urn:microsoft.com/office/officeart/2005/8/layout/radial5#1"/>
    <dgm:cxn modelId="{33EE2ACB-F906-B245-9BF0-7EC1DFE9EDA8}" type="presOf" srcId="{F96775A4-75A0-EF4D-AE2A-47BD1C4DE674}" destId="{BDBD0F47-4700-0B41-BA27-2FA18646FD5F}" srcOrd="1" destOrd="0" presId="urn:microsoft.com/office/officeart/2005/8/layout/radial5#1"/>
    <dgm:cxn modelId="{040CE4D0-F3BA-DE4D-AE22-0B8CBDB3705B}" srcId="{B4DC3607-1A61-0347-8D71-927845CF74BA}" destId="{E8CB5AEE-7F19-BA45-A92D-970E56699EDD}" srcOrd="3" destOrd="0" parTransId="{83466BA0-A9D5-FA47-80FE-CC3EE9E6CC6E}" sibTransId="{8E7D13F9-834E-DD42-94ED-81DBF3759C2B}"/>
    <dgm:cxn modelId="{F2FC94D4-D16E-7148-B573-793C275E1438}" type="presOf" srcId="{B4DC3607-1A61-0347-8D71-927845CF74BA}" destId="{C8B38553-0E74-6740-8567-9AD60F6DEF88}" srcOrd="0" destOrd="0" presId="urn:microsoft.com/office/officeart/2005/8/layout/radial5#1"/>
    <dgm:cxn modelId="{FB31BAE9-7AAF-0E4A-B676-75E305698150}" type="presOf" srcId="{1F036008-6B5D-D54D-9DF2-B576A2AC6FE7}" destId="{4E4CFF20-D337-1B4E-B81D-1156CD7293B3}" srcOrd="1" destOrd="0" presId="urn:microsoft.com/office/officeart/2005/8/layout/radial5#1"/>
    <dgm:cxn modelId="{529635F7-594C-2848-8CAF-EACA55DD58B8}" type="presOf" srcId="{83466BA0-A9D5-FA47-80FE-CC3EE9E6CC6E}" destId="{C297E92F-07B4-564B-9425-88E55C526296}" srcOrd="1" destOrd="0" presId="urn:microsoft.com/office/officeart/2005/8/layout/radial5#1"/>
    <dgm:cxn modelId="{03C766FB-7703-9C40-8514-328DE9A0CA59}" type="presOf" srcId="{53372B5E-EEE8-7047-A0AA-E48B0DA85CD5}" destId="{B7BD37AA-A70D-714F-94AF-ACE96BBBE88B}" srcOrd="0" destOrd="0" presId="urn:microsoft.com/office/officeart/2005/8/layout/radial5#1"/>
    <dgm:cxn modelId="{87A6EB6C-C79C-D740-B50B-8167FABCF017}" type="presParOf" srcId="{2BEC3AA3-275C-3D4D-98E8-6C77F5C299BB}" destId="{C8B38553-0E74-6740-8567-9AD60F6DEF88}" srcOrd="0" destOrd="0" presId="urn:microsoft.com/office/officeart/2005/8/layout/radial5#1"/>
    <dgm:cxn modelId="{A510830C-3D26-2E47-A02D-B8F526FCF34A}" type="presParOf" srcId="{2BEC3AA3-275C-3D4D-98E8-6C77F5C299BB}" destId="{1FED3A25-E559-1446-8DCA-7B2214FF1916}" srcOrd="1" destOrd="0" presId="urn:microsoft.com/office/officeart/2005/8/layout/radial5#1"/>
    <dgm:cxn modelId="{82209F1E-9C5D-634E-AA7E-B49C6DB71F40}" type="presParOf" srcId="{1FED3A25-E559-1446-8DCA-7B2214FF1916}" destId="{BDBD0F47-4700-0B41-BA27-2FA18646FD5F}" srcOrd="0" destOrd="0" presId="urn:microsoft.com/office/officeart/2005/8/layout/radial5#1"/>
    <dgm:cxn modelId="{2C2AF959-904E-B94B-B9F0-5ABDA5F27033}" type="presParOf" srcId="{2BEC3AA3-275C-3D4D-98E8-6C77F5C299BB}" destId="{B7BD37AA-A70D-714F-94AF-ACE96BBBE88B}" srcOrd="2" destOrd="0" presId="urn:microsoft.com/office/officeart/2005/8/layout/radial5#1"/>
    <dgm:cxn modelId="{23BF6BEE-F1A2-DD4D-AFFF-6DA1174DEDDA}" type="presParOf" srcId="{2BEC3AA3-275C-3D4D-98E8-6C77F5C299BB}" destId="{A58F4E7D-8A3D-AF4E-8F41-0BAE2AF29CAD}" srcOrd="3" destOrd="0" presId="urn:microsoft.com/office/officeart/2005/8/layout/radial5#1"/>
    <dgm:cxn modelId="{9486CADB-5846-9841-82CF-3CAA65E5FADF}" type="presParOf" srcId="{A58F4E7D-8A3D-AF4E-8F41-0BAE2AF29CAD}" destId="{73BB34D3-306E-C448-873A-7A302D4617F1}" srcOrd="0" destOrd="0" presId="urn:microsoft.com/office/officeart/2005/8/layout/radial5#1"/>
    <dgm:cxn modelId="{FF39C1B1-F39D-3843-A8EC-32892E1887DD}" type="presParOf" srcId="{2BEC3AA3-275C-3D4D-98E8-6C77F5C299BB}" destId="{46F08CA9-FC05-744A-BA33-24FE52DC1BD6}" srcOrd="4" destOrd="0" presId="urn:microsoft.com/office/officeart/2005/8/layout/radial5#1"/>
    <dgm:cxn modelId="{B9620D94-5E6C-7F41-A03F-0BC7BAB1D0E7}" type="presParOf" srcId="{2BEC3AA3-275C-3D4D-98E8-6C77F5C299BB}" destId="{7E437D4B-1B6F-9E4D-9779-28A918558714}" srcOrd="5" destOrd="0" presId="urn:microsoft.com/office/officeart/2005/8/layout/radial5#1"/>
    <dgm:cxn modelId="{D5E4F855-5787-6F41-AC88-01FE3FE3DC6C}" type="presParOf" srcId="{7E437D4B-1B6F-9E4D-9779-28A918558714}" destId="{4E4CFF20-D337-1B4E-B81D-1156CD7293B3}" srcOrd="0" destOrd="0" presId="urn:microsoft.com/office/officeart/2005/8/layout/radial5#1"/>
    <dgm:cxn modelId="{7AAD2D37-4FCC-144A-B299-6C06368E230D}" type="presParOf" srcId="{2BEC3AA3-275C-3D4D-98E8-6C77F5C299BB}" destId="{E16E7EB0-8931-7640-9BF7-620B5C82D269}" srcOrd="6" destOrd="0" presId="urn:microsoft.com/office/officeart/2005/8/layout/radial5#1"/>
    <dgm:cxn modelId="{218820D1-E60E-9349-B7F4-438E79AFC580}" type="presParOf" srcId="{2BEC3AA3-275C-3D4D-98E8-6C77F5C299BB}" destId="{E072BD2A-8433-5149-A464-35C42380D8D3}" srcOrd="7" destOrd="0" presId="urn:microsoft.com/office/officeart/2005/8/layout/radial5#1"/>
    <dgm:cxn modelId="{37B1A915-0DAB-354F-81AE-4B0557F49DF4}" type="presParOf" srcId="{E072BD2A-8433-5149-A464-35C42380D8D3}" destId="{C297E92F-07B4-564B-9425-88E55C526296}" srcOrd="0" destOrd="0" presId="urn:microsoft.com/office/officeart/2005/8/layout/radial5#1"/>
    <dgm:cxn modelId="{62464030-FEE2-DA43-AA5B-C03CC43A7468}" type="presParOf" srcId="{2BEC3AA3-275C-3D4D-98E8-6C77F5C299BB}" destId="{E0A37FFC-6CE4-2647-8453-F688D29FD3A8}" srcOrd="8" destOrd="0" presId="urn:microsoft.com/office/officeart/2005/8/layout/radial5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B38553-0E74-6740-8567-9AD60F6DEF88}">
      <dsp:nvSpPr>
        <dsp:cNvPr id="0" name=""/>
        <dsp:cNvSpPr/>
      </dsp:nvSpPr>
      <dsp:spPr bwMode="auto">
        <a:xfrm>
          <a:off x="486809" y="10859"/>
          <a:ext cx="2229556" cy="22295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/>
          </a:pPr>
          <a:r>
            <a:rPr lang="en-US" sz="3000" kern="1200"/>
            <a:t>Injectors</a:t>
          </a:r>
          <a:endParaRPr sz="3000" kern="1200"/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/>
          </a:pPr>
          <a:r>
            <a:rPr lang="en-US" sz="3000" kern="1200"/>
            <a:t>upgrade</a:t>
          </a:r>
          <a:endParaRPr sz="3000" kern="1200"/>
        </a:p>
      </dsp:txBody>
      <dsp:txXfrm>
        <a:off x="813320" y="337370"/>
        <a:ext cx="1576534" cy="1576534"/>
      </dsp:txXfrm>
    </dsp:sp>
    <dsp:sp modelId="{1FED3A25-E559-1446-8DCA-7B2214FF1916}">
      <dsp:nvSpPr>
        <dsp:cNvPr id="0" name=""/>
        <dsp:cNvSpPr/>
      </dsp:nvSpPr>
      <dsp:spPr bwMode="auto">
        <a:xfrm rot="1292937">
          <a:off x="2863598" y="1459113"/>
          <a:ext cx="641213" cy="582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/>
          </a:pPr>
          <a:endParaRPr lang="en-US" sz="2400" kern="1200"/>
        </a:p>
      </dsp:txBody>
      <dsp:txXfrm>
        <a:off x="2869710" y="1543592"/>
        <a:ext cx="466315" cy="349795"/>
      </dsp:txXfrm>
    </dsp:sp>
    <dsp:sp modelId="{B7BD37AA-A70D-714F-94AF-ACE96BBBE88B}">
      <dsp:nvSpPr>
        <dsp:cNvPr id="0" name=""/>
        <dsp:cNvSpPr/>
      </dsp:nvSpPr>
      <dsp:spPr bwMode="auto">
        <a:xfrm>
          <a:off x="3703797" y="1437014"/>
          <a:ext cx="1714687" cy="1714687"/>
        </a:xfrm>
        <a:prstGeom prst="ellipse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/>
          </a:pPr>
          <a:r>
            <a:rPr lang="en-US" sz="1600" kern="1200"/>
            <a:t>SR Injection section</a:t>
          </a:r>
          <a:endParaRPr kern="120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/>
          </a:pPr>
          <a:r>
            <a:rPr lang="en-US" sz="1500" kern="1200"/>
            <a:t>improvement</a:t>
          </a:r>
          <a:endParaRPr kern="120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/>
          </a:pPr>
          <a:endParaRPr lang="en-US" sz="1500" kern="1200"/>
        </a:p>
      </dsp:txBody>
      <dsp:txXfrm>
        <a:off x="3954907" y="1688124"/>
        <a:ext cx="1212467" cy="1212467"/>
      </dsp:txXfrm>
    </dsp:sp>
    <dsp:sp modelId="{A58F4E7D-8A3D-AF4E-8F41-0BAE2AF29CAD}">
      <dsp:nvSpPr>
        <dsp:cNvPr id="0" name=""/>
        <dsp:cNvSpPr/>
      </dsp:nvSpPr>
      <dsp:spPr bwMode="auto">
        <a:xfrm rot="3603985">
          <a:off x="2139832" y="2129792"/>
          <a:ext cx="415599" cy="582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/>
          </a:pPr>
          <a:endParaRPr lang="en-US" sz="2400" kern="1200"/>
        </a:p>
      </dsp:txBody>
      <dsp:txXfrm>
        <a:off x="2171065" y="2192367"/>
        <a:ext cx="290919" cy="349795"/>
      </dsp:txXfrm>
    </dsp:sp>
    <dsp:sp modelId="{46F08CA9-FC05-744A-BA33-24FE52DC1BD6}">
      <dsp:nvSpPr>
        <dsp:cNvPr id="0" name=""/>
        <dsp:cNvSpPr/>
      </dsp:nvSpPr>
      <dsp:spPr bwMode="auto">
        <a:xfrm>
          <a:off x="2119611" y="2656890"/>
          <a:ext cx="1714687" cy="1714687"/>
        </a:xfrm>
        <a:prstGeom prst="ellipse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/>
          </a:pPr>
          <a:r>
            <a:rPr lang="en-US" sz="2000" kern="1200"/>
            <a:t>Booster</a:t>
          </a:r>
          <a:endParaRPr lang="en-US" sz="1500" kern="120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/>
          </a:pPr>
          <a:r>
            <a:rPr lang="en-US" sz="1400" kern="1200">
              <a:solidFill>
                <a:schemeClr val="bg1"/>
              </a:solidFill>
            </a:rPr>
            <a:t>refurbishment</a:t>
          </a:r>
          <a:r>
            <a:rPr lang="en-US" sz="1500" kern="1200"/>
            <a:t>       </a:t>
          </a:r>
          <a:endParaRPr kern="120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/>
          </a:pPr>
          <a:endParaRPr lang="en-US" sz="1500" kern="120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/>
          </a:pPr>
          <a:endParaRPr lang="en-US" sz="1500" kern="1200"/>
        </a:p>
      </dsp:txBody>
      <dsp:txXfrm>
        <a:off x="2370721" y="2908000"/>
        <a:ext cx="1212467" cy="1212467"/>
      </dsp:txXfrm>
    </dsp:sp>
    <dsp:sp modelId="{7E437D4B-1B6F-9E4D-9779-28A918558714}">
      <dsp:nvSpPr>
        <dsp:cNvPr id="0" name=""/>
        <dsp:cNvSpPr/>
      </dsp:nvSpPr>
      <dsp:spPr bwMode="auto">
        <a:xfrm rot="6225049">
          <a:off x="1061321" y="2257991"/>
          <a:ext cx="383661" cy="582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/>
          </a:pPr>
          <a:endParaRPr lang="en-US" sz="2400" kern="1200"/>
        </a:p>
      </dsp:txBody>
      <dsp:txXfrm rot="10800000">
        <a:off x="1132549" y="2318690"/>
        <a:ext cx="268563" cy="349795"/>
      </dsp:txXfrm>
    </dsp:sp>
    <dsp:sp modelId="{E16E7EB0-8931-7640-9BF7-620B5C82D269}">
      <dsp:nvSpPr>
        <dsp:cNvPr id="0" name=""/>
        <dsp:cNvSpPr/>
      </dsp:nvSpPr>
      <dsp:spPr bwMode="auto">
        <a:xfrm>
          <a:off x="103402" y="2887033"/>
          <a:ext cx="1714687" cy="1714687"/>
        </a:xfrm>
        <a:prstGeom prst="ellipse">
          <a:avLst/>
        </a:prstGeom>
        <a:solidFill>
          <a:schemeClr val="bg2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/>
          </a:pPr>
          <a:r>
            <a:rPr lang="en-US" sz="2400" kern="1200">
              <a:solidFill>
                <a:schemeClr val="bg1"/>
              </a:solidFill>
            </a:rPr>
            <a:t>Linac</a:t>
          </a:r>
          <a:endParaRPr lang="en-US" sz="1500" kern="1200">
            <a:solidFill>
              <a:schemeClr val="bg1"/>
            </a:solidFill>
          </a:endParaRP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/>
          </a:pPr>
          <a:r>
            <a:rPr lang="en-US" sz="1400" kern="1200">
              <a:solidFill>
                <a:schemeClr val="bg1"/>
              </a:solidFill>
            </a:rPr>
            <a:t>refurbishment</a:t>
          </a:r>
          <a:endParaRPr lang="en-US" sz="1200" kern="1200">
            <a:solidFill>
              <a:schemeClr val="bg1"/>
            </a:solidFill>
          </a:endParaRP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/>
          </a:pPr>
          <a:endParaRPr lang="en-US" sz="1500" kern="1200">
            <a:solidFill>
              <a:schemeClr val="bg1"/>
            </a:solidFill>
          </a:endParaRPr>
        </a:p>
      </dsp:txBody>
      <dsp:txXfrm>
        <a:off x="354512" y="3138143"/>
        <a:ext cx="1212467" cy="1212467"/>
      </dsp:txXfrm>
    </dsp:sp>
    <dsp:sp modelId="{E072BD2A-8433-5149-A464-35C42380D8D3}">
      <dsp:nvSpPr>
        <dsp:cNvPr id="0" name=""/>
        <dsp:cNvSpPr/>
      </dsp:nvSpPr>
      <dsp:spPr bwMode="auto">
        <a:xfrm rot="21498030">
          <a:off x="3138433" y="628026"/>
          <a:ext cx="4999615" cy="582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/>
          </a:pPr>
          <a:endParaRPr lang="en-US" sz="2400" kern="1200"/>
        </a:p>
      </dsp:txBody>
      <dsp:txXfrm>
        <a:off x="3138471" y="747219"/>
        <a:ext cx="4824717" cy="349795"/>
      </dsp:txXfrm>
    </dsp:sp>
    <dsp:sp modelId="{E0A37FFC-6CE4-2647-8453-F688D29FD3A8}">
      <dsp:nvSpPr>
        <dsp:cNvPr id="0" name=""/>
        <dsp:cNvSpPr/>
      </dsp:nvSpPr>
      <dsp:spPr bwMode="auto">
        <a:xfrm>
          <a:off x="8205310" y="0"/>
          <a:ext cx="1714687" cy="1714687"/>
        </a:xfrm>
        <a:prstGeom prst="ellipse">
          <a:avLst/>
        </a:prstGeom>
        <a:solidFill>
          <a:schemeClr val="accent2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/>
          </a:pPr>
          <a:r>
            <a:rPr lang="en-US" sz="3300" b="1" kern="1200"/>
            <a:t>NEW</a:t>
          </a:r>
          <a:endParaRPr sz="3300" kern="1200"/>
        </a:p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/>
          </a:pPr>
          <a:r>
            <a:rPr lang="en-US" sz="3300" b="1" kern="1200"/>
            <a:t>Linac</a:t>
          </a:r>
          <a:endParaRPr sz="3300" kern="1200"/>
        </a:p>
      </dsp:txBody>
      <dsp:txXfrm>
        <a:off x="8456420" y="251110"/>
        <a:ext cx="1212467" cy="12124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#1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  <dgm:varLst>
              <dgm:bulletEnabled val="1"/>
            </dgm:var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28908932" name="Espace réservé de l'en-têt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58919282" name="Espace réservé de la date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680E798-53FF-4C51-A981-953463752515}" type="datetimeFigureOut">
              <a:rPr lang="fr-FR"/>
              <a:t>22/10/2025</a:t>
            </a:fld>
            <a:endParaRPr lang="fr-FR"/>
          </a:p>
        </p:txBody>
      </p:sp>
      <p:sp>
        <p:nvSpPr>
          <p:cNvPr id="1230287086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fr-FR"/>
          </a:p>
        </p:txBody>
      </p:sp>
      <p:sp>
        <p:nvSpPr>
          <p:cNvPr id="1687198228" name="Espace réservé des commentaires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755409373" name="Espace réservé du pied de page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70409096" name="Espace réservé du numéro de diapositive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B06CD8F-B7ED-4A05-9FB1-A01CC0EF02CC}" type="slidenum">
              <a:rPr lang="fr-FR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23672395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95893263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3805590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787358E-342E-5C40-12A3-7D73C6F8C7E8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8836956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3055033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99324163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0455AEC-D5AD-E35C-142F-665548DC3E31}" type="slidenum">
              <a:rPr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5172261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47124574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66174849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2924EDD-D319-0F1B-42B6-F27554EF682A}" type="slidenum">
              <a:rPr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85906868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46032142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97338507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99206C8-5004-C34D-C652-6A48CF8C55EA}" type="slidenum">
              <a:rPr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64064307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05706959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9193663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DB910D7-C126-1D2F-31B8-172D3C087E27}" type="slidenum">
              <a:rPr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2845774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2461289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146116904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51A8A3A-1C6C-1BA4-74F7-D763BF89A4D1}" type="slidenum">
              <a:rPr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745772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5922943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0310726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7FA6B45-23D9-B9C8-5AA9-F43F5A30F18C}" type="slidenum">
              <a:rPr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38641057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86414923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5828014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2FA7E40-73D7-EC55-E832-4B3626450C4A}" type="slidenum">
              <a:rPr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8760065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20086989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291643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1CA5AE7-1DA8-B7B5-5C50-FFED77361D86}" type="slidenum">
              <a:rPr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5175453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02523578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164772054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F362FA4-86A8-441D-3A93-82C95C92F182}" type="slidenum">
              <a:rPr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82860557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6160261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74242471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A6AC3E6-1AB6-30BD-91EC-04BAD3C09059}" type="slidenum">
              <a:rPr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0521340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11141066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5820029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98505D9-3A19-C235-4AC5-1C01C4B13E86}" type="slidenum">
              <a:rPr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47907635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79450067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214237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309DA3A-4522-101D-921B-C406A9F35CB0}" type="slidenum">
              <a:rPr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42408459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15253372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6697888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4F202AF-D306-04B4-213C-37ED62A2C1EE}" type="slidenum">
              <a:rPr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4113070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8193577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111773460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791E829-5EED-F78F-42FC-37960D87D4FC}" type="slidenum">
              <a:rPr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41579706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756033004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35020778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710706D-8838-2975-686C-3039E82F83F6}" type="slidenum">
              <a:rPr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0130894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47017953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38788435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24586E4-52C7-7299-ABA5-DC1D34DA536D}" type="slidenum">
              <a:rPr/>
              <a:t>24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2441408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35462454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31131477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41BC287-F8DE-85AD-A9F7-3E6D75015F67}" type="slidenum">
              <a:rPr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64431746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03280947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39526831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44D4B56-89CD-59E4-12AC-6DDBA5DEE71A}" type="slidenum">
              <a:rPr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53269101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1675890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207374011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79D554E-AEA8-128B-AC49-4ACD4C9D65D1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54757020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31386442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792109829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A6FAF33-469B-EBE9-EC70-27DBCB1FBD1C}" type="slidenum">
              <a:rPr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1485299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0636870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58442282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24E3804-D3FD-D219-080F-F03CBFB61312}" type="slidenum">
              <a:rPr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9473589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9544285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179584642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6DEB447-09BB-9C8C-948E-2EB9BD33EB08}" type="slidenum">
              <a:rPr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16182636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78623103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2441878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F57A2BA-D5C0-CC37-0BB8-4FFBE197D8D0}" type="slidenum">
              <a:rPr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Cover pag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982067057" name="Image 14" descr="logo_couv.jpg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055440" y="1484784"/>
            <a:ext cx="9061347" cy="3600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44362172" name="Titre 1"/>
          <p:cNvSpPr>
            <a:spLocks noGrp="1"/>
          </p:cNvSpPr>
          <p:nvPr>
            <p:ph type="title"/>
          </p:nvPr>
        </p:nvSpPr>
        <p:spPr bwMode="gray">
          <a:xfrm>
            <a:off x="969600" y="126000"/>
            <a:ext cx="10982400" cy="496800"/>
          </a:xfrm>
          <a:prstGeom prst="rect">
            <a:avLst/>
          </a:prstGeom>
          <a:solidFill>
            <a:schemeClr val="accent1"/>
          </a:solidFill>
        </p:spPr>
        <p:txBody>
          <a:bodyPr lIns="108000" tIns="0" rIns="108000" anchor="ctr" anchorCtr="0"/>
          <a:lstStyle>
            <a:lvl1pPr>
              <a:lnSpc>
                <a:spcPct val="85000"/>
              </a:lnSpc>
              <a:defRPr sz="25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880858978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4468800" y="1098000"/>
            <a:ext cx="7483200" cy="4563248"/>
          </a:xfrm>
          <a:prstGeom prst="rect">
            <a:avLst/>
          </a:prstGeom>
          <a:solidFill>
            <a:srgbClr val="4E5B99"/>
          </a:solidFill>
        </p:spPr>
        <p:txBody>
          <a:bodyPr lIns="216000" tIns="252000"/>
          <a:lstStyle>
            <a:lvl1pPr marL="0" indent="0">
              <a:spcAft>
                <a:spcPts val="300"/>
              </a:spcAft>
              <a:buFont typeface="Arial"/>
              <a:buNone/>
              <a:defRPr sz="2800">
                <a:solidFill>
                  <a:schemeClr val="bg1"/>
                </a:solidFill>
              </a:defRPr>
            </a:lvl1pPr>
            <a:lvl2pPr marL="0" indent="0">
              <a:spcBef>
                <a:spcPts val="400"/>
              </a:spcBef>
              <a:spcAft>
                <a:spcPts val="0"/>
              </a:spcAft>
              <a:buFont typeface="Arial"/>
              <a:buNone/>
              <a:defRPr sz="2600" b="1">
                <a:solidFill>
                  <a:schemeClr val="bg1"/>
                </a:solidFill>
              </a:defRPr>
            </a:lvl2pPr>
            <a:lvl3pPr marL="0" indent="0">
              <a:lnSpc>
                <a:spcPct val="80000"/>
              </a:lnSpc>
              <a:spcAft>
                <a:spcPts val="0"/>
              </a:spcAft>
              <a:buFont typeface="Arial"/>
              <a:buNone/>
              <a:defRPr sz="225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SzPct val="80000"/>
              <a:buNone/>
              <a:defRPr sz="1750">
                <a:solidFill>
                  <a:schemeClr val="bg1"/>
                </a:solidFill>
              </a:defRPr>
            </a:lvl4pPr>
            <a:lvl5pPr marL="0" indent="0">
              <a:lnSpc>
                <a:spcPct val="80000"/>
              </a:lnSpc>
              <a:spcAft>
                <a:spcPts val="0"/>
              </a:spcAft>
              <a:buNone/>
              <a:defRPr sz="1500" b="1" i="0">
                <a:solidFill>
                  <a:schemeClr val="bg1"/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fr-FR"/>
          </a:p>
        </p:txBody>
      </p:sp>
      <p:sp>
        <p:nvSpPr>
          <p:cNvPr id="921128054" name="Espace réservé pour une image  7"/>
          <p:cNvSpPr>
            <a:spLocks noGrp="1"/>
          </p:cNvSpPr>
          <p:nvPr>
            <p:ph type="pic" sz="quarter" idx="13"/>
          </p:nvPr>
        </p:nvSpPr>
        <p:spPr bwMode="auto">
          <a:xfrm>
            <a:off x="969600" y="1098000"/>
            <a:ext cx="3432000" cy="4563248"/>
          </a:xfrm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Click icon to add picture</a:t>
            </a:r>
            <a:endParaRPr lang="fr-FR"/>
          </a:p>
        </p:txBody>
      </p:sp>
      <p:sp>
        <p:nvSpPr>
          <p:cNvPr id="1604661127" name="Espace réservé du numéro de diapositive 17"/>
          <p:cNvSpPr>
            <a:spLocks noGrp="1"/>
          </p:cNvSpPr>
          <p:nvPr>
            <p:ph type="sldNum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Page </a:t>
            </a:r>
            <a:fld id="{733122C9-A0B9-462F-8757-0847AD287B63}" type="slidenum">
              <a:rPr lang="fr-FR"/>
              <a:t>‹#›</a:t>
            </a:fld>
            <a:endParaRPr lang="fr-FR"/>
          </a:p>
        </p:txBody>
      </p:sp>
      <p:sp>
        <p:nvSpPr>
          <p:cNvPr id="729776602" name="Espace réservé du pied de page 18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l COLD Cool copper Operation Linac Demonstrator and preliminary studies for a 6GeV injector Linac at ESRF l LCWS2025, Valencia, 22nd Oct 2025 l A. D'Elia et al.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43149088" name="Titr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05741132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970251" y="764704"/>
            <a:ext cx="10982400" cy="5400000"/>
          </a:xfrm>
        </p:spPr>
        <p:txBody>
          <a:bodyPr/>
          <a:lstStyle>
            <a:lvl1pPr>
              <a:defRPr/>
            </a:lvl1pPr>
            <a:lvl2pPr>
              <a:defRPr>
                <a:solidFill>
                  <a:schemeClr val="tx1"/>
                </a:solidFill>
              </a:defRPr>
            </a:lvl2pPr>
            <a:lvl4pPr>
              <a:spcBef>
                <a:spcPts val="0"/>
              </a:spcBef>
              <a:spcAft>
                <a:spcPts val="300"/>
              </a:spcAft>
              <a:buSzPct val="80000"/>
              <a:defRPr/>
            </a:lvl4pPr>
            <a:lvl5pPr>
              <a:spcAft>
                <a:spcPts val="300"/>
              </a:spcAft>
              <a:defRPr/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fr-FR"/>
          </a:p>
        </p:txBody>
      </p:sp>
      <p:sp>
        <p:nvSpPr>
          <p:cNvPr id="1175001769" name="Espace réservé du numéro de diapositive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Page </a:t>
            </a:r>
            <a:fld id="{733122C9-A0B9-462F-8757-0847AD287B63}" type="slidenum">
              <a:rPr lang="fr-FR"/>
              <a:t>‹#›</a:t>
            </a:fld>
            <a:endParaRPr lang="fr-FR"/>
          </a:p>
        </p:txBody>
      </p:sp>
      <p:sp>
        <p:nvSpPr>
          <p:cNvPr id="1619547256" name="Espace réservé du pied de page 8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l COLD Cool copper Operation Linac Demonstrator and preliminary studies for a 6GeV injector Linac at ESRF l LCWS2025, Valencia, 22nd Oct 2025 l A. D'Elia et al.</a:t>
            </a:r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Use for importing slid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8752858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89808190" name="Footer Placeholder 2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l COLD Cool copper Operation Linac Demonstrator and preliminary studies for a 6GeV injector Linac at ESRF l LCWS2025, Valencia, 22nd Oct 2025 l A. D'Elia et al.</a:t>
            </a:r>
            <a:endParaRPr lang="fr-FR"/>
          </a:p>
        </p:txBody>
      </p:sp>
      <p:sp>
        <p:nvSpPr>
          <p:cNvPr id="248169921" name="Slide Number Placeholder 3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Page </a:t>
            </a:r>
            <a:fld id="{733122C9-A0B9-462F-8757-0847AD287B63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lour palet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9836163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ESRF COLOUR PALETTE</a:t>
            </a:r>
            <a:endParaRPr lang="en-GB"/>
          </a:p>
        </p:txBody>
      </p:sp>
      <p:sp>
        <p:nvSpPr>
          <p:cNvPr id="1905100355" name="Footer Placeholder 2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l COLD Cool copper Operation Linac Demonstrator and preliminary studies for a 6GeV injector Linac at ESRF l LCWS2025, Valencia, 22nd Oct 2025 l A. D'Elia et al.</a:t>
            </a:r>
            <a:endParaRPr lang="fr-FR"/>
          </a:p>
        </p:txBody>
      </p:sp>
      <p:sp>
        <p:nvSpPr>
          <p:cNvPr id="1056834087" name="Slide Number Placeholder 3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Page </a:t>
            </a:r>
            <a:fld id="{733122C9-A0B9-462F-8757-0847AD287B63}" type="slidenum">
              <a:rPr lang="fr-FR"/>
              <a:t>‹#›</a:t>
            </a:fld>
            <a:endParaRPr lang="fr-FR"/>
          </a:p>
        </p:txBody>
      </p:sp>
      <p:grpSp>
        <p:nvGrpSpPr>
          <p:cNvPr id="629824651" name="Group 4"/>
          <p:cNvGrpSpPr/>
          <p:nvPr userDrawn="1"/>
        </p:nvGrpSpPr>
        <p:grpSpPr bwMode="auto">
          <a:xfrm>
            <a:off x="2334965" y="1016733"/>
            <a:ext cx="7073403" cy="4780955"/>
            <a:chOff x="977503" y="761588"/>
            <a:chExt cx="6421177" cy="4780955"/>
          </a:xfrm>
        </p:grpSpPr>
        <p:sp>
          <p:nvSpPr>
            <p:cNvPr id="6" name="Oval 5"/>
            <p:cNvSpPr/>
            <p:nvPr/>
          </p:nvSpPr>
          <p:spPr bwMode="auto">
            <a:xfrm>
              <a:off x="2803892" y="1812730"/>
              <a:ext cx="2628292" cy="262829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sz="1800"/>
            </a:p>
          </p:txBody>
        </p:sp>
        <p:sp>
          <p:nvSpPr>
            <p:cNvPr id="7" name="Oval 6"/>
            <p:cNvSpPr/>
            <p:nvPr/>
          </p:nvSpPr>
          <p:spPr bwMode="auto">
            <a:xfrm>
              <a:off x="4175956" y="1016392"/>
              <a:ext cx="576404" cy="576404"/>
            </a:xfrm>
            <a:prstGeom prst="ellipse">
              <a:avLst/>
            </a:prstGeom>
            <a:solidFill>
              <a:srgbClr val="ED77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sz="1800"/>
            </a:p>
          </p:txBody>
        </p:sp>
        <p:sp>
          <p:nvSpPr>
            <p:cNvPr id="8" name="Oval 7"/>
            <p:cNvSpPr/>
            <p:nvPr/>
          </p:nvSpPr>
          <p:spPr bwMode="auto">
            <a:xfrm>
              <a:off x="5003708" y="1393465"/>
              <a:ext cx="576404" cy="576404"/>
            </a:xfrm>
            <a:prstGeom prst="ellipse">
              <a:avLst/>
            </a:prstGeom>
            <a:solidFill>
              <a:srgbClr val="F4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sz="1800"/>
            </a:p>
          </p:txBody>
        </p:sp>
        <p:sp>
          <p:nvSpPr>
            <p:cNvPr id="9" name="Oval 8"/>
            <p:cNvSpPr/>
            <p:nvPr/>
          </p:nvSpPr>
          <p:spPr bwMode="auto">
            <a:xfrm>
              <a:off x="5507764" y="1980062"/>
              <a:ext cx="576404" cy="576404"/>
            </a:xfrm>
            <a:prstGeom prst="ellipse">
              <a:avLst/>
            </a:prstGeom>
            <a:solidFill>
              <a:srgbClr val="FFD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sz="1800"/>
            </a:p>
          </p:txBody>
        </p:sp>
        <p:sp>
          <p:nvSpPr>
            <p:cNvPr id="10" name="Oval 9"/>
            <p:cNvSpPr/>
            <p:nvPr/>
          </p:nvSpPr>
          <p:spPr bwMode="auto">
            <a:xfrm>
              <a:off x="5688124" y="2740535"/>
              <a:ext cx="576404" cy="576404"/>
            </a:xfrm>
            <a:prstGeom prst="ellipse">
              <a:avLst/>
            </a:prstGeom>
            <a:solidFill>
              <a:srgbClr val="51A0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sz="1800"/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5580282" y="3501008"/>
              <a:ext cx="576404" cy="576404"/>
            </a:xfrm>
            <a:prstGeom prst="ellipse">
              <a:avLst/>
            </a:prstGeom>
            <a:solidFill>
              <a:srgbClr val="0098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sz="1800"/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5148064" y="4169035"/>
              <a:ext cx="576404" cy="576404"/>
            </a:xfrm>
            <a:prstGeom prst="ellipse">
              <a:avLst/>
            </a:prstGeom>
            <a:solidFill>
              <a:srgbClr val="AF00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sz="1800"/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2367593" y="1709154"/>
              <a:ext cx="576404" cy="576404"/>
            </a:xfrm>
            <a:prstGeom prst="ellipse">
              <a:avLst/>
            </a:prstGeom>
            <a:solidFill>
              <a:srgbClr val="132577">
                <a:alpha val="7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sz="1800"/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2079391" y="2433493"/>
              <a:ext cx="576404" cy="576404"/>
            </a:xfrm>
            <a:prstGeom prst="ellipse">
              <a:avLst/>
            </a:prstGeom>
            <a:solidFill>
              <a:srgbClr val="132577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sz="1800"/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3491370" y="4689140"/>
              <a:ext cx="576404" cy="576404"/>
            </a:xfrm>
            <a:prstGeom prst="ellipse">
              <a:avLst/>
            </a:prstGeom>
            <a:solidFill>
              <a:srgbClr val="B7B9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sz="1800"/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2706262" y="4329100"/>
              <a:ext cx="576404" cy="576404"/>
            </a:xfrm>
            <a:prstGeom prst="ellipse">
              <a:avLst/>
            </a:prstGeom>
            <a:solidFill>
              <a:srgbClr val="D1D2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sz="1800"/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2113415" y="3746995"/>
              <a:ext cx="576404" cy="576404"/>
            </a:xfrm>
            <a:prstGeom prst="ellipse">
              <a:avLst/>
            </a:prstGeom>
            <a:solidFill>
              <a:srgbClr val="F4F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sz="1800"/>
            </a:p>
          </p:txBody>
        </p:sp>
        <p:sp>
          <p:nvSpPr>
            <p:cNvPr id="18" name="TextBox 17"/>
            <p:cNvSpPr txBox="1"/>
            <p:nvPr/>
          </p:nvSpPr>
          <p:spPr bwMode="auto">
            <a:xfrm>
              <a:off x="3545461" y="3053707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fr-FR" sz="1200">
                  <a:solidFill>
                    <a:schemeClr val="bg1"/>
                  </a:solidFill>
                </a:rPr>
                <a:t>R019G037B119</a:t>
              </a:r>
              <a:endParaRPr lang="en-GB" sz="120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 bwMode="auto">
            <a:xfrm>
              <a:off x="4339537" y="761588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fr-FR" sz="1200"/>
                <a:t>R237G119B003</a:t>
              </a:r>
              <a:endParaRPr lang="en-GB" sz="1200"/>
            </a:p>
          </p:txBody>
        </p:sp>
        <p:sp>
          <p:nvSpPr>
            <p:cNvPr id="20" name="TextBox 19"/>
            <p:cNvSpPr txBox="1"/>
            <p:nvPr/>
          </p:nvSpPr>
          <p:spPr bwMode="auto">
            <a:xfrm>
              <a:off x="5273712" y="116293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fr-FR" sz="1200"/>
                <a:t>R244G163B000</a:t>
              </a:r>
              <a:endParaRPr lang="en-GB" sz="1200"/>
            </a:p>
          </p:txBody>
        </p:sp>
        <p:sp>
          <p:nvSpPr>
            <p:cNvPr id="21" name="TextBox 20"/>
            <p:cNvSpPr txBox="1"/>
            <p:nvPr/>
          </p:nvSpPr>
          <p:spPr bwMode="auto">
            <a:xfrm>
              <a:off x="5795966" y="1756869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fr-FR" sz="1200"/>
                <a:t>R255G221B000</a:t>
              </a:r>
              <a:endParaRPr lang="en-GB" sz="1200"/>
            </a:p>
          </p:txBody>
        </p:sp>
        <p:sp>
          <p:nvSpPr>
            <p:cNvPr id="22" name="TextBox 21"/>
            <p:cNvSpPr txBox="1"/>
            <p:nvPr/>
          </p:nvSpPr>
          <p:spPr bwMode="auto">
            <a:xfrm>
              <a:off x="6084168" y="257054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fr-FR" sz="1200"/>
                <a:t>R081G160B038</a:t>
              </a:r>
              <a:endParaRPr lang="en-GB" sz="1200"/>
            </a:p>
          </p:txBody>
        </p:sp>
        <p:sp>
          <p:nvSpPr>
            <p:cNvPr id="23" name="TextBox 22"/>
            <p:cNvSpPr txBox="1"/>
            <p:nvPr/>
          </p:nvSpPr>
          <p:spPr bwMode="auto">
            <a:xfrm>
              <a:off x="6084168" y="3409384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fr-FR" sz="1200"/>
                <a:t>R000G152B212</a:t>
              </a:r>
              <a:endParaRPr lang="en-GB" sz="1200"/>
            </a:p>
          </p:txBody>
        </p:sp>
        <p:sp>
          <p:nvSpPr>
            <p:cNvPr id="24" name="TextBox 23"/>
            <p:cNvSpPr txBox="1"/>
            <p:nvPr/>
          </p:nvSpPr>
          <p:spPr bwMode="auto">
            <a:xfrm>
              <a:off x="5677172" y="4159448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fr-FR" sz="1200"/>
                <a:t>R175G000B124</a:t>
              </a:r>
              <a:endParaRPr lang="en-GB" sz="1200"/>
            </a:p>
          </p:txBody>
        </p:sp>
        <p:sp>
          <p:nvSpPr>
            <p:cNvPr id="25" name="TextBox 24"/>
            <p:cNvSpPr txBox="1"/>
            <p:nvPr/>
          </p:nvSpPr>
          <p:spPr bwMode="auto">
            <a:xfrm>
              <a:off x="1312568" y="1497250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fr-FR" sz="1200"/>
                <a:t>ESRF blue 75%</a:t>
              </a:r>
              <a:endParaRPr lang="en-GB" sz="1200"/>
            </a:p>
          </p:txBody>
        </p:sp>
        <p:sp>
          <p:nvSpPr>
            <p:cNvPr id="26" name="TextBox 25"/>
            <p:cNvSpPr txBox="1"/>
            <p:nvPr/>
          </p:nvSpPr>
          <p:spPr bwMode="auto">
            <a:xfrm>
              <a:off x="977503" y="227946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fr-FR" sz="1200"/>
                <a:t>ESRF blue 50%</a:t>
              </a:r>
              <a:endParaRPr lang="en-GB" sz="1200"/>
            </a:p>
          </p:txBody>
        </p:sp>
        <p:sp>
          <p:nvSpPr>
            <p:cNvPr id="27" name="TextBox 26"/>
            <p:cNvSpPr txBox="1"/>
            <p:nvPr/>
          </p:nvSpPr>
          <p:spPr bwMode="auto">
            <a:xfrm>
              <a:off x="2878263" y="5265544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fr-FR" sz="1200"/>
                <a:t>R183G185B186</a:t>
              </a:r>
              <a:endParaRPr lang="en-GB" sz="1200"/>
            </a:p>
          </p:txBody>
        </p:sp>
        <p:sp>
          <p:nvSpPr>
            <p:cNvPr id="28" name="TextBox 27"/>
            <p:cNvSpPr txBox="1"/>
            <p:nvPr/>
          </p:nvSpPr>
          <p:spPr bwMode="auto">
            <a:xfrm>
              <a:off x="1968154" y="4899336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fr-FR" sz="1200"/>
                <a:t>R209G210B212</a:t>
              </a:r>
              <a:endParaRPr lang="en-GB" sz="1200"/>
            </a:p>
          </p:txBody>
        </p:sp>
        <p:sp>
          <p:nvSpPr>
            <p:cNvPr id="29" name="TextBox 28"/>
            <p:cNvSpPr txBox="1"/>
            <p:nvPr/>
          </p:nvSpPr>
          <p:spPr bwMode="auto">
            <a:xfrm>
              <a:off x="1238010" y="431192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fr-FR" sz="1200"/>
                <a:t>R244G244B244</a:t>
              </a:r>
              <a:endParaRPr lang="en-GB" sz="1200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Use for importing slides" userDrawn="1">
  <p:cSld name="1_Use for importing slid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6798523" name="Google Shape;30;p4"/>
          <p:cNvSpPr txBox="1">
            <a:spLocks noGrp="1"/>
          </p:cNvSpPr>
          <p:nvPr>
            <p:ph type="title"/>
          </p:nvPr>
        </p:nvSpPr>
        <p:spPr bwMode="auto">
          <a:xfrm>
            <a:off x="969600" y="151200"/>
            <a:ext cx="10982400" cy="596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72000" tIns="0" rIns="7200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85986195" name="Google Shape;31;p4"/>
          <p:cNvSpPr txBox="1">
            <a:spLocks noGrp="1"/>
          </p:cNvSpPr>
          <p:nvPr>
            <p:ph type="dt" idx="10"/>
          </p:nvPr>
        </p:nvSpPr>
        <p:spPr bwMode="auto">
          <a:xfrm>
            <a:off x="0" y="6705364"/>
            <a:ext cx="815413" cy="152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386582676" name="Google Shape;32;p4"/>
          <p:cNvSpPr txBox="1">
            <a:spLocks noGrp="1"/>
          </p:cNvSpPr>
          <p:nvPr>
            <p:ph type="sldNum" idx="12"/>
          </p:nvPr>
        </p:nvSpPr>
        <p:spPr bwMode="auto">
          <a:xfrm>
            <a:off x="264002" y="6483437"/>
            <a:ext cx="551412" cy="2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>
              <a:defRPr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14073874" name="Google Shape;33;p4"/>
          <p:cNvSpPr txBox="1">
            <a:spLocks noGrp="1"/>
          </p:cNvSpPr>
          <p:nvPr>
            <p:ph type="ftr" idx="11"/>
          </p:nvPr>
        </p:nvSpPr>
        <p:spPr bwMode="auto">
          <a:xfrm>
            <a:off x="840001" y="6483349"/>
            <a:ext cx="8160000" cy="212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l COLD Cool copper Operation Linac Demonstrator and preliminary studies for a 6GeV injector Linac at ESRF l LCWS2025, Valencia, 22nd Oct 2025 l A. D'Elia et al.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8846373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32474598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80971013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l COLD Cool copper Operation Linac Demonstrator and preliminary studies for a 6GeV injector Linac at ESRF l LCWS2025, Valencia, 22nd Oct 2025 l A. D'Elia et al.</a:t>
            </a:r>
            <a:endParaRPr/>
          </a:p>
        </p:txBody>
      </p:sp>
      <p:sp>
        <p:nvSpPr>
          <p:cNvPr id="694135729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4D2B21D-0D51-45EF-A462-566ED68CD9F3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91741305" name="Image 8" descr="logo_texte.jpg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9552000" y="6210000"/>
            <a:ext cx="2634592" cy="648000"/>
          </a:xfrm>
          <a:prstGeom prst="rect">
            <a:avLst/>
          </a:prstGeom>
        </p:spPr>
      </p:pic>
      <p:sp>
        <p:nvSpPr>
          <p:cNvPr id="1519242085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969600" y="126000"/>
            <a:ext cx="10982400" cy="49680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/>
          <a:p>
            <a:pPr>
              <a:defRPr/>
            </a:pPr>
            <a:r>
              <a:rPr lang="fr-FR"/>
              <a:t>CLICK TO MODIFY THE STYLE OF THE TITLE</a:t>
            </a:r>
            <a:endParaRPr/>
          </a:p>
        </p:txBody>
      </p:sp>
      <p:sp>
        <p:nvSpPr>
          <p:cNvPr id="1424902006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969600" y="764704"/>
            <a:ext cx="10982400" cy="54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>
              <a:defRPr/>
            </a:pPr>
            <a:r>
              <a:rPr lang="fr-FR"/>
              <a:t>Click to modify attributes</a:t>
            </a:r>
            <a:endParaRPr/>
          </a:p>
          <a:p>
            <a:pPr lvl="1">
              <a:defRPr/>
            </a:pPr>
            <a:endParaRPr lang="fr-FR"/>
          </a:p>
          <a:p>
            <a:pPr lvl="1">
              <a:defRPr/>
            </a:pPr>
            <a:r>
              <a:rPr lang="fr-FR"/>
              <a:t>Second level</a:t>
            </a:r>
            <a:endParaRPr/>
          </a:p>
          <a:p>
            <a:pPr lvl="2">
              <a:defRPr/>
            </a:pPr>
            <a:r>
              <a:rPr lang="fr-FR"/>
              <a:t>Third level</a:t>
            </a:r>
            <a:endParaRPr/>
          </a:p>
          <a:p>
            <a:pPr lvl="3">
              <a:defRPr/>
            </a:pPr>
            <a:r>
              <a:rPr lang="fr-FR"/>
              <a:t>Fourth level</a:t>
            </a:r>
            <a:endParaRPr/>
          </a:p>
          <a:p>
            <a:pPr lvl="4">
              <a:defRPr/>
            </a:pPr>
            <a:r>
              <a:rPr lang="fr-FR"/>
              <a:t>Fifth level</a:t>
            </a:r>
            <a:endParaRPr/>
          </a:p>
        </p:txBody>
      </p:sp>
      <p:sp>
        <p:nvSpPr>
          <p:cNvPr id="106405466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959429" y="6483350"/>
            <a:ext cx="8160000" cy="21248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 cap="none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l COLD Cool copper Operation Linac Demonstrator and preliminary studies for a 6GeV injector Linac at ESRF l LCWS2025, Valencia, 22nd Oct 2025 l A. D'Elia et al.</a:t>
            </a:r>
            <a:endParaRPr lang="fr-FR"/>
          </a:p>
        </p:txBody>
      </p:sp>
      <p:sp>
        <p:nvSpPr>
          <p:cNvPr id="1428877870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239350" y="6483437"/>
            <a:ext cx="551412" cy="2124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Page </a:t>
            </a:r>
            <a:fld id="{733122C9-A0B9-462F-8757-0847AD287B63}" type="slidenum">
              <a:rPr lang="fr-FR"/>
              <a:t>‹#›</a:t>
            </a:fld>
            <a:endParaRPr lang="fr-FR"/>
          </a:p>
        </p:txBody>
      </p:sp>
      <p:sp>
        <p:nvSpPr>
          <p:cNvPr id="1381578251" name="Rectangle 7"/>
          <p:cNvSpPr/>
          <p:nvPr/>
        </p:nvSpPr>
        <p:spPr bwMode="auto">
          <a:xfrm>
            <a:off x="240000" y="126000"/>
            <a:ext cx="6624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/>
          </a:p>
        </p:txBody>
      </p:sp>
      <p:pic>
        <p:nvPicPr>
          <p:cNvPr id="1069794186" name="Image 8" descr="logo_texte.jpg"/>
          <p:cNvPicPr>
            <a:picLocks noChangeAspect="1"/>
          </p:cNvPicPr>
          <p:nvPr userDrawn="1"/>
        </p:nvPicPr>
        <p:blipFill>
          <a:blip r:embed="rId9"/>
          <a:stretch/>
        </p:blipFill>
        <p:spPr bwMode="auto">
          <a:xfrm>
            <a:off x="9552000" y="6210000"/>
            <a:ext cx="2634592" cy="648000"/>
          </a:xfrm>
          <a:prstGeom prst="rect">
            <a:avLst/>
          </a:prstGeom>
        </p:spPr>
      </p:pic>
      <p:sp>
        <p:nvSpPr>
          <p:cNvPr id="531472923" name="Rectangle 10"/>
          <p:cNvSpPr/>
          <p:nvPr userDrawn="1"/>
        </p:nvSpPr>
        <p:spPr bwMode="auto">
          <a:xfrm>
            <a:off x="240000" y="126000"/>
            <a:ext cx="6624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dt="0"/>
  <p:txStyles>
    <p:titleStyle>
      <a:lvl1pPr algn="l" defTabSz="914400" rtl="0">
        <a:spcBef>
          <a:spcPts val="0"/>
        </a:spcBef>
        <a:buNone/>
        <a:defRPr sz="1600" b="1" cap="all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>
        <a:spcBef>
          <a:spcPts val="0"/>
        </a:spcBef>
        <a:spcAft>
          <a:spcPts val="1000"/>
        </a:spcAft>
        <a:buFont typeface="Arial"/>
        <a:buNone/>
        <a:defRPr sz="1800" b="1">
          <a:solidFill>
            <a:schemeClr val="accent6"/>
          </a:solidFill>
          <a:latin typeface="+mn-lt"/>
          <a:ea typeface="+mn-ea"/>
          <a:cs typeface="+mn-cs"/>
        </a:defRPr>
      </a:lvl1pPr>
      <a:lvl2pPr marL="0" indent="0" algn="l" defTabSz="914400" rtl="0">
        <a:spcBef>
          <a:spcPts val="0"/>
        </a:spcBef>
        <a:spcAft>
          <a:spcPts val="1500"/>
        </a:spcAft>
        <a:buFont typeface="Arial"/>
        <a:buNone/>
        <a:defRPr sz="17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>
        <a:lnSpc>
          <a:spcPct val="105000"/>
        </a:lnSpc>
        <a:spcBef>
          <a:spcPts val="0"/>
        </a:spcBef>
        <a:spcAft>
          <a:spcPts val="500"/>
        </a:spcAft>
        <a:buFont typeface="Arial"/>
        <a:buNone/>
        <a:defRPr sz="150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4625" algn="l" defTabSz="914400" rtl="0">
        <a:lnSpc>
          <a:spcPct val="110000"/>
        </a:lnSpc>
        <a:spcBef>
          <a:spcPts val="0"/>
        </a:spcBef>
        <a:spcAft>
          <a:spcPts val="400"/>
        </a:spcAft>
        <a:buClr>
          <a:schemeClr val="accent6"/>
        </a:buClr>
        <a:buFont typeface="Wingdings"/>
        <a:buChar char="l"/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162050" indent="-174625" algn="l" defTabSz="914400" rtl="0">
        <a:spcBef>
          <a:spcPts val="0"/>
        </a:spcBef>
        <a:spcAft>
          <a:spcPts val="600"/>
        </a:spcAft>
        <a:buClr>
          <a:schemeClr val="accent6"/>
        </a:buClr>
        <a:buFont typeface="ITCOfficinaSans LT Book"/>
        <a:buChar char="&gt;"/>
        <a:defRPr sz="1200" i="1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svg"/><Relationship Id="rId3" Type="http://schemas.openxmlformats.org/officeDocument/2006/relationships/image" Target="../media/image19.png"/><Relationship Id="rId7" Type="http://schemas.openxmlformats.org/officeDocument/2006/relationships/image" Target="../media/image23.svg"/><Relationship Id="rId12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11" Type="http://schemas.openxmlformats.org/officeDocument/2006/relationships/image" Target="../media/image27.svg"/><Relationship Id="rId5" Type="http://schemas.openxmlformats.org/officeDocument/2006/relationships/image" Target="../media/image21.jp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ab/abstract/10.1103/PhysRevSTAB.18.02070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76123324" name="TextBox 2"/>
          <p:cNvSpPr txBox="1"/>
          <p:nvPr/>
        </p:nvSpPr>
        <p:spPr bwMode="auto">
          <a:xfrm>
            <a:off x="767408" y="4221088"/>
            <a:ext cx="10441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2400" b="1">
                <a:solidFill>
                  <a:schemeClr val="accent2"/>
                </a:solidFill>
              </a:rPr>
              <a:t>COLD Cool copper Operation Linac Demonstrator and preliminary studies for a 6GeV injector Linac at ESRF</a:t>
            </a:r>
            <a:endParaRPr/>
          </a:p>
        </p:txBody>
      </p:sp>
      <p:sp>
        <p:nvSpPr>
          <p:cNvPr id="1673394394" name="TextBox 3"/>
          <p:cNvSpPr txBox="1"/>
          <p:nvPr/>
        </p:nvSpPr>
        <p:spPr bwMode="auto">
          <a:xfrm>
            <a:off x="407368" y="192205"/>
            <a:ext cx="115212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200" b="1" u="sng"/>
              <a:t>A. D’Elia</a:t>
            </a:r>
            <a:r>
              <a:rPr lang="en-US" sz="1200" b="1"/>
              <a:t> </a:t>
            </a:r>
            <a:r>
              <a:rPr lang="en-US" sz="1200"/>
              <a:t>on behalf of the COLD project team: </a:t>
            </a:r>
            <a:endParaRPr/>
          </a:p>
          <a:p>
            <a:pPr>
              <a:defRPr/>
            </a:pPr>
            <a:r>
              <a:rPr lang="en-US" sz="1200"/>
              <a:t>S. Liuzzo, P.Borowiec, V.Serrière, M.Dubrulle, M.Morati, S.White, F. Ewald, N.Benoist, K.Scheidt, B.Roche, C.Benabderrahmane,  G. Le Bec, R.Bourtenbourg, J.-L. Pons, D. Martin, B. Pelissier, L.Eybert, T.Brochard, C.Maccarrone, J.-L. Revol, B.Joly, Y.Gouez, H. Pedroso Marques, P.Colomp, A.Dely, F.Falaise, David Frichet, Q.Qin</a:t>
            </a:r>
          </a:p>
          <a:p>
            <a:pPr>
              <a:defRPr/>
            </a:pPr>
            <a:r>
              <a:rPr lang="en-US" sz="1200"/>
              <a:t>International collaborators</a:t>
            </a:r>
            <a:endParaRPr/>
          </a:p>
          <a:p>
            <a:pPr>
              <a:defRPr/>
            </a:pPr>
            <a:r>
              <a:rPr lang="en-US" sz="1200"/>
              <a:t>E.Nanni, A.Dhar, W.-H. Tan, G.Aymar (SLAC), </a:t>
            </a:r>
            <a:endParaRPr/>
          </a:p>
          <a:p>
            <a:pPr>
              <a:defRPr/>
            </a:pPr>
            <a:r>
              <a:rPr lang="en-US" sz="1200"/>
              <a:t>A.Latina (CERN), </a:t>
            </a:r>
            <a:endParaRPr/>
          </a:p>
          <a:p>
            <a:pPr>
              <a:defRPr/>
            </a:pPr>
            <a:r>
              <a:rPr lang="en-US" sz="1200"/>
              <a:t>D.Alesini, F.Cardelli, A.Giribono, C.Vaccarezza, G.Silvi (LNF), </a:t>
            </a:r>
            <a:endParaRPr/>
          </a:p>
          <a:p>
            <a:pPr>
              <a:defRPr/>
            </a:pPr>
            <a:r>
              <a:rPr lang="en-US" sz="1200"/>
              <a:t>M.Andorf, J.Maxson (Cornell), </a:t>
            </a:r>
            <a:endParaRPr/>
          </a:p>
          <a:p>
            <a:pPr>
              <a:defRPr/>
            </a:pPr>
            <a:r>
              <a:rPr lang="en-US" sz="1200"/>
              <a:t>P.Craievich, R.Zennaro (PSI)</a:t>
            </a:r>
            <a:endParaRPr/>
          </a:p>
        </p:txBody>
      </p:sp>
      <p:sp>
        <p:nvSpPr>
          <p:cNvPr id="780111073" name="TextBox 1"/>
          <p:cNvSpPr txBox="1"/>
          <p:nvPr/>
        </p:nvSpPr>
        <p:spPr bwMode="auto">
          <a:xfrm>
            <a:off x="3147084" y="6381328"/>
            <a:ext cx="5442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b="1"/>
              <a:t>LCWS2025, Valencia, Spain, 20-24 October 2025</a:t>
            </a:r>
            <a:endParaRPr b="1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9245499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Space available</a:t>
            </a:r>
            <a:endParaRPr/>
          </a:p>
        </p:txBody>
      </p:sp>
      <p:sp>
        <p:nvSpPr>
          <p:cNvPr id="1586992733" name="Footer Placeholder 2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l COLD Cool copper Operation Linac Demonstrator and preliminary studies for a 6GeV injector Linac at ESRF l LCWS2025, Valencia, 22nd Oct 2025 l A. D'Elia et al.</a:t>
            </a:r>
            <a:endParaRPr lang="fr-FR"/>
          </a:p>
        </p:txBody>
      </p:sp>
      <p:sp>
        <p:nvSpPr>
          <p:cNvPr id="49079366" name="Slide Number Placeholder 3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Page </a:t>
            </a:r>
            <a:fld id="{733122C9-A0B9-462F-8757-0847AD287B63}" type="slidenum">
              <a:rPr lang="fr-FR"/>
              <a:t>10</a:t>
            </a:fld>
            <a:endParaRPr lang="fr-FR"/>
          </a:p>
        </p:txBody>
      </p:sp>
      <p:pic>
        <p:nvPicPr>
          <p:cNvPr id="329730414" name="Picture 5"/>
          <p:cNvPicPr>
            <a:picLocks noChangeAspect="1"/>
          </p:cNvPicPr>
          <p:nvPr/>
        </p:nvPicPr>
        <p:blipFill>
          <a:blip r:embed="rId3"/>
          <a:srcRect t="9226"/>
          <a:stretch/>
        </p:blipFill>
        <p:spPr bwMode="auto">
          <a:xfrm>
            <a:off x="0" y="1412776"/>
            <a:ext cx="12192000" cy="4764890"/>
          </a:xfrm>
          <a:prstGeom prst="rect">
            <a:avLst/>
          </a:prstGeom>
        </p:spPr>
      </p:pic>
      <p:sp>
        <p:nvSpPr>
          <p:cNvPr id="143709905" name="Rectangle 6"/>
          <p:cNvSpPr/>
          <p:nvPr/>
        </p:nvSpPr>
        <p:spPr bwMode="auto">
          <a:xfrm>
            <a:off x="6816080" y="2498810"/>
            <a:ext cx="3744415" cy="288032"/>
          </a:xfrm>
          <a:prstGeom prst="rect">
            <a:avLst/>
          </a:prstGeom>
          <a:solidFill>
            <a:schemeClr val="accent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/>
              <a:t>Present linac 19.5m</a:t>
            </a:r>
            <a:endParaRPr/>
          </a:p>
        </p:txBody>
      </p:sp>
      <p:sp>
        <p:nvSpPr>
          <p:cNvPr id="685278687" name="Rectangle 7"/>
          <p:cNvSpPr/>
          <p:nvPr/>
        </p:nvSpPr>
        <p:spPr bwMode="auto">
          <a:xfrm>
            <a:off x="1631504" y="2489984"/>
            <a:ext cx="5112568" cy="288032"/>
          </a:xfrm>
          <a:prstGeom prst="rect">
            <a:avLst/>
          </a:prstGeom>
          <a:solidFill>
            <a:schemeClr val="bg2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>
                <a:solidFill>
                  <a:srgbClr val="C00000"/>
                </a:solidFill>
              </a:rPr>
              <a:t>Empty tunnel space 40m</a:t>
            </a:r>
            <a:endParaRPr/>
          </a:p>
        </p:txBody>
      </p:sp>
      <p:sp>
        <p:nvSpPr>
          <p:cNvPr id="919140771" name="TextBox 8"/>
          <p:cNvSpPr txBox="1"/>
          <p:nvPr/>
        </p:nvSpPr>
        <p:spPr bwMode="auto">
          <a:xfrm>
            <a:off x="7042436" y="693920"/>
            <a:ext cx="1826141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60m long tunnel</a:t>
            </a:r>
            <a:endParaRPr/>
          </a:p>
        </p:txBody>
      </p:sp>
      <p:sp>
        <p:nvSpPr>
          <p:cNvPr id="1688438030" name="TextBox 9"/>
          <p:cNvSpPr txBox="1"/>
          <p:nvPr/>
        </p:nvSpPr>
        <p:spPr bwMode="auto">
          <a:xfrm>
            <a:off x="8986652" y="604494"/>
            <a:ext cx="453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800" b="1">
                <a:solidFill>
                  <a:schemeClr val="bg2"/>
                </a:solidFill>
              </a:rPr>
              <a:t>✓</a:t>
            </a:r>
            <a:endParaRPr lang="en-US" b="1">
              <a:solidFill>
                <a:schemeClr val="bg2"/>
              </a:solidFill>
            </a:endParaRPr>
          </a:p>
        </p:txBody>
      </p:sp>
      <p:sp>
        <p:nvSpPr>
          <p:cNvPr id="1128364206" name="TextBox 10"/>
          <p:cNvSpPr txBox="1"/>
          <p:nvPr/>
        </p:nvSpPr>
        <p:spPr bwMode="auto">
          <a:xfrm>
            <a:off x="8986652" y="1057428"/>
            <a:ext cx="453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800" b="1">
                <a:solidFill>
                  <a:schemeClr val="bg2"/>
                </a:solidFill>
              </a:rPr>
              <a:t>✓</a:t>
            </a:r>
            <a:endParaRPr lang="en-US" b="1">
              <a:solidFill>
                <a:schemeClr val="bg2"/>
              </a:solidFill>
            </a:endParaRPr>
          </a:p>
        </p:txBody>
      </p:sp>
      <p:sp>
        <p:nvSpPr>
          <p:cNvPr id="1236962845" name="TextBox 11"/>
          <p:cNvSpPr txBox="1"/>
          <p:nvPr/>
        </p:nvSpPr>
        <p:spPr bwMode="auto">
          <a:xfrm>
            <a:off x="7536160" y="1152589"/>
            <a:ext cx="838691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Safety</a:t>
            </a:r>
            <a:endParaRPr/>
          </a:p>
        </p:txBody>
      </p:sp>
      <p:sp>
        <p:nvSpPr>
          <p:cNvPr id="1068667519" name="TextBox 20"/>
          <p:cNvSpPr txBox="1"/>
          <p:nvPr/>
        </p:nvSpPr>
        <p:spPr bwMode="auto">
          <a:xfrm>
            <a:off x="1199457" y="690924"/>
            <a:ext cx="5616624" cy="64633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solidFill>
                  <a:schemeClr val="bg2"/>
                </a:solidFill>
              </a:rPr>
              <a:t>~0.5GeV C</a:t>
            </a:r>
            <a:r>
              <a:rPr lang="en-US" baseline="30000">
                <a:solidFill>
                  <a:schemeClr val="bg2"/>
                </a:solidFill>
              </a:rPr>
              <a:t>3</a:t>
            </a:r>
            <a:r>
              <a:rPr lang="en-US">
                <a:solidFill>
                  <a:schemeClr val="bg2"/>
                </a:solidFill>
              </a:rPr>
              <a:t> demonstrator could fit in the empty tunnel </a:t>
            </a:r>
            <a:r>
              <a:rPr lang="en-US"/>
              <a:t>and allows independent EBS operation </a:t>
            </a:r>
            <a:endParaRPr/>
          </a:p>
        </p:txBody>
      </p:sp>
      <p:sp>
        <p:nvSpPr>
          <p:cNvPr id="1003868427" name="TextBox 4"/>
          <p:cNvSpPr txBox="1"/>
          <p:nvPr/>
        </p:nvSpPr>
        <p:spPr bwMode="auto">
          <a:xfrm>
            <a:off x="515056" y="4941168"/>
            <a:ext cx="6805079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The empty tunnel space will be used for conditioning of RF structures (S-Band, C-band, …), test of diagnostics, training of personnel with high-power, pulsed RF, UHV, laser technology… 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09936468" name="Footer Placeholder 2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l COLD Cool copper Operation Linac Demonstrator and preliminary studies for a 6GeV injector Linac at ESRF l LCWS2025, Valencia, 22nd Oct 2025 l A. D'Elia et al.</a:t>
            </a:r>
            <a:endParaRPr lang="fr-FR"/>
          </a:p>
        </p:txBody>
      </p:sp>
      <p:sp>
        <p:nvSpPr>
          <p:cNvPr id="1667189310" name="Slide Number Placeholder 3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Page </a:t>
            </a:r>
            <a:fld id="{733122C9-A0B9-462F-8757-0847AD287B63}" type="slidenum">
              <a:rPr lang="fr-FR"/>
              <a:t>11</a:t>
            </a:fld>
            <a:endParaRPr lang="fr-FR"/>
          </a:p>
        </p:txBody>
      </p:sp>
      <p:sp>
        <p:nvSpPr>
          <p:cNvPr id="1095114430" name="TextBox 5"/>
          <p:cNvSpPr txBox="1"/>
          <p:nvPr/>
        </p:nvSpPr>
        <p:spPr bwMode="auto">
          <a:xfrm>
            <a:off x="239350" y="116632"/>
            <a:ext cx="2292753" cy="646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3600" b="1">
                <a:solidFill>
                  <a:schemeClr val="accent6">
                    <a:lumMod val="60000"/>
                    <a:lumOff val="40000"/>
                  </a:schemeClr>
                </a:solidFill>
              </a:rPr>
              <a:t>COLD</a:t>
            </a:r>
            <a:endParaRPr/>
          </a:p>
        </p:txBody>
      </p:sp>
      <p:sp>
        <p:nvSpPr>
          <p:cNvPr id="1712728541" name="TextBox 8"/>
          <p:cNvSpPr txBox="1"/>
          <p:nvPr/>
        </p:nvSpPr>
        <p:spPr bwMode="auto">
          <a:xfrm>
            <a:off x="515056" y="2376083"/>
            <a:ext cx="194421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A demonstrator to prove </a:t>
            </a:r>
            <a:endParaRPr/>
          </a:p>
          <a:p>
            <a:pPr>
              <a:defRPr/>
            </a:pPr>
            <a:r>
              <a:rPr lang="en-US" b="1"/>
              <a:t>high gradient cryogenic accelerating structures </a:t>
            </a:r>
            <a:endParaRPr/>
          </a:p>
          <a:p>
            <a:pPr>
              <a:defRPr/>
            </a:pPr>
            <a:r>
              <a:rPr lang="en-US"/>
              <a:t>for users facility grade </a:t>
            </a:r>
            <a:r>
              <a:rPr lang="en-US" b="1"/>
              <a:t>operation</a:t>
            </a:r>
            <a:endParaRPr/>
          </a:p>
          <a:p>
            <a:pPr>
              <a:defRPr/>
            </a:pPr>
            <a:r>
              <a:rPr lang="en-US"/>
              <a:t>at low repetition rate.</a:t>
            </a:r>
            <a:endParaRPr/>
          </a:p>
          <a:p>
            <a:pPr>
              <a:defRPr/>
            </a:pPr>
            <a:r>
              <a:rPr lang="en-US"/>
              <a:t>The </a:t>
            </a:r>
            <a:r>
              <a:rPr lang="en-US" b="1"/>
              <a:t>pre-injector</a:t>
            </a:r>
            <a:r>
              <a:rPr lang="en-US"/>
              <a:t> of a new 6GeV linac.</a:t>
            </a:r>
            <a:endParaRPr/>
          </a:p>
        </p:txBody>
      </p:sp>
      <p:sp>
        <p:nvSpPr>
          <p:cNvPr id="535299209" name="Rectangle 9"/>
          <p:cNvSpPr/>
          <p:nvPr/>
        </p:nvSpPr>
        <p:spPr bwMode="auto">
          <a:xfrm>
            <a:off x="515056" y="898755"/>
            <a:ext cx="26796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>
                <a:solidFill>
                  <a:schemeClr val="accent2"/>
                </a:solidFill>
              </a:rPr>
              <a:t>C</a:t>
            </a:r>
            <a:r>
              <a:rPr lang="en-US" b="1" baseline="30000">
                <a:solidFill>
                  <a:schemeClr val="accent2"/>
                </a:solidFill>
              </a:rPr>
              <a:t>2 cold copper </a:t>
            </a:r>
            <a:endParaRPr/>
          </a:p>
          <a:p>
            <a:pPr>
              <a:defRPr/>
            </a:pPr>
            <a:r>
              <a:rPr lang="en-US" b="1">
                <a:solidFill>
                  <a:schemeClr val="accent2"/>
                </a:solidFill>
              </a:rPr>
              <a:t>Operation </a:t>
            </a:r>
            <a:endParaRPr/>
          </a:p>
          <a:p>
            <a:pPr>
              <a:defRPr/>
            </a:pPr>
            <a:r>
              <a:rPr lang="en-US" b="1">
                <a:solidFill>
                  <a:schemeClr val="accent2"/>
                </a:solidFill>
              </a:rPr>
              <a:t>Linac </a:t>
            </a:r>
            <a:endParaRPr/>
          </a:p>
          <a:p>
            <a:pPr>
              <a:defRPr/>
            </a:pPr>
            <a:r>
              <a:rPr lang="en-US" b="1">
                <a:solidFill>
                  <a:schemeClr val="accent2"/>
                </a:solidFill>
              </a:rPr>
              <a:t>Demonstrator</a:t>
            </a:r>
            <a:endParaRPr lang="en-US" sz="1600">
              <a:solidFill>
                <a:schemeClr val="accent2"/>
              </a:solidFill>
            </a:endParaRPr>
          </a:p>
        </p:txBody>
      </p:sp>
      <p:pic>
        <p:nvPicPr>
          <p:cNvPr id="1439740190" name="Picture 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071664" y="548680"/>
            <a:ext cx="8822759" cy="5170592"/>
          </a:xfrm>
          <a:prstGeom prst="rect">
            <a:avLst/>
          </a:prstGeom>
        </p:spPr>
      </p:pic>
      <p:sp>
        <p:nvSpPr>
          <p:cNvPr id="1058829938" name="Oval 1"/>
          <p:cNvSpPr/>
          <p:nvPr/>
        </p:nvSpPr>
        <p:spPr bwMode="auto">
          <a:xfrm>
            <a:off x="4511824" y="548680"/>
            <a:ext cx="1800200" cy="155040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78057475" name="Oval 9"/>
          <p:cNvSpPr/>
          <p:nvPr/>
        </p:nvSpPr>
        <p:spPr bwMode="auto">
          <a:xfrm>
            <a:off x="7197066" y="553269"/>
            <a:ext cx="1800200" cy="155040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82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5882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5882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8057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78057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78057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8829938" grpId="0" animBg="1"/>
      <p:bldP spid="97805747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91602836" name="Title 6"/>
          <p:cNvSpPr>
            <a:spLocks noGrp="1"/>
          </p:cNvSpPr>
          <p:nvPr>
            <p:ph type="title"/>
          </p:nvPr>
        </p:nvSpPr>
        <p:spPr bwMode="auto">
          <a:xfrm>
            <a:off x="5474642" y="787690"/>
            <a:ext cx="6493549" cy="4968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US">
                <a:solidFill>
                  <a:srgbClr val="C00000"/>
                </a:solidFill>
              </a:rPr>
              <a:t>INFN-LNF</a:t>
            </a:r>
            <a:r>
              <a:rPr lang="en-US">
                <a:solidFill>
                  <a:schemeClr val="tx1"/>
                </a:solidFill>
              </a:rPr>
              <a:t> SPARC (or CLEAR) photo-GUN: </a:t>
            </a:r>
            <a:endParaRPr/>
          </a:p>
        </p:txBody>
      </p:sp>
      <p:pic>
        <p:nvPicPr>
          <p:cNvPr id="1610931910" name="Content Placeholder 9"/>
          <p:cNvPicPr>
            <a:picLocks noGrp="1" noChangeAspect="1"/>
          </p:cNvPicPr>
          <p:nvPr>
            <p:ph idx="1"/>
          </p:nvPr>
        </p:nvPicPr>
        <p:blipFill>
          <a:blip r:embed="rId3"/>
          <a:stretch/>
        </p:blipFill>
        <p:spPr bwMode="auto">
          <a:xfrm>
            <a:off x="5474642" y="1394491"/>
            <a:ext cx="3526919" cy="2947227"/>
          </a:xfrm>
        </p:spPr>
      </p:pic>
      <p:sp>
        <p:nvSpPr>
          <p:cNvPr id="53031426" name="Slide Number Placeholder 4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Page </a:t>
            </a:r>
            <a:fld id="{733122C9-A0B9-462F-8757-0847AD287B63}" type="slidenum">
              <a:rPr lang="fr-FR"/>
              <a:t>12</a:t>
            </a:fld>
            <a:endParaRPr lang="fr-FR"/>
          </a:p>
        </p:txBody>
      </p:sp>
      <p:sp>
        <p:nvSpPr>
          <p:cNvPr id="1124282299" name="Footer Placeholder 5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l COLD Cool copper Operation Linac Demonstrator and preliminary studies for a 6GeV injector Linac at ESRF l LCWS2025, Valencia, 22nd Oct 2025 l A. D'Elia et al.</a:t>
            </a:r>
            <a:endParaRPr lang="fr-FR"/>
          </a:p>
        </p:txBody>
      </p:sp>
      <p:pic>
        <p:nvPicPr>
          <p:cNvPr id="1395079144" name="Picture 11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51552" y="1394491"/>
            <a:ext cx="3017934" cy="2185308"/>
          </a:xfrm>
          <a:prstGeom prst="rect">
            <a:avLst/>
          </a:prstGeom>
        </p:spPr>
      </p:pic>
      <p:pic>
        <p:nvPicPr>
          <p:cNvPr id="154078559" name="Content Placeholder 9"/>
          <p:cNvPicPr>
            <a:picLocks noChangeAspect="1"/>
          </p:cNvPicPr>
          <p:nvPr/>
        </p:nvPicPr>
        <p:blipFill>
          <a:blip r:embed="rId5"/>
          <a:stretch/>
        </p:blipFill>
        <p:spPr bwMode="gray">
          <a:xfrm>
            <a:off x="1575689" y="3121964"/>
            <a:ext cx="2842214" cy="1813474"/>
          </a:xfrm>
          <a:prstGeom prst="rect">
            <a:avLst/>
          </a:prstGeom>
        </p:spPr>
      </p:pic>
      <p:sp>
        <p:nvSpPr>
          <p:cNvPr id="1045661084" name="Title 6"/>
          <p:cNvSpPr txBox="1"/>
          <p:nvPr/>
        </p:nvSpPr>
        <p:spPr bwMode="gray">
          <a:xfrm>
            <a:off x="255542" y="787689"/>
            <a:ext cx="5137954" cy="67471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72000" tIns="0" rIns="72000" bIns="0" rtlCol="0" anchor="ctr" anchorCtr="0">
            <a:noAutofit/>
          </a:bodyPr>
          <a:lstStyle>
            <a:lvl1pPr algn="l" defTabSz="914400" rtl="0">
              <a:spcBef>
                <a:spcPts val="0"/>
              </a:spcBef>
              <a:buNone/>
              <a:defRPr sz="1600" b="1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C00000"/>
                </a:solidFill>
              </a:rPr>
              <a:t>SLAC</a:t>
            </a:r>
            <a:r>
              <a:rPr lang="en-US"/>
              <a:t> distributed coupling standing wave cryogenic accelerating strucutres and cryomodule</a:t>
            </a:r>
            <a:endParaRPr/>
          </a:p>
        </p:txBody>
      </p:sp>
      <p:sp>
        <p:nvSpPr>
          <p:cNvPr id="1778164988" name="Title 6"/>
          <p:cNvSpPr txBox="1"/>
          <p:nvPr/>
        </p:nvSpPr>
        <p:spPr bwMode="gray">
          <a:xfrm>
            <a:off x="5476627" y="4431255"/>
            <a:ext cx="2923630" cy="4968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72000" tIns="0" rIns="72000" bIns="0" rtlCol="0" anchor="ctr" anchorCtr="0">
            <a:noAutofit/>
          </a:bodyPr>
          <a:lstStyle>
            <a:lvl1pPr algn="l" defTabSz="914400" rtl="0">
              <a:spcBef>
                <a:spcPts val="0"/>
              </a:spcBef>
              <a:buNone/>
              <a:defRPr sz="1600" b="1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C00000"/>
                </a:solidFill>
              </a:rPr>
              <a:t>PSI</a:t>
            </a:r>
            <a:r>
              <a:rPr lang="en-US"/>
              <a:t>: </a:t>
            </a:r>
            <a:r>
              <a:rPr lang="en-US">
                <a:solidFill>
                  <a:schemeClr val="tx1"/>
                </a:solidFill>
              </a:rPr>
              <a:t>Pulse compression</a:t>
            </a:r>
            <a:endParaRPr/>
          </a:p>
        </p:txBody>
      </p:sp>
      <p:sp>
        <p:nvSpPr>
          <p:cNvPr id="589985621" name="Rectangle 7"/>
          <p:cNvSpPr/>
          <p:nvPr/>
        </p:nvSpPr>
        <p:spPr bwMode="auto">
          <a:xfrm>
            <a:off x="9208536" y="1463126"/>
            <a:ext cx="22600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/>
              <a:t>high charge, </a:t>
            </a:r>
            <a:endParaRPr/>
          </a:p>
          <a:p>
            <a:pPr>
              <a:defRPr/>
            </a:pPr>
            <a:r>
              <a:rPr lang="en-US"/>
              <a:t>small emittance, short pulse length</a:t>
            </a:r>
            <a:endParaRPr/>
          </a:p>
        </p:txBody>
      </p:sp>
      <p:sp>
        <p:nvSpPr>
          <p:cNvPr id="1359646976" name="Rectangle 19"/>
          <p:cNvSpPr/>
          <p:nvPr/>
        </p:nvSpPr>
        <p:spPr bwMode="auto">
          <a:xfrm>
            <a:off x="3377261" y="1453835"/>
            <a:ext cx="22600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/>
              <a:t>high gradient (135MV/m)</a:t>
            </a:r>
            <a:endParaRPr/>
          </a:p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Low breakdown rates at 77K</a:t>
            </a:r>
            <a:endParaRPr/>
          </a:p>
        </p:txBody>
      </p:sp>
      <p:sp>
        <p:nvSpPr>
          <p:cNvPr id="166659345" name="Title 6"/>
          <p:cNvSpPr txBox="1"/>
          <p:nvPr/>
        </p:nvSpPr>
        <p:spPr bwMode="gray">
          <a:xfrm>
            <a:off x="959429" y="122972"/>
            <a:ext cx="11008762" cy="49680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>
            <a:lvl1pPr algn="l" defTabSz="914400" rtl="0">
              <a:spcBef>
                <a:spcPts val="0"/>
              </a:spcBef>
              <a:buNone/>
              <a:defRPr sz="1600" b="1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/>
              <a:t>Enabling technologies available from the international collaborators</a:t>
            </a:r>
            <a:endParaRPr/>
          </a:p>
        </p:txBody>
      </p:sp>
      <p:sp>
        <p:nvSpPr>
          <p:cNvPr id="2145744050" name="Title 6"/>
          <p:cNvSpPr txBox="1"/>
          <p:nvPr/>
        </p:nvSpPr>
        <p:spPr bwMode="gray">
          <a:xfrm>
            <a:off x="255543" y="5143921"/>
            <a:ext cx="5137954" cy="4968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lIns="72000" tIns="0" rIns="72000" bIns="0" rtlCol="0" anchor="ctr" anchorCtr="0">
            <a:noAutofit/>
          </a:bodyPr>
          <a:lstStyle>
            <a:lvl1pPr algn="l" defTabSz="914400" rtl="0">
              <a:spcBef>
                <a:spcPts val="0"/>
              </a:spcBef>
              <a:buNone/>
              <a:defRPr sz="1600" b="1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C00000"/>
                </a:solidFill>
              </a:rPr>
              <a:t>CERN</a:t>
            </a:r>
            <a:r>
              <a:rPr lang="en-US"/>
              <a:t>: simulation tools (RF-Track)</a:t>
            </a:r>
            <a:endParaRPr/>
          </a:p>
        </p:txBody>
      </p:sp>
      <p:sp>
        <p:nvSpPr>
          <p:cNvPr id="386544396" name="Title 6"/>
          <p:cNvSpPr txBox="1"/>
          <p:nvPr/>
        </p:nvSpPr>
        <p:spPr bwMode="gray">
          <a:xfrm>
            <a:off x="255542" y="5825123"/>
            <a:ext cx="5137954" cy="4968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72000" tIns="0" rIns="72000" bIns="0" rtlCol="0" anchor="ctr" anchorCtr="0">
            <a:noAutofit/>
          </a:bodyPr>
          <a:lstStyle>
            <a:lvl1pPr algn="l" defTabSz="914400" rtl="0">
              <a:spcBef>
                <a:spcPts val="0"/>
              </a:spcBef>
              <a:buNone/>
              <a:defRPr sz="1600" b="1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C00000"/>
                </a:solidFill>
              </a:rPr>
              <a:t>CORNELL</a:t>
            </a:r>
            <a:r>
              <a:rPr lang="en-US"/>
              <a:t>: </a:t>
            </a:r>
            <a:r>
              <a:rPr lang="en-US">
                <a:solidFill>
                  <a:schemeClr val="tx1"/>
                </a:solidFill>
              </a:rPr>
              <a:t>FEL options</a:t>
            </a:r>
            <a:endParaRPr/>
          </a:p>
        </p:txBody>
      </p:sp>
      <p:grpSp>
        <p:nvGrpSpPr>
          <p:cNvPr id="1350129682" name="Group 23"/>
          <p:cNvGrpSpPr/>
          <p:nvPr/>
        </p:nvGrpSpPr>
        <p:grpSpPr bwMode="auto">
          <a:xfrm>
            <a:off x="8460838" y="4354833"/>
            <a:ext cx="3731162" cy="2409233"/>
            <a:chOff x="3429848" y="3169610"/>
            <a:chExt cx="5124763" cy="3309089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/>
          </p:blipFill>
          <p:spPr bwMode="auto">
            <a:xfrm>
              <a:off x="4966525" y="3169610"/>
              <a:ext cx="3588086" cy="1625006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/>
          </p:blipFill>
          <p:spPr bwMode="auto">
            <a:xfrm>
              <a:off x="3732141" y="4853694"/>
              <a:ext cx="2114027" cy="1625006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/>
          </p:blipFill>
          <p:spPr bwMode="auto">
            <a:xfrm>
              <a:off x="6012279" y="4853694"/>
              <a:ext cx="2166675" cy="1625006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/>
          </p:blipFill>
          <p:spPr bwMode="auto">
            <a:xfrm>
              <a:off x="3429848" y="3272142"/>
              <a:ext cx="1566702" cy="1373703"/>
            </a:xfrm>
            <a:prstGeom prst="rect">
              <a:avLst/>
            </a:prstGeom>
          </p:spPr>
        </p:pic>
      </p:grpSp>
      <p:sp>
        <p:nvSpPr>
          <p:cNvPr id="2100289571" name="TextBox 28"/>
          <p:cNvSpPr txBox="1"/>
          <p:nvPr/>
        </p:nvSpPr>
        <p:spPr bwMode="auto">
          <a:xfrm>
            <a:off x="5514436" y="5143921"/>
            <a:ext cx="2885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High quality factor C-band RF pulse compressors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70132613" name="Title 1"/>
          <p:cNvSpPr>
            <a:spLocks noGrp="1"/>
          </p:cNvSpPr>
          <p:nvPr>
            <p:ph type="title"/>
          </p:nvPr>
        </p:nvSpPr>
        <p:spPr bwMode="auto">
          <a:xfrm>
            <a:off x="983432" y="154907"/>
            <a:ext cx="11089232" cy="460555"/>
          </a:xfrm>
        </p:spPr>
        <p:txBody>
          <a:bodyPr/>
          <a:lstStyle/>
          <a:p>
            <a:pPr>
              <a:defRPr/>
            </a:pPr>
            <a:r>
              <a:rPr lang="en-GB"/>
              <a:t>Can we reduce the number of klystron?</a:t>
            </a:r>
            <a:endParaRPr/>
          </a:p>
        </p:txBody>
      </p:sp>
      <p:graphicFrame>
        <p:nvGraphicFramePr>
          <p:cNvPr id="805810402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0108208"/>
              </p:ext>
            </p:extLst>
          </p:nvPr>
        </p:nvGraphicFramePr>
        <p:xfrm>
          <a:off x="365241" y="748025"/>
          <a:ext cx="3322060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10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10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8333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1400" b="1"/>
                        <a:t>Freq. (GHz)</a:t>
                      </a:r>
                      <a:endParaRPr lang="en-GB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1400" b="1" dirty="0"/>
                        <a:t>5.712</a:t>
                      </a:r>
                      <a:endParaRPr lang="en-GB" sz="1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333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1400" b="1">
                          <a:solidFill>
                            <a:srgbClr val="C00000"/>
                          </a:solidFill>
                        </a:rPr>
                        <a:t>Pin (MW)</a:t>
                      </a:r>
                      <a:endParaRPr lang="en-GB" sz="1400" b="1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1400" b="1" dirty="0">
                          <a:solidFill>
                            <a:srgbClr val="C00000"/>
                          </a:solidFill>
                        </a:rPr>
                        <a:t>25</a:t>
                      </a:r>
                      <a:endParaRPr lang="en-GB" sz="14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333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GB" sz="1400" b="1" dirty="0">
                          <a:solidFill>
                            <a:srgbClr val="C00000"/>
                          </a:solidFill>
                        </a:rPr>
                        <a:t>Pulse length (us)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GB" sz="1400" b="1" dirty="0">
                          <a:solidFill>
                            <a:srgbClr val="C00000"/>
                          </a:solidFill>
                        </a:rPr>
                        <a:t>4</a:t>
                      </a:r>
                      <a:endParaRPr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333">
                <a:tc grid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GB" sz="1400" b="1" dirty="0"/>
                        <a:t>BOC</a:t>
                      </a:r>
                      <a:endParaRPr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333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Beta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</a:rPr>
                        <a:t>9.4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8333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</a:rPr>
                        <a:t>Q0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</a:rPr>
                        <a:t>220000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8333">
                <a:tc grid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1400" b="1" dirty="0"/>
                        <a:t>Acc. Structure</a:t>
                      </a:r>
                      <a:endParaRPr lang="en-GB" sz="14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8333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GB" sz="1400" b="1" dirty="0">
                          <a:solidFill>
                            <a:srgbClr val="C00000"/>
                          </a:solidFill>
                        </a:rPr>
                        <a:t>Beta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1400" b="1" dirty="0">
                          <a:solidFill>
                            <a:srgbClr val="C00000"/>
                          </a:solidFill>
                        </a:rPr>
                        <a:t>2</a:t>
                      </a:r>
                      <a:endParaRPr lang="en-GB" sz="14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8333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1400" b="1" dirty="0"/>
                        <a:t>Q</a:t>
                      </a:r>
                      <a:r>
                        <a:rPr lang="fr-FR" sz="1400" b="1" baseline="-25000" dirty="0"/>
                        <a:t>0</a:t>
                      </a:r>
                      <a:endParaRPr lang="en-GB" sz="1400" b="1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1400" b="1" dirty="0"/>
                        <a:t>22500</a:t>
                      </a:r>
                      <a:endParaRPr lang="en-GB" sz="1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8472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GB" sz="1400" b="1" dirty="0" err="1"/>
                        <a:t>Rsh</a:t>
                      </a:r>
                      <a:r>
                        <a:rPr lang="en-GB" sz="1400" b="1" dirty="0"/>
                        <a:t> (</a:t>
                      </a:r>
                      <a:r>
                        <a:rPr lang="en-GB" sz="1400" b="1" dirty="0" err="1"/>
                        <a:t>Mohm</a:t>
                      </a:r>
                      <a:r>
                        <a:rPr lang="en-GB" sz="1400" b="1" dirty="0"/>
                        <a:t>/m)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GB" sz="1400" b="1" dirty="0"/>
                        <a:t>300</a:t>
                      </a:r>
                      <a:endParaRPr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pSp>
        <p:nvGrpSpPr>
          <p:cNvPr id="1723964586" name="Group 34"/>
          <p:cNvGrpSpPr/>
          <p:nvPr/>
        </p:nvGrpSpPr>
        <p:grpSpPr bwMode="auto">
          <a:xfrm>
            <a:off x="3945897" y="675730"/>
            <a:ext cx="7980042" cy="6065638"/>
            <a:chOff x="3941017" y="748025"/>
            <a:chExt cx="7980042" cy="6065638"/>
          </a:xfrm>
        </p:grpSpPr>
        <p:grpSp>
          <p:nvGrpSpPr>
            <p:cNvPr id="13" name="Group 12"/>
            <p:cNvGrpSpPr/>
            <p:nvPr/>
          </p:nvGrpSpPr>
          <p:grpSpPr bwMode="auto">
            <a:xfrm>
              <a:off x="3941017" y="748025"/>
              <a:ext cx="7590553" cy="4610317"/>
              <a:chOff x="3767108" y="1203963"/>
              <a:chExt cx="7590553" cy="4610317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3"/>
              <a:srcRect l="2365" r="9977" b="6328"/>
              <a:stretch/>
            </p:blipFill>
            <p:spPr bwMode="auto">
              <a:xfrm>
                <a:off x="3767108" y="1203963"/>
                <a:ext cx="7590553" cy="4610317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 bwMode="auto">
              <a:xfrm>
                <a:off x="8153401" y="3549869"/>
                <a:ext cx="59182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GB" sz="800" b="1">
                    <a:solidFill>
                      <a:schemeClr val="bg1"/>
                    </a:solidFill>
                  </a:rPr>
                  <a:t>(PSI-BOC)</a:t>
                </a:r>
                <a:endParaRPr/>
              </a:p>
            </p:txBody>
          </p:sp>
        </p:grp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9348198" y="1064781"/>
              <a:ext cx="1638475" cy="1330856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5"/>
            <a:stretch/>
          </p:blipFill>
          <p:spPr bwMode="auto">
            <a:xfrm>
              <a:off x="8502827" y="5246209"/>
              <a:ext cx="2055107" cy="1567454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5"/>
            <a:stretch/>
          </p:blipFill>
          <p:spPr bwMode="auto">
            <a:xfrm>
              <a:off x="5194369" y="5246209"/>
              <a:ext cx="2055107" cy="1567454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6"/>
            <a:stretch/>
          </p:blipFill>
          <p:spPr bwMode="auto">
            <a:xfrm>
              <a:off x="3989744" y="2492896"/>
              <a:ext cx="2309289" cy="1860011"/>
            </a:xfrm>
            <a:prstGeom prst="rect">
              <a:avLst/>
            </a:prstGeom>
          </p:spPr>
        </p:pic>
        <p:grpSp>
          <p:nvGrpSpPr>
            <p:cNvPr id="31" name="Group 30"/>
            <p:cNvGrpSpPr/>
            <p:nvPr/>
          </p:nvGrpSpPr>
          <p:grpSpPr bwMode="auto">
            <a:xfrm>
              <a:off x="10488017" y="5199216"/>
              <a:ext cx="1202076" cy="936979"/>
              <a:chOff x="10488017" y="5199216"/>
              <a:chExt cx="1202076" cy="936979"/>
            </a:xfrm>
          </p:grpSpPr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7"/>
              <a:stretch/>
            </p:blipFill>
            <p:spPr bwMode="auto">
              <a:xfrm>
                <a:off x="10488017" y="5199216"/>
                <a:ext cx="1202076" cy="936979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/>
            </p:nvSpPr>
            <p:spPr bwMode="auto">
              <a:xfrm>
                <a:off x="10988593" y="5705615"/>
                <a:ext cx="681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en-GB" sz="800" b="1"/>
                  <a:t>No Power reduction</a:t>
                </a:r>
                <a:endParaRPr/>
              </a:p>
            </p:txBody>
          </p:sp>
        </p:grpSp>
        <p:grpSp>
          <p:nvGrpSpPr>
            <p:cNvPr id="30" name="Group 29"/>
            <p:cNvGrpSpPr/>
            <p:nvPr/>
          </p:nvGrpSpPr>
          <p:grpSpPr bwMode="auto">
            <a:xfrm>
              <a:off x="6550721" y="1619104"/>
              <a:ext cx="1201462" cy="981075"/>
              <a:chOff x="6550721" y="1619104"/>
              <a:chExt cx="1201462" cy="981075"/>
            </a:xfrm>
          </p:grpSpPr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8"/>
              <a:stretch/>
            </p:blipFill>
            <p:spPr bwMode="auto">
              <a:xfrm>
                <a:off x="6550721" y="1619104"/>
                <a:ext cx="1201462" cy="981075"/>
              </a:xfrm>
              <a:prstGeom prst="rect">
                <a:avLst/>
              </a:prstGeom>
            </p:spPr>
          </p:pic>
          <p:sp>
            <p:nvSpPr>
              <p:cNvPr id="29" name="TextBox 28"/>
              <p:cNvSpPr txBox="1"/>
              <p:nvPr/>
            </p:nvSpPr>
            <p:spPr bwMode="auto">
              <a:xfrm>
                <a:off x="6684380" y="1890449"/>
                <a:ext cx="77977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en-GB" sz="800" b="1"/>
                  <a:t>No Power reduction</a:t>
                </a:r>
                <a:endParaRPr/>
              </a:p>
            </p:txBody>
          </p:sp>
        </p:grpSp>
        <p:grpSp>
          <p:nvGrpSpPr>
            <p:cNvPr id="34" name="Group 33"/>
            <p:cNvGrpSpPr/>
            <p:nvPr/>
          </p:nvGrpSpPr>
          <p:grpSpPr bwMode="auto">
            <a:xfrm>
              <a:off x="9172406" y="2433305"/>
              <a:ext cx="1903731" cy="1508198"/>
              <a:chOff x="9172406" y="2433305"/>
              <a:chExt cx="1903731" cy="1508198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9"/>
              <a:stretch/>
            </p:blipFill>
            <p:spPr bwMode="auto">
              <a:xfrm>
                <a:off x="9172406" y="2433305"/>
                <a:ext cx="1903731" cy="1508198"/>
              </a:xfrm>
              <a:prstGeom prst="rect">
                <a:avLst/>
              </a:prstGeom>
            </p:spPr>
          </p:pic>
          <p:sp>
            <p:nvSpPr>
              <p:cNvPr id="33" name="TextBox 32"/>
              <p:cNvSpPr txBox="1"/>
              <p:nvPr/>
            </p:nvSpPr>
            <p:spPr bwMode="auto">
              <a:xfrm>
                <a:off x="9379799" y="2936498"/>
                <a:ext cx="106634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en-GB" sz="800" b="1"/>
                  <a:t>-30% in power applied at the output of the BOC</a:t>
                </a:r>
                <a:endParaRPr/>
              </a:p>
            </p:txBody>
          </p:sp>
        </p:grpSp>
        <p:grpSp>
          <p:nvGrpSpPr>
            <p:cNvPr id="32" name="Group 31"/>
            <p:cNvGrpSpPr/>
            <p:nvPr/>
          </p:nvGrpSpPr>
          <p:grpSpPr bwMode="auto">
            <a:xfrm>
              <a:off x="10737749" y="2625441"/>
              <a:ext cx="1183310" cy="936979"/>
              <a:chOff x="10737749" y="2625441"/>
              <a:chExt cx="1183310" cy="936979"/>
            </a:xfrm>
          </p:grpSpPr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10"/>
              <a:stretch/>
            </p:blipFill>
            <p:spPr bwMode="auto">
              <a:xfrm>
                <a:off x="10737749" y="2625441"/>
                <a:ext cx="1183310" cy="936979"/>
              </a:xfrm>
              <a:prstGeom prst="rect">
                <a:avLst/>
              </a:prstGeom>
            </p:spPr>
          </p:pic>
          <p:sp>
            <p:nvSpPr>
              <p:cNvPr id="27" name="TextBox 26"/>
              <p:cNvSpPr txBox="1"/>
              <p:nvPr/>
            </p:nvSpPr>
            <p:spPr bwMode="auto">
              <a:xfrm>
                <a:off x="10885215" y="2967369"/>
                <a:ext cx="78499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en-GB" sz="800" b="1"/>
                  <a:t>No Power reduction</a:t>
                </a:r>
                <a:endParaRPr/>
              </a:p>
            </p:txBody>
          </p:sp>
        </p:grpSp>
      </p:grpSp>
      <p:grpSp>
        <p:nvGrpSpPr>
          <p:cNvPr id="399499952" name="Group 37"/>
          <p:cNvGrpSpPr/>
          <p:nvPr/>
        </p:nvGrpSpPr>
        <p:grpSpPr bwMode="auto">
          <a:xfrm>
            <a:off x="319247" y="3969462"/>
            <a:ext cx="3751777" cy="2575407"/>
            <a:chOff x="321002" y="3994978"/>
            <a:chExt cx="3751777" cy="2575407"/>
          </a:xfrm>
        </p:grpSpPr>
        <p:sp>
          <p:nvSpPr>
            <p:cNvPr id="36" name="TextBox 35"/>
            <p:cNvSpPr txBox="1"/>
            <p:nvPr/>
          </p:nvSpPr>
          <p:spPr bwMode="auto">
            <a:xfrm>
              <a:off x="321002" y="3994978"/>
              <a:ext cx="35725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sz="1400"/>
                <a:t>30% of power reduction at the output of the BOC to take into account WG losses and some klystron power margin. </a:t>
              </a:r>
              <a:endParaRPr/>
            </a:p>
          </p:txBody>
        </p:sp>
        <p:sp>
          <p:nvSpPr>
            <p:cNvPr id="37" name="TextBox 36"/>
            <p:cNvSpPr txBox="1"/>
            <p:nvPr/>
          </p:nvSpPr>
          <p:spPr bwMode="auto">
            <a:xfrm>
              <a:off x="369333" y="4816059"/>
              <a:ext cx="3703446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b="1" dirty="0">
                  <a:solidFill>
                    <a:srgbClr val="FF0000"/>
                  </a:solidFill>
                </a:rPr>
                <a:t>A 50MW klystron, 4us pulse length with PSI-BOC could feed 2 cryomodules (4 x C3 structures) to get 75/80 MV/m</a:t>
              </a:r>
              <a:endParaRPr dirty="0"/>
            </a:p>
            <a:p>
              <a:pPr>
                <a:defRPr/>
              </a:pPr>
              <a:r>
                <a:rPr lang="en-GB" b="1" dirty="0">
                  <a:solidFill>
                    <a:schemeClr val="bg2"/>
                  </a:solidFill>
                </a:rPr>
                <a:t>Thus reducing the # of RF-units needed. </a:t>
              </a:r>
              <a:r>
                <a:rPr lang="en-GB" sz="1600" b="1" dirty="0">
                  <a:solidFill>
                    <a:schemeClr val="bg2"/>
                  </a:solidFill>
                </a:rPr>
                <a:t>~50 </a:t>
              </a:r>
              <a:r>
                <a:rPr lang="en-GB" sz="1600" b="1" dirty="0" err="1">
                  <a:solidFill>
                    <a:schemeClr val="bg2"/>
                  </a:solidFill>
                </a:rPr>
                <a:t>Meuro</a:t>
              </a:r>
              <a:r>
                <a:rPr lang="en-GB" sz="1600" b="1" dirty="0">
                  <a:solidFill>
                    <a:schemeClr val="bg2"/>
                  </a:solidFill>
                </a:rPr>
                <a:t> instead of 64</a:t>
              </a:r>
              <a:endParaRPr lang="en-GB" b="1" dirty="0">
                <a:solidFill>
                  <a:schemeClr val="bg2"/>
                </a:solidFill>
              </a:endParaRPr>
            </a:p>
          </p:txBody>
        </p:sp>
      </p:grpSp>
      <p:sp>
        <p:nvSpPr>
          <p:cNvPr id="809811515" name="Footer Placeholder 1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l COLD Cool copper Operation Linac Demonstrator and preliminary studies for a 6GeV injector Linac at ESRF l LCWS2025, Valencia, 22nd Oct 2025 l A. D'Elia et al.</a:t>
            </a:r>
            <a:endParaRPr/>
          </a:p>
        </p:txBody>
      </p:sp>
      <p:sp>
        <p:nvSpPr>
          <p:cNvPr id="325986256" name="Slide Number Placeholder 1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4D2B21D-0D51-45EF-A462-566ED68CD9F3}" type="slidenum">
              <a:rPr lang="en-GB"/>
              <a:t>13</a:t>
            </a:fld>
            <a:endParaRPr lang="en-GB"/>
          </a:p>
        </p:txBody>
      </p:sp>
      <p:cxnSp>
        <p:nvCxnSpPr>
          <p:cNvPr id="1689235746" name="Straight Arrow Connector 16"/>
          <p:cNvCxnSpPr>
            <a:stCxn id="410705390" idx="1"/>
          </p:cNvCxnSpPr>
          <p:nvPr/>
        </p:nvCxnSpPr>
        <p:spPr bwMode="auto">
          <a:xfrm flipH="1">
            <a:off x="2999656" y="1365590"/>
            <a:ext cx="1071368" cy="1434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705390" name="TextBox 19"/>
          <p:cNvSpPr txBox="1"/>
          <p:nvPr/>
        </p:nvSpPr>
        <p:spPr bwMode="auto">
          <a:xfrm>
            <a:off x="4071024" y="780814"/>
            <a:ext cx="188096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400"/>
              <a:t>42MW/3</a:t>
            </a:r>
            <a:r>
              <a:rPr lang="en-US" sz="1400">
                <a:latin typeface="Symbol"/>
              </a:rPr>
              <a:t>m</a:t>
            </a:r>
            <a:r>
              <a:rPr lang="en-US" sz="1400"/>
              <a:t>s exists, 50MW/4</a:t>
            </a:r>
            <a:r>
              <a:rPr lang="en-US" sz="1400">
                <a:latin typeface="Symbol"/>
              </a:rPr>
              <a:t>m</a:t>
            </a:r>
            <a:r>
              <a:rPr lang="en-US" sz="1400"/>
              <a:t>s is possible according to CANON considering our rep. rate of 4Hz</a:t>
            </a:r>
            <a:endParaRPr sz="1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60200757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Initial part of the linac, space charge dominated (up to 150MeV) = COLD setup</a:t>
            </a:r>
            <a:endParaRPr/>
          </a:p>
        </p:txBody>
      </p:sp>
      <p:sp>
        <p:nvSpPr>
          <p:cNvPr id="1213397340" name="Footer Placeholder 4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l COLD Cool copper Operation Linac Demonstrator and preliminary studies for a 6GeV injector Linac at ESRF l LCWS2025, Valencia, 22nd Oct 2025 l A. D'Elia et al.</a:t>
            </a:r>
            <a:endParaRPr lang="fr-FR"/>
          </a:p>
        </p:txBody>
      </p:sp>
      <p:sp>
        <p:nvSpPr>
          <p:cNvPr id="1077218651" name="TextBox 5"/>
          <p:cNvSpPr txBox="1"/>
          <p:nvPr/>
        </p:nvSpPr>
        <p:spPr bwMode="auto">
          <a:xfrm>
            <a:off x="7608168" y="5504235"/>
            <a:ext cx="245451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b="1">
                <a:solidFill>
                  <a:schemeClr val="accent2"/>
                </a:solidFill>
              </a:rPr>
              <a:t>5.5 mm.mrad , 1.6 ps</a:t>
            </a:r>
          </a:p>
          <a:p>
            <a:pPr>
              <a:defRPr/>
            </a:pPr>
            <a:endParaRPr lang="en-US"/>
          </a:p>
          <a:p>
            <a:pPr>
              <a:defRPr/>
            </a:pPr>
            <a:r>
              <a:rPr lang="en-US" sz="1400"/>
              <a:t>desired: ~5mm.mrad, 0.5ps</a:t>
            </a:r>
            <a:endParaRPr/>
          </a:p>
        </p:txBody>
      </p:sp>
      <p:sp>
        <p:nvSpPr>
          <p:cNvPr id="147037439" name="TextBox 7"/>
          <p:cNvSpPr txBox="1"/>
          <p:nvPr/>
        </p:nvSpPr>
        <p:spPr bwMode="auto">
          <a:xfrm>
            <a:off x="7608168" y="1685635"/>
            <a:ext cx="2428870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600"/>
              <a:t>700pC</a:t>
            </a:r>
            <a:endParaRPr/>
          </a:p>
          <a:p>
            <a:pPr>
              <a:defRPr/>
            </a:pPr>
            <a:endParaRPr lang="en-US" sz="1600"/>
          </a:p>
          <a:p>
            <a:pPr>
              <a:defRPr/>
            </a:pPr>
            <a:r>
              <a:rPr lang="en-US" sz="1600"/>
              <a:t>SPARC 3GHz gun</a:t>
            </a:r>
            <a:endParaRPr/>
          </a:p>
          <a:p>
            <a:pPr>
              <a:defRPr/>
            </a:pPr>
            <a:r>
              <a:rPr lang="en-US" sz="1600"/>
              <a:t>Cu cathode</a:t>
            </a:r>
            <a:endParaRPr/>
          </a:p>
          <a:p>
            <a:pPr>
              <a:defRPr/>
            </a:pPr>
            <a:r>
              <a:rPr lang="en-US" sz="1600"/>
              <a:t>120 MV/m</a:t>
            </a:r>
            <a:endParaRPr/>
          </a:p>
          <a:p>
            <a:pPr>
              <a:defRPr/>
            </a:pPr>
            <a:endParaRPr lang="en-US" sz="1600">
              <a:latin typeface="Symbol"/>
            </a:endParaRPr>
          </a:p>
          <a:p>
            <a:pPr>
              <a:defRPr/>
            </a:pPr>
            <a:r>
              <a:rPr lang="en-US" sz="1600">
                <a:latin typeface="Symbol"/>
              </a:rPr>
              <a:t>s</a:t>
            </a:r>
            <a:r>
              <a:rPr lang="en-US" sz="1600" baseline="-25000"/>
              <a:t>r</a:t>
            </a:r>
            <a:r>
              <a:rPr lang="en-US" sz="1600"/>
              <a:t> = 0.6 mm (uniform)</a:t>
            </a:r>
            <a:endParaRPr/>
          </a:p>
          <a:p>
            <a:pPr>
              <a:defRPr/>
            </a:pPr>
            <a:r>
              <a:rPr lang="en-US" sz="1600">
                <a:latin typeface="Symbol"/>
              </a:rPr>
              <a:t>s</a:t>
            </a:r>
            <a:r>
              <a:rPr lang="en-US" sz="1600" baseline="-25000">
                <a:latin typeface="Arial"/>
                <a:cs typeface="Arial"/>
              </a:rPr>
              <a:t>t</a:t>
            </a:r>
            <a:r>
              <a:rPr lang="en-US" sz="1600"/>
              <a:t> = 200 fs (gaussian)</a:t>
            </a:r>
            <a:endParaRPr/>
          </a:p>
          <a:p>
            <a:pPr>
              <a:defRPr/>
            </a:pPr>
            <a:endParaRPr lang="en-US" sz="1600"/>
          </a:p>
          <a:p>
            <a:pPr>
              <a:defRPr/>
            </a:pPr>
            <a:r>
              <a:rPr lang="en-US" sz="1600"/>
              <a:t>B</a:t>
            </a:r>
            <a:r>
              <a:rPr lang="en-US" sz="1600" baseline="-25000"/>
              <a:t>z</a:t>
            </a:r>
            <a:r>
              <a:rPr lang="en-US" sz="1600"/>
              <a:t> = 0.29 T</a:t>
            </a:r>
            <a:endParaRPr/>
          </a:p>
          <a:p>
            <a:pPr>
              <a:defRPr/>
            </a:pPr>
            <a:endParaRPr lang="en-US" sz="1600"/>
          </a:p>
          <a:p>
            <a:pPr>
              <a:defRPr/>
            </a:pPr>
            <a:r>
              <a:rPr lang="en-US" sz="1600"/>
              <a:t>E</a:t>
            </a:r>
            <a:r>
              <a:rPr lang="en-US" sz="1600" baseline="-25000"/>
              <a:t>z</a:t>
            </a:r>
            <a:r>
              <a:rPr lang="en-US" sz="1600"/>
              <a:t> C band = 135.0MV/m</a:t>
            </a:r>
            <a:endParaRPr/>
          </a:p>
          <a:p>
            <a:pPr>
              <a:defRPr/>
            </a:pPr>
            <a:endParaRPr lang="en-US" sz="1600"/>
          </a:p>
          <a:p>
            <a:pPr>
              <a:defRPr/>
            </a:pPr>
            <a:r>
              <a:rPr lang="en-US" sz="1600"/>
              <a:t>~1 m drift for diagnostics</a:t>
            </a:r>
            <a:endParaRPr/>
          </a:p>
        </p:txBody>
      </p:sp>
      <p:sp>
        <p:nvSpPr>
          <p:cNvPr id="1462780393" name="TextBox 8"/>
          <p:cNvSpPr txBox="1"/>
          <p:nvPr/>
        </p:nvSpPr>
        <p:spPr bwMode="auto">
          <a:xfrm>
            <a:off x="7608168" y="764704"/>
            <a:ext cx="2993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Simulated particle emission</a:t>
            </a:r>
            <a:endParaRPr/>
          </a:p>
          <a:p>
            <a:pPr>
              <a:defRPr/>
            </a:pPr>
            <a:r>
              <a:rPr lang="en-US"/>
              <a:t>Space charge</a:t>
            </a:r>
            <a:endParaRPr/>
          </a:p>
        </p:txBody>
      </p:sp>
      <p:sp>
        <p:nvSpPr>
          <p:cNvPr id="1027254899" name="Slide Number Placeholder 9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Page </a:t>
            </a:r>
            <a:fld id="{733122C9-A0B9-462F-8757-0847AD287B63}" type="slidenum">
              <a:rPr lang="fr-FR"/>
              <a:t>14</a:t>
            </a:fld>
            <a:endParaRPr lang="fr-FR"/>
          </a:p>
        </p:txBody>
      </p:sp>
      <p:pic>
        <p:nvPicPr>
          <p:cNvPr id="526915381" name="Picture 1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69600" y="764704"/>
            <a:ext cx="5630456" cy="5630456"/>
          </a:xfrm>
          <a:prstGeom prst="rect">
            <a:avLst/>
          </a:prstGeom>
        </p:spPr>
      </p:pic>
      <p:sp>
        <p:nvSpPr>
          <p:cNvPr id="497702522" name="TextBox 14"/>
          <p:cNvSpPr txBox="1"/>
          <p:nvPr/>
        </p:nvSpPr>
        <p:spPr bwMode="auto">
          <a:xfrm rot="16199998">
            <a:off x="1408139" y="1554830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100"/>
              <a:t>gun</a:t>
            </a:r>
            <a:endParaRPr/>
          </a:p>
        </p:txBody>
      </p:sp>
      <p:sp>
        <p:nvSpPr>
          <p:cNvPr id="919668429" name="TextBox 15"/>
          <p:cNvSpPr txBox="1"/>
          <p:nvPr/>
        </p:nvSpPr>
        <p:spPr bwMode="auto">
          <a:xfrm>
            <a:off x="2856426" y="1412776"/>
            <a:ext cx="106952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100"/>
              <a:t>Acc. struct.</a:t>
            </a:r>
            <a:endParaRPr/>
          </a:p>
          <a:p>
            <a:pPr>
              <a:defRPr/>
            </a:pPr>
            <a:r>
              <a:rPr lang="en-US" sz="1100"/>
              <a:t>in cryomodule</a:t>
            </a:r>
            <a:endParaRPr/>
          </a:p>
        </p:txBody>
      </p:sp>
      <p:sp>
        <p:nvSpPr>
          <p:cNvPr id="73112176" name="TextBox 16"/>
          <p:cNvSpPr txBox="1"/>
          <p:nvPr/>
        </p:nvSpPr>
        <p:spPr bwMode="auto">
          <a:xfrm>
            <a:off x="3963754" y="1483092"/>
            <a:ext cx="20569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100"/>
              <a:t>Diag. section and beam dump</a:t>
            </a:r>
            <a:endParaRPr/>
          </a:p>
        </p:txBody>
      </p:sp>
      <p:sp>
        <p:nvSpPr>
          <p:cNvPr id="1124683098" name="Rectangle 17"/>
          <p:cNvSpPr/>
          <p:nvPr/>
        </p:nvSpPr>
        <p:spPr bwMode="auto">
          <a:xfrm>
            <a:off x="1776799" y="1483092"/>
            <a:ext cx="103906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100"/>
              <a:t>Diag. section 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cxnSp>
        <p:nvCxnSpPr>
          <p:cNvPr id="47860634" name="Straight Connector 76"/>
          <p:cNvCxnSpPr>
            <a:stCxn id="57" idx="0"/>
          </p:cNvCxnSpPr>
          <p:nvPr/>
        </p:nvCxnSpPr>
        <p:spPr bwMode="auto">
          <a:xfrm flipV="1">
            <a:off x="3334992" y="3013291"/>
            <a:ext cx="2567790" cy="219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2908603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Layout for High power RF tests, dark currents measurement, diagnostics/dump tests</a:t>
            </a:r>
            <a:endParaRPr/>
          </a:p>
        </p:txBody>
      </p:sp>
      <p:sp>
        <p:nvSpPr>
          <p:cNvPr id="1597141278" name="Slide Number Placeholder 3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Page </a:t>
            </a:r>
            <a:fld id="{733122C9-A0B9-462F-8757-0847AD287B63}" type="slidenum">
              <a:rPr lang="fr-FR"/>
              <a:t>15</a:t>
            </a:fld>
            <a:endParaRPr lang="fr-FR"/>
          </a:p>
        </p:txBody>
      </p:sp>
      <p:sp>
        <p:nvSpPr>
          <p:cNvPr id="9288526" name="Footer Placeholder 4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l COLD Cool copper Operation Linac Demonstrator and preliminary studies for a 6GeV injector Linac at ESRF l LCWS2025, Valencia, 22nd Oct 2025 l A. D'Elia et al.</a:t>
            </a:r>
            <a:endParaRPr lang="fr-FR"/>
          </a:p>
        </p:txBody>
      </p:sp>
      <p:sp>
        <p:nvSpPr>
          <p:cNvPr id="449683423" name="TextBox 2"/>
          <p:cNvSpPr txBox="1"/>
          <p:nvPr/>
        </p:nvSpPr>
        <p:spPr bwMode="auto">
          <a:xfrm>
            <a:off x="239350" y="189734"/>
            <a:ext cx="697627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2027</a:t>
            </a:r>
            <a:endParaRPr/>
          </a:p>
        </p:txBody>
      </p:sp>
      <p:sp>
        <p:nvSpPr>
          <p:cNvPr id="1673836089" name="TextBox 5"/>
          <p:cNvSpPr txBox="1"/>
          <p:nvPr/>
        </p:nvSpPr>
        <p:spPr bwMode="auto">
          <a:xfrm>
            <a:off x="10283199" y="933908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Not to scale</a:t>
            </a:r>
            <a:endParaRPr/>
          </a:p>
        </p:txBody>
      </p:sp>
      <p:grpSp>
        <p:nvGrpSpPr>
          <p:cNvPr id="1540465021" name="Group 6"/>
          <p:cNvGrpSpPr/>
          <p:nvPr/>
        </p:nvGrpSpPr>
        <p:grpSpPr bwMode="auto">
          <a:xfrm>
            <a:off x="6701264" y="1019678"/>
            <a:ext cx="4836329" cy="4567829"/>
            <a:chOff x="3533026" y="866467"/>
            <a:chExt cx="5261793" cy="4969672"/>
          </a:xfrm>
        </p:grpSpPr>
        <p:sp>
          <p:nvSpPr>
            <p:cNvPr id="39" name="TextBox 38"/>
            <p:cNvSpPr txBox="1"/>
            <p:nvPr/>
          </p:nvSpPr>
          <p:spPr bwMode="auto">
            <a:xfrm>
              <a:off x="7058445" y="4906534"/>
              <a:ext cx="813043" cy="3348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400"/>
                <a:t>50 cm</a:t>
              </a:r>
              <a:endParaRPr/>
            </a:p>
          </p:txBody>
        </p:sp>
        <p:grpSp>
          <p:nvGrpSpPr>
            <p:cNvPr id="108" name="Group 107"/>
            <p:cNvGrpSpPr/>
            <p:nvPr/>
          </p:nvGrpSpPr>
          <p:grpSpPr bwMode="auto">
            <a:xfrm>
              <a:off x="3533026" y="866467"/>
              <a:ext cx="5201951" cy="3386642"/>
              <a:chOff x="3533026" y="866467"/>
              <a:chExt cx="5201951" cy="3386642"/>
            </a:xfrm>
          </p:grpSpPr>
          <p:sp>
            <p:nvSpPr>
              <p:cNvPr id="71" name="TextBox 70"/>
              <p:cNvSpPr txBox="1"/>
              <p:nvPr/>
            </p:nvSpPr>
            <p:spPr bwMode="auto">
              <a:xfrm rot="16199998">
                <a:off x="7295516" y="2767487"/>
                <a:ext cx="2075276" cy="80364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endParaRPr lang="en-US" sz="1400"/>
              </a:p>
              <a:p>
                <a:pPr algn="ctr">
                  <a:defRPr/>
                </a:pPr>
                <a:endParaRPr lang="en-US" sz="1400"/>
              </a:p>
              <a:p>
                <a:pPr algn="ctr">
                  <a:defRPr/>
                </a:pPr>
                <a:r>
                  <a:rPr lang="en-US" sz="1400"/>
                  <a:t>shielding</a:t>
                </a:r>
                <a:endParaRPr/>
              </a:p>
            </p:txBody>
          </p:sp>
          <p:sp>
            <p:nvSpPr>
              <p:cNvPr id="43" name="Rounded Rectangle 42"/>
              <p:cNvSpPr/>
              <p:nvPr/>
            </p:nvSpPr>
            <p:spPr bwMode="auto">
              <a:xfrm>
                <a:off x="4541667" y="2587690"/>
                <a:ext cx="1325170" cy="1146469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r>
                  <a:rPr lang="en-US" sz="1100"/>
                  <a:t>Accelerating structures</a:t>
                </a:r>
                <a:endParaRPr/>
              </a:p>
            </p:txBody>
          </p:sp>
          <p:sp>
            <p:nvSpPr>
              <p:cNvPr id="45" name="TextBox 44"/>
              <p:cNvSpPr txBox="1"/>
              <p:nvPr/>
            </p:nvSpPr>
            <p:spPr bwMode="auto">
              <a:xfrm rot="16199998">
                <a:off x="6035065" y="3008828"/>
                <a:ext cx="1217677" cy="334853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400"/>
                  <a:t>Quadrupole</a:t>
                </a:r>
                <a:endParaRPr/>
              </a:p>
            </p:txBody>
          </p:sp>
          <p:sp>
            <p:nvSpPr>
              <p:cNvPr id="54" name="TextBox 53"/>
              <p:cNvSpPr txBox="1"/>
              <p:nvPr/>
            </p:nvSpPr>
            <p:spPr bwMode="auto">
              <a:xfrm rot="16199998">
                <a:off x="5499244" y="2973868"/>
                <a:ext cx="1400241" cy="334853"/>
              </a:xfrm>
              <a:prstGeom prst="rect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400"/>
                  <a:t>Vaccum valve</a:t>
                </a:r>
                <a:endParaRPr/>
              </a:p>
            </p:txBody>
          </p:sp>
          <p:sp>
            <p:nvSpPr>
              <p:cNvPr id="70" name="TextBox 69"/>
              <p:cNvSpPr txBox="1"/>
              <p:nvPr/>
            </p:nvSpPr>
            <p:spPr bwMode="auto">
              <a:xfrm rot="16199998">
                <a:off x="7523337" y="3003055"/>
                <a:ext cx="1282206" cy="334853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400"/>
                  <a:t>Faraday cup</a:t>
                </a:r>
                <a:endParaRPr/>
              </a:p>
            </p:txBody>
          </p:sp>
          <p:sp>
            <p:nvSpPr>
              <p:cNvPr id="98" name="TextBox 97"/>
              <p:cNvSpPr txBox="1"/>
              <p:nvPr/>
            </p:nvSpPr>
            <p:spPr bwMode="auto">
              <a:xfrm rot="5400000">
                <a:off x="2897211" y="2813649"/>
                <a:ext cx="2075276" cy="80364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endParaRPr lang="en-US" sz="1400"/>
              </a:p>
              <a:p>
                <a:pPr algn="ctr">
                  <a:defRPr/>
                </a:pPr>
                <a:endParaRPr lang="en-US" sz="1400"/>
              </a:p>
              <a:p>
                <a:pPr algn="ctr">
                  <a:defRPr/>
                </a:pPr>
                <a:r>
                  <a:rPr lang="en-US" sz="1400"/>
                  <a:t>shielding</a:t>
                </a:r>
                <a:endParaRPr/>
              </a:p>
            </p:txBody>
          </p:sp>
          <p:sp>
            <p:nvSpPr>
              <p:cNvPr id="99" name="TextBox 98"/>
              <p:cNvSpPr txBox="1"/>
              <p:nvPr/>
            </p:nvSpPr>
            <p:spPr bwMode="auto">
              <a:xfrm rot="5400000">
                <a:off x="3421762" y="3048047"/>
                <a:ext cx="1282206" cy="334853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400"/>
                  <a:t>Faraday cup</a:t>
                </a:r>
                <a:endParaRPr/>
              </a:p>
            </p:txBody>
          </p:sp>
          <p:sp>
            <p:nvSpPr>
              <p:cNvPr id="101" name="TextBox 100"/>
              <p:cNvSpPr txBox="1"/>
              <p:nvPr/>
            </p:nvSpPr>
            <p:spPr bwMode="auto">
              <a:xfrm rot="16199998">
                <a:off x="4395332" y="1916433"/>
                <a:ext cx="602037" cy="334853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400"/>
                  <a:t>BLM</a:t>
                </a:r>
                <a:endParaRPr/>
              </a:p>
            </p:txBody>
          </p:sp>
          <p:sp>
            <p:nvSpPr>
              <p:cNvPr id="103" name="TextBox 102"/>
              <p:cNvSpPr txBox="1"/>
              <p:nvPr/>
            </p:nvSpPr>
            <p:spPr bwMode="auto">
              <a:xfrm>
                <a:off x="5140513" y="866467"/>
                <a:ext cx="1596129" cy="334853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400"/>
                  <a:t>Neutron monitor</a:t>
                </a:r>
                <a:endParaRPr/>
              </a:p>
            </p:txBody>
          </p:sp>
          <p:sp>
            <p:nvSpPr>
              <p:cNvPr id="104" name="Left-Right Arrow 103"/>
              <p:cNvSpPr/>
              <p:nvPr/>
            </p:nvSpPr>
            <p:spPr bwMode="auto">
              <a:xfrm>
                <a:off x="4376980" y="3068960"/>
                <a:ext cx="149406" cy="133500"/>
              </a:xfrm>
              <a:prstGeom prst="leftRightArrow">
                <a:avLst>
                  <a:gd name="adj1" fmla="val 50000"/>
                  <a:gd name="adj2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sz="1400"/>
              </a:p>
            </p:txBody>
          </p:sp>
          <p:sp>
            <p:nvSpPr>
              <p:cNvPr id="105" name="TextBox 104"/>
              <p:cNvSpPr txBox="1"/>
              <p:nvPr/>
            </p:nvSpPr>
            <p:spPr bwMode="auto">
              <a:xfrm rot="16199998">
                <a:off x="4177910" y="3358392"/>
                <a:ext cx="518323" cy="2343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800"/>
                  <a:t>bellow</a:t>
                </a:r>
                <a:endParaRPr/>
              </a:p>
            </p:txBody>
          </p:sp>
          <p:sp>
            <p:nvSpPr>
              <p:cNvPr id="106" name="Left-Right Arrow 105"/>
              <p:cNvSpPr/>
              <p:nvPr/>
            </p:nvSpPr>
            <p:spPr bwMode="auto">
              <a:xfrm>
                <a:off x="5847062" y="3086705"/>
                <a:ext cx="149406" cy="133500"/>
              </a:xfrm>
              <a:prstGeom prst="leftRightArrow">
                <a:avLst>
                  <a:gd name="adj1" fmla="val 50000"/>
                  <a:gd name="adj2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sz="1400"/>
              </a:p>
            </p:txBody>
          </p:sp>
          <p:sp>
            <p:nvSpPr>
              <p:cNvPr id="107" name="TextBox 106"/>
              <p:cNvSpPr txBox="1"/>
              <p:nvPr/>
            </p:nvSpPr>
            <p:spPr bwMode="auto">
              <a:xfrm rot="16199998">
                <a:off x="5647991" y="3376137"/>
                <a:ext cx="518323" cy="2343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800"/>
                  <a:t>bellow</a:t>
                </a:r>
                <a:endParaRPr/>
              </a:p>
            </p:txBody>
          </p:sp>
        </p:grpSp>
        <p:sp>
          <p:nvSpPr>
            <p:cNvPr id="109" name="TextBox 108"/>
            <p:cNvSpPr txBox="1"/>
            <p:nvPr/>
          </p:nvSpPr>
          <p:spPr bwMode="auto">
            <a:xfrm>
              <a:off x="4717861" y="3800323"/>
              <a:ext cx="839224" cy="3348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400"/>
                <a:t>328 cm</a:t>
              </a:r>
              <a:endParaRPr/>
            </a:p>
          </p:txBody>
        </p:sp>
        <p:sp>
          <p:nvSpPr>
            <p:cNvPr id="29" name="TextBox 28"/>
            <p:cNvSpPr txBox="1"/>
            <p:nvPr/>
          </p:nvSpPr>
          <p:spPr bwMode="auto">
            <a:xfrm rot="16199998">
              <a:off x="6460619" y="2996073"/>
              <a:ext cx="1217677" cy="334853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400"/>
                <a:t>Quadrupole</a:t>
              </a:r>
              <a:endParaRPr/>
            </a:p>
          </p:txBody>
        </p:sp>
        <p:sp>
          <p:nvSpPr>
            <p:cNvPr id="30" name="TextBox 29"/>
            <p:cNvSpPr txBox="1"/>
            <p:nvPr/>
          </p:nvSpPr>
          <p:spPr bwMode="auto">
            <a:xfrm rot="16199998">
              <a:off x="6893504" y="3008828"/>
              <a:ext cx="1217677" cy="334853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400"/>
                <a:t>Quadrupole</a:t>
              </a:r>
              <a:endParaRPr/>
            </a:p>
          </p:txBody>
        </p:sp>
        <p:sp>
          <p:nvSpPr>
            <p:cNvPr id="36" name="TextBox 35"/>
            <p:cNvSpPr txBox="1"/>
            <p:nvPr/>
          </p:nvSpPr>
          <p:spPr bwMode="auto">
            <a:xfrm>
              <a:off x="3873731" y="5501286"/>
              <a:ext cx="2408845" cy="3348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400"/>
                <a:t>1x 50MW C-band RF-unit</a:t>
              </a:r>
              <a:endParaRPr/>
            </a:p>
          </p:txBody>
        </p:sp>
        <p:sp>
          <p:nvSpPr>
            <p:cNvPr id="40" name="Left Brace 39"/>
            <p:cNvSpPr/>
            <p:nvPr/>
          </p:nvSpPr>
          <p:spPr bwMode="auto">
            <a:xfrm rot="16199998">
              <a:off x="7278991" y="3337555"/>
              <a:ext cx="182532" cy="2849122"/>
            </a:xfrm>
            <a:prstGeom prst="leftBrace">
              <a:avLst>
                <a:gd name="adj1" fmla="val 8333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41" name="Rectangle 40"/>
            <p:cNvSpPr/>
            <p:nvPr/>
          </p:nvSpPr>
          <p:spPr bwMode="auto">
            <a:xfrm rot="10800000">
              <a:off x="4671639" y="4832475"/>
              <a:ext cx="735579" cy="15825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1400"/>
            </a:p>
          </p:txBody>
        </p:sp>
        <p:sp>
          <p:nvSpPr>
            <p:cNvPr id="44" name="Rectangle 43"/>
            <p:cNvSpPr/>
            <p:nvPr/>
          </p:nvSpPr>
          <p:spPr bwMode="auto">
            <a:xfrm rot="16199998">
              <a:off x="4959801" y="4542720"/>
              <a:ext cx="735579" cy="15825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1400"/>
            </a:p>
          </p:txBody>
        </p:sp>
        <p:sp>
          <p:nvSpPr>
            <p:cNvPr id="46" name="Triangle 45"/>
            <p:cNvSpPr/>
            <p:nvPr/>
          </p:nvSpPr>
          <p:spPr bwMode="auto">
            <a:xfrm rot="5400000">
              <a:off x="3981258" y="4605689"/>
              <a:ext cx="702852" cy="605906"/>
            </a:xfrm>
            <a:prstGeom prst="triangle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>
                <a:defRPr/>
              </a:pPr>
              <a:r>
                <a:rPr lang="en-US" sz="700"/>
                <a:t>50MW</a:t>
              </a:r>
              <a:endParaRPr/>
            </a:p>
          </p:txBody>
        </p:sp>
      </p:grpSp>
      <p:sp>
        <p:nvSpPr>
          <p:cNvPr id="1375588407" name="Rounded Rectangle 7"/>
          <p:cNvSpPr/>
          <p:nvPr/>
        </p:nvSpPr>
        <p:spPr bwMode="auto">
          <a:xfrm>
            <a:off x="111575" y="2630179"/>
            <a:ext cx="360040" cy="914400"/>
          </a:xfrm>
          <a:prstGeom prst="roundRect">
            <a:avLst>
              <a:gd name="adj" fmla="val 16667"/>
            </a:avLst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/>
              <a:t>gun</a:t>
            </a:r>
            <a:endParaRPr/>
          </a:p>
        </p:txBody>
      </p:sp>
      <p:sp>
        <p:nvSpPr>
          <p:cNvPr id="2082563243" name="Rounded Rectangle 8"/>
          <p:cNvSpPr/>
          <p:nvPr/>
        </p:nvSpPr>
        <p:spPr bwMode="auto">
          <a:xfrm>
            <a:off x="1244693" y="2803453"/>
            <a:ext cx="1153741" cy="555199"/>
          </a:xfrm>
          <a:prstGeom prst="roundRect">
            <a:avLst>
              <a:gd name="adj" fmla="val 166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/>
              <a:t>5.8m RI section</a:t>
            </a:r>
            <a:endParaRPr/>
          </a:p>
        </p:txBody>
      </p:sp>
      <p:grpSp>
        <p:nvGrpSpPr>
          <p:cNvPr id="961480673" name="Group 46"/>
          <p:cNvGrpSpPr/>
          <p:nvPr/>
        </p:nvGrpSpPr>
        <p:grpSpPr bwMode="auto">
          <a:xfrm>
            <a:off x="2495600" y="1125627"/>
            <a:ext cx="3696315" cy="3606335"/>
            <a:chOff x="7603199" y="831436"/>
            <a:chExt cx="4512817" cy="4386501"/>
          </a:xfrm>
        </p:grpSpPr>
        <p:cxnSp>
          <p:nvCxnSpPr>
            <p:cNvPr id="49" name="Straight Connector 48"/>
            <p:cNvCxnSpPr>
              <a:endCxn id="68" idx="2"/>
            </p:cNvCxnSpPr>
            <p:nvPr/>
          </p:nvCxnSpPr>
          <p:spPr bwMode="auto">
            <a:xfrm flipV="1">
              <a:off x="8740641" y="1660282"/>
              <a:ext cx="2506953" cy="13983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 bwMode="auto">
            <a:xfrm rot="16199998">
              <a:off x="10317948" y="2874391"/>
              <a:ext cx="2075275" cy="789103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>
                <a:defRPr/>
              </a:pPr>
              <a:endParaRPr lang="en-US" sz="1200"/>
            </a:p>
            <a:p>
              <a:pPr algn="ctr">
                <a:defRPr/>
              </a:pPr>
              <a:endParaRPr lang="en-US" sz="1200"/>
            </a:p>
            <a:p>
              <a:pPr algn="ctr">
                <a:defRPr/>
              </a:pPr>
              <a:r>
                <a:rPr lang="en-US" sz="1200"/>
                <a:t>shielding</a:t>
              </a:r>
              <a:endParaRPr/>
            </a:p>
          </p:txBody>
        </p:sp>
        <p:sp>
          <p:nvSpPr>
            <p:cNvPr id="52" name="TextBox 51"/>
            <p:cNvSpPr txBox="1"/>
            <p:nvPr/>
          </p:nvSpPr>
          <p:spPr bwMode="auto">
            <a:xfrm rot="16199998">
              <a:off x="10060611" y="3101022"/>
              <a:ext cx="1002580" cy="33818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SCREEN</a:t>
              </a:r>
              <a:endParaRPr/>
            </a:p>
          </p:txBody>
        </p:sp>
        <p:sp>
          <p:nvSpPr>
            <p:cNvPr id="53" name="TextBox 52"/>
            <p:cNvSpPr txBox="1"/>
            <p:nvPr/>
          </p:nvSpPr>
          <p:spPr bwMode="auto">
            <a:xfrm rot="16199998">
              <a:off x="9655939" y="4091926"/>
              <a:ext cx="1801107" cy="450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900"/>
                <a:t>For emittance with quadrupole scan</a:t>
              </a:r>
              <a:endParaRPr/>
            </a:p>
          </p:txBody>
        </p:sp>
        <p:sp>
          <p:nvSpPr>
            <p:cNvPr id="55" name="TextBox 54"/>
            <p:cNvSpPr txBox="1"/>
            <p:nvPr/>
          </p:nvSpPr>
          <p:spPr bwMode="auto">
            <a:xfrm rot="16199998">
              <a:off x="7388282" y="3001515"/>
              <a:ext cx="1671355" cy="432128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1200"/>
                <a:t>RF deflector </a:t>
              </a:r>
              <a:endParaRPr/>
            </a:p>
            <a:p>
              <a:pPr algn="ctr">
                <a:defRPr/>
              </a:pPr>
              <a:r>
                <a:rPr lang="en-US" sz="500"/>
                <a:t>https://doi.org/10.1016/j.nima.2006.07.050</a:t>
              </a:r>
              <a:endParaRPr/>
            </a:p>
          </p:txBody>
        </p:sp>
        <p:sp>
          <p:nvSpPr>
            <p:cNvPr id="57" name="TextBox 56"/>
            <p:cNvSpPr txBox="1"/>
            <p:nvPr/>
          </p:nvSpPr>
          <p:spPr bwMode="auto">
            <a:xfrm rot="16199998">
              <a:off x="8421575" y="2985123"/>
              <a:ext cx="751057" cy="338187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Dipole</a:t>
              </a:r>
              <a:endParaRPr/>
            </a:p>
          </p:txBody>
        </p:sp>
        <p:sp>
          <p:nvSpPr>
            <p:cNvPr id="58" name="TextBox 57"/>
            <p:cNvSpPr txBox="1"/>
            <p:nvPr/>
          </p:nvSpPr>
          <p:spPr bwMode="auto">
            <a:xfrm rot="16199998">
              <a:off x="10555922" y="3101022"/>
              <a:ext cx="1261900" cy="33818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Faraday cup</a:t>
              </a:r>
              <a:endParaRPr/>
            </a:p>
          </p:txBody>
        </p:sp>
        <p:sp>
          <p:nvSpPr>
            <p:cNvPr id="59" name="TextBox 58"/>
            <p:cNvSpPr txBox="1"/>
            <p:nvPr/>
          </p:nvSpPr>
          <p:spPr bwMode="auto">
            <a:xfrm rot="16199998">
              <a:off x="8971032" y="2996387"/>
              <a:ext cx="630171" cy="33818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BPM</a:t>
              </a:r>
              <a:endParaRPr/>
            </a:p>
          </p:txBody>
        </p:sp>
        <p:grpSp>
          <p:nvGrpSpPr>
            <p:cNvPr id="60" name="Group 59"/>
            <p:cNvGrpSpPr/>
            <p:nvPr/>
          </p:nvGrpSpPr>
          <p:grpSpPr bwMode="auto">
            <a:xfrm rot="21121560">
              <a:off x="9421731" y="831436"/>
              <a:ext cx="2266542" cy="1865043"/>
              <a:chOff x="8747753" y="878756"/>
              <a:chExt cx="2266542" cy="1865043"/>
            </a:xfrm>
          </p:grpSpPr>
          <p:sp>
            <p:nvSpPr>
              <p:cNvPr id="66" name="TextBox 65"/>
              <p:cNvSpPr txBox="1"/>
              <p:nvPr/>
            </p:nvSpPr>
            <p:spPr bwMode="auto">
              <a:xfrm rot="14878441">
                <a:off x="9705724" y="1398224"/>
                <a:ext cx="1828039" cy="789103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endParaRPr lang="en-US" sz="1200"/>
              </a:p>
              <a:p>
                <a:pPr algn="ctr">
                  <a:defRPr/>
                </a:pPr>
                <a:endParaRPr lang="en-US" sz="1200"/>
              </a:p>
              <a:p>
                <a:pPr algn="ctr">
                  <a:defRPr/>
                </a:pPr>
                <a:r>
                  <a:rPr lang="en-US" sz="1200"/>
                  <a:t>shielding</a:t>
                </a:r>
                <a:endParaRPr/>
              </a:p>
            </p:txBody>
          </p:sp>
          <p:sp>
            <p:nvSpPr>
              <p:cNvPr id="67" name="TextBox 66"/>
              <p:cNvSpPr txBox="1"/>
              <p:nvPr/>
            </p:nvSpPr>
            <p:spPr bwMode="auto">
              <a:xfrm rot="14878441">
                <a:off x="9278328" y="1908879"/>
                <a:ext cx="1213199" cy="33818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en-US" sz="1200"/>
                  <a:t>SCREEN</a:t>
                </a:r>
                <a:endParaRPr/>
              </a:p>
            </p:txBody>
          </p:sp>
          <p:sp>
            <p:nvSpPr>
              <p:cNvPr id="68" name="TextBox 67"/>
              <p:cNvSpPr txBox="1"/>
              <p:nvPr/>
            </p:nvSpPr>
            <p:spPr bwMode="auto">
              <a:xfrm rot="14878441">
                <a:off x="9691080" y="1698406"/>
                <a:ext cx="1467068" cy="33818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en-US" sz="1200"/>
                  <a:t>Faraday cup</a:t>
                </a:r>
                <a:endParaRPr/>
              </a:p>
            </p:txBody>
          </p:sp>
          <p:sp>
            <p:nvSpPr>
              <p:cNvPr id="69" name="TextBox 68"/>
              <p:cNvSpPr txBox="1"/>
              <p:nvPr/>
            </p:nvSpPr>
            <p:spPr bwMode="auto">
              <a:xfrm rot="14817791">
                <a:off x="8601761" y="2259620"/>
                <a:ext cx="630171" cy="33818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200"/>
                  <a:t>BPM</a:t>
                </a:r>
                <a:endParaRPr/>
              </a:p>
            </p:txBody>
          </p:sp>
        </p:grpSp>
        <p:sp>
          <p:nvSpPr>
            <p:cNvPr id="61" name="TextBox 60"/>
            <p:cNvSpPr txBox="1"/>
            <p:nvPr/>
          </p:nvSpPr>
          <p:spPr bwMode="auto">
            <a:xfrm>
              <a:off x="9012434" y="1887445"/>
              <a:ext cx="763661" cy="2994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000"/>
                <a:t>stripline</a:t>
              </a:r>
              <a:endParaRPr/>
            </a:p>
          </p:txBody>
        </p:sp>
        <p:sp>
          <p:nvSpPr>
            <p:cNvPr id="62" name="TextBox 61"/>
            <p:cNvSpPr txBox="1"/>
            <p:nvPr/>
          </p:nvSpPr>
          <p:spPr bwMode="auto">
            <a:xfrm>
              <a:off x="9355077" y="1117391"/>
              <a:ext cx="978943" cy="2994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000"/>
                <a:t>For energy</a:t>
              </a:r>
              <a:endParaRPr/>
            </a:p>
          </p:txBody>
        </p:sp>
        <p:sp>
          <p:nvSpPr>
            <p:cNvPr id="63" name="TextBox 62"/>
            <p:cNvSpPr txBox="1"/>
            <p:nvPr/>
          </p:nvSpPr>
          <p:spPr bwMode="auto">
            <a:xfrm rot="16199998">
              <a:off x="7135493" y="3030025"/>
              <a:ext cx="1273599" cy="338187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HV corrector</a:t>
              </a:r>
              <a:endParaRPr/>
            </a:p>
          </p:txBody>
        </p:sp>
        <p:sp>
          <p:nvSpPr>
            <p:cNvPr id="64" name="TextBox 63"/>
            <p:cNvSpPr txBox="1"/>
            <p:nvPr/>
          </p:nvSpPr>
          <p:spPr bwMode="auto">
            <a:xfrm rot="16199998">
              <a:off x="8985858" y="3790309"/>
              <a:ext cx="608723" cy="33818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BLM</a:t>
              </a:r>
              <a:endParaRPr/>
            </a:p>
          </p:txBody>
        </p:sp>
        <p:sp>
          <p:nvSpPr>
            <p:cNvPr id="65" name="TextBox 64"/>
            <p:cNvSpPr txBox="1"/>
            <p:nvPr/>
          </p:nvSpPr>
          <p:spPr bwMode="auto">
            <a:xfrm>
              <a:off x="10773053" y="4480201"/>
              <a:ext cx="1342963" cy="299487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000"/>
                <a:t>Neutron monitor</a:t>
              </a:r>
              <a:endParaRPr/>
            </a:p>
          </p:txBody>
        </p:sp>
      </p:grpSp>
      <p:sp>
        <p:nvSpPr>
          <p:cNvPr id="2121767298" name="TextBox 71"/>
          <p:cNvSpPr txBox="1"/>
          <p:nvPr/>
        </p:nvSpPr>
        <p:spPr bwMode="auto">
          <a:xfrm>
            <a:off x="280175" y="4740169"/>
            <a:ext cx="2204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400"/>
              <a:t>1x 35MW S-band RF-unit</a:t>
            </a:r>
            <a:endParaRPr/>
          </a:p>
        </p:txBody>
      </p:sp>
      <p:sp>
        <p:nvSpPr>
          <p:cNvPr id="279546602" name="Rectangle 72"/>
          <p:cNvSpPr/>
          <p:nvPr/>
        </p:nvSpPr>
        <p:spPr bwMode="auto">
          <a:xfrm rot="10800000">
            <a:off x="1013565" y="3982696"/>
            <a:ext cx="676102" cy="288201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1400"/>
          </a:p>
        </p:txBody>
      </p:sp>
      <p:sp>
        <p:nvSpPr>
          <p:cNvPr id="1433816523" name="Rectangle 73"/>
          <p:cNvSpPr/>
          <p:nvPr/>
        </p:nvSpPr>
        <p:spPr bwMode="auto">
          <a:xfrm rot="16199998">
            <a:off x="1214523" y="3794749"/>
            <a:ext cx="676102" cy="274185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1400"/>
          </a:p>
        </p:txBody>
      </p:sp>
      <p:sp>
        <p:nvSpPr>
          <p:cNvPr id="238013225" name="Triangle 74"/>
          <p:cNvSpPr/>
          <p:nvPr/>
        </p:nvSpPr>
        <p:spPr bwMode="auto">
          <a:xfrm rot="5400000">
            <a:off x="388119" y="3863917"/>
            <a:ext cx="646020" cy="556914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defRPr/>
            </a:pPr>
            <a:r>
              <a:rPr lang="en-US" sz="700"/>
              <a:t>35MW</a:t>
            </a:r>
            <a:endParaRPr/>
          </a:p>
        </p:txBody>
      </p:sp>
      <p:sp>
        <p:nvSpPr>
          <p:cNvPr id="838166453" name="Rounded Rectangle 75"/>
          <p:cNvSpPr/>
          <p:nvPr/>
        </p:nvSpPr>
        <p:spPr bwMode="auto">
          <a:xfrm>
            <a:off x="493269" y="2803452"/>
            <a:ext cx="728186" cy="555199"/>
          </a:xfrm>
          <a:prstGeom prst="roundRect">
            <a:avLst>
              <a:gd name="adj" fmla="val 166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050"/>
              <a:t>buncher</a:t>
            </a:r>
            <a:endParaRPr/>
          </a:p>
        </p:txBody>
      </p:sp>
      <p:sp>
        <p:nvSpPr>
          <p:cNvPr id="1574873837" name="TextBox 9"/>
          <p:cNvSpPr txBox="1"/>
          <p:nvPr/>
        </p:nvSpPr>
        <p:spPr bwMode="auto">
          <a:xfrm>
            <a:off x="187109" y="5691722"/>
            <a:ext cx="6314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Profit of the installation to test spare acc. section with beam.</a:t>
            </a:r>
            <a:endParaRPr/>
          </a:p>
        </p:txBody>
      </p:sp>
      <p:cxnSp>
        <p:nvCxnSpPr>
          <p:cNvPr id="81366026" name="Straight Connector 11"/>
          <p:cNvCxnSpPr/>
          <p:nvPr/>
        </p:nvCxnSpPr>
        <p:spPr bwMode="auto">
          <a:xfrm>
            <a:off x="6384032" y="834303"/>
            <a:ext cx="0" cy="56434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5046719" name="TextBox 77"/>
          <p:cNvSpPr txBox="1"/>
          <p:nvPr/>
        </p:nvSpPr>
        <p:spPr bwMode="auto">
          <a:xfrm>
            <a:off x="650142" y="891985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Not to scale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94220523" name="Rectangle 105"/>
          <p:cNvSpPr/>
          <p:nvPr/>
        </p:nvSpPr>
        <p:spPr bwMode="auto">
          <a:xfrm>
            <a:off x="1654384" y="5563187"/>
            <a:ext cx="428558" cy="12355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82372803" name="Rectangle 106"/>
          <p:cNvSpPr/>
          <p:nvPr/>
        </p:nvSpPr>
        <p:spPr bwMode="auto">
          <a:xfrm rot="16199998">
            <a:off x="1679815" y="5256547"/>
            <a:ext cx="735579" cy="10167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33184780" name="Triangle 107"/>
          <p:cNvSpPr/>
          <p:nvPr/>
        </p:nvSpPr>
        <p:spPr bwMode="auto">
          <a:xfrm rot="5400000">
            <a:off x="979787" y="5290137"/>
            <a:ext cx="702852" cy="605906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defRPr/>
            </a:pPr>
            <a:r>
              <a:rPr lang="en-US" sz="900"/>
              <a:t>35MW</a:t>
            </a:r>
            <a:endParaRPr/>
          </a:p>
        </p:txBody>
      </p:sp>
      <p:cxnSp>
        <p:nvCxnSpPr>
          <p:cNvPr id="1536595947" name="Straight Connector 82"/>
          <p:cNvCxnSpPr>
            <a:stCxn id="6" idx="3"/>
            <a:endCxn id="71" idx="2"/>
          </p:cNvCxnSpPr>
          <p:nvPr/>
        </p:nvCxnSpPr>
        <p:spPr bwMode="auto">
          <a:xfrm>
            <a:off x="932711" y="2847319"/>
            <a:ext cx="8383748" cy="1364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112979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Electron Beam line Layout COLD Phase 1: 150MeV </a:t>
            </a:r>
            <a:r>
              <a:rPr lang="en-US" sz="1050"/>
              <a:t>(170MeV authorization)</a:t>
            </a:r>
            <a:endParaRPr lang="en-US"/>
          </a:p>
        </p:txBody>
      </p:sp>
      <p:sp>
        <p:nvSpPr>
          <p:cNvPr id="1105290545" name="Slide Number Placeholder 3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Page </a:t>
            </a:r>
            <a:fld id="{733122C9-A0B9-462F-8757-0847AD287B63}" type="slidenum">
              <a:rPr lang="fr-FR"/>
              <a:t>16</a:t>
            </a:fld>
            <a:endParaRPr lang="fr-FR"/>
          </a:p>
        </p:txBody>
      </p:sp>
      <p:sp>
        <p:nvSpPr>
          <p:cNvPr id="307902886" name="Footer Placeholder 4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l COLD Cool copper Operation Linac Demonstrator and preliminary studies for a 6GeV injector Linac at ESRF l LCWS2025, Valencia, 22nd Oct 2025 l A. D'Elia et al.</a:t>
            </a:r>
            <a:endParaRPr lang="fr-FR"/>
          </a:p>
        </p:txBody>
      </p:sp>
      <p:sp>
        <p:nvSpPr>
          <p:cNvPr id="655462130" name="TextBox 39"/>
          <p:cNvSpPr txBox="1"/>
          <p:nvPr/>
        </p:nvSpPr>
        <p:spPr bwMode="auto">
          <a:xfrm>
            <a:off x="2889769" y="2181506"/>
            <a:ext cx="7120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200"/>
              <a:t>stripline</a:t>
            </a:r>
            <a:endParaRPr/>
          </a:p>
        </p:txBody>
      </p:sp>
      <p:sp>
        <p:nvSpPr>
          <p:cNvPr id="1469242243" name="Rectangle 65"/>
          <p:cNvSpPr/>
          <p:nvPr/>
        </p:nvSpPr>
        <p:spPr bwMode="auto">
          <a:xfrm>
            <a:off x="8707201" y="130519"/>
            <a:ext cx="324479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bg1"/>
                </a:solidFill>
              </a:rPr>
              <a:t>A.Cianchi: https://jacow.org/e08/papers/MOPC068.pdf</a:t>
            </a:r>
            <a:endParaRPr/>
          </a:p>
        </p:txBody>
      </p:sp>
      <p:sp>
        <p:nvSpPr>
          <p:cNvPr id="449823469" name="Rectangle 66"/>
          <p:cNvSpPr/>
          <p:nvPr/>
        </p:nvSpPr>
        <p:spPr bwMode="auto">
          <a:xfrm>
            <a:off x="8799076" y="352832"/>
            <a:ext cx="313579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bg1"/>
                </a:solidFill>
              </a:rPr>
              <a:t>L.Badano: https://jacow.org/d07/papers/TUPC11.pdf</a:t>
            </a:r>
            <a:endParaRPr/>
          </a:p>
        </p:txBody>
      </p:sp>
      <p:grpSp>
        <p:nvGrpSpPr>
          <p:cNvPr id="1986197504" name="Group 13"/>
          <p:cNvGrpSpPr/>
          <p:nvPr/>
        </p:nvGrpSpPr>
        <p:grpSpPr bwMode="auto">
          <a:xfrm>
            <a:off x="291253" y="928219"/>
            <a:ext cx="3132788" cy="3350746"/>
            <a:chOff x="291253" y="643893"/>
            <a:chExt cx="4014636" cy="4293947"/>
          </a:xfrm>
        </p:grpSpPr>
        <p:sp>
          <p:nvSpPr>
            <p:cNvPr id="6" name="TextBox 5"/>
            <p:cNvSpPr txBox="1"/>
            <p:nvPr/>
          </p:nvSpPr>
          <p:spPr bwMode="auto">
            <a:xfrm>
              <a:off x="439075" y="2925714"/>
              <a:ext cx="674199" cy="35497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GUN</a:t>
              </a:r>
              <a:endParaRPr/>
            </a:p>
          </p:txBody>
        </p:sp>
        <p:sp>
          <p:nvSpPr>
            <p:cNvPr id="13" name="TextBox 12"/>
            <p:cNvSpPr txBox="1"/>
            <p:nvPr/>
          </p:nvSpPr>
          <p:spPr bwMode="auto">
            <a:xfrm rot="16199998">
              <a:off x="816848" y="2961423"/>
              <a:ext cx="1255546" cy="35497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SOLENOID</a:t>
              </a:r>
              <a:endParaRPr/>
            </a:p>
          </p:txBody>
        </p:sp>
        <p:sp>
          <p:nvSpPr>
            <p:cNvPr id="17" name="TextBox 16"/>
            <p:cNvSpPr txBox="1"/>
            <p:nvPr/>
          </p:nvSpPr>
          <p:spPr bwMode="auto">
            <a:xfrm>
              <a:off x="933415" y="1446396"/>
              <a:ext cx="985167" cy="5521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050"/>
                <a:t>on movers</a:t>
              </a:r>
              <a:endParaRPr/>
            </a:p>
          </p:txBody>
        </p:sp>
        <p:sp>
          <p:nvSpPr>
            <p:cNvPr id="20" name="Quad Arrow 19"/>
            <p:cNvSpPr/>
            <p:nvPr/>
          </p:nvSpPr>
          <p:spPr bwMode="auto">
            <a:xfrm>
              <a:off x="1259955" y="2023449"/>
              <a:ext cx="332091" cy="332091"/>
            </a:xfrm>
            <a:prstGeom prst="quadArrow">
              <a:avLst>
                <a:gd name="adj1" fmla="val 22500"/>
                <a:gd name="adj2" fmla="val 22500"/>
                <a:gd name="adj3" fmla="val 225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21" name="TextBox 20"/>
            <p:cNvSpPr txBox="1"/>
            <p:nvPr/>
          </p:nvSpPr>
          <p:spPr bwMode="auto">
            <a:xfrm rot="16199998">
              <a:off x="1648015" y="2959658"/>
              <a:ext cx="1341825" cy="354971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HV corrector</a:t>
              </a:r>
              <a:endParaRPr/>
            </a:p>
          </p:txBody>
        </p:sp>
        <p:grpSp>
          <p:nvGrpSpPr>
            <p:cNvPr id="33" name="Group 32"/>
            <p:cNvGrpSpPr/>
            <p:nvPr/>
          </p:nvGrpSpPr>
          <p:grpSpPr bwMode="auto">
            <a:xfrm>
              <a:off x="3247766" y="643893"/>
              <a:ext cx="951520" cy="2996013"/>
              <a:chOff x="1478631" y="401142"/>
              <a:chExt cx="951520" cy="2996013"/>
            </a:xfrm>
          </p:grpSpPr>
          <p:sp>
            <p:nvSpPr>
              <p:cNvPr id="7" name="TextBox 6"/>
              <p:cNvSpPr txBox="1"/>
              <p:nvPr/>
            </p:nvSpPr>
            <p:spPr bwMode="auto">
              <a:xfrm rot="16199998">
                <a:off x="1409059" y="2691526"/>
                <a:ext cx="1056287" cy="354971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200"/>
                  <a:t>SCREEN</a:t>
                </a:r>
                <a:endParaRPr/>
              </a:p>
            </p:txBody>
          </p:sp>
          <p:grpSp>
            <p:nvGrpSpPr>
              <p:cNvPr id="12" name="Group 11"/>
              <p:cNvGrpSpPr/>
              <p:nvPr/>
            </p:nvGrpSpPr>
            <p:grpSpPr bwMode="auto">
              <a:xfrm>
                <a:off x="1528897" y="401142"/>
                <a:ext cx="792087" cy="1242550"/>
                <a:chOff x="1095795" y="-6365401"/>
                <a:chExt cx="2044700" cy="3207526"/>
              </a:xfrm>
            </p:grpSpPr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>
                <a:blip r:embed="rId3"/>
                <a:stretch/>
              </p:blipFill>
              <p:spPr bwMode="auto">
                <a:xfrm>
                  <a:off x="1095795" y="-6365401"/>
                  <a:ext cx="2044700" cy="2679700"/>
                </a:xfrm>
                <a:prstGeom prst="rect">
                  <a:avLst/>
                </a:prstGeom>
              </p:spPr>
            </p:pic>
            <p:sp>
              <p:nvSpPr>
                <p:cNvPr id="11" name="TextBox 10"/>
                <p:cNvSpPr txBox="1"/>
                <p:nvPr/>
              </p:nvSpPr>
              <p:spPr bwMode="auto">
                <a:xfrm>
                  <a:off x="1256338" y="-3768758"/>
                  <a:ext cx="1783672" cy="6108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defRPr/>
                  </a:pPr>
                  <a:r>
                    <a:rPr lang="en-US" sz="300"/>
                    <a:t>From Compact Light CDR</a:t>
                  </a:r>
                  <a:endParaRPr/>
                </a:p>
              </p:txBody>
            </p:sp>
          </p:grpSp>
          <p:sp>
            <p:nvSpPr>
              <p:cNvPr id="22" name="Lightning Bolt 21"/>
              <p:cNvSpPr/>
              <p:nvPr/>
            </p:nvSpPr>
            <p:spPr bwMode="auto">
              <a:xfrm>
                <a:off x="1798147" y="1898721"/>
                <a:ext cx="226912" cy="226912"/>
              </a:xfrm>
              <a:prstGeom prst="lightningBol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sz="1200"/>
              </a:p>
            </p:txBody>
          </p:sp>
          <p:sp>
            <p:nvSpPr>
              <p:cNvPr id="23" name="TextBox 22"/>
              <p:cNvSpPr txBox="1"/>
              <p:nvPr/>
            </p:nvSpPr>
            <p:spPr bwMode="auto">
              <a:xfrm>
                <a:off x="1478631" y="1616477"/>
                <a:ext cx="951520" cy="2958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/>
                  <a:t>destructive</a:t>
                </a:r>
                <a:endParaRPr/>
              </a:p>
            </p:txBody>
          </p:sp>
        </p:grpSp>
        <p:grpSp>
          <p:nvGrpSpPr>
            <p:cNvPr id="29" name="Group 28"/>
            <p:cNvGrpSpPr/>
            <p:nvPr/>
          </p:nvGrpSpPr>
          <p:grpSpPr bwMode="auto">
            <a:xfrm>
              <a:off x="2196915" y="1035005"/>
              <a:ext cx="829702" cy="817729"/>
              <a:chOff x="2110349" y="4862971"/>
              <a:chExt cx="829702" cy="817729"/>
            </a:xfrm>
          </p:grpSpPr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4"/>
              <a:stretch/>
            </p:blipFill>
            <p:spPr bwMode="auto">
              <a:xfrm>
                <a:off x="2121870" y="4862971"/>
                <a:ext cx="818181" cy="655340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/>
            </p:nvSpPr>
            <p:spPr bwMode="auto">
              <a:xfrm>
                <a:off x="2110349" y="5483494"/>
                <a:ext cx="758423" cy="1972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en-US" sz="400"/>
                  <a:t>sparc-mm-06/001</a:t>
                </a:r>
                <a:endParaRPr/>
              </a:p>
            </p:txBody>
          </p:sp>
        </p:grpSp>
        <p:sp>
          <p:nvSpPr>
            <p:cNvPr id="30" name="TextBox 29"/>
            <p:cNvSpPr txBox="1"/>
            <p:nvPr/>
          </p:nvSpPr>
          <p:spPr bwMode="auto">
            <a:xfrm rot="16199998">
              <a:off x="1794846" y="2976485"/>
              <a:ext cx="1953985" cy="35497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Current transformer</a:t>
              </a:r>
              <a:endParaRPr/>
            </a:p>
          </p:txBody>
        </p:sp>
        <p:sp>
          <p:nvSpPr>
            <p:cNvPr id="32" name="TextBox 31"/>
            <p:cNvSpPr txBox="1"/>
            <p:nvPr/>
          </p:nvSpPr>
          <p:spPr bwMode="auto">
            <a:xfrm rot="16199998">
              <a:off x="3786002" y="2945070"/>
              <a:ext cx="684803" cy="35497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200"/>
                <a:t>BPM</a:t>
              </a:r>
              <a:endParaRPr/>
            </a:p>
          </p:txBody>
        </p:sp>
        <p:sp>
          <p:nvSpPr>
            <p:cNvPr id="34" name="TextBox 33"/>
            <p:cNvSpPr txBox="1"/>
            <p:nvPr/>
          </p:nvSpPr>
          <p:spPr bwMode="auto">
            <a:xfrm rot="16199998">
              <a:off x="1137433" y="2950489"/>
              <a:ext cx="1446342" cy="354971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Vaccum valve</a:t>
              </a:r>
              <a:endParaRPr/>
            </a:p>
          </p:txBody>
        </p:sp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5"/>
            <a:stretch/>
          </p:blipFill>
          <p:spPr bwMode="auto">
            <a:xfrm>
              <a:off x="1728561" y="912611"/>
              <a:ext cx="442755" cy="1359155"/>
            </a:xfrm>
            <a:prstGeom prst="rect">
              <a:avLst/>
            </a:prstGeom>
          </p:spPr>
        </p:pic>
        <p:sp>
          <p:nvSpPr>
            <p:cNvPr id="59" name="TextBox 58"/>
            <p:cNvSpPr txBox="1"/>
            <p:nvPr/>
          </p:nvSpPr>
          <p:spPr bwMode="auto">
            <a:xfrm>
              <a:off x="1624702" y="4582869"/>
              <a:ext cx="1806522" cy="354971"/>
            </a:xfrm>
            <a:prstGeom prst="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200"/>
                <a:t>laser optics table</a:t>
              </a:r>
              <a:endParaRPr/>
            </a:p>
          </p:txBody>
        </p:sp>
        <p:sp>
          <p:nvSpPr>
            <p:cNvPr id="58" name="TextBox 57"/>
            <p:cNvSpPr txBox="1"/>
            <p:nvPr/>
          </p:nvSpPr>
          <p:spPr bwMode="auto">
            <a:xfrm rot="16199998">
              <a:off x="2641957" y="2962177"/>
              <a:ext cx="1208300" cy="35497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Laser input</a:t>
              </a:r>
              <a:endParaRPr/>
            </a:p>
          </p:txBody>
        </p:sp>
        <p:sp>
          <p:nvSpPr>
            <p:cNvPr id="98" name="TextBox 97"/>
            <p:cNvSpPr txBox="1"/>
            <p:nvPr/>
          </p:nvSpPr>
          <p:spPr bwMode="auto">
            <a:xfrm>
              <a:off x="291253" y="4067661"/>
              <a:ext cx="1409614" cy="315530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000"/>
                <a:t>Neutron monitor</a:t>
              </a:r>
              <a:endParaRPr/>
            </a:p>
          </p:txBody>
        </p:sp>
      </p:grpSp>
      <p:grpSp>
        <p:nvGrpSpPr>
          <p:cNvPr id="232252326" name="Group 14"/>
          <p:cNvGrpSpPr/>
          <p:nvPr/>
        </p:nvGrpSpPr>
        <p:grpSpPr bwMode="auto">
          <a:xfrm>
            <a:off x="5919824" y="979820"/>
            <a:ext cx="3696315" cy="3606335"/>
            <a:chOff x="7603199" y="831436"/>
            <a:chExt cx="4512817" cy="4386501"/>
          </a:xfrm>
        </p:grpSpPr>
        <p:cxnSp>
          <p:nvCxnSpPr>
            <p:cNvPr id="85" name="Straight Connector 84"/>
            <p:cNvCxnSpPr>
              <a:endCxn id="77" idx="2"/>
            </p:cNvCxnSpPr>
            <p:nvPr/>
          </p:nvCxnSpPr>
          <p:spPr bwMode="auto">
            <a:xfrm flipV="1">
              <a:off x="8740641" y="1660282"/>
              <a:ext cx="2506953" cy="13983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 bwMode="auto">
            <a:xfrm rot="16199998">
              <a:off x="10317948" y="2874391"/>
              <a:ext cx="2075275" cy="789103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>
                <a:defRPr/>
              </a:pPr>
              <a:endParaRPr lang="en-US" sz="1200"/>
            </a:p>
            <a:p>
              <a:pPr algn="ctr">
                <a:defRPr/>
              </a:pPr>
              <a:endParaRPr lang="en-US" sz="1200"/>
            </a:p>
            <a:p>
              <a:pPr algn="ctr">
                <a:defRPr/>
              </a:pPr>
              <a:r>
                <a:rPr lang="en-US" sz="1200"/>
                <a:t>shielding</a:t>
              </a:r>
              <a:endParaRPr/>
            </a:p>
          </p:txBody>
        </p:sp>
        <p:sp>
          <p:nvSpPr>
            <p:cNvPr id="60" name="TextBox 59"/>
            <p:cNvSpPr txBox="1"/>
            <p:nvPr/>
          </p:nvSpPr>
          <p:spPr bwMode="auto">
            <a:xfrm rot="16199998">
              <a:off x="10060611" y="3101022"/>
              <a:ext cx="1002580" cy="33818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SCREEN</a:t>
              </a:r>
              <a:endParaRPr/>
            </a:p>
          </p:txBody>
        </p:sp>
        <p:sp>
          <p:nvSpPr>
            <p:cNvPr id="62" name="TextBox 61"/>
            <p:cNvSpPr txBox="1"/>
            <p:nvPr/>
          </p:nvSpPr>
          <p:spPr bwMode="auto">
            <a:xfrm rot="16199998">
              <a:off x="9655939" y="4091926"/>
              <a:ext cx="1801107" cy="450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900"/>
                <a:t>For emittance with quadrupole scan</a:t>
              </a:r>
              <a:endParaRPr/>
            </a:p>
          </p:txBody>
        </p:sp>
        <p:sp>
          <p:nvSpPr>
            <p:cNvPr id="63" name="TextBox 62"/>
            <p:cNvSpPr txBox="1"/>
            <p:nvPr/>
          </p:nvSpPr>
          <p:spPr bwMode="auto">
            <a:xfrm rot="16199998">
              <a:off x="7388282" y="3001515"/>
              <a:ext cx="1671355" cy="432128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1200"/>
                <a:t>RF deflector </a:t>
              </a:r>
              <a:endParaRPr/>
            </a:p>
            <a:p>
              <a:pPr algn="ctr">
                <a:defRPr/>
              </a:pPr>
              <a:r>
                <a:rPr lang="en-US" sz="500"/>
                <a:t>https://doi.org/10.1016/j.nima.2006.07.050</a:t>
              </a:r>
              <a:endParaRPr/>
            </a:p>
          </p:txBody>
        </p:sp>
        <p:sp>
          <p:nvSpPr>
            <p:cNvPr id="69" name="TextBox 68"/>
            <p:cNvSpPr txBox="1"/>
            <p:nvPr/>
          </p:nvSpPr>
          <p:spPr bwMode="auto">
            <a:xfrm rot="16199998">
              <a:off x="8421575" y="2985123"/>
              <a:ext cx="751057" cy="338187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Dipole</a:t>
              </a:r>
              <a:endParaRPr/>
            </a:p>
          </p:txBody>
        </p:sp>
        <p:sp>
          <p:nvSpPr>
            <p:cNvPr id="70" name="TextBox 69"/>
            <p:cNvSpPr txBox="1"/>
            <p:nvPr/>
          </p:nvSpPr>
          <p:spPr bwMode="auto">
            <a:xfrm rot="16199998">
              <a:off x="10555922" y="3101022"/>
              <a:ext cx="1261900" cy="33818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Faraday cup</a:t>
              </a:r>
              <a:endParaRPr/>
            </a:p>
          </p:txBody>
        </p:sp>
        <p:sp>
          <p:nvSpPr>
            <p:cNvPr id="78" name="TextBox 77"/>
            <p:cNvSpPr txBox="1"/>
            <p:nvPr/>
          </p:nvSpPr>
          <p:spPr bwMode="auto">
            <a:xfrm rot="16199998">
              <a:off x="8971032" y="2996387"/>
              <a:ext cx="630171" cy="33818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BPM</a:t>
              </a:r>
              <a:endParaRPr/>
            </a:p>
          </p:txBody>
        </p:sp>
        <p:grpSp>
          <p:nvGrpSpPr>
            <p:cNvPr id="81" name="Group 80"/>
            <p:cNvGrpSpPr/>
            <p:nvPr/>
          </p:nvGrpSpPr>
          <p:grpSpPr bwMode="auto">
            <a:xfrm rot="21121560">
              <a:off x="9421731" y="831436"/>
              <a:ext cx="2266542" cy="1865043"/>
              <a:chOff x="8747753" y="878756"/>
              <a:chExt cx="2266542" cy="1865043"/>
            </a:xfrm>
          </p:grpSpPr>
          <p:sp>
            <p:nvSpPr>
              <p:cNvPr id="75" name="TextBox 74"/>
              <p:cNvSpPr txBox="1"/>
              <p:nvPr/>
            </p:nvSpPr>
            <p:spPr bwMode="auto">
              <a:xfrm rot="14878441">
                <a:off x="9705724" y="1398224"/>
                <a:ext cx="1828039" cy="789103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endParaRPr lang="en-US" sz="1200"/>
              </a:p>
              <a:p>
                <a:pPr algn="ctr">
                  <a:defRPr/>
                </a:pPr>
                <a:endParaRPr lang="en-US" sz="1200"/>
              </a:p>
              <a:p>
                <a:pPr algn="ctr">
                  <a:defRPr/>
                </a:pPr>
                <a:r>
                  <a:rPr lang="en-US" sz="1200"/>
                  <a:t>shielding</a:t>
                </a:r>
                <a:endParaRPr/>
              </a:p>
            </p:txBody>
          </p:sp>
          <p:sp>
            <p:nvSpPr>
              <p:cNvPr id="76" name="TextBox 75"/>
              <p:cNvSpPr txBox="1"/>
              <p:nvPr/>
            </p:nvSpPr>
            <p:spPr bwMode="auto">
              <a:xfrm rot="14878441">
                <a:off x="9278328" y="1908879"/>
                <a:ext cx="1213199" cy="33818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en-US" sz="1200"/>
                  <a:t>SCREEN</a:t>
                </a:r>
                <a:endParaRPr/>
              </a:p>
            </p:txBody>
          </p:sp>
          <p:sp>
            <p:nvSpPr>
              <p:cNvPr id="77" name="TextBox 76"/>
              <p:cNvSpPr txBox="1"/>
              <p:nvPr/>
            </p:nvSpPr>
            <p:spPr bwMode="auto">
              <a:xfrm rot="14878441">
                <a:off x="9691080" y="1698406"/>
                <a:ext cx="1467068" cy="33818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en-US" sz="1200"/>
                  <a:t>Faraday cup</a:t>
                </a:r>
                <a:endParaRPr/>
              </a:p>
            </p:txBody>
          </p:sp>
          <p:sp>
            <p:nvSpPr>
              <p:cNvPr id="79" name="TextBox 78"/>
              <p:cNvSpPr txBox="1"/>
              <p:nvPr/>
            </p:nvSpPr>
            <p:spPr bwMode="auto">
              <a:xfrm rot="14817791">
                <a:off x="8601761" y="2259620"/>
                <a:ext cx="630171" cy="33818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200"/>
                  <a:t>BPM</a:t>
                </a:r>
                <a:endParaRPr/>
              </a:p>
            </p:txBody>
          </p:sp>
        </p:grpSp>
        <p:sp>
          <p:nvSpPr>
            <p:cNvPr id="88" name="TextBox 87"/>
            <p:cNvSpPr txBox="1"/>
            <p:nvPr/>
          </p:nvSpPr>
          <p:spPr bwMode="auto">
            <a:xfrm>
              <a:off x="9012434" y="1887445"/>
              <a:ext cx="763661" cy="2994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000"/>
                <a:t>stripline</a:t>
              </a:r>
              <a:endParaRPr/>
            </a:p>
          </p:txBody>
        </p:sp>
        <p:sp>
          <p:nvSpPr>
            <p:cNvPr id="90" name="TextBox 89"/>
            <p:cNvSpPr txBox="1"/>
            <p:nvPr/>
          </p:nvSpPr>
          <p:spPr bwMode="auto">
            <a:xfrm>
              <a:off x="9355077" y="1117391"/>
              <a:ext cx="978943" cy="2994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000"/>
                <a:t>For energy</a:t>
              </a:r>
              <a:endParaRPr/>
            </a:p>
          </p:txBody>
        </p:sp>
        <p:sp>
          <p:nvSpPr>
            <p:cNvPr id="94" name="TextBox 93"/>
            <p:cNvSpPr txBox="1"/>
            <p:nvPr/>
          </p:nvSpPr>
          <p:spPr bwMode="auto">
            <a:xfrm rot="16199998">
              <a:off x="7135493" y="3030025"/>
              <a:ext cx="1273599" cy="338187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HV corrector</a:t>
              </a:r>
              <a:endParaRPr/>
            </a:p>
          </p:txBody>
        </p:sp>
        <p:sp>
          <p:nvSpPr>
            <p:cNvPr id="86" name="TextBox 85"/>
            <p:cNvSpPr txBox="1"/>
            <p:nvPr/>
          </p:nvSpPr>
          <p:spPr bwMode="auto">
            <a:xfrm rot="16199998">
              <a:off x="8985858" y="3790309"/>
              <a:ext cx="608723" cy="33818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BLM</a:t>
              </a:r>
              <a:endParaRPr/>
            </a:p>
          </p:txBody>
        </p:sp>
        <p:sp>
          <p:nvSpPr>
            <p:cNvPr id="99" name="TextBox 98"/>
            <p:cNvSpPr txBox="1"/>
            <p:nvPr/>
          </p:nvSpPr>
          <p:spPr bwMode="auto">
            <a:xfrm>
              <a:off x="10773053" y="4480201"/>
              <a:ext cx="1342963" cy="299487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000"/>
                <a:t>Neutron monitor</a:t>
              </a:r>
              <a:endParaRPr/>
            </a:p>
          </p:txBody>
        </p:sp>
      </p:grpSp>
      <p:grpSp>
        <p:nvGrpSpPr>
          <p:cNvPr id="1671040267" name="Group 2"/>
          <p:cNvGrpSpPr/>
          <p:nvPr/>
        </p:nvGrpSpPr>
        <p:grpSpPr bwMode="auto">
          <a:xfrm>
            <a:off x="3441103" y="1148507"/>
            <a:ext cx="2400483" cy="3067751"/>
            <a:chOff x="4376980" y="880031"/>
            <a:chExt cx="3164917" cy="4044677"/>
          </a:xfrm>
        </p:grpSpPr>
        <p:sp>
          <p:nvSpPr>
            <p:cNvPr id="43" name="Rounded Rectangle 42"/>
            <p:cNvSpPr/>
            <p:nvPr/>
          </p:nvSpPr>
          <p:spPr bwMode="auto">
            <a:xfrm>
              <a:off x="4541667" y="2587690"/>
              <a:ext cx="1274548" cy="1146469"/>
            </a:xfrm>
            <a:prstGeom prst="roundRect">
              <a:avLst>
                <a:gd name="adj" fmla="val 16667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050"/>
                <a:t>Acc. structures</a:t>
              </a:r>
              <a:endParaRPr/>
            </a:p>
          </p:txBody>
        </p:sp>
        <p:sp>
          <p:nvSpPr>
            <p:cNvPr id="45" name="TextBox 44"/>
            <p:cNvSpPr txBox="1"/>
            <p:nvPr/>
          </p:nvSpPr>
          <p:spPr bwMode="auto">
            <a:xfrm rot="16199998">
              <a:off x="5890827" y="2993650"/>
              <a:ext cx="1511561" cy="365209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3xQuadrupole</a:t>
              </a:r>
              <a:endParaRPr/>
            </a:p>
          </p:txBody>
        </p:sp>
        <p:sp>
          <p:nvSpPr>
            <p:cNvPr id="46" name="TextBox 45"/>
            <p:cNvSpPr txBox="1"/>
            <p:nvPr/>
          </p:nvSpPr>
          <p:spPr bwMode="auto">
            <a:xfrm>
              <a:off x="6122468" y="1359775"/>
              <a:ext cx="985167" cy="568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050"/>
                <a:t>on movers</a:t>
              </a:r>
              <a:endParaRPr/>
            </a:p>
          </p:txBody>
        </p:sp>
        <p:sp>
          <p:nvSpPr>
            <p:cNvPr id="47" name="Quad Arrow 46"/>
            <p:cNvSpPr/>
            <p:nvPr/>
          </p:nvSpPr>
          <p:spPr bwMode="auto">
            <a:xfrm>
              <a:off x="6449007" y="1936828"/>
              <a:ext cx="332091" cy="332091"/>
            </a:xfrm>
            <a:prstGeom prst="quadArrow">
              <a:avLst>
                <a:gd name="adj1" fmla="val 22500"/>
                <a:gd name="adj2" fmla="val 22500"/>
                <a:gd name="adj3" fmla="val 225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49" name="TextBox 48"/>
            <p:cNvSpPr txBox="1"/>
            <p:nvPr/>
          </p:nvSpPr>
          <p:spPr bwMode="auto">
            <a:xfrm rot="16199998">
              <a:off x="6739553" y="2954540"/>
              <a:ext cx="683077" cy="36520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BPM</a:t>
              </a:r>
              <a:endParaRPr/>
            </a:p>
          </p:txBody>
        </p:sp>
        <p:sp>
          <p:nvSpPr>
            <p:cNvPr id="51" name="TextBox 50"/>
            <p:cNvSpPr txBox="1"/>
            <p:nvPr/>
          </p:nvSpPr>
          <p:spPr bwMode="auto">
            <a:xfrm>
              <a:off x="6717217" y="2131782"/>
              <a:ext cx="824680" cy="3246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000"/>
                <a:t>stripline</a:t>
              </a:r>
              <a:endParaRPr/>
            </a:p>
          </p:txBody>
        </p:sp>
        <p:sp>
          <p:nvSpPr>
            <p:cNvPr id="54" name="TextBox 53"/>
            <p:cNvSpPr txBox="1"/>
            <p:nvPr/>
          </p:nvSpPr>
          <p:spPr bwMode="auto">
            <a:xfrm rot="16199998">
              <a:off x="5455335" y="2958689"/>
              <a:ext cx="1488058" cy="365209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Vaccum valve</a:t>
              </a:r>
              <a:endParaRPr/>
            </a:p>
          </p:txBody>
        </p:sp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5"/>
            <a:stretch/>
          </p:blipFill>
          <p:spPr bwMode="auto">
            <a:xfrm>
              <a:off x="5840357" y="880031"/>
              <a:ext cx="442755" cy="1359155"/>
            </a:xfrm>
            <a:prstGeom prst="rect">
              <a:avLst/>
            </a:prstGeom>
          </p:spPr>
        </p:pic>
        <p:sp>
          <p:nvSpPr>
            <p:cNvPr id="96" name="Left Brace 95"/>
            <p:cNvSpPr/>
            <p:nvPr/>
          </p:nvSpPr>
          <p:spPr bwMode="auto">
            <a:xfrm rot="16199998">
              <a:off x="5798424" y="3293861"/>
              <a:ext cx="228941" cy="3032753"/>
            </a:xfrm>
            <a:prstGeom prst="leftBrace">
              <a:avLst>
                <a:gd name="adj1" fmla="val 8333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87" name="TextBox 86"/>
            <p:cNvSpPr txBox="1"/>
            <p:nvPr/>
          </p:nvSpPr>
          <p:spPr bwMode="auto">
            <a:xfrm>
              <a:off x="4556031" y="920616"/>
              <a:ext cx="1450270" cy="324630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000"/>
                <a:t>Neutron monitor</a:t>
              </a:r>
              <a:endParaRPr/>
            </a:p>
          </p:txBody>
        </p:sp>
        <p:sp>
          <p:nvSpPr>
            <p:cNvPr id="100" name="Left-Right Arrow 99"/>
            <p:cNvSpPr/>
            <p:nvPr/>
          </p:nvSpPr>
          <p:spPr bwMode="auto">
            <a:xfrm>
              <a:off x="4376980" y="3068960"/>
              <a:ext cx="149406" cy="133500"/>
            </a:xfrm>
            <a:prstGeom prst="leftRightArrow">
              <a:avLst>
                <a:gd name="adj1" fmla="val 50000"/>
                <a:gd name="adj2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102" name="Left-Right Arrow 101"/>
            <p:cNvSpPr/>
            <p:nvPr/>
          </p:nvSpPr>
          <p:spPr bwMode="auto">
            <a:xfrm>
              <a:off x="5847062" y="3086705"/>
              <a:ext cx="149406" cy="133500"/>
            </a:xfrm>
            <a:prstGeom prst="leftRightArrow">
              <a:avLst>
                <a:gd name="adj1" fmla="val 50000"/>
                <a:gd name="adj2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103" name="TextBox 102"/>
            <p:cNvSpPr txBox="1"/>
            <p:nvPr/>
          </p:nvSpPr>
          <p:spPr bwMode="auto">
            <a:xfrm rot="16199998">
              <a:off x="5619507" y="3361453"/>
              <a:ext cx="575290" cy="263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700"/>
                <a:t>bellow</a:t>
              </a:r>
              <a:endParaRPr/>
            </a:p>
          </p:txBody>
        </p:sp>
      </p:grpSp>
      <p:sp>
        <p:nvSpPr>
          <p:cNvPr id="2046208270" name="Left Brace 133"/>
          <p:cNvSpPr/>
          <p:nvPr/>
        </p:nvSpPr>
        <p:spPr bwMode="auto">
          <a:xfrm rot="16199998">
            <a:off x="1760508" y="3307135"/>
            <a:ext cx="147318" cy="3085823"/>
          </a:xfrm>
          <a:prstGeom prst="lef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111147314" name="TextBox 17"/>
          <p:cNvSpPr txBox="1"/>
          <p:nvPr/>
        </p:nvSpPr>
        <p:spPr bwMode="auto">
          <a:xfrm>
            <a:off x="979697" y="4429350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GUN SECTION</a:t>
            </a:r>
            <a:endParaRPr/>
          </a:p>
        </p:txBody>
      </p:sp>
      <p:sp>
        <p:nvSpPr>
          <p:cNvPr id="664498019" name="Left Brace 134"/>
          <p:cNvSpPr/>
          <p:nvPr/>
        </p:nvSpPr>
        <p:spPr bwMode="auto">
          <a:xfrm rot="16199998">
            <a:off x="7436855" y="3179692"/>
            <a:ext cx="193938" cy="3176254"/>
          </a:xfrm>
          <a:prstGeom prst="lef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1374202656" name="TextBox 135"/>
          <p:cNvSpPr txBox="1"/>
          <p:nvPr/>
        </p:nvSpPr>
        <p:spPr bwMode="auto">
          <a:xfrm>
            <a:off x="6034352" y="4948962"/>
            <a:ext cx="29163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/>
              <a:t>DIAGNOSTICS/DUMP SECTION</a:t>
            </a:r>
            <a:endParaRPr/>
          </a:p>
        </p:txBody>
      </p:sp>
      <p:sp>
        <p:nvSpPr>
          <p:cNvPr id="211061666" name="TextBox 137"/>
          <p:cNvSpPr txBox="1"/>
          <p:nvPr/>
        </p:nvSpPr>
        <p:spPr bwMode="auto">
          <a:xfrm rot="16199998">
            <a:off x="3269238" y="3036749"/>
            <a:ext cx="43633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700"/>
              <a:t>bellow</a:t>
            </a:r>
            <a:endParaRPr/>
          </a:p>
        </p:txBody>
      </p:sp>
      <p:sp>
        <p:nvSpPr>
          <p:cNvPr id="428445767" name="Oval 18"/>
          <p:cNvSpPr/>
          <p:nvPr/>
        </p:nvSpPr>
        <p:spPr bwMode="auto">
          <a:xfrm>
            <a:off x="4052288" y="5359882"/>
            <a:ext cx="617142" cy="617142"/>
          </a:xfrm>
          <a:prstGeom prst="ellipse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400"/>
              <a:t>PC</a:t>
            </a:r>
            <a:endParaRPr/>
          </a:p>
        </p:txBody>
      </p:sp>
      <p:sp>
        <p:nvSpPr>
          <p:cNvPr id="1085093586" name="Rectangle 23"/>
          <p:cNvSpPr/>
          <p:nvPr/>
        </p:nvSpPr>
        <p:spPr bwMode="auto">
          <a:xfrm>
            <a:off x="4652068" y="5603650"/>
            <a:ext cx="428558" cy="129605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4602106" name="Rectangle 138"/>
          <p:cNvSpPr/>
          <p:nvPr/>
        </p:nvSpPr>
        <p:spPr bwMode="auto">
          <a:xfrm rot="16199998">
            <a:off x="4679858" y="5317220"/>
            <a:ext cx="735579" cy="10167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43621101" name="TextBox 30"/>
          <p:cNvSpPr txBox="1"/>
          <p:nvPr/>
        </p:nvSpPr>
        <p:spPr bwMode="auto">
          <a:xfrm>
            <a:off x="2847675" y="6096333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1x 50MW C-band RF-unit</a:t>
            </a:r>
            <a:endParaRPr/>
          </a:p>
        </p:txBody>
      </p:sp>
      <p:sp>
        <p:nvSpPr>
          <p:cNvPr id="348184165" name="TextBox 100"/>
          <p:cNvSpPr txBox="1"/>
          <p:nvPr/>
        </p:nvSpPr>
        <p:spPr bwMode="auto">
          <a:xfrm>
            <a:off x="222590" y="235908"/>
            <a:ext cx="697627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2029</a:t>
            </a:r>
            <a:endParaRPr/>
          </a:p>
        </p:txBody>
      </p:sp>
      <p:sp>
        <p:nvSpPr>
          <p:cNvPr id="2114387074" name="TextBox 25"/>
          <p:cNvSpPr txBox="1"/>
          <p:nvPr/>
        </p:nvSpPr>
        <p:spPr bwMode="auto">
          <a:xfrm>
            <a:off x="3524255" y="3787097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~3.9m</a:t>
            </a:r>
            <a:endParaRPr/>
          </a:p>
        </p:txBody>
      </p:sp>
      <p:sp>
        <p:nvSpPr>
          <p:cNvPr id="825613435" name="TextBox 103"/>
          <p:cNvSpPr txBox="1"/>
          <p:nvPr/>
        </p:nvSpPr>
        <p:spPr bwMode="auto">
          <a:xfrm>
            <a:off x="197635" y="625123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Not to scale</a:t>
            </a:r>
            <a:endParaRPr/>
          </a:p>
        </p:txBody>
      </p:sp>
      <p:sp>
        <p:nvSpPr>
          <p:cNvPr id="158524034" name="Triangle 104"/>
          <p:cNvSpPr/>
          <p:nvPr/>
        </p:nvSpPr>
        <p:spPr bwMode="auto">
          <a:xfrm rot="5400000">
            <a:off x="3413264" y="5377530"/>
            <a:ext cx="702852" cy="605906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defRPr/>
            </a:pPr>
            <a:r>
              <a:rPr lang="en-US" sz="900"/>
              <a:t>25MW</a:t>
            </a:r>
            <a:endParaRPr/>
          </a:p>
        </p:txBody>
      </p:sp>
      <p:sp>
        <p:nvSpPr>
          <p:cNvPr id="1292266236" name="TextBox 96"/>
          <p:cNvSpPr txBox="1"/>
          <p:nvPr/>
        </p:nvSpPr>
        <p:spPr bwMode="auto">
          <a:xfrm>
            <a:off x="3601822" y="4380463"/>
            <a:ext cx="2207787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1x “6GeV linac module”, prototype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02840761" name="Rectangle 80"/>
          <p:cNvSpPr/>
          <p:nvPr/>
        </p:nvSpPr>
        <p:spPr bwMode="auto">
          <a:xfrm>
            <a:off x="2337289" y="3468983"/>
            <a:ext cx="2314841" cy="161715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1286359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Shorter 6GeV linac unit 300MeV module</a:t>
            </a:r>
            <a:endParaRPr/>
          </a:p>
        </p:txBody>
      </p:sp>
      <p:sp>
        <p:nvSpPr>
          <p:cNvPr id="1913246906" name="Slide Number Placeholder 3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Page </a:t>
            </a:r>
            <a:fld id="{733122C9-A0B9-462F-8757-0847AD287B63}" type="slidenum">
              <a:rPr lang="fr-FR"/>
              <a:t>17</a:t>
            </a:fld>
            <a:endParaRPr lang="fr-FR"/>
          </a:p>
        </p:txBody>
      </p:sp>
      <p:sp>
        <p:nvSpPr>
          <p:cNvPr id="481688822" name="Footer Placeholder 4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l COLD Cool copper Operation Linac Demonstrator and preliminary studies for a 6GeV injector Linac at ESRF l LCWS2025, Valencia, 22nd Oct 2025 l A. D'Elia et al.</a:t>
            </a:r>
            <a:endParaRPr lang="fr-FR"/>
          </a:p>
        </p:txBody>
      </p:sp>
      <p:grpSp>
        <p:nvGrpSpPr>
          <p:cNvPr id="140975320" name="Group 5"/>
          <p:cNvGrpSpPr/>
          <p:nvPr/>
        </p:nvGrpSpPr>
        <p:grpSpPr bwMode="auto">
          <a:xfrm>
            <a:off x="2178202" y="1045575"/>
            <a:ext cx="3709584" cy="3083947"/>
            <a:chOff x="5968968" y="1543159"/>
            <a:chExt cx="3709584" cy="3083947"/>
          </a:xfrm>
        </p:grpSpPr>
        <p:grpSp>
          <p:nvGrpSpPr>
            <p:cNvPr id="7" name="Group 6"/>
            <p:cNvGrpSpPr/>
            <p:nvPr/>
          </p:nvGrpSpPr>
          <p:grpSpPr bwMode="auto">
            <a:xfrm>
              <a:off x="6037058" y="1543159"/>
              <a:ext cx="3641494" cy="3083947"/>
              <a:chOff x="4702195" y="1359775"/>
              <a:chExt cx="4801130" cy="4066030"/>
            </a:xfrm>
          </p:grpSpPr>
          <p:sp>
            <p:nvSpPr>
              <p:cNvPr id="9" name="TextBox 8"/>
              <p:cNvSpPr txBox="1"/>
              <p:nvPr/>
            </p:nvSpPr>
            <p:spPr bwMode="auto">
              <a:xfrm rot="16199998">
                <a:off x="5986451" y="2954540"/>
                <a:ext cx="1771520" cy="365209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200"/>
                  <a:t>BPM inside quad</a:t>
                </a:r>
                <a:endParaRPr/>
              </a:p>
            </p:txBody>
          </p:sp>
          <p:sp>
            <p:nvSpPr>
              <p:cNvPr id="10" name="Rounded Rectangle 9"/>
              <p:cNvSpPr/>
              <p:nvPr/>
            </p:nvSpPr>
            <p:spPr bwMode="auto">
              <a:xfrm>
                <a:off x="4849375" y="2587690"/>
                <a:ext cx="966839" cy="1146469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r>
                  <a:rPr lang="en-US" sz="1050"/>
                  <a:t>Acc. structures</a:t>
                </a:r>
                <a:endParaRPr/>
              </a:p>
            </p:txBody>
          </p:sp>
          <p:sp>
            <p:nvSpPr>
              <p:cNvPr id="11" name="TextBox 10"/>
              <p:cNvSpPr txBox="1"/>
              <p:nvPr/>
            </p:nvSpPr>
            <p:spPr bwMode="auto">
              <a:xfrm rot="16199998">
                <a:off x="5938340" y="2993650"/>
                <a:ext cx="1298099" cy="365209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200"/>
                  <a:t>Quadrupole</a:t>
                </a:r>
                <a:endParaRPr/>
              </a:p>
            </p:txBody>
          </p:sp>
          <p:sp>
            <p:nvSpPr>
              <p:cNvPr id="12" name="TextBox 11"/>
              <p:cNvSpPr txBox="1"/>
              <p:nvPr/>
            </p:nvSpPr>
            <p:spPr bwMode="auto">
              <a:xfrm>
                <a:off x="6122468" y="1359775"/>
                <a:ext cx="985167" cy="568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sz="1050"/>
                  <a:t>on movers</a:t>
                </a:r>
                <a:endParaRPr/>
              </a:p>
            </p:txBody>
          </p:sp>
          <p:sp>
            <p:nvSpPr>
              <p:cNvPr id="13" name="Quad Arrow 12"/>
              <p:cNvSpPr/>
              <p:nvPr/>
            </p:nvSpPr>
            <p:spPr bwMode="auto">
              <a:xfrm>
                <a:off x="6449007" y="1936828"/>
                <a:ext cx="332091" cy="332091"/>
              </a:xfrm>
              <a:prstGeom prst="quadArrow">
                <a:avLst>
                  <a:gd name="adj1" fmla="val 22500"/>
                  <a:gd name="adj2" fmla="val 22500"/>
                  <a:gd name="adj3" fmla="val 225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sz="1200"/>
              </a:p>
            </p:txBody>
          </p:sp>
          <p:sp>
            <p:nvSpPr>
              <p:cNvPr id="14" name="TextBox 13"/>
              <p:cNvSpPr txBox="1"/>
              <p:nvPr/>
            </p:nvSpPr>
            <p:spPr bwMode="auto">
              <a:xfrm>
                <a:off x="6685000" y="1912357"/>
                <a:ext cx="824680" cy="3246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000"/>
                  <a:t>stripline</a:t>
                </a:r>
                <a:endParaRPr/>
              </a:p>
            </p:txBody>
          </p:sp>
          <p:sp>
            <p:nvSpPr>
              <p:cNvPr id="15" name="TextBox 14"/>
              <p:cNvSpPr txBox="1"/>
              <p:nvPr/>
            </p:nvSpPr>
            <p:spPr bwMode="auto">
              <a:xfrm rot="16199998">
                <a:off x="5166570" y="2995194"/>
                <a:ext cx="2012456" cy="324630"/>
              </a:xfrm>
              <a:prstGeom prst="rect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000"/>
                  <a:t>Compact Vaccum valve</a:t>
                </a:r>
                <a:endParaRPr/>
              </a:p>
            </p:txBody>
          </p:sp>
          <p:sp>
            <p:nvSpPr>
              <p:cNvPr id="17" name="Left Brace 16"/>
              <p:cNvSpPr/>
              <p:nvPr/>
            </p:nvSpPr>
            <p:spPr bwMode="auto">
              <a:xfrm rot="16199998">
                <a:off x="7010503" y="2932982"/>
                <a:ext cx="314017" cy="4671629"/>
              </a:xfrm>
              <a:prstGeom prst="leftBrace">
                <a:avLst>
                  <a:gd name="adj1" fmla="val 8333"/>
                  <a:gd name="adj2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sz="1200"/>
              </a:p>
            </p:txBody>
          </p:sp>
          <p:sp>
            <p:nvSpPr>
              <p:cNvPr id="20" name="Left-Right Arrow 19"/>
              <p:cNvSpPr/>
              <p:nvPr/>
            </p:nvSpPr>
            <p:spPr bwMode="auto">
              <a:xfrm>
                <a:off x="4702195" y="3068960"/>
                <a:ext cx="149405" cy="133500"/>
              </a:xfrm>
              <a:prstGeom prst="leftRightArrow">
                <a:avLst>
                  <a:gd name="adj1" fmla="val 50000"/>
                  <a:gd name="adj2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sz="1200"/>
              </a:p>
            </p:txBody>
          </p:sp>
          <p:sp>
            <p:nvSpPr>
              <p:cNvPr id="21" name="Left-Right Arrow 20"/>
              <p:cNvSpPr/>
              <p:nvPr/>
            </p:nvSpPr>
            <p:spPr bwMode="auto">
              <a:xfrm>
                <a:off x="5847062" y="3086705"/>
                <a:ext cx="149406" cy="133500"/>
              </a:xfrm>
              <a:prstGeom prst="leftRightArrow">
                <a:avLst>
                  <a:gd name="adj1" fmla="val 50000"/>
                  <a:gd name="adj2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sz="1200"/>
              </a:p>
            </p:txBody>
          </p:sp>
          <p:sp>
            <p:nvSpPr>
              <p:cNvPr id="22" name="TextBox 21"/>
              <p:cNvSpPr txBox="1"/>
              <p:nvPr/>
            </p:nvSpPr>
            <p:spPr bwMode="auto">
              <a:xfrm rot="16199998">
                <a:off x="5619507" y="3361453"/>
                <a:ext cx="575290" cy="2637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700"/>
                  <a:t>bellow</a:t>
                </a:r>
                <a:endParaRPr/>
              </a:p>
            </p:txBody>
          </p:sp>
        </p:grpSp>
        <p:sp>
          <p:nvSpPr>
            <p:cNvPr id="8" name="TextBox 7"/>
            <p:cNvSpPr txBox="1"/>
            <p:nvPr/>
          </p:nvSpPr>
          <p:spPr bwMode="auto">
            <a:xfrm rot="16199998">
              <a:off x="5850827" y="3012831"/>
              <a:ext cx="43633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700"/>
                <a:t>bellow</a:t>
              </a:r>
              <a:endParaRPr/>
            </a:p>
          </p:txBody>
        </p:sp>
      </p:grpSp>
      <p:sp>
        <p:nvSpPr>
          <p:cNvPr id="155413745" name="TextBox 22"/>
          <p:cNvSpPr txBox="1"/>
          <p:nvPr/>
        </p:nvSpPr>
        <p:spPr bwMode="auto">
          <a:xfrm>
            <a:off x="2419461" y="1735405"/>
            <a:ext cx="6078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100"/>
              <a:t>328cm</a:t>
            </a:r>
            <a:endParaRPr/>
          </a:p>
        </p:txBody>
      </p:sp>
      <p:sp>
        <p:nvSpPr>
          <p:cNvPr id="1730662074" name="TextBox 56"/>
          <p:cNvSpPr txBox="1"/>
          <p:nvPr/>
        </p:nvSpPr>
        <p:spPr bwMode="auto">
          <a:xfrm>
            <a:off x="2357922" y="368672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7.8m</a:t>
            </a:r>
            <a:endParaRPr/>
          </a:p>
        </p:txBody>
      </p:sp>
      <p:grpSp>
        <p:nvGrpSpPr>
          <p:cNvPr id="2022974597" name="Group 59"/>
          <p:cNvGrpSpPr/>
          <p:nvPr/>
        </p:nvGrpSpPr>
        <p:grpSpPr bwMode="auto">
          <a:xfrm>
            <a:off x="7536160" y="1124744"/>
            <a:ext cx="3046132" cy="2970087"/>
            <a:chOff x="4367806" y="1222156"/>
            <a:chExt cx="3046132" cy="2970087"/>
          </a:xfrm>
        </p:grpSpPr>
        <p:sp>
          <p:nvSpPr>
            <p:cNvPr id="32" name="TextBox 31"/>
            <p:cNvSpPr txBox="1"/>
            <p:nvPr/>
          </p:nvSpPr>
          <p:spPr bwMode="auto">
            <a:xfrm rot="16199998">
              <a:off x="6258621" y="2431731"/>
              <a:ext cx="1343638" cy="27699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BPM inside quad</a:t>
              </a:r>
              <a:endParaRPr/>
            </a:p>
          </p:txBody>
        </p:sp>
        <p:sp>
          <p:nvSpPr>
            <p:cNvPr id="33" name="Rounded Rectangle 32"/>
            <p:cNvSpPr/>
            <p:nvPr/>
          </p:nvSpPr>
          <p:spPr bwMode="auto">
            <a:xfrm>
              <a:off x="5396188" y="2153488"/>
              <a:ext cx="733314" cy="869558"/>
            </a:xfrm>
            <a:prstGeom prst="roundRect">
              <a:avLst>
                <a:gd name="adj" fmla="val 16667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050"/>
                <a:t>Acc. structures</a:t>
              </a:r>
              <a:endParaRPr/>
            </a:p>
          </p:txBody>
        </p:sp>
        <p:sp>
          <p:nvSpPr>
            <p:cNvPr id="34" name="TextBox 33"/>
            <p:cNvSpPr txBox="1"/>
            <p:nvPr/>
          </p:nvSpPr>
          <p:spPr bwMode="auto">
            <a:xfrm rot="16199998">
              <a:off x="6222131" y="2461395"/>
              <a:ext cx="984565" cy="276999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Quadrupole</a:t>
              </a:r>
              <a:endParaRPr/>
            </a:p>
          </p:txBody>
        </p:sp>
        <p:sp>
          <p:nvSpPr>
            <p:cNvPr id="35" name="TextBox 34"/>
            <p:cNvSpPr txBox="1"/>
            <p:nvPr/>
          </p:nvSpPr>
          <p:spPr bwMode="auto">
            <a:xfrm>
              <a:off x="6361786" y="1222156"/>
              <a:ext cx="74721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050"/>
                <a:t>on movers</a:t>
              </a:r>
              <a:endParaRPr/>
            </a:p>
          </p:txBody>
        </p:sp>
        <p:sp>
          <p:nvSpPr>
            <p:cNvPr id="36" name="Quad Arrow 35"/>
            <p:cNvSpPr/>
            <p:nvPr/>
          </p:nvSpPr>
          <p:spPr bwMode="auto">
            <a:xfrm>
              <a:off x="6609455" y="1659831"/>
              <a:ext cx="251880" cy="251880"/>
            </a:xfrm>
            <a:prstGeom prst="quadArrow">
              <a:avLst>
                <a:gd name="adj1" fmla="val 22500"/>
                <a:gd name="adj2" fmla="val 22500"/>
                <a:gd name="adj3" fmla="val 225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37" name="TextBox 36"/>
            <p:cNvSpPr txBox="1"/>
            <p:nvPr/>
          </p:nvSpPr>
          <p:spPr bwMode="auto">
            <a:xfrm>
              <a:off x="6788447" y="1641270"/>
              <a:ext cx="6254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000"/>
                <a:t>stripline</a:t>
              </a:r>
              <a:endParaRPr/>
            </a:p>
          </p:txBody>
        </p:sp>
        <p:sp>
          <p:nvSpPr>
            <p:cNvPr id="38" name="TextBox 37"/>
            <p:cNvSpPr txBox="1"/>
            <p:nvPr/>
          </p:nvSpPr>
          <p:spPr bwMode="auto">
            <a:xfrm rot="16199998">
              <a:off x="5636770" y="2462567"/>
              <a:ext cx="1526379" cy="246221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000"/>
                <a:t>Compact Vaccum valve</a:t>
              </a:r>
              <a:endParaRPr/>
            </a:p>
          </p:txBody>
        </p:sp>
        <p:sp>
          <p:nvSpPr>
            <p:cNvPr id="40" name="Left Brace 39"/>
            <p:cNvSpPr/>
            <p:nvPr/>
          </p:nvSpPr>
          <p:spPr bwMode="auto">
            <a:xfrm rot="16199998">
              <a:off x="5657797" y="2720647"/>
              <a:ext cx="181607" cy="2761585"/>
            </a:xfrm>
            <a:prstGeom prst="leftBrace">
              <a:avLst>
                <a:gd name="adj1" fmla="val 8333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42" name="TextBox 41"/>
            <p:cNvSpPr txBox="1"/>
            <p:nvPr/>
          </p:nvSpPr>
          <p:spPr bwMode="auto">
            <a:xfrm>
              <a:off x="4931772" y="1465413"/>
              <a:ext cx="1099980" cy="246221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000"/>
                <a:t>Neutron monitor</a:t>
              </a:r>
              <a:endParaRPr/>
            </a:p>
          </p:txBody>
        </p:sp>
        <p:sp>
          <p:nvSpPr>
            <p:cNvPr id="43" name="Left-Right Arrow 42"/>
            <p:cNvSpPr/>
            <p:nvPr/>
          </p:nvSpPr>
          <p:spPr bwMode="auto">
            <a:xfrm>
              <a:off x="5284557" y="2518515"/>
              <a:ext cx="113319" cy="101255"/>
            </a:xfrm>
            <a:prstGeom prst="leftRightArrow">
              <a:avLst>
                <a:gd name="adj1" fmla="val 50000"/>
                <a:gd name="adj2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44" name="Left-Right Arrow 43"/>
            <p:cNvSpPr/>
            <p:nvPr/>
          </p:nvSpPr>
          <p:spPr bwMode="auto">
            <a:xfrm>
              <a:off x="6152900" y="2531974"/>
              <a:ext cx="113319" cy="101255"/>
            </a:xfrm>
            <a:prstGeom prst="leftRightArrow">
              <a:avLst>
                <a:gd name="adj1" fmla="val 50000"/>
                <a:gd name="adj2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45" name="TextBox 44"/>
            <p:cNvSpPr txBox="1"/>
            <p:nvPr/>
          </p:nvSpPr>
          <p:spPr bwMode="auto">
            <a:xfrm rot="16199998">
              <a:off x="5980307" y="2740361"/>
              <a:ext cx="43633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700"/>
                <a:t>bellow</a:t>
              </a:r>
              <a:endParaRPr/>
            </a:p>
          </p:txBody>
        </p:sp>
        <p:sp>
          <p:nvSpPr>
            <p:cNvPr id="31" name="TextBox 30"/>
            <p:cNvSpPr txBox="1"/>
            <p:nvPr/>
          </p:nvSpPr>
          <p:spPr bwMode="auto">
            <a:xfrm rot="16199998">
              <a:off x="5098327" y="2691828"/>
              <a:ext cx="43633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700"/>
                <a:t>bellow</a:t>
              </a:r>
              <a:endParaRPr/>
            </a:p>
          </p:txBody>
        </p:sp>
        <p:sp>
          <p:nvSpPr>
            <p:cNvPr id="46" name="TextBox 45"/>
            <p:cNvSpPr txBox="1"/>
            <p:nvPr/>
          </p:nvSpPr>
          <p:spPr bwMode="auto">
            <a:xfrm>
              <a:off x="5457727" y="1911986"/>
              <a:ext cx="60785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100"/>
                <a:t>278cm</a:t>
              </a:r>
              <a:endParaRPr/>
            </a:p>
          </p:txBody>
        </p:sp>
        <p:sp>
          <p:nvSpPr>
            <p:cNvPr id="51" name="Rounded Rectangle 50"/>
            <p:cNvSpPr/>
            <p:nvPr/>
          </p:nvSpPr>
          <p:spPr bwMode="auto">
            <a:xfrm>
              <a:off x="4547526" y="2131211"/>
              <a:ext cx="733314" cy="869558"/>
            </a:xfrm>
            <a:prstGeom prst="roundRect">
              <a:avLst>
                <a:gd name="adj" fmla="val 16667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050"/>
                <a:t>Acc. structures</a:t>
              </a:r>
              <a:endParaRPr/>
            </a:p>
          </p:txBody>
        </p:sp>
        <p:sp>
          <p:nvSpPr>
            <p:cNvPr id="52" name="Left-Right Arrow 51"/>
            <p:cNvSpPr/>
            <p:nvPr/>
          </p:nvSpPr>
          <p:spPr bwMode="auto">
            <a:xfrm>
              <a:off x="4435895" y="2496238"/>
              <a:ext cx="113319" cy="101255"/>
            </a:xfrm>
            <a:prstGeom prst="leftRightArrow">
              <a:avLst>
                <a:gd name="adj1" fmla="val 50000"/>
                <a:gd name="adj2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53" name="TextBox 52"/>
            <p:cNvSpPr txBox="1"/>
            <p:nvPr/>
          </p:nvSpPr>
          <p:spPr bwMode="auto">
            <a:xfrm rot="16199998">
              <a:off x="4249665" y="2669551"/>
              <a:ext cx="43633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700"/>
                <a:t>bellow</a:t>
              </a:r>
              <a:endParaRPr/>
            </a:p>
          </p:txBody>
        </p:sp>
        <p:sp>
          <p:nvSpPr>
            <p:cNvPr id="54" name="TextBox 53"/>
            <p:cNvSpPr txBox="1"/>
            <p:nvPr/>
          </p:nvSpPr>
          <p:spPr bwMode="auto">
            <a:xfrm>
              <a:off x="4609065" y="1889709"/>
              <a:ext cx="60785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100"/>
                <a:t>278cm</a:t>
              </a:r>
              <a:endParaRPr/>
            </a:p>
          </p:txBody>
        </p:sp>
        <p:sp>
          <p:nvSpPr>
            <p:cNvPr id="55" name="TextBox 54"/>
            <p:cNvSpPr txBox="1"/>
            <p:nvPr/>
          </p:nvSpPr>
          <p:spPr bwMode="auto">
            <a:xfrm rot="16199998">
              <a:off x="6105962" y="3563601"/>
              <a:ext cx="588623" cy="246221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000"/>
                <a:t>Screen</a:t>
              </a:r>
              <a:endParaRPr/>
            </a:p>
          </p:txBody>
        </p:sp>
        <p:sp>
          <p:nvSpPr>
            <p:cNvPr id="58" name="TextBox 57"/>
            <p:cNvSpPr txBox="1"/>
            <p:nvPr/>
          </p:nvSpPr>
          <p:spPr bwMode="auto">
            <a:xfrm>
              <a:off x="4376627" y="3770634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/>
                <a:t>5.93 m </a:t>
              </a:r>
              <a:endParaRPr/>
            </a:p>
          </p:txBody>
        </p:sp>
      </p:grpSp>
      <p:grpSp>
        <p:nvGrpSpPr>
          <p:cNvPr id="347912052" name="Group 61"/>
          <p:cNvGrpSpPr/>
          <p:nvPr/>
        </p:nvGrpSpPr>
        <p:grpSpPr bwMode="auto">
          <a:xfrm>
            <a:off x="3995251" y="1048152"/>
            <a:ext cx="2197472" cy="2019895"/>
            <a:chOff x="5968968" y="1543158"/>
            <a:chExt cx="2197472" cy="2019895"/>
          </a:xfrm>
        </p:grpSpPr>
        <p:grpSp>
          <p:nvGrpSpPr>
            <p:cNvPr id="63" name="Group 62"/>
            <p:cNvGrpSpPr/>
            <p:nvPr/>
          </p:nvGrpSpPr>
          <p:grpSpPr bwMode="auto">
            <a:xfrm>
              <a:off x="6029381" y="1543158"/>
              <a:ext cx="2137059" cy="2019895"/>
              <a:chOff x="4692072" y="1359775"/>
              <a:chExt cx="2817607" cy="2663130"/>
            </a:xfrm>
          </p:grpSpPr>
          <p:sp>
            <p:nvSpPr>
              <p:cNvPr id="65" name="TextBox 64"/>
              <p:cNvSpPr txBox="1"/>
              <p:nvPr/>
            </p:nvSpPr>
            <p:spPr bwMode="auto">
              <a:xfrm rot="16199998">
                <a:off x="5986451" y="2954540"/>
                <a:ext cx="1771520" cy="365209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200"/>
                  <a:t>BPM inside quad</a:t>
                </a:r>
                <a:endParaRPr/>
              </a:p>
            </p:txBody>
          </p:sp>
          <p:sp>
            <p:nvSpPr>
              <p:cNvPr id="66" name="Rounded Rectangle 65"/>
              <p:cNvSpPr/>
              <p:nvPr/>
            </p:nvSpPr>
            <p:spPr bwMode="auto">
              <a:xfrm>
                <a:off x="4849375" y="2587690"/>
                <a:ext cx="966839" cy="1146469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r>
                  <a:rPr lang="en-US" sz="1050"/>
                  <a:t>Acc. structures</a:t>
                </a:r>
                <a:endParaRPr/>
              </a:p>
            </p:txBody>
          </p:sp>
          <p:sp>
            <p:nvSpPr>
              <p:cNvPr id="67" name="TextBox 66"/>
              <p:cNvSpPr txBox="1"/>
              <p:nvPr/>
            </p:nvSpPr>
            <p:spPr bwMode="auto">
              <a:xfrm rot="16199998">
                <a:off x="5938340" y="2993650"/>
                <a:ext cx="1298099" cy="365209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200"/>
                  <a:t>Quadrupole</a:t>
                </a:r>
                <a:endParaRPr/>
              </a:p>
            </p:txBody>
          </p:sp>
          <p:sp>
            <p:nvSpPr>
              <p:cNvPr id="68" name="TextBox 67"/>
              <p:cNvSpPr txBox="1"/>
              <p:nvPr/>
            </p:nvSpPr>
            <p:spPr bwMode="auto">
              <a:xfrm>
                <a:off x="6122468" y="1359775"/>
                <a:ext cx="985167" cy="568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sz="1050"/>
                  <a:t>on movers</a:t>
                </a:r>
                <a:endParaRPr/>
              </a:p>
            </p:txBody>
          </p:sp>
          <p:sp>
            <p:nvSpPr>
              <p:cNvPr id="69" name="Quad Arrow 68"/>
              <p:cNvSpPr/>
              <p:nvPr/>
            </p:nvSpPr>
            <p:spPr bwMode="auto">
              <a:xfrm>
                <a:off x="6449007" y="1936828"/>
                <a:ext cx="332091" cy="332091"/>
              </a:xfrm>
              <a:prstGeom prst="quadArrow">
                <a:avLst>
                  <a:gd name="adj1" fmla="val 22500"/>
                  <a:gd name="adj2" fmla="val 22500"/>
                  <a:gd name="adj3" fmla="val 225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sz="1200"/>
              </a:p>
            </p:txBody>
          </p:sp>
          <p:sp>
            <p:nvSpPr>
              <p:cNvPr id="70" name="TextBox 69"/>
              <p:cNvSpPr txBox="1"/>
              <p:nvPr/>
            </p:nvSpPr>
            <p:spPr bwMode="auto">
              <a:xfrm>
                <a:off x="6685000" y="1912357"/>
                <a:ext cx="824680" cy="3246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000"/>
                  <a:t>stripline</a:t>
                </a:r>
                <a:endParaRPr/>
              </a:p>
            </p:txBody>
          </p:sp>
          <p:sp>
            <p:nvSpPr>
              <p:cNvPr id="71" name="TextBox 70"/>
              <p:cNvSpPr txBox="1"/>
              <p:nvPr/>
            </p:nvSpPr>
            <p:spPr bwMode="auto">
              <a:xfrm rot="16199998">
                <a:off x="5798501" y="2995194"/>
                <a:ext cx="748595" cy="324630"/>
              </a:xfrm>
              <a:prstGeom prst="rect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000"/>
                  <a:t>screen</a:t>
                </a:r>
                <a:endParaRPr/>
              </a:p>
            </p:txBody>
          </p:sp>
          <p:sp>
            <p:nvSpPr>
              <p:cNvPr id="75" name="TextBox 74"/>
              <p:cNvSpPr txBox="1"/>
              <p:nvPr/>
            </p:nvSpPr>
            <p:spPr bwMode="auto">
              <a:xfrm>
                <a:off x="4692072" y="1449011"/>
                <a:ext cx="1450270" cy="324630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000"/>
                  <a:t>Neutron monitor</a:t>
                </a:r>
                <a:endParaRPr/>
              </a:p>
            </p:txBody>
          </p:sp>
          <p:sp>
            <p:nvSpPr>
              <p:cNvPr id="76" name="Left-Right Arrow 75"/>
              <p:cNvSpPr/>
              <p:nvPr/>
            </p:nvSpPr>
            <p:spPr bwMode="auto">
              <a:xfrm>
                <a:off x="4702195" y="3068960"/>
                <a:ext cx="149405" cy="133500"/>
              </a:xfrm>
              <a:prstGeom prst="leftRightArrow">
                <a:avLst>
                  <a:gd name="adj1" fmla="val 50000"/>
                  <a:gd name="adj2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sz="1200"/>
              </a:p>
            </p:txBody>
          </p:sp>
          <p:sp>
            <p:nvSpPr>
              <p:cNvPr id="77" name="Left-Right Arrow 76"/>
              <p:cNvSpPr/>
              <p:nvPr/>
            </p:nvSpPr>
            <p:spPr bwMode="auto">
              <a:xfrm>
                <a:off x="5847062" y="3086705"/>
                <a:ext cx="149406" cy="133500"/>
              </a:xfrm>
              <a:prstGeom prst="leftRightArrow">
                <a:avLst>
                  <a:gd name="adj1" fmla="val 50000"/>
                  <a:gd name="adj2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sz="1200"/>
              </a:p>
            </p:txBody>
          </p:sp>
          <p:sp>
            <p:nvSpPr>
              <p:cNvPr id="78" name="TextBox 77"/>
              <p:cNvSpPr txBox="1"/>
              <p:nvPr/>
            </p:nvSpPr>
            <p:spPr bwMode="auto">
              <a:xfrm rot="16199998">
                <a:off x="5619507" y="3361453"/>
                <a:ext cx="575290" cy="2637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700"/>
                  <a:t>bellow</a:t>
                </a:r>
                <a:endParaRPr/>
              </a:p>
            </p:txBody>
          </p:sp>
        </p:grpSp>
        <p:sp>
          <p:nvSpPr>
            <p:cNvPr id="64" name="TextBox 63"/>
            <p:cNvSpPr txBox="1"/>
            <p:nvPr/>
          </p:nvSpPr>
          <p:spPr bwMode="auto">
            <a:xfrm rot="16199998">
              <a:off x="5850827" y="3012831"/>
              <a:ext cx="43633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700"/>
                <a:t>bellow</a:t>
              </a:r>
              <a:endParaRPr/>
            </a:p>
          </p:txBody>
        </p:sp>
      </p:grpSp>
      <p:sp>
        <p:nvSpPr>
          <p:cNvPr id="663668217" name="Oval 79"/>
          <p:cNvSpPr/>
          <p:nvPr/>
        </p:nvSpPr>
        <p:spPr bwMode="auto">
          <a:xfrm>
            <a:off x="1792460" y="3234942"/>
            <a:ext cx="608651" cy="608651"/>
          </a:xfrm>
          <a:prstGeom prst="ellipse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200"/>
              <a:t>PC</a:t>
            </a:r>
            <a:endParaRPr/>
          </a:p>
        </p:txBody>
      </p:sp>
      <p:sp>
        <p:nvSpPr>
          <p:cNvPr id="706583400" name="Rectangle 81"/>
          <p:cNvSpPr/>
          <p:nvPr/>
        </p:nvSpPr>
        <p:spPr bwMode="auto">
          <a:xfrm rot="16199998">
            <a:off x="2318928" y="3160002"/>
            <a:ext cx="735579" cy="158257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25828039" name="Rectangle 82"/>
          <p:cNvSpPr/>
          <p:nvPr/>
        </p:nvSpPr>
        <p:spPr bwMode="auto">
          <a:xfrm rot="16199998">
            <a:off x="4203334" y="3173170"/>
            <a:ext cx="735579" cy="158257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643210" name="Triangle 83"/>
          <p:cNvSpPr/>
          <p:nvPr/>
        </p:nvSpPr>
        <p:spPr bwMode="auto">
          <a:xfrm rot="5400000">
            <a:off x="1160310" y="3246887"/>
            <a:ext cx="702852" cy="605906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defRPr/>
            </a:pPr>
            <a:r>
              <a:rPr lang="en-US" sz="900"/>
              <a:t>50MW</a:t>
            </a:r>
            <a:endParaRPr/>
          </a:p>
        </p:txBody>
      </p:sp>
      <p:sp>
        <p:nvSpPr>
          <p:cNvPr id="120084387" name="Rectangle 84"/>
          <p:cNvSpPr/>
          <p:nvPr/>
        </p:nvSpPr>
        <p:spPr bwMode="auto">
          <a:xfrm>
            <a:off x="7818002" y="3329856"/>
            <a:ext cx="1224235" cy="137937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88009082" name="Oval 85"/>
          <p:cNvSpPr/>
          <p:nvPr/>
        </p:nvSpPr>
        <p:spPr bwMode="auto">
          <a:xfrm>
            <a:off x="7273173" y="3095815"/>
            <a:ext cx="608651" cy="608651"/>
          </a:xfrm>
          <a:prstGeom prst="ellipse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200"/>
              <a:t>PC</a:t>
            </a:r>
            <a:endParaRPr/>
          </a:p>
        </p:txBody>
      </p:sp>
      <p:sp>
        <p:nvSpPr>
          <p:cNvPr id="1982656887" name="Rectangle 86"/>
          <p:cNvSpPr/>
          <p:nvPr/>
        </p:nvSpPr>
        <p:spPr bwMode="auto">
          <a:xfrm rot="16199998">
            <a:off x="7876821" y="3114839"/>
            <a:ext cx="564436" cy="141471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96869927" name="Rectangle 87"/>
          <p:cNvSpPr/>
          <p:nvPr/>
        </p:nvSpPr>
        <p:spPr bwMode="auto">
          <a:xfrm rot="16199998">
            <a:off x="8718084" y="3090150"/>
            <a:ext cx="490048" cy="158258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40102664" name="Triangle 88"/>
          <p:cNvSpPr/>
          <p:nvPr/>
        </p:nvSpPr>
        <p:spPr bwMode="auto">
          <a:xfrm rot="5400000">
            <a:off x="6641023" y="3107759"/>
            <a:ext cx="702852" cy="605906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defRPr/>
            </a:pPr>
            <a:r>
              <a:rPr lang="en-US" sz="900"/>
              <a:t>50MW</a:t>
            </a:r>
            <a:endParaRPr/>
          </a:p>
        </p:txBody>
      </p:sp>
      <p:sp>
        <p:nvSpPr>
          <p:cNvPr id="1426415044" name="TextBox 78"/>
          <p:cNvSpPr txBox="1"/>
          <p:nvPr/>
        </p:nvSpPr>
        <p:spPr bwMode="auto">
          <a:xfrm>
            <a:off x="1555571" y="5138773"/>
            <a:ext cx="3413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4mm.mrad, ~400pmrad@6GeV</a:t>
            </a:r>
            <a:endParaRPr/>
          </a:p>
        </p:txBody>
      </p:sp>
      <p:sp>
        <p:nvSpPr>
          <p:cNvPr id="932196439" name="TextBox 89"/>
          <p:cNvSpPr txBox="1"/>
          <p:nvPr/>
        </p:nvSpPr>
        <p:spPr bwMode="auto">
          <a:xfrm>
            <a:off x="1555571" y="545461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0.19% energy spread</a:t>
            </a:r>
            <a:endParaRPr/>
          </a:p>
        </p:txBody>
      </p:sp>
      <p:sp>
        <p:nvSpPr>
          <p:cNvPr id="173028727" name="TextBox 90"/>
          <p:cNvSpPr txBox="1"/>
          <p:nvPr/>
        </p:nvSpPr>
        <p:spPr bwMode="auto">
          <a:xfrm>
            <a:off x="1548087" y="5823942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0.5mm bunch length</a:t>
            </a:r>
            <a:endParaRPr/>
          </a:p>
        </p:txBody>
      </p:sp>
      <p:sp>
        <p:nvSpPr>
          <p:cNvPr id="396768533" name="TextBox 91"/>
          <p:cNvSpPr txBox="1"/>
          <p:nvPr/>
        </p:nvSpPr>
        <p:spPr bwMode="auto">
          <a:xfrm>
            <a:off x="1551206" y="4552101"/>
            <a:ext cx="4249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6.444 GeV in </a:t>
            </a:r>
            <a:r>
              <a:rPr lang="en-US" b="1">
                <a:solidFill>
                  <a:srgbClr val="C00000"/>
                </a:solidFill>
              </a:rPr>
              <a:t>170m</a:t>
            </a:r>
            <a:r>
              <a:rPr lang="en-US"/>
              <a:t>, 21 x 7.8m modules</a:t>
            </a:r>
            <a:endParaRPr/>
          </a:p>
        </p:txBody>
      </p:sp>
      <p:sp>
        <p:nvSpPr>
          <p:cNvPr id="1859398116" name="TextBox 92"/>
          <p:cNvSpPr txBox="1"/>
          <p:nvPr/>
        </p:nvSpPr>
        <p:spPr bwMode="auto">
          <a:xfrm>
            <a:off x="6860660" y="5138409"/>
            <a:ext cx="3605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5.6mm.mrad, ~500pmrad@6GeV</a:t>
            </a:r>
            <a:endParaRPr/>
          </a:p>
        </p:txBody>
      </p:sp>
      <p:sp>
        <p:nvSpPr>
          <p:cNvPr id="639015290" name="TextBox 93"/>
          <p:cNvSpPr txBox="1"/>
          <p:nvPr/>
        </p:nvSpPr>
        <p:spPr bwMode="auto">
          <a:xfrm>
            <a:off x="6860660" y="5454246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0.18% energy spread</a:t>
            </a:r>
            <a:endParaRPr/>
          </a:p>
        </p:txBody>
      </p:sp>
      <p:sp>
        <p:nvSpPr>
          <p:cNvPr id="203632430" name="TextBox 94"/>
          <p:cNvSpPr txBox="1"/>
          <p:nvPr/>
        </p:nvSpPr>
        <p:spPr bwMode="auto">
          <a:xfrm>
            <a:off x="6853176" y="5823578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0.5mm bunch length</a:t>
            </a:r>
            <a:endParaRPr/>
          </a:p>
        </p:txBody>
      </p:sp>
      <p:sp>
        <p:nvSpPr>
          <p:cNvPr id="410744826" name="TextBox 95"/>
          <p:cNvSpPr txBox="1"/>
          <p:nvPr/>
        </p:nvSpPr>
        <p:spPr bwMode="auto">
          <a:xfrm>
            <a:off x="6853176" y="4549456"/>
            <a:ext cx="4378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6.159 GeV in </a:t>
            </a:r>
            <a:r>
              <a:rPr lang="en-US" b="1">
                <a:solidFill>
                  <a:schemeClr val="bg2"/>
                </a:solidFill>
              </a:rPr>
              <a:t>131m</a:t>
            </a:r>
            <a:r>
              <a:rPr lang="en-US"/>
              <a:t>, 21 x 5.93m modules</a:t>
            </a:r>
            <a:endParaRPr/>
          </a:p>
        </p:txBody>
      </p:sp>
      <p:sp>
        <p:nvSpPr>
          <p:cNvPr id="1157170220" name="TextBox 96"/>
          <p:cNvSpPr txBox="1"/>
          <p:nvPr/>
        </p:nvSpPr>
        <p:spPr bwMode="auto">
          <a:xfrm>
            <a:off x="7757301" y="719152"/>
            <a:ext cx="1980029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Fits on ESRF site</a:t>
            </a:r>
            <a:endParaRPr/>
          </a:p>
        </p:txBody>
      </p:sp>
      <p:sp>
        <p:nvSpPr>
          <p:cNvPr id="448915597" name="TextBox 2"/>
          <p:cNvSpPr txBox="1"/>
          <p:nvPr/>
        </p:nvSpPr>
        <p:spPr bwMode="auto">
          <a:xfrm>
            <a:off x="6991334" y="3959498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>
                <a:solidFill>
                  <a:schemeClr val="bg1">
                    <a:lumMod val="65000"/>
                  </a:schemeClr>
                </a:solidFill>
              </a:rPr>
              <a:t>Ideal 5.70 m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cxnSp>
        <p:nvCxnSpPr>
          <p:cNvPr id="1013854645" name="Straight Connector 82"/>
          <p:cNvCxnSpPr>
            <a:stCxn id="6" idx="3"/>
            <a:endCxn id="71" idx="2"/>
          </p:cNvCxnSpPr>
          <p:nvPr/>
        </p:nvCxnSpPr>
        <p:spPr bwMode="auto">
          <a:xfrm>
            <a:off x="932711" y="2847319"/>
            <a:ext cx="10094087" cy="864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5717188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Electron Beam line Layout COLD Phase 2: 300 MeV </a:t>
            </a:r>
            <a:r>
              <a:rPr lang="en-US" sz="900"/>
              <a:t>(325MEV authorization)</a:t>
            </a:r>
            <a:endParaRPr lang="en-US"/>
          </a:p>
        </p:txBody>
      </p:sp>
      <p:sp>
        <p:nvSpPr>
          <p:cNvPr id="129732470" name="Slide Number Placeholder 3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Page </a:t>
            </a:r>
            <a:fld id="{733122C9-A0B9-462F-8757-0847AD287B63}" type="slidenum">
              <a:rPr lang="fr-FR"/>
              <a:t>18</a:t>
            </a:fld>
            <a:endParaRPr lang="fr-FR"/>
          </a:p>
        </p:txBody>
      </p:sp>
      <p:sp>
        <p:nvSpPr>
          <p:cNvPr id="107528672" name="Footer Placeholder 4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l COLD Cool copper Operation Linac Demonstrator and preliminary studies for a 6GeV injector Linac at ESRF l LCWS2025, Valencia, 22nd Oct 2025 l A. D'Elia et al.</a:t>
            </a:r>
            <a:endParaRPr lang="fr-FR"/>
          </a:p>
        </p:txBody>
      </p:sp>
      <p:sp>
        <p:nvSpPr>
          <p:cNvPr id="346513657" name="TextBox 39"/>
          <p:cNvSpPr txBox="1"/>
          <p:nvPr/>
        </p:nvSpPr>
        <p:spPr bwMode="auto">
          <a:xfrm>
            <a:off x="2889769" y="2181506"/>
            <a:ext cx="7120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200"/>
              <a:t>stripline</a:t>
            </a:r>
            <a:endParaRPr/>
          </a:p>
        </p:txBody>
      </p:sp>
      <p:sp>
        <p:nvSpPr>
          <p:cNvPr id="449920791" name="Rectangle 65"/>
          <p:cNvSpPr/>
          <p:nvPr/>
        </p:nvSpPr>
        <p:spPr bwMode="auto">
          <a:xfrm>
            <a:off x="8707201" y="130519"/>
            <a:ext cx="324479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bg1"/>
                </a:solidFill>
              </a:rPr>
              <a:t>A.Cianchi: https://jacow.org/e08/papers/MOPC068.pdf</a:t>
            </a:r>
            <a:endParaRPr/>
          </a:p>
        </p:txBody>
      </p:sp>
      <p:sp>
        <p:nvSpPr>
          <p:cNvPr id="1496557125" name="Rectangle 66"/>
          <p:cNvSpPr/>
          <p:nvPr/>
        </p:nvSpPr>
        <p:spPr bwMode="auto">
          <a:xfrm>
            <a:off x="8799076" y="352832"/>
            <a:ext cx="313579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bg1"/>
                </a:solidFill>
              </a:rPr>
              <a:t>L.Badano: https://jacow.org/d07/papers/TUPC11.pdf</a:t>
            </a:r>
            <a:endParaRPr/>
          </a:p>
        </p:txBody>
      </p:sp>
      <p:sp>
        <p:nvSpPr>
          <p:cNvPr id="481467050" name="TextBox 96"/>
          <p:cNvSpPr txBox="1"/>
          <p:nvPr/>
        </p:nvSpPr>
        <p:spPr bwMode="auto">
          <a:xfrm>
            <a:off x="3601822" y="4380463"/>
            <a:ext cx="2207787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1x “6GeV linac module”, prototype</a:t>
            </a:r>
            <a:endParaRPr/>
          </a:p>
        </p:txBody>
      </p:sp>
      <p:grpSp>
        <p:nvGrpSpPr>
          <p:cNvPr id="587575626" name="Group 13"/>
          <p:cNvGrpSpPr/>
          <p:nvPr/>
        </p:nvGrpSpPr>
        <p:grpSpPr bwMode="auto">
          <a:xfrm>
            <a:off x="291253" y="928219"/>
            <a:ext cx="3132788" cy="3350746"/>
            <a:chOff x="291253" y="643893"/>
            <a:chExt cx="4014636" cy="4293947"/>
          </a:xfrm>
        </p:grpSpPr>
        <p:sp>
          <p:nvSpPr>
            <p:cNvPr id="6" name="TextBox 5"/>
            <p:cNvSpPr txBox="1"/>
            <p:nvPr/>
          </p:nvSpPr>
          <p:spPr bwMode="auto">
            <a:xfrm>
              <a:off x="439075" y="2925714"/>
              <a:ext cx="674199" cy="35497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GUN</a:t>
              </a:r>
              <a:endParaRPr/>
            </a:p>
          </p:txBody>
        </p:sp>
        <p:sp>
          <p:nvSpPr>
            <p:cNvPr id="13" name="TextBox 12"/>
            <p:cNvSpPr txBox="1"/>
            <p:nvPr/>
          </p:nvSpPr>
          <p:spPr bwMode="auto">
            <a:xfrm rot="16199998">
              <a:off x="816848" y="2961423"/>
              <a:ext cx="1255546" cy="35497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SOLENOID</a:t>
              </a:r>
              <a:endParaRPr/>
            </a:p>
          </p:txBody>
        </p:sp>
        <p:sp>
          <p:nvSpPr>
            <p:cNvPr id="17" name="TextBox 16"/>
            <p:cNvSpPr txBox="1"/>
            <p:nvPr/>
          </p:nvSpPr>
          <p:spPr bwMode="auto">
            <a:xfrm>
              <a:off x="933415" y="1446396"/>
              <a:ext cx="985167" cy="5521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050"/>
                <a:t>on movers</a:t>
              </a:r>
              <a:endParaRPr/>
            </a:p>
          </p:txBody>
        </p:sp>
        <p:sp>
          <p:nvSpPr>
            <p:cNvPr id="20" name="Quad Arrow 19"/>
            <p:cNvSpPr/>
            <p:nvPr/>
          </p:nvSpPr>
          <p:spPr bwMode="auto">
            <a:xfrm>
              <a:off x="1259955" y="2023449"/>
              <a:ext cx="332091" cy="332091"/>
            </a:xfrm>
            <a:prstGeom prst="quadArrow">
              <a:avLst>
                <a:gd name="adj1" fmla="val 22500"/>
                <a:gd name="adj2" fmla="val 22500"/>
                <a:gd name="adj3" fmla="val 225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21" name="TextBox 20"/>
            <p:cNvSpPr txBox="1"/>
            <p:nvPr/>
          </p:nvSpPr>
          <p:spPr bwMode="auto">
            <a:xfrm rot="16199998">
              <a:off x="1648015" y="2959658"/>
              <a:ext cx="1341825" cy="354971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HV corrector</a:t>
              </a:r>
              <a:endParaRPr/>
            </a:p>
          </p:txBody>
        </p:sp>
        <p:grpSp>
          <p:nvGrpSpPr>
            <p:cNvPr id="33" name="Group 32"/>
            <p:cNvGrpSpPr/>
            <p:nvPr/>
          </p:nvGrpSpPr>
          <p:grpSpPr bwMode="auto">
            <a:xfrm>
              <a:off x="3247766" y="643893"/>
              <a:ext cx="951520" cy="2996013"/>
              <a:chOff x="1478631" y="401142"/>
              <a:chExt cx="951520" cy="2996013"/>
            </a:xfrm>
          </p:grpSpPr>
          <p:sp>
            <p:nvSpPr>
              <p:cNvPr id="7" name="TextBox 6"/>
              <p:cNvSpPr txBox="1"/>
              <p:nvPr/>
            </p:nvSpPr>
            <p:spPr bwMode="auto">
              <a:xfrm rot="16199998">
                <a:off x="1409059" y="2691526"/>
                <a:ext cx="1056287" cy="354971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200"/>
                  <a:t>SCREEN</a:t>
                </a:r>
                <a:endParaRPr/>
              </a:p>
            </p:txBody>
          </p:sp>
          <p:grpSp>
            <p:nvGrpSpPr>
              <p:cNvPr id="12" name="Group 11"/>
              <p:cNvGrpSpPr/>
              <p:nvPr/>
            </p:nvGrpSpPr>
            <p:grpSpPr bwMode="auto">
              <a:xfrm>
                <a:off x="1528897" y="401142"/>
                <a:ext cx="792087" cy="1242550"/>
                <a:chOff x="1095795" y="-6365401"/>
                <a:chExt cx="2044700" cy="3207526"/>
              </a:xfrm>
            </p:grpSpPr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>
                <a:blip r:embed="rId3"/>
                <a:stretch/>
              </p:blipFill>
              <p:spPr bwMode="auto">
                <a:xfrm>
                  <a:off x="1095795" y="-6365401"/>
                  <a:ext cx="2044700" cy="2679700"/>
                </a:xfrm>
                <a:prstGeom prst="rect">
                  <a:avLst/>
                </a:prstGeom>
              </p:spPr>
            </p:pic>
            <p:sp>
              <p:nvSpPr>
                <p:cNvPr id="11" name="TextBox 10"/>
                <p:cNvSpPr txBox="1"/>
                <p:nvPr/>
              </p:nvSpPr>
              <p:spPr bwMode="auto">
                <a:xfrm>
                  <a:off x="1256338" y="-3768758"/>
                  <a:ext cx="1783672" cy="6108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defRPr/>
                  </a:pPr>
                  <a:r>
                    <a:rPr lang="en-US" sz="300"/>
                    <a:t>From Compact Light CDR</a:t>
                  </a:r>
                  <a:endParaRPr/>
                </a:p>
              </p:txBody>
            </p:sp>
          </p:grpSp>
          <p:sp>
            <p:nvSpPr>
              <p:cNvPr id="22" name="Lightning Bolt 21"/>
              <p:cNvSpPr/>
              <p:nvPr/>
            </p:nvSpPr>
            <p:spPr bwMode="auto">
              <a:xfrm>
                <a:off x="1798147" y="1898721"/>
                <a:ext cx="226912" cy="226912"/>
              </a:xfrm>
              <a:prstGeom prst="lightningBol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sz="1200"/>
              </a:p>
            </p:txBody>
          </p:sp>
          <p:sp>
            <p:nvSpPr>
              <p:cNvPr id="23" name="TextBox 22"/>
              <p:cNvSpPr txBox="1"/>
              <p:nvPr/>
            </p:nvSpPr>
            <p:spPr bwMode="auto">
              <a:xfrm>
                <a:off x="1478631" y="1616477"/>
                <a:ext cx="951520" cy="2958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/>
                  <a:t>destructive</a:t>
                </a:r>
                <a:endParaRPr/>
              </a:p>
            </p:txBody>
          </p:sp>
        </p:grpSp>
        <p:grpSp>
          <p:nvGrpSpPr>
            <p:cNvPr id="29" name="Group 28"/>
            <p:cNvGrpSpPr/>
            <p:nvPr/>
          </p:nvGrpSpPr>
          <p:grpSpPr bwMode="auto">
            <a:xfrm>
              <a:off x="2196915" y="1035005"/>
              <a:ext cx="829702" cy="817730"/>
              <a:chOff x="2110349" y="4862971"/>
              <a:chExt cx="829702" cy="817730"/>
            </a:xfrm>
          </p:grpSpPr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4"/>
              <a:stretch/>
            </p:blipFill>
            <p:spPr bwMode="auto">
              <a:xfrm>
                <a:off x="2121869" y="4862971"/>
                <a:ext cx="818182" cy="655340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/>
            </p:nvSpPr>
            <p:spPr bwMode="auto">
              <a:xfrm>
                <a:off x="2110349" y="5483495"/>
                <a:ext cx="758423" cy="1972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400"/>
                  <a:t>sparc-mm-06/001</a:t>
                </a:r>
                <a:endParaRPr/>
              </a:p>
            </p:txBody>
          </p:sp>
        </p:grpSp>
        <p:sp>
          <p:nvSpPr>
            <p:cNvPr id="30" name="TextBox 29"/>
            <p:cNvSpPr txBox="1"/>
            <p:nvPr/>
          </p:nvSpPr>
          <p:spPr bwMode="auto">
            <a:xfrm rot="16199998">
              <a:off x="1794846" y="2976485"/>
              <a:ext cx="1953985" cy="35497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Current transformer</a:t>
              </a:r>
              <a:endParaRPr/>
            </a:p>
          </p:txBody>
        </p:sp>
        <p:sp>
          <p:nvSpPr>
            <p:cNvPr id="32" name="TextBox 31"/>
            <p:cNvSpPr txBox="1"/>
            <p:nvPr/>
          </p:nvSpPr>
          <p:spPr bwMode="auto">
            <a:xfrm rot="16199998">
              <a:off x="3786002" y="2945070"/>
              <a:ext cx="684803" cy="35497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200"/>
                <a:t>BPM</a:t>
              </a:r>
              <a:endParaRPr/>
            </a:p>
          </p:txBody>
        </p:sp>
        <p:sp>
          <p:nvSpPr>
            <p:cNvPr id="34" name="TextBox 33"/>
            <p:cNvSpPr txBox="1"/>
            <p:nvPr/>
          </p:nvSpPr>
          <p:spPr bwMode="auto">
            <a:xfrm rot="16199998">
              <a:off x="1137433" y="2950489"/>
              <a:ext cx="1446342" cy="354971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Vaccum valve</a:t>
              </a:r>
              <a:endParaRPr/>
            </a:p>
          </p:txBody>
        </p:sp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5"/>
            <a:stretch/>
          </p:blipFill>
          <p:spPr bwMode="auto">
            <a:xfrm>
              <a:off x="1728561" y="912611"/>
              <a:ext cx="442755" cy="1359155"/>
            </a:xfrm>
            <a:prstGeom prst="rect">
              <a:avLst/>
            </a:prstGeom>
          </p:spPr>
        </p:pic>
        <p:sp>
          <p:nvSpPr>
            <p:cNvPr id="59" name="TextBox 58"/>
            <p:cNvSpPr txBox="1"/>
            <p:nvPr/>
          </p:nvSpPr>
          <p:spPr bwMode="auto">
            <a:xfrm>
              <a:off x="1624702" y="4582869"/>
              <a:ext cx="1806522" cy="354971"/>
            </a:xfrm>
            <a:prstGeom prst="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200"/>
                <a:t>laser optics table</a:t>
              </a:r>
              <a:endParaRPr/>
            </a:p>
          </p:txBody>
        </p:sp>
        <p:sp>
          <p:nvSpPr>
            <p:cNvPr id="58" name="TextBox 57"/>
            <p:cNvSpPr txBox="1"/>
            <p:nvPr/>
          </p:nvSpPr>
          <p:spPr bwMode="auto">
            <a:xfrm rot="16199998">
              <a:off x="2641957" y="2962177"/>
              <a:ext cx="1208300" cy="35497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Laser input</a:t>
              </a:r>
              <a:endParaRPr/>
            </a:p>
          </p:txBody>
        </p:sp>
        <p:sp>
          <p:nvSpPr>
            <p:cNvPr id="98" name="TextBox 97"/>
            <p:cNvSpPr txBox="1"/>
            <p:nvPr/>
          </p:nvSpPr>
          <p:spPr bwMode="auto">
            <a:xfrm>
              <a:off x="291253" y="4067661"/>
              <a:ext cx="1409614" cy="315530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000"/>
                <a:t>Neutron monitor</a:t>
              </a:r>
              <a:endParaRPr/>
            </a:p>
          </p:txBody>
        </p:sp>
      </p:grpSp>
      <p:grpSp>
        <p:nvGrpSpPr>
          <p:cNvPr id="414162577" name="Group 14"/>
          <p:cNvGrpSpPr/>
          <p:nvPr/>
        </p:nvGrpSpPr>
        <p:grpSpPr bwMode="auto">
          <a:xfrm>
            <a:off x="7630163" y="929814"/>
            <a:ext cx="3696315" cy="3606335"/>
            <a:chOff x="7603199" y="831436"/>
            <a:chExt cx="4512817" cy="4386501"/>
          </a:xfrm>
        </p:grpSpPr>
        <p:cxnSp>
          <p:nvCxnSpPr>
            <p:cNvPr id="85" name="Straight Connector 84"/>
            <p:cNvCxnSpPr>
              <a:endCxn id="77" idx="2"/>
            </p:cNvCxnSpPr>
            <p:nvPr/>
          </p:nvCxnSpPr>
          <p:spPr bwMode="auto">
            <a:xfrm flipV="1">
              <a:off x="8740641" y="1660282"/>
              <a:ext cx="2506953" cy="13983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 bwMode="auto">
            <a:xfrm rot="16199998">
              <a:off x="10317948" y="2874391"/>
              <a:ext cx="2075275" cy="789103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>
                <a:defRPr/>
              </a:pPr>
              <a:endParaRPr lang="en-US" sz="1200"/>
            </a:p>
            <a:p>
              <a:pPr algn="ctr">
                <a:defRPr/>
              </a:pPr>
              <a:endParaRPr lang="en-US" sz="1200"/>
            </a:p>
            <a:p>
              <a:pPr algn="ctr">
                <a:defRPr/>
              </a:pPr>
              <a:r>
                <a:rPr lang="en-US" sz="1200"/>
                <a:t>shielding</a:t>
              </a:r>
              <a:endParaRPr/>
            </a:p>
          </p:txBody>
        </p:sp>
        <p:sp>
          <p:nvSpPr>
            <p:cNvPr id="60" name="TextBox 59"/>
            <p:cNvSpPr txBox="1"/>
            <p:nvPr/>
          </p:nvSpPr>
          <p:spPr bwMode="auto">
            <a:xfrm rot="16199998">
              <a:off x="10060611" y="3101022"/>
              <a:ext cx="1002580" cy="33818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SCREEN</a:t>
              </a:r>
              <a:endParaRPr/>
            </a:p>
          </p:txBody>
        </p:sp>
        <p:sp>
          <p:nvSpPr>
            <p:cNvPr id="62" name="TextBox 61"/>
            <p:cNvSpPr txBox="1"/>
            <p:nvPr/>
          </p:nvSpPr>
          <p:spPr bwMode="auto">
            <a:xfrm rot="16199998">
              <a:off x="9655939" y="4091926"/>
              <a:ext cx="1801107" cy="450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900"/>
                <a:t>For emittance with quadrupole scan</a:t>
              </a:r>
              <a:endParaRPr/>
            </a:p>
          </p:txBody>
        </p:sp>
        <p:sp>
          <p:nvSpPr>
            <p:cNvPr id="63" name="TextBox 62"/>
            <p:cNvSpPr txBox="1"/>
            <p:nvPr/>
          </p:nvSpPr>
          <p:spPr bwMode="auto">
            <a:xfrm rot="16199998">
              <a:off x="7388282" y="3001515"/>
              <a:ext cx="1671355" cy="432128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1200"/>
                <a:t>RF deflector </a:t>
              </a:r>
              <a:endParaRPr/>
            </a:p>
            <a:p>
              <a:pPr algn="ctr">
                <a:defRPr/>
              </a:pPr>
              <a:r>
                <a:rPr lang="en-US" sz="500"/>
                <a:t>https://doi.org/10.1016/j.nima.2006.07.050</a:t>
              </a:r>
              <a:endParaRPr/>
            </a:p>
          </p:txBody>
        </p:sp>
        <p:sp>
          <p:nvSpPr>
            <p:cNvPr id="69" name="TextBox 68"/>
            <p:cNvSpPr txBox="1"/>
            <p:nvPr/>
          </p:nvSpPr>
          <p:spPr bwMode="auto">
            <a:xfrm rot="16199998">
              <a:off x="8421575" y="2985123"/>
              <a:ext cx="751057" cy="338187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Dipole</a:t>
              </a:r>
              <a:endParaRPr/>
            </a:p>
          </p:txBody>
        </p:sp>
        <p:sp>
          <p:nvSpPr>
            <p:cNvPr id="70" name="TextBox 69"/>
            <p:cNvSpPr txBox="1"/>
            <p:nvPr/>
          </p:nvSpPr>
          <p:spPr bwMode="auto">
            <a:xfrm rot="16199998">
              <a:off x="10555922" y="3101022"/>
              <a:ext cx="1261900" cy="33818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Faraday cup</a:t>
              </a:r>
              <a:endParaRPr/>
            </a:p>
          </p:txBody>
        </p:sp>
        <p:sp>
          <p:nvSpPr>
            <p:cNvPr id="78" name="TextBox 77"/>
            <p:cNvSpPr txBox="1"/>
            <p:nvPr/>
          </p:nvSpPr>
          <p:spPr bwMode="auto">
            <a:xfrm rot="16199998">
              <a:off x="8971032" y="2996387"/>
              <a:ext cx="630171" cy="33818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BPM</a:t>
              </a:r>
              <a:endParaRPr/>
            </a:p>
          </p:txBody>
        </p:sp>
        <p:grpSp>
          <p:nvGrpSpPr>
            <p:cNvPr id="81" name="Group 80"/>
            <p:cNvGrpSpPr/>
            <p:nvPr/>
          </p:nvGrpSpPr>
          <p:grpSpPr bwMode="auto">
            <a:xfrm rot="21121560">
              <a:off x="9421731" y="831436"/>
              <a:ext cx="2266542" cy="1865043"/>
              <a:chOff x="8747753" y="878756"/>
              <a:chExt cx="2266542" cy="1865043"/>
            </a:xfrm>
          </p:grpSpPr>
          <p:sp>
            <p:nvSpPr>
              <p:cNvPr id="75" name="TextBox 74"/>
              <p:cNvSpPr txBox="1"/>
              <p:nvPr/>
            </p:nvSpPr>
            <p:spPr bwMode="auto">
              <a:xfrm rot="14878441">
                <a:off x="9705724" y="1398224"/>
                <a:ext cx="1828039" cy="789103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endParaRPr lang="en-US" sz="1200"/>
              </a:p>
              <a:p>
                <a:pPr algn="ctr">
                  <a:defRPr/>
                </a:pPr>
                <a:endParaRPr lang="en-US" sz="1200"/>
              </a:p>
              <a:p>
                <a:pPr algn="ctr">
                  <a:defRPr/>
                </a:pPr>
                <a:r>
                  <a:rPr lang="en-US" sz="1200"/>
                  <a:t>shielding</a:t>
                </a:r>
                <a:endParaRPr/>
              </a:p>
            </p:txBody>
          </p:sp>
          <p:sp>
            <p:nvSpPr>
              <p:cNvPr id="76" name="TextBox 75"/>
              <p:cNvSpPr txBox="1"/>
              <p:nvPr/>
            </p:nvSpPr>
            <p:spPr bwMode="auto">
              <a:xfrm rot="14878441">
                <a:off x="9278328" y="1908879"/>
                <a:ext cx="1213199" cy="33818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en-US" sz="1200"/>
                  <a:t>SCREEN</a:t>
                </a:r>
                <a:endParaRPr/>
              </a:p>
            </p:txBody>
          </p:sp>
          <p:sp>
            <p:nvSpPr>
              <p:cNvPr id="77" name="TextBox 76"/>
              <p:cNvSpPr txBox="1"/>
              <p:nvPr/>
            </p:nvSpPr>
            <p:spPr bwMode="auto">
              <a:xfrm rot="14878441">
                <a:off x="9691080" y="1698406"/>
                <a:ext cx="1467068" cy="33818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en-US" sz="1200"/>
                  <a:t>Faraday cup</a:t>
                </a:r>
                <a:endParaRPr/>
              </a:p>
            </p:txBody>
          </p:sp>
          <p:sp>
            <p:nvSpPr>
              <p:cNvPr id="79" name="TextBox 78"/>
              <p:cNvSpPr txBox="1"/>
              <p:nvPr/>
            </p:nvSpPr>
            <p:spPr bwMode="auto">
              <a:xfrm rot="14817791">
                <a:off x="8601761" y="2259620"/>
                <a:ext cx="630171" cy="33818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200"/>
                  <a:t>BPM</a:t>
                </a:r>
                <a:endParaRPr/>
              </a:p>
            </p:txBody>
          </p:sp>
        </p:grpSp>
        <p:sp>
          <p:nvSpPr>
            <p:cNvPr id="88" name="TextBox 87"/>
            <p:cNvSpPr txBox="1"/>
            <p:nvPr/>
          </p:nvSpPr>
          <p:spPr bwMode="auto">
            <a:xfrm>
              <a:off x="9012434" y="1887445"/>
              <a:ext cx="763661" cy="2994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000"/>
                <a:t>stripline</a:t>
              </a:r>
              <a:endParaRPr/>
            </a:p>
          </p:txBody>
        </p:sp>
        <p:sp>
          <p:nvSpPr>
            <p:cNvPr id="90" name="TextBox 89"/>
            <p:cNvSpPr txBox="1"/>
            <p:nvPr/>
          </p:nvSpPr>
          <p:spPr bwMode="auto">
            <a:xfrm>
              <a:off x="9355077" y="1117391"/>
              <a:ext cx="978943" cy="2994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000"/>
                <a:t>For energy</a:t>
              </a:r>
              <a:endParaRPr/>
            </a:p>
          </p:txBody>
        </p:sp>
        <p:sp>
          <p:nvSpPr>
            <p:cNvPr id="94" name="TextBox 93"/>
            <p:cNvSpPr txBox="1"/>
            <p:nvPr/>
          </p:nvSpPr>
          <p:spPr bwMode="auto">
            <a:xfrm rot="16199998">
              <a:off x="7135493" y="3030025"/>
              <a:ext cx="1273599" cy="338187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HV corrector</a:t>
              </a:r>
              <a:endParaRPr/>
            </a:p>
          </p:txBody>
        </p:sp>
        <p:sp>
          <p:nvSpPr>
            <p:cNvPr id="99" name="TextBox 98"/>
            <p:cNvSpPr txBox="1"/>
            <p:nvPr/>
          </p:nvSpPr>
          <p:spPr bwMode="auto">
            <a:xfrm>
              <a:off x="10773053" y="4480201"/>
              <a:ext cx="1342963" cy="299487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000"/>
                <a:t>Neutron monitor</a:t>
              </a:r>
              <a:endParaRPr/>
            </a:p>
          </p:txBody>
        </p:sp>
      </p:grpSp>
      <p:grpSp>
        <p:nvGrpSpPr>
          <p:cNvPr id="2034838295" name="Group 2"/>
          <p:cNvGrpSpPr/>
          <p:nvPr/>
        </p:nvGrpSpPr>
        <p:grpSpPr bwMode="auto">
          <a:xfrm>
            <a:off x="3441103" y="1148507"/>
            <a:ext cx="2400483" cy="3067751"/>
            <a:chOff x="4376980" y="880031"/>
            <a:chExt cx="3164917" cy="4044677"/>
          </a:xfrm>
        </p:grpSpPr>
        <p:sp>
          <p:nvSpPr>
            <p:cNvPr id="43" name="Rounded Rectangle 42"/>
            <p:cNvSpPr/>
            <p:nvPr/>
          </p:nvSpPr>
          <p:spPr bwMode="auto">
            <a:xfrm>
              <a:off x="4541667" y="2587690"/>
              <a:ext cx="1274548" cy="1146469"/>
            </a:xfrm>
            <a:prstGeom prst="roundRect">
              <a:avLst>
                <a:gd name="adj" fmla="val 16667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050"/>
                <a:t>Acc. structures</a:t>
              </a:r>
              <a:endParaRPr/>
            </a:p>
          </p:txBody>
        </p:sp>
        <p:sp>
          <p:nvSpPr>
            <p:cNvPr id="45" name="TextBox 44"/>
            <p:cNvSpPr txBox="1"/>
            <p:nvPr/>
          </p:nvSpPr>
          <p:spPr bwMode="auto">
            <a:xfrm rot="16199998">
              <a:off x="5890827" y="2993650"/>
              <a:ext cx="1511561" cy="365209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3xQuadrupole</a:t>
              </a:r>
              <a:endParaRPr/>
            </a:p>
          </p:txBody>
        </p:sp>
        <p:sp>
          <p:nvSpPr>
            <p:cNvPr id="46" name="TextBox 45"/>
            <p:cNvSpPr txBox="1"/>
            <p:nvPr/>
          </p:nvSpPr>
          <p:spPr bwMode="auto">
            <a:xfrm>
              <a:off x="6122468" y="1359775"/>
              <a:ext cx="985167" cy="568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050"/>
                <a:t>on movers</a:t>
              </a:r>
              <a:endParaRPr/>
            </a:p>
          </p:txBody>
        </p:sp>
        <p:sp>
          <p:nvSpPr>
            <p:cNvPr id="47" name="Quad Arrow 46"/>
            <p:cNvSpPr/>
            <p:nvPr/>
          </p:nvSpPr>
          <p:spPr bwMode="auto">
            <a:xfrm>
              <a:off x="6449007" y="1936828"/>
              <a:ext cx="332091" cy="332091"/>
            </a:xfrm>
            <a:prstGeom prst="quadArrow">
              <a:avLst>
                <a:gd name="adj1" fmla="val 22500"/>
                <a:gd name="adj2" fmla="val 22500"/>
                <a:gd name="adj3" fmla="val 225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49" name="TextBox 48"/>
            <p:cNvSpPr txBox="1"/>
            <p:nvPr/>
          </p:nvSpPr>
          <p:spPr bwMode="auto">
            <a:xfrm rot="16199998">
              <a:off x="6739553" y="2954540"/>
              <a:ext cx="683077" cy="36520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BPM</a:t>
              </a:r>
              <a:endParaRPr/>
            </a:p>
          </p:txBody>
        </p:sp>
        <p:sp>
          <p:nvSpPr>
            <p:cNvPr id="51" name="TextBox 50"/>
            <p:cNvSpPr txBox="1"/>
            <p:nvPr/>
          </p:nvSpPr>
          <p:spPr bwMode="auto">
            <a:xfrm>
              <a:off x="6717217" y="2131782"/>
              <a:ext cx="824680" cy="3246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000"/>
                <a:t>stripline</a:t>
              </a:r>
              <a:endParaRPr/>
            </a:p>
          </p:txBody>
        </p:sp>
        <p:sp>
          <p:nvSpPr>
            <p:cNvPr id="54" name="TextBox 53"/>
            <p:cNvSpPr txBox="1"/>
            <p:nvPr/>
          </p:nvSpPr>
          <p:spPr bwMode="auto">
            <a:xfrm rot="16199998">
              <a:off x="5455335" y="2958689"/>
              <a:ext cx="1488058" cy="365209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Vaccum valve</a:t>
              </a:r>
              <a:endParaRPr/>
            </a:p>
          </p:txBody>
        </p:sp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5"/>
            <a:stretch/>
          </p:blipFill>
          <p:spPr bwMode="auto">
            <a:xfrm>
              <a:off x="5840357" y="880031"/>
              <a:ext cx="442755" cy="1359155"/>
            </a:xfrm>
            <a:prstGeom prst="rect">
              <a:avLst/>
            </a:prstGeom>
          </p:spPr>
        </p:pic>
        <p:sp>
          <p:nvSpPr>
            <p:cNvPr id="96" name="Left Brace 95"/>
            <p:cNvSpPr/>
            <p:nvPr/>
          </p:nvSpPr>
          <p:spPr bwMode="auto">
            <a:xfrm rot="16199998">
              <a:off x="5798424" y="3293861"/>
              <a:ext cx="228941" cy="3032753"/>
            </a:xfrm>
            <a:prstGeom prst="leftBrace">
              <a:avLst>
                <a:gd name="adj1" fmla="val 8333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87" name="TextBox 86"/>
            <p:cNvSpPr txBox="1"/>
            <p:nvPr/>
          </p:nvSpPr>
          <p:spPr bwMode="auto">
            <a:xfrm>
              <a:off x="4556031" y="920616"/>
              <a:ext cx="1450270" cy="324630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000"/>
                <a:t>Neutron monitor</a:t>
              </a:r>
              <a:endParaRPr/>
            </a:p>
          </p:txBody>
        </p:sp>
        <p:sp>
          <p:nvSpPr>
            <p:cNvPr id="100" name="Left-Right Arrow 99"/>
            <p:cNvSpPr/>
            <p:nvPr/>
          </p:nvSpPr>
          <p:spPr bwMode="auto">
            <a:xfrm>
              <a:off x="4376980" y="3068960"/>
              <a:ext cx="149406" cy="133500"/>
            </a:xfrm>
            <a:prstGeom prst="leftRightArrow">
              <a:avLst>
                <a:gd name="adj1" fmla="val 50000"/>
                <a:gd name="adj2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102" name="Left-Right Arrow 101"/>
            <p:cNvSpPr/>
            <p:nvPr/>
          </p:nvSpPr>
          <p:spPr bwMode="auto">
            <a:xfrm>
              <a:off x="5847062" y="3086705"/>
              <a:ext cx="149406" cy="133500"/>
            </a:xfrm>
            <a:prstGeom prst="leftRightArrow">
              <a:avLst>
                <a:gd name="adj1" fmla="val 50000"/>
                <a:gd name="adj2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1200"/>
            </a:p>
          </p:txBody>
        </p:sp>
        <p:sp>
          <p:nvSpPr>
            <p:cNvPr id="103" name="TextBox 102"/>
            <p:cNvSpPr txBox="1"/>
            <p:nvPr/>
          </p:nvSpPr>
          <p:spPr bwMode="auto">
            <a:xfrm rot="16199998">
              <a:off x="5619507" y="3361453"/>
              <a:ext cx="575290" cy="263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700"/>
                <a:t>bellow</a:t>
              </a:r>
              <a:endParaRPr/>
            </a:p>
          </p:txBody>
        </p:sp>
      </p:grpSp>
      <p:sp>
        <p:nvSpPr>
          <p:cNvPr id="2032303091" name="TextBox 131"/>
          <p:cNvSpPr txBox="1"/>
          <p:nvPr/>
        </p:nvSpPr>
        <p:spPr bwMode="auto">
          <a:xfrm>
            <a:off x="6096444" y="4384230"/>
            <a:ext cx="1983546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1x “6GeV linac module”, the #1</a:t>
            </a:r>
            <a:endParaRPr/>
          </a:p>
        </p:txBody>
      </p:sp>
      <p:sp>
        <p:nvSpPr>
          <p:cNvPr id="1052461404" name="Left Brace 133"/>
          <p:cNvSpPr/>
          <p:nvPr/>
        </p:nvSpPr>
        <p:spPr bwMode="auto">
          <a:xfrm rot="16199998">
            <a:off x="1760508" y="3307135"/>
            <a:ext cx="147318" cy="3085823"/>
          </a:xfrm>
          <a:prstGeom prst="lef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2095931600" name="TextBox 17"/>
          <p:cNvSpPr txBox="1"/>
          <p:nvPr/>
        </p:nvSpPr>
        <p:spPr bwMode="auto">
          <a:xfrm>
            <a:off x="991856" y="4499828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GUN SECTION</a:t>
            </a:r>
            <a:endParaRPr/>
          </a:p>
        </p:txBody>
      </p:sp>
      <p:sp>
        <p:nvSpPr>
          <p:cNvPr id="1664058402" name="Left Brace 134"/>
          <p:cNvSpPr/>
          <p:nvPr/>
        </p:nvSpPr>
        <p:spPr bwMode="auto">
          <a:xfrm rot="16199998">
            <a:off x="9641385" y="3181576"/>
            <a:ext cx="193938" cy="3176254"/>
          </a:xfrm>
          <a:prstGeom prst="lef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 lang="en-US" sz="1200"/>
          </a:p>
        </p:txBody>
      </p:sp>
      <p:sp>
        <p:nvSpPr>
          <p:cNvPr id="1081841744" name="TextBox 135"/>
          <p:cNvSpPr txBox="1"/>
          <p:nvPr/>
        </p:nvSpPr>
        <p:spPr bwMode="auto">
          <a:xfrm>
            <a:off x="8238882" y="4950846"/>
            <a:ext cx="29163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/>
              <a:t>DIAGNOSTICS/DUMP SECTION</a:t>
            </a:r>
            <a:endParaRPr/>
          </a:p>
        </p:txBody>
      </p:sp>
      <p:grpSp>
        <p:nvGrpSpPr>
          <p:cNvPr id="1059357159" name="Group 7"/>
          <p:cNvGrpSpPr/>
          <p:nvPr/>
        </p:nvGrpSpPr>
        <p:grpSpPr bwMode="auto">
          <a:xfrm>
            <a:off x="5568911" y="1037869"/>
            <a:ext cx="2240242" cy="3187269"/>
            <a:chOff x="5926197" y="1037869"/>
            <a:chExt cx="2240242" cy="3187269"/>
          </a:xfrm>
        </p:grpSpPr>
        <p:grpSp>
          <p:nvGrpSpPr>
            <p:cNvPr id="117" name="Group 116"/>
            <p:cNvGrpSpPr/>
            <p:nvPr/>
          </p:nvGrpSpPr>
          <p:grpSpPr bwMode="auto">
            <a:xfrm>
              <a:off x="5926197" y="1037869"/>
              <a:ext cx="2240242" cy="3187269"/>
              <a:chOff x="4556031" y="693575"/>
              <a:chExt cx="2953649" cy="4202255"/>
            </a:xfrm>
          </p:grpSpPr>
          <p:sp>
            <p:nvSpPr>
              <p:cNvPr id="122" name="TextBox 121"/>
              <p:cNvSpPr txBox="1"/>
              <p:nvPr/>
            </p:nvSpPr>
            <p:spPr bwMode="auto">
              <a:xfrm rot="16199998">
                <a:off x="5986451" y="2954540"/>
                <a:ext cx="1771520" cy="365209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200"/>
                  <a:t>BPM inside quad</a:t>
                </a:r>
                <a:endParaRPr/>
              </a:p>
            </p:txBody>
          </p:sp>
          <p:sp>
            <p:nvSpPr>
              <p:cNvPr id="118" name="Rounded Rectangle 117"/>
              <p:cNvSpPr/>
              <p:nvPr/>
            </p:nvSpPr>
            <p:spPr bwMode="auto">
              <a:xfrm>
                <a:off x="4849375" y="2587690"/>
                <a:ext cx="966839" cy="1146469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r>
                  <a:rPr lang="en-US" sz="1050"/>
                  <a:t>Acc. structures</a:t>
                </a:r>
                <a:endParaRPr/>
              </a:p>
            </p:txBody>
          </p:sp>
          <p:sp>
            <p:nvSpPr>
              <p:cNvPr id="119" name="TextBox 118"/>
              <p:cNvSpPr txBox="1"/>
              <p:nvPr/>
            </p:nvSpPr>
            <p:spPr bwMode="auto">
              <a:xfrm rot="16199998">
                <a:off x="5938340" y="2993650"/>
                <a:ext cx="1298099" cy="365209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200"/>
                  <a:t>Quadrupole</a:t>
                </a:r>
                <a:endParaRPr/>
              </a:p>
            </p:txBody>
          </p:sp>
          <p:sp>
            <p:nvSpPr>
              <p:cNvPr id="120" name="TextBox 119"/>
              <p:cNvSpPr txBox="1"/>
              <p:nvPr/>
            </p:nvSpPr>
            <p:spPr bwMode="auto">
              <a:xfrm>
                <a:off x="6122468" y="1359775"/>
                <a:ext cx="985167" cy="568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sz="1050"/>
                  <a:t>on movers</a:t>
                </a:r>
                <a:endParaRPr/>
              </a:p>
            </p:txBody>
          </p:sp>
          <p:sp>
            <p:nvSpPr>
              <p:cNvPr id="121" name="Quad Arrow 120"/>
              <p:cNvSpPr/>
              <p:nvPr/>
            </p:nvSpPr>
            <p:spPr bwMode="auto">
              <a:xfrm>
                <a:off x="6449007" y="1936828"/>
                <a:ext cx="332091" cy="332091"/>
              </a:xfrm>
              <a:prstGeom prst="quadArrow">
                <a:avLst>
                  <a:gd name="adj1" fmla="val 22500"/>
                  <a:gd name="adj2" fmla="val 22500"/>
                  <a:gd name="adj3" fmla="val 225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sz="1200"/>
              </a:p>
            </p:txBody>
          </p:sp>
          <p:sp>
            <p:nvSpPr>
              <p:cNvPr id="123" name="TextBox 122"/>
              <p:cNvSpPr txBox="1"/>
              <p:nvPr/>
            </p:nvSpPr>
            <p:spPr bwMode="auto">
              <a:xfrm>
                <a:off x="6685000" y="1912357"/>
                <a:ext cx="824680" cy="3246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000"/>
                  <a:t>stripline</a:t>
                </a:r>
                <a:endParaRPr/>
              </a:p>
            </p:txBody>
          </p:sp>
          <p:sp>
            <p:nvSpPr>
              <p:cNvPr id="124" name="TextBox 123"/>
              <p:cNvSpPr txBox="1"/>
              <p:nvPr/>
            </p:nvSpPr>
            <p:spPr bwMode="auto">
              <a:xfrm rot="16199998">
                <a:off x="5166570" y="2995194"/>
                <a:ext cx="2012456" cy="324630"/>
              </a:xfrm>
              <a:prstGeom prst="rect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000"/>
                  <a:t>Compact Vaccum valve</a:t>
                </a:r>
                <a:endParaRPr/>
              </a:p>
            </p:txBody>
          </p:sp>
          <p:pic>
            <p:nvPicPr>
              <p:cNvPr id="125" name="Picture 124"/>
              <p:cNvPicPr>
                <a:picLocks noChangeAspect="1"/>
              </p:cNvPicPr>
              <p:nvPr/>
            </p:nvPicPr>
            <p:blipFill>
              <a:blip r:embed="rId5"/>
              <a:stretch/>
            </p:blipFill>
            <p:spPr bwMode="auto">
              <a:xfrm>
                <a:off x="5887164" y="693575"/>
                <a:ext cx="442755" cy="1359155"/>
              </a:xfrm>
              <a:prstGeom prst="rect">
                <a:avLst/>
              </a:prstGeom>
            </p:spPr>
          </p:pic>
          <p:sp>
            <p:nvSpPr>
              <p:cNvPr id="126" name="Left Brace 125"/>
              <p:cNvSpPr/>
              <p:nvPr/>
            </p:nvSpPr>
            <p:spPr bwMode="auto">
              <a:xfrm rot="16199998">
                <a:off x="5853874" y="3642071"/>
                <a:ext cx="231584" cy="2275936"/>
              </a:xfrm>
              <a:prstGeom prst="leftBrace">
                <a:avLst>
                  <a:gd name="adj1" fmla="val 8333"/>
                  <a:gd name="adj2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sz="1200"/>
              </a:p>
            </p:txBody>
          </p:sp>
          <p:sp>
            <p:nvSpPr>
              <p:cNvPr id="128" name="TextBox 127"/>
              <p:cNvSpPr txBox="1"/>
              <p:nvPr/>
            </p:nvSpPr>
            <p:spPr bwMode="auto">
              <a:xfrm>
                <a:off x="4556031" y="920616"/>
                <a:ext cx="1450270" cy="324630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000"/>
                  <a:t>Neutron monitor</a:t>
                </a:r>
                <a:endParaRPr/>
              </a:p>
            </p:txBody>
          </p:sp>
          <p:sp>
            <p:nvSpPr>
              <p:cNvPr id="129" name="Left-Right Arrow 128"/>
              <p:cNvSpPr/>
              <p:nvPr/>
            </p:nvSpPr>
            <p:spPr bwMode="auto">
              <a:xfrm>
                <a:off x="4702195" y="3068960"/>
                <a:ext cx="149405" cy="133500"/>
              </a:xfrm>
              <a:prstGeom prst="leftRightArrow">
                <a:avLst>
                  <a:gd name="adj1" fmla="val 50000"/>
                  <a:gd name="adj2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sz="1200"/>
              </a:p>
            </p:txBody>
          </p:sp>
          <p:sp>
            <p:nvSpPr>
              <p:cNvPr id="130" name="Left-Right Arrow 129"/>
              <p:cNvSpPr/>
              <p:nvPr/>
            </p:nvSpPr>
            <p:spPr bwMode="auto">
              <a:xfrm>
                <a:off x="5847062" y="3086705"/>
                <a:ext cx="149406" cy="133500"/>
              </a:xfrm>
              <a:prstGeom prst="leftRightArrow">
                <a:avLst>
                  <a:gd name="adj1" fmla="val 50000"/>
                  <a:gd name="adj2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sz="1200"/>
              </a:p>
            </p:txBody>
          </p:sp>
          <p:sp>
            <p:nvSpPr>
              <p:cNvPr id="131" name="TextBox 130"/>
              <p:cNvSpPr txBox="1"/>
              <p:nvPr/>
            </p:nvSpPr>
            <p:spPr bwMode="auto">
              <a:xfrm rot="16199998">
                <a:off x="5619507" y="3361453"/>
                <a:ext cx="575290" cy="2637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700"/>
                  <a:t>bellow</a:t>
                </a:r>
                <a:endParaRPr/>
              </a:p>
            </p:txBody>
          </p:sp>
        </p:grpSp>
        <p:sp>
          <p:nvSpPr>
            <p:cNvPr id="137" name="TextBox 136"/>
            <p:cNvSpPr txBox="1"/>
            <p:nvPr/>
          </p:nvSpPr>
          <p:spPr bwMode="auto">
            <a:xfrm rot="16199998">
              <a:off x="5850827" y="3012831"/>
              <a:ext cx="43633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700"/>
                <a:t>bellow</a:t>
              </a:r>
              <a:endParaRPr/>
            </a:p>
          </p:txBody>
        </p:sp>
      </p:grpSp>
      <p:sp>
        <p:nvSpPr>
          <p:cNvPr id="567437906" name="TextBox 137"/>
          <p:cNvSpPr txBox="1"/>
          <p:nvPr/>
        </p:nvSpPr>
        <p:spPr bwMode="auto">
          <a:xfrm rot="16199998">
            <a:off x="3269238" y="3036749"/>
            <a:ext cx="43633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700"/>
              <a:t>bellow</a:t>
            </a:r>
            <a:endParaRPr/>
          </a:p>
        </p:txBody>
      </p:sp>
      <p:sp>
        <p:nvSpPr>
          <p:cNvPr id="1648211546" name="Oval 18"/>
          <p:cNvSpPr/>
          <p:nvPr/>
        </p:nvSpPr>
        <p:spPr bwMode="auto">
          <a:xfrm>
            <a:off x="4035565" y="5327560"/>
            <a:ext cx="644099" cy="644099"/>
          </a:xfrm>
          <a:prstGeom prst="ellipse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400"/>
              <a:t>PC</a:t>
            </a:r>
            <a:endParaRPr/>
          </a:p>
        </p:txBody>
      </p:sp>
      <p:sp>
        <p:nvSpPr>
          <p:cNvPr id="307330504" name="Rectangle 23"/>
          <p:cNvSpPr/>
          <p:nvPr/>
        </p:nvSpPr>
        <p:spPr bwMode="auto">
          <a:xfrm>
            <a:off x="4652068" y="5558264"/>
            <a:ext cx="2570996" cy="20530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5379312" name="Rectangle 138"/>
          <p:cNvSpPr/>
          <p:nvPr/>
        </p:nvSpPr>
        <p:spPr bwMode="auto">
          <a:xfrm rot="16199998">
            <a:off x="4633707" y="5316647"/>
            <a:ext cx="735579" cy="158257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02550308" name="Rectangle 139"/>
          <p:cNvSpPr/>
          <p:nvPr/>
        </p:nvSpPr>
        <p:spPr bwMode="auto">
          <a:xfrm rot="16199998">
            <a:off x="6791754" y="5316647"/>
            <a:ext cx="735579" cy="158257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40340402" name="TextBox 30"/>
          <p:cNvSpPr txBox="1"/>
          <p:nvPr/>
        </p:nvSpPr>
        <p:spPr bwMode="auto">
          <a:xfrm>
            <a:off x="2847675" y="6096333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1x 50MW C-band RF-unit</a:t>
            </a:r>
            <a:endParaRPr/>
          </a:p>
        </p:txBody>
      </p:sp>
      <p:sp>
        <p:nvSpPr>
          <p:cNvPr id="1427887468" name="TextBox 8"/>
          <p:cNvSpPr txBox="1"/>
          <p:nvPr/>
        </p:nvSpPr>
        <p:spPr bwMode="auto">
          <a:xfrm>
            <a:off x="5561264" y="631732"/>
            <a:ext cx="2703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Optimized length</a:t>
            </a:r>
            <a:endParaRPr/>
          </a:p>
        </p:txBody>
      </p:sp>
      <p:sp>
        <p:nvSpPr>
          <p:cNvPr id="150103927" name="TextBox 15"/>
          <p:cNvSpPr txBox="1"/>
          <p:nvPr/>
        </p:nvSpPr>
        <p:spPr bwMode="auto">
          <a:xfrm>
            <a:off x="7004669" y="1065791"/>
            <a:ext cx="15826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100"/>
              <a:t>Screen or valve alternating</a:t>
            </a:r>
            <a:endParaRPr/>
          </a:p>
        </p:txBody>
      </p:sp>
      <p:sp>
        <p:nvSpPr>
          <p:cNvPr id="1616630971" name="TextBox 100"/>
          <p:cNvSpPr txBox="1"/>
          <p:nvPr/>
        </p:nvSpPr>
        <p:spPr bwMode="auto">
          <a:xfrm>
            <a:off x="222590" y="235908"/>
            <a:ext cx="697627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2030</a:t>
            </a:r>
            <a:endParaRPr/>
          </a:p>
        </p:txBody>
      </p:sp>
      <p:sp>
        <p:nvSpPr>
          <p:cNvPr id="1028434488" name="TextBox 103"/>
          <p:cNvSpPr txBox="1"/>
          <p:nvPr/>
        </p:nvSpPr>
        <p:spPr bwMode="auto">
          <a:xfrm>
            <a:off x="3524255" y="3787097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~3.9m</a:t>
            </a:r>
            <a:endParaRPr/>
          </a:p>
        </p:txBody>
      </p:sp>
      <p:sp>
        <p:nvSpPr>
          <p:cNvPr id="1014043021" name="TextBox 104"/>
          <p:cNvSpPr txBox="1"/>
          <p:nvPr/>
        </p:nvSpPr>
        <p:spPr bwMode="auto">
          <a:xfrm>
            <a:off x="5777995" y="3761454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~3.1m</a:t>
            </a:r>
            <a:endParaRPr/>
          </a:p>
        </p:txBody>
      </p:sp>
      <p:sp>
        <p:nvSpPr>
          <p:cNvPr id="48275487" name="TextBox 25"/>
          <p:cNvSpPr txBox="1"/>
          <p:nvPr/>
        </p:nvSpPr>
        <p:spPr bwMode="auto">
          <a:xfrm>
            <a:off x="3663930" y="2414799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>
                <a:solidFill>
                  <a:schemeClr val="accent2"/>
                </a:solidFill>
              </a:rPr>
              <a:t>SLAC</a:t>
            </a:r>
            <a:endParaRPr/>
          </a:p>
        </p:txBody>
      </p:sp>
      <p:sp>
        <p:nvSpPr>
          <p:cNvPr id="1464718218" name="TextBox 105"/>
          <p:cNvSpPr txBox="1"/>
          <p:nvPr/>
        </p:nvSpPr>
        <p:spPr bwMode="auto">
          <a:xfrm>
            <a:off x="5750278" y="2400907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>
                <a:solidFill>
                  <a:schemeClr val="bg1">
                    <a:lumMod val="85000"/>
                  </a:schemeClr>
                </a:solidFill>
              </a:rPr>
              <a:t>ESRF</a:t>
            </a:r>
            <a:endParaRPr/>
          </a:p>
        </p:txBody>
      </p:sp>
      <p:sp>
        <p:nvSpPr>
          <p:cNvPr id="507988675" name="TextBox 106"/>
          <p:cNvSpPr txBox="1"/>
          <p:nvPr/>
        </p:nvSpPr>
        <p:spPr bwMode="auto">
          <a:xfrm>
            <a:off x="197635" y="625123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Not to scale</a:t>
            </a:r>
            <a:endParaRPr/>
          </a:p>
        </p:txBody>
      </p:sp>
      <p:sp>
        <p:nvSpPr>
          <p:cNvPr id="1858297402" name="Triangle 107"/>
          <p:cNvSpPr/>
          <p:nvPr/>
        </p:nvSpPr>
        <p:spPr bwMode="auto">
          <a:xfrm rot="5400000">
            <a:off x="3395880" y="5344937"/>
            <a:ext cx="702852" cy="605906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defRPr/>
            </a:pPr>
            <a:r>
              <a:rPr lang="en-US" sz="900"/>
              <a:t>50MW</a:t>
            </a:r>
            <a:endParaRPr/>
          </a:p>
        </p:txBody>
      </p:sp>
      <p:sp>
        <p:nvSpPr>
          <p:cNvPr id="1633287482" name="Rectangle 108"/>
          <p:cNvSpPr/>
          <p:nvPr/>
        </p:nvSpPr>
        <p:spPr bwMode="auto">
          <a:xfrm>
            <a:off x="1654384" y="5563187"/>
            <a:ext cx="428558" cy="12355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61174133" name="Rectangle 109"/>
          <p:cNvSpPr/>
          <p:nvPr/>
        </p:nvSpPr>
        <p:spPr bwMode="auto">
          <a:xfrm rot="16199998">
            <a:off x="1679815" y="5256547"/>
            <a:ext cx="735579" cy="10167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7629904" name="Triangle 110"/>
          <p:cNvSpPr/>
          <p:nvPr/>
        </p:nvSpPr>
        <p:spPr bwMode="auto">
          <a:xfrm rot="5400000">
            <a:off x="979787" y="5290137"/>
            <a:ext cx="702852" cy="605906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defRPr/>
            </a:pPr>
            <a:r>
              <a:rPr lang="en-US" sz="900"/>
              <a:t>35MW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401160087" name="Picture 8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36642" y="3432417"/>
            <a:ext cx="5005646" cy="1336992"/>
          </a:xfrm>
          <a:prstGeom prst="rect">
            <a:avLst/>
          </a:prstGeom>
        </p:spPr>
      </p:pic>
      <p:sp>
        <p:nvSpPr>
          <p:cNvPr id="1200686364" name="Title 1"/>
          <p:cNvSpPr>
            <a:spLocks noGrp="1"/>
          </p:cNvSpPr>
          <p:nvPr>
            <p:ph type="title"/>
          </p:nvPr>
        </p:nvSpPr>
        <p:spPr bwMode="auto">
          <a:xfrm>
            <a:off x="969600" y="126000"/>
            <a:ext cx="10982400" cy="496800"/>
          </a:xfrm>
        </p:spPr>
        <p:txBody>
          <a:bodyPr/>
          <a:lstStyle/>
          <a:p>
            <a:pPr>
              <a:defRPr/>
            </a:pPr>
            <a:r>
              <a:rPr lang="en-US"/>
              <a:t>Installation in the tunnel</a:t>
            </a:r>
            <a:endParaRPr/>
          </a:p>
        </p:txBody>
      </p:sp>
      <p:sp>
        <p:nvSpPr>
          <p:cNvPr id="703827944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256623" y="6483439"/>
            <a:ext cx="551412" cy="212400"/>
          </a:xfrm>
        </p:spPr>
        <p:txBody>
          <a:bodyPr/>
          <a:lstStyle/>
          <a:p>
            <a:pPr>
              <a:defRPr/>
            </a:pPr>
            <a:r>
              <a:rPr lang="fr-FR"/>
              <a:t>Page </a:t>
            </a:r>
            <a:fld id="{733122C9-A0B9-462F-8757-0847AD287B63}" type="slidenum">
              <a:rPr lang="fr-FR"/>
              <a:t>19</a:t>
            </a:fld>
            <a:endParaRPr lang="fr-FR"/>
          </a:p>
        </p:txBody>
      </p:sp>
      <p:sp>
        <p:nvSpPr>
          <p:cNvPr id="1792080210" name="Footer Placeholder 4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l COLD Cool copper Operation Linac Demonstrator and preliminary studies for a 6GeV injector Linac at ESRF l LCWS2025, Valencia, 22nd Oct 2025 l A. D'Elia et al.</a:t>
            </a:r>
            <a:endParaRPr lang="fr-FR"/>
          </a:p>
        </p:txBody>
      </p:sp>
      <p:pic>
        <p:nvPicPr>
          <p:cNvPr id="1849693887" name="Picture 10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20858" y="789196"/>
            <a:ext cx="4920546" cy="1446491"/>
          </a:xfrm>
          <a:prstGeom prst="rect">
            <a:avLst/>
          </a:prstGeom>
        </p:spPr>
      </p:pic>
      <p:pic>
        <p:nvPicPr>
          <p:cNvPr id="2118420828" name="Picture 12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20858" y="2255487"/>
            <a:ext cx="4978400" cy="1104900"/>
          </a:xfrm>
          <a:prstGeom prst="rect">
            <a:avLst/>
          </a:prstGeom>
        </p:spPr>
      </p:pic>
      <p:pic>
        <p:nvPicPr>
          <p:cNvPr id="1845630652" name="Picture 20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15389" y="4789609"/>
            <a:ext cx="4978400" cy="1193800"/>
          </a:xfrm>
          <a:prstGeom prst="rect">
            <a:avLst/>
          </a:prstGeom>
        </p:spPr>
      </p:pic>
      <p:pic>
        <p:nvPicPr>
          <p:cNvPr id="1225690952" name="Picture 22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5849367" y="865169"/>
            <a:ext cx="5003800" cy="1181099"/>
          </a:xfrm>
          <a:prstGeom prst="rect">
            <a:avLst/>
          </a:prstGeom>
        </p:spPr>
      </p:pic>
      <p:pic>
        <p:nvPicPr>
          <p:cNvPr id="623489716" name="Picture 24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5761601" y="2218259"/>
            <a:ext cx="4978400" cy="1168400"/>
          </a:xfrm>
          <a:prstGeom prst="rect">
            <a:avLst/>
          </a:prstGeom>
        </p:spPr>
      </p:pic>
      <p:pic>
        <p:nvPicPr>
          <p:cNvPr id="303478350" name="Picture 26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5748901" y="3631880"/>
            <a:ext cx="4991100" cy="1130300"/>
          </a:xfrm>
          <a:prstGeom prst="rect">
            <a:avLst/>
          </a:prstGeom>
        </p:spPr>
      </p:pic>
      <p:sp>
        <p:nvSpPr>
          <p:cNvPr id="1854327231" name="TextBox 27"/>
          <p:cNvSpPr txBox="1"/>
          <p:nvPr/>
        </p:nvSpPr>
        <p:spPr bwMode="auto">
          <a:xfrm>
            <a:off x="384622" y="1224395"/>
            <a:ext cx="697627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2025</a:t>
            </a:r>
            <a:endParaRPr/>
          </a:p>
        </p:txBody>
      </p:sp>
      <p:sp>
        <p:nvSpPr>
          <p:cNvPr id="1861560358" name="TextBox 28"/>
          <p:cNvSpPr txBox="1"/>
          <p:nvPr/>
        </p:nvSpPr>
        <p:spPr bwMode="auto">
          <a:xfrm>
            <a:off x="384622" y="2568515"/>
            <a:ext cx="697627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2026</a:t>
            </a:r>
            <a:endParaRPr/>
          </a:p>
        </p:txBody>
      </p:sp>
      <p:sp>
        <p:nvSpPr>
          <p:cNvPr id="601700170" name="TextBox 29"/>
          <p:cNvSpPr txBox="1"/>
          <p:nvPr/>
        </p:nvSpPr>
        <p:spPr bwMode="auto">
          <a:xfrm>
            <a:off x="378566" y="3368409"/>
            <a:ext cx="697627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2027</a:t>
            </a:r>
            <a:endParaRPr/>
          </a:p>
        </p:txBody>
      </p:sp>
      <p:sp>
        <p:nvSpPr>
          <p:cNvPr id="1392068675" name="TextBox 30"/>
          <p:cNvSpPr txBox="1"/>
          <p:nvPr/>
        </p:nvSpPr>
        <p:spPr bwMode="auto">
          <a:xfrm>
            <a:off x="271898" y="4864807"/>
            <a:ext cx="697627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2029</a:t>
            </a:r>
            <a:endParaRPr/>
          </a:p>
        </p:txBody>
      </p:sp>
      <p:sp>
        <p:nvSpPr>
          <p:cNvPr id="1892999784" name="TextBox 32"/>
          <p:cNvSpPr txBox="1"/>
          <p:nvPr/>
        </p:nvSpPr>
        <p:spPr bwMode="auto">
          <a:xfrm>
            <a:off x="5857887" y="2253576"/>
            <a:ext cx="697627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2030</a:t>
            </a:r>
            <a:endParaRPr/>
          </a:p>
        </p:txBody>
      </p:sp>
      <p:sp>
        <p:nvSpPr>
          <p:cNvPr id="1097567865" name="TextBox 33"/>
          <p:cNvSpPr txBox="1"/>
          <p:nvPr/>
        </p:nvSpPr>
        <p:spPr bwMode="auto">
          <a:xfrm>
            <a:off x="5869265" y="3703196"/>
            <a:ext cx="697627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2031</a:t>
            </a:r>
            <a:endParaRPr/>
          </a:p>
        </p:txBody>
      </p:sp>
      <p:sp>
        <p:nvSpPr>
          <p:cNvPr id="1527679114" name="TextBox 34"/>
          <p:cNvSpPr txBox="1"/>
          <p:nvPr/>
        </p:nvSpPr>
        <p:spPr bwMode="auto">
          <a:xfrm flipH="1">
            <a:off x="6599735" y="864913"/>
            <a:ext cx="3600400" cy="276999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200"/>
              <a:t>(option) Proposed to install an undulator  WP12 </a:t>
            </a:r>
            <a:endParaRPr/>
          </a:p>
        </p:txBody>
      </p:sp>
      <p:sp>
        <p:nvSpPr>
          <p:cNvPr id="43342222" name="TextBox 39"/>
          <p:cNvSpPr txBox="1"/>
          <p:nvPr/>
        </p:nvSpPr>
        <p:spPr bwMode="auto">
          <a:xfrm>
            <a:off x="6555514" y="2205388"/>
            <a:ext cx="30877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200"/>
              <a:t>2 cryomodules (1 from SLAC and 1 ESRF)</a:t>
            </a:r>
            <a:endParaRPr/>
          </a:p>
        </p:txBody>
      </p:sp>
      <p:sp>
        <p:nvSpPr>
          <p:cNvPr id="1795811256" name="TextBox 40"/>
          <p:cNvSpPr txBox="1"/>
          <p:nvPr/>
        </p:nvSpPr>
        <p:spPr bwMode="auto">
          <a:xfrm>
            <a:off x="6218077" y="3483601"/>
            <a:ext cx="32993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200"/>
              <a:t>Beam to ESRF booster and old linac as spare</a:t>
            </a:r>
            <a:endParaRPr/>
          </a:p>
        </p:txBody>
      </p:sp>
      <p:sp>
        <p:nvSpPr>
          <p:cNvPr id="1224303319" name="TextBox 41"/>
          <p:cNvSpPr txBox="1"/>
          <p:nvPr/>
        </p:nvSpPr>
        <p:spPr bwMode="auto">
          <a:xfrm>
            <a:off x="1028517" y="3434268"/>
            <a:ext cx="29113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200"/>
              <a:t>High power RF tests + beam in section0</a:t>
            </a:r>
            <a:endParaRPr/>
          </a:p>
        </p:txBody>
      </p:sp>
      <p:sp>
        <p:nvSpPr>
          <p:cNvPr id="827834975" name="TextBox 42"/>
          <p:cNvSpPr txBox="1"/>
          <p:nvPr/>
        </p:nvSpPr>
        <p:spPr bwMode="auto">
          <a:xfrm>
            <a:off x="934702" y="4780053"/>
            <a:ext cx="2031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200"/>
              <a:t>Beam in C</a:t>
            </a:r>
            <a:r>
              <a:rPr lang="en-US" sz="1200" baseline="30000"/>
              <a:t>3 </a:t>
            </a:r>
            <a:r>
              <a:rPr lang="en-US" sz="1200"/>
              <a:t>acc. structures.</a:t>
            </a:r>
            <a:endParaRPr lang="en-US" sz="1200" baseline="30000"/>
          </a:p>
        </p:txBody>
      </p:sp>
      <p:sp>
        <p:nvSpPr>
          <p:cNvPr id="651104773" name="TextBox 43"/>
          <p:cNvSpPr txBox="1"/>
          <p:nvPr/>
        </p:nvSpPr>
        <p:spPr bwMode="auto">
          <a:xfrm>
            <a:off x="2966026" y="4777288"/>
            <a:ext cx="1031051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Phase 1</a:t>
            </a:r>
            <a:endParaRPr/>
          </a:p>
        </p:txBody>
      </p:sp>
      <p:sp>
        <p:nvSpPr>
          <p:cNvPr id="838768820" name="TextBox 44"/>
          <p:cNvSpPr txBox="1"/>
          <p:nvPr/>
        </p:nvSpPr>
        <p:spPr bwMode="auto">
          <a:xfrm>
            <a:off x="10779327" y="2254092"/>
            <a:ext cx="1031051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Phase 2</a:t>
            </a:r>
            <a:endParaRPr/>
          </a:p>
        </p:txBody>
      </p:sp>
      <p:sp>
        <p:nvSpPr>
          <p:cNvPr id="2046015483" name="TextBox 2"/>
          <p:cNvSpPr txBox="1"/>
          <p:nvPr/>
        </p:nvSpPr>
        <p:spPr bwMode="auto">
          <a:xfrm>
            <a:off x="7090291" y="5008624"/>
            <a:ext cx="45503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6GeV Linac construction during shutdowns and commissioning during USM</a:t>
            </a:r>
            <a:endParaRPr/>
          </a:p>
        </p:txBody>
      </p:sp>
      <p:sp>
        <p:nvSpPr>
          <p:cNvPr id="1550320688" name="TextBox 31"/>
          <p:cNvSpPr txBox="1"/>
          <p:nvPr/>
        </p:nvSpPr>
        <p:spPr bwMode="auto">
          <a:xfrm>
            <a:off x="10779327" y="3610121"/>
            <a:ext cx="1031051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Phase 3</a:t>
            </a:r>
            <a:endParaRPr/>
          </a:p>
        </p:txBody>
      </p:sp>
      <p:sp>
        <p:nvSpPr>
          <p:cNvPr id="819532005" name="TextBox 45"/>
          <p:cNvSpPr txBox="1"/>
          <p:nvPr/>
        </p:nvSpPr>
        <p:spPr bwMode="auto">
          <a:xfrm>
            <a:off x="5956610" y="5078874"/>
            <a:ext cx="1031051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2032-35</a:t>
            </a:r>
            <a:endParaRPr/>
          </a:p>
        </p:txBody>
      </p:sp>
      <p:sp>
        <p:nvSpPr>
          <p:cNvPr id="1168899037" name="TextBox 5"/>
          <p:cNvSpPr txBox="1"/>
          <p:nvPr/>
        </p:nvSpPr>
        <p:spPr bwMode="auto">
          <a:xfrm>
            <a:off x="6707101" y="5822634"/>
            <a:ext cx="52448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2 month shutdown to install new Transfer line linac to SR and commission new injection</a:t>
            </a:r>
            <a:endParaRPr/>
          </a:p>
        </p:txBody>
      </p:sp>
      <p:sp>
        <p:nvSpPr>
          <p:cNvPr id="2043583191" name="TextBox 46"/>
          <p:cNvSpPr txBox="1"/>
          <p:nvPr/>
        </p:nvSpPr>
        <p:spPr bwMode="auto">
          <a:xfrm>
            <a:off x="5956610" y="5906651"/>
            <a:ext cx="697627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2035</a:t>
            </a:r>
            <a:endParaRPr/>
          </a:p>
        </p:txBody>
      </p:sp>
      <p:sp>
        <p:nvSpPr>
          <p:cNvPr id="1414224917" name="TextBox 7"/>
          <p:cNvSpPr txBox="1"/>
          <p:nvPr/>
        </p:nvSpPr>
        <p:spPr bwMode="auto">
          <a:xfrm>
            <a:off x="339628" y="6021981"/>
            <a:ext cx="5378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Take decision to continue or not toward 6GeV linac</a:t>
            </a:r>
            <a:endParaRPr/>
          </a:p>
        </p:txBody>
      </p:sp>
      <p:sp>
        <p:nvSpPr>
          <p:cNvPr id="880209520" name="TextBox 47"/>
          <p:cNvSpPr txBox="1"/>
          <p:nvPr/>
        </p:nvSpPr>
        <p:spPr bwMode="auto">
          <a:xfrm>
            <a:off x="5869600" y="848356"/>
            <a:ext cx="697627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2030</a:t>
            </a:r>
            <a:endParaRPr/>
          </a:p>
        </p:txBody>
      </p:sp>
      <p:sp>
        <p:nvSpPr>
          <p:cNvPr id="672145955" name="TextBox 11"/>
          <p:cNvSpPr txBox="1"/>
          <p:nvPr/>
        </p:nvSpPr>
        <p:spPr bwMode="auto">
          <a:xfrm>
            <a:off x="1127448" y="2897001"/>
            <a:ext cx="308098" cy="246221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500"/>
              <a:t>Mod</a:t>
            </a:r>
            <a:endParaRPr/>
          </a:p>
          <a:p>
            <a:pPr>
              <a:defRPr/>
            </a:pPr>
            <a:r>
              <a:rPr lang="en-US" sz="500"/>
              <a:t>S_4</a:t>
            </a:r>
            <a:endParaRPr/>
          </a:p>
        </p:txBody>
      </p:sp>
      <p:sp>
        <p:nvSpPr>
          <p:cNvPr id="274342423" name="TextBox 13"/>
          <p:cNvSpPr txBox="1"/>
          <p:nvPr/>
        </p:nvSpPr>
        <p:spPr bwMode="auto">
          <a:xfrm>
            <a:off x="1070348" y="3628645"/>
            <a:ext cx="54373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700" b="1"/>
              <a:t>135 MeV</a:t>
            </a:r>
            <a:endParaRPr/>
          </a:p>
        </p:txBody>
      </p:sp>
      <p:cxnSp>
        <p:nvCxnSpPr>
          <p:cNvPr id="1848455879" name="Elbow Connector 15"/>
          <p:cNvCxnSpPr>
            <a:stCxn id="1392068675" idx="1"/>
            <a:endCxn id="1414224917" idx="1"/>
          </p:cNvCxnSpPr>
          <p:nvPr/>
        </p:nvCxnSpPr>
        <p:spPr bwMode="auto">
          <a:xfrm rot="10800000" flipH="1" flipV="1">
            <a:off x="271898" y="5049472"/>
            <a:ext cx="67730" cy="1157174"/>
          </a:xfrm>
          <a:prstGeom prst="bentConnector3">
            <a:avLst>
              <a:gd name="adj1" fmla="val -33751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4754314" name="Rectangle 2"/>
          <p:cNvSpPr/>
          <p:nvPr/>
        </p:nvSpPr>
        <p:spPr bwMode="auto">
          <a:xfrm>
            <a:off x="5714641" y="4929859"/>
            <a:ext cx="6327710" cy="1508389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754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4754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4754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47543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98775030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 NEW 6GeV Linac</a:t>
            </a:r>
            <a:endParaRPr/>
          </a:p>
        </p:txBody>
      </p:sp>
      <p:sp>
        <p:nvSpPr>
          <p:cNvPr id="764560559" name="Slide Number Placeholder 3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Page </a:t>
            </a:r>
            <a:fld id="{733122C9-A0B9-462F-8757-0847AD287B63}" type="slidenum">
              <a:rPr lang="fr-FR"/>
              <a:t>2</a:t>
            </a:fld>
            <a:endParaRPr lang="fr-FR"/>
          </a:p>
        </p:txBody>
      </p:sp>
      <p:sp>
        <p:nvSpPr>
          <p:cNvPr id="1725835895" name="Footer Placeholder 4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l COLD Cool copper Operation Linac Demonstrator and preliminary studies for a 6GeV injector Linac at ESRF l LCWS2025, Valencia, 22nd Oct 2025 l A. D'Elia et al.</a:t>
            </a:r>
            <a:endParaRPr lang="fr-FR"/>
          </a:p>
        </p:txBody>
      </p:sp>
      <p:sp>
        <p:nvSpPr>
          <p:cNvPr id="1130258873" name="TextBox 7"/>
          <p:cNvSpPr txBox="1"/>
          <p:nvPr/>
        </p:nvSpPr>
        <p:spPr bwMode="auto">
          <a:xfrm>
            <a:off x="959429" y="684807"/>
            <a:ext cx="10743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000" b="1">
                <a:solidFill>
                  <a:schemeClr val="accent6"/>
                </a:solidFill>
              </a:rPr>
              <a:t>ESRF is presently considering a complete upgrade of our injectors with a </a:t>
            </a:r>
            <a:r>
              <a:rPr lang="en-US" sz="2000" b="1">
                <a:solidFill>
                  <a:schemeClr val="accent6">
                    <a:lumMod val="75000"/>
                  </a:schemeClr>
                </a:solidFill>
              </a:rPr>
              <a:t>full energy linac</a:t>
            </a:r>
            <a:r>
              <a:rPr lang="en-US" sz="2000" b="1">
                <a:solidFill>
                  <a:schemeClr val="accent6"/>
                </a:solidFill>
              </a:rPr>
              <a:t>: </a:t>
            </a:r>
            <a:r>
              <a:rPr lang="en-US" sz="2000" b="1"/>
              <a:t>limited space available, high gradient technologies could be a solution</a:t>
            </a:r>
            <a:endParaRPr/>
          </a:p>
        </p:txBody>
      </p:sp>
      <p:sp>
        <p:nvSpPr>
          <p:cNvPr id="1161568059" name="TextBox 8"/>
          <p:cNvSpPr txBox="1"/>
          <p:nvPr/>
        </p:nvSpPr>
        <p:spPr bwMode="auto">
          <a:xfrm>
            <a:off x="959429" y="1660150"/>
            <a:ext cx="470452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US"/>
              <a:t>Enable </a:t>
            </a:r>
            <a:r>
              <a:rPr lang="en-US" b="1"/>
              <a:t>ultra-low emittance </a:t>
            </a:r>
            <a:r>
              <a:rPr lang="en-US"/>
              <a:t>/ </a:t>
            </a:r>
            <a:r>
              <a:rPr lang="en-US" b="1"/>
              <a:t>low aperture / low gaps</a:t>
            </a:r>
            <a:r>
              <a:rPr lang="en-US"/>
              <a:t> SR lattice design by relaxing constraint on DA. 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Complete </a:t>
            </a:r>
            <a:r>
              <a:rPr lang="en-US" b="1"/>
              <a:t>renewal of obsolete injectors</a:t>
            </a:r>
            <a:r>
              <a:rPr lang="en-US"/>
              <a:t> providing low emittance injected beams (&lt;1nmrad, </a:t>
            </a:r>
            <a:r>
              <a:rPr lang="en-US" b="1"/>
              <a:t>&gt;40 times smaller than the present injectors, </a:t>
            </a:r>
            <a:r>
              <a:rPr lang="en-US"/>
              <a:t>&lt;1mm bunch length </a:t>
            </a:r>
            <a:r>
              <a:rPr lang="en-US" b="1"/>
              <a:t>&gt;10 times shorter bunch, </a:t>
            </a:r>
            <a:r>
              <a:rPr lang="en-US"/>
              <a:t>0.6mA/bunch)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Demonstrate </a:t>
            </a:r>
            <a:r>
              <a:rPr lang="en-US" b="1"/>
              <a:t>state-of-the-art</a:t>
            </a:r>
            <a:r>
              <a:rPr lang="en-US"/>
              <a:t> compact technology for users facilities injectors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Enable </a:t>
            </a:r>
            <a:r>
              <a:rPr lang="en-US" b="1"/>
              <a:t>transparent on-axis off-phase* </a:t>
            </a:r>
            <a:r>
              <a:rPr lang="en-US"/>
              <a:t>accumulation with ultra short injected beam (with ultra-fast kicker).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/>
              <a:t>Enable new science making use of the linac electron beam (short pulse e</a:t>
            </a:r>
            <a:r>
              <a:rPr lang="en-US" baseline="30000"/>
              <a:t>-</a:t>
            </a:r>
            <a:r>
              <a:rPr lang="en-US"/>
              <a:t>, FEL)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endParaRPr lang="en-US"/>
          </a:p>
        </p:txBody>
      </p:sp>
      <p:grpSp>
        <p:nvGrpSpPr>
          <p:cNvPr id="790117091" name="Group 61"/>
          <p:cNvGrpSpPr/>
          <p:nvPr/>
        </p:nvGrpSpPr>
        <p:grpSpPr bwMode="auto">
          <a:xfrm>
            <a:off x="6519852" y="1811784"/>
            <a:ext cx="4739635" cy="1349555"/>
            <a:chOff x="6180900" y="1571463"/>
            <a:chExt cx="5531817" cy="1575119"/>
          </a:xfrm>
        </p:grpSpPr>
        <p:sp>
          <p:nvSpPr>
            <p:cNvPr id="10" name="Oval 9"/>
            <p:cNvSpPr/>
            <p:nvPr/>
          </p:nvSpPr>
          <p:spPr bwMode="auto">
            <a:xfrm>
              <a:off x="6330941" y="1863796"/>
              <a:ext cx="3240360" cy="914400"/>
            </a:xfrm>
            <a:prstGeom prst="ellipse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10992543" y="2262666"/>
              <a:ext cx="156482" cy="69637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 bwMode="auto">
            <a:xfrm>
              <a:off x="7140642" y="1962972"/>
              <a:ext cx="16209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>
                  <a:solidFill>
                    <a:schemeClr val="bg1"/>
                  </a:solidFill>
                </a:rPr>
                <a:t>Booster beam</a:t>
              </a:r>
              <a:endParaRPr/>
            </a:p>
          </p:txBody>
        </p:sp>
        <p:sp>
          <p:nvSpPr>
            <p:cNvPr id="14" name="TextBox 13"/>
            <p:cNvSpPr txBox="1"/>
            <p:nvPr/>
          </p:nvSpPr>
          <p:spPr bwMode="auto">
            <a:xfrm>
              <a:off x="10335417" y="1806076"/>
              <a:ext cx="13773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>
                  <a:solidFill>
                    <a:schemeClr val="tx2"/>
                  </a:solidFill>
                </a:rPr>
                <a:t>Linac beam</a:t>
              </a:r>
              <a:endParaRPr/>
            </a:p>
          </p:txBody>
        </p:sp>
        <p:cxnSp>
          <p:nvCxnSpPr>
            <p:cNvPr id="17" name="Straight Arrow Connector 16"/>
            <p:cNvCxnSpPr/>
            <p:nvPr/>
          </p:nvCxnSpPr>
          <p:spPr bwMode="auto">
            <a:xfrm flipV="1">
              <a:off x="6330941" y="2780928"/>
              <a:ext cx="5381776" cy="6927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 bwMode="auto">
            <a:xfrm flipV="1">
              <a:off x="6483341" y="1609102"/>
              <a:ext cx="0" cy="139350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 bwMode="auto">
            <a:xfrm>
              <a:off x="6180900" y="1571463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/>
                <a:t>x</a:t>
              </a:r>
              <a:endParaRPr/>
            </a:p>
          </p:txBody>
        </p:sp>
        <p:sp>
          <p:nvSpPr>
            <p:cNvPr id="21" name="TextBox 20"/>
            <p:cNvSpPr txBox="1"/>
            <p:nvPr/>
          </p:nvSpPr>
          <p:spPr bwMode="auto">
            <a:xfrm>
              <a:off x="11409692" y="2777250"/>
              <a:ext cx="2487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/>
                <a:t>t</a:t>
              </a:r>
              <a:endParaRPr/>
            </a:p>
          </p:txBody>
        </p:sp>
      </p:grpSp>
      <p:grpSp>
        <p:nvGrpSpPr>
          <p:cNvPr id="840365025" name="Group 60"/>
          <p:cNvGrpSpPr/>
          <p:nvPr/>
        </p:nvGrpSpPr>
        <p:grpSpPr bwMode="auto">
          <a:xfrm>
            <a:off x="5487105" y="3645024"/>
            <a:ext cx="6318815" cy="2546060"/>
            <a:chOff x="4722567" y="3645024"/>
            <a:chExt cx="7083353" cy="2854117"/>
          </a:xfrm>
        </p:grpSpPr>
        <p:sp>
          <p:nvSpPr>
            <p:cNvPr id="30" name="Oval 29"/>
            <p:cNvSpPr/>
            <p:nvPr/>
          </p:nvSpPr>
          <p:spPr bwMode="auto">
            <a:xfrm>
              <a:off x="5655050" y="4572670"/>
              <a:ext cx="2948033" cy="625315"/>
            </a:xfrm>
            <a:prstGeom prst="ellipse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3" name="Straight Arrow Connector 22"/>
            <p:cNvCxnSpPr/>
            <p:nvPr/>
          </p:nvCxnSpPr>
          <p:spPr bwMode="auto">
            <a:xfrm flipV="1">
              <a:off x="4722567" y="4834767"/>
              <a:ext cx="7022014" cy="8086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 bwMode="auto">
            <a:xfrm flipV="1">
              <a:off x="6515205" y="3715410"/>
              <a:ext cx="0" cy="134103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Freeform 26"/>
            <p:cNvSpPr/>
            <p:nvPr/>
          </p:nvSpPr>
          <p:spPr bwMode="auto">
            <a:xfrm>
              <a:off x="6725920" y="3715410"/>
              <a:ext cx="5080000" cy="1139754"/>
            </a:xfrm>
            <a:custGeom>
              <a:avLst/>
              <a:gdLst>
                <a:gd name="connsiteX0" fmla="*/ 0 w 5080000"/>
                <a:gd name="connsiteY0" fmla="*/ 1971040 h 1971040"/>
                <a:gd name="connsiteX1" fmla="*/ 60960 w 5080000"/>
                <a:gd name="connsiteY1" fmla="*/ 1940560 h 1971040"/>
                <a:gd name="connsiteX2" fmla="*/ 121920 w 5080000"/>
                <a:gd name="connsiteY2" fmla="*/ 1910080 h 1971040"/>
                <a:gd name="connsiteX3" fmla="*/ 152400 w 5080000"/>
                <a:gd name="connsiteY3" fmla="*/ 1869440 h 1971040"/>
                <a:gd name="connsiteX4" fmla="*/ 172720 w 5080000"/>
                <a:gd name="connsiteY4" fmla="*/ 1808480 h 1971040"/>
                <a:gd name="connsiteX5" fmla="*/ 193040 w 5080000"/>
                <a:gd name="connsiteY5" fmla="*/ 1727200 h 1971040"/>
                <a:gd name="connsiteX6" fmla="*/ 213360 w 5080000"/>
                <a:gd name="connsiteY6" fmla="*/ 1676400 h 1971040"/>
                <a:gd name="connsiteX7" fmla="*/ 223520 w 5080000"/>
                <a:gd name="connsiteY7" fmla="*/ 1625600 h 1971040"/>
                <a:gd name="connsiteX8" fmla="*/ 233680 w 5080000"/>
                <a:gd name="connsiteY8" fmla="*/ 1584960 h 1971040"/>
                <a:gd name="connsiteX9" fmla="*/ 243840 w 5080000"/>
                <a:gd name="connsiteY9" fmla="*/ 1554480 h 1971040"/>
                <a:gd name="connsiteX10" fmla="*/ 294640 w 5080000"/>
                <a:gd name="connsiteY10" fmla="*/ 1493520 h 1971040"/>
                <a:gd name="connsiteX11" fmla="*/ 386080 w 5080000"/>
                <a:gd name="connsiteY11" fmla="*/ 1402080 h 1971040"/>
                <a:gd name="connsiteX12" fmla="*/ 477520 w 5080000"/>
                <a:gd name="connsiteY12" fmla="*/ 1330960 h 1971040"/>
                <a:gd name="connsiteX13" fmla="*/ 619760 w 5080000"/>
                <a:gd name="connsiteY13" fmla="*/ 1229360 h 1971040"/>
                <a:gd name="connsiteX14" fmla="*/ 701040 w 5080000"/>
                <a:gd name="connsiteY14" fmla="*/ 1188720 h 1971040"/>
                <a:gd name="connsiteX15" fmla="*/ 883920 w 5080000"/>
                <a:gd name="connsiteY15" fmla="*/ 1117600 h 1971040"/>
                <a:gd name="connsiteX16" fmla="*/ 934720 w 5080000"/>
                <a:gd name="connsiteY16" fmla="*/ 1076960 h 1971040"/>
                <a:gd name="connsiteX17" fmla="*/ 1076960 w 5080000"/>
                <a:gd name="connsiteY17" fmla="*/ 975360 h 1971040"/>
                <a:gd name="connsiteX18" fmla="*/ 1148080 w 5080000"/>
                <a:gd name="connsiteY18" fmla="*/ 904240 h 1971040"/>
                <a:gd name="connsiteX19" fmla="*/ 1270000 w 5080000"/>
                <a:gd name="connsiteY19" fmla="*/ 853440 h 1971040"/>
                <a:gd name="connsiteX20" fmla="*/ 1361440 w 5080000"/>
                <a:gd name="connsiteY20" fmla="*/ 843280 h 1971040"/>
                <a:gd name="connsiteX21" fmla="*/ 1391920 w 5080000"/>
                <a:gd name="connsiteY21" fmla="*/ 822960 h 1971040"/>
                <a:gd name="connsiteX22" fmla="*/ 1422400 w 5080000"/>
                <a:gd name="connsiteY22" fmla="*/ 782320 h 1971040"/>
                <a:gd name="connsiteX23" fmla="*/ 1432560 w 5080000"/>
                <a:gd name="connsiteY23" fmla="*/ 751840 h 1971040"/>
                <a:gd name="connsiteX24" fmla="*/ 1452880 w 5080000"/>
                <a:gd name="connsiteY24" fmla="*/ 660400 h 1971040"/>
                <a:gd name="connsiteX25" fmla="*/ 1483360 w 5080000"/>
                <a:gd name="connsiteY25" fmla="*/ 528320 h 1971040"/>
                <a:gd name="connsiteX26" fmla="*/ 1524000 w 5080000"/>
                <a:gd name="connsiteY26" fmla="*/ 508000 h 1971040"/>
                <a:gd name="connsiteX27" fmla="*/ 1757680 w 5080000"/>
                <a:gd name="connsiteY27" fmla="*/ 487680 h 1971040"/>
                <a:gd name="connsiteX28" fmla="*/ 1798320 w 5080000"/>
                <a:gd name="connsiteY28" fmla="*/ 467360 h 1971040"/>
                <a:gd name="connsiteX29" fmla="*/ 1818640 w 5080000"/>
                <a:gd name="connsiteY29" fmla="*/ 426720 h 1971040"/>
                <a:gd name="connsiteX30" fmla="*/ 1849120 w 5080000"/>
                <a:gd name="connsiteY30" fmla="*/ 386080 h 1971040"/>
                <a:gd name="connsiteX31" fmla="*/ 1899920 w 5080000"/>
                <a:gd name="connsiteY31" fmla="*/ 294640 h 1971040"/>
                <a:gd name="connsiteX32" fmla="*/ 1920240 w 5080000"/>
                <a:gd name="connsiteY32" fmla="*/ 264160 h 1971040"/>
                <a:gd name="connsiteX33" fmla="*/ 1950720 w 5080000"/>
                <a:gd name="connsiteY33" fmla="*/ 233680 h 1971040"/>
                <a:gd name="connsiteX34" fmla="*/ 1971040 w 5080000"/>
                <a:gd name="connsiteY34" fmla="*/ 203200 h 1971040"/>
                <a:gd name="connsiteX35" fmla="*/ 2001520 w 5080000"/>
                <a:gd name="connsiteY35" fmla="*/ 182880 h 1971040"/>
                <a:gd name="connsiteX36" fmla="*/ 2062480 w 5080000"/>
                <a:gd name="connsiteY36" fmla="*/ 132080 h 1971040"/>
                <a:gd name="connsiteX37" fmla="*/ 2184400 w 5080000"/>
                <a:gd name="connsiteY37" fmla="*/ 101600 h 1971040"/>
                <a:gd name="connsiteX38" fmla="*/ 2357120 w 5080000"/>
                <a:gd name="connsiteY38" fmla="*/ 81280 h 1971040"/>
                <a:gd name="connsiteX39" fmla="*/ 2540000 w 5080000"/>
                <a:gd name="connsiteY39" fmla="*/ 50800 h 1971040"/>
                <a:gd name="connsiteX40" fmla="*/ 2621280 w 5080000"/>
                <a:gd name="connsiteY40" fmla="*/ 30480 h 1971040"/>
                <a:gd name="connsiteX41" fmla="*/ 2692400 w 5080000"/>
                <a:gd name="connsiteY41" fmla="*/ 20320 h 1971040"/>
                <a:gd name="connsiteX42" fmla="*/ 2814320 w 5080000"/>
                <a:gd name="connsiteY42" fmla="*/ 0 h 1971040"/>
                <a:gd name="connsiteX43" fmla="*/ 3007360 w 5080000"/>
                <a:gd name="connsiteY43" fmla="*/ 10160 h 1971040"/>
                <a:gd name="connsiteX44" fmla="*/ 3068320 w 5080000"/>
                <a:gd name="connsiteY44" fmla="*/ 40640 h 1971040"/>
                <a:gd name="connsiteX45" fmla="*/ 3098800 w 5080000"/>
                <a:gd name="connsiteY45" fmla="*/ 50800 h 1971040"/>
                <a:gd name="connsiteX46" fmla="*/ 3129280 w 5080000"/>
                <a:gd name="connsiteY46" fmla="*/ 71120 h 1971040"/>
                <a:gd name="connsiteX47" fmla="*/ 3169920 w 5080000"/>
                <a:gd name="connsiteY47" fmla="*/ 81280 h 1971040"/>
                <a:gd name="connsiteX48" fmla="*/ 3210560 w 5080000"/>
                <a:gd name="connsiteY48" fmla="*/ 101600 h 1971040"/>
                <a:gd name="connsiteX49" fmla="*/ 3251200 w 5080000"/>
                <a:gd name="connsiteY49" fmla="*/ 111760 h 1971040"/>
                <a:gd name="connsiteX50" fmla="*/ 3373120 w 5080000"/>
                <a:gd name="connsiteY50" fmla="*/ 132080 h 1971040"/>
                <a:gd name="connsiteX51" fmla="*/ 3495040 w 5080000"/>
                <a:gd name="connsiteY51" fmla="*/ 152400 h 1971040"/>
                <a:gd name="connsiteX52" fmla="*/ 3525520 w 5080000"/>
                <a:gd name="connsiteY52" fmla="*/ 213360 h 1971040"/>
                <a:gd name="connsiteX53" fmla="*/ 3545840 w 5080000"/>
                <a:gd name="connsiteY53" fmla="*/ 335280 h 1971040"/>
                <a:gd name="connsiteX54" fmla="*/ 3556000 w 5080000"/>
                <a:gd name="connsiteY54" fmla="*/ 365760 h 1971040"/>
                <a:gd name="connsiteX55" fmla="*/ 3616960 w 5080000"/>
                <a:gd name="connsiteY55" fmla="*/ 406400 h 1971040"/>
                <a:gd name="connsiteX56" fmla="*/ 3677920 w 5080000"/>
                <a:gd name="connsiteY56" fmla="*/ 467360 h 1971040"/>
                <a:gd name="connsiteX57" fmla="*/ 3698240 w 5080000"/>
                <a:gd name="connsiteY57" fmla="*/ 538480 h 1971040"/>
                <a:gd name="connsiteX58" fmla="*/ 3718560 w 5080000"/>
                <a:gd name="connsiteY58" fmla="*/ 650240 h 1971040"/>
                <a:gd name="connsiteX59" fmla="*/ 3738880 w 5080000"/>
                <a:gd name="connsiteY59" fmla="*/ 751840 h 1971040"/>
                <a:gd name="connsiteX60" fmla="*/ 3749040 w 5080000"/>
                <a:gd name="connsiteY60" fmla="*/ 782320 h 1971040"/>
                <a:gd name="connsiteX61" fmla="*/ 3820160 w 5080000"/>
                <a:gd name="connsiteY61" fmla="*/ 833120 h 1971040"/>
                <a:gd name="connsiteX62" fmla="*/ 3850640 w 5080000"/>
                <a:gd name="connsiteY62" fmla="*/ 853440 h 1971040"/>
                <a:gd name="connsiteX63" fmla="*/ 3911600 w 5080000"/>
                <a:gd name="connsiteY63" fmla="*/ 873760 h 1971040"/>
                <a:gd name="connsiteX64" fmla="*/ 3942080 w 5080000"/>
                <a:gd name="connsiteY64" fmla="*/ 883920 h 1971040"/>
                <a:gd name="connsiteX65" fmla="*/ 4013200 w 5080000"/>
                <a:gd name="connsiteY65" fmla="*/ 955040 h 1971040"/>
                <a:gd name="connsiteX66" fmla="*/ 4033520 w 5080000"/>
                <a:gd name="connsiteY66" fmla="*/ 995680 h 1971040"/>
                <a:gd name="connsiteX67" fmla="*/ 4043680 w 5080000"/>
                <a:gd name="connsiteY67" fmla="*/ 1026160 h 1971040"/>
                <a:gd name="connsiteX68" fmla="*/ 4064000 w 5080000"/>
                <a:gd name="connsiteY68" fmla="*/ 1056640 h 1971040"/>
                <a:gd name="connsiteX69" fmla="*/ 4114800 w 5080000"/>
                <a:gd name="connsiteY69" fmla="*/ 1137920 h 1971040"/>
                <a:gd name="connsiteX70" fmla="*/ 4165600 w 5080000"/>
                <a:gd name="connsiteY70" fmla="*/ 1158240 h 1971040"/>
                <a:gd name="connsiteX71" fmla="*/ 4277360 w 5080000"/>
                <a:gd name="connsiteY71" fmla="*/ 1259840 h 1971040"/>
                <a:gd name="connsiteX72" fmla="*/ 4348480 w 5080000"/>
                <a:gd name="connsiteY72" fmla="*/ 1300480 h 1971040"/>
                <a:gd name="connsiteX73" fmla="*/ 4389120 w 5080000"/>
                <a:gd name="connsiteY73" fmla="*/ 1310640 h 1971040"/>
                <a:gd name="connsiteX74" fmla="*/ 4419600 w 5080000"/>
                <a:gd name="connsiteY74" fmla="*/ 1320800 h 1971040"/>
                <a:gd name="connsiteX75" fmla="*/ 4480560 w 5080000"/>
                <a:gd name="connsiteY75" fmla="*/ 1402080 h 1971040"/>
                <a:gd name="connsiteX76" fmla="*/ 4521200 w 5080000"/>
                <a:gd name="connsiteY76" fmla="*/ 1442720 h 1971040"/>
                <a:gd name="connsiteX77" fmla="*/ 4592320 w 5080000"/>
                <a:gd name="connsiteY77" fmla="*/ 1534160 h 1971040"/>
                <a:gd name="connsiteX78" fmla="*/ 4704080 w 5080000"/>
                <a:gd name="connsiteY78" fmla="*/ 1615440 h 1971040"/>
                <a:gd name="connsiteX79" fmla="*/ 4826000 w 5080000"/>
                <a:gd name="connsiteY79" fmla="*/ 1676400 h 1971040"/>
                <a:gd name="connsiteX80" fmla="*/ 4886960 w 5080000"/>
                <a:gd name="connsiteY80" fmla="*/ 1696720 h 1971040"/>
                <a:gd name="connsiteX81" fmla="*/ 4937760 w 5080000"/>
                <a:gd name="connsiteY81" fmla="*/ 1717040 h 1971040"/>
                <a:gd name="connsiteX82" fmla="*/ 5039360 w 5080000"/>
                <a:gd name="connsiteY82" fmla="*/ 1747520 h 1971040"/>
                <a:gd name="connsiteX83" fmla="*/ 5069840 w 5080000"/>
                <a:gd name="connsiteY83" fmla="*/ 1818640 h 1971040"/>
                <a:gd name="connsiteX84" fmla="*/ 5080000 w 5080000"/>
                <a:gd name="connsiteY84" fmla="*/ 1889760 h 197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5080000" h="1971040" extrusionOk="0">
                  <a:moveTo>
                    <a:pt x="0" y="1971040"/>
                  </a:moveTo>
                  <a:cubicBezTo>
                    <a:pt x="20320" y="1960880"/>
                    <a:pt x="40200" y="1949787"/>
                    <a:pt x="60960" y="1940560"/>
                  </a:cubicBezTo>
                  <a:cubicBezTo>
                    <a:pt x="90708" y="1927339"/>
                    <a:pt x="96572" y="1935428"/>
                    <a:pt x="121920" y="1910080"/>
                  </a:cubicBezTo>
                  <a:cubicBezTo>
                    <a:pt x="133894" y="1898106"/>
                    <a:pt x="142240" y="1882987"/>
                    <a:pt x="152400" y="1869440"/>
                  </a:cubicBezTo>
                  <a:cubicBezTo>
                    <a:pt x="159173" y="1849120"/>
                    <a:pt x="167525" y="1829260"/>
                    <a:pt x="172720" y="1808480"/>
                  </a:cubicBezTo>
                  <a:cubicBezTo>
                    <a:pt x="179493" y="1781387"/>
                    <a:pt x="182668" y="1753130"/>
                    <a:pt x="193040" y="1727200"/>
                  </a:cubicBezTo>
                  <a:cubicBezTo>
                    <a:pt x="199813" y="1710267"/>
                    <a:pt x="208119" y="1693869"/>
                    <a:pt x="213360" y="1676400"/>
                  </a:cubicBezTo>
                  <a:cubicBezTo>
                    <a:pt x="218322" y="1659860"/>
                    <a:pt x="219774" y="1642457"/>
                    <a:pt x="223520" y="1625600"/>
                  </a:cubicBezTo>
                  <a:cubicBezTo>
                    <a:pt x="226549" y="1611969"/>
                    <a:pt x="229844" y="1598386"/>
                    <a:pt x="233680" y="1584960"/>
                  </a:cubicBezTo>
                  <a:cubicBezTo>
                    <a:pt x="236622" y="1574662"/>
                    <a:pt x="239051" y="1564059"/>
                    <a:pt x="243840" y="1554480"/>
                  </a:cubicBezTo>
                  <a:cubicBezTo>
                    <a:pt x="262759" y="1516642"/>
                    <a:pt x="266553" y="1527225"/>
                    <a:pt x="294640" y="1493520"/>
                  </a:cubicBezTo>
                  <a:cubicBezTo>
                    <a:pt x="357798" y="1417730"/>
                    <a:pt x="240437" y="1520415"/>
                    <a:pt x="386080" y="1402080"/>
                  </a:cubicBezTo>
                  <a:cubicBezTo>
                    <a:pt x="416049" y="1377730"/>
                    <a:pt x="450216" y="1358264"/>
                    <a:pt x="477520" y="1330960"/>
                  </a:cubicBezTo>
                  <a:cubicBezTo>
                    <a:pt x="534637" y="1273843"/>
                    <a:pt x="525338" y="1276571"/>
                    <a:pt x="619760" y="1229360"/>
                  </a:cubicBezTo>
                  <a:cubicBezTo>
                    <a:pt x="646853" y="1215813"/>
                    <a:pt x="672303" y="1198299"/>
                    <a:pt x="701040" y="1188720"/>
                  </a:cubicBezTo>
                  <a:cubicBezTo>
                    <a:pt x="760274" y="1168975"/>
                    <a:pt x="829318" y="1152347"/>
                    <a:pt x="883920" y="1117600"/>
                  </a:cubicBezTo>
                  <a:cubicBezTo>
                    <a:pt x="902215" y="1105958"/>
                    <a:pt x="916955" y="1089396"/>
                    <a:pt x="934720" y="1076960"/>
                  </a:cubicBezTo>
                  <a:cubicBezTo>
                    <a:pt x="1006057" y="1027024"/>
                    <a:pt x="994519" y="1057801"/>
                    <a:pt x="1076960" y="975360"/>
                  </a:cubicBezTo>
                  <a:cubicBezTo>
                    <a:pt x="1100667" y="951653"/>
                    <a:pt x="1118093" y="919233"/>
                    <a:pt x="1148080" y="904240"/>
                  </a:cubicBezTo>
                  <a:cubicBezTo>
                    <a:pt x="1199652" y="878454"/>
                    <a:pt x="1219425" y="861221"/>
                    <a:pt x="1270000" y="853440"/>
                  </a:cubicBezTo>
                  <a:cubicBezTo>
                    <a:pt x="1300311" y="848777"/>
                    <a:pt x="1330960" y="846667"/>
                    <a:pt x="1361440" y="843280"/>
                  </a:cubicBezTo>
                  <a:cubicBezTo>
                    <a:pt x="1371600" y="836507"/>
                    <a:pt x="1383286" y="831594"/>
                    <a:pt x="1391920" y="822960"/>
                  </a:cubicBezTo>
                  <a:cubicBezTo>
                    <a:pt x="1403894" y="810986"/>
                    <a:pt x="1413999" y="797022"/>
                    <a:pt x="1422400" y="782320"/>
                  </a:cubicBezTo>
                  <a:cubicBezTo>
                    <a:pt x="1427713" y="773021"/>
                    <a:pt x="1429618" y="762138"/>
                    <a:pt x="1432560" y="751840"/>
                  </a:cubicBezTo>
                  <a:cubicBezTo>
                    <a:pt x="1439867" y="726267"/>
                    <a:pt x="1448690" y="685541"/>
                    <a:pt x="1452880" y="660400"/>
                  </a:cubicBezTo>
                  <a:cubicBezTo>
                    <a:pt x="1454292" y="651927"/>
                    <a:pt x="1466001" y="537000"/>
                    <a:pt x="1483360" y="528320"/>
                  </a:cubicBezTo>
                  <a:cubicBezTo>
                    <a:pt x="1496907" y="521547"/>
                    <a:pt x="1509388" y="511985"/>
                    <a:pt x="1524000" y="508000"/>
                  </a:cubicBezTo>
                  <a:cubicBezTo>
                    <a:pt x="1571729" y="494983"/>
                    <a:pt x="1746103" y="488404"/>
                    <a:pt x="1757680" y="487680"/>
                  </a:cubicBezTo>
                  <a:cubicBezTo>
                    <a:pt x="1771227" y="480907"/>
                    <a:pt x="1787610" y="478070"/>
                    <a:pt x="1798320" y="467360"/>
                  </a:cubicBezTo>
                  <a:cubicBezTo>
                    <a:pt x="1809030" y="456650"/>
                    <a:pt x="1810613" y="439563"/>
                    <a:pt x="1818640" y="426720"/>
                  </a:cubicBezTo>
                  <a:cubicBezTo>
                    <a:pt x="1827615" y="412361"/>
                    <a:pt x="1838960" y="399627"/>
                    <a:pt x="1849120" y="386080"/>
                  </a:cubicBezTo>
                  <a:cubicBezTo>
                    <a:pt x="1867003" y="332432"/>
                    <a:pt x="1853339" y="364511"/>
                    <a:pt x="1899920" y="294640"/>
                  </a:cubicBezTo>
                  <a:cubicBezTo>
                    <a:pt x="1906693" y="284480"/>
                    <a:pt x="1911606" y="272794"/>
                    <a:pt x="1920240" y="264160"/>
                  </a:cubicBezTo>
                  <a:cubicBezTo>
                    <a:pt x="1930400" y="254000"/>
                    <a:pt x="1941522" y="244718"/>
                    <a:pt x="1950720" y="233680"/>
                  </a:cubicBezTo>
                  <a:cubicBezTo>
                    <a:pt x="1958537" y="224299"/>
                    <a:pt x="1962406" y="211834"/>
                    <a:pt x="1971040" y="203200"/>
                  </a:cubicBezTo>
                  <a:cubicBezTo>
                    <a:pt x="1979674" y="194566"/>
                    <a:pt x="1992139" y="190697"/>
                    <a:pt x="2001520" y="182880"/>
                  </a:cubicBezTo>
                  <a:cubicBezTo>
                    <a:pt x="2028864" y="160093"/>
                    <a:pt x="2030047" y="146494"/>
                    <a:pt x="2062480" y="132080"/>
                  </a:cubicBezTo>
                  <a:cubicBezTo>
                    <a:pt x="2118030" y="107391"/>
                    <a:pt x="2126312" y="113218"/>
                    <a:pt x="2184400" y="101600"/>
                  </a:cubicBezTo>
                  <a:cubicBezTo>
                    <a:pt x="2301791" y="78122"/>
                    <a:pt x="2103875" y="100760"/>
                    <a:pt x="2357120" y="81280"/>
                  </a:cubicBezTo>
                  <a:cubicBezTo>
                    <a:pt x="2556353" y="31472"/>
                    <a:pt x="2307101" y="89617"/>
                    <a:pt x="2540000" y="50800"/>
                  </a:cubicBezTo>
                  <a:cubicBezTo>
                    <a:pt x="2567547" y="46209"/>
                    <a:pt x="2593895" y="35957"/>
                    <a:pt x="2621280" y="30480"/>
                  </a:cubicBezTo>
                  <a:cubicBezTo>
                    <a:pt x="2644762" y="25784"/>
                    <a:pt x="2668746" y="24055"/>
                    <a:pt x="2692400" y="20320"/>
                  </a:cubicBezTo>
                  <a:lnTo>
                    <a:pt x="2814320" y="0"/>
                  </a:lnTo>
                  <a:cubicBezTo>
                    <a:pt x="2878667" y="3387"/>
                    <a:pt x="2943189" y="4326"/>
                    <a:pt x="3007360" y="10160"/>
                  </a:cubicBezTo>
                  <a:cubicBezTo>
                    <a:pt x="3038572" y="12997"/>
                    <a:pt x="3041302" y="27131"/>
                    <a:pt x="3068320" y="40640"/>
                  </a:cubicBezTo>
                  <a:cubicBezTo>
                    <a:pt x="3077899" y="45429"/>
                    <a:pt x="3089221" y="46011"/>
                    <a:pt x="3098800" y="50800"/>
                  </a:cubicBezTo>
                  <a:cubicBezTo>
                    <a:pt x="3109722" y="56261"/>
                    <a:pt x="3118057" y="66310"/>
                    <a:pt x="3129280" y="71120"/>
                  </a:cubicBezTo>
                  <a:cubicBezTo>
                    <a:pt x="3142115" y="76621"/>
                    <a:pt x="3156845" y="76377"/>
                    <a:pt x="3169920" y="81280"/>
                  </a:cubicBezTo>
                  <a:cubicBezTo>
                    <a:pt x="3184101" y="86598"/>
                    <a:pt x="3196379" y="96282"/>
                    <a:pt x="3210560" y="101600"/>
                  </a:cubicBezTo>
                  <a:cubicBezTo>
                    <a:pt x="3223635" y="106503"/>
                    <a:pt x="3237476" y="109187"/>
                    <a:pt x="3251200" y="111760"/>
                  </a:cubicBezTo>
                  <a:cubicBezTo>
                    <a:pt x="3291695" y="119353"/>
                    <a:pt x="3332720" y="124000"/>
                    <a:pt x="3373120" y="132080"/>
                  </a:cubicBezTo>
                  <a:cubicBezTo>
                    <a:pt x="3447402" y="146936"/>
                    <a:pt x="3406825" y="139798"/>
                    <a:pt x="3495040" y="152400"/>
                  </a:cubicBezTo>
                  <a:cubicBezTo>
                    <a:pt x="3512165" y="178088"/>
                    <a:pt x="3519511" y="183314"/>
                    <a:pt x="3525520" y="213360"/>
                  </a:cubicBezTo>
                  <a:cubicBezTo>
                    <a:pt x="3533600" y="253760"/>
                    <a:pt x="3532811" y="296194"/>
                    <a:pt x="3545840" y="335280"/>
                  </a:cubicBezTo>
                  <a:cubicBezTo>
                    <a:pt x="3549227" y="345440"/>
                    <a:pt x="3550059" y="356849"/>
                    <a:pt x="3556000" y="365760"/>
                  </a:cubicBezTo>
                  <a:cubicBezTo>
                    <a:pt x="3584890" y="409095"/>
                    <a:pt x="3579679" y="387759"/>
                    <a:pt x="3616960" y="406400"/>
                  </a:cubicBezTo>
                  <a:cubicBezTo>
                    <a:pt x="3652616" y="424228"/>
                    <a:pt x="3652475" y="433433"/>
                    <a:pt x="3677920" y="467360"/>
                  </a:cubicBezTo>
                  <a:cubicBezTo>
                    <a:pt x="3689234" y="501302"/>
                    <a:pt x="3689735" y="500208"/>
                    <a:pt x="3698240" y="538480"/>
                  </a:cubicBezTo>
                  <a:cubicBezTo>
                    <a:pt x="3712637" y="603268"/>
                    <a:pt x="3705326" y="579657"/>
                    <a:pt x="3718560" y="650240"/>
                  </a:cubicBezTo>
                  <a:cubicBezTo>
                    <a:pt x="3724925" y="684186"/>
                    <a:pt x="3727958" y="719075"/>
                    <a:pt x="3738880" y="751840"/>
                  </a:cubicBezTo>
                  <a:cubicBezTo>
                    <a:pt x="3742267" y="762000"/>
                    <a:pt x="3742815" y="773605"/>
                    <a:pt x="3749040" y="782320"/>
                  </a:cubicBezTo>
                  <a:cubicBezTo>
                    <a:pt x="3791943" y="842384"/>
                    <a:pt x="3774474" y="810277"/>
                    <a:pt x="3820160" y="833120"/>
                  </a:cubicBezTo>
                  <a:cubicBezTo>
                    <a:pt x="3831082" y="838581"/>
                    <a:pt x="3839482" y="848481"/>
                    <a:pt x="3850640" y="853440"/>
                  </a:cubicBezTo>
                  <a:cubicBezTo>
                    <a:pt x="3870213" y="862139"/>
                    <a:pt x="3891280" y="866987"/>
                    <a:pt x="3911600" y="873760"/>
                  </a:cubicBezTo>
                  <a:lnTo>
                    <a:pt x="3942080" y="883920"/>
                  </a:lnTo>
                  <a:cubicBezTo>
                    <a:pt x="3965787" y="907627"/>
                    <a:pt x="3998207" y="925053"/>
                    <a:pt x="4013200" y="955040"/>
                  </a:cubicBezTo>
                  <a:cubicBezTo>
                    <a:pt x="4019973" y="968587"/>
                    <a:pt x="4027554" y="981759"/>
                    <a:pt x="4033520" y="995680"/>
                  </a:cubicBezTo>
                  <a:cubicBezTo>
                    <a:pt x="4037739" y="1005524"/>
                    <a:pt x="4038891" y="1016581"/>
                    <a:pt x="4043680" y="1026160"/>
                  </a:cubicBezTo>
                  <a:cubicBezTo>
                    <a:pt x="4049141" y="1037082"/>
                    <a:pt x="4057942" y="1046038"/>
                    <a:pt x="4064000" y="1056640"/>
                  </a:cubicBezTo>
                  <a:cubicBezTo>
                    <a:pt x="4078222" y="1081528"/>
                    <a:pt x="4090517" y="1119708"/>
                    <a:pt x="4114800" y="1137920"/>
                  </a:cubicBezTo>
                  <a:cubicBezTo>
                    <a:pt x="4129390" y="1148863"/>
                    <a:pt x="4149657" y="1149383"/>
                    <a:pt x="4165600" y="1158240"/>
                  </a:cubicBezTo>
                  <a:cubicBezTo>
                    <a:pt x="4240910" y="1200079"/>
                    <a:pt x="4178726" y="1194084"/>
                    <a:pt x="4277360" y="1259840"/>
                  </a:cubicBezTo>
                  <a:cubicBezTo>
                    <a:pt x="4302626" y="1276684"/>
                    <a:pt x="4319016" y="1289431"/>
                    <a:pt x="4348480" y="1300480"/>
                  </a:cubicBezTo>
                  <a:cubicBezTo>
                    <a:pt x="4361555" y="1305383"/>
                    <a:pt x="4375694" y="1306804"/>
                    <a:pt x="4389120" y="1310640"/>
                  </a:cubicBezTo>
                  <a:cubicBezTo>
                    <a:pt x="4399418" y="1313582"/>
                    <a:pt x="4409440" y="1317413"/>
                    <a:pt x="4419600" y="1320800"/>
                  </a:cubicBezTo>
                  <a:cubicBezTo>
                    <a:pt x="4544030" y="1445230"/>
                    <a:pt x="4393897" y="1286529"/>
                    <a:pt x="4480560" y="1402080"/>
                  </a:cubicBezTo>
                  <a:cubicBezTo>
                    <a:pt x="4492055" y="1417406"/>
                    <a:pt x="4509438" y="1427598"/>
                    <a:pt x="4521200" y="1442720"/>
                  </a:cubicBezTo>
                  <a:cubicBezTo>
                    <a:pt x="4584500" y="1524106"/>
                    <a:pt x="4515438" y="1465821"/>
                    <a:pt x="4592320" y="1534160"/>
                  </a:cubicBezTo>
                  <a:cubicBezTo>
                    <a:pt x="4620174" y="1558919"/>
                    <a:pt x="4672394" y="1597837"/>
                    <a:pt x="4704080" y="1615440"/>
                  </a:cubicBezTo>
                  <a:cubicBezTo>
                    <a:pt x="4743799" y="1637506"/>
                    <a:pt x="4782895" y="1662032"/>
                    <a:pt x="4826000" y="1676400"/>
                  </a:cubicBezTo>
                  <a:cubicBezTo>
                    <a:pt x="4846320" y="1683173"/>
                    <a:pt x="4866830" y="1689400"/>
                    <a:pt x="4886960" y="1696720"/>
                  </a:cubicBezTo>
                  <a:cubicBezTo>
                    <a:pt x="4904100" y="1702953"/>
                    <a:pt x="4920620" y="1710807"/>
                    <a:pt x="4937760" y="1717040"/>
                  </a:cubicBezTo>
                  <a:cubicBezTo>
                    <a:pt x="4992178" y="1736829"/>
                    <a:pt x="4990841" y="1735390"/>
                    <a:pt x="5039360" y="1747520"/>
                  </a:cubicBezTo>
                  <a:cubicBezTo>
                    <a:pt x="5063123" y="1783164"/>
                    <a:pt x="5061639" y="1773535"/>
                    <a:pt x="5069840" y="1818640"/>
                  </a:cubicBezTo>
                  <a:cubicBezTo>
                    <a:pt x="5074124" y="1842201"/>
                    <a:pt x="5080000" y="1889760"/>
                    <a:pt x="5080000" y="1889760"/>
                  </a:cubicBezTo>
                </a:path>
              </a:pathLst>
            </a:custGeom>
            <a:ln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 bwMode="auto">
            <a:xfrm>
              <a:off x="6170014" y="3645024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/>
                <a:t>x</a:t>
              </a:r>
              <a:endParaRPr/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7068633" y="4872689"/>
              <a:ext cx="180812" cy="70544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9415108" y="4841250"/>
              <a:ext cx="72008" cy="69638"/>
            </a:xfrm>
            <a:prstGeom prst="ellipse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" name="Freeform 32"/>
            <p:cNvSpPr/>
            <p:nvPr/>
          </p:nvSpPr>
          <p:spPr bwMode="auto">
            <a:xfrm flipV="1">
              <a:off x="6725067" y="4952756"/>
              <a:ext cx="5080000" cy="1257929"/>
            </a:xfrm>
            <a:custGeom>
              <a:avLst/>
              <a:gdLst>
                <a:gd name="connsiteX0" fmla="*/ 0 w 5080000"/>
                <a:gd name="connsiteY0" fmla="*/ 1971040 h 1971040"/>
                <a:gd name="connsiteX1" fmla="*/ 60960 w 5080000"/>
                <a:gd name="connsiteY1" fmla="*/ 1940560 h 1971040"/>
                <a:gd name="connsiteX2" fmla="*/ 121920 w 5080000"/>
                <a:gd name="connsiteY2" fmla="*/ 1910080 h 1971040"/>
                <a:gd name="connsiteX3" fmla="*/ 152400 w 5080000"/>
                <a:gd name="connsiteY3" fmla="*/ 1869440 h 1971040"/>
                <a:gd name="connsiteX4" fmla="*/ 172720 w 5080000"/>
                <a:gd name="connsiteY4" fmla="*/ 1808480 h 1971040"/>
                <a:gd name="connsiteX5" fmla="*/ 193040 w 5080000"/>
                <a:gd name="connsiteY5" fmla="*/ 1727200 h 1971040"/>
                <a:gd name="connsiteX6" fmla="*/ 213360 w 5080000"/>
                <a:gd name="connsiteY6" fmla="*/ 1676400 h 1971040"/>
                <a:gd name="connsiteX7" fmla="*/ 223520 w 5080000"/>
                <a:gd name="connsiteY7" fmla="*/ 1625600 h 1971040"/>
                <a:gd name="connsiteX8" fmla="*/ 233680 w 5080000"/>
                <a:gd name="connsiteY8" fmla="*/ 1584960 h 1971040"/>
                <a:gd name="connsiteX9" fmla="*/ 243840 w 5080000"/>
                <a:gd name="connsiteY9" fmla="*/ 1554480 h 1971040"/>
                <a:gd name="connsiteX10" fmla="*/ 294640 w 5080000"/>
                <a:gd name="connsiteY10" fmla="*/ 1493520 h 1971040"/>
                <a:gd name="connsiteX11" fmla="*/ 386080 w 5080000"/>
                <a:gd name="connsiteY11" fmla="*/ 1402080 h 1971040"/>
                <a:gd name="connsiteX12" fmla="*/ 477520 w 5080000"/>
                <a:gd name="connsiteY12" fmla="*/ 1330960 h 1971040"/>
                <a:gd name="connsiteX13" fmla="*/ 619760 w 5080000"/>
                <a:gd name="connsiteY13" fmla="*/ 1229360 h 1971040"/>
                <a:gd name="connsiteX14" fmla="*/ 701040 w 5080000"/>
                <a:gd name="connsiteY14" fmla="*/ 1188720 h 1971040"/>
                <a:gd name="connsiteX15" fmla="*/ 883920 w 5080000"/>
                <a:gd name="connsiteY15" fmla="*/ 1117600 h 1971040"/>
                <a:gd name="connsiteX16" fmla="*/ 934720 w 5080000"/>
                <a:gd name="connsiteY16" fmla="*/ 1076960 h 1971040"/>
                <a:gd name="connsiteX17" fmla="*/ 1076960 w 5080000"/>
                <a:gd name="connsiteY17" fmla="*/ 975360 h 1971040"/>
                <a:gd name="connsiteX18" fmla="*/ 1148080 w 5080000"/>
                <a:gd name="connsiteY18" fmla="*/ 904240 h 1971040"/>
                <a:gd name="connsiteX19" fmla="*/ 1270000 w 5080000"/>
                <a:gd name="connsiteY19" fmla="*/ 853440 h 1971040"/>
                <a:gd name="connsiteX20" fmla="*/ 1361440 w 5080000"/>
                <a:gd name="connsiteY20" fmla="*/ 843280 h 1971040"/>
                <a:gd name="connsiteX21" fmla="*/ 1391920 w 5080000"/>
                <a:gd name="connsiteY21" fmla="*/ 822960 h 1971040"/>
                <a:gd name="connsiteX22" fmla="*/ 1422400 w 5080000"/>
                <a:gd name="connsiteY22" fmla="*/ 782320 h 1971040"/>
                <a:gd name="connsiteX23" fmla="*/ 1432560 w 5080000"/>
                <a:gd name="connsiteY23" fmla="*/ 751840 h 1971040"/>
                <a:gd name="connsiteX24" fmla="*/ 1452880 w 5080000"/>
                <a:gd name="connsiteY24" fmla="*/ 660400 h 1971040"/>
                <a:gd name="connsiteX25" fmla="*/ 1483360 w 5080000"/>
                <a:gd name="connsiteY25" fmla="*/ 528320 h 1971040"/>
                <a:gd name="connsiteX26" fmla="*/ 1524000 w 5080000"/>
                <a:gd name="connsiteY26" fmla="*/ 508000 h 1971040"/>
                <a:gd name="connsiteX27" fmla="*/ 1757680 w 5080000"/>
                <a:gd name="connsiteY27" fmla="*/ 487680 h 1971040"/>
                <a:gd name="connsiteX28" fmla="*/ 1798320 w 5080000"/>
                <a:gd name="connsiteY28" fmla="*/ 467360 h 1971040"/>
                <a:gd name="connsiteX29" fmla="*/ 1818640 w 5080000"/>
                <a:gd name="connsiteY29" fmla="*/ 426720 h 1971040"/>
                <a:gd name="connsiteX30" fmla="*/ 1849120 w 5080000"/>
                <a:gd name="connsiteY30" fmla="*/ 386080 h 1971040"/>
                <a:gd name="connsiteX31" fmla="*/ 1899920 w 5080000"/>
                <a:gd name="connsiteY31" fmla="*/ 294640 h 1971040"/>
                <a:gd name="connsiteX32" fmla="*/ 1920240 w 5080000"/>
                <a:gd name="connsiteY32" fmla="*/ 264160 h 1971040"/>
                <a:gd name="connsiteX33" fmla="*/ 1950720 w 5080000"/>
                <a:gd name="connsiteY33" fmla="*/ 233680 h 1971040"/>
                <a:gd name="connsiteX34" fmla="*/ 1971040 w 5080000"/>
                <a:gd name="connsiteY34" fmla="*/ 203200 h 1971040"/>
                <a:gd name="connsiteX35" fmla="*/ 2001520 w 5080000"/>
                <a:gd name="connsiteY35" fmla="*/ 182880 h 1971040"/>
                <a:gd name="connsiteX36" fmla="*/ 2062480 w 5080000"/>
                <a:gd name="connsiteY36" fmla="*/ 132080 h 1971040"/>
                <a:gd name="connsiteX37" fmla="*/ 2184400 w 5080000"/>
                <a:gd name="connsiteY37" fmla="*/ 101600 h 1971040"/>
                <a:gd name="connsiteX38" fmla="*/ 2357120 w 5080000"/>
                <a:gd name="connsiteY38" fmla="*/ 81280 h 1971040"/>
                <a:gd name="connsiteX39" fmla="*/ 2540000 w 5080000"/>
                <a:gd name="connsiteY39" fmla="*/ 50800 h 1971040"/>
                <a:gd name="connsiteX40" fmla="*/ 2621280 w 5080000"/>
                <a:gd name="connsiteY40" fmla="*/ 30480 h 1971040"/>
                <a:gd name="connsiteX41" fmla="*/ 2692400 w 5080000"/>
                <a:gd name="connsiteY41" fmla="*/ 20320 h 1971040"/>
                <a:gd name="connsiteX42" fmla="*/ 2814320 w 5080000"/>
                <a:gd name="connsiteY42" fmla="*/ 0 h 1971040"/>
                <a:gd name="connsiteX43" fmla="*/ 3007360 w 5080000"/>
                <a:gd name="connsiteY43" fmla="*/ 10160 h 1971040"/>
                <a:gd name="connsiteX44" fmla="*/ 3068320 w 5080000"/>
                <a:gd name="connsiteY44" fmla="*/ 40640 h 1971040"/>
                <a:gd name="connsiteX45" fmla="*/ 3098800 w 5080000"/>
                <a:gd name="connsiteY45" fmla="*/ 50800 h 1971040"/>
                <a:gd name="connsiteX46" fmla="*/ 3129280 w 5080000"/>
                <a:gd name="connsiteY46" fmla="*/ 71120 h 1971040"/>
                <a:gd name="connsiteX47" fmla="*/ 3169920 w 5080000"/>
                <a:gd name="connsiteY47" fmla="*/ 81280 h 1971040"/>
                <a:gd name="connsiteX48" fmla="*/ 3210560 w 5080000"/>
                <a:gd name="connsiteY48" fmla="*/ 101600 h 1971040"/>
                <a:gd name="connsiteX49" fmla="*/ 3251200 w 5080000"/>
                <a:gd name="connsiteY49" fmla="*/ 111760 h 1971040"/>
                <a:gd name="connsiteX50" fmla="*/ 3373120 w 5080000"/>
                <a:gd name="connsiteY50" fmla="*/ 132080 h 1971040"/>
                <a:gd name="connsiteX51" fmla="*/ 3495040 w 5080000"/>
                <a:gd name="connsiteY51" fmla="*/ 152400 h 1971040"/>
                <a:gd name="connsiteX52" fmla="*/ 3525520 w 5080000"/>
                <a:gd name="connsiteY52" fmla="*/ 213360 h 1971040"/>
                <a:gd name="connsiteX53" fmla="*/ 3545840 w 5080000"/>
                <a:gd name="connsiteY53" fmla="*/ 335280 h 1971040"/>
                <a:gd name="connsiteX54" fmla="*/ 3556000 w 5080000"/>
                <a:gd name="connsiteY54" fmla="*/ 365760 h 1971040"/>
                <a:gd name="connsiteX55" fmla="*/ 3616960 w 5080000"/>
                <a:gd name="connsiteY55" fmla="*/ 406400 h 1971040"/>
                <a:gd name="connsiteX56" fmla="*/ 3677920 w 5080000"/>
                <a:gd name="connsiteY56" fmla="*/ 467360 h 1971040"/>
                <a:gd name="connsiteX57" fmla="*/ 3698240 w 5080000"/>
                <a:gd name="connsiteY57" fmla="*/ 538480 h 1971040"/>
                <a:gd name="connsiteX58" fmla="*/ 3718560 w 5080000"/>
                <a:gd name="connsiteY58" fmla="*/ 650240 h 1971040"/>
                <a:gd name="connsiteX59" fmla="*/ 3738880 w 5080000"/>
                <a:gd name="connsiteY59" fmla="*/ 751840 h 1971040"/>
                <a:gd name="connsiteX60" fmla="*/ 3749040 w 5080000"/>
                <a:gd name="connsiteY60" fmla="*/ 782320 h 1971040"/>
                <a:gd name="connsiteX61" fmla="*/ 3820160 w 5080000"/>
                <a:gd name="connsiteY61" fmla="*/ 833120 h 1971040"/>
                <a:gd name="connsiteX62" fmla="*/ 3850640 w 5080000"/>
                <a:gd name="connsiteY62" fmla="*/ 853440 h 1971040"/>
                <a:gd name="connsiteX63" fmla="*/ 3911600 w 5080000"/>
                <a:gd name="connsiteY63" fmla="*/ 873760 h 1971040"/>
                <a:gd name="connsiteX64" fmla="*/ 3942080 w 5080000"/>
                <a:gd name="connsiteY64" fmla="*/ 883920 h 1971040"/>
                <a:gd name="connsiteX65" fmla="*/ 4013200 w 5080000"/>
                <a:gd name="connsiteY65" fmla="*/ 955040 h 1971040"/>
                <a:gd name="connsiteX66" fmla="*/ 4033520 w 5080000"/>
                <a:gd name="connsiteY66" fmla="*/ 995680 h 1971040"/>
                <a:gd name="connsiteX67" fmla="*/ 4043680 w 5080000"/>
                <a:gd name="connsiteY67" fmla="*/ 1026160 h 1971040"/>
                <a:gd name="connsiteX68" fmla="*/ 4064000 w 5080000"/>
                <a:gd name="connsiteY68" fmla="*/ 1056640 h 1971040"/>
                <a:gd name="connsiteX69" fmla="*/ 4114800 w 5080000"/>
                <a:gd name="connsiteY69" fmla="*/ 1137920 h 1971040"/>
                <a:gd name="connsiteX70" fmla="*/ 4165600 w 5080000"/>
                <a:gd name="connsiteY70" fmla="*/ 1158240 h 1971040"/>
                <a:gd name="connsiteX71" fmla="*/ 4277360 w 5080000"/>
                <a:gd name="connsiteY71" fmla="*/ 1259840 h 1971040"/>
                <a:gd name="connsiteX72" fmla="*/ 4348480 w 5080000"/>
                <a:gd name="connsiteY72" fmla="*/ 1300480 h 1971040"/>
                <a:gd name="connsiteX73" fmla="*/ 4389120 w 5080000"/>
                <a:gd name="connsiteY73" fmla="*/ 1310640 h 1971040"/>
                <a:gd name="connsiteX74" fmla="*/ 4419600 w 5080000"/>
                <a:gd name="connsiteY74" fmla="*/ 1320800 h 1971040"/>
                <a:gd name="connsiteX75" fmla="*/ 4480560 w 5080000"/>
                <a:gd name="connsiteY75" fmla="*/ 1402080 h 1971040"/>
                <a:gd name="connsiteX76" fmla="*/ 4521200 w 5080000"/>
                <a:gd name="connsiteY76" fmla="*/ 1442720 h 1971040"/>
                <a:gd name="connsiteX77" fmla="*/ 4592320 w 5080000"/>
                <a:gd name="connsiteY77" fmla="*/ 1534160 h 1971040"/>
                <a:gd name="connsiteX78" fmla="*/ 4704080 w 5080000"/>
                <a:gd name="connsiteY78" fmla="*/ 1615440 h 1971040"/>
                <a:gd name="connsiteX79" fmla="*/ 4826000 w 5080000"/>
                <a:gd name="connsiteY79" fmla="*/ 1676400 h 1971040"/>
                <a:gd name="connsiteX80" fmla="*/ 4886960 w 5080000"/>
                <a:gd name="connsiteY80" fmla="*/ 1696720 h 1971040"/>
                <a:gd name="connsiteX81" fmla="*/ 4937760 w 5080000"/>
                <a:gd name="connsiteY81" fmla="*/ 1717040 h 1971040"/>
                <a:gd name="connsiteX82" fmla="*/ 5039360 w 5080000"/>
                <a:gd name="connsiteY82" fmla="*/ 1747520 h 1971040"/>
                <a:gd name="connsiteX83" fmla="*/ 5069840 w 5080000"/>
                <a:gd name="connsiteY83" fmla="*/ 1818640 h 1971040"/>
                <a:gd name="connsiteX84" fmla="*/ 5080000 w 5080000"/>
                <a:gd name="connsiteY84" fmla="*/ 1889760 h 197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5080000" h="1971040" extrusionOk="0">
                  <a:moveTo>
                    <a:pt x="0" y="1971040"/>
                  </a:moveTo>
                  <a:cubicBezTo>
                    <a:pt x="20320" y="1960880"/>
                    <a:pt x="40200" y="1949787"/>
                    <a:pt x="60960" y="1940560"/>
                  </a:cubicBezTo>
                  <a:cubicBezTo>
                    <a:pt x="90708" y="1927339"/>
                    <a:pt x="96572" y="1935428"/>
                    <a:pt x="121920" y="1910080"/>
                  </a:cubicBezTo>
                  <a:cubicBezTo>
                    <a:pt x="133894" y="1898106"/>
                    <a:pt x="142240" y="1882987"/>
                    <a:pt x="152400" y="1869440"/>
                  </a:cubicBezTo>
                  <a:cubicBezTo>
                    <a:pt x="159173" y="1849120"/>
                    <a:pt x="167525" y="1829260"/>
                    <a:pt x="172720" y="1808480"/>
                  </a:cubicBezTo>
                  <a:cubicBezTo>
                    <a:pt x="179493" y="1781387"/>
                    <a:pt x="182668" y="1753130"/>
                    <a:pt x="193040" y="1727200"/>
                  </a:cubicBezTo>
                  <a:cubicBezTo>
                    <a:pt x="199813" y="1710267"/>
                    <a:pt x="208119" y="1693869"/>
                    <a:pt x="213360" y="1676400"/>
                  </a:cubicBezTo>
                  <a:cubicBezTo>
                    <a:pt x="218322" y="1659860"/>
                    <a:pt x="219774" y="1642457"/>
                    <a:pt x="223520" y="1625600"/>
                  </a:cubicBezTo>
                  <a:cubicBezTo>
                    <a:pt x="226549" y="1611969"/>
                    <a:pt x="229844" y="1598386"/>
                    <a:pt x="233680" y="1584960"/>
                  </a:cubicBezTo>
                  <a:cubicBezTo>
                    <a:pt x="236622" y="1574662"/>
                    <a:pt x="239051" y="1564059"/>
                    <a:pt x="243840" y="1554480"/>
                  </a:cubicBezTo>
                  <a:cubicBezTo>
                    <a:pt x="262759" y="1516642"/>
                    <a:pt x="266553" y="1527225"/>
                    <a:pt x="294640" y="1493520"/>
                  </a:cubicBezTo>
                  <a:cubicBezTo>
                    <a:pt x="357798" y="1417730"/>
                    <a:pt x="240437" y="1520415"/>
                    <a:pt x="386080" y="1402080"/>
                  </a:cubicBezTo>
                  <a:cubicBezTo>
                    <a:pt x="416049" y="1377730"/>
                    <a:pt x="450216" y="1358264"/>
                    <a:pt x="477520" y="1330960"/>
                  </a:cubicBezTo>
                  <a:cubicBezTo>
                    <a:pt x="534637" y="1273843"/>
                    <a:pt x="525338" y="1276571"/>
                    <a:pt x="619760" y="1229360"/>
                  </a:cubicBezTo>
                  <a:cubicBezTo>
                    <a:pt x="646853" y="1215813"/>
                    <a:pt x="672303" y="1198299"/>
                    <a:pt x="701040" y="1188720"/>
                  </a:cubicBezTo>
                  <a:cubicBezTo>
                    <a:pt x="760274" y="1168975"/>
                    <a:pt x="829318" y="1152347"/>
                    <a:pt x="883920" y="1117600"/>
                  </a:cubicBezTo>
                  <a:cubicBezTo>
                    <a:pt x="902215" y="1105958"/>
                    <a:pt x="916955" y="1089396"/>
                    <a:pt x="934720" y="1076960"/>
                  </a:cubicBezTo>
                  <a:cubicBezTo>
                    <a:pt x="1006057" y="1027024"/>
                    <a:pt x="994519" y="1057801"/>
                    <a:pt x="1076960" y="975360"/>
                  </a:cubicBezTo>
                  <a:cubicBezTo>
                    <a:pt x="1100667" y="951653"/>
                    <a:pt x="1118093" y="919233"/>
                    <a:pt x="1148080" y="904240"/>
                  </a:cubicBezTo>
                  <a:cubicBezTo>
                    <a:pt x="1199652" y="878454"/>
                    <a:pt x="1219425" y="861221"/>
                    <a:pt x="1270000" y="853440"/>
                  </a:cubicBezTo>
                  <a:cubicBezTo>
                    <a:pt x="1300311" y="848777"/>
                    <a:pt x="1330960" y="846667"/>
                    <a:pt x="1361440" y="843280"/>
                  </a:cubicBezTo>
                  <a:cubicBezTo>
                    <a:pt x="1371600" y="836507"/>
                    <a:pt x="1383286" y="831594"/>
                    <a:pt x="1391920" y="822960"/>
                  </a:cubicBezTo>
                  <a:cubicBezTo>
                    <a:pt x="1403894" y="810986"/>
                    <a:pt x="1413999" y="797022"/>
                    <a:pt x="1422400" y="782320"/>
                  </a:cubicBezTo>
                  <a:cubicBezTo>
                    <a:pt x="1427713" y="773021"/>
                    <a:pt x="1429618" y="762138"/>
                    <a:pt x="1432560" y="751840"/>
                  </a:cubicBezTo>
                  <a:cubicBezTo>
                    <a:pt x="1439867" y="726267"/>
                    <a:pt x="1448690" y="685541"/>
                    <a:pt x="1452880" y="660400"/>
                  </a:cubicBezTo>
                  <a:cubicBezTo>
                    <a:pt x="1454292" y="651927"/>
                    <a:pt x="1466001" y="537000"/>
                    <a:pt x="1483360" y="528320"/>
                  </a:cubicBezTo>
                  <a:cubicBezTo>
                    <a:pt x="1496907" y="521547"/>
                    <a:pt x="1509388" y="511985"/>
                    <a:pt x="1524000" y="508000"/>
                  </a:cubicBezTo>
                  <a:cubicBezTo>
                    <a:pt x="1571729" y="494983"/>
                    <a:pt x="1746103" y="488404"/>
                    <a:pt x="1757680" y="487680"/>
                  </a:cubicBezTo>
                  <a:cubicBezTo>
                    <a:pt x="1771227" y="480907"/>
                    <a:pt x="1787610" y="478070"/>
                    <a:pt x="1798320" y="467360"/>
                  </a:cubicBezTo>
                  <a:cubicBezTo>
                    <a:pt x="1809030" y="456650"/>
                    <a:pt x="1810613" y="439563"/>
                    <a:pt x="1818640" y="426720"/>
                  </a:cubicBezTo>
                  <a:cubicBezTo>
                    <a:pt x="1827615" y="412361"/>
                    <a:pt x="1838960" y="399627"/>
                    <a:pt x="1849120" y="386080"/>
                  </a:cubicBezTo>
                  <a:cubicBezTo>
                    <a:pt x="1867003" y="332432"/>
                    <a:pt x="1853339" y="364511"/>
                    <a:pt x="1899920" y="294640"/>
                  </a:cubicBezTo>
                  <a:cubicBezTo>
                    <a:pt x="1906693" y="284480"/>
                    <a:pt x="1911606" y="272794"/>
                    <a:pt x="1920240" y="264160"/>
                  </a:cubicBezTo>
                  <a:cubicBezTo>
                    <a:pt x="1930400" y="254000"/>
                    <a:pt x="1941522" y="244718"/>
                    <a:pt x="1950720" y="233680"/>
                  </a:cubicBezTo>
                  <a:cubicBezTo>
                    <a:pt x="1958537" y="224299"/>
                    <a:pt x="1962406" y="211834"/>
                    <a:pt x="1971040" y="203200"/>
                  </a:cubicBezTo>
                  <a:cubicBezTo>
                    <a:pt x="1979674" y="194566"/>
                    <a:pt x="1992139" y="190697"/>
                    <a:pt x="2001520" y="182880"/>
                  </a:cubicBezTo>
                  <a:cubicBezTo>
                    <a:pt x="2028864" y="160093"/>
                    <a:pt x="2030047" y="146494"/>
                    <a:pt x="2062480" y="132080"/>
                  </a:cubicBezTo>
                  <a:cubicBezTo>
                    <a:pt x="2118030" y="107391"/>
                    <a:pt x="2126312" y="113218"/>
                    <a:pt x="2184400" y="101600"/>
                  </a:cubicBezTo>
                  <a:cubicBezTo>
                    <a:pt x="2301791" y="78122"/>
                    <a:pt x="2103875" y="100760"/>
                    <a:pt x="2357120" y="81280"/>
                  </a:cubicBezTo>
                  <a:cubicBezTo>
                    <a:pt x="2556353" y="31472"/>
                    <a:pt x="2307101" y="89617"/>
                    <a:pt x="2540000" y="50800"/>
                  </a:cubicBezTo>
                  <a:cubicBezTo>
                    <a:pt x="2567547" y="46209"/>
                    <a:pt x="2593895" y="35957"/>
                    <a:pt x="2621280" y="30480"/>
                  </a:cubicBezTo>
                  <a:cubicBezTo>
                    <a:pt x="2644762" y="25784"/>
                    <a:pt x="2668746" y="24055"/>
                    <a:pt x="2692400" y="20320"/>
                  </a:cubicBezTo>
                  <a:lnTo>
                    <a:pt x="2814320" y="0"/>
                  </a:lnTo>
                  <a:cubicBezTo>
                    <a:pt x="2878667" y="3387"/>
                    <a:pt x="2943189" y="4326"/>
                    <a:pt x="3007360" y="10160"/>
                  </a:cubicBezTo>
                  <a:cubicBezTo>
                    <a:pt x="3038572" y="12997"/>
                    <a:pt x="3041302" y="27131"/>
                    <a:pt x="3068320" y="40640"/>
                  </a:cubicBezTo>
                  <a:cubicBezTo>
                    <a:pt x="3077899" y="45429"/>
                    <a:pt x="3089221" y="46011"/>
                    <a:pt x="3098800" y="50800"/>
                  </a:cubicBezTo>
                  <a:cubicBezTo>
                    <a:pt x="3109722" y="56261"/>
                    <a:pt x="3118057" y="66310"/>
                    <a:pt x="3129280" y="71120"/>
                  </a:cubicBezTo>
                  <a:cubicBezTo>
                    <a:pt x="3142115" y="76621"/>
                    <a:pt x="3156845" y="76377"/>
                    <a:pt x="3169920" y="81280"/>
                  </a:cubicBezTo>
                  <a:cubicBezTo>
                    <a:pt x="3184101" y="86598"/>
                    <a:pt x="3196379" y="96282"/>
                    <a:pt x="3210560" y="101600"/>
                  </a:cubicBezTo>
                  <a:cubicBezTo>
                    <a:pt x="3223635" y="106503"/>
                    <a:pt x="3237476" y="109187"/>
                    <a:pt x="3251200" y="111760"/>
                  </a:cubicBezTo>
                  <a:cubicBezTo>
                    <a:pt x="3291695" y="119353"/>
                    <a:pt x="3332720" y="124000"/>
                    <a:pt x="3373120" y="132080"/>
                  </a:cubicBezTo>
                  <a:cubicBezTo>
                    <a:pt x="3447402" y="146936"/>
                    <a:pt x="3406825" y="139798"/>
                    <a:pt x="3495040" y="152400"/>
                  </a:cubicBezTo>
                  <a:cubicBezTo>
                    <a:pt x="3512165" y="178088"/>
                    <a:pt x="3519511" y="183314"/>
                    <a:pt x="3525520" y="213360"/>
                  </a:cubicBezTo>
                  <a:cubicBezTo>
                    <a:pt x="3533600" y="253760"/>
                    <a:pt x="3532811" y="296194"/>
                    <a:pt x="3545840" y="335280"/>
                  </a:cubicBezTo>
                  <a:cubicBezTo>
                    <a:pt x="3549227" y="345440"/>
                    <a:pt x="3550059" y="356849"/>
                    <a:pt x="3556000" y="365760"/>
                  </a:cubicBezTo>
                  <a:cubicBezTo>
                    <a:pt x="3584890" y="409095"/>
                    <a:pt x="3579679" y="387759"/>
                    <a:pt x="3616960" y="406400"/>
                  </a:cubicBezTo>
                  <a:cubicBezTo>
                    <a:pt x="3652616" y="424228"/>
                    <a:pt x="3652475" y="433433"/>
                    <a:pt x="3677920" y="467360"/>
                  </a:cubicBezTo>
                  <a:cubicBezTo>
                    <a:pt x="3689234" y="501302"/>
                    <a:pt x="3689735" y="500208"/>
                    <a:pt x="3698240" y="538480"/>
                  </a:cubicBezTo>
                  <a:cubicBezTo>
                    <a:pt x="3712637" y="603268"/>
                    <a:pt x="3705326" y="579657"/>
                    <a:pt x="3718560" y="650240"/>
                  </a:cubicBezTo>
                  <a:cubicBezTo>
                    <a:pt x="3724925" y="684186"/>
                    <a:pt x="3727958" y="719075"/>
                    <a:pt x="3738880" y="751840"/>
                  </a:cubicBezTo>
                  <a:cubicBezTo>
                    <a:pt x="3742267" y="762000"/>
                    <a:pt x="3742815" y="773605"/>
                    <a:pt x="3749040" y="782320"/>
                  </a:cubicBezTo>
                  <a:cubicBezTo>
                    <a:pt x="3791943" y="842384"/>
                    <a:pt x="3774474" y="810277"/>
                    <a:pt x="3820160" y="833120"/>
                  </a:cubicBezTo>
                  <a:cubicBezTo>
                    <a:pt x="3831082" y="838581"/>
                    <a:pt x="3839482" y="848481"/>
                    <a:pt x="3850640" y="853440"/>
                  </a:cubicBezTo>
                  <a:cubicBezTo>
                    <a:pt x="3870213" y="862139"/>
                    <a:pt x="3891280" y="866987"/>
                    <a:pt x="3911600" y="873760"/>
                  </a:cubicBezTo>
                  <a:lnTo>
                    <a:pt x="3942080" y="883920"/>
                  </a:lnTo>
                  <a:cubicBezTo>
                    <a:pt x="3965787" y="907627"/>
                    <a:pt x="3998207" y="925053"/>
                    <a:pt x="4013200" y="955040"/>
                  </a:cubicBezTo>
                  <a:cubicBezTo>
                    <a:pt x="4019973" y="968587"/>
                    <a:pt x="4027554" y="981759"/>
                    <a:pt x="4033520" y="995680"/>
                  </a:cubicBezTo>
                  <a:cubicBezTo>
                    <a:pt x="4037739" y="1005524"/>
                    <a:pt x="4038891" y="1016581"/>
                    <a:pt x="4043680" y="1026160"/>
                  </a:cubicBezTo>
                  <a:cubicBezTo>
                    <a:pt x="4049141" y="1037082"/>
                    <a:pt x="4057942" y="1046038"/>
                    <a:pt x="4064000" y="1056640"/>
                  </a:cubicBezTo>
                  <a:cubicBezTo>
                    <a:pt x="4078222" y="1081528"/>
                    <a:pt x="4090517" y="1119708"/>
                    <a:pt x="4114800" y="1137920"/>
                  </a:cubicBezTo>
                  <a:cubicBezTo>
                    <a:pt x="4129390" y="1148863"/>
                    <a:pt x="4149657" y="1149383"/>
                    <a:pt x="4165600" y="1158240"/>
                  </a:cubicBezTo>
                  <a:cubicBezTo>
                    <a:pt x="4240910" y="1200079"/>
                    <a:pt x="4178726" y="1194084"/>
                    <a:pt x="4277360" y="1259840"/>
                  </a:cubicBezTo>
                  <a:cubicBezTo>
                    <a:pt x="4302626" y="1276684"/>
                    <a:pt x="4319016" y="1289431"/>
                    <a:pt x="4348480" y="1300480"/>
                  </a:cubicBezTo>
                  <a:cubicBezTo>
                    <a:pt x="4361555" y="1305383"/>
                    <a:pt x="4375694" y="1306804"/>
                    <a:pt x="4389120" y="1310640"/>
                  </a:cubicBezTo>
                  <a:cubicBezTo>
                    <a:pt x="4399418" y="1313582"/>
                    <a:pt x="4409440" y="1317413"/>
                    <a:pt x="4419600" y="1320800"/>
                  </a:cubicBezTo>
                  <a:cubicBezTo>
                    <a:pt x="4544030" y="1445230"/>
                    <a:pt x="4393897" y="1286529"/>
                    <a:pt x="4480560" y="1402080"/>
                  </a:cubicBezTo>
                  <a:cubicBezTo>
                    <a:pt x="4492055" y="1417406"/>
                    <a:pt x="4509438" y="1427598"/>
                    <a:pt x="4521200" y="1442720"/>
                  </a:cubicBezTo>
                  <a:cubicBezTo>
                    <a:pt x="4584500" y="1524106"/>
                    <a:pt x="4515438" y="1465821"/>
                    <a:pt x="4592320" y="1534160"/>
                  </a:cubicBezTo>
                  <a:cubicBezTo>
                    <a:pt x="4620174" y="1558919"/>
                    <a:pt x="4672394" y="1597837"/>
                    <a:pt x="4704080" y="1615440"/>
                  </a:cubicBezTo>
                  <a:cubicBezTo>
                    <a:pt x="4743799" y="1637506"/>
                    <a:pt x="4782895" y="1662032"/>
                    <a:pt x="4826000" y="1676400"/>
                  </a:cubicBezTo>
                  <a:cubicBezTo>
                    <a:pt x="4846320" y="1683173"/>
                    <a:pt x="4866830" y="1689400"/>
                    <a:pt x="4886960" y="1696720"/>
                  </a:cubicBezTo>
                  <a:cubicBezTo>
                    <a:pt x="4904100" y="1702953"/>
                    <a:pt x="4920620" y="1710807"/>
                    <a:pt x="4937760" y="1717040"/>
                  </a:cubicBezTo>
                  <a:cubicBezTo>
                    <a:pt x="4992178" y="1736829"/>
                    <a:pt x="4990841" y="1735390"/>
                    <a:pt x="5039360" y="1747520"/>
                  </a:cubicBezTo>
                  <a:cubicBezTo>
                    <a:pt x="5063123" y="1783164"/>
                    <a:pt x="5061639" y="1773535"/>
                    <a:pt x="5069840" y="1818640"/>
                  </a:cubicBezTo>
                  <a:cubicBezTo>
                    <a:pt x="5074124" y="1842201"/>
                    <a:pt x="5080000" y="1889760"/>
                    <a:pt x="5080000" y="1889760"/>
                  </a:cubicBezTo>
                </a:path>
              </a:pathLst>
            </a:custGeom>
            <a:ln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 bwMode="auto">
            <a:xfrm>
              <a:off x="8928372" y="3723752"/>
              <a:ext cx="104547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stable space</a:t>
              </a:r>
              <a:endParaRPr/>
            </a:p>
          </p:txBody>
        </p:sp>
        <p:sp>
          <p:nvSpPr>
            <p:cNvPr id="38" name="TextBox 37"/>
            <p:cNvSpPr txBox="1"/>
            <p:nvPr/>
          </p:nvSpPr>
          <p:spPr bwMode="auto">
            <a:xfrm>
              <a:off x="8603085" y="6205878"/>
              <a:ext cx="2171084" cy="2932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050"/>
                <a:t>standard off-axis, on-energy</a:t>
              </a:r>
              <a:endParaRPr/>
            </a:p>
          </p:txBody>
        </p:sp>
        <p:sp>
          <p:nvSpPr>
            <p:cNvPr id="39" name="TextBox 38"/>
            <p:cNvSpPr txBox="1"/>
            <p:nvPr/>
          </p:nvSpPr>
          <p:spPr bwMode="auto">
            <a:xfrm>
              <a:off x="6556704" y="5366014"/>
              <a:ext cx="198011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/>
                <a:t>on-axis, </a:t>
              </a:r>
              <a:endParaRPr/>
            </a:p>
            <a:p>
              <a:pPr>
                <a:defRPr/>
              </a:pPr>
              <a:r>
                <a:rPr lang="en-US"/>
                <a:t>off-phase</a:t>
              </a:r>
              <a:endParaRPr/>
            </a:p>
          </p:txBody>
        </p:sp>
        <p:sp>
          <p:nvSpPr>
            <p:cNvPr id="40" name="TextBox 39"/>
            <p:cNvSpPr txBox="1"/>
            <p:nvPr/>
          </p:nvSpPr>
          <p:spPr bwMode="auto">
            <a:xfrm>
              <a:off x="8936388" y="4578754"/>
              <a:ext cx="10374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stored beam</a:t>
              </a:r>
              <a:endParaRPr/>
            </a:p>
          </p:txBody>
        </p:sp>
        <p:sp>
          <p:nvSpPr>
            <p:cNvPr id="41" name="TextBox 40"/>
            <p:cNvSpPr txBox="1"/>
            <p:nvPr/>
          </p:nvSpPr>
          <p:spPr bwMode="auto">
            <a:xfrm>
              <a:off x="11495795" y="4807169"/>
              <a:ext cx="2487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/>
                <a:t>t</a:t>
              </a:r>
              <a:endParaRPr/>
            </a:p>
          </p:txBody>
        </p:sp>
        <p:cxnSp>
          <p:nvCxnSpPr>
            <p:cNvPr id="43" name="Straight Connector 42"/>
            <p:cNvCxnSpPr/>
            <p:nvPr/>
          </p:nvCxnSpPr>
          <p:spPr bwMode="auto">
            <a:xfrm flipV="1">
              <a:off x="6098144" y="4194407"/>
              <a:ext cx="662194" cy="726025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 bwMode="auto">
            <a:xfrm flipH="1">
              <a:off x="6760338" y="4183979"/>
              <a:ext cx="652784" cy="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 bwMode="auto">
            <a:xfrm flipH="1" flipV="1">
              <a:off x="7377378" y="4182073"/>
              <a:ext cx="692420" cy="69845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 bwMode="auto">
            <a:xfrm>
              <a:off x="6631310" y="3895833"/>
              <a:ext cx="128592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050"/>
                <a:t>2ns, 2mrad kicker</a:t>
              </a:r>
              <a:endParaRPr/>
            </a:p>
          </p:txBody>
        </p:sp>
        <p:sp>
          <p:nvSpPr>
            <p:cNvPr id="58" name="Oval 57"/>
            <p:cNvSpPr/>
            <p:nvPr/>
          </p:nvSpPr>
          <p:spPr bwMode="auto">
            <a:xfrm>
              <a:off x="5104323" y="4875097"/>
              <a:ext cx="72008" cy="69638"/>
            </a:xfrm>
            <a:prstGeom prst="ellipse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687344084" name="Oval 67"/>
          <p:cNvSpPr/>
          <p:nvPr/>
        </p:nvSpPr>
        <p:spPr bwMode="auto">
          <a:xfrm>
            <a:off x="8453853" y="5320687"/>
            <a:ext cx="2629839" cy="557822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06388072" name="TextBox 2"/>
          <p:cNvSpPr txBox="1"/>
          <p:nvPr/>
        </p:nvSpPr>
        <p:spPr bwMode="auto">
          <a:xfrm>
            <a:off x="7330586" y="1549700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60nm x 17mm</a:t>
            </a:r>
            <a:endParaRPr/>
          </a:p>
        </p:txBody>
      </p:sp>
      <p:sp>
        <p:nvSpPr>
          <p:cNvPr id="1723632920" name="TextBox 36"/>
          <p:cNvSpPr txBox="1"/>
          <p:nvPr/>
        </p:nvSpPr>
        <p:spPr bwMode="auto">
          <a:xfrm>
            <a:off x="10009081" y="1549700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1nm x 1mm</a:t>
            </a:r>
            <a:endParaRPr/>
          </a:p>
        </p:txBody>
      </p:sp>
      <p:sp>
        <p:nvSpPr>
          <p:cNvPr id="1630463532" name="Rectangle 1"/>
          <p:cNvSpPr/>
          <p:nvPr/>
        </p:nvSpPr>
        <p:spPr bwMode="auto">
          <a:xfrm>
            <a:off x="1068731" y="6007277"/>
            <a:ext cx="57082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/>
              <a:t>*</a:t>
            </a:r>
            <a:r>
              <a:rPr lang="pl-PL" sz="1200"/>
              <a:t>M.Aiba: </a:t>
            </a:r>
            <a:r>
              <a:rPr lang="pl-PL" sz="1200" u="sng">
                <a:hlinkClick r:id="rId3"/>
              </a:rPr>
              <a:t>https://journals.aps.org/prab/abstract/10.1103/PhysRevSTAB.18.020701</a:t>
            </a:r>
            <a:endParaRPr lang="en-US" sz="12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72451115" name="Title 1"/>
          <p:cNvSpPr>
            <a:spLocks noGrp="1"/>
          </p:cNvSpPr>
          <p:nvPr>
            <p:ph type="title"/>
          </p:nvPr>
        </p:nvSpPr>
        <p:spPr bwMode="auto">
          <a:xfrm>
            <a:off x="969600" y="126000"/>
            <a:ext cx="10982400" cy="496800"/>
          </a:xfrm>
        </p:spPr>
        <p:txBody>
          <a:bodyPr/>
          <a:lstStyle/>
          <a:p>
            <a:pPr>
              <a:defRPr/>
            </a:pPr>
            <a:r>
              <a:rPr lang="en-US"/>
              <a:t>Planning </a:t>
            </a:r>
            <a:endParaRPr/>
          </a:p>
        </p:txBody>
      </p:sp>
      <p:sp>
        <p:nvSpPr>
          <p:cNvPr id="2090540163" name="Footer Placeholder 4"/>
          <p:cNvSpPr>
            <a:spLocks noGrp="1"/>
          </p:cNvSpPr>
          <p:nvPr>
            <p:ph type="ftr" sz="quarter" idx="12"/>
          </p:nvPr>
        </p:nvSpPr>
        <p:spPr bwMode="auto">
          <a:xfrm>
            <a:off x="959429" y="6483350"/>
            <a:ext cx="8160000" cy="212489"/>
          </a:xfrm>
        </p:spPr>
        <p:txBody>
          <a:bodyPr/>
          <a:lstStyle/>
          <a:p>
            <a:pPr>
              <a:defRPr/>
            </a:pPr>
            <a:r>
              <a:rPr lang="en-US"/>
              <a:t>l COLD Cool copper Operation Linac Demonstrator and preliminary studies for a 6GeV injector Linac at ESRF l LCWS2025, Valencia, 22nd Oct 2025 l A. D'Elia et al.</a:t>
            </a:r>
            <a:endParaRPr lang="fr-FR"/>
          </a:p>
        </p:txBody>
      </p:sp>
      <p:pic>
        <p:nvPicPr>
          <p:cNvPr id="1994360605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rcRect t="19223"/>
          <a:stretch/>
        </p:blipFill>
        <p:spPr bwMode="auto">
          <a:xfrm>
            <a:off x="5902760" y="1127142"/>
            <a:ext cx="6014357" cy="1901047"/>
          </a:xfrm>
        </p:spPr>
      </p:pic>
      <p:pic>
        <p:nvPicPr>
          <p:cNvPr id="2101863667" name="Picture 7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34679" y="905973"/>
            <a:ext cx="5587565" cy="3182889"/>
          </a:xfrm>
          <a:prstGeom prst="rect">
            <a:avLst/>
          </a:prstGeom>
        </p:spPr>
      </p:pic>
      <p:sp>
        <p:nvSpPr>
          <p:cNvPr id="455576719" name="TextBox 8"/>
          <p:cNvSpPr txBox="1"/>
          <p:nvPr/>
        </p:nvSpPr>
        <p:spPr bwMode="auto">
          <a:xfrm>
            <a:off x="661842" y="4164893"/>
            <a:ext cx="11290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A planning (12 WPs, ~150 tasks/subtasks) including resources and following an almost flat financial profile is set up with the available tools (excel mainly). A more advanced version will be set up with Microsoft Planner</a:t>
            </a:r>
            <a:endParaRPr/>
          </a:p>
        </p:txBody>
      </p:sp>
      <p:sp>
        <p:nvSpPr>
          <p:cNvPr id="1240242746" name="TextBox 9"/>
          <p:cNvSpPr txBox="1"/>
          <p:nvPr/>
        </p:nvSpPr>
        <p:spPr bwMode="auto">
          <a:xfrm rot="19043884">
            <a:off x="6020456" y="3341591"/>
            <a:ext cx="1388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400"/>
              <a:t>S-band RF unit</a:t>
            </a:r>
            <a:endParaRPr/>
          </a:p>
        </p:txBody>
      </p:sp>
      <p:sp>
        <p:nvSpPr>
          <p:cNvPr id="1575407497" name="TextBox 10"/>
          <p:cNvSpPr txBox="1"/>
          <p:nvPr/>
        </p:nvSpPr>
        <p:spPr bwMode="auto">
          <a:xfrm rot="19043884">
            <a:off x="7314733" y="3308185"/>
            <a:ext cx="1447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400"/>
              <a:t>C-band RF unit,</a:t>
            </a:r>
            <a:endParaRPr/>
          </a:p>
          <a:p>
            <a:pPr>
              <a:defRPr/>
            </a:pPr>
            <a:r>
              <a:rPr lang="en-US" sz="1400"/>
              <a:t>instrumentation</a:t>
            </a:r>
            <a:endParaRPr/>
          </a:p>
        </p:txBody>
      </p:sp>
      <p:sp>
        <p:nvSpPr>
          <p:cNvPr id="1942978959" name="TextBox 11"/>
          <p:cNvSpPr txBox="1"/>
          <p:nvPr/>
        </p:nvSpPr>
        <p:spPr bwMode="auto">
          <a:xfrm rot="19043884">
            <a:off x="8574301" y="2944778"/>
            <a:ext cx="19482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/>
              <a:t>Diagnostics, waveguides, laser, acc.structures</a:t>
            </a:r>
            <a:endParaRPr/>
          </a:p>
        </p:txBody>
      </p:sp>
      <p:sp>
        <p:nvSpPr>
          <p:cNvPr id="696988309" name="TextBox 12"/>
          <p:cNvSpPr txBox="1"/>
          <p:nvPr/>
        </p:nvSpPr>
        <p:spPr bwMode="auto">
          <a:xfrm rot="19043884">
            <a:off x="9743163" y="2944426"/>
            <a:ext cx="23042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/>
              <a:t>Photogun,</a:t>
            </a:r>
            <a:endParaRPr/>
          </a:p>
          <a:p>
            <a:pPr>
              <a:defRPr/>
            </a:pPr>
            <a:r>
              <a:rPr lang="en-US" sz="1400"/>
              <a:t>Pulse compressor </a:t>
            </a:r>
            <a:endParaRPr/>
          </a:p>
        </p:txBody>
      </p:sp>
      <p:sp>
        <p:nvSpPr>
          <p:cNvPr id="1077829189" name="TextBox 13"/>
          <p:cNvSpPr txBox="1"/>
          <p:nvPr/>
        </p:nvSpPr>
        <p:spPr bwMode="auto">
          <a:xfrm>
            <a:off x="800363" y="4930924"/>
            <a:ext cx="1261883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WP-01 RF</a:t>
            </a:r>
            <a:endParaRPr/>
          </a:p>
        </p:txBody>
      </p:sp>
      <p:sp>
        <p:nvSpPr>
          <p:cNvPr id="100186344" name="TextBox 14"/>
          <p:cNvSpPr txBox="1"/>
          <p:nvPr/>
        </p:nvSpPr>
        <p:spPr bwMode="auto">
          <a:xfrm>
            <a:off x="2249580" y="4930924"/>
            <a:ext cx="3236784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WP-02 Diagnostics and Laser</a:t>
            </a:r>
            <a:endParaRPr/>
          </a:p>
        </p:txBody>
      </p:sp>
      <p:sp>
        <p:nvSpPr>
          <p:cNvPr id="1714963647" name="TextBox 15"/>
          <p:cNvSpPr txBox="1"/>
          <p:nvPr/>
        </p:nvSpPr>
        <p:spPr bwMode="auto">
          <a:xfrm>
            <a:off x="5654040" y="4918026"/>
            <a:ext cx="1783373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WP-03 Vacuum</a:t>
            </a:r>
            <a:endParaRPr/>
          </a:p>
        </p:txBody>
      </p:sp>
      <p:sp>
        <p:nvSpPr>
          <p:cNvPr id="107353699" name="TextBox 16"/>
          <p:cNvSpPr txBox="1"/>
          <p:nvPr/>
        </p:nvSpPr>
        <p:spPr bwMode="auto">
          <a:xfrm>
            <a:off x="7561791" y="4918026"/>
            <a:ext cx="341632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WP-04 Mechanical Engineering</a:t>
            </a:r>
            <a:endParaRPr/>
          </a:p>
        </p:txBody>
      </p:sp>
      <p:sp>
        <p:nvSpPr>
          <p:cNvPr id="949755812" name="TextBox 17"/>
          <p:cNvSpPr txBox="1"/>
          <p:nvPr/>
        </p:nvSpPr>
        <p:spPr bwMode="auto">
          <a:xfrm>
            <a:off x="800363" y="5392755"/>
            <a:ext cx="230063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WP-05 infrastructure</a:t>
            </a:r>
            <a:endParaRPr/>
          </a:p>
        </p:txBody>
      </p:sp>
      <p:sp>
        <p:nvSpPr>
          <p:cNvPr id="508184060" name="TextBox 18"/>
          <p:cNvSpPr txBox="1"/>
          <p:nvPr/>
        </p:nvSpPr>
        <p:spPr bwMode="auto">
          <a:xfrm>
            <a:off x="3257692" y="5392755"/>
            <a:ext cx="1967205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WP-06 Operation</a:t>
            </a:r>
            <a:endParaRPr/>
          </a:p>
        </p:txBody>
      </p:sp>
      <p:sp>
        <p:nvSpPr>
          <p:cNvPr id="420780454" name="TextBox 19"/>
          <p:cNvSpPr txBox="1"/>
          <p:nvPr/>
        </p:nvSpPr>
        <p:spPr bwMode="auto">
          <a:xfrm>
            <a:off x="5383821" y="5392755"/>
            <a:ext cx="1813317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WP-07 Controls</a:t>
            </a:r>
            <a:endParaRPr/>
          </a:p>
        </p:txBody>
      </p:sp>
      <p:sp>
        <p:nvSpPr>
          <p:cNvPr id="309915625" name="TextBox 20"/>
          <p:cNvSpPr txBox="1"/>
          <p:nvPr/>
        </p:nvSpPr>
        <p:spPr bwMode="auto">
          <a:xfrm>
            <a:off x="7333595" y="5419940"/>
            <a:ext cx="196727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WP-08 Alignment</a:t>
            </a:r>
            <a:endParaRPr/>
          </a:p>
        </p:txBody>
      </p:sp>
      <p:sp>
        <p:nvSpPr>
          <p:cNvPr id="195094364" name="TextBox 21"/>
          <p:cNvSpPr txBox="1"/>
          <p:nvPr/>
        </p:nvSpPr>
        <p:spPr bwMode="auto">
          <a:xfrm>
            <a:off x="9457499" y="5419940"/>
            <a:ext cx="1608133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WP-09 Safety</a:t>
            </a:r>
            <a:endParaRPr/>
          </a:p>
        </p:txBody>
      </p:sp>
      <p:sp>
        <p:nvSpPr>
          <p:cNvPr id="1950374066" name="TextBox 22"/>
          <p:cNvSpPr txBox="1"/>
          <p:nvPr/>
        </p:nvSpPr>
        <p:spPr bwMode="auto">
          <a:xfrm>
            <a:off x="800363" y="5873166"/>
            <a:ext cx="3890809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WP-10 magnets and power supplies</a:t>
            </a:r>
            <a:endParaRPr/>
          </a:p>
        </p:txBody>
      </p:sp>
      <p:sp>
        <p:nvSpPr>
          <p:cNvPr id="362709768" name="TextBox 23"/>
          <p:cNvSpPr txBox="1"/>
          <p:nvPr/>
        </p:nvSpPr>
        <p:spPr bwMode="auto">
          <a:xfrm>
            <a:off x="4819658" y="5873166"/>
            <a:ext cx="2552815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WP-11 beam dynamics</a:t>
            </a:r>
            <a:endParaRPr/>
          </a:p>
        </p:txBody>
      </p:sp>
      <p:sp>
        <p:nvSpPr>
          <p:cNvPr id="866020596" name="TextBox 24"/>
          <p:cNvSpPr txBox="1"/>
          <p:nvPr/>
        </p:nvSpPr>
        <p:spPr bwMode="auto">
          <a:xfrm>
            <a:off x="7508989" y="5886393"/>
            <a:ext cx="1800493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WP-12 Photons</a:t>
            </a:r>
            <a:endParaRPr/>
          </a:p>
        </p:txBody>
      </p:sp>
      <p:sp>
        <p:nvSpPr>
          <p:cNvPr id="1407215527" name="Slide Number Placeholder 2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Page </a:t>
            </a:r>
            <a:fld id="{733122C9-A0B9-462F-8757-0847AD287B63}" type="slidenum">
              <a:rPr lang="fr-FR"/>
              <a:t>20</a:t>
            </a:fld>
            <a:endParaRPr lang="fr-FR"/>
          </a:p>
        </p:txBody>
      </p:sp>
      <p:sp>
        <p:nvSpPr>
          <p:cNvPr id="11510410" name="TextBox 26"/>
          <p:cNvSpPr txBox="1"/>
          <p:nvPr/>
        </p:nvSpPr>
        <p:spPr bwMode="auto">
          <a:xfrm>
            <a:off x="6714717" y="834999"/>
            <a:ext cx="4788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Financial profile and budget codes are set up</a:t>
            </a:r>
            <a:endParaRPr/>
          </a:p>
        </p:txBody>
      </p:sp>
      <p:sp>
        <p:nvSpPr>
          <p:cNvPr id="851007392" name="TextBox 2"/>
          <p:cNvSpPr txBox="1"/>
          <p:nvPr/>
        </p:nvSpPr>
        <p:spPr bwMode="auto">
          <a:xfrm>
            <a:off x="8386518" y="1204331"/>
            <a:ext cx="1766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High power RF measurements</a:t>
            </a:r>
            <a:endParaRPr/>
          </a:p>
        </p:txBody>
      </p:sp>
      <p:sp>
        <p:nvSpPr>
          <p:cNvPr id="1939457780" name="TextBox 27"/>
          <p:cNvSpPr txBox="1"/>
          <p:nvPr/>
        </p:nvSpPr>
        <p:spPr bwMode="auto">
          <a:xfrm>
            <a:off x="11003169" y="1309319"/>
            <a:ext cx="1766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Beam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5210483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RF	</a:t>
            </a:r>
            <a:endParaRPr/>
          </a:p>
        </p:txBody>
      </p:sp>
      <p:sp>
        <p:nvSpPr>
          <p:cNvPr id="1382988873" name="Content Placeholder 2"/>
          <p:cNvSpPr>
            <a:spLocks noGrp="1"/>
          </p:cNvSpPr>
          <p:nvPr>
            <p:ph idx="1"/>
          </p:nvPr>
        </p:nvSpPr>
        <p:spPr bwMode="auto">
          <a:xfrm>
            <a:off x="959429" y="1000408"/>
            <a:ext cx="5568619" cy="4928592"/>
          </a:xfrm>
        </p:spPr>
        <p:txBody>
          <a:bodyPr/>
          <a:lstStyle/>
          <a:p>
            <a:pPr>
              <a:defRPr/>
            </a:pPr>
            <a:r>
              <a:rPr lang="en-US"/>
              <a:t>S-Band RF-unit CFT performed. Provider selected. </a:t>
            </a:r>
            <a:endParaRPr/>
          </a:p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COLD photo-gun RF unit. </a:t>
            </a:r>
            <a:endParaRPr/>
          </a:p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Fully compatible (identical) to the new RF-Units purchased for the present linac refurbishment.</a:t>
            </a:r>
            <a:endParaRPr/>
          </a:p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In case COLD project is delayed, this equipment can be used for USM operation.</a:t>
            </a:r>
            <a:endParaRPr/>
          </a:p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</p:txBody>
      </p:sp>
      <p:sp>
        <p:nvSpPr>
          <p:cNvPr id="1298478652" name="Slide Number Placeholder 3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Page </a:t>
            </a:r>
            <a:fld id="{733122C9-A0B9-462F-8757-0847AD287B63}" type="slidenum">
              <a:rPr lang="fr-FR"/>
              <a:t>21</a:t>
            </a:fld>
            <a:endParaRPr lang="fr-FR"/>
          </a:p>
        </p:txBody>
      </p:sp>
      <p:sp>
        <p:nvSpPr>
          <p:cNvPr id="1319031768" name="Footer Placeholder 4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l COLD Cool copper Operation Linac Demonstrator and preliminary studies for a 6GeV injector Linac at ESRF l LCWS2025, Valencia, 22nd Oct 2025 l A. D'Elia et al.</a:t>
            </a:r>
            <a:endParaRPr lang="fr-FR"/>
          </a:p>
        </p:txBody>
      </p:sp>
      <p:pic>
        <p:nvPicPr>
          <p:cNvPr id="1458052983" name="Picture 6"/>
          <p:cNvPicPr>
            <a:picLocks noChangeAspect="1"/>
          </p:cNvPicPr>
          <p:nvPr/>
        </p:nvPicPr>
        <p:blipFill>
          <a:blip r:embed="rId3"/>
          <a:srcRect l="44523" r="1"/>
          <a:stretch/>
        </p:blipFill>
        <p:spPr bwMode="auto">
          <a:xfrm>
            <a:off x="6744072" y="1000408"/>
            <a:ext cx="5207928" cy="4928592"/>
          </a:xfrm>
          <a:prstGeom prst="rect">
            <a:avLst/>
          </a:prstGeom>
        </p:spPr>
      </p:pic>
      <p:sp>
        <p:nvSpPr>
          <p:cNvPr id="122012279" name="TextBox 5"/>
          <p:cNvSpPr txBox="1"/>
          <p:nvPr/>
        </p:nvSpPr>
        <p:spPr bwMode="auto">
          <a:xfrm>
            <a:off x="3359696" y="5301208"/>
            <a:ext cx="5711820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First component of COLD project purchased in 2025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91153698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COLD project risks</a:t>
            </a:r>
            <a:endParaRPr/>
          </a:p>
        </p:txBody>
      </p:sp>
      <p:sp>
        <p:nvSpPr>
          <p:cNvPr id="266324014" name="Footer Placeholder 4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l COLD Cool copper Operation Linac Demonstrator and preliminary studies for a 6GeV injector Linac at ESRF l LCWS2025, Valencia, 22nd Oct 2025 l A. D'Elia et al.</a:t>
            </a:r>
            <a:endParaRPr lang="fr-FR"/>
          </a:p>
        </p:txBody>
      </p:sp>
      <p:sp>
        <p:nvSpPr>
          <p:cNvPr id="2024773897" name="Slide Number Placeholder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Page </a:t>
            </a:r>
            <a:fld id="{733122C9-A0B9-462F-8757-0847AD287B63}" type="slidenum">
              <a:rPr lang="fr-FR"/>
              <a:t>22</a:t>
            </a:fld>
            <a:endParaRPr lang="fr-FR"/>
          </a:p>
        </p:txBody>
      </p:sp>
      <p:graphicFrame>
        <p:nvGraphicFramePr>
          <p:cNvPr id="1982160771" name="Table 6"/>
          <p:cNvGraphicFramePr>
            <a:graphicFrameLocks noGrp="1"/>
          </p:cNvGraphicFramePr>
          <p:nvPr/>
        </p:nvGraphicFramePr>
        <p:xfrm>
          <a:off x="969600" y="764704"/>
          <a:ext cx="10982402" cy="522306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742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16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16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16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16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16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07621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low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moderate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high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6GeV show stopper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Impact USM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7621">
                <a:tc>
                  <a:txBody>
                    <a:bodyPr/>
                    <a:lstStyle/>
                    <a:p>
                      <a:pPr marL="0" marR="0" lvl="0" indent="0" algn="l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Lack of Human resources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7621">
                <a:tc>
                  <a:txBody>
                    <a:bodyPr/>
                    <a:lstStyle/>
                    <a:p>
                      <a:pPr marL="0" marR="0" lvl="0" indent="0" algn="l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Collaboration contracts / Amendments not established in time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7621">
                <a:tc>
                  <a:txBody>
                    <a:bodyPr/>
                    <a:lstStyle/>
                    <a:p>
                      <a:pPr marL="0" marR="0" lvl="0" indent="0" algn="l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Gradient not reached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7621">
                <a:tc>
                  <a:txBody>
                    <a:bodyPr/>
                    <a:lstStyle/>
                    <a:p>
                      <a:pPr marL="0" marR="0" lvl="0" indent="0" algn="l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Low reliability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7621">
                <a:tc>
                  <a:txBody>
                    <a:bodyPr/>
                    <a:lstStyle/>
                    <a:p>
                      <a:pPr marL="0" marR="0" lvl="0" indent="0" algn="l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Low repeatability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7621">
                <a:tc>
                  <a:txBody>
                    <a:bodyPr/>
                    <a:lstStyle/>
                    <a:p>
                      <a:pPr marL="0" marR="0" lvl="0" indent="0" algn="l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Low maintainability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7621">
                <a:tc>
                  <a:txBody>
                    <a:bodyPr/>
                    <a:lstStyle/>
                    <a:p>
                      <a:pPr marL="0" marR="0" lvl="0" indent="0" algn="l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Lack of financial resources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7621">
                <a:tc>
                  <a:txBody>
                    <a:bodyPr/>
                    <a:lstStyle/>
                    <a:p>
                      <a:pPr marL="0" marR="0" lvl="0" indent="0" algn="l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Pulse compression not reached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7621">
                <a:tc>
                  <a:txBody>
                    <a:bodyPr/>
                    <a:lstStyle/>
                    <a:p>
                      <a:pPr marL="0" marR="0" lvl="0" indent="0" algn="l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Module &gt; 5.9m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7621">
                <a:tc>
                  <a:txBody>
                    <a:bodyPr/>
                    <a:lstStyle/>
                    <a:p>
                      <a:pPr marL="0" marR="0" lvl="0" indent="0" algn="l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Current not reached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17947087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Conclusions</a:t>
            </a:r>
            <a:endParaRPr/>
          </a:p>
        </p:txBody>
      </p:sp>
      <p:sp>
        <p:nvSpPr>
          <p:cNvPr id="810741159" name="Slide Number Placeholder 3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Page </a:t>
            </a:r>
            <a:fld id="{733122C9-A0B9-462F-8757-0847AD287B63}" type="slidenum">
              <a:rPr lang="fr-FR"/>
              <a:t>23</a:t>
            </a:fld>
            <a:endParaRPr lang="fr-FR"/>
          </a:p>
        </p:txBody>
      </p:sp>
      <p:sp>
        <p:nvSpPr>
          <p:cNvPr id="430555720" name="Footer Placeholder 4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l COLD Cool copper Operation Linac Demonstrator and preliminary studies for a 6GeV injector Linac at ESRF l LCWS2025, Valencia, 22nd Oct 2025 l A. D'Elia et al.</a:t>
            </a:r>
            <a:endParaRPr lang="fr-FR"/>
          </a:p>
        </p:txBody>
      </p:sp>
      <p:sp>
        <p:nvSpPr>
          <p:cNvPr id="775392889" name="TextBox 5"/>
          <p:cNvSpPr txBox="1"/>
          <p:nvPr/>
        </p:nvSpPr>
        <p:spPr bwMode="auto">
          <a:xfrm>
            <a:off x="933781" y="728256"/>
            <a:ext cx="1101821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/>
              <a:t>To upgrade the ESRF injectors a full energy 6GeV </a:t>
            </a:r>
            <a:r>
              <a:rPr lang="en-US" dirty="0" err="1"/>
              <a:t>linac</a:t>
            </a:r>
            <a:r>
              <a:rPr lang="en-US" dirty="0"/>
              <a:t> is considered.</a:t>
            </a:r>
            <a:endParaRPr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The </a:t>
            </a:r>
            <a:r>
              <a:rPr lang="en-US" b="1" dirty="0">
                <a:solidFill>
                  <a:schemeClr val="bg2"/>
                </a:solidFill>
              </a:rPr>
              <a:t>shortest</a:t>
            </a:r>
            <a:r>
              <a:rPr lang="en-US" dirty="0"/>
              <a:t>, </a:t>
            </a:r>
            <a:r>
              <a:rPr lang="en-US" b="1" dirty="0">
                <a:solidFill>
                  <a:schemeClr val="bg2"/>
                </a:solidFill>
              </a:rPr>
              <a:t>cheapest</a:t>
            </a:r>
            <a:r>
              <a:rPr lang="en-US" dirty="0"/>
              <a:t> and </a:t>
            </a:r>
            <a:r>
              <a:rPr lang="en-US" b="1" dirty="0">
                <a:solidFill>
                  <a:schemeClr val="bg2"/>
                </a:solidFill>
              </a:rPr>
              <a:t>less consuming </a:t>
            </a:r>
            <a:r>
              <a:rPr lang="en-US" dirty="0"/>
              <a:t>solution is a </a:t>
            </a:r>
            <a:r>
              <a:rPr lang="en-US" b="1" dirty="0" err="1">
                <a:solidFill>
                  <a:schemeClr val="accent2"/>
                </a:solidFill>
              </a:rPr>
              <a:t>cryo</a:t>
            </a:r>
            <a:r>
              <a:rPr lang="en-US" dirty="0"/>
              <a:t> </a:t>
            </a:r>
            <a:r>
              <a:rPr lang="en-US" b="1" dirty="0">
                <a:solidFill>
                  <a:schemeClr val="accent2"/>
                </a:solidFill>
              </a:rPr>
              <a:t>C-band </a:t>
            </a:r>
            <a:r>
              <a:rPr lang="en-US" dirty="0" err="1"/>
              <a:t>distrib</a:t>
            </a:r>
            <a:r>
              <a:rPr lang="en-US" dirty="0"/>
              <a:t>. coupling acc. structure</a:t>
            </a:r>
            <a:endParaRPr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High gradient technology leads to smaller footprint injector, thus reducing costs and fitting on site.</a:t>
            </a:r>
            <a:endParaRPr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The new injector will consume likely a factor 2 less than the present one.</a:t>
            </a:r>
            <a:endParaRPr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The beam properties are being studied in presence of errors. Further studies are being pursued.</a:t>
            </a:r>
            <a:endParaRPr dirty="0"/>
          </a:p>
          <a:p>
            <a:pPr>
              <a:defRPr/>
            </a:pPr>
            <a:r>
              <a:rPr lang="en-US" dirty="0"/>
              <a:t>Smaller iris apertures (higher gradients) seem to be acceptable.</a:t>
            </a:r>
            <a:endParaRPr dirty="0"/>
          </a:p>
          <a:p>
            <a:pPr>
              <a:defRPr/>
            </a:pPr>
            <a:r>
              <a:rPr lang="en-US" dirty="0"/>
              <a:t>50 micrometer static alignment errors can be corrected easily. </a:t>
            </a:r>
            <a:endParaRPr dirty="0"/>
          </a:p>
          <a:p>
            <a:pPr>
              <a:defRPr/>
            </a:pPr>
            <a:r>
              <a:rPr lang="en-US" dirty="0"/>
              <a:t>Up to 1 micrometer amplitude vibrations are acceptable.</a:t>
            </a:r>
            <a:endParaRPr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All components exist (no R&amp;D needed). COLD project started in April 2025 will prove the technology readiness and build the competences needed. </a:t>
            </a:r>
            <a:endParaRPr dirty="0"/>
          </a:p>
        </p:txBody>
      </p:sp>
      <p:sp>
        <p:nvSpPr>
          <p:cNvPr id="2078842494" name="TextBox 7"/>
          <p:cNvSpPr txBox="1"/>
          <p:nvPr/>
        </p:nvSpPr>
        <p:spPr bwMode="auto">
          <a:xfrm>
            <a:off x="1495572" y="1844824"/>
            <a:ext cx="6319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400"/>
              <a:t>100m</a:t>
            </a:r>
            <a:endParaRPr/>
          </a:p>
        </p:txBody>
      </p:sp>
      <p:sp>
        <p:nvSpPr>
          <p:cNvPr id="1253335637" name="TextBox 11"/>
          <p:cNvSpPr txBox="1"/>
          <p:nvPr/>
        </p:nvSpPr>
        <p:spPr bwMode="auto">
          <a:xfrm>
            <a:off x="2567608" y="1844824"/>
            <a:ext cx="736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400"/>
              <a:t>~56M€</a:t>
            </a:r>
            <a:endParaRPr/>
          </a:p>
        </p:txBody>
      </p:sp>
      <p:sp>
        <p:nvSpPr>
          <p:cNvPr id="1994291385" name="TextBox 12"/>
          <p:cNvSpPr txBox="1"/>
          <p:nvPr/>
        </p:nvSpPr>
        <p:spPr bwMode="auto">
          <a:xfrm>
            <a:off x="4079776" y="1844824"/>
            <a:ext cx="1388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400"/>
              <a:t>50% of present</a:t>
            </a:r>
            <a:endParaRPr/>
          </a:p>
        </p:txBody>
      </p:sp>
      <p:sp>
        <p:nvSpPr>
          <p:cNvPr id="1149134481" name="TextBox 9"/>
          <p:cNvSpPr txBox="1"/>
          <p:nvPr/>
        </p:nvSpPr>
        <p:spPr bwMode="auto">
          <a:xfrm>
            <a:off x="6960096" y="1844824"/>
            <a:ext cx="5036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400"/>
              <a:t>77K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256484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Many thanks for your attention</a:t>
            </a:r>
            <a:endParaRPr/>
          </a:p>
        </p:txBody>
      </p:sp>
      <p:sp>
        <p:nvSpPr>
          <p:cNvPr id="1302668690" name="Footer Placeholder 5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l COLD Cool copper Operation Linac Demonstrator and preliminary studies for a 6GeV injector Linac at ESRF l LCWS2025, Valencia, 22nd Oct 2025 l A. D'Elia et al.</a:t>
            </a:r>
            <a:endParaRPr lang="en-US"/>
          </a:p>
        </p:txBody>
      </p:sp>
      <p:pic>
        <p:nvPicPr>
          <p:cNvPr id="738123665" name="Picture 2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1084244" y="836712"/>
            <a:ext cx="10000799" cy="5392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49635002" name="TextBox 6"/>
          <p:cNvSpPr txBox="1"/>
          <p:nvPr/>
        </p:nvSpPr>
        <p:spPr bwMode="auto">
          <a:xfrm>
            <a:off x="1115382" y="869972"/>
            <a:ext cx="9877162" cy="2246769"/>
          </a:xfrm>
          <a:prstGeom prst="rect">
            <a:avLst/>
          </a:prstGeom>
          <a:solidFill>
            <a:schemeClr val="bg1">
              <a:alpha val="69000"/>
            </a:scheme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u="sng" dirty="0" err="1"/>
              <a:t>A.D’Elia</a:t>
            </a:r>
            <a:r>
              <a:rPr lang="en-US" sz="1400" u="sng" dirty="0"/>
              <a:t>: </a:t>
            </a:r>
            <a:r>
              <a:rPr lang="en-US" sz="1400" dirty="0"/>
              <a:t>on behalf of the COLD project team: </a:t>
            </a:r>
            <a:endParaRPr dirty="0"/>
          </a:p>
          <a:p>
            <a:pPr>
              <a:defRPr/>
            </a:pPr>
            <a:r>
              <a:rPr lang="en-US" sz="1400" dirty="0"/>
              <a:t>S. Liuzzo, </a:t>
            </a:r>
            <a:r>
              <a:rPr lang="en-US" sz="1400" dirty="0" err="1"/>
              <a:t>P.Borowiec</a:t>
            </a:r>
            <a:r>
              <a:rPr lang="en-US" sz="1400" dirty="0"/>
              <a:t>, </a:t>
            </a:r>
            <a:r>
              <a:rPr lang="en-US" sz="1400" dirty="0" err="1"/>
              <a:t>V.Serriere</a:t>
            </a:r>
            <a:r>
              <a:rPr lang="en-US" sz="1400" dirty="0"/>
              <a:t>, </a:t>
            </a:r>
            <a:r>
              <a:rPr lang="en-US" sz="1400" dirty="0" err="1"/>
              <a:t>M.Dubrulle</a:t>
            </a:r>
            <a:r>
              <a:rPr lang="en-US" sz="1400" dirty="0"/>
              <a:t>, </a:t>
            </a:r>
            <a:r>
              <a:rPr lang="en-US" sz="1400" dirty="0" err="1"/>
              <a:t>M.Morati</a:t>
            </a:r>
            <a:r>
              <a:rPr lang="en-US" sz="1400" dirty="0"/>
              <a:t>, </a:t>
            </a:r>
            <a:r>
              <a:rPr lang="en-US" sz="1400" dirty="0" err="1"/>
              <a:t>S.White</a:t>
            </a:r>
            <a:r>
              <a:rPr lang="en-US" sz="1400" dirty="0"/>
              <a:t>, F. Ewald, </a:t>
            </a:r>
            <a:r>
              <a:rPr lang="en-US" sz="1400" dirty="0" err="1"/>
              <a:t>N.Benoist</a:t>
            </a:r>
            <a:r>
              <a:rPr lang="en-US" sz="1400" dirty="0"/>
              <a:t>, </a:t>
            </a:r>
            <a:r>
              <a:rPr lang="en-US" sz="1400" dirty="0" err="1"/>
              <a:t>K.Scheidt</a:t>
            </a:r>
            <a:r>
              <a:rPr lang="en-US" sz="1400" dirty="0"/>
              <a:t>, </a:t>
            </a:r>
            <a:r>
              <a:rPr lang="en-US" sz="1400" dirty="0" err="1"/>
              <a:t>B.Roche</a:t>
            </a:r>
            <a:r>
              <a:rPr lang="en-US" sz="1400" dirty="0"/>
              <a:t>, </a:t>
            </a:r>
            <a:r>
              <a:rPr lang="en-US" sz="1400" dirty="0" err="1"/>
              <a:t>C.Benabderrahmane</a:t>
            </a:r>
            <a:r>
              <a:rPr lang="en-US" sz="1400" dirty="0"/>
              <a:t>,  G. Le Bec, </a:t>
            </a:r>
            <a:r>
              <a:rPr lang="en-US" sz="1400" dirty="0" err="1"/>
              <a:t>R.Bourtenbourg</a:t>
            </a:r>
            <a:r>
              <a:rPr lang="en-US" sz="1400" dirty="0"/>
              <a:t>, J.-L. Pons, D. Martin, B. </a:t>
            </a:r>
            <a:r>
              <a:rPr lang="en-US" sz="1400" dirty="0" err="1"/>
              <a:t>Pelissier</a:t>
            </a:r>
            <a:r>
              <a:rPr lang="en-US" sz="1400" dirty="0"/>
              <a:t>, </a:t>
            </a:r>
            <a:r>
              <a:rPr lang="en-US" sz="1400" dirty="0" err="1"/>
              <a:t>L.Eybert</a:t>
            </a:r>
            <a:r>
              <a:rPr lang="en-US" sz="1400" dirty="0"/>
              <a:t>, </a:t>
            </a:r>
            <a:r>
              <a:rPr lang="en-US" sz="1400" dirty="0" err="1"/>
              <a:t>T.Brochard</a:t>
            </a:r>
            <a:r>
              <a:rPr lang="en-US" sz="1400" dirty="0"/>
              <a:t>, </a:t>
            </a:r>
            <a:r>
              <a:rPr lang="en-US" sz="1400" dirty="0" err="1"/>
              <a:t>C.Maccarrone</a:t>
            </a:r>
            <a:r>
              <a:rPr lang="en-US" sz="1400" dirty="0"/>
              <a:t>, J.-L. </a:t>
            </a:r>
            <a:r>
              <a:rPr lang="en-US" sz="1400" dirty="0" err="1"/>
              <a:t>Revol</a:t>
            </a:r>
            <a:r>
              <a:rPr lang="en-US" sz="1400" dirty="0"/>
              <a:t>, </a:t>
            </a:r>
            <a:r>
              <a:rPr lang="en-US" sz="1400" dirty="0" err="1"/>
              <a:t>B.Joly</a:t>
            </a:r>
            <a:r>
              <a:rPr lang="en-US" sz="1400" dirty="0"/>
              <a:t>, </a:t>
            </a:r>
            <a:r>
              <a:rPr lang="en-US" sz="1400" dirty="0" err="1"/>
              <a:t>Y.Gouez</a:t>
            </a:r>
            <a:r>
              <a:rPr lang="en-US" sz="1400" dirty="0"/>
              <a:t>, H. Pedroso Marques, </a:t>
            </a:r>
            <a:r>
              <a:rPr lang="en-US" sz="1400" dirty="0" err="1"/>
              <a:t>P.Colomp</a:t>
            </a:r>
            <a:r>
              <a:rPr lang="en-US" sz="1400" dirty="0"/>
              <a:t>, </a:t>
            </a:r>
            <a:r>
              <a:rPr lang="en-US" sz="1400" dirty="0" err="1"/>
              <a:t>A.Dely</a:t>
            </a:r>
            <a:r>
              <a:rPr lang="en-US" sz="1400" dirty="0"/>
              <a:t>, </a:t>
            </a:r>
            <a:r>
              <a:rPr lang="en-US" sz="1400" dirty="0" err="1"/>
              <a:t>F.Falaise</a:t>
            </a:r>
            <a:r>
              <a:rPr lang="en-US" sz="1400" dirty="0"/>
              <a:t>, David </a:t>
            </a:r>
            <a:r>
              <a:rPr lang="en-US" sz="1400" dirty="0" err="1"/>
              <a:t>Frichet</a:t>
            </a:r>
            <a:r>
              <a:rPr lang="en-US" sz="1400" dirty="0"/>
              <a:t>, </a:t>
            </a:r>
            <a:r>
              <a:rPr lang="en-US" sz="1400" dirty="0" err="1"/>
              <a:t>Q.Qin</a:t>
            </a:r>
            <a:endParaRPr dirty="0"/>
          </a:p>
          <a:p>
            <a:pPr>
              <a:defRPr/>
            </a:pPr>
            <a:r>
              <a:rPr lang="en-US" sz="1400" dirty="0"/>
              <a:t>International collaborators</a:t>
            </a:r>
            <a:endParaRPr dirty="0"/>
          </a:p>
          <a:p>
            <a:pPr>
              <a:defRPr/>
            </a:pPr>
            <a:r>
              <a:rPr lang="en-US" sz="1400" dirty="0" err="1"/>
              <a:t>E.Nanni</a:t>
            </a:r>
            <a:r>
              <a:rPr lang="en-US" sz="1400" dirty="0"/>
              <a:t>, </a:t>
            </a:r>
            <a:r>
              <a:rPr lang="en-US" sz="1400" dirty="0" err="1"/>
              <a:t>A.Dhar</a:t>
            </a:r>
            <a:r>
              <a:rPr lang="en-US" sz="1400" dirty="0"/>
              <a:t>, W.-H. Tan, </a:t>
            </a:r>
            <a:r>
              <a:rPr lang="en-US" sz="1400" dirty="0" err="1"/>
              <a:t>G.Aymar</a:t>
            </a:r>
            <a:r>
              <a:rPr lang="en-US" sz="1400" dirty="0"/>
              <a:t> (SLAC), </a:t>
            </a:r>
            <a:endParaRPr dirty="0"/>
          </a:p>
          <a:p>
            <a:pPr>
              <a:defRPr/>
            </a:pPr>
            <a:r>
              <a:rPr lang="en-US" sz="1400" dirty="0" err="1"/>
              <a:t>A.Latina</a:t>
            </a:r>
            <a:r>
              <a:rPr lang="en-US" sz="1400" dirty="0"/>
              <a:t> (CERN), </a:t>
            </a:r>
            <a:endParaRPr dirty="0"/>
          </a:p>
          <a:p>
            <a:pPr>
              <a:defRPr/>
            </a:pPr>
            <a:r>
              <a:rPr lang="en-US" sz="1400" dirty="0" err="1"/>
              <a:t>D.Alesini</a:t>
            </a:r>
            <a:r>
              <a:rPr lang="en-US" sz="1400" dirty="0"/>
              <a:t>, </a:t>
            </a:r>
            <a:r>
              <a:rPr lang="en-US" sz="1400" dirty="0" err="1"/>
              <a:t>F.Cardelli</a:t>
            </a:r>
            <a:r>
              <a:rPr lang="en-US" sz="1400" dirty="0"/>
              <a:t>, </a:t>
            </a:r>
            <a:r>
              <a:rPr lang="en-US" sz="1400" dirty="0" err="1"/>
              <a:t>A.Giribono</a:t>
            </a:r>
            <a:r>
              <a:rPr lang="en-US" sz="1400" dirty="0"/>
              <a:t>, </a:t>
            </a:r>
            <a:r>
              <a:rPr lang="en-US" sz="1400" dirty="0" err="1"/>
              <a:t>C.Vaccarezza</a:t>
            </a:r>
            <a:r>
              <a:rPr lang="en-US" sz="1400" dirty="0"/>
              <a:t>, </a:t>
            </a:r>
            <a:r>
              <a:rPr lang="en-US" sz="1400" dirty="0" err="1"/>
              <a:t>G.Silvi</a:t>
            </a:r>
            <a:r>
              <a:rPr lang="en-US" sz="1400" dirty="0"/>
              <a:t> (INFN-LNF), </a:t>
            </a:r>
            <a:endParaRPr dirty="0"/>
          </a:p>
          <a:p>
            <a:pPr>
              <a:defRPr/>
            </a:pPr>
            <a:r>
              <a:rPr lang="en-US" sz="1400" dirty="0" err="1"/>
              <a:t>M.Andorf</a:t>
            </a:r>
            <a:r>
              <a:rPr lang="en-US" sz="1400" dirty="0"/>
              <a:t>, </a:t>
            </a:r>
            <a:r>
              <a:rPr lang="en-US" sz="1400" dirty="0" err="1"/>
              <a:t>J.Maxson</a:t>
            </a:r>
            <a:r>
              <a:rPr lang="en-US" sz="1400" dirty="0"/>
              <a:t> (Cornell), </a:t>
            </a:r>
            <a:endParaRPr dirty="0"/>
          </a:p>
          <a:p>
            <a:pPr>
              <a:defRPr/>
            </a:pPr>
            <a:r>
              <a:rPr lang="en-US" sz="1400" dirty="0" err="1"/>
              <a:t>P.Craievich</a:t>
            </a:r>
            <a:r>
              <a:rPr lang="en-US" sz="1400" dirty="0"/>
              <a:t>, </a:t>
            </a:r>
            <a:r>
              <a:rPr lang="en-US" sz="1400" dirty="0" err="1"/>
              <a:t>R.Zennaro</a:t>
            </a:r>
            <a:r>
              <a:rPr lang="en-US" sz="1400" dirty="0"/>
              <a:t> (PSI)</a:t>
            </a:r>
            <a:endParaRPr dirty="0"/>
          </a:p>
        </p:txBody>
      </p:sp>
      <p:sp>
        <p:nvSpPr>
          <p:cNvPr id="180560517" name="Rectangle 2"/>
          <p:cNvSpPr/>
          <p:nvPr/>
        </p:nvSpPr>
        <p:spPr bwMode="auto">
          <a:xfrm rot="20483950">
            <a:off x="6939162" y="4261865"/>
            <a:ext cx="2560345" cy="2880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/>
              <a:t>6GeV Linac injector</a:t>
            </a:r>
            <a:endParaRPr/>
          </a:p>
        </p:txBody>
      </p:sp>
      <p:sp>
        <p:nvSpPr>
          <p:cNvPr id="333707902" name="Slide Number Placeholder 3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Page </a:t>
            </a:r>
            <a:fld id="{733122C9-A0B9-462F-8757-0847AD287B63}" type="slidenum">
              <a:rPr lang="fr-FR"/>
              <a:t>24</a:t>
            </a:fld>
            <a:endParaRPr lang="fr-FR"/>
          </a:p>
        </p:txBody>
      </p:sp>
      <p:sp>
        <p:nvSpPr>
          <p:cNvPr id="1470201461" name="TextBox 7"/>
          <p:cNvSpPr txBox="1"/>
          <p:nvPr/>
        </p:nvSpPr>
        <p:spPr bwMode="auto">
          <a:xfrm>
            <a:off x="3143672" y="5683294"/>
            <a:ext cx="6058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3600">
                <a:solidFill>
                  <a:schemeClr val="bg1"/>
                </a:solidFill>
              </a:rPr>
              <a:t>Thank you for your attention!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55259463" name="Picture 1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151784" y="1844824"/>
            <a:ext cx="4132882" cy="3099662"/>
          </a:xfrm>
          <a:prstGeom prst="rect">
            <a:avLst/>
          </a:prstGeom>
        </p:spPr>
      </p:pic>
      <p:sp>
        <p:nvSpPr>
          <p:cNvPr id="2136638842" name="Title 1"/>
          <p:cNvSpPr>
            <a:spLocks noGrp="1"/>
          </p:cNvSpPr>
          <p:nvPr>
            <p:ph type="title"/>
          </p:nvPr>
        </p:nvSpPr>
        <p:spPr bwMode="auto">
          <a:xfrm>
            <a:off x="969600" y="116632"/>
            <a:ext cx="10982400" cy="493244"/>
          </a:xfrm>
        </p:spPr>
        <p:txBody>
          <a:bodyPr/>
          <a:lstStyle/>
          <a:p>
            <a:pPr>
              <a:defRPr/>
            </a:pPr>
            <a:r>
              <a:rPr lang="en-US"/>
              <a:t>Inj. Eff. in SR with 6GeV linac beam properties</a:t>
            </a:r>
            <a:endParaRPr/>
          </a:p>
        </p:txBody>
      </p:sp>
      <p:sp>
        <p:nvSpPr>
          <p:cNvPr id="1178152836" name="Slide Number Placeholder 2"/>
          <p:cNvSpPr>
            <a:spLocks noGrp="1"/>
          </p:cNvSpPr>
          <p:nvPr>
            <p:ph type="sldNum" idx="12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Page </a:t>
            </a: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1036902115" name="TextBox 3"/>
          <p:cNvSpPr txBox="1"/>
          <p:nvPr/>
        </p:nvSpPr>
        <p:spPr bwMode="auto">
          <a:xfrm>
            <a:off x="6823226" y="6006347"/>
            <a:ext cx="435355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150" dirty="0"/>
              <a:t>Normal conditions beam at -8.mm</a:t>
            </a:r>
            <a:endParaRPr dirty="0"/>
          </a:p>
        </p:txBody>
      </p:sp>
      <p:pic>
        <p:nvPicPr>
          <p:cNvPr id="228409482" name="Picture 5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890648" y="1831498"/>
            <a:ext cx="4254024" cy="3190518"/>
          </a:xfrm>
          <a:prstGeom prst="rect">
            <a:avLst/>
          </a:prstGeom>
        </p:spPr>
      </p:pic>
      <p:sp>
        <p:nvSpPr>
          <p:cNvPr id="859003987" name="TextBox 4"/>
          <p:cNvSpPr txBox="1"/>
          <p:nvPr/>
        </p:nvSpPr>
        <p:spPr bwMode="auto">
          <a:xfrm>
            <a:off x="6929984" y="636042"/>
            <a:ext cx="5057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b="1"/>
              <a:t>A. Sauret</a:t>
            </a:r>
            <a:r>
              <a:rPr lang="en-US"/>
              <a:t>, PhD student, Beam Dynamics group</a:t>
            </a:r>
            <a:endParaRPr/>
          </a:p>
        </p:txBody>
      </p:sp>
      <p:sp>
        <p:nvSpPr>
          <p:cNvPr id="477368782" name="Rectangle 7"/>
          <p:cNvSpPr/>
          <p:nvPr/>
        </p:nvSpPr>
        <p:spPr bwMode="auto">
          <a:xfrm>
            <a:off x="8874703" y="1987431"/>
            <a:ext cx="57704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Bunch length = 2mm</a:t>
            </a:r>
            <a:endParaRPr/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1/1 nm.rad</a:t>
            </a:r>
            <a:endParaRPr/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Peak I.E. = 99.9%</a:t>
            </a:r>
            <a:endParaRPr/>
          </a:p>
        </p:txBody>
      </p:sp>
      <p:grpSp>
        <p:nvGrpSpPr>
          <p:cNvPr id="1897920416" name="Group 19"/>
          <p:cNvGrpSpPr/>
          <p:nvPr/>
        </p:nvGrpSpPr>
        <p:grpSpPr bwMode="auto">
          <a:xfrm>
            <a:off x="123924" y="1831498"/>
            <a:ext cx="4071442" cy="3159373"/>
            <a:chOff x="123924" y="1831498"/>
            <a:chExt cx="4343828" cy="337074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rcRect r="3346"/>
            <a:stretch/>
          </p:blipFill>
          <p:spPr bwMode="auto">
            <a:xfrm>
              <a:off x="123924" y="1831498"/>
              <a:ext cx="4343828" cy="337074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 bwMode="auto">
            <a:xfrm>
              <a:off x="1027320" y="2004033"/>
              <a:ext cx="2764424" cy="92333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>
                  <a:solidFill>
                    <a:schemeClr val="bg1"/>
                  </a:solidFill>
                </a:rPr>
                <a:t>Bunch length = 20mm</a:t>
              </a:r>
              <a:endParaRPr/>
            </a:p>
            <a:p>
              <a:pPr>
                <a:defRPr/>
              </a:pPr>
              <a:r>
                <a:rPr lang="en-US">
                  <a:solidFill>
                    <a:schemeClr val="bg1"/>
                  </a:solidFill>
                </a:rPr>
                <a:t>60/30 nm.rad</a:t>
              </a:r>
              <a:endParaRPr/>
            </a:p>
            <a:p>
              <a:pPr>
                <a:defRPr/>
              </a:pPr>
              <a:r>
                <a:rPr lang="en-US">
                  <a:solidFill>
                    <a:schemeClr val="bg1"/>
                  </a:solidFill>
                </a:rPr>
                <a:t>Peak I.E. = 82%</a:t>
              </a:r>
              <a:endParaRPr/>
            </a:p>
          </p:txBody>
        </p:sp>
        <p:sp>
          <p:nvSpPr>
            <p:cNvPr id="13" name="TextBox 12"/>
            <p:cNvSpPr txBox="1"/>
            <p:nvPr/>
          </p:nvSpPr>
          <p:spPr bwMode="auto">
            <a:xfrm>
              <a:off x="2550777" y="4046046"/>
              <a:ext cx="1787669" cy="36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b="1">
                  <a:solidFill>
                    <a:schemeClr val="bg1"/>
                  </a:solidFill>
                </a:rPr>
                <a:t>Booster (2025)</a:t>
              </a:r>
              <a:endParaRPr/>
            </a:p>
          </p:txBody>
        </p:sp>
      </p:grpSp>
      <p:sp>
        <p:nvSpPr>
          <p:cNvPr id="1630165274" name="TextBox 18"/>
          <p:cNvSpPr txBox="1"/>
          <p:nvPr/>
        </p:nvSpPr>
        <p:spPr bwMode="auto">
          <a:xfrm>
            <a:off x="10115468" y="4130529"/>
            <a:ext cx="1864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>
                <a:solidFill>
                  <a:schemeClr val="bg1"/>
                </a:solidFill>
              </a:rPr>
              <a:t>6GeV LINAC</a:t>
            </a:r>
            <a:endParaRPr/>
          </a:p>
        </p:txBody>
      </p:sp>
      <p:sp>
        <p:nvSpPr>
          <p:cNvPr id="680181959" name="Footer Placeholder 15"/>
          <p:cNvSpPr>
            <a:spLocks noGrp="1"/>
          </p:cNvSpPr>
          <p:nvPr>
            <p:ph type="ft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l COLD Cool copper Operation Linac Demonstrator and preliminary studies for a 6GeV injector Linac at ESRF l LCWS2025, Valencia, 22nd Oct 2025 l A. D'Elia et al.</a:t>
            </a:r>
            <a:endParaRPr/>
          </a:p>
        </p:txBody>
      </p:sp>
      <p:sp>
        <p:nvSpPr>
          <p:cNvPr id="6511892" name="Rectangle 23"/>
          <p:cNvSpPr/>
          <p:nvPr/>
        </p:nvSpPr>
        <p:spPr bwMode="auto">
          <a:xfrm>
            <a:off x="4767656" y="1987431"/>
            <a:ext cx="25910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Bunch length = 20mm</a:t>
            </a:r>
            <a:endParaRPr/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27/54 nm.rad</a:t>
            </a:r>
            <a:endParaRPr/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Peak I.E. = 92%</a:t>
            </a:r>
            <a:endParaRPr/>
          </a:p>
        </p:txBody>
      </p:sp>
      <p:sp>
        <p:nvSpPr>
          <p:cNvPr id="1747164232" name="TextBox 24"/>
          <p:cNvSpPr txBox="1"/>
          <p:nvPr/>
        </p:nvSpPr>
        <p:spPr bwMode="auto">
          <a:xfrm>
            <a:off x="5961789" y="3879391"/>
            <a:ext cx="1675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>
                <a:solidFill>
                  <a:schemeClr val="bg1"/>
                </a:solidFill>
              </a:rPr>
              <a:t>Booster (upgrade)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44839293" name="Slide Number Placeholder 4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Page </a:t>
            </a:r>
            <a:fld id="{733122C9-A0B9-462F-8757-0847AD287B63}" type="slidenum">
              <a:rPr lang="fr-FR"/>
              <a:t>4</a:t>
            </a:fld>
            <a:endParaRPr lang="fr-FR"/>
          </a:p>
        </p:txBody>
      </p:sp>
      <p:sp>
        <p:nvSpPr>
          <p:cNvPr id="417281031" name="Footer Placeholder 5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l COLD Cool copper Operation Linac Demonstrator and preliminary studies for a 6GeV injector Linac at ESRF l LCWS2025, Valencia, 22nd Oct 2025 l A. D'Elia et al.</a:t>
            </a:r>
            <a:endParaRPr lang="fr-FR"/>
          </a:p>
        </p:txBody>
      </p:sp>
      <p:grpSp>
        <p:nvGrpSpPr>
          <p:cNvPr id="773939866" name="Group 25"/>
          <p:cNvGrpSpPr/>
          <p:nvPr/>
        </p:nvGrpSpPr>
        <p:grpSpPr bwMode="auto">
          <a:xfrm>
            <a:off x="500907" y="190356"/>
            <a:ext cx="9920000" cy="6525758"/>
            <a:chOff x="303969" y="836712"/>
            <a:chExt cx="9920000" cy="6525758"/>
          </a:xfrm>
        </p:grpSpPr>
        <p:graphicFrame>
          <p:nvGraphicFramePr>
            <p:cNvPr id="11" name="Diagram 10"/>
            <p:cNvGraphicFramePr>
              <a:graphicFrameLocks/>
            </p:cNvGraphicFramePr>
            <p:nvPr/>
          </p:nvGraphicFramePr>
          <p:xfrm>
            <a:off x="303969" y="836712"/>
            <a:ext cx="9920000" cy="652575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2" name="TextBox 11"/>
            <p:cNvSpPr txBox="1"/>
            <p:nvPr/>
          </p:nvSpPr>
          <p:spPr bwMode="auto">
            <a:xfrm>
              <a:off x="4436494" y="3964221"/>
              <a:ext cx="267522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600"/>
                <a:t>Non-linear injector kicker</a:t>
              </a:r>
              <a:endParaRPr/>
            </a:p>
            <a:p>
              <a:pPr>
                <a:defRPr/>
              </a:pPr>
              <a:r>
                <a:rPr lang="en-US" sz="1600"/>
                <a:t>Transparent injections</a:t>
              </a:r>
              <a:endParaRPr/>
            </a:p>
            <a:p>
              <a:pPr>
                <a:defRPr/>
              </a:pPr>
              <a:r>
                <a:rPr lang="en-US" sz="1600"/>
                <a:t>Maintain injection efficiency</a:t>
              </a:r>
              <a:endParaRPr/>
            </a:p>
          </p:txBody>
        </p:sp>
        <p:sp>
          <p:nvSpPr>
            <p:cNvPr id="13" name="TextBox 12"/>
            <p:cNvSpPr txBox="1"/>
            <p:nvPr/>
          </p:nvSpPr>
          <p:spPr bwMode="auto">
            <a:xfrm>
              <a:off x="2450722" y="5204200"/>
              <a:ext cx="3061543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600"/>
                <a:t>Lower natural emittance</a:t>
              </a:r>
              <a:endParaRPr/>
            </a:p>
            <a:p>
              <a:pPr>
                <a:defRPr/>
              </a:pPr>
              <a:r>
                <a:rPr lang="en-US" sz="1600"/>
                <a:t>Higher injection efficiency in SR</a:t>
              </a:r>
              <a:endParaRPr/>
            </a:p>
            <a:p>
              <a:pPr>
                <a:defRPr/>
              </a:pPr>
              <a:r>
                <a:rPr lang="en-US" sz="1600"/>
                <a:t>Higher extraction efficiency</a:t>
              </a:r>
              <a:endParaRPr/>
            </a:p>
          </p:txBody>
        </p:sp>
        <p:sp>
          <p:nvSpPr>
            <p:cNvPr id="14" name="TextBox 13"/>
            <p:cNvSpPr txBox="1"/>
            <p:nvPr/>
          </p:nvSpPr>
          <p:spPr bwMode="auto">
            <a:xfrm>
              <a:off x="541220" y="5539728"/>
              <a:ext cx="150554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600"/>
                <a:t>More reliability</a:t>
              </a:r>
              <a:endParaRPr/>
            </a:p>
            <a:p>
              <a:pPr>
                <a:defRPr/>
              </a:pPr>
              <a:r>
                <a:rPr lang="en-US" sz="1600"/>
                <a:t>Modernization</a:t>
              </a:r>
              <a:endParaRPr/>
            </a:p>
            <a:p>
              <a:pPr>
                <a:defRPr/>
              </a:pPr>
              <a:r>
                <a:rPr lang="en-US" sz="1600"/>
                <a:t>Higher energy</a:t>
              </a:r>
              <a:endParaRPr/>
            </a:p>
          </p:txBody>
        </p:sp>
        <p:sp>
          <p:nvSpPr>
            <p:cNvPr id="21" name="TextBox 20"/>
            <p:cNvSpPr txBox="1"/>
            <p:nvPr/>
          </p:nvSpPr>
          <p:spPr bwMode="auto">
            <a:xfrm>
              <a:off x="2943176" y="4364331"/>
              <a:ext cx="813043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1100"/>
                <a:t>Advanced</a:t>
              </a:r>
              <a:endParaRPr/>
            </a:p>
            <a:p>
              <a:pPr algn="ctr">
                <a:defRPr/>
              </a:pPr>
              <a:r>
                <a:rPr lang="en-US" sz="1100"/>
                <a:t>design </a:t>
              </a:r>
              <a:endParaRPr/>
            </a:p>
            <a:p>
              <a:pPr algn="ctr">
                <a:defRPr/>
              </a:pPr>
              <a:r>
                <a:rPr lang="en-US" sz="2800">
                  <a:solidFill>
                    <a:schemeClr val="accent4"/>
                  </a:solidFill>
                </a:rPr>
                <a:t>✓</a:t>
              </a:r>
              <a:r>
                <a:rPr lang="en-US" sz="2800">
                  <a:solidFill>
                    <a:schemeClr val="accent6"/>
                  </a:solidFill>
                </a:rPr>
                <a:t> </a:t>
              </a:r>
              <a:endParaRPr lang="en-US">
                <a:solidFill>
                  <a:schemeClr val="accent6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 bwMode="auto">
            <a:xfrm>
              <a:off x="826494" y="4823040"/>
              <a:ext cx="990976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1100"/>
                <a:t>Procurement</a:t>
              </a:r>
              <a:endParaRPr lang="en-US"/>
            </a:p>
            <a:p>
              <a:pPr algn="ctr">
                <a:defRPr/>
              </a:pPr>
              <a:r>
                <a:rPr lang="en-US" sz="2800">
                  <a:solidFill>
                    <a:schemeClr val="accent2"/>
                  </a:solidFill>
                </a:rPr>
                <a:t>✓</a:t>
              </a:r>
              <a:r>
                <a:rPr lang="en-US" sz="2800">
                  <a:solidFill>
                    <a:schemeClr val="accent6"/>
                  </a:solidFill>
                </a:rPr>
                <a:t> </a:t>
              </a:r>
              <a:endParaRPr lang="en-US">
                <a:solidFill>
                  <a:schemeClr val="accent6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 bwMode="auto">
            <a:xfrm>
              <a:off x="4517381" y="3285891"/>
              <a:ext cx="877163" cy="800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1050"/>
                <a:t>Advanced</a:t>
              </a:r>
              <a:r>
                <a:rPr lang="en-US"/>
                <a:t> </a:t>
              </a:r>
              <a:endParaRPr/>
            </a:p>
            <a:p>
              <a:pPr algn="ctr">
                <a:defRPr/>
              </a:pPr>
              <a:r>
                <a:rPr lang="en-US" sz="2800">
                  <a:solidFill>
                    <a:schemeClr val="accent3"/>
                  </a:solidFill>
                </a:rPr>
                <a:t>✓</a:t>
              </a:r>
              <a:r>
                <a:rPr lang="en-US" sz="2800">
                  <a:solidFill>
                    <a:schemeClr val="accent6"/>
                  </a:solidFill>
                </a:rPr>
                <a:t> </a:t>
              </a:r>
              <a:endParaRPr lang="en-US">
                <a:solidFill>
                  <a:schemeClr val="accent6"/>
                </a:solidFill>
              </a:endParaRPr>
            </a:p>
          </p:txBody>
        </p:sp>
      </p:grpSp>
      <p:sp>
        <p:nvSpPr>
          <p:cNvPr id="387937221" name="TextBox 26"/>
          <p:cNvSpPr txBox="1"/>
          <p:nvPr/>
        </p:nvSpPr>
        <p:spPr bwMode="auto">
          <a:xfrm>
            <a:off x="1231750" y="6015299"/>
            <a:ext cx="1839914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/>
              <a:t>Short term</a:t>
            </a:r>
            <a:endParaRPr/>
          </a:p>
        </p:txBody>
      </p:sp>
      <p:sp>
        <p:nvSpPr>
          <p:cNvPr id="1243249226" name="TextBox 27"/>
          <p:cNvSpPr txBox="1"/>
          <p:nvPr/>
        </p:nvSpPr>
        <p:spPr bwMode="auto">
          <a:xfrm>
            <a:off x="10776520" y="170079"/>
            <a:ext cx="1296144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Long-term</a:t>
            </a:r>
            <a:endParaRPr/>
          </a:p>
        </p:txBody>
      </p:sp>
      <p:sp>
        <p:nvSpPr>
          <p:cNvPr id="1616313301" name="TextBox 19"/>
          <p:cNvSpPr txBox="1"/>
          <p:nvPr/>
        </p:nvSpPr>
        <p:spPr bwMode="auto">
          <a:xfrm>
            <a:off x="7392144" y="1968037"/>
            <a:ext cx="4290812" cy="4562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b="1"/>
              <a:t>Replace existing injectors with a full energy injector linac</a:t>
            </a:r>
          </a:p>
          <a:p>
            <a:pPr algn="ctr">
              <a:defRPr/>
            </a:pPr>
            <a:r>
              <a:rPr lang="en-US" sz="1600"/>
              <a:t>Higher injection efficiency, lower injection perturbation, enable/facilitate future SR upgrades</a:t>
            </a:r>
            <a:endParaRPr/>
          </a:p>
          <a:p>
            <a:pPr algn="ctr">
              <a:defRPr/>
            </a:pPr>
            <a:r>
              <a:rPr lang="en-US" sz="1400"/>
              <a:t>6GeV + margin</a:t>
            </a:r>
            <a:endParaRPr/>
          </a:p>
          <a:p>
            <a:pPr algn="ctr">
              <a:defRPr/>
            </a:pPr>
            <a:r>
              <a:rPr lang="en-US" sz="1400"/>
              <a:t>&gt; 600 pC (single bunch)</a:t>
            </a:r>
            <a:endParaRPr/>
          </a:p>
          <a:p>
            <a:pPr algn="ctr">
              <a:defRPr/>
            </a:pPr>
            <a:r>
              <a:rPr lang="en-US" sz="1400"/>
              <a:t>&lt; 1 nm.rad at SR injection</a:t>
            </a:r>
            <a:endParaRPr/>
          </a:p>
          <a:p>
            <a:pPr algn="ctr">
              <a:defRPr/>
            </a:pPr>
            <a:r>
              <a:rPr lang="en-US" sz="1400"/>
              <a:t>&lt; 0.1 % energy spread</a:t>
            </a:r>
            <a:endParaRPr/>
          </a:p>
          <a:p>
            <a:pPr algn="ctr">
              <a:defRPr/>
            </a:pPr>
            <a:r>
              <a:rPr lang="en-US" sz="1400"/>
              <a:t>&lt; 1 mm bunch length</a:t>
            </a:r>
            <a:endParaRPr/>
          </a:p>
          <a:p>
            <a:pPr algn="ctr">
              <a:defRPr/>
            </a:pPr>
            <a:r>
              <a:rPr lang="en-US" sz="1400"/>
              <a:t>&gt; 4 Hz repetition rate</a:t>
            </a:r>
            <a:endParaRPr/>
          </a:p>
          <a:p>
            <a:pPr algn="ctr">
              <a:defRPr/>
            </a:pPr>
            <a:r>
              <a:rPr lang="en-US" sz="1400"/>
              <a:t>Bunch spacing 2.8ns (in the SR) </a:t>
            </a:r>
            <a:endParaRPr/>
          </a:p>
          <a:p>
            <a:pPr algn="ctr">
              <a:defRPr/>
            </a:pPr>
            <a:r>
              <a:rPr lang="en-US" sz="1400"/>
              <a:t>Fits on site (maximum 180m)</a:t>
            </a:r>
            <a:endParaRPr/>
          </a:p>
          <a:p>
            <a:pPr algn="ctr">
              <a:defRPr/>
            </a:pPr>
            <a:r>
              <a:rPr lang="en-US" sz="1400"/>
              <a:t>As low energy consumption as possible</a:t>
            </a:r>
            <a:endParaRPr/>
          </a:p>
          <a:p>
            <a:pPr algn="ctr">
              <a:defRPr/>
            </a:pPr>
            <a:r>
              <a:rPr lang="en-US" sz="1400"/>
              <a:t>User facility grade :</a:t>
            </a:r>
            <a:endParaRPr/>
          </a:p>
          <a:p>
            <a:pPr marL="285750" indent="-285750" algn="ctr">
              <a:buFont typeface="Arial"/>
              <a:buChar char="•"/>
              <a:defRPr/>
            </a:pPr>
            <a:r>
              <a:rPr lang="en-US" sz="1400"/>
              <a:t>Reliability </a:t>
            </a:r>
            <a:endParaRPr/>
          </a:p>
          <a:p>
            <a:pPr marL="285750" indent="-285750" algn="ctr">
              <a:buFont typeface="Arial"/>
              <a:buChar char="•"/>
              <a:defRPr/>
            </a:pPr>
            <a:r>
              <a:rPr lang="en-US" sz="1400"/>
              <a:t>Reproducibility </a:t>
            </a:r>
            <a:r>
              <a:rPr lang="en-US" sz="1000"/>
              <a:t>(turn on 1 month later and it works as before)</a:t>
            </a:r>
            <a:endParaRPr lang="en-US" sz="1400"/>
          </a:p>
          <a:p>
            <a:pPr marL="285750" indent="-285750" algn="ctr">
              <a:buFont typeface="Arial"/>
              <a:buChar char="•"/>
              <a:defRPr/>
            </a:pPr>
            <a:r>
              <a:rPr lang="en-US" sz="1400"/>
              <a:t>Maintainability </a:t>
            </a:r>
            <a:r>
              <a:rPr lang="en-US" sz="1050"/>
              <a:t>easy to repair or operate with failing component for long term</a:t>
            </a:r>
            <a:endParaRPr/>
          </a:p>
          <a:p>
            <a:pPr algn="ctr">
              <a:defRPr/>
            </a:pPr>
            <a:r>
              <a:rPr lang="en-US" sz="1400"/>
              <a:t>FEL option to be studied</a:t>
            </a:r>
            <a:endParaRPr/>
          </a:p>
        </p:txBody>
      </p:sp>
      <p:sp>
        <p:nvSpPr>
          <p:cNvPr id="694219462" name="Triangle 28"/>
          <p:cNvSpPr/>
          <p:nvPr/>
        </p:nvSpPr>
        <p:spPr bwMode="auto">
          <a:xfrm rot="5400000">
            <a:off x="785578" y="6057086"/>
            <a:ext cx="365236" cy="289855"/>
          </a:xfrm>
          <a:prstGeom prst="triangle">
            <a:avLst>
              <a:gd name="adj" fmla="val 50000"/>
            </a:avLst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07704041" name="Triangle 30"/>
          <p:cNvSpPr/>
          <p:nvPr/>
        </p:nvSpPr>
        <p:spPr bwMode="auto">
          <a:xfrm rot="5400000">
            <a:off x="10383217" y="220651"/>
            <a:ext cx="365236" cy="289855"/>
          </a:xfrm>
          <a:prstGeom prst="triangle">
            <a:avLst>
              <a:gd name="adj" fmla="val 50000"/>
            </a:avLst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91099217" name="TextBox 1"/>
          <p:cNvSpPr txBox="1"/>
          <p:nvPr/>
        </p:nvSpPr>
        <p:spPr bwMode="auto">
          <a:xfrm>
            <a:off x="5690724" y="2905544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400">
                <a:solidFill>
                  <a:schemeClr val="bg1">
                    <a:lumMod val="75000"/>
                  </a:schemeClr>
                </a:solidFill>
              </a:rPr>
              <a:t>3 M€</a:t>
            </a:r>
            <a:endParaRPr/>
          </a:p>
        </p:txBody>
      </p:sp>
      <p:sp>
        <p:nvSpPr>
          <p:cNvPr id="1506710516" name="TextBox 17"/>
          <p:cNvSpPr txBox="1"/>
          <p:nvPr/>
        </p:nvSpPr>
        <p:spPr bwMode="auto">
          <a:xfrm>
            <a:off x="3994903" y="4270405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400">
                <a:solidFill>
                  <a:schemeClr val="bg1">
                    <a:lumMod val="75000"/>
                  </a:schemeClr>
                </a:solidFill>
              </a:rPr>
              <a:t>0.5 M€</a:t>
            </a:r>
            <a:endParaRPr/>
          </a:p>
        </p:txBody>
      </p:sp>
      <p:sp>
        <p:nvSpPr>
          <p:cNvPr id="131853019" name="TextBox 18"/>
          <p:cNvSpPr txBox="1"/>
          <p:nvPr/>
        </p:nvSpPr>
        <p:spPr bwMode="auto">
          <a:xfrm>
            <a:off x="1763050" y="4649076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400">
                <a:solidFill>
                  <a:schemeClr val="bg1">
                    <a:lumMod val="75000"/>
                  </a:schemeClr>
                </a:solidFill>
              </a:rPr>
              <a:t>1.5 M€</a:t>
            </a:r>
            <a:endParaRPr/>
          </a:p>
        </p:txBody>
      </p:sp>
      <p:sp>
        <p:nvSpPr>
          <p:cNvPr id="1892805549" name="Oval 2"/>
          <p:cNvSpPr/>
          <p:nvPr/>
        </p:nvSpPr>
        <p:spPr bwMode="auto">
          <a:xfrm>
            <a:off x="5303912" y="404664"/>
            <a:ext cx="1296144" cy="129614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/>
              <a:t>COLD</a:t>
            </a:r>
            <a:endParaRPr/>
          </a:p>
        </p:txBody>
      </p:sp>
      <p:sp>
        <p:nvSpPr>
          <p:cNvPr id="763148847" name="TextBox 23"/>
          <p:cNvSpPr txBox="1"/>
          <p:nvPr/>
        </p:nvSpPr>
        <p:spPr bwMode="auto">
          <a:xfrm>
            <a:off x="5699684" y="1016877"/>
            <a:ext cx="66075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/>
              <a:t>started</a:t>
            </a:r>
            <a:r>
              <a:rPr lang="en-US"/>
              <a:t> </a:t>
            </a:r>
            <a:endParaRPr/>
          </a:p>
          <a:p>
            <a:pPr algn="ctr">
              <a:defRPr/>
            </a:pPr>
            <a:r>
              <a:rPr lang="en-US" sz="2800">
                <a:solidFill>
                  <a:schemeClr val="accent3"/>
                </a:solidFill>
              </a:rPr>
              <a:t>✓</a:t>
            </a:r>
            <a:r>
              <a:rPr lang="en-US" sz="2800">
                <a:solidFill>
                  <a:schemeClr val="accent6"/>
                </a:solidFill>
              </a:rPr>
              <a:t> </a:t>
            </a:r>
            <a:endParaRPr lang="en-US">
              <a:solidFill>
                <a:schemeClr val="accent6"/>
              </a:solidFill>
            </a:endParaRPr>
          </a:p>
        </p:txBody>
      </p:sp>
      <p:sp>
        <p:nvSpPr>
          <p:cNvPr id="19475824" name="TextBox 24"/>
          <p:cNvSpPr txBox="1"/>
          <p:nvPr/>
        </p:nvSpPr>
        <p:spPr bwMode="auto">
          <a:xfrm>
            <a:off x="6189144" y="1546919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400">
                <a:solidFill>
                  <a:schemeClr val="bg1">
                    <a:lumMod val="75000"/>
                  </a:schemeClr>
                </a:solidFill>
              </a:rPr>
              <a:t>5 M€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99647548" name="Picture 38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905535" y="622670"/>
            <a:ext cx="7058763" cy="4606530"/>
          </a:xfrm>
          <a:prstGeom prst="rect">
            <a:avLst/>
          </a:prstGeom>
        </p:spPr>
      </p:pic>
      <p:sp>
        <p:nvSpPr>
          <p:cNvPr id="1655312986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6GeV full energy LINAC: better beam, less consumption, same cost</a:t>
            </a:r>
            <a:endParaRPr/>
          </a:p>
        </p:txBody>
      </p:sp>
      <p:sp>
        <p:nvSpPr>
          <p:cNvPr id="1191502490" name="Slide Number Placeholder 3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Page </a:t>
            </a:r>
            <a:fld id="{733122C9-A0B9-462F-8757-0847AD287B63}" type="slidenum">
              <a:rPr lang="fr-FR"/>
              <a:t>5</a:t>
            </a:fld>
            <a:endParaRPr lang="fr-FR"/>
          </a:p>
        </p:txBody>
      </p:sp>
      <p:sp>
        <p:nvSpPr>
          <p:cNvPr id="736607315" name="Footer Placeholder 4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l COLD Cool copper Operation Linac Demonstrator and preliminary studies for a 6GeV injector Linac at ESRF l LCWS2025, Valencia, 22nd Oct 2025 l A. D'Elia et al.</a:t>
            </a:r>
            <a:endParaRPr lang="fr-FR"/>
          </a:p>
        </p:txBody>
      </p:sp>
      <p:pic>
        <p:nvPicPr>
          <p:cNvPr id="2022198905" name="Picture 6"/>
          <p:cNvPicPr>
            <a:picLocks noChangeAspect="1"/>
          </p:cNvPicPr>
          <p:nvPr/>
        </p:nvPicPr>
        <p:blipFill>
          <a:blip r:embed="rId4"/>
          <a:srcRect l="49777" t="33162" r="9108" b="39494"/>
          <a:stretch/>
        </p:blipFill>
        <p:spPr bwMode="auto">
          <a:xfrm>
            <a:off x="623391" y="764704"/>
            <a:ext cx="4073015" cy="2423427"/>
          </a:xfrm>
          <a:prstGeom prst="rect">
            <a:avLst/>
          </a:prstGeom>
        </p:spPr>
      </p:pic>
      <p:sp>
        <p:nvSpPr>
          <p:cNvPr id="1789166511" name="Rounded Rectangle 5"/>
          <p:cNvSpPr/>
          <p:nvPr/>
        </p:nvSpPr>
        <p:spPr bwMode="auto">
          <a:xfrm>
            <a:off x="3503712" y="908720"/>
            <a:ext cx="1080120" cy="1944216"/>
          </a:xfrm>
          <a:prstGeom prst="roundRect">
            <a:avLst>
              <a:gd name="adj" fmla="val 16667"/>
            </a:avLst>
          </a:prstGeom>
          <a:noFill/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601723551" name="Picture 11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578407" y="2906573"/>
            <a:ext cx="4097666" cy="3447243"/>
          </a:xfrm>
          <a:prstGeom prst="rect">
            <a:avLst/>
          </a:prstGeom>
        </p:spPr>
      </p:pic>
      <p:sp>
        <p:nvSpPr>
          <p:cNvPr id="1662613862" name="Rounded Rectangle 12"/>
          <p:cNvSpPr/>
          <p:nvPr/>
        </p:nvSpPr>
        <p:spPr bwMode="auto">
          <a:xfrm>
            <a:off x="8040216" y="3212976"/>
            <a:ext cx="432048" cy="216024"/>
          </a:xfrm>
          <a:prstGeom prst="roundRect">
            <a:avLst>
              <a:gd name="adj" fmla="val 16667"/>
            </a:avLst>
          </a:prstGeom>
          <a:noFill/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33709059" name="Rounded Rectangle 13"/>
          <p:cNvSpPr/>
          <p:nvPr/>
        </p:nvSpPr>
        <p:spPr bwMode="auto">
          <a:xfrm>
            <a:off x="10128448" y="3190585"/>
            <a:ext cx="432048" cy="216024"/>
          </a:xfrm>
          <a:prstGeom prst="roundRect">
            <a:avLst>
              <a:gd name="adj" fmla="val 16667"/>
            </a:avLst>
          </a:prstGeom>
          <a:noFill/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4679781" name="Rounded Rectangle 14"/>
          <p:cNvSpPr/>
          <p:nvPr/>
        </p:nvSpPr>
        <p:spPr bwMode="auto">
          <a:xfrm>
            <a:off x="10776520" y="3190585"/>
            <a:ext cx="432048" cy="216024"/>
          </a:xfrm>
          <a:prstGeom prst="roundRect">
            <a:avLst>
              <a:gd name="adj" fmla="val 16667"/>
            </a:avLst>
          </a:prstGeom>
          <a:noFill/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12347533" name="TextBox 15"/>
          <p:cNvSpPr txBox="1"/>
          <p:nvPr/>
        </p:nvSpPr>
        <p:spPr bwMode="auto">
          <a:xfrm>
            <a:off x="8728754" y="2837411"/>
            <a:ext cx="13003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Fits on site</a:t>
            </a:r>
            <a:endParaRPr/>
          </a:p>
        </p:txBody>
      </p:sp>
      <p:cxnSp>
        <p:nvCxnSpPr>
          <p:cNvPr id="1546722598" name="Elbow Connector 17"/>
          <p:cNvCxnSpPr>
            <a:endCxn id="1662613862" idx="0"/>
          </p:cNvCxnSpPr>
          <p:nvPr/>
        </p:nvCxnSpPr>
        <p:spPr bwMode="auto">
          <a:xfrm rot="10800000" flipV="1">
            <a:off x="8256241" y="3022076"/>
            <a:ext cx="447865" cy="19090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9271848" name="Elbow Connector 19"/>
          <p:cNvCxnSpPr>
            <a:stCxn id="2012347533" idx="3"/>
            <a:endCxn id="433709059" idx="0"/>
          </p:cNvCxnSpPr>
          <p:nvPr/>
        </p:nvCxnSpPr>
        <p:spPr bwMode="auto">
          <a:xfrm>
            <a:off x="10029110" y="3022077"/>
            <a:ext cx="315362" cy="16850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6950891" name="Elbow Connector 23"/>
          <p:cNvCxnSpPr>
            <a:stCxn id="2012347533" idx="3"/>
            <a:endCxn id="454679781" idx="0"/>
          </p:cNvCxnSpPr>
          <p:nvPr/>
        </p:nvCxnSpPr>
        <p:spPr bwMode="auto">
          <a:xfrm>
            <a:off x="10029110" y="3022077"/>
            <a:ext cx="963434" cy="16850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9843322" name="TextBox 31"/>
          <p:cNvSpPr txBox="1"/>
          <p:nvPr/>
        </p:nvSpPr>
        <p:spPr bwMode="auto">
          <a:xfrm>
            <a:off x="6710227" y="5344163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>
                <a:solidFill>
                  <a:srgbClr val="C00000"/>
                </a:solidFill>
              </a:rPr>
              <a:t>X </a:t>
            </a:r>
            <a:r>
              <a:rPr lang="en-US"/>
              <a:t>”pushed” design</a:t>
            </a:r>
            <a:endParaRPr/>
          </a:p>
        </p:txBody>
      </p:sp>
      <p:sp>
        <p:nvSpPr>
          <p:cNvPr id="973296207" name="TextBox 32"/>
          <p:cNvSpPr txBox="1"/>
          <p:nvPr/>
        </p:nvSpPr>
        <p:spPr bwMode="auto">
          <a:xfrm>
            <a:off x="10622340" y="5269850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>
                <a:solidFill>
                  <a:srgbClr val="C00000"/>
                </a:solidFill>
              </a:rPr>
              <a:t>X </a:t>
            </a:r>
            <a:r>
              <a:rPr lang="en-US"/>
              <a:t>High cost</a:t>
            </a:r>
            <a:endParaRPr/>
          </a:p>
        </p:txBody>
      </p:sp>
      <p:sp>
        <p:nvSpPr>
          <p:cNvPr id="1323535999" name="TextBox 36"/>
          <p:cNvSpPr txBox="1"/>
          <p:nvPr/>
        </p:nvSpPr>
        <p:spPr bwMode="auto">
          <a:xfrm>
            <a:off x="8984545" y="5837019"/>
            <a:ext cx="2287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b="1">
                <a:solidFill>
                  <a:schemeClr val="bg2"/>
                </a:solidFill>
              </a:rPr>
              <a:t>V</a:t>
            </a:r>
            <a:r>
              <a:rPr lang="en-US">
                <a:solidFill>
                  <a:srgbClr val="C00000"/>
                </a:solidFill>
              </a:rPr>
              <a:t> </a:t>
            </a:r>
            <a:r>
              <a:rPr lang="en-US"/>
              <a:t>BEST SOLUTION</a:t>
            </a:r>
            <a:endParaRPr/>
          </a:p>
          <a:p>
            <a:pPr>
              <a:defRPr/>
            </a:pPr>
            <a:r>
              <a:rPr lang="en-US"/>
              <a:t>Lowest consumption</a:t>
            </a:r>
            <a:endParaRPr/>
          </a:p>
        </p:txBody>
      </p:sp>
      <p:sp>
        <p:nvSpPr>
          <p:cNvPr id="2136137616" name="TextBox 39"/>
          <p:cNvSpPr txBox="1"/>
          <p:nvPr/>
        </p:nvSpPr>
        <p:spPr bwMode="auto">
          <a:xfrm>
            <a:off x="4874970" y="5968167"/>
            <a:ext cx="22717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x25 = 100Hz 6GeV FEL power</a:t>
            </a:r>
            <a:endParaRPr dirty="0"/>
          </a:p>
        </p:txBody>
      </p:sp>
      <p:cxnSp>
        <p:nvCxnSpPr>
          <p:cNvPr id="365294470" name="Elbow Connector 41"/>
          <p:cNvCxnSpPr>
            <a:endCxn id="2136137616" idx="1"/>
          </p:cNvCxnSpPr>
          <p:nvPr/>
        </p:nvCxnSpPr>
        <p:spPr bwMode="auto">
          <a:xfrm rot="5400000">
            <a:off x="3911478" y="5112573"/>
            <a:ext cx="1957587" cy="30601"/>
          </a:xfrm>
          <a:prstGeom prst="bentConnector4">
            <a:avLst>
              <a:gd name="adj1" fmla="val 46462"/>
              <a:gd name="adj2" fmla="val 847034"/>
            </a:avLst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3578603" name="Rounded Rectangle 2"/>
          <p:cNvSpPr/>
          <p:nvPr/>
        </p:nvSpPr>
        <p:spPr bwMode="auto">
          <a:xfrm>
            <a:off x="10029110" y="836711"/>
            <a:ext cx="593230" cy="4220649"/>
          </a:xfrm>
          <a:prstGeom prst="roundRect">
            <a:avLst>
              <a:gd name="adj" fmla="val 16667"/>
            </a:avLst>
          </a:prstGeom>
          <a:noFill/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19616976" name="Rectangle 8"/>
          <p:cNvSpPr/>
          <p:nvPr/>
        </p:nvSpPr>
        <p:spPr bwMode="auto">
          <a:xfrm>
            <a:off x="7430533" y="1484784"/>
            <a:ext cx="472430" cy="2092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100">
                <a:solidFill>
                  <a:schemeClr val="tx1"/>
                </a:solidFill>
              </a:rPr>
              <a:t>77</a:t>
            </a:r>
            <a:endParaRPr/>
          </a:p>
        </p:txBody>
      </p:sp>
      <p:sp>
        <p:nvSpPr>
          <p:cNvPr id="703230894" name="Rectangle 26"/>
          <p:cNvSpPr/>
          <p:nvPr/>
        </p:nvSpPr>
        <p:spPr bwMode="auto">
          <a:xfrm>
            <a:off x="6904156" y="4083812"/>
            <a:ext cx="472430" cy="2092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100">
                <a:solidFill>
                  <a:schemeClr val="tx1"/>
                </a:solidFill>
              </a:rPr>
              <a:t>62</a:t>
            </a:r>
            <a:endParaRPr/>
          </a:p>
        </p:txBody>
      </p:sp>
      <p:sp>
        <p:nvSpPr>
          <p:cNvPr id="419569686" name="TextBox 16"/>
          <p:cNvSpPr txBox="1"/>
          <p:nvPr/>
        </p:nvSpPr>
        <p:spPr bwMode="auto">
          <a:xfrm>
            <a:off x="7490435" y="5029240"/>
            <a:ext cx="38491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050"/>
              <a:t>Cost estimates compatible with Compact Light cost estimates.</a:t>
            </a:r>
            <a:endParaRPr/>
          </a:p>
        </p:txBody>
      </p:sp>
      <p:cxnSp>
        <p:nvCxnSpPr>
          <p:cNvPr id="1726099404" name="Straight Arrow Connector 28"/>
          <p:cNvCxnSpPr/>
          <p:nvPr/>
        </p:nvCxnSpPr>
        <p:spPr bwMode="auto">
          <a:xfrm>
            <a:off x="8291543" y="5024212"/>
            <a:ext cx="0" cy="349003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1220295" name="Straight Arrow Connector 33"/>
          <p:cNvCxnSpPr/>
          <p:nvPr/>
        </p:nvCxnSpPr>
        <p:spPr bwMode="auto">
          <a:xfrm>
            <a:off x="10992544" y="5000461"/>
            <a:ext cx="0" cy="349003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6383212" name="Straight Arrow Connector 34"/>
          <p:cNvCxnSpPr/>
          <p:nvPr/>
        </p:nvCxnSpPr>
        <p:spPr bwMode="auto">
          <a:xfrm>
            <a:off x="10344472" y="5033525"/>
            <a:ext cx="0" cy="771739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46039386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04718077" name="Footer Placeholder 2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l COLD Cool copper Operation Linac Demonstrator and preliminary studies for a 6GeV injector Linac at ESRF l LCWS2025, Valencia, 22nd Oct 2025 l A. D'Elia et al.</a:t>
            </a:r>
            <a:endParaRPr lang="fr-FR"/>
          </a:p>
        </p:txBody>
      </p:sp>
      <p:sp>
        <p:nvSpPr>
          <p:cNvPr id="1383979584" name="Slide Number Placeholder 3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Page </a:t>
            </a:r>
            <a:fld id="{733122C9-A0B9-462F-8757-0847AD287B63}" type="slidenum">
              <a:rPr lang="fr-FR"/>
              <a:t>6</a:t>
            </a:fld>
            <a:endParaRPr lang="fr-FR"/>
          </a:p>
        </p:txBody>
      </p:sp>
      <p:pic>
        <p:nvPicPr>
          <p:cNvPr id="804791226" name="Picture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3260" y="0"/>
            <a:ext cx="12025479" cy="6858000"/>
          </a:xfrm>
          <a:prstGeom prst="rect">
            <a:avLst/>
          </a:prstGeom>
        </p:spPr>
      </p:pic>
      <p:sp>
        <p:nvSpPr>
          <p:cNvPr id="2130083766" name="TextBox 6"/>
          <p:cNvSpPr txBox="1"/>
          <p:nvPr/>
        </p:nvSpPr>
        <p:spPr bwMode="auto">
          <a:xfrm>
            <a:off x="7680176" y="379468"/>
            <a:ext cx="3963521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 b="1"/>
              <a:t>E.Nanni, SLAC, IPAC, Venice, 2023</a:t>
            </a:r>
            <a:endParaRPr/>
          </a:p>
        </p:txBody>
      </p:sp>
      <p:sp>
        <p:nvSpPr>
          <p:cNvPr id="2099539253" name="Rectangle 7"/>
          <p:cNvSpPr/>
          <p:nvPr/>
        </p:nvSpPr>
        <p:spPr bwMode="auto">
          <a:xfrm>
            <a:off x="8417925" y="-12278"/>
            <a:ext cx="3655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/>
              <a:t>https://arxiv.org/abs/2203.09076</a:t>
            </a:r>
            <a:endParaRPr/>
          </a:p>
        </p:txBody>
      </p:sp>
      <p:pic>
        <p:nvPicPr>
          <p:cNvPr id="1361731592" name="Picture 8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rot="20651498">
            <a:off x="622307" y="1217837"/>
            <a:ext cx="6456040" cy="190056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1497340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C0.5: Cband cold 35MW</a:t>
            </a:r>
            <a:endParaRPr/>
          </a:p>
        </p:txBody>
      </p:sp>
      <p:pic>
        <p:nvPicPr>
          <p:cNvPr id="1461271738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rcRect l="4329" t="3688" r="-355" b="4284"/>
          <a:stretch/>
        </p:blipFill>
        <p:spPr bwMode="auto">
          <a:xfrm>
            <a:off x="4588592" y="620688"/>
            <a:ext cx="4171704" cy="5996826"/>
          </a:xfrm>
        </p:spPr>
      </p:pic>
      <p:sp>
        <p:nvSpPr>
          <p:cNvPr id="747590414" name="Slide Number Placeholder 3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Page </a:t>
            </a:r>
            <a:fld id="{733122C9-A0B9-462F-8757-0847AD287B63}" type="slidenum">
              <a:rPr lang="fr-FR"/>
              <a:t>7</a:t>
            </a:fld>
            <a:endParaRPr lang="fr-FR"/>
          </a:p>
        </p:txBody>
      </p:sp>
      <p:sp>
        <p:nvSpPr>
          <p:cNvPr id="1064855597" name="Footer Placeholder 4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l COLD Cool copper Operation Linac Demonstrator and preliminary studies for a 6GeV injector Linac at ESRF l LCWS2025, Valencia, 22nd Oct 2025 l A. D'Elia et al.</a:t>
            </a:r>
            <a:endParaRPr lang="fr-FR"/>
          </a:p>
        </p:txBody>
      </p:sp>
      <p:pic>
        <p:nvPicPr>
          <p:cNvPr id="403425801" name="Picture 8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95400" y="2632382"/>
            <a:ext cx="3850968" cy="3850968"/>
          </a:xfrm>
          <a:prstGeom prst="rect">
            <a:avLst/>
          </a:prstGeom>
        </p:spPr>
      </p:pic>
      <p:pic>
        <p:nvPicPr>
          <p:cNvPr id="1455955466" name="Picture 10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716111" y="762277"/>
            <a:ext cx="3985764" cy="1992883"/>
          </a:xfrm>
          <a:prstGeom prst="rect">
            <a:avLst/>
          </a:prstGeom>
        </p:spPr>
      </p:pic>
      <p:sp>
        <p:nvSpPr>
          <p:cNvPr id="1787767677" name="TextBox 11"/>
          <p:cNvSpPr txBox="1"/>
          <p:nvPr/>
        </p:nvSpPr>
        <p:spPr bwMode="auto">
          <a:xfrm>
            <a:off x="8688288" y="1484784"/>
            <a:ext cx="3130628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solidFill>
                  <a:schemeClr val="bg2">
                    <a:lumMod val="50000"/>
                  </a:schemeClr>
                </a:solidFill>
              </a:rPr>
              <a:t>Less acc. structures</a:t>
            </a:r>
            <a:endParaRPr/>
          </a:p>
          <a:p>
            <a:pPr>
              <a:defRPr/>
            </a:pPr>
            <a:r>
              <a:rPr lang="en-US">
                <a:solidFill>
                  <a:schemeClr val="bg2">
                    <a:lumMod val="50000"/>
                  </a:schemeClr>
                </a:solidFill>
              </a:rPr>
              <a:t>Less power overall</a:t>
            </a:r>
            <a:endParaRPr/>
          </a:p>
          <a:p>
            <a:pPr>
              <a:defRPr/>
            </a:pPr>
            <a:r>
              <a:rPr lang="en-US">
                <a:solidFill>
                  <a:schemeClr val="bg2">
                    <a:lumMod val="50000"/>
                  </a:schemeClr>
                </a:solidFill>
              </a:rPr>
              <a:t>Less magnets</a:t>
            </a:r>
            <a:endParaRPr/>
          </a:p>
          <a:p>
            <a:pPr>
              <a:defRPr/>
            </a:pPr>
            <a:r>
              <a:rPr lang="en-US">
                <a:solidFill>
                  <a:schemeClr val="bg2">
                    <a:lumMod val="50000"/>
                  </a:schemeClr>
                </a:solidFill>
              </a:rPr>
              <a:t>Less energy spread (0.06%)</a:t>
            </a:r>
            <a:endParaRPr/>
          </a:p>
          <a:p>
            <a:pPr>
              <a:defRPr/>
            </a:pPr>
            <a:r>
              <a:rPr lang="en-US">
                <a:solidFill>
                  <a:schemeClr val="bg2">
                    <a:lumMod val="50000"/>
                  </a:schemeClr>
                </a:solidFill>
              </a:rPr>
              <a:t>Less building </a:t>
            </a:r>
            <a:endParaRPr/>
          </a:p>
          <a:p>
            <a:pPr>
              <a:defRPr/>
            </a:pPr>
            <a:r>
              <a:rPr lang="en-US" sz="1400">
                <a:solidFill>
                  <a:schemeClr val="bg2">
                    <a:lumMod val="50000"/>
                  </a:schemeClr>
                </a:solidFill>
              </a:rPr>
              <a:t>Shorter (100m)</a:t>
            </a:r>
            <a:endParaRPr lang="en-US">
              <a:solidFill>
                <a:schemeClr val="bg2">
                  <a:lumMod val="50000"/>
                </a:schemeClr>
              </a:solidFill>
            </a:endParaRPr>
          </a:p>
          <a:p>
            <a:pPr>
              <a:defRPr/>
            </a:pPr>
            <a:endParaRPr lang="en-US">
              <a:solidFill>
                <a:schemeClr val="bg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>
                <a:solidFill>
                  <a:schemeClr val="accent2"/>
                </a:solidFill>
              </a:rPr>
              <a:t>Needs LN</a:t>
            </a:r>
            <a:r>
              <a:rPr lang="en-US" baseline="-25000">
                <a:solidFill>
                  <a:schemeClr val="accent2"/>
                </a:solidFill>
              </a:rPr>
              <a:t>2</a:t>
            </a:r>
            <a:r>
              <a:rPr lang="en-US">
                <a:solidFill>
                  <a:schemeClr val="accent2"/>
                </a:solidFill>
              </a:rPr>
              <a:t> cooling (77K)</a:t>
            </a:r>
            <a:endParaRPr/>
          </a:p>
          <a:p>
            <a:pPr>
              <a:defRPr/>
            </a:pPr>
            <a:endParaRPr lang="en-US">
              <a:solidFill>
                <a:schemeClr val="accent2"/>
              </a:solidFill>
            </a:endParaRPr>
          </a:p>
          <a:p>
            <a:pPr>
              <a:defRPr/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Starting conditions </a:t>
            </a:r>
            <a:endParaRPr/>
          </a:p>
          <a:p>
            <a:pPr>
              <a:defRPr/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2mm mrad</a:t>
            </a:r>
            <a:endParaRPr/>
          </a:p>
          <a:p>
            <a:pPr>
              <a:defRPr/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0.5ps</a:t>
            </a:r>
            <a:endParaRPr/>
          </a:p>
          <a:p>
            <a:pPr>
              <a:defRPr/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100MeV</a:t>
            </a:r>
            <a:endParaRPr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62472799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Error Studies</a:t>
            </a:r>
            <a:endParaRPr/>
          </a:p>
        </p:txBody>
      </p:sp>
      <p:sp>
        <p:nvSpPr>
          <p:cNvPr id="103701001" name="Slide Number Placeholder 3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Page </a:t>
            </a:r>
            <a:fld id="{733122C9-A0B9-462F-8757-0847AD287B63}" type="slidenum">
              <a:rPr lang="fr-FR"/>
              <a:t>8</a:t>
            </a:fld>
            <a:endParaRPr lang="fr-FR"/>
          </a:p>
        </p:txBody>
      </p:sp>
      <p:sp>
        <p:nvSpPr>
          <p:cNvPr id="561135363" name="Footer Placeholder 4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l COLD Cool copper Operation Linac Demonstrator and preliminary studies for a 6GeV injector Linac at ESRF l LCWS2025, Valencia, 22nd Oct 2025 l A. D'Elia et al.</a:t>
            </a:r>
            <a:endParaRPr lang="fr-FR"/>
          </a:p>
        </p:txBody>
      </p:sp>
      <p:sp>
        <p:nvSpPr>
          <p:cNvPr id="1381755606" name="TextBox 7"/>
          <p:cNvSpPr txBox="1"/>
          <p:nvPr/>
        </p:nvSpPr>
        <p:spPr bwMode="auto">
          <a:xfrm>
            <a:off x="989557" y="764704"/>
            <a:ext cx="266429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50 um alignment:</a:t>
            </a:r>
            <a:endParaRPr/>
          </a:p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RF</a:t>
            </a:r>
            <a:endParaRPr/>
          </a:p>
          <a:p>
            <a:pPr>
              <a:defRPr/>
            </a:pPr>
            <a:r>
              <a:rPr lang="en-US"/>
              <a:t>BPM</a:t>
            </a:r>
            <a:endParaRPr/>
          </a:p>
          <a:p>
            <a:pPr>
              <a:defRPr/>
            </a:pPr>
            <a:r>
              <a:rPr lang="en-US"/>
              <a:t>Quadrupoles</a:t>
            </a:r>
            <a:endParaRPr/>
          </a:p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1 deg random phase error among structures</a:t>
            </a:r>
            <a:endParaRPr/>
          </a:p>
        </p:txBody>
      </p:sp>
      <p:pic>
        <p:nvPicPr>
          <p:cNvPr id="1187089837" name="Picture 9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860337" y="764704"/>
            <a:ext cx="7019042" cy="532859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660772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Errors sensitivity: quadrupoles</a:t>
            </a:r>
            <a:endParaRPr/>
          </a:p>
        </p:txBody>
      </p:sp>
      <p:sp>
        <p:nvSpPr>
          <p:cNvPr id="1941379248" name="Slide Number Placeholder 3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Page </a:t>
            </a:r>
            <a:fld id="{733122C9-A0B9-462F-8757-0847AD287B63}" type="slidenum">
              <a:rPr lang="fr-FR"/>
              <a:t>9</a:t>
            </a:fld>
            <a:endParaRPr lang="fr-FR"/>
          </a:p>
        </p:txBody>
      </p:sp>
      <p:sp>
        <p:nvSpPr>
          <p:cNvPr id="1255869529" name="Footer Placeholder 4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l COLD Cool copper Operation Linac Demonstrator and preliminary studies for a 6GeV injector Linac at ESRF l LCWS2025, Valencia, 22nd Oct 2025 l A. D'Elia et al.</a:t>
            </a:r>
            <a:endParaRPr lang="fr-FR"/>
          </a:p>
        </p:txBody>
      </p:sp>
      <p:sp>
        <p:nvSpPr>
          <p:cNvPr id="397026320" name="TextBox 8"/>
          <p:cNvSpPr txBox="1"/>
          <p:nvPr/>
        </p:nvSpPr>
        <p:spPr bwMode="auto">
          <a:xfrm>
            <a:off x="933790" y="987578"/>
            <a:ext cx="11258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Error sensitivities are very forgiving</a:t>
            </a:r>
            <a:r>
              <a:rPr lang="en-US" b="1">
                <a:solidFill>
                  <a:schemeClr val="bg2"/>
                </a:solidFill>
              </a:rPr>
              <a:t>. ~1% emittance growth for </a:t>
            </a:r>
            <a:r>
              <a:rPr lang="en-US" b="1" u="sng">
                <a:solidFill>
                  <a:schemeClr val="bg2"/>
                </a:solidFill>
              </a:rPr>
              <a:t>1 micrometer </a:t>
            </a:r>
            <a:r>
              <a:rPr lang="en-US" b="1">
                <a:solidFill>
                  <a:schemeClr val="bg2"/>
                </a:solidFill>
              </a:rPr>
              <a:t>random errors (vibrations) </a:t>
            </a:r>
            <a:endParaRPr/>
          </a:p>
        </p:txBody>
      </p:sp>
      <p:sp>
        <p:nvSpPr>
          <p:cNvPr id="198218452" name="Rectangle 9"/>
          <p:cNvSpPr/>
          <p:nvPr/>
        </p:nvSpPr>
        <p:spPr bwMode="auto">
          <a:xfrm>
            <a:off x="1415479" y="6229433"/>
            <a:ext cx="897713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050">
                <a:latin typeface="Arial"/>
                <a:cs typeface="Arial"/>
              </a:rPr>
              <a:t>Plot style and analysis inspired from Wei-Hou Tan et al., Emittance Preservation in the C3 Main Linear Accelerator, SLAC, submitted for publication </a:t>
            </a:r>
            <a:endParaRPr/>
          </a:p>
        </p:txBody>
      </p:sp>
      <p:sp>
        <p:nvSpPr>
          <p:cNvPr id="1480095248" name="TextBox 14"/>
          <p:cNvSpPr txBox="1"/>
          <p:nvPr/>
        </p:nvSpPr>
        <p:spPr bwMode="auto">
          <a:xfrm>
            <a:off x="969600" y="5393616"/>
            <a:ext cx="1098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Since emittance is not critical, we must check also corresponding beam position jitter amplitude that could harm later transport chain and finally injection efficiency.</a:t>
            </a:r>
            <a:endParaRPr/>
          </a:p>
        </p:txBody>
      </p:sp>
      <p:sp>
        <p:nvSpPr>
          <p:cNvPr id="588257797" name="TextBox 2"/>
          <p:cNvSpPr txBox="1"/>
          <p:nvPr/>
        </p:nvSpPr>
        <p:spPr bwMode="auto">
          <a:xfrm>
            <a:off x="6960096" y="636876"/>
            <a:ext cx="3167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>
                <a:solidFill>
                  <a:schemeClr val="bg1">
                    <a:lumMod val="50000"/>
                  </a:schemeClr>
                </a:solidFill>
              </a:rPr>
              <a:t>15 </a:t>
            </a:r>
            <a:r>
              <a:rPr lang="en-US" u="sng">
                <a:solidFill>
                  <a:schemeClr val="bg1">
                    <a:lumMod val="50000"/>
                  </a:schemeClr>
                </a:solidFill>
              </a:rPr>
              <a:t>nano</a:t>
            </a:r>
            <a:r>
              <a:rPr lang="en-US">
                <a:solidFill>
                  <a:schemeClr val="bg1">
                    <a:lumMod val="50000"/>
                  </a:schemeClr>
                </a:solidFill>
              </a:rPr>
              <a:t>meters for C</a:t>
            </a:r>
            <a:r>
              <a:rPr lang="en-US" baseline="30000">
                <a:solidFill>
                  <a:schemeClr val="bg1">
                    <a:lumMod val="50000"/>
                  </a:schemeClr>
                </a:solidFill>
              </a:rPr>
              <a:t>3</a:t>
            </a:r>
            <a:r>
              <a:rPr lang="en-US">
                <a:solidFill>
                  <a:schemeClr val="bg1">
                    <a:lumMod val="50000"/>
                  </a:schemeClr>
                </a:solidFill>
              </a:rPr>
              <a:t> collider</a:t>
            </a:r>
            <a:endParaRPr/>
          </a:p>
        </p:txBody>
      </p:sp>
      <p:pic>
        <p:nvPicPr>
          <p:cNvPr id="1142508064" name="Picture 17"/>
          <p:cNvPicPr>
            <a:picLocks noChangeAspect="1"/>
          </p:cNvPicPr>
          <p:nvPr/>
        </p:nvPicPr>
        <p:blipFill>
          <a:blip r:embed="rId3"/>
          <a:srcRect l="4241" t="8070" r="51931" b="8694"/>
          <a:stretch/>
        </p:blipFill>
        <p:spPr bwMode="auto">
          <a:xfrm>
            <a:off x="9391876" y="1591675"/>
            <a:ext cx="1944216" cy="1843611"/>
          </a:xfrm>
          <a:prstGeom prst="rect">
            <a:avLst/>
          </a:prstGeom>
        </p:spPr>
      </p:pic>
      <p:pic>
        <p:nvPicPr>
          <p:cNvPr id="24949863" name="Picture 21"/>
          <p:cNvPicPr>
            <a:picLocks noChangeAspect="1"/>
          </p:cNvPicPr>
          <p:nvPr/>
        </p:nvPicPr>
        <p:blipFill>
          <a:blip r:embed="rId4"/>
          <a:srcRect l="5190" t="9009" r="8063" b="9370"/>
          <a:stretch/>
        </p:blipFill>
        <p:spPr bwMode="auto">
          <a:xfrm>
            <a:off x="1263985" y="1526242"/>
            <a:ext cx="7920880" cy="3721316"/>
          </a:xfrm>
          <a:prstGeom prst="rect">
            <a:avLst/>
          </a:prstGeom>
        </p:spPr>
      </p:pic>
      <p:pic>
        <p:nvPicPr>
          <p:cNvPr id="1126815887" name="Picture 23"/>
          <p:cNvPicPr>
            <a:picLocks noChangeAspect="1"/>
          </p:cNvPicPr>
          <p:nvPr/>
        </p:nvPicPr>
        <p:blipFill>
          <a:blip r:embed="rId3"/>
          <a:srcRect l="48233" t="7763" r="7921" b="7290"/>
          <a:stretch/>
        </p:blipFill>
        <p:spPr bwMode="auto">
          <a:xfrm>
            <a:off x="9449144" y="3479617"/>
            <a:ext cx="1886948" cy="182533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ESRF-default">
  <a:themeElements>
    <a:clrScheme name="ESRF-LightBlue">
      <a:dk1>
        <a:sysClr val="windowText" lastClr="000000"/>
      </a:dk1>
      <a:lt1>
        <a:sysClr val="window" lastClr="FFFFFF"/>
      </a:lt1>
      <a:dk2>
        <a:srgbClr val="132577"/>
      </a:dk2>
      <a:lt2>
        <a:srgbClr val="51A026"/>
      </a:lt2>
      <a:accent1>
        <a:srgbClr val="132577"/>
      </a:accent1>
      <a:accent2>
        <a:srgbClr val="ED7703"/>
      </a:accent2>
      <a:accent3>
        <a:srgbClr val="F4A300"/>
      </a:accent3>
      <a:accent4>
        <a:srgbClr val="FFDD00"/>
      </a:accent4>
      <a:accent5>
        <a:srgbClr val="AF007C"/>
      </a:accent5>
      <a:accent6>
        <a:srgbClr val="0098D4"/>
      </a:accent6>
      <a:hlink>
        <a:srgbClr val="000000"/>
      </a:hlink>
      <a:folHlink>
        <a:srgbClr val="000000"/>
      </a:folHlink>
    </a:clrScheme>
    <a:fontScheme name="Solocal_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ln>
          <a:noFill/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ESRF-default</Template>
  <TotalTime>1045</TotalTime>
  <Words>3322</Words>
  <Application>Microsoft Office PowerPoint</Application>
  <PresentationFormat>Widescreen</PresentationFormat>
  <Paragraphs>628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ITCOfficinaSans LT Book</vt:lpstr>
      <vt:lpstr>Symbol</vt:lpstr>
      <vt:lpstr>Wingdings</vt:lpstr>
      <vt:lpstr>ESRF-default</vt:lpstr>
      <vt:lpstr>PowerPoint Presentation</vt:lpstr>
      <vt:lpstr>A NEW 6GeV Linac</vt:lpstr>
      <vt:lpstr>Inj. Eff. in SR with 6GeV linac beam properties</vt:lpstr>
      <vt:lpstr>PowerPoint Presentation</vt:lpstr>
      <vt:lpstr>6GeV full energy LINAC: better beam, less consumption, same cost</vt:lpstr>
      <vt:lpstr>PowerPoint Presentation</vt:lpstr>
      <vt:lpstr>C0.5: Cband cold 35MW</vt:lpstr>
      <vt:lpstr>Error Studies</vt:lpstr>
      <vt:lpstr>Errors sensitivity: quadrupoles</vt:lpstr>
      <vt:lpstr>Space available</vt:lpstr>
      <vt:lpstr>PowerPoint Presentation</vt:lpstr>
      <vt:lpstr>INFN-LNF SPARC (or CLEAR) photo-GUN: </vt:lpstr>
      <vt:lpstr>Can we reduce the number of klystron?</vt:lpstr>
      <vt:lpstr>Initial part of the linac, space charge dominated (up to 150MeV) = COLD setup</vt:lpstr>
      <vt:lpstr>Layout for High power RF tests, dark currents measurement, diagnostics/dump tests</vt:lpstr>
      <vt:lpstr>Electron Beam line Layout COLD Phase 1: 150MeV (170MeV authorization)</vt:lpstr>
      <vt:lpstr>Shorter 6GeV linac unit 300MeV module</vt:lpstr>
      <vt:lpstr>Electron Beam line Layout COLD Phase 2: 300 MeV (325MEV authorization)</vt:lpstr>
      <vt:lpstr>Installation in the tunnel</vt:lpstr>
      <vt:lpstr>Planning </vt:lpstr>
      <vt:lpstr>RF </vt:lpstr>
      <vt:lpstr>COLD project risks</vt:lpstr>
      <vt:lpstr>Conclusions</vt:lpstr>
      <vt:lpstr>Many thanks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Liuzzo</dc:creator>
  <cp:lastModifiedBy>OPRF</cp:lastModifiedBy>
  <cp:revision>161</cp:revision>
  <dcterms:created xsi:type="dcterms:W3CDTF">2025-09-11T08:07:17Z</dcterms:created>
  <dcterms:modified xsi:type="dcterms:W3CDTF">2025-10-22T14:32:28Z</dcterms:modified>
</cp:coreProperties>
</file>