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tmp" ContentType="image/png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53" r:id="rId1"/>
  </p:sldMasterIdLst>
  <p:notesMasterIdLst>
    <p:notesMasterId r:id="rId28"/>
  </p:notesMasterIdLst>
  <p:handoutMasterIdLst>
    <p:handoutMasterId r:id="rId29"/>
  </p:handoutMasterIdLst>
  <p:sldIdLst>
    <p:sldId id="1948" r:id="rId2"/>
    <p:sldId id="300" r:id="rId3"/>
    <p:sldId id="2201" r:id="rId4"/>
    <p:sldId id="2070" r:id="rId5"/>
    <p:sldId id="2129" r:id="rId6"/>
    <p:sldId id="2175" r:id="rId7"/>
    <p:sldId id="2083" r:id="rId8"/>
    <p:sldId id="2128" r:id="rId9"/>
    <p:sldId id="1918" r:id="rId10"/>
    <p:sldId id="2072" r:id="rId11"/>
    <p:sldId id="2076" r:id="rId12"/>
    <p:sldId id="2124" r:id="rId13"/>
    <p:sldId id="2122" r:id="rId14"/>
    <p:sldId id="2208" r:id="rId15"/>
    <p:sldId id="2077" r:id="rId16"/>
    <p:sldId id="2210" r:id="rId17"/>
    <p:sldId id="2211" r:id="rId18"/>
    <p:sldId id="2209" r:id="rId19"/>
    <p:sldId id="2200" r:id="rId20"/>
    <p:sldId id="2212" r:id="rId21"/>
    <p:sldId id="2205" r:id="rId22"/>
    <p:sldId id="2130" r:id="rId23"/>
    <p:sldId id="2204" r:id="rId24"/>
    <p:sldId id="2194" r:id="rId25"/>
    <p:sldId id="2167" r:id="rId26"/>
    <p:sldId id="2206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E7A7D14-6941-4C2E-A204-FA62FC2D2A15}">
          <p14:sldIdLst>
            <p14:sldId id="1948"/>
            <p14:sldId id="300"/>
            <p14:sldId id="2201"/>
            <p14:sldId id="2070"/>
            <p14:sldId id="2129"/>
            <p14:sldId id="2175"/>
            <p14:sldId id="2083"/>
            <p14:sldId id="2128"/>
            <p14:sldId id="1918"/>
            <p14:sldId id="2072"/>
            <p14:sldId id="2076"/>
            <p14:sldId id="2124"/>
            <p14:sldId id="2122"/>
            <p14:sldId id="2208"/>
            <p14:sldId id="2077"/>
            <p14:sldId id="2210"/>
            <p14:sldId id="2211"/>
            <p14:sldId id="2209"/>
            <p14:sldId id="2200"/>
            <p14:sldId id="2212"/>
            <p14:sldId id="2205"/>
            <p14:sldId id="2130"/>
            <p14:sldId id="2204"/>
            <p14:sldId id="2194"/>
            <p14:sldId id="2167"/>
            <p14:sldId id="2206"/>
          </p14:sldIdLst>
        </p14:section>
      </p14:sectionLst>
    </p:ext>
    <p:ext uri="{EFAFB233-063F-42B5-8137-9DF3F51BA10A}">
      <p15:sldGuideLst xmlns:p15="http://schemas.microsoft.com/office/powerpoint/2012/main">
        <p15:guide id="2" pos="2366" userDrawn="1">
          <p15:clr>
            <a:srgbClr val="A4A3A4"/>
          </p15:clr>
        </p15:guide>
        <p15:guide id="3" orient="horz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EDF2"/>
    <a:srgbClr val="00456B"/>
    <a:srgbClr val="00121E"/>
    <a:srgbClr val="00152B"/>
    <a:srgbClr val="052C4F"/>
    <a:srgbClr val="0237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00" autoAdjust="0"/>
    <p:restoredTop sz="87976" autoAdjust="0"/>
  </p:normalViewPr>
  <p:slideViewPr>
    <p:cSldViewPr snapToGrid="0">
      <p:cViewPr varScale="1">
        <p:scale>
          <a:sx n="83" d="100"/>
          <a:sy n="83" d="100"/>
        </p:scale>
        <p:origin x="33" y="219"/>
      </p:cViewPr>
      <p:guideLst>
        <p:guide pos="2366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28E287-AF22-B24F-A686-69D992297AD5}" type="datetimeFigureOut">
              <a:rPr lang="ja-JP" altLang="en-US" smtClean="0"/>
              <a:t>2025/10/22</a:t>
            </a:fld>
            <a:endParaRPr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904706-0B96-C34E-89CC-CBE708F37B42}" type="slidenum">
              <a:rPr lang="ja-JP" altLang="en-US" smtClean="0"/>
              <a:t>‹Nr.›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5698454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959450-672F-BD48-823F-7F89C98AA8F1}" type="datetimeFigureOut">
              <a:rPr lang="ja-JP" altLang="en-US" smtClean="0"/>
              <a:t>2025/10/22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8E76C3-518C-7C46-BF4F-3A082AF0FF15}" type="slidenum">
              <a:rPr lang="ja-JP" altLang="en-US" smtClean="0"/>
              <a:t>‹Nr.›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936039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8E76C3-518C-7C46-BF4F-3A082AF0FF15}" type="slidenum">
              <a:rPr lang="ja-JP" altLang="en-US" smtClean="0"/>
              <a:t>1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2134470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2590800" y="573088"/>
            <a:ext cx="5087938" cy="2862262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18E76C3-518C-7C46-BF4F-3A082AF0FF15}" type="slidenum">
              <a:rPr kumimoji="0" lang="ja-JP" altLang="en-US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anose="020B0600070205080204" pitchFamily="34" charset="-128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ja-JP" altLang="en-US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anose="020B0600070205080204" pitchFamily="34" charset="-128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86843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Pr>
        <a:solidFill>
          <a:srgbClr val="E9ED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1226919D-8176-FBB4-6937-0B133C8EA1D5}"/>
              </a:ext>
            </a:extLst>
          </p:cNvPr>
          <p:cNvSpPr/>
          <p:nvPr userDrawn="1"/>
        </p:nvSpPr>
        <p:spPr>
          <a:xfrm>
            <a:off x="1" y="1418746"/>
            <a:ext cx="12192000" cy="2499315"/>
          </a:xfrm>
          <a:prstGeom prst="rect">
            <a:avLst/>
          </a:prstGeom>
          <a:gradFill flip="none" rotWithShape="1">
            <a:gsLst>
              <a:gs pos="0">
                <a:srgbClr val="003D66"/>
              </a:gs>
              <a:gs pos="100000">
                <a:srgbClr val="00486C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38257" y="1748692"/>
            <a:ext cx="10954563" cy="1839425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algn="l">
              <a:defRPr sz="3300">
                <a:solidFill>
                  <a:schemeClr val="bg1"/>
                </a:solidFill>
                <a:latin typeface="Calibri Light"/>
                <a:cs typeface="Calibri Light"/>
              </a:defRPr>
            </a:lvl1pPr>
          </a:lstStyle>
          <a:p>
            <a:r>
              <a:rPr lang="de-DE"/>
              <a:t>Titelmasterformat durch Klicken bearbeiten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38258" y="4217494"/>
            <a:ext cx="10967591" cy="1829660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8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/>
              <a:t>Formatvorlage des Untertitelmasters durch Klicken bearbeiten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8427930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bg>
      <p:bgPr>
        <a:solidFill>
          <a:srgbClr val="E9ED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674BE1E7-2CDC-33B8-08E2-DFC7512668AD}"/>
              </a:ext>
            </a:extLst>
          </p:cNvPr>
          <p:cNvSpPr/>
          <p:nvPr userDrawn="1"/>
        </p:nvSpPr>
        <p:spPr>
          <a:xfrm>
            <a:off x="0" y="-1"/>
            <a:ext cx="12192000" cy="943617"/>
          </a:xfrm>
          <a:prstGeom prst="rect">
            <a:avLst/>
          </a:prstGeom>
          <a:gradFill flip="none" rotWithShape="1">
            <a:gsLst>
              <a:gs pos="0">
                <a:srgbClr val="003D66"/>
              </a:gs>
              <a:gs pos="100000">
                <a:srgbClr val="00486C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5229" y="215602"/>
            <a:ext cx="10993643" cy="64321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000">
                <a:solidFill>
                  <a:schemeClr val="bg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233" y="1082842"/>
            <a:ext cx="10993641" cy="523667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B70F3DDD-E365-957C-45E1-3D1A500875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31246" y="6559295"/>
            <a:ext cx="776973" cy="365125"/>
          </a:xfrm>
          <a:prstGeom prst="rect">
            <a:avLst/>
          </a:prstGeom>
        </p:spPr>
        <p:txBody>
          <a:bodyPr/>
          <a:lstStyle>
            <a:lvl1pPr algn="ctr">
              <a:defRPr sz="1400">
                <a:solidFill>
                  <a:srgbClr val="FFFFFF"/>
                </a:solidFill>
                <a:latin typeface="Century Gothic"/>
                <a:cs typeface="Century Gothic"/>
              </a:defRPr>
            </a:lvl1pPr>
          </a:lstStyle>
          <a:p>
            <a:fld id="{1F09A733-2CF0-49AA-9281-D333DC9D2330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2352376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Content">
    <p:bg>
      <p:bgPr>
        <a:gradFill flip="none" rotWithShape="1">
          <a:gsLst>
            <a:gs pos="0">
              <a:srgbClr val="052C4F"/>
            </a:gs>
            <a:gs pos="100000">
              <a:srgbClr val="00121E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線コネクタ 10"/>
          <p:cNvCxnSpPr/>
          <p:nvPr/>
        </p:nvCxnSpPr>
        <p:spPr>
          <a:xfrm>
            <a:off x="2" y="6568548"/>
            <a:ext cx="10638367" cy="0"/>
          </a:xfrm>
          <a:prstGeom prst="line">
            <a:avLst/>
          </a:prstGeom>
          <a:ln w="6350" cmpd="sng">
            <a:solidFill>
              <a:srgbClr val="E9EDF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/>
          <p:cNvCxnSpPr/>
          <p:nvPr/>
        </p:nvCxnSpPr>
        <p:spPr>
          <a:xfrm>
            <a:off x="11209868" y="6566354"/>
            <a:ext cx="982133" cy="2194"/>
          </a:xfrm>
          <a:prstGeom prst="line">
            <a:avLst/>
          </a:prstGeom>
          <a:ln w="6350" cmpd="sng">
            <a:solidFill>
              <a:srgbClr val="E9EDF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itle 1"/>
          <p:cNvSpPr>
            <a:spLocks noGrp="1"/>
          </p:cNvSpPr>
          <p:nvPr>
            <p:ph type="title"/>
          </p:nvPr>
        </p:nvSpPr>
        <p:spPr>
          <a:xfrm>
            <a:off x="625229" y="215602"/>
            <a:ext cx="10993643" cy="64321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000">
                <a:solidFill>
                  <a:schemeClr val="bg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GB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625233" y="1082842"/>
            <a:ext cx="10993641" cy="523667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3064ED8C-1191-51A7-48E4-93E96C648A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31246" y="6559295"/>
            <a:ext cx="776973" cy="365125"/>
          </a:xfrm>
          <a:prstGeom prst="rect">
            <a:avLst/>
          </a:prstGeom>
        </p:spPr>
        <p:txBody>
          <a:bodyPr/>
          <a:lstStyle>
            <a:lvl1pPr algn="ctr">
              <a:defRPr sz="1400">
                <a:solidFill>
                  <a:srgbClr val="FFFFFF"/>
                </a:solidFill>
                <a:latin typeface="Century Gothic"/>
                <a:cs typeface="Century Gothic"/>
              </a:defRPr>
            </a:lvl1pPr>
          </a:lstStyle>
          <a:p>
            <a:fld id="{1F09A733-2CF0-49AA-9281-D333DC9D2330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6286540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bg>
      <p:bgPr>
        <a:solidFill>
          <a:srgbClr val="E9ED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05AF38D7-D36A-2093-7002-36E093FDF4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31246" y="6559295"/>
            <a:ext cx="776973" cy="365125"/>
          </a:xfrm>
          <a:prstGeom prst="rect">
            <a:avLst/>
          </a:prstGeom>
        </p:spPr>
        <p:txBody>
          <a:bodyPr/>
          <a:lstStyle>
            <a:lvl1pPr algn="ctr">
              <a:defRPr sz="1400">
                <a:solidFill>
                  <a:srgbClr val="FFFFFF"/>
                </a:solidFill>
                <a:latin typeface="Century Gothic"/>
                <a:cs typeface="Century Gothic"/>
              </a:defRPr>
            </a:lvl1pPr>
          </a:lstStyle>
          <a:p>
            <a:fld id="{1F09A733-2CF0-49AA-9281-D333DC9D2330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42000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bg>
      <p:bgPr>
        <a:gradFill flip="none" rotWithShape="1">
          <a:gsLst>
            <a:gs pos="0">
              <a:srgbClr val="052C4F"/>
            </a:gs>
            <a:gs pos="100000">
              <a:srgbClr val="00121E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線コネクタ 10"/>
          <p:cNvCxnSpPr/>
          <p:nvPr userDrawn="1"/>
        </p:nvCxnSpPr>
        <p:spPr>
          <a:xfrm>
            <a:off x="1" y="6568548"/>
            <a:ext cx="10638367" cy="0"/>
          </a:xfrm>
          <a:prstGeom prst="line">
            <a:avLst/>
          </a:prstGeom>
          <a:ln w="6350" cmpd="sng">
            <a:solidFill>
              <a:srgbClr val="E9EDF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/>
          <p:cNvCxnSpPr/>
          <p:nvPr userDrawn="1"/>
        </p:nvCxnSpPr>
        <p:spPr>
          <a:xfrm>
            <a:off x="11209867" y="6566354"/>
            <a:ext cx="982133" cy="2194"/>
          </a:xfrm>
          <a:prstGeom prst="line">
            <a:avLst/>
          </a:prstGeom>
          <a:ln w="6350" cmpd="sng">
            <a:solidFill>
              <a:srgbClr val="E9EDF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31246" y="6559295"/>
            <a:ext cx="776973" cy="365125"/>
          </a:xfrm>
          <a:prstGeom prst="rect">
            <a:avLst/>
          </a:prstGeom>
        </p:spPr>
        <p:txBody>
          <a:bodyPr/>
          <a:lstStyle>
            <a:lvl1pPr algn="ctr">
              <a:defRPr sz="1400">
                <a:solidFill>
                  <a:srgbClr val="FFFFFF"/>
                </a:solidFill>
                <a:latin typeface="Century Gothic"/>
                <a:cs typeface="Century Gothic"/>
              </a:defRPr>
            </a:lvl1pPr>
          </a:lstStyle>
          <a:p>
            <a:fld id="{1F09A733-2CF0-49AA-9281-D333DC9D2330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27" name="Title 1"/>
          <p:cNvSpPr>
            <a:spLocks noGrp="1"/>
          </p:cNvSpPr>
          <p:nvPr>
            <p:ph type="title"/>
          </p:nvPr>
        </p:nvSpPr>
        <p:spPr>
          <a:xfrm>
            <a:off x="625229" y="215600"/>
            <a:ext cx="10993643" cy="64321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36915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blac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0"/>
          </p:nvPr>
        </p:nvSpPr>
        <p:spPr>
          <a:xfrm>
            <a:off x="0" y="908050"/>
            <a:ext cx="12192000" cy="5949950"/>
          </a:xfrm>
          <a:prstGeom prst="rect">
            <a:avLst/>
          </a:prstGeom>
        </p:spPr>
        <p:txBody>
          <a:bodyPr lIns="360000" tIns="72000" rIns="360000" bIns="36000"/>
          <a:lstStyle>
            <a:lvl1pPr>
              <a:defRPr lang="en-US" smtClean="0">
                <a:solidFill>
                  <a:schemeClr val="bg1"/>
                </a:solidFill>
              </a:defRPr>
            </a:lvl1pPr>
            <a:lvl2pPr>
              <a:defRPr lang="en-US" smtClean="0">
                <a:solidFill>
                  <a:schemeClr val="bg1"/>
                </a:solidFill>
              </a:defRPr>
            </a:lvl2pPr>
            <a:lvl3pPr>
              <a:defRPr lang="en-US" smtClean="0">
                <a:solidFill>
                  <a:schemeClr val="bg1"/>
                </a:solidFill>
              </a:defRPr>
            </a:lvl3pPr>
            <a:lvl4pPr>
              <a:defRPr lang="en-US" smtClean="0">
                <a:solidFill>
                  <a:schemeClr val="bg1"/>
                </a:solidFill>
              </a:defRPr>
            </a:lvl4pPr>
            <a:lvl5pPr>
              <a:defRPr lang="en-US">
                <a:solidFill>
                  <a:schemeClr val="bg1"/>
                </a:solidFill>
              </a:defRPr>
            </a:lvl5pPr>
          </a:lstStyle>
          <a:p>
            <a:pPr lvl="0">
              <a:lnSpc>
                <a:spcPct val="100000"/>
              </a:lnSpc>
            </a:pPr>
            <a:r>
              <a:rPr lang="en-US"/>
              <a:t>Edit Master text styles</a:t>
            </a:r>
          </a:p>
          <a:p>
            <a:pPr lvl="1">
              <a:lnSpc>
                <a:spcPct val="100000"/>
              </a:lnSpc>
            </a:pPr>
            <a:r>
              <a:rPr lang="en-US"/>
              <a:t>Second level</a:t>
            </a:r>
          </a:p>
          <a:p>
            <a:pPr lvl="2">
              <a:lnSpc>
                <a:spcPct val="100000"/>
              </a:lnSpc>
            </a:pPr>
            <a:r>
              <a:rPr lang="en-US"/>
              <a:t>Third level</a:t>
            </a:r>
          </a:p>
          <a:p>
            <a:pPr lvl="3">
              <a:lnSpc>
                <a:spcPct val="100000"/>
              </a:lnSpc>
            </a:pPr>
            <a:r>
              <a:rPr lang="en-US"/>
              <a:t>Fourth level</a:t>
            </a:r>
          </a:p>
          <a:p>
            <a:pPr lvl="4">
              <a:lnSpc>
                <a:spcPct val="100000"/>
              </a:lnSpc>
            </a:pPr>
            <a:r>
              <a:rPr lang="en-US"/>
              <a:t>Fifth level</a:t>
            </a:r>
          </a:p>
        </p:txBody>
      </p:sp>
      <p:sp>
        <p:nvSpPr>
          <p:cNvPr id="8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3453" y="6288091"/>
            <a:ext cx="12188547" cy="554037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86042" y="6575427"/>
            <a:ext cx="605959" cy="282574"/>
          </a:xfrm>
          <a:prstGeom prst="rect">
            <a:avLst/>
          </a:prstGeom>
        </p:spPr>
        <p:txBody>
          <a:bodyPr anchor="ctr" anchorCtr="0"/>
          <a:lstStyle>
            <a:lvl1pPr algn="ctr">
              <a:defRPr sz="1400">
                <a:solidFill>
                  <a:schemeClr val="bg1"/>
                </a:solidFill>
                <a:latin typeface="Century Gothic"/>
                <a:cs typeface="Century Gothic"/>
              </a:defRPr>
            </a:lvl1pPr>
          </a:lstStyle>
          <a:p>
            <a:fld id="{1F09A733-2CF0-49AA-9281-D333DC9D2330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07688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">
    <p:bg>
      <p:bgPr>
        <a:solidFill>
          <a:srgbClr val="E9ED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70299F38-DB34-04B3-FB5A-E9DA5168F2FB}"/>
              </a:ext>
            </a:extLst>
          </p:cNvPr>
          <p:cNvSpPr/>
          <p:nvPr userDrawn="1"/>
        </p:nvSpPr>
        <p:spPr>
          <a:xfrm>
            <a:off x="-80363" y="-18909"/>
            <a:ext cx="12325835" cy="962526"/>
          </a:xfrm>
          <a:prstGeom prst="rect">
            <a:avLst/>
          </a:prstGeom>
          <a:gradFill flip="none" rotWithShape="1">
            <a:gsLst>
              <a:gs pos="0">
                <a:srgbClr val="003D66"/>
              </a:gs>
              <a:gs pos="100000">
                <a:srgbClr val="00486C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31246" y="6559295"/>
            <a:ext cx="776973" cy="365125"/>
          </a:xfrm>
          <a:prstGeom prst="rect">
            <a:avLst/>
          </a:prstGeom>
        </p:spPr>
        <p:txBody>
          <a:bodyPr/>
          <a:lstStyle>
            <a:lvl1pPr algn="ctr">
              <a:defRPr sz="1400">
                <a:solidFill>
                  <a:srgbClr val="FFFFFF"/>
                </a:solidFill>
                <a:latin typeface="Century Gothic"/>
                <a:cs typeface="Century Gothic"/>
              </a:defRPr>
            </a:lvl1pPr>
          </a:lstStyle>
          <a:p>
            <a:fld id="{1F09A733-2CF0-49AA-9281-D333DC9D2330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599179" y="215600"/>
            <a:ext cx="10993643" cy="64321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Content Placeholder 3"/>
          <p:cNvSpPr>
            <a:spLocks noGrp="1"/>
          </p:cNvSpPr>
          <p:nvPr>
            <p:ph sz="quarter" idx="10"/>
          </p:nvPr>
        </p:nvSpPr>
        <p:spPr>
          <a:xfrm>
            <a:off x="599181" y="989902"/>
            <a:ext cx="10993640" cy="4878198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000"/>
            </a:lvl1pPr>
            <a:lvl2pPr>
              <a:lnSpc>
                <a:spcPct val="100000"/>
              </a:lnSpc>
              <a:defRPr sz="1800"/>
            </a:lvl2pPr>
            <a:lvl3pPr>
              <a:lnSpc>
                <a:spcPct val="100000"/>
              </a:lnSpc>
              <a:defRPr sz="1600"/>
            </a:lvl3pPr>
            <a:lvl4pPr>
              <a:lnSpc>
                <a:spcPct val="100000"/>
              </a:lnSpc>
              <a:defRPr sz="1400"/>
            </a:lvl4pPr>
            <a:lvl5pPr>
              <a:lnSpc>
                <a:spcPct val="100000"/>
              </a:lnSpc>
              <a:defRPr sz="14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09823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4266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emf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9ED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正方形/長方形 22"/>
          <p:cNvSpPr/>
          <p:nvPr/>
        </p:nvSpPr>
        <p:spPr>
          <a:xfrm>
            <a:off x="0" y="6584951"/>
            <a:ext cx="12192000" cy="273050"/>
          </a:xfrm>
          <a:prstGeom prst="rect">
            <a:avLst/>
          </a:prstGeom>
          <a:solidFill>
            <a:srgbClr val="052C4F"/>
          </a:solidFill>
          <a:ln>
            <a:solidFill>
              <a:srgbClr val="052C4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25" name="図 24" descr="Logo_FAU_DinA4_RGB_Negativ.png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r="50908" b="-1"/>
          <a:stretch/>
        </p:blipFill>
        <p:spPr>
          <a:xfrm>
            <a:off x="633718" y="6616274"/>
            <a:ext cx="670039" cy="200425"/>
          </a:xfrm>
          <a:prstGeom prst="rect">
            <a:avLst/>
          </a:prstGeom>
        </p:spPr>
      </p:pic>
      <p:sp>
        <p:nvSpPr>
          <p:cNvPr id="2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31247" y="6559297"/>
            <a:ext cx="776973" cy="365125"/>
          </a:xfrm>
          <a:prstGeom prst="rect">
            <a:avLst/>
          </a:prstGeom>
        </p:spPr>
        <p:txBody>
          <a:bodyPr/>
          <a:lstStyle>
            <a:lvl1pPr algn="ctr">
              <a:defRPr sz="1050">
                <a:solidFill>
                  <a:srgbClr val="FFFFFF"/>
                </a:solidFill>
                <a:latin typeface="Century Gothic"/>
                <a:cs typeface="Century Gothic"/>
              </a:defRPr>
            </a:lvl1pPr>
          </a:lstStyle>
          <a:p>
            <a:fld id="{1F09A733-2CF0-49AA-9281-D333DC9D2330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27" name="Footer Placeholder 4"/>
          <p:cNvSpPr txBox="1">
            <a:spLocks/>
          </p:cNvSpPr>
          <p:nvPr/>
        </p:nvSpPr>
        <p:spPr>
          <a:xfrm>
            <a:off x="3098670" y="6530228"/>
            <a:ext cx="7254855" cy="365125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rgbClr val="FFFFFF"/>
                </a:solidFill>
                <a:latin typeface="Century Gothic"/>
                <a:ea typeface="+mn-ea"/>
                <a:cs typeface="Century Gothic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900" dirty="0"/>
              <a:t>Group Seminar, January</a:t>
            </a:r>
            <a:r>
              <a:rPr lang="en-GB" sz="900" baseline="0" dirty="0"/>
              <a:t> 21</a:t>
            </a:r>
            <a:r>
              <a:rPr lang="en-GB" sz="900" baseline="30000" dirty="0"/>
              <a:t>st</a:t>
            </a:r>
            <a:r>
              <a:rPr lang="en-GB" sz="900" baseline="0" dirty="0"/>
              <a:t> 2021</a:t>
            </a:r>
            <a:endParaRPr lang="en-GB" sz="900" dirty="0"/>
          </a:p>
        </p:txBody>
      </p:sp>
      <p:sp>
        <p:nvSpPr>
          <p:cNvPr id="28" name="Footer Placeholder 4"/>
          <p:cNvSpPr txBox="1">
            <a:spLocks/>
          </p:cNvSpPr>
          <p:nvPr/>
        </p:nvSpPr>
        <p:spPr>
          <a:xfrm>
            <a:off x="1455303" y="6530228"/>
            <a:ext cx="4169120" cy="365125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rgbClr val="FFFFFF"/>
                </a:solidFill>
                <a:latin typeface="Century Gothic"/>
                <a:ea typeface="+mn-ea"/>
                <a:cs typeface="Century Gothic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900" dirty="0"/>
              <a:t>M.</a:t>
            </a:r>
            <a:r>
              <a:rPr lang="en-GB" sz="900" baseline="0" dirty="0"/>
              <a:t> Seidling</a:t>
            </a:r>
            <a:endParaRPr lang="en-GB" sz="900" dirty="0"/>
          </a:p>
        </p:txBody>
      </p:sp>
      <p:sp>
        <p:nvSpPr>
          <p:cNvPr id="8" name="正方形/長方形 22"/>
          <p:cNvSpPr/>
          <p:nvPr userDrawn="1"/>
        </p:nvSpPr>
        <p:spPr>
          <a:xfrm>
            <a:off x="0" y="6590797"/>
            <a:ext cx="12192000" cy="273050"/>
          </a:xfrm>
          <a:prstGeom prst="rect">
            <a:avLst/>
          </a:prstGeom>
          <a:solidFill>
            <a:srgbClr val="052C4F"/>
          </a:solidFill>
          <a:ln>
            <a:solidFill>
              <a:srgbClr val="052C4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9" name="図 23" descr="Logo-English-DarkBackGround-Transparent.pdf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1513" y="6188934"/>
            <a:ext cx="762682" cy="640491"/>
          </a:xfrm>
          <a:prstGeom prst="rect">
            <a:avLst/>
          </a:prstGeom>
        </p:spPr>
      </p:pic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3098669" y="6544761"/>
            <a:ext cx="725485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rgbClr val="FFFFFF"/>
                </a:solidFill>
                <a:latin typeface="Century Gothic"/>
                <a:ea typeface="+mn-ea"/>
                <a:cs typeface="Century Gothic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LCWS2025 Valencia</a:t>
            </a:r>
            <a:r>
              <a:rPr lang="en-GB" sz="1200" dirty="0"/>
              <a:t> 22.10.2025</a:t>
            </a:r>
          </a:p>
        </p:txBody>
      </p:sp>
      <p:sp>
        <p:nvSpPr>
          <p:cNvPr id="11" name="Footer Placeholder 4"/>
          <p:cNvSpPr txBox="1">
            <a:spLocks/>
          </p:cNvSpPr>
          <p:nvPr userDrawn="1"/>
        </p:nvSpPr>
        <p:spPr>
          <a:xfrm>
            <a:off x="1455304" y="6544761"/>
            <a:ext cx="189558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rgbClr val="FFFFFF"/>
                </a:solidFill>
                <a:latin typeface="Century Gothic"/>
                <a:ea typeface="+mn-ea"/>
                <a:cs typeface="Century Gothic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200" dirty="0"/>
              <a:t>Manuel Konrad</a:t>
            </a:r>
          </a:p>
        </p:txBody>
      </p:sp>
      <p:pic>
        <p:nvPicPr>
          <p:cNvPr id="13" name="Grafik 12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82" y="6559294"/>
            <a:ext cx="661177" cy="310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0331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8" r:id="rId4"/>
    <p:sldLayoutId id="2147483659" r:id="rId5"/>
    <p:sldLayoutId id="2147483660" r:id="rId6"/>
    <p:sldLayoutId id="2147483661" r:id="rId7"/>
    <p:sldLayoutId id="2147483662" r:id="rId8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microsoft.com/office/2007/relationships/hdphoto" Target="../media/hdphoto3.wdp"/><Relationship Id="rId7" Type="http://schemas.openxmlformats.org/officeDocument/2006/relationships/image" Target="../media/image461.png"/><Relationship Id="rId12" Type="http://schemas.openxmlformats.org/officeDocument/2006/relationships/image" Target="../media/image4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50.png"/><Relationship Id="rId11" Type="http://schemas.microsoft.com/office/2007/relationships/hdphoto" Target="../media/hdphoto5.wdp"/><Relationship Id="rId5" Type="http://schemas.openxmlformats.org/officeDocument/2006/relationships/image" Target="../media/image44.png"/><Relationship Id="rId10" Type="http://schemas.openxmlformats.org/officeDocument/2006/relationships/image" Target="../media/image41.png"/><Relationship Id="rId4" Type="http://schemas.openxmlformats.org/officeDocument/2006/relationships/image" Target="../media/image431.png"/><Relationship Id="rId9" Type="http://schemas.microsoft.com/office/2007/relationships/hdphoto" Target="../media/hdphoto4.wdp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0.png"/><Relationship Id="rId3" Type="http://schemas.microsoft.com/office/2007/relationships/hdphoto" Target="../media/hdphoto3.wdp"/><Relationship Id="rId7" Type="http://schemas.openxmlformats.org/officeDocument/2006/relationships/image" Target="../media/image410.png"/><Relationship Id="rId12" Type="http://schemas.openxmlformats.org/officeDocument/2006/relationships/image" Target="../media/image4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01.png"/><Relationship Id="rId11" Type="http://schemas.microsoft.com/office/2007/relationships/hdphoto" Target="../media/hdphoto5.wdp"/><Relationship Id="rId5" Type="http://schemas.microsoft.com/office/2007/relationships/hdphoto" Target="../media/hdphoto4.wdp"/><Relationship Id="rId10" Type="http://schemas.openxmlformats.org/officeDocument/2006/relationships/image" Target="../media/image41.png"/><Relationship Id="rId4" Type="http://schemas.openxmlformats.org/officeDocument/2006/relationships/image" Target="../media/image45.png"/><Relationship Id="rId9" Type="http://schemas.openxmlformats.org/officeDocument/2006/relationships/image" Target="../media/image43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jpeg"/><Relationship Id="rId3" Type="http://schemas.openxmlformats.org/officeDocument/2006/relationships/image" Target="../media/image52.png"/><Relationship Id="rId7" Type="http://schemas.openxmlformats.org/officeDocument/2006/relationships/image" Target="../media/image50.jpe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5.png"/><Relationship Id="rId5" Type="http://schemas.openxmlformats.org/officeDocument/2006/relationships/image" Target="../media/image540.png"/><Relationship Id="rId4" Type="http://schemas.openxmlformats.org/officeDocument/2006/relationships/image" Target="../media/image53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5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png"/><Relationship Id="rId13" Type="http://schemas.openxmlformats.org/officeDocument/2006/relationships/image" Target="../media/image80.png"/><Relationship Id="rId3" Type="http://schemas.openxmlformats.org/officeDocument/2006/relationships/image" Target="../media/image70.png"/><Relationship Id="rId7" Type="http://schemas.openxmlformats.org/officeDocument/2006/relationships/image" Target="../media/image74.jpeg"/><Relationship Id="rId12" Type="http://schemas.openxmlformats.org/officeDocument/2006/relationships/image" Target="../media/image79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83.jp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73.tiff"/><Relationship Id="rId11" Type="http://schemas.openxmlformats.org/officeDocument/2006/relationships/image" Target="../media/image78.png"/><Relationship Id="rId5" Type="http://schemas.openxmlformats.org/officeDocument/2006/relationships/image" Target="../media/image72.png"/><Relationship Id="rId15" Type="http://schemas.openxmlformats.org/officeDocument/2006/relationships/image" Target="../media/image82.jpeg"/><Relationship Id="rId10" Type="http://schemas.openxmlformats.org/officeDocument/2006/relationships/image" Target="../media/image77.png"/><Relationship Id="rId4" Type="http://schemas.openxmlformats.org/officeDocument/2006/relationships/image" Target="../media/image71.png"/><Relationship Id="rId9" Type="http://schemas.openxmlformats.org/officeDocument/2006/relationships/image" Target="../media/image76.png"/><Relationship Id="rId14" Type="http://schemas.openxmlformats.org/officeDocument/2006/relationships/image" Target="../media/image8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image" Target="../media/image5.jpeg"/><Relationship Id="rId7" Type="http://schemas.openxmlformats.org/officeDocument/2006/relationships/image" Target="../media/image12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g"/><Relationship Id="rId5" Type="http://schemas.microsoft.com/office/2007/relationships/hdphoto" Target="../media/hdphoto1.wdp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6.png"/><Relationship Id="rId5" Type="http://schemas.openxmlformats.org/officeDocument/2006/relationships/image" Target="../media/image20.PNG"/><Relationship Id="rId4" Type="http://schemas.openxmlformats.org/officeDocument/2006/relationships/image" Target="../media/image85.sv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0.png"/><Relationship Id="rId5" Type="http://schemas.openxmlformats.org/officeDocument/2006/relationships/image" Target="../media/image89.png"/><Relationship Id="rId4" Type="http://schemas.openxmlformats.org/officeDocument/2006/relationships/image" Target="../media/image8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5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0.png"/><Relationship Id="rId13" Type="http://schemas.openxmlformats.org/officeDocument/2006/relationships/image" Target="../media/image28.png"/><Relationship Id="rId3" Type="http://schemas.microsoft.com/office/2007/relationships/hdphoto" Target="../media/hdphoto2.wdp"/><Relationship Id="rId7" Type="http://schemas.openxmlformats.org/officeDocument/2006/relationships/image" Target="../media/image220.png"/><Relationship Id="rId12" Type="http://schemas.openxmlformats.org/officeDocument/2006/relationships/image" Target="../media/image2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0.png"/><Relationship Id="rId11" Type="http://schemas.openxmlformats.org/officeDocument/2006/relationships/image" Target="../media/image26.png"/><Relationship Id="rId5" Type="http://schemas.openxmlformats.org/officeDocument/2006/relationships/image" Target="../media/image200.png"/><Relationship Id="rId10" Type="http://schemas.openxmlformats.org/officeDocument/2006/relationships/image" Target="../media/image250.png"/><Relationship Id="rId4" Type="http://schemas.openxmlformats.org/officeDocument/2006/relationships/image" Target="../media/image190.png"/><Relationship Id="rId9" Type="http://schemas.openxmlformats.org/officeDocument/2006/relationships/image" Target="../media/image240.png"/><Relationship Id="rId1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8" Type="http://schemas.openxmlformats.org/officeDocument/2006/relationships/image" Target="../media/image362.png"/><Relationship Id="rId26" Type="http://schemas.openxmlformats.org/officeDocument/2006/relationships/image" Target="../media/image20.PNG"/><Relationship Id="rId3" Type="http://schemas.openxmlformats.org/officeDocument/2006/relationships/image" Target="../media/image19.png"/><Relationship Id="rId21" Type="http://schemas.openxmlformats.org/officeDocument/2006/relationships/image" Target="../media/image391.png"/><Relationship Id="rId7" Type="http://schemas.openxmlformats.org/officeDocument/2006/relationships/image" Target="../media/image17.png"/><Relationship Id="rId25" Type="http://schemas.openxmlformats.org/officeDocument/2006/relationships/image" Target="../media/image19.svg"/><Relationship Id="rId2" Type="http://schemas.openxmlformats.org/officeDocument/2006/relationships/image" Target="../media/image13.png"/><Relationship Id="rId20" Type="http://schemas.openxmlformats.org/officeDocument/2006/relationships/image" Target="../media/image380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6.png"/><Relationship Id="rId24" Type="http://schemas.openxmlformats.org/officeDocument/2006/relationships/image" Target="../media/image18.png"/><Relationship Id="rId5" Type="http://schemas.openxmlformats.org/officeDocument/2006/relationships/image" Target="../media/image15.svg"/><Relationship Id="rId23" Type="http://schemas.openxmlformats.org/officeDocument/2006/relationships/image" Target="../media/image43.png"/><Relationship Id="rId19" Type="http://schemas.openxmlformats.org/officeDocument/2006/relationships/image" Target="../media/image372.png"/><Relationship Id="rId4" Type="http://schemas.openxmlformats.org/officeDocument/2006/relationships/image" Target="../media/image14.png"/><Relationship Id="rId22" Type="http://schemas.openxmlformats.org/officeDocument/2006/relationships/image" Target="../media/image4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tmp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1.xml"/><Relationship Id="rId5" Type="http://schemas.openxmlformats.org/officeDocument/2006/relationships/image" Target="../media/image23.jpeg"/><Relationship Id="rId4" Type="http://schemas.openxmlformats.org/officeDocument/2006/relationships/image" Target="../media/image22.tmp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13" Type="http://schemas.openxmlformats.org/officeDocument/2006/relationships/image" Target="../media/image38.png"/><Relationship Id="rId3" Type="http://schemas.openxmlformats.org/officeDocument/2006/relationships/image" Target="../media/image30.png"/><Relationship Id="rId7" Type="http://schemas.openxmlformats.org/officeDocument/2006/relationships/image" Target="../media/image29.png"/><Relationship Id="rId12" Type="http://schemas.openxmlformats.org/officeDocument/2006/relationships/image" Target="../media/image37.png"/><Relationship Id="rId2" Type="http://schemas.openxmlformats.org/officeDocument/2006/relationships/image" Target="../media/image24.png"/><Relationship Id="rId16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11" Type="http://schemas.openxmlformats.org/officeDocument/2006/relationships/image" Target="../media/image36.png"/><Relationship Id="rId5" Type="http://schemas.openxmlformats.org/officeDocument/2006/relationships/image" Target="../media/image15.svg"/><Relationship Id="rId15" Type="http://schemas.openxmlformats.org/officeDocument/2006/relationships/image" Target="../media/image19.svg"/><Relationship Id="rId10" Type="http://schemas.openxmlformats.org/officeDocument/2006/relationships/image" Target="../media/image35.png"/><Relationship Id="rId4" Type="http://schemas.openxmlformats.org/officeDocument/2006/relationships/image" Target="../media/image14.png"/><Relationship Id="rId9" Type="http://schemas.openxmlformats.org/officeDocument/2006/relationships/image" Target="../media/image34.png"/><Relationship Id="rId1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Grafik 18">
            <a:extLst>
              <a:ext uri="{FF2B5EF4-FFF2-40B4-BE49-F238E27FC236}">
                <a16:creationId xmlns:a16="http://schemas.microsoft.com/office/drawing/2014/main" id="{9BD7E6EA-C383-7379-928F-B6D0106F478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3997" y="575035"/>
            <a:ext cx="8867999" cy="5574703"/>
          </a:xfrm>
          <a:prstGeom prst="rect">
            <a:avLst/>
          </a:prstGeom>
          <a:effectLst>
            <a:softEdge rad="1270000"/>
          </a:effectLst>
        </p:spPr>
      </p:pic>
      <p:sp>
        <p:nvSpPr>
          <p:cNvPr id="45" name="Title 1">
            <a:extLst>
              <a:ext uri="{FF2B5EF4-FFF2-40B4-BE49-F238E27FC236}">
                <a16:creationId xmlns:a16="http://schemas.microsoft.com/office/drawing/2014/main" id="{EDFF7E16-4E26-A99B-F710-D51EA9BB86F6}"/>
              </a:ext>
            </a:extLst>
          </p:cNvPr>
          <p:cNvSpPr txBox="1">
            <a:spLocks/>
          </p:cNvSpPr>
          <p:nvPr/>
        </p:nvSpPr>
        <p:spPr>
          <a:xfrm>
            <a:off x="1173934" y="404665"/>
            <a:ext cx="9904373" cy="2009082"/>
          </a:xfrm>
        </p:spPr>
        <p:txBody>
          <a:bodyPr>
            <a:normAutofit fontScale="97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5400" b="1" dirty="0"/>
              <a:t>Recent Progress in </a:t>
            </a:r>
            <a:br>
              <a:rPr lang="en-US" sz="5400" b="1" dirty="0"/>
            </a:br>
            <a:r>
              <a:rPr lang="en-US" sz="5400" b="1" dirty="0"/>
              <a:t>Dielectric Laser Acceleration</a:t>
            </a:r>
            <a:endParaRPr lang="en-US" sz="5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58A59674-6189-4202-9CB3-B7886E208CBF}"/>
              </a:ext>
            </a:extLst>
          </p:cNvPr>
          <p:cNvSpPr txBox="1">
            <a:spLocks/>
          </p:cNvSpPr>
          <p:nvPr/>
        </p:nvSpPr>
        <p:spPr>
          <a:xfrm>
            <a:off x="4740564" y="4717912"/>
            <a:ext cx="7772400" cy="3204391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sng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Manuel Konrad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Stefanie Kraus, Julian Litzel, Leon Brückner, 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Zhexin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Zhao, </a:t>
            </a:r>
            <a:b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Julian 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Freier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Roy Shiloh*, Tomas Chlouba**, Peter Hommelhoff***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Friedrich-Alexander-Universität Erlangen-Nürnberg (FAU), Erlangen, Germany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* Now with Hebrew University, Jerusalem, Israel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** Now with AMOLF, </a:t>
            </a: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Amsterdan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Netherlands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*** Now with Ludwig-Maximilian University München (LMU) and FAU</a:t>
            </a:r>
          </a:p>
        </p:txBody>
      </p:sp>
    </p:spTree>
    <p:extLst>
      <p:ext uri="{BB962C8B-B14F-4D97-AF65-F5344CB8AC3E}">
        <p14:creationId xmlns:p14="http://schemas.microsoft.com/office/powerpoint/2010/main" val="4211801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/>
          </p:cNvSpPr>
          <p:nvPr/>
        </p:nvSpPr>
        <p:spPr>
          <a:xfrm>
            <a:off x="11640752" y="6576882"/>
            <a:ext cx="58273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ctr" defTabSz="914400" rtl="0" eaLnBrk="1" latinLnBrk="0" hangingPunct="1">
              <a:defRPr sz="1400" kern="1200">
                <a:solidFill>
                  <a:srgbClr val="FFFFFF"/>
                </a:solidFill>
                <a:latin typeface="Century Gothic"/>
                <a:ea typeface="+mn-ea"/>
                <a:cs typeface="Century Gothic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F09A733-2CF0-49AA-9281-D333DC9D2330}" type="slidenum">
              <a:rPr lang="en-GB"/>
              <a:pPr/>
              <a:t>9</a:t>
            </a:fld>
            <a:endParaRPr lang="en-GB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9000" contrast="6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7099"/>
          <a:stretch/>
        </p:blipFill>
        <p:spPr>
          <a:xfrm>
            <a:off x="1329186" y="104282"/>
            <a:ext cx="9134613" cy="636457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feld 4"/>
              <p:cNvSpPr txBox="1"/>
              <p:nvPr/>
            </p:nvSpPr>
            <p:spPr>
              <a:xfrm>
                <a:off x="3171825" y="2254866"/>
                <a:ext cx="1438275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2000" dirty="0">
                    <a:solidFill>
                      <a:schemeClr val="bg1"/>
                    </a:solidFill>
                  </a:rPr>
                  <a:t>200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i="0" dirty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μ</m:t>
                    </m:r>
                    <m:r>
                      <m:rPr>
                        <m:sty m:val="p"/>
                      </m:rPr>
                      <a:rPr lang="de-DE" sz="2000" b="0" i="0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endParaRPr lang="de-DE" sz="20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5" name="Textfeld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71825" y="2254866"/>
                <a:ext cx="1438275" cy="400110"/>
              </a:xfrm>
              <a:prstGeom prst="rect">
                <a:avLst/>
              </a:prstGeom>
              <a:blipFill>
                <a:blip r:embed="rId4"/>
                <a:stretch>
                  <a:fillRect l="-4237" t="-9091" b="-257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feld 5"/>
              <p:cNvSpPr txBox="1"/>
              <p:nvPr/>
            </p:nvSpPr>
            <p:spPr>
              <a:xfrm>
                <a:off x="3767137" y="3239232"/>
                <a:ext cx="1438275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2000" dirty="0">
                    <a:solidFill>
                      <a:schemeClr val="bg1"/>
                    </a:solidFill>
                  </a:rPr>
                  <a:t>300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i="0" dirty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μ</m:t>
                    </m:r>
                    <m:r>
                      <m:rPr>
                        <m:sty m:val="p"/>
                      </m:rPr>
                      <a:rPr lang="de-DE" sz="2000" b="0" i="0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endParaRPr lang="de-DE" sz="20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" name="Textfeld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67137" y="3239232"/>
                <a:ext cx="1438275" cy="400110"/>
              </a:xfrm>
              <a:prstGeom prst="rect">
                <a:avLst/>
              </a:prstGeom>
              <a:blipFill>
                <a:blip r:embed="rId5"/>
                <a:stretch>
                  <a:fillRect l="-4661" t="-7576" b="-257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feld 6"/>
              <p:cNvSpPr txBox="1"/>
              <p:nvPr/>
            </p:nvSpPr>
            <p:spPr>
              <a:xfrm>
                <a:off x="4314823" y="4188152"/>
                <a:ext cx="1438275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2000" dirty="0">
                    <a:solidFill>
                      <a:schemeClr val="bg1"/>
                    </a:solidFill>
                  </a:rPr>
                  <a:t>400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i="0" dirty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μ</m:t>
                    </m:r>
                    <m:r>
                      <m:rPr>
                        <m:sty m:val="p"/>
                      </m:rPr>
                      <a:rPr lang="de-DE" sz="2000" b="0" i="0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endParaRPr lang="de-DE" sz="20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7" name="Textfeld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4823" y="4188152"/>
                <a:ext cx="1438275" cy="400110"/>
              </a:xfrm>
              <a:prstGeom prst="rect">
                <a:avLst/>
              </a:prstGeom>
              <a:blipFill>
                <a:blip r:embed="rId6"/>
                <a:stretch>
                  <a:fillRect l="-4661" t="-7576" b="-257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feld 7"/>
              <p:cNvSpPr txBox="1"/>
              <p:nvPr/>
            </p:nvSpPr>
            <p:spPr>
              <a:xfrm>
                <a:off x="5033961" y="5214258"/>
                <a:ext cx="1438275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2000" dirty="0">
                    <a:solidFill>
                      <a:schemeClr val="bg1"/>
                    </a:solidFill>
                  </a:rPr>
                  <a:t>500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i="0" dirty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μ</m:t>
                    </m:r>
                    <m:r>
                      <m:rPr>
                        <m:sty m:val="p"/>
                      </m:rPr>
                      <a:rPr lang="de-DE" sz="2000" b="0" i="0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endParaRPr lang="de-DE" sz="20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8" name="Textfeld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33961" y="5214258"/>
                <a:ext cx="1438275" cy="400110"/>
              </a:xfrm>
              <a:prstGeom prst="rect">
                <a:avLst/>
              </a:prstGeom>
              <a:blipFill>
                <a:blip r:embed="rId7"/>
                <a:stretch>
                  <a:fillRect l="-4661" t="-7576" b="-257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4" name="Gruppieren 23" hidden="1">
            <a:extLst>
              <a:ext uri="{FF2B5EF4-FFF2-40B4-BE49-F238E27FC236}">
                <a16:creationId xmlns:a16="http://schemas.microsoft.com/office/drawing/2014/main" id="{297965A3-06B4-0854-82B8-98075F2EB1CC}"/>
              </a:ext>
            </a:extLst>
          </p:cNvPr>
          <p:cNvGrpSpPr/>
          <p:nvPr/>
        </p:nvGrpSpPr>
        <p:grpSpPr>
          <a:xfrm>
            <a:off x="1792654" y="300219"/>
            <a:ext cx="1362075" cy="1937602"/>
            <a:chOff x="1792654" y="300219"/>
            <a:chExt cx="1362075" cy="1937602"/>
          </a:xfrm>
        </p:grpSpPr>
        <p:sp>
          <p:nvSpPr>
            <p:cNvPr id="9" name="Ellipse 8"/>
            <p:cNvSpPr/>
            <p:nvPr/>
          </p:nvSpPr>
          <p:spPr>
            <a:xfrm>
              <a:off x="2806699" y="300219"/>
              <a:ext cx="95251" cy="68813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11" name="Gerade Verbindung mit Pfeil 10"/>
            <p:cNvCxnSpPr/>
            <p:nvPr/>
          </p:nvCxnSpPr>
          <p:spPr>
            <a:xfrm flipV="1">
              <a:off x="2495550" y="369033"/>
              <a:ext cx="311149" cy="650874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feld 12"/>
            <p:cNvSpPr txBox="1"/>
            <p:nvPr/>
          </p:nvSpPr>
          <p:spPr>
            <a:xfrm>
              <a:off x="1792654" y="1037492"/>
              <a:ext cx="1362075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err="1">
                  <a:solidFill>
                    <a:schemeClr val="bg1"/>
                  </a:solidFill>
                </a:rPr>
                <a:t>Previous</a:t>
              </a:r>
              <a:r>
                <a:rPr lang="de-DE" dirty="0">
                  <a:solidFill>
                    <a:schemeClr val="bg1"/>
                  </a:solidFill>
                </a:rPr>
                <a:t> </a:t>
              </a:r>
              <a:r>
                <a:rPr lang="de-DE" dirty="0" err="1">
                  <a:solidFill>
                    <a:schemeClr val="bg1"/>
                  </a:solidFill>
                </a:rPr>
                <a:t>generation</a:t>
              </a:r>
              <a:r>
                <a:rPr lang="de-DE" dirty="0">
                  <a:solidFill>
                    <a:schemeClr val="bg1"/>
                  </a:solidFill>
                </a:rPr>
                <a:t> </a:t>
              </a:r>
              <a:r>
                <a:rPr lang="de-DE" dirty="0" err="1">
                  <a:solidFill>
                    <a:schemeClr val="bg1"/>
                  </a:solidFill>
                </a:rPr>
                <a:t>accelerating</a:t>
              </a:r>
              <a:r>
                <a:rPr lang="de-DE" dirty="0">
                  <a:solidFill>
                    <a:schemeClr val="bg1"/>
                  </a:solidFill>
                </a:rPr>
                <a:t> </a:t>
              </a:r>
              <a:r>
                <a:rPr lang="de-DE" dirty="0" err="1">
                  <a:solidFill>
                    <a:schemeClr val="bg1"/>
                  </a:solidFill>
                </a:rPr>
                <a:t>structure</a:t>
              </a:r>
              <a:endParaRPr lang="de-DE" dirty="0">
                <a:solidFill>
                  <a:schemeClr val="bg1"/>
                </a:solidFill>
              </a:endParaRPr>
            </a:p>
          </p:txBody>
        </p:sp>
      </p:grpSp>
      <p:sp>
        <p:nvSpPr>
          <p:cNvPr id="12" name="Textfeld 11">
            <a:extLst>
              <a:ext uri="{FF2B5EF4-FFF2-40B4-BE49-F238E27FC236}">
                <a16:creationId xmlns:a16="http://schemas.microsoft.com/office/drawing/2014/main" id="{7C9F8BCD-C579-C836-95B9-803549559D03}"/>
              </a:ext>
            </a:extLst>
          </p:cNvPr>
          <p:cNvSpPr txBox="1"/>
          <p:nvPr/>
        </p:nvSpPr>
        <p:spPr>
          <a:xfrm>
            <a:off x="1559614" y="4687221"/>
            <a:ext cx="585331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000" dirty="0" err="1">
                <a:solidFill>
                  <a:schemeClr val="bg1"/>
                </a:solidFill>
              </a:rPr>
              <a:t>E</a:t>
            </a:r>
            <a:r>
              <a:rPr lang="de-DE" sz="2000" baseline="-25000" dirty="0" err="1">
                <a:solidFill>
                  <a:schemeClr val="bg1"/>
                </a:solidFill>
              </a:rPr>
              <a:t>Peak</a:t>
            </a:r>
            <a:r>
              <a:rPr lang="de-DE" sz="2000" dirty="0">
                <a:solidFill>
                  <a:schemeClr val="bg1"/>
                </a:solidFill>
              </a:rPr>
              <a:t> = 600MV/m - 700MV/m</a:t>
            </a:r>
          </a:p>
          <a:p>
            <a:r>
              <a:rPr lang="de-DE" sz="2000" dirty="0">
                <a:solidFill>
                  <a:schemeClr val="bg1"/>
                </a:solidFill>
              </a:rPr>
              <a:t>Design </a:t>
            </a:r>
            <a:r>
              <a:rPr lang="de-DE" sz="2000" dirty="0" err="1">
                <a:solidFill>
                  <a:schemeClr val="bg1"/>
                </a:solidFill>
              </a:rPr>
              <a:t>gradient</a:t>
            </a:r>
            <a:r>
              <a:rPr lang="de-DE" sz="2000" dirty="0">
                <a:solidFill>
                  <a:schemeClr val="bg1"/>
                </a:solidFill>
              </a:rPr>
              <a:t>: 22.7MeV/m </a:t>
            </a:r>
          </a:p>
        </p:txBody>
      </p:sp>
      <p:grpSp>
        <p:nvGrpSpPr>
          <p:cNvPr id="22" name="Gruppieren 21">
            <a:extLst>
              <a:ext uri="{FF2B5EF4-FFF2-40B4-BE49-F238E27FC236}">
                <a16:creationId xmlns:a16="http://schemas.microsoft.com/office/drawing/2014/main" id="{52DFBCB7-BA68-67E7-A2D9-7706C9933561}"/>
              </a:ext>
            </a:extLst>
          </p:cNvPr>
          <p:cNvGrpSpPr/>
          <p:nvPr/>
        </p:nvGrpSpPr>
        <p:grpSpPr>
          <a:xfrm>
            <a:off x="3767137" y="104282"/>
            <a:ext cx="7786226" cy="2047065"/>
            <a:chOff x="3767137" y="104282"/>
            <a:chExt cx="7786226" cy="2047065"/>
          </a:xfrm>
        </p:grpSpPr>
        <p:grpSp>
          <p:nvGrpSpPr>
            <p:cNvPr id="2" name="Gruppieren 1">
              <a:extLst>
                <a:ext uri="{FF2B5EF4-FFF2-40B4-BE49-F238E27FC236}">
                  <a16:creationId xmlns:a16="http://schemas.microsoft.com/office/drawing/2014/main" id="{4BDC7185-8744-5687-A883-B948F31674EC}"/>
                </a:ext>
              </a:extLst>
            </p:cNvPr>
            <p:cNvGrpSpPr/>
            <p:nvPr/>
          </p:nvGrpSpPr>
          <p:grpSpPr>
            <a:xfrm>
              <a:off x="3767137" y="104282"/>
              <a:ext cx="7786226" cy="2047065"/>
              <a:chOff x="3767137" y="104282"/>
              <a:chExt cx="7786226" cy="2047065"/>
            </a:xfrm>
          </p:grpSpPr>
          <p:pic>
            <p:nvPicPr>
              <p:cNvPr id="16" name="Grafik 15" descr="Ein Bild, das Screenshot, Text, Rechteck, monochrom enthält.&#10;&#10;Automatisch generierte Beschreibung">
                <a:extLst>
                  <a:ext uri="{FF2B5EF4-FFF2-40B4-BE49-F238E27FC236}">
                    <a16:creationId xmlns:a16="http://schemas.microsoft.com/office/drawing/2014/main" id="{925CDEBA-1AEE-DE10-0599-32FBFBD162A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 cstate="print">
                <a:extLst>
                  <a:ext uri="{BEBA8EAE-BF5A-486C-A8C5-ECC9F3942E4B}">
                    <a14:imgProps xmlns:a14="http://schemas.microsoft.com/office/drawing/2010/main">
                      <a14:imgLayer r:embed="rId9">
                        <a14:imgEffect>
                          <a14:brightnessContrast bright="9000" contrast="52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37" t="20118" b="27976"/>
              <a:stretch/>
            </p:blipFill>
            <p:spPr>
              <a:xfrm>
                <a:off x="6386279" y="104282"/>
                <a:ext cx="5167084" cy="2047065"/>
              </a:xfrm>
              <a:prstGeom prst="rect">
                <a:avLst/>
              </a:prstGeom>
              <a:ln w="38100">
                <a:solidFill>
                  <a:schemeClr val="bg1">
                    <a:lumMod val="95000"/>
                  </a:schemeClr>
                </a:solidFill>
              </a:ln>
            </p:spPr>
          </p:pic>
          <p:sp>
            <p:nvSpPr>
              <p:cNvPr id="29" name="Rechteck 28">
                <a:extLst>
                  <a:ext uri="{FF2B5EF4-FFF2-40B4-BE49-F238E27FC236}">
                    <a16:creationId xmlns:a16="http://schemas.microsoft.com/office/drawing/2014/main" id="{0A2EBE9A-20E9-297C-F677-272781AA87F7}"/>
                  </a:ext>
                </a:extLst>
              </p:cNvPr>
              <p:cNvSpPr/>
              <p:nvPr/>
            </p:nvSpPr>
            <p:spPr>
              <a:xfrm>
                <a:off x="3767137" y="1700975"/>
                <a:ext cx="185738" cy="176182"/>
              </a:xfrm>
              <a:prstGeom prst="rect">
                <a:avLst/>
              </a:prstGeom>
              <a:noFill/>
              <a:ln w="285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31" name="Gerader Verbinder 30">
                <a:extLst>
                  <a:ext uri="{FF2B5EF4-FFF2-40B4-BE49-F238E27FC236}">
                    <a16:creationId xmlns:a16="http://schemas.microsoft.com/office/drawing/2014/main" id="{A294C98E-A2D2-E19C-8BD6-3CA21299712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767137" y="104282"/>
                <a:ext cx="2619142" cy="1596693"/>
              </a:xfrm>
              <a:prstGeom prst="line">
                <a:avLst/>
              </a:prstGeom>
              <a:ln w="28575">
                <a:solidFill>
                  <a:srgbClr val="F2F2F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Gerader Verbinder 31">
                <a:extLst>
                  <a:ext uri="{FF2B5EF4-FFF2-40B4-BE49-F238E27FC236}">
                    <a16:creationId xmlns:a16="http://schemas.microsoft.com/office/drawing/2014/main" id="{1E76C108-FEEC-3740-F1A6-641F1D2891A9}"/>
                  </a:ext>
                </a:extLst>
              </p:cNvPr>
              <p:cNvCxnSpPr>
                <a:cxnSpLocks/>
                <a:stCxn id="29" idx="2"/>
              </p:cNvCxnSpPr>
              <p:nvPr/>
            </p:nvCxnSpPr>
            <p:spPr>
              <a:xfrm>
                <a:off x="3860006" y="1877157"/>
                <a:ext cx="2526273" cy="274190"/>
              </a:xfrm>
              <a:prstGeom prst="line">
                <a:avLst/>
              </a:prstGeom>
              <a:ln w="28575">
                <a:solidFill>
                  <a:srgbClr val="F2F2F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uppieren 27">
              <a:extLst>
                <a:ext uri="{FF2B5EF4-FFF2-40B4-BE49-F238E27FC236}">
                  <a16:creationId xmlns:a16="http://schemas.microsoft.com/office/drawing/2014/main" id="{5AB89095-174E-FA05-14A8-F180EE946858}"/>
                </a:ext>
              </a:extLst>
            </p:cNvPr>
            <p:cNvGrpSpPr/>
            <p:nvPr/>
          </p:nvGrpSpPr>
          <p:grpSpPr>
            <a:xfrm>
              <a:off x="10363200" y="1439365"/>
              <a:ext cx="1128133" cy="523220"/>
              <a:chOff x="8969821" y="1191617"/>
              <a:chExt cx="1128133" cy="523220"/>
            </a:xfrm>
          </p:grpSpPr>
          <p:cxnSp>
            <p:nvCxnSpPr>
              <p:cNvPr id="18" name="Gerader Verbinder 17">
                <a:extLst>
                  <a:ext uri="{FF2B5EF4-FFF2-40B4-BE49-F238E27FC236}">
                    <a16:creationId xmlns:a16="http://schemas.microsoft.com/office/drawing/2014/main" id="{D63D49FA-4EE2-2228-336A-84B6C69AF5D5}"/>
                  </a:ext>
                </a:extLst>
              </p:cNvPr>
              <p:cNvCxnSpPr/>
              <p:nvPr/>
            </p:nvCxnSpPr>
            <p:spPr>
              <a:xfrm>
                <a:off x="8972833" y="1453227"/>
                <a:ext cx="211016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Textfeld 18">
                <a:extLst>
                  <a:ext uri="{FF2B5EF4-FFF2-40B4-BE49-F238E27FC236}">
                    <a16:creationId xmlns:a16="http://schemas.microsoft.com/office/drawing/2014/main" id="{1155B3A9-2895-4E5F-40AE-69E0DF12B709}"/>
                  </a:ext>
                </a:extLst>
              </p:cNvPr>
              <p:cNvSpPr txBox="1"/>
              <p:nvPr/>
            </p:nvSpPr>
            <p:spPr>
              <a:xfrm>
                <a:off x="9246439" y="1191617"/>
                <a:ext cx="851515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2800" dirty="0">
                    <a:solidFill>
                      <a:schemeClr val="bg1"/>
                    </a:solidFill>
                  </a:rPr>
                  <a:t>2µm</a:t>
                </a:r>
              </a:p>
            </p:txBody>
          </p:sp>
          <p:cxnSp>
            <p:nvCxnSpPr>
              <p:cNvPr id="21" name="Gerader Verbinder 20">
                <a:extLst>
                  <a:ext uri="{FF2B5EF4-FFF2-40B4-BE49-F238E27FC236}">
                    <a16:creationId xmlns:a16="http://schemas.microsoft.com/office/drawing/2014/main" id="{E33EAA9A-25F9-5551-1F8D-1CC90640286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83849" y="1407982"/>
                <a:ext cx="0" cy="9797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Gerader Verbinder 22">
                <a:extLst>
                  <a:ext uri="{FF2B5EF4-FFF2-40B4-BE49-F238E27FC236}">
                    <a16:creationId xmlns:a16="http://schemas.microsoft.com/office/drawing/2014/main" id="{10B852E7-3C77-A19B-BF44-6B3C81889F5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969821" y="1407982"/>
                <a:ext cx="0" cy="9797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5" name="Gruppieren 24"/>
          <p:cNvGrpSpPr/>
          <p:nvPr/>
        </p:nvGrpSpPr>
        <p:grpSpPr>
          <a:xfrm>
            <a:off x="1766602" y="5501402"/>
            <a:ext cx="2189163" cy="577304"/>
            <a:chOff x="1766602" y="5501402"/>
            <a:chExt cx="2189163" cy="577304"/>
          </a:xfrm>
        </p:grpSpPr>
        <p:cxnSp>
          <p:nvCxnSpPr>
            <p:cNvPr id="39" name="Gerader Verbinder 38">
              <a:extLst>
                <a:ext uri="{FF2B5EF4-FFF2-40B4-BE49-F238E27FC236}">
                  <a16:creationId xmlns:a16="http://schemas.microsoft.com/office/drawing/2014/main" id="{181E312D-B8A9-9E95-E569-06558452A739}"/>
                </a:ext>
              </a:extLst>
            </p:cNvPr>
            <p:cNvCxnSpPr>
              <a:cxnSpLocks/>
            </p:cNvCxnSpPr>
            <p:nvPr/>
          </p:nvCxnSpPr>
          <p:spPr>
            <a:xfrm>
              <a:off x="1766602" y="6029721"/>
              <a:ext cx="2186273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Gerader Verbinder 40">
              <a:extLst>
                <a:ext uri="{FF2B5EF4-FFF2-40B4-BE49-F238E27FC236}">
                  <a16:creationId xmlns:a16="http://schemas.microsoft.com/office/drawing/2014/main" id="{1957698E-F2EB-A36F-4BB0-4166E3A0FC19}"/>
                </a:ext>
              </a:extLst>
            </p:cNvPr>
            <p:cNvCxnSpPr>
              <a:cxnSpLocks/>
            </p:cNvCxnSpPr>
            <p:nvPr/>
          </p:nvCxnSpPr>
          <p:spPr>
            <a:xfrm>
              <a:off x="3955765" y="5980736"/>
              <a:ext cx="0" cy="9797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Gerader Verbinder 41">
              <a:extLst>
                <a:ext uri="{FF2B5EF4-FFF2-40B4-BE49-F238E27FC236}">
                  <a16:creationId xmlns:a16="http://schemas.microsoft.com/office/drawing/2014/main" id="{3A70F069-3278-96E4-DD6C-CB93A1C59EBC}"/>
                </a:ext>
              </a:extLst>
            </p:cNvPr>
            <p:cNvCxnSpPr>
              <a:cxnSpLocks/>
            </p:cNvCxnSpPr>
            <p:nvPr/>
          </p:nvCxnSpPr>
          <p:spPr>
            <a:xfrm>
              <a:off x="1766602" y="5975637"/>
              <a:ext cx="0" cy="9797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feld 42">
              <a:extLst>
                <a:ext uri="{FF2B5EF4-FFF2-40B4-BE49-F238E27FC236}">
                  <a16:creationId xmlns:a16="http://schemas.microsoft.com/office/drawing/2014/main" id="{E0C513FE-9749-44CB-B73D-049852302FFF}"/>
                </a:ext>
              </a:extLst>
            </p:cNvPr>
            <p:cNvSpPr txBox="1"/>
            <p:nvPr/>
          </p:nvSpPr>
          <p:spPr>
            <a:xfrm>
              <a:off x="2389097" y="5501402"/>
              <a:ext cx="94128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800" dirty="0">
                  <a:solidFill>
                    <a:schemeClr val="bg1"/>
                  </a:solidFill>
                </a:rPr>
                <a:t>1mm</a:t>
              </a:r>
            </a:p>
          </p:txBody>
        </p:sp>
      </p:grpSp>
      <p:sp>
        <p:nvSpPr>
          <p:cNvPr id="14" name="Pfeil nach rechts 13"/>
          <p:cNvSpPr/>
          <p:nvPr/>
        </p:nvSpPr>
        <p:spPr>
          <a:xfrm>
            <a:off x="6413471" y="1127814"/>
            <a:ext cx="585216" cy="1878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Textfeld 14"/>
          <p:cNvSpPr txBox="1"/>
          <p:nvPr/>
        </p:nvSpPr>
        <p:spPr>
          <a:xfrm>
            <a:off x="6564679" y="789074"/>
            <a:ext cx="4331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>
                <a:solidFill>
                  <a:schemeClr val="bg1"/>
                </a:solidFill>
              </a:rPr>
              <a:t>e-</a:t>
            </a:r>
          </a:p>
        </p:txBody>
      </p:sp>
      <p:sp>
        <p:nvSpPr>
          <p:cNvPr id="17" name="Ellipse 16"/>
          <p:cNvSpPr/>
          <p:nvPr/>
        </p:nvSpPr>
        <p:spPr>
          <a:xfrm rot="21078455">
            <a:off x="6380176" y="444263"/>
            <a:ext cx="6934991" cy="323030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75000"/>
                </a:scheme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0" name="Textfeld 19"/>
          <p:cNvSpPr txBox="1"/>
          <p:nvPr/>
        </p:nvSpPr>
        <p:spPr>
          <a:xfrm rot="21185029">
            <a:off x="8576000" y="231346"/>
            <a:ext cx="7344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>
                <a:solidFill>
                  <a:schemeClr val="bg1"/>
                </a:solidFill>
              </a:rPr>
              <a:t>Laser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grpSp>
        <p:nvGrpSpPr>
          <p:cNvPr id="26" name="Gruppieren 25">
            <a:extLst>
              <a:ext uri="{FF2B5EF4-FFF2-40B4-BE49-F238E27FC236}">
                <a16:creationId xmlns:a16="http://schemas.microsoft.com/office/drawing/2014/main" id="{B6E51DB7-746A-B7BA-0690-3DE1A1E04CFB}"/>
              </a:ext>
            </a:extLst>
          </p:cNvPr>
          <p:cNvGrpSpPr/>
          <p:nvPr/>
        </p:nvGrpSpPr>
        <p:grpSpPr>
          <a:xfrm>
            <a:off x="8738742" y="2521760"/>
            <a:ext cx="2496139" cy="1814477"/>
            <a:chOff x="9105900" y="164185"/>
            <a:chExt cx="3177042" cy="2309439"/>
          </a:xfrm>
        </p:grpSpPr>
        <p:pic>
          <p:nvPicPr>
            <p:cNvPr id="27" name="Grafik 26" descr="Ein Bild, das Screenshot, Kreis, Schwarz, Schwarzweiß enthält.&#10;&#10;Automatisch generierte Beschreibung">
              <a:extLst>
                <a:ext uri="{FF2B5EF4-FFF2-40B4-BE49-F238E27FC236}">
                  <a16:creationId xmlns:a16="http://schemas.microsoft.com/office/drawing/2014/main" id="{1B579937-AEC2-DADC-314A-EDD45C2612B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saturation sat="66000"/>
                      </a14:imgEffect>
                      <a14:imgEffect>
                        <a14:brightnessContrast bright="21000" contrast="38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332" b="14521"/>
            <a:stretch/>
          </p:blipFill>
          <p:spPr>
            <a:xfrm>
              <a:off x="9105900" y="164185"/>
              <a:ext cx="3086100" cy="2309439"/>
            </a:xfrm>
            <a:prstGeom prst="rect">
              <a:avLst/>
            </a:prstGeom>
            <a:ln w="38100" cap="sq">
              <a:solidFill>
                <a:schemeClr val="bg1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cxnSp>
          <p:nvCxnSpPr>
            <p:cNvPr id="30" name="Gerader Verbinder 29">
              <a:extLst>
                <a:ext uri="{FF2B5EF4-FFF2-40B4-BE49-F238E27FC236}">
                  <a16:creationId xmlns:a16="http://schemas.microsoft.com/office/drawing/2014/main" id="{1E6BC309-3642-C0A7-3CB7-B7E4CC55F58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754882" y="2370581"/>
              <a:ext cx="357223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Textfeld 32">
                  <a:extLst>
                    <a:ext uri="{FF2B5EF4-FFF2-40B4-BE49-F238E27FC236}">
                      <a16:creationId xmlns:a16="http://schemas.microsoft.com/office/drawing/2014/main" id="{7D692CEC-8400-72B0-7666-A546605AC3E9}"/>
                    </a:ext>
                  </a:extLst>
                </p:cNvPr>
                <p:cNvSpPr txBox="1"/>
                <p:nvPr/>
              </p:nvSpPr>
              <p:spPr>
                <a:xfrm>
                  <a:off x="11383671" y="2001249"/>
                  <a:ext cx="899279" cy="391734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m:rPr>
                            <m:nor/>
                          </m:rPr>
                          <a:rPr lang="de-DE" sz="1400">
                            <a:solidFill>
                              <a:schemeClr val="bg1"/>
                            </a:solidFill>
                            <a:effectLst>
                              <a:glow rad="38100">
                                <a:schemeClr val="tx1">
                                  <a:alpha val="40000"/>
                                </a:schemeClr>
                              </a:glow>
                            </a:effectLst>
                            <a:latin typeface="+mj-lt"/>
                            <a:cs typeface="Times New Roman" panose="02020603050405020304" pitchFamily="18" charset="0"/>
                          </a:rPr>
                          <m:t>20</m:t>
                        </m:r>
                        <m:r>
                          <m:rPr>
                            <m:nor/>
                          </m:rPr>
                          <a:rPr lang="en-US" sz="1400">
                            <a:solidFill>
                              <a:schemeClr val="bg1"/>
                            </a:solidFill>
                            <a:effectLst>
                              <a:glow rad="38100">
                                <a:schemeClr val="tx1">
                                  <a:alpha val="40000"/>
                                </a:schemeClr>
                              </a:glow>
                            </a:effectLst>
                            <a:latin typeface="+mj-lt"/>
                            <a:cs typeface="Times New Roman" panose="02020603050405020304" pitchFamily="18" charset="0"/>
                          </a:rPr>
                          <m:t>0</m:t>
                        </m:r>
                        <m:r>
                          <m:rPr>
                            <m:nor/>
                          </m:rPr>
                          <a:rPr lang="de-DE" sz="1400">
                            <a:solidFill>
                              <a:schemeClr val="bg1"/>
                            </a:solidFill>
                            <a:effectLst>
                              <a:glow rad="38100">
                                <a:schemeClr val="tx1">
                                  <a:alpha val="40000"/>
                                </a:schemeClr>
                              </a:glow>
                            </a:effectLst>
                            <a:latin typeface="+mj-lt"/>
                            <a:cs typeface="Times New Roman" panose="02020603050405020304" pitchFamily="18" charset="0"/>
                          </a:rPr>
                          <m:t>n</m:t>
                        </m:r>
                        <m:r>
                          <m:rPr>
                            <m:nor/>
                          </m:rPr>
                          <a:rPr lang="en-US" sz="1400">
                            <a:solidFill>
                              <a:schemeClr val="bg1"/>
                            </a:solidFill>
                            <a:effectLst>
                              <a:glow rad="38100">
                                <a:schemeClr val="tx1">
                                  <a:alpha val="40000"/>
                                </a:schemeClr>
                              </a:glow>
                            </a:effectLst>
                            <a:latin typeface="+mj-lt"/>
                            <a:cs typeface="Times New Roman" panose="02020603050405020304" pitchFamily="18" charset="0"/>
                          </a:rPr>
                          <m:t>m</m:t>
                        </m:r>
                      </m:oMath>
                    </m:oMathPara>
                  </a14:m>
                  <a:endParaRPr lang="en-US" sz="1400" dirty="0">
                    <a:solidFill>
                      <a:schemeClr val="bg1"/>
                    </a:solidFill>
                    <a:effectLst>
                      <a:glow rad="38100">
                        <a:schemeClr val="tx1">
                          <a:alpha val="40000"/>
                        </a:schemeClr>
                      </a:glow>
                    </a:effectLst>
                    <a:latin typeface="+mj-lt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33" name="Textfeld 32">
                  <a:extLst>
                    <a:ext uri="{FF2B5EF4-FFF2-40B4-BE49-F238E27FC236}">
                      <a16:creationId xmlns:a16="http://schemas.microsoft.com/office/drawing/2014/main" id="{7D692CEC-8400-72B0-7666-A546605AC3E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383671" y="2001249"/>
                  <a:ext cx="899279" cy="391734"/>
                </a:xfrm>
                <a:prstGeom prst="rect">
                  <a:avLst/>
                </a:prstGeom>
                <a:blipFill>
                  <a:blip r:embed="rId1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4" name="Gerader Verbinder 33">
              <a:extLst>
                <a:ext uri="{FF2B5EF4-FFF2-40B4-BE49-F238E27FC236}">
                  <a16:creationId xmlns:a16="http://schemas.microsoft.com/office/drawing/2014/main" id="{AD16A1A4-E995-9EB4-0B21-15BB65CAF7BF}"/>
                </a:ext>
              </a:extLst>
            </p:cNvPr>
            <p:cNvCxnSpPr/>
            <p:nvPr/>
          </p:nvCxnSpPr>
          <p:spPr>
            <a:xfrm>
              <a:off x="10157550" y="537209"/>
              <a:ext cx="410171" cy="0"/>
            </a:xfrm>
            <a:prstGeom prst="line">
              <a:avLst/>
            </a:prstGeom>
            <a:ln w="19050" cap="flat" cmpd="sng" algn="ctr">
              <a:solidFill>
                <a:schemeClr val="accent2"/>
              </a:solidFill>
              <a:prstDash val="solid"/>
              <a:round/>
              <a:headEnd type="arrow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35" name="Textfeld 34">
              <a:extLst>
                <a:ext uri="{FF2B5EF4-FFF2-40B4-BE49-F238E27FC236}">
                  <a16:creationId xmlns:a16="http://schemas.microsoft.com/office/drawing/2014/main" id="{5553D27C-C9E8-6905-E5E2-791F0ED7A437}"/>
                </a:ext>
              </a:extLst>
            </p:cNvPr>
            <p:cNvSpPr txBox="1"/>
            <p:nvPr/>
          </p:nvSpPr>
          <p:spPr>
            <a:xfrm>
              <a:off x="9912995" y="167878"/>
              <a:ext cx="899279" cy="39173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  <a:effectLst>
                    <a:glow rad="38100">
                      <a:schemeClr val="tx1">
                        <a:alpha val="40000"/>
                      </a:schemeClr>
                    </a:glow>
                  </a:effectLst>
                  <a:latin typeface="+mj-lt"/>
                  <a:cs typeface="Times New Roman" panose="02020603050405020304" pitchFamily="18" charset="0"/>
                </a:rPr>
                <a:t>225nm</a:t>
              </a:r>
            </a:p>
          </p:txBody>
        </p:sp>
        <p:cxnSp>
          <p:nvCxnSpPr>
            <p:cNvPr id="36" name="Gerader Verbinder 35">
              <a:extLst>
                <a:ext uri="{FF2B5EF4-FFF2-40B4-BE49-F238E27FC236}">
                  <a16:creationId xmlns:a16="http://schemas.microsoft.com/office/drawing/2014/main" id="{048064BE-956C-604C-EF20-33AD2A53BBAC}"/>
                </a:ext>
              </a:extLst>
            </p:cNvPr>
            <p:cNvCxnSpPr>
              <a:cxnSpLocks/>
            </p:cNvCxnSpPr>
            <p:nvPr/>
          </p:nvCxnSpPr>
          <p:spPr>
            <a:xfrm>
              <a:off x="9471670" y="1619462"/>
              <a:ext cx="723900" cy="0"/>
            </a:xfrm>
            <a:prstGeom prst="line">
              <a:avLst/>
            </a:prstGeom>
            <a:ln w="19050" cap="flat" cmpd="sng" algn="ctr">
              <a:solidFill>
                <a:schemeClr val="accent2"/>
              </a:solidFill>
              <a:prstDash val="solid"/>
              <a:round/>
              <a:headEnd type="arrow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37" name="Textfeld 36">
              <a:extLst>
                <a:ext uri="{FF2B5EF4-FFF2-40B4-BE49-F238E27FC236}">
                  <a16:creationId xmlns:a16="http://schemas.microsoft.com/office/drawing/2014/main" id="{8D2EE3F5-47B6-323F-0AC3-3D80872D4120}"/>
                </a:ext>
              </a:extLst>
            </p:cNvPr>
            <p:cNvSpPr txBox="1"/>
            <p:nvPr/>
          </p:nvSpPr>
          <p:spPr>
            <a:xfrm>
              <a:off x="9406310" y="1649769"/>
              <a:ext cx="899279" cy="39173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  <a:effectLst>
                    <a:glow rad="38100">
                      <a:schemeClr val="tx1">
                        <a:alpha val="40000"/>
                      </a:schemeClr>
                    </a:glow>
                  </a:effectLst>
                  <a:latin typeface="+mj-lt"/>
                  <a:cs typeface="Times New Roman" panose="02020603050405020304" pitchFamily="18" charset="0"/>
                </a:rPr>
                <a:t>450nm</a:t>
              </a:r>
            </a:p>
          </p:txBody>
        </p:sp>
        <p:cxnSp>
          <p:nvCxnSpPr>
            <p:cNvPr id="38" name="Gerader Verbinder 37">
              <a:extLst>
                <a:ext uri="{FF2B5EF4-FFF2-40B4-BE49-F238E27FC236}">
                  <a16:creationId xmlns:a16="http://schemas.microsoft.com/office/drawing/2014/main" id="{02BBC12D-94E5-E44C-DFBB-53D6E2A1F1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928797" y="1182170"/>
              <a:ext cx="1966" cy="820148"/>
            </a:xfrm>
            <a:prstGeom prst="line">
              <a:avLst/>
            </a:prstGeom>
            <a:ln w="19050" cap="flat" cmpd="sng" algn="ctr">
              <a:solidFill>
                <a:schemeClr val="accent2"/>
              </a:solidFill>
              <a:prstDash val="solid"/>
              <a:round/>
              <a:headEnd type="arrow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40" name="Textfeld 39">
              <a:extLst>
                <a:ext uri="{FF2B5EF4-FFF2-40B4-BE49-F238E27FC236}">
                  <a16:creationId xmlns:a16="http://schemas.microsoft.com/office/drawing/2014/main" id="{A1F86D06-E831-6E31-866A-ECE249B1EADC}"/>
                </a:ext>
              </a:extLst>
            </p:cNvPr>
            <p:cNvSpPr txBox="1"/>
            <p:nvPr/>
          </p:nvSpPr>
          <p:spPr>
            <a:xfrm>
              <a:off x="10888557" y="1390292"/>
              <a:ext cx="899279" cy="39173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  <a:effectLst>
                    <a:glow rad="38100">
                      <a:schemeClr val="tx1">
                        <a:alpha val="40000"/>
                      </a:schemeClr>
                    </a:glow>
                  </a:effectLst>
                  <a:latin typeface="+mj-lt"/>
                  <a:cs typeface="Times New Roman" panose="02020603050405020304" pitchFamily="18" charset="0"/>
                </a:rPr>
                <a:t>480nm</a:t>
              </a:r>
            </a:p>
          </p:txBody>
        </p:sp>
      </p:grpSp>
      <p:sp>
        <p:nvSpPr>
          <p:cNvPr id="44" name="Textfeld 43">
            <a:extLst>
              <a:ext uri="{FF2B5EF4-FFF2-40B4-BE49-F238E27FC236}">
                <a16:creationId xmlns:a16="http://schemas.microsoft.com/office/drawing/2014/main" id="{276C9A73-F0C8-DE1E-DFB3-A35F903ECCCD}"/>
              </a:ext>
            </a:extLst>
          </p:cNvPr>
          <p:cNvSpPr txBox="1"/>
          <p:nvPr/>
        </p:nvSpPr>
        <p:spPr>
          <a:xfrm>
            <a:off x="9388622" y="4359904"/>
            <a:ext cx="10707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b="1" dirty="0">
                <a:solidFill>
                  <a:schemeClr val="bg1"/>
                </a:solidFill>
                <a:latin typeface="+mj-lt"/>
              </a:rPr>
              <a:t>Top </a:t>
            </a:r>
            <a:r>
              <a:rPr lang="de-DE" sz="2000" b="1" dirty="0" err="1">
                <a:solidFill>
                  <a:schemeClr val="bg1"/>
                </a:solidFill>
                <a:latin typeface="+mj-lt"/>
              </a:rPr>
              <a:t>view</a:t>
            </a:r>
            <a:endParaRPr lang="de-DE" sz="2000" b="1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45" name="Gerader Verbinder 44">
            <a:extLst>
              <a:ext uri="{FF2B5EF4-FFF2-40B4-BE49-F238E27FC236}">
                <a16:creationId xmlns:a16="http://schemas.microsoft.com/office/drawing/2014/main" id="{E221FEEB-6817-FC52-BEA6-B6009136B09D}"/>
              </a:ext>
            </a:extLst>
          </p:cNvPr>
          <p:cNvCxnSpPr>
            <a:cxnSpLocks/>
          </p:cNvCxnSpPr>
          <p:nvPr/>
        </p:nvCxnSpPr>
        <p:spPr>
          <a:xfrm flipV="1">
            <a:off x="10170949" y="3093312"/>
            <a:ext cx="9242" cy="260516"/>
          </a:xfrm>
          <a:prstGeom prst="line">
            <a:avLst/>
          </a:prstGeom>
          <a:ln w="19050" cap="flat" cmpd="sng" algn="ctr">
            <a:solidFill>
              <a:schemeClr val="accent2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46" name="Textfeld 45">
            <a:extLst>
              <a:ext uri="{FF2B5EF4-FFF2-40B4-BE49-F238E27FC236}">
                <a16:creationId xmlns:a16="http://schemas.microsoft.com/office/drawing/2014/main" id="{085B2C97-67EC-0832-1677-148AC2762C9F}"/>
              </a:ext>
            </a:extLst>
          </p:cNvPr>
          <p:cNvSpPr txBox="1"/>
          <p:nvPr/>
        </p:nvSpPr>
        <p:spPr>
          <a:xfrm>
            <a:off x="10122551" y="2946014"/>
            <a:ext cx="111724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effectLst>
                  <a:glow rad="38100">
                    <a:schemeClr val="tx1">
                      <a:alpha val="40000"/>
                    </a:schemeClr>
                  </a:glow>
                </a:effectLst>
                <a:latin typeface="+mj-lt"/>
                <a:cs typeface="Times New Roman" panose="02020603050405020304" pitchFamily="18" charset="0"/>
              </a:rPr>
              <a:t>139 – 237nm</a:t>
            </a:r>
          </a:p>
        </p:txBody>
      </p:sp>
    </p:spTree>
    <p:extLst>
      <p:ext uri="{BB962C8B-B14F-4D97-AF65-F5344CB8AC3E}">
        <p14:creationId xmlns:p14="http://schemas.microsoft.com/office/powerpoint/2010/main" val="1563167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/>
      <p:bldP spid="17" grpId="0" animBg="1"/>
      <p:bldP spid="2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A254D298-8F58-A8A2-98CA-AF0816C18DD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9000" contrast="6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7099"/>
          <a:stretch/>
        </p:blipFill>
        <p:spPr>
          <a:xfrm>
            <a:off x="1329186" y="104282"/>
            <a:ext cx="9134613" cy="6364575"/>
          </a:xfrm>
          <a:prstGeom prst="rect">
            <a:avLst/>
          </a:prstGeom>
        </p:spPr>
      </p:pic>
      <p:sp>
        <p:nvSpPr>
          <p:cNvPr id="4" name="Slide Number Placeholder 5"/>
          <p:cNvSpPr txBox="1">
            <a:spLocks/>
          </p:cNvSpPr>
          <p:nvPr/>
        </p:nvSpPr>
        <p:spPr>
          <a:xfrm>
            <a:off x="11640752" y="6576882"/>
            <a:ext cx="58273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ctr" defTabSz="914400" rtl="0" eaLnBrk="1" latinLnBrk="0" hangingPunct="1">
              <a:defRPr sz="1400" kern="1200">
                <a:solidFill>
                  <a:srgbClr val="FFFFFF"/>
                </a:solidFill>
                <a:latin typeface="Century Gothic"/>
                <a:ea typeface="+mn-ea"/>
                <a:cs typeface="Century Gothic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F09A733-2CF0-49AA-9281-D333DC9D2330}" type="slidenum">
              <a:rPr lang="en-GB"/>
              <a:pPr/>
              <a:t>10</a:t>
            </a:fld>
            <a:endParaRPr lang="en-GB" dirty="0"/>
          </a:p>
        </p:txBody>
      </p: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4BDC7185-8744-5687-A883-B948F31674EC}"/>
              </a:ext>
            </a:extLst>
          </p:cNvPr>
          <p:cNvGrpSpPr/>
          <p:nvPr/>
        </p:nvGrpSpPr>
        <p:grpSpPr>
          <a:xfrm>
            <a:off x="3767137" y="104282"/>
            <a:ext cx="7786226" cy="2047065"/>
            <a:chOff x="3767137" y="104282"/>
            <a:chExt cx="7786226" cy="2047065"/>
          </a:xfrm>
        </p:grpSpPr>
        <p:sp>
          <p:nvSpPr>
            <p:cNvPr id="29" name="Rechteck 28">
              <a:extLst>
                <a:ext uri="{FF2B5EF4-FFF2-40B4-BE49-F238E27FC236}">
                  <a16:creationId xmlns:a16="http://schemas.microsoft.com/office/drawing/2014/main" id="{0A2EBE9A-20E9-297C-F677-272781AA87F7}"/>
                </a:ext>
              </a:extLst>
            </p:cNvPr>
            <p:cNvSpPr/>
            <p:nvPr/>
          </p:nvSpPr>
          <p:spPr>
            <a:xfrm>
              <a:off x="3767137" y="1700975"/>
              <a:ext cx="185738" cy="176182"/>
            </a:xfrm>
            <a:prstGeom prst="rect">
              <a:avLst/>
            </a:prstGeom>
            <a:noFill/>
            <a:ln w="28575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16" name="Grafik 15" descr="Ein Bild, das Screenshot, Text, Rechteck, monochrom enthält.&#10;&#10;Automatisch generierte Beschreibung">
              <a:extLst>
                <a:ext uri="{FF2B5EF4-FFF2-40B4-BE49-F238E27FC236}">
                  <a16:creationId xmlns:a16="http://schemas.microsoft.com/office/drawing/2014/main" id="{925CDEBA-1AEE-DE10-0599-32FBFBD162A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9000" contrast="52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37" t="20118" b="27976"/>
            <a:stretch/>
          </p:blipFill>
          <p:spPr>
            <a:xfrm>
              <a:off x="6386279" y="104282"/>
              <a:ext cx="5167084" cy="2047065"/>
            </a:xfrm>
            <a:prstGeom prst="rect">
              <a:avLst/>
            </a:prstGeom>
            <a:ln w="38100">
              <a:solidFill>
                <a:schemeClr val="bg1">
                  <a:lumMod val="95000"/>
                </a:schemeClr>
              </a:solidFill>
            </a:ln>
          </p:spPr>
        </p:pic>
        <p:cxnSp>
          <p:nvCxnSpPr>
            <p:cNvPr id="31" name="Gerader Verbinder 30">
              <a:extLst>
                <a:ext uri="{FF2B5EF4-FFF2-40B4-BE49-F238E27FC236}">
                  <a16:creationId xmlns:a16="http://schemas.microsoft.com/office/drawing/2014/main" id="{A294C98E-A2D2-E19C-8BD6-3CA21299712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767137" y="104282"/>
              <a:ext cx="2619142" cy="1596693"/>
            </a:xfrm>
            <a:prstGeom prst="line">
              <a:avLst/>
            </a:prstGeom>
            <a:ln w="28575">
              <a:solidFill>
                <a:srgbClr val="F2F2F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Gerader Verbinder 31">
              <a:extLst>
                <a:ext uri="{FF2B5EF4-FFF2-40B4-BE49-F238E27FC236}">
                  <a16:creationId xmlns:a16="http://schemas.microsoft.com/office/drawing/2014/main" id="{1E76C108-FEEC-3740-F1A6-641F1D2891A9}"/>
                </a:ext>
              </a:extLst>
            </p:cNvPr>
            <p:cNvCxnSpPr>
              <a:cxnSpLocks/>
              <a:stCxn id="29" idx="2"/>
            </p:cNvCxnSpPr>
            <p:nvPr/>
          </p:nvCxnSpPr>
          <p:spPr>
            <a:xfrm>
              <a:off x="3860006" y="1877157"/>
              <a:ext cx="2526273" cy="274190"/>
            </a:xfrm>
            <a:prstGeom prst="line">
              <a:avLst/>
            </a:prstGeom>
            <a:ln w="28575">
              <a:solidFill>
                <a:srgbClr val="F2F2F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feld 4"/>
              <p:cNvSpPr txBox="1"/>
              <p:nvPr/>
            </p:nvSpPr>
            <p:spPr>
              <a:xfrm>
                <a:off x="3171825" y="2254866"/>
                <a:ext cx="1438275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2000" dirty="0">
                    <a:solidFill>
                      <a:schemeClr val="bg1"/>
                    </a:solidFill>
                  </a:rPr>
                  <a:t>200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i="0" dirty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μ</m:t>
                    </m:r>
                    <m:r>
                      <m:rPr>
                        <m:sty m:val="p"/>
                      </m:rPr>
                      <a:rPr lang="de-DE" sz="2000" b="0" i="0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endParaRPr lang="de-DE" sz="20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5" name="Textfeld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71825" y="2254866"/>
                <a:ext cx="1438275" cy="400110"/>
              </a:xfrm>
              <a:prstGeom prst="rect">
                <a:avLst/>
              </a:prstGeom>
              <a:blipFill>
                <a:blip r:embed="rId6"/>
                <a:stretch>
                  <a:fillRect l="-4237" t="-9091" b="-25758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feld 5"/>
              <p:cNvSpPr txBox="1"/>
              <p:nvPr/>
            </p:nvSpPr>
            <p:spPr>
              <a:xfrm>
                <a:off x="3767137" y="3239232"/>
                <a:ext cx="1438275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2000" dirty="0">
                    <a:solidFill>
                      <a:schemeClr val="bg1"/>
                    </a:solidFill>
                  </a:rPr>
                  <a:t>300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i="0" dirty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μ</m:t>
                    </m:r>
                    <m:r>
                      <m:rPr>
                        <m:sty m:val="p"/>
                      </m:rPr>
                      <a:rPr lang="de-DE" sz="2000" b="0" i="0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endParaRPr lang="de-DE" sz="20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" name="Textfeld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67137" y="3239232"/>
                <a:ext cx="1438275" cy="400110"/>
              </a:xfrm>
              <a:prstGeom prst="rect">
                <a:avLst/>
              </a:prstGeom>
              <a:blipFill>
                <a:blip r:embed="rId7"/>
                <a:stretch>
                  <a:fillRect l="-4661" t="-7576" b="-25758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feld 6"/>
              <p:cNvSpPr txBox="1"/>
              <p:nvPr/>
            </p:nvSpPr>
            <p:spPr>
              <a:xfrm>
                <a:off x="4314823" y="4188152"/>
                <a:ext cx="1438275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2000" dirty="0">
                    <a:solidFill>
                      <a:schemeClr val="bg1"/>
                    </a:solidFill>
                  </a:rPr>
                  <a:t>400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i="0" dirty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μ</m:t>
                    </m:r>
                    <m:r>
                      <m:rPr>
                        <m:sty m:val="p"/>
                      </m:rPr>
                      <a:rPr lang="de-DE" sz="2000" b="0" i="0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endParaRPr lang="de-DE" sz="20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7" name="Textfeld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4823" y="4188152"/>
                <a:ext cx="1438275" cy="400110"/>
              </a:xfrm>
              <a:prstGeom prst="rect">
                <a:avLst/>
              </a:prstGeom>
              <a:blipFill>
                <a:blip r:embed="rId8"/>
                <a:stretch>
                  <a:fillRect l="-4661" t="-7576" b="-25758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feld 7"/>
              <p:cNvSpPr txBox="1"/>
              <p:nvPr/>
            </p:nvSpPr>
            <p:spPr>
              <a:xfrm>
                <a:off x="5033961" y="5214258"/>
                <a:ext cx="1438275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2000" dirty="0">
                    <a:solidFill>
                      <a:schemeClr val="bg1"/>
                    </a:solidFill>
                  </a:rPr>
                  <a:t>500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i="0" dirty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μ</m:t>
                    </m:r>
                    <m:r>
                      <m:rPr>
                        <m:sty m:val="p"/>
                      </m:rPr>
                      <a:rPr lang="de-DE" sz="2000" b="0" i="0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endParaRPr lang="de-DE" sz="20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8" name="Textfeld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33961" y="5214258"/>
                <a:ext cx="1438275" cy="400110"/>
              </a:xfrm>
              <a:prstGeom prst="rect">
                <a:avLst/>
              </a:prstGeom>
              <a:blipFill>
                <a:blip r:embed="rId9"/>
                <a:stretch>
                  <a:fillRect l="-4661" t="-7576" b="-25758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" name="Group 11" hidden="1">
            <a:extLst>
              <a:ext uri="{FF2B5EF4-FFF2-40B4-BE49-F238E27FC236}">
                <a16:creationId xmlns:a16="http://schemas.microsoft.com/office/drawing/2014/main" id="{6F77895E-7C0F-459E-8C20-B949E4779E47}"/>
              </a:ext>
            </a:extLst>
          </p:cNvPr>
          <p:cNvGrpSpPr/>
          <p:nvPr/>
        </p:nvGrpSpPr>
        <p:grpSpPr>
          <a:xfrm>
            <a:off x="1792654" y="300219"/>
            <a:ext cx="1362075" cy="1937602"/>
            <a:chOff x="1792654" y="300219"/>
            <a:chExt cx="1362075" cy="1937602"/>
          </a:xfrm>
        </p:grpSpPr>
        <p:sp>
          <p:nvSpPr>
            <p:cNvPr id="9" name="Ellipse 8"/>
            <p:cNvSpPr/>
            <p:nvPr/>
          </p:nvSpPr>
          <p:spPr>
            <a:xfrm>
              <a:off x="2806699" y="300219"/>
              <a:ext cx="95251" cy="68813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11" name="Gerade Verbindung mit Pfeil 10"/>
            <p:cNvCxnSpPr/>
            <p:nvPr/>
          </p:nvCxnSpPr>
          <p:spPr>
            <a:xfrm flipV="1">
              <a:off x="2495550" y="369033"/>
              <a:ext cx="311149" cy="650874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feld 12"/>
            <p:cNvSpPr txBox="1"/>
            <p:nvPr/>
          </p:nvSpPr>
          <p:spPr>
            <a:xfrm>
              <a:off x="1792654" y="1037492"/>
              <a:ext cx="1362075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err="1">
                  <a:solidFill>
                    <a:schemeClr val="bg1"/>
                  </a:solidFill>
                </a:rPr>
                <a:t>Previous</a:t>
              </a:r>
              <a:r>
                <a:rPr lang="de-DE" dirty="0">
                  <a:solidFill>
                    <a:schemeClr val="bg1"/>
                  </a:solidFill>
                </a:rPr>
                <a:t> </a:t>
              </a:r>
              <a:r>
                <a:rPr lang="de-DE" dirty="0" err="1">
                  <a:solidFill>
                    <a:schemeClr val="bg1"/>
                  </a:solidFill>
                </a:rPr>
                <a:t>generation</a:t>
              </a:r>
              <a:r>
                <a:rPr lang="de-DE" dirty="0">
                  <a:solidFill>
                    <a:schemeClr val="bg1"/>
                  </a:solidFill>
                </a:rPr>
                <a:t> </a:t>
              </a:r>
              <a:r>
                <a:rPr lang="de-DE" dirty="0" err="1">
                  <a:solidFill>
                    <a:schemeClr val="bg1"/>
                  </a:solidFill>
                </a:rPr>
                <a:t>accelerating</a:t>
              </a:r>
              <a:r>
                <a:rPr lang="de-DE" dirty="0">
                  <a:solidFill>
                    <a:schemeClr val="bg1"/>
                  </a:solidFill>
                </a:rPr>
                <a:t> </a:t>
              </a:r>
              <a:r>
                <a:rPr lang="de-DE" dirty="0" err="1">
                  <a:solidFill>
                    <a:schemeClr val="bg1"/>
                  </a:solidFill>
                </a:rPr>
                <a:t>structure</a:t>
              </a:r>
              <a:endParaRPr lang="de-DE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39" name="Gerader Verbinder 38">
            <a:extLst>
              <a:ext uri="{FF2B5EF4-FFF2-40B4-BE49-F238E27FC236}">
                <a16:creationId xmlns:a16="http://schemas.microsoft.com/office/drawing/2014/main" id="{181E312D-B8A9-9E95-E569-06558452A739}"/>
              </a:ext>
            </a:extLst>
          </p:cNvPr>
          <p:cNvCxnSpPr>
            <a:cxnSpLocks/>
          </p:cNvCxnSpPr>
          <p:nvPr/>
        </p:nvCxnSpPr>
        <p:spPr>
          <a:xfrm>
            <a:off x="1766602" y="6029721"/>
            <a:ext cx="2186273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Gerader Verbinder 40">
            <a:extLst>
              <a:ext uri="{FF2B5EF4-FFF2-40B4-BE49-F238E27FC236}">
                <a16:creationId xmlns:a16="http://schemas.microsoft.com/office/drawing/2014/main" id="{1957698E-F2EB-A36F-4BB0-4166E3A0FC19}"/>
              </a:ext>
            </a:extLst>
          </p:cNvPr>
          <p:cNvCxnSpPr>
            <a:cxnSpLocks/>
          </p:cNvCxnSpPr>
          <p:nvPr/>
        </p:nvCxnSpPr>
        <p:spPr>
          <a:xfrm>
            <a:off x="3955765" y="5980736"/>
            <a:ext cx="0" cy="9797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Gerader Verbinder 41">
            <a:extLst>
              <a:ext uri="{FF2B5EF4-FFF2-40B4-BE49-F238E27FC236}">
                <a16:creationId xmlns:a16="http://schemas.microsoft.com/office/drawing/2014/main" id="{3A70F069-3278-96E4-DD6C-CB93A1C59EBC}"/>
              </a:ext>
            </a:extLst>
          </p:cNvPr>
          <p:cNvCxnSpPr>
            <a:cxnSpLocks/>
          </p:cNvCxnSpPr>
          <p:nvPr/>
        </p:nvCxnSpPr>
        <p:spPr>
          <a:xfrm>
            <a:off x="1766602" y="5975637"/>
            <a:ext cx="0" cy="9797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feld 42">
            <a:extLst>
              <a:ext uri="{FF2B5EF4-FFF2-40B4-BE49-F238E27FC236}">
                <a16:creationId xmlns:a16="http://schemas.microsoft.com/office/drawing/2014/main" id="{E0C513FE-9749-44CB-B73D-049852302FFF}"/>
              </a:ext>
            </a:extLst>
          </p:cNvPr>
          <p:cNvSpPr txBox="1"/>
          <p:nvPr/>
        </p:nvSpPr>
        <p:spPr>
          <a:xfrm>
            <a:off x="2389097" y="5501402"/>
            <a:ext cx="9412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>
                <a:solidFill>
                  <a:schemeClr val="bg1"/>
                </a:solidFill>
              </a:rPr>
              <a:t>1mm</a:t>
            </a:r>
          </a:p>
        </p:txBody>
      </p:sp>
      <p:sp>
        <p:nvSpPr>
          <p:cNvPr id="14" name="Pfeil nach rechts 13"/>
          <p:cNvSpPr/>
          <p:nvPr/>
        </p:nvSpPr>
        <p:spPr>
          <a:xfrm>
            <a:off x="6413471" y="1127814"/>
            <a:ext cx="585216" cy="1878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Textfeld 14"/>
          <p:cNvSpPr txBox="1"/>
          <p:nvPr/>
        </p:nvSpPr>
        <p:spPr>
          <a:xfrm>
            <a:off x="6564679" y="789074"/>
            <a:ext cx="4331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>
                <a:solidFill>
                  <a:schemeClr val="bg1"/>
                </a:solidFill>
              </a:rPr>
              <a:t>e-</a:t>
            </a:r>
          </a:p>
        </p:txBody>
      </p:sp>
      <p:sp>
        <p:nvSpPr>
          <p:cNvPr id="17" name="Ellipse 16"/>
          <p:cNvSpPr/>
          <p:nvPr/>
        </p:nvSpPr>
        <p:spPr>
          <a:xfrm rot="21078455">
            <a:off x="6380176" y="444263"/>
            <a:ext cx="6934991" cy="323030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75000"/>
                </a:scheme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0" name="Textfeld 19"/>
          <p:cNvSpPr txBox="1"/>
          <p:nvPr/>
        </p:nvSpPr>
        <p:spPr>
          <a:xfrm rot="21185029">
            <a:off x="8576000" y="231346"/>
            <a:ext cx="7344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>
                <a:solidFill>
                  <a:schemeClr val="bg1"/>
                </a:solidFill>
              </a:rPr>
              <a:t>Laser</a:t>
            </a:r>
          </a:p>
        </p:txBody>
      </p:sp>
      <p:grpSp>
        <p:nvGrpSpPr>
          <p:cNvPr id="28" name="Gruppieren 27">
            <a:extLst>
              <a:ext uri="{FF2B5EF4-FFF2-40B4-BE49-F238E27FC236}">
                <a16:creationId xmlns:a16="http://schemas.microsoft.com/office/drawing/2014/main" id="{5AB89095-174E-FA05-14A8-F180EE946858}"/>
              </a:ext>
            </a:extLst>
          </p:cNvPr>
          <p:cNvGrpSpPr/>
          <p:nvPr/>
        </p:nvGrpSpPr>
        <p:grpSpPr>
          <a:xfrm>
            <a:off x="10363200" y="1439365"/>
            <a:ext cx="1128133" cy="523220"/>
            <a:chOff x="8969821" y="1191617"/>
            <a:chExt cx="1128133" cy="523220"/>
          </a:xfrm>
        </p:grpSpPr>
        <p:cxnSp>
          <p:nvCxnSpPr>
            <p:cNvPr id="18" name="Gerader Verbinder 17">
              <a:extLst>
                <a:ext uri="{FF2B5EF4-FFF2-40B4-BE49-F238E27FC236}">
                  <a16:creationId xmlns:a16="http://schemas.microsoft.com/office/drawing/2014/main" id="{D63D49FA-4EE2-2228-336A-84B6C69AF5D5}"/>
                </a:ext>
              </a:extLst>
            </p:cNvPr>
            <p:cNvCxnSpPr/>
            <p:nvPr/>
          </p:nvCxnSpPr>
          <p:spPr>
            <a:xfrm>
              <a:off x="8972833" y="1453227"/>
              <a:ext cx="211016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feld 18">
              <a:extLst>
                <a:ext uri="{FF2B5EF4-FFF2-40B4-BE49-F238E27FC236}">
                  <a16:creationId xmlns:a16="http://schemas.microsoft.com/office/drawing/2014/main" id="{1155B3A9-2895-4E5F-40AE-69E0DF12B709}"/>
                </a:ext>
              </a:extLst>
            </p:cNvPr>
            <p:cNvSpPr txBox="1"/>
            <p:nvPr/>
          </p:nvSpPr>
          <p:spPr>
            <a:xfrm>
              <a:off x="9246439" y="1191617"/>
              <a:ext cx="85151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800" dirty="0">
                  <a:solidFill>
                    <a:schemeClr val="bg1"/>
                  </a:solidFill>
                </a:rPr>
                <a:t>2µm</a:t>
              </a:r>
            </a:p>
          </p:txBody>
        </p:sp>
        <p:cxnSp>
          <p:nvCxnSpPr>
            <p:cNvPr id="21" name="Gerader Verbinder 20">
              <a:extLst>
                <a:ext uri="{FF2B5EF4-FFF2-40B4-BE49-F238E27FC236}">
                  <a16:creationId xmlns:a16="http://schemas.microsoft.com/office/drawing/2014/main" id="{E33EAA9A-25F9-5551-1F8D-1CC906402865}"/>
                </a:ext>
              </a:extLst>
            </p:cNvPr>
            <p:cNvCxnSpPr>
              <a:cxnSpLocks/>
            </p:cNvCxnSpPr>
            <p:nvPr/>
          </p:nvCxnSpPr>
          <p:spPr>
            <a:xfrm>
              <a:off x="9183849" y="1407982"/>
              <a:ext cx="0" cy="9797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Gerader Verbinder 22">
              <a:extLst>
                <a:ext uri="{FF2B5EF4-FFF2-40B4-BE49-F238E27FC236}">
                  <a16:creationId xmlns:a16="http://schemas.microsoft.com/office/drawing/2014/main" id="{10B852E7-3C77-A19B-BF44-6B3C81889F55}"/>
                </a:ext>
              </a:extLst>
            </p:cNvPr>
            <p:cNvCxnSpPr>
              <a:cxnSpLocks/>
            </p:cNvCxnSpPr>
            <p:nvPr/>
          </p:nvCxnSpPr>
          <p:spPr>
            <a:xfrm>
              <a:off x="8969821" y="1407982"/>
              <a:ext cx="0" cy="9797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Textfeld 21">
            <a:extLst>
              <a:ext uri="{FF2B5EF4-FFF2-40B4-BE49-F238E27FC236}">
                <a16:creationId xmlns:a16="http://schemas.microsoft.com/office/drawing/2014/main" id="{971C1880-58D6-8F01-CC76-EF0210670EA5}"/>
              </a:ext>
            </a:extLst>
          </p:cNvPr>
          <p:cNvSpPr txBox="1"/>
          <p:nvPr/>
        </p:nvSpPr>
        <p:spPr>
          <a:xfrm>
            <a:off x="1559614" y="4687221"/>
            <a:ext cx="585331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000" dirty="0" err="1">
                <a:solidFill>
                  <a:schemeClr val="bg1"/>
                </a:solidFill>
              </a:rPr>
              <a:t>E</a:t>
            </a:r>
            <a:r>
              <a:rPr lang="de-DE" sz="2000" baseline="-25000" dirty="0" err="1">
                <a:solidFill>
                  <a:schemeClr val="bg1"/>
                </a:solidFill>
              </a:rPr>
              <a:t>Peak</a:t>
            </a:r>
            <a:r>
              <a:rPr lang="de-DE" sz="2000" dirty="0">
                <a:solidFill>
                  <a:schemeClr val="bg1"/>
                </a:solidFill>
              </a:rPr>
              <a:t> = 600MV/m - 700MV/m</a:t>
            </a:r>
          </a:p>
          <a:p>
            <a:r>
              <a:rPr lang="de-DE" sz="2000" dirty="0">
                <a:solidFill>
                  <a:schemeClr val="bg1"/>
                </a:solidFill>
              </a:rPr>
              <a:t>Design </a:t>
            </a:r>
            <a:r>
              <a:rPr lang="de-DE" sz="2000" dirty="0" err="1">
                <a:solidFill>
                  <a:schemeClr val="bg1"/>
                </a:solidFill>
              </a:rPr>
              <a:t>gradient</a:t>
            </a:r>
            <a:r>
              <a:rPr lang="de-DE" sz="2000" dirty="0">
                <a:solidFill>
                  <a:schemeClr val="bg1"/>
                </a:solidFill>
              </a:rPr>
              <a:t>: 22.7MeV/m </a:t>
            </a:r>
          </a:p>
        </p:txBody>
      </p:sp>
      <p:grpSp>
        <p:nvGrpSpPr>
          <p:cNvPr id="24" name="Gruppieren 23">
            <a:extLst>
              <a:ext uri="{FF2B5EF4-FFF2-40B4-BE49-F238E27FC236}">
                <a16:creationId xmlns:a16="http://schemas.microsoft.com/office/drawing/2014/main" id="{29A4FCAA-FFD3-0153-AAB5-29A2EB621EC9}"/>
              </a:ext>
            </a:extLst>
          </p:cNvPr>
          <p:cNvGrpSpPr/>
          <p:nvPr/>
        </p:nvGrpSpPr>
        <p:grpSpPr>
          <a:xfrm>
            <a:off x="8738742" y="2521760"/>
            <a:ext cx="2496139" cy="1814477"/>
            <a:chOff x="9105900" y="164185"/>
            <a:chExt cx="3177042" cy="2309439"/>
          </a:xfrm>
        </p:grpSpPr>
        <p:pic>
          <p:nvPicPr>
            <p:cNvPr id="25" name="Grafik 24" descr="Ein Bild, das Screenshot, Kreis, Schwarz, Schwarzweiß enthält.&#10;&#10;Automatisch generierte Beschreibung">
              <a:extLst>
                <a:ext uri="{FF2B5EF4-FFF2-40B4-BE49-F238E27FC236}">
                  <a16:creationId xmlns:a16="http://schemas.microsoft.com/office/drawing/2014/main" id="{906CF3A4-CAD2-7B60-5A78-AD6BD406795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saturation sat="66000"/>
                      </a14:imgEffect>
                      <a14:imgEffect>
                        <a14:brightnessContrast bright="21000" contrast="38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332" b="14521"/>
            <a:stretch/>
          </p:blipFill>
          <p:spPr>
            <a:xfrm>
              <a:off x="9105900" y="164185"/>
              <a:ext cx="3086100" cy="2309439"/>
            </a:xfrm>
            <a:prstGeom prst="rect">
              <a:avLst/>
            </a:prstGeom>
            <a:ln w="38100" cap="sq">
              <a:solidFill>
                <a:schemeClr val="bg1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cxnSp>
          <p:nvCxnSpPr>
            <p:cNvPr id="26" name="Gerader Verbinder 25">
              <a:extLst>
                <a:ext uri="{FF2B5EF4-FFF2-40B4-BE49-F238E27FC236}">
                  <a16:creationId xmlns:a16="http://schemas.microsoft.com/office/drawing/2014/main" id="{AD6FB686-3726-D819-CC23-C59EC09B97D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754882" y="2370581"/>
              <a:ext cx="357223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Textfeld 26">
                  <a:extLst>
                    <a:ext uri="{FF2B5EF4-FFF2-40B4-BE49-F238E27FC236}">
                      <a16:creationId xmlns:a16="http://schemas.microsoft.com/office/drawing/2014/main" id="{363E6B40-F450-CA22-F5AB-D135C366A462}"/>
                    </a:ext>
                  </a:extLst>
                </p:cNvPr>
                <p:cNvSpPr txBox="1"/>
                <p:nvPr/>
              </p:nvSpPr>
              <p:spPr>
                <a:xfrm>
                  <a:off x="11383671" y="2001249"/>
                  <a:ext cx="899279" cy="391734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m:rPr>
                            <m:nor/>
                          </m:rPr>
                          <a:rPr lang="de-DE" sz="1400">
                            <a:solidFill>
                              <a:schemeClr val="bg1"/>
                            </a:solidFill>
                            <a:effectLst>
                              <a:glow rad="38100">
                                <a:schemeClr val="tx1">
                                  <a:alpha val="40000"/>
                                </a:schemeClr>
                              </a:glow>
                            </a:effectLst>
                            <a:latin typeface="+mj-lt"/>
                            <a:cs typeface="Times New Roman" panose="02020603050405020304" pitchFamily="18" charset="0"/>
                          </a:rPr>
                          <m:t>20</m:t>
                        </m:r>
                        <m:r>
                          <m:rPr>
                            <m:nor/>
                          </m:rPr>
                          <a:rPr lang="en-US" sz="1400">
                            <a:solidFill>
                              <a:schemeClr val="bg1"/>
                            </a:solidFill>
                            <a:effectLst>
                              <a:glow rad="38100">
                                <a:schemeClr val="tx1">
                                  <a:alpha val="40000"/>
                                </a:schemeClr>
                              </a:glow>
                            </a:effectLst>
                            <a:latin typeface="+mj-lt"/>
                            <a:cs typeface="Times New Roman" panose="02020603050405020304" pitchFamily="18" charset="0"/>
                          </a:rPr>
                          <m:t>0</m:t>
                        </m:r>
                        <m:r>
                          <m:rPr>
                            <m:nor/>
                          </m:rPr>
                          <a:rPr lang="de-DE" sz="1400">
                            <a:solidFill>
                              <a:schemeClr val="bg1"/>
                            </a:solidFill>
                            <a:effectLst>
                              <a:glow rad="38100">
                                <a:schemeClr val="tx1">
                                  <a:alpha val="40000"/>
                                </a:schemeClr>
                              </a:glow>
                            </a:effectLst>
                            <a:latin typeface="+mj-lt"/>
                            <a:cs typeface="Times New Roman" panose="02020603050405020304" pitchFamily="18" charset="0"/>
                          </a:rPr>
                          <m:t>n</m:t>
                        </m:r>
                        <m:r>
                          <m:rPr>
                            <m:nor/>
                          </m:rPr>
                          <a:rPr lang="en-US" sz="1400">
                            <a:solidFill>
                              <a:schemeClr val="bg1"/>
                            </a:solidFill>
                            <a:effectLst>
                              <a:glow rad="38100">
                                <a:schemeClr val="tx1">
                                  <a:alpha val="40000"/>
                                </a:schemeClr>
                              </a:glow>
                            </a:effectLst>
                            <a:latin typeface="+mj-lt"/>
                            <a:cs typeface="Times New Roman" panose="02020603050405020304" pitchFamily="18" charset="0"/>
                          </a:rPr>
                          <m:t>m</m:t>
                        </m:r>
                      </m:oMath>
                    </m:oMathPara>
                  </a14:m>
                  <a:endParaRPr lang="en-US" sz="1400" dirty="0">
                    <a:solidFill>
                      <a:schemeClr val="bg1"/>
                    </a:solidFill>
                    <a:effectLst>
                      <a:glow rad="38100">
                        <a:schemeClr val="tx1">
                          <a:alpha val="40000"/>
                        </a:schemeClr>
                      </a:glow>
                    </a:effectLst>
                    <a:latin typeface="+mj-lt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27" name="Textfeld 26">
                  <a:extLst>
                    <a:ext uri="{FF2B5EF4-FFF2-40B4-BE49-F238E27FC236}">
                      <a16:creationId xmlns:a16="http://schemas.microsoft.com/office/drawing/2014/main" id="{363E6B40-F450-CA22-F5AB-D135C366A46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383671" y="2001249"/>
                  <a:ext cx="899279" cy="391734"/>
                </a:xfrm>
                <a:prstGeom prst="rect">
                  <a:avLst/>
                </a:prstGeom>
                <a:blipFill>
                  <a:blip r:embed="rId1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0" name="Gerader Verbinder 29">
              <a:extLst>
                <a:ext uri="{FF2B5EF4-FFF2-40B4-BE49-F238E27FC236}">
                  <a16:creationId xmlns:a16="http://schemas.microsoft.com/office/drawing/2014/main" id="{CC6DCC05-2299-D541-50DA-757A9689772B}"/>
                </a:ext>
              </a:extLst>
            </p:cNvPr>
            <p:cNvCxnSpPr/>
            <p:nvPr/>
          </p:nvCxnSpPr>
          <p:spPr>
            <a:xfrm>
              <a:off x="10157550" y="537209"/>
              <a:ext cx="410171" cy="0"/>
            </a:xfrm>
            <a:prstGeom prst="line">
              <a:avLst/>
            </a:prstGeom>
            <a:ln w="19050" cap="flat" cmpd="sng" algn="ctr">
              <a:solidFill>
                <a:schemeClr val="accent2"/>
              </a:solidFill>
              <a:prstDash val="solid"/>
              <a:round/>
              <a:headEnd type="arrow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33" name="Textfeld 32">
              <a:extLst>
                <a:ext uri="{FF2B5EF4-FFF2-40B4-BE49-F238E27FC236}">
                  <a16:creationId xmlns:a16="http://schemas.microsoft.com/office/drawing/2014/main" id="{474DA054-B6B5-E391-43DD-6A4AA4983E70}"/>
                </a:ext>
              </a:extLst>
            </p:cNvPr>
            <p:cNvSpPr txBox="1"/>
            <p:nvPr/>
          </p:nvSpPr>
          <p:spPr>
            <a:xfrm>
              <a:off x="9912995" y="167878"/>
              <a:ext cx="899279" cy="39173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  <a:effectLst>
                    <a:glow rad="38100">
                      <a:schemeClr val="tx1">
                        <a:alpha val="40000"/>
                      </a:schemeClr>
                    </a:glow>
                  </a:effectLst>
                  <a:latin typeface="+mj-lt"/>
                  <a:cs typeface="Times New Roman" panose="02020603050405020304" pitchFamily="18" charset="0"/>
                </a:rPr>
                <a:t>225nm</a:t>
              </a:r>
            </a:p>
          </p:txBody>
        </p:sp>
        <p:cxnSp>
          <p:nvCxnSpPr>
            <p:cNvPr id="34" name="Gerader Verbinder 33">
              <a:extLst>
                <a:ext uri="{FF2B5EF4-FFF2-40B4-BE49-F238E27FC236}">
                  <a16:creationId xmlns:a16="http://schemas.microsoft.com/office/drawing/2014/main" id="{913E2127-AAB7-6CDF-62F8-4FB1B79D8A88}"/>
                </a:ext>
              </a:extLst>
            </p:cNvPr>
            <p:cNvCxnSpPr>
              <a:cxnSpLocks/>
            </p:cNvCxnSpPr>
            <p:nvPr/>
          </p:nvCxnSpPr>
          <p:spPr>
            <a:xfrm>
              <a:off x="9471670" y="1619462"/>
              <a:ext cx="723900" cy="0"/>
            </a:xfrm>
            <a:prstGeom prst="line">
              <a:avLst/>
            </a:prstGeom>
            <a:ln w="19050" cap="flat" cmpd="sng" algn="ctr">
              <a:solidFill>
                <a:schemeClr val="accent2"/>
              </a:solidFill>
              <a:prstDash val="solid"/>
              <a:round/>
              <a:headEnd type="arrow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35" name="Textfeld 34">
              <a:extLst>
                <a:ext uri="{FF2B5EF4-FFF2-40B4-BE49-F238E27FC236}">
                  <a16:creationId xmlns:a16="http://schemas.microsoft.com/office/drawing/2014/main" id="{EE09DC15-4191-B36F-9AFF-E38B12185382}"/>
                </a:ext>
              </a:extLst>
            </p:cNvPr>
            <p:cNvSpPr txBox="1"/>
            <p:nvPr/>
          </p:nvSpPr>
          <p:spPr>
            <a:xfrm>
              <a:off x="9406310" y="1649769"/>
              <a:ext cx="899279" cy="39173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  <a:effectLst>
                    <a:glow rad="38100">
                      <a:schemeClr val="tx1">
                        <a:alpha val="40000"/>
                      </a:schemeClr>
                    </a:glow>
                  </a:effectLst>
                  <a:latin typeface="+mj-lt"/>
                  <a:cs typeface="Times New Roman" panose="02020603050405020304" pitchFamily="18" charset="0"/>
                </a:rPr>
                <a:t>450nm</a:t>
              </a:r>
            </a:p>
          </p:txBody>
        </p:sp>
        <p:cxnSp>
          <p:nvCxnSpPr>
            <p:cNvPr id="36" name="Gerader Verbinder 35">
              <a:extLst>
                <a:ext uri="{FF2B5EF4-FFF2-40B4-BE49-F238E27FC236}">
                  <a16:creationId xmlns:a16="http://schemas.microsoft.com/office/drawing/2014/main" id="{91EE38C5-B742-015B-7749-CD6C8037EAD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928797" y="1182170"/>
              <a:ext cx="1966" cy="820148"/>
            </a:xfrm>
            <a:prstGeom prst="line">
              <a:avLst/>
            </a:prstGeom>
            <a:ln w="19050" cap="flat" cmpd="sng" algn="ctr">
              <a:solidFill>
                <a:schemeClr val="accent2"/>
              </a:solidFill>
              <a:prstDash val="solid"/>
              <a:round/>
              <a:headEnd type="arrow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37" name="Textfeld 36">
              <a:extLst>
                <a:ext uri="{FF2B5EF4-FFF2-40B4-BE49-F238E27FC236}">
                  <a16:creationId xmlns:a16="http://schemas.microsoft.com/office/drawing/2014/main" id="{45267C38-AFB1-89D9-8021-6EDE9F93DDAB}"/>
                </a:ext>
              </a:extLst>
            </p:cNvPr>
            <p:cNvSpPr txBox="1"/>
            <p:nvPr/>
          </p:nvSpPr>
          <p:spPr>
            <a:xfrm>
              <a:off x="10888557" y="1390292"/>
              <a:ext cx="899279" cy="39173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  <a:effectLst>
                    <a:glow rad="38100">
                      <a:schemeClr val="tx1">
                        <a:alpha val="40000"/>
                      </a:schemeClr>
                    </a:glow>
                  </a:effectLst>
                  <a:latin typeface="+mj-lt"/>
                  <a:cs typeface="Times New Roman" panose="02020603050405020304" pitchFamily="18" charset="0"/>
                </a:rPr>
                <a:t>480nm</a:t>
              </a:r>
            </a:p>
          </p:txBody>
        </p:sp>
      </p:grpSp>
      <p:sp>
        <p:nvSpPr>
          <p:cNvPr id="38" name="Textfeld 37">
            <a:extLst>
              <a:ext uri="{FF2B5EF4-FFF2-40B4-BE49-F238E27FC236}">
                <a16:creationId xmlns:a16="http://schemas.microsoft.com/office/drawing/2014/main" id="{D6153C45-288A-4993-9A2D-4A71855497DC}"/>
              </a:ext>
            </a:extLst>
          </p:cNvPr>
          <p:cNvSpPr txBox="1"/>
          <p:nvPr/>
        </p:nvSpPr>
        <p:spPr>
          <a:xfrm>
            <a:off x="9388622" y="4359904"/>
            <a:ext cx="10707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b="1" dirty="0">
                <a:solidFill>
                  <a:schemeClr val="bg1"/>
                </a:solidFill>
                <a:latin typeface="+mj-lt"/>
              </a:rPr>
              <a:t>Top </a:t>
            </a:r>
            <a:r>
              <a:rPr lang="de-DE" sz="2000" b="1" dirty="0" err="1">
                <a:solidFill>
                  <a:schemeClr val="bg1"/>
                </a:solidFill>
                <a:latin typeface="+mj-lt"/>
              </a:rPr>
              <a:t>view</a:t>
            </a:r>
            <a:endParaRPr lang="de-DE" sz="20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97499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7.40741E-7 L 0.41003 -0.0020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495" y="-11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-4.44444E-6 L 0.01289 0.10325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8" y="5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89E430F-6B99-5D07-102C-09DDAA096F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76942" y="230410"/>
            <a:ext cx="10993643" cy="643215"/>
          </a:xfrm>
        </p:spPr>
        <p:txBody>
          <a:bodyPr/>
          <a:lstStyle/>
          <a:p>
            <a:r>
              <a:rPr lang="de-DE" dirty="0"/>
              <a:t>Experimental </a:t>
            </a:r>
            <a:r>
              <a:rPr lang="de-DE" dirty="0" err="1"/>
              <a:t>setup</a:t>
            </a:r>
            <a:r>
              <a:rPr lang="de-DE" dirty="0"/>
              <a:t> at FAU 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61A8D53-69B1-1F8B-E5F1-273D74A51B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31247" y="6559297"/>
            <a:ext cx="776973" cy="365125"/>
          </a:xfrm>
        </p:spPr>
        <p:txBody>
          <a:bodyPr/>
          <a:lstStyle/>
          <a:p>
            <a:fld id="{1F09A733-2CF0-49AA-9281-D333DC9D2330}" type="slidenum">
              <a:rPr lang="en-GB" smtClean="0"/>
              <a:pPr/>
              <a:t>11</a:t>
            </a:fld>
            <a:endParaRPr lang="en-GB" dirty="0"/>
          </a:p>
        </p:txBody>
      </p:sp>
      <p:pic>
        <p:nvPicPr>
          <p:cNvPr id="6" name="Picture 19">
            <a:extLst>
              <a:ext uri="{FF2B5EF4-FFF2-40B4-BE49-F238E27FC236}">
                <a16:creationId xmlns:a16="http://schemas.microsoft.com/office/drawing/2014/main" id="{89938F3D-B6CA-C406-5C57-68F06CD7557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2695" y="416176"/>
            <a:ext cx="5432241" cy="6157928"/>
          </a:xfrm>
          <a:prstGeom prst="rect">
            <a:avLst/>
          </a:prstGeom>
          <a:ln>
            <a:solidFill>
              <a:schemeClr val="tx1">
                <a:alpha val="50000"/>
              </a:schemeClr>
            </a:solidFill>
          </a:ln>
          <a:effectLst>
            <a:softEdge rad="50800"/>
          </a:effectLst>
        </p:spPr>
      </p:pic>
      <p:grpSp>
        <p:nvGrpSpPr>
          <p:cNvPr id="9" name="Group 36">
            <a:extLst>
              <a:ext uri="{FF2B5EF4-FFF2-40B4-BE49-F238E27FC236}">
                <a16:creationId xmlns:a16="http://schemas.microsoft.com/office/drawing/2014/main" id="{7D377B2F-5B5C-5295-C6AA-C132D1CED5B7}"/>
              </a:ext>
            </a:extLst>
          </p:cNvPr>
          <p:cNvGrpSpPr/>
          <p:nvPr/>
        </p:nvGrpSpPr>
        <p:grpSpPr>
          <a:xfrm>
            <a:off x="3869139" y="121969"/>
            <a:ext cx="2047654" cy="1221240"/>
            <a:chOff x="34849" y="1083568"/>
            <a:chExt cx="2047654" cy="1221240"/>
          </a:xfrm>
        </p:grpSpPr>
        <p:pic>
          <p:nvPicPr>
            <p:cNvPr id="10" name="Picture 28">
              <a:extLst>
                <a:ext uri="{FF2B5EF4-FFF2-40B4-BE49-F238E27FC236}">
                  <a16:creationId xmlns:a16="http://schemas.microsoft.com/office/drawing/2014/main" id="{9BFCBF39-DE28-0FE2-163F-9A4FB7FB210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277" b="7202"/>
            <a:stretch/>
          </p:blipFill>
          <p:spPr>
            <a:xfrm flipH="1">
              <a:off x="34849" y="1083568"/>
              <a:ext cx="2047654" cy="1221240"/>
            </a:xfrm>
            <a:prstGeom prst="ellipse">
              <a:avLst/>
            </a:prstGeom>
            <a:ln>
              <a:noFill/>
            </a:ln>
            <a:effectLst>
              <a:softEdge rad="76200"/>
            </a:effectLst>
          </p:spPr>
        </p:pic>
        <p:sp>
          <p:nvSpPr>
            <p:cNvPr id="12" name="Rectangle 4">
              <a:extLst>
                <a:ext uri="{FF2B5EF4-FFF2-40B4-BE49-F238E27FC236}">
                  <a16:creationId xmlns:a16="http://schemas.microsoft.com/office/drawing/2014/main" id="{9C85B25F-14C5-15FB-EA64-9B801DF79CD0}"/>
                </a:ext>
              </a:extLst>
            </p:cNvPr>
            <p:cNvSpPr/>
            <p:nvPr/>
          </p:nvSpPr>
          <p:spPr>
            <a:xfrm>
              <a:off x="195651" y="1509522"/>
              <a:ext cx="172605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anose="020F0502020204030204" pitchFamily="34" charset="0"/>
                </a:rPr>
                <a:t>Electron sources</a:t>
              </a:r>
              <a:endParaRPr lang="de-DE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18" name="Textfeld 17"/>
          <p:cNvSpPr txBox="1"/>
          <p:nvPr/>
        </p:nvSpPr>
        <p:spPr>
          <a:xfrm>
            <a:off x="242695" y="732589"/>
            <a:ext cx="886781" cy="52322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sz="2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XL30</a:t>
            </a:r>
          </a:p>
        </p:txBody>
      </p:sp>
      <p:pic>
        <p:nvPicPr>
          <p:cNvPr id="3" name="Grafik 2" descr="Ein Bild, das Text, Diagramm, Reihe, Screenshot enthält.&#10;&#10;Automatisch generierte Beschreibung">
            <a:extLst>
              <a:ext uri="{FF2B5EF4-FFF2-40B4-BE49-F238E27FC236}">
                <a16:creationId xmlns:a16="http://schemas.microsoft.com/office/drawing/2014/main" id="{B2357B74-0733-D543-5786-84B47FEADF4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8923" y="2193146"/>
            <a:ext cx="8139296" cy="3531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22082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7">
            <a:extLst>
              <a:ext uri="{FF2B5EF4-FFF2-40B4-BE49-F238E27FC236}">
                <a16:creationId xmlns:a16="http://schemas.microsoft.com/office/drawing/2014/main" id="{9F2E2C77-2454-13B9-DE2F-D475885D4293}"/>
              </a:ext>
            </a:extLst>
          </p:cNvPr>
          <p:cNvSpPr/>
          <p:nvPr/>
        </p:nvSpPr>
        <p:spPr>
          <a:xfrm>
            <a:off x="9449792" y="4236573"/>
            <a:ext cx="2566251" cy="1200329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+mj-lt"/>
              </a:rPr>
              <a:t>Maximum energy gain </a:t>
            </a:r>
            <a:r>
              <a:rPr lang="en-US" b="1" u="sng" dirty="0">
                <a:solidFill>
                  <a:schemeClr val="bg1"/>
                </a:solidFill>
                <a:latin typeface="+mj-lt"/>
              </a:rPr>
              <a:t>12.3 keV</a:t>
            </a:r>
            <a:endParaRPr lang="en-US" b="1" u="sng" dirty="0">
              <a:solidFill>
                <a:schemeClr val="bg1"/>
              </a:solidFill>
              <a:latin typeface="+mj-lt"/>
              <a:sym typeface="Wingdings" panose="05000000000000000000" pitchFamily="2" charset="2"/>
            </a:endParaRPr>
          </a:p>
          <a:p>
            <a:pPr algn="ctr"/>
            <a:r>
              <a:rPr lang="en-US" dirty="0">
                <a:solidFill>
                  <a:schemeClr val="bg1"/>
                </a:solidFill>
                <a:latin typeface="+mj-lt"/>
                <a:sym typeface="Wingdings" panose="05000000000000000000" pitchFamily="2" charset="2"/>
              </a:rPr>
              <a:t>Total energy of </a:t>
            </a:r>
            <a:r>
              <a:rPr lang="en-US" b="1" u="sng" dirty="0">
                <a:solidFill>
                  <a:schemeClr val="bg1"/>
                </a:solidFill>
                <a:latin typeface="+mj-lt"/>
                <a:sym typeface="Wingdings" panose="05000000000000000000" pitchFamily="2" charset="2"/>
              </a:rPr>
              <a:t>40.7 keV</a:t>
            </a:r>
          </a:p>
          <a:p>
            <a:pPr algn="ctr"/>
            <a:r>
              <a:rPr lang="de-DE" dirty="0">
                <a:solidFill>
                  <a:schemeClr val="bg1">
                    <a:lumMod val="95000"/>
                  </a:schemeClr>
                </a:solidFill>
              </a:rPr>
              <a:t>43% </a:t>
            </a:r>
            <a:r>
              <a:rPr lang="de-DE" dirty="0" err="1">
                <a:solidFill>
                  <a:schemeClr val="bg1">
                    <a:lumMod val="95000"/>
                  </a:schemeClr>
                </a:solidFill>
              </a:rPr>
              <a:t>energy</a:t>
            </a:r>
            <a:r>
              <a:rPr lang="de-DE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de-DE" dirty="0" err="1">
                <a:solidFill>
                  <a:schemeClr val="bg1">
                    <a:lumMod val="95000"/>
                  </a:schemeClr>
                </a:solidFill>
              </a:rPr>
              <a:t>gain</a:t>
            </a:r>
            <a:endParaRPr lang="de-DE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2"/>
          <a:srcRect b="1805"/>
          <a:stretch/>
        </p:blipFill>
        <p:spPr>
          <a:xfrm>
            <a:off x="1947878" y="128839"/>
            <a:ext cx="6375432" cy="6295166"/>
          </a:xfrm>
          <a:prstGeom prst="rect">
            <a:avLst/>
          </a:prstGeom>
          <a:effectLst>
            <a:softEdge rad="0"/>
          </a:effectLst>
        </p:spPr>
      </p:pic>
      <p:sp>
        <p:nvSpPr>
          <p:cNvPr id="17" name="Titel 16">
            <a:extLst>
              <a:ext uri="{FF2B5EF4-FFF2-40B4-BE49-F238E27FC236}">
                <a16:creationId xmlns:a16="http://schemas.microsoft.com/office/drawing/2014/main" id="{EE7D6800-A0EC-4AD4-8F8C-68AFB8FD71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              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D6CD69B5-3AE4-79A4-2D60-9D91B232E1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F09A733-2CF0-49AA-9281-D333DC9D2330}" type="slidenum">
              <a:rPr lang="en-GB" smtClean="0"/>
              <a:pPr/>
              <a:t>12</a:t>
            </a:fld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feld 10">
                <a:extLst>
                  <a:ext uri="{FF2B5EF4-FFF2-40B4-BE49-F238E27FC236}">
                    <a16:creationId xmlns:a16="http://schemas.microsoft.com/office/drawing/2014/main" id="{5EB70371-39BF-FA79-6BDC-7ECABCF38AAB}"/>
                  </a:ext>
                </a:extLst>
              </p:cNvPr>
              <p:cNvSpPr txBox="1"/>
              <p:nvPr/>
            </p:nvSpPr>
            <p:spPr>
              <a:xfrm>
                <a:off x="1038145" y="605464"/>
                <a:ext cx="232151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de-DE" dirty="0">
                    <a:solidFill>
                      <a:schemeClr val="bg1"/>
                    </a:solidFill>
                  </a:rPr>
                  <a:t>200</a:t>
                </a:r>
                <a14:m>
                  <m:oMath xmlns:m="http://schemas.openxmlformats.org/officeDocument/2006/math">
                    <m:r>
                      <a:rPr lang="de-DE" b="0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de-DE" dirty="0">
                    <a:solidFill>
                      <a:schemeClr val="bg1"/>
                    </a:solidFill>
                  </a:rPr>
                  <a:t>m </a:t>
                </a:r>
              </a:p>
            </p:txBody>
          </p:sp>
        </mc:Choice>
        <mc:Fallback xmlns="">
          <p:sp>
            <p:nvSpPr>
              <p:cNvPr id="11" name="Textfeld 10">
                <a:extLst>
                  <a:ext uri="{FF2B5EF4-FFF2-40B4-BE49-F238E27FC236}">
                    <a16:creationId xmlns:a16="http://schemas.microsoft.com/office/drawing/2014/main" id="{5EB70371-39BF-FA79-6BDC-7ECABCF38AA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8145" y="605464"/>
                <a:ext cx="2321510" cy="369332"/>
              </a:xfrm>
              <a:prstGeom prst="rect">
                <a:avLst/>
              </a:prstGeom>
              <a:blipFill>
                <a:blip r:embed="rId3"/>
                <a:stretch>
                  <a:fillRect l="-2100" t="-8197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feld 13">
                <a:extLst>
                  <a:ext uri="{FF2B5EF4-FFF2-40B4-BE49-F238E27FC236}">
                    <a16:creationId xmlns:a16="http://schemas.microsoft.com/office/drawing/2014/main" id="{CA47E1B3-96D0-7BAB-9815-4306F5F0F1C7}"/>
                  </a:ext>
                </a:extLst>
              </p:cNvPr>
              <p:cNvSpPr txBox="1"/>
              <p:nvPr/>
            </p:nvSpPr>
            <p:spPr>
              <a:xfrm>
                <a:off x="1038145" y="2195006"/>
                <a:ext cx="232151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de-DE" dirty="0">
                    <a:solidFill>
                      <a:schemeClr val="bg1"/>
                    </a:solidFill>
                  </a:rPr>
                  <a:t>300</a:t>
                </a:r>
                <a14:m>
                  <m:oMath xmlns:m="http://schemas.openxmlformats.org/officeDocument/2006/math">
                    <m:r>
                      <a:rPr lang="de-DE" b="0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de-DE" dirty="0">
                    <a:solidFill>
                      <a:schemeClr val="bg1"/>
                    </a:solidFill>
                  </a:rPr>
                  <a:t>m </a:t>
                </a:r>
              </a:p>
            </p:txBody>
          </p:sp>
        </mc:Choice>
        <mc:Fallback xmlns="">
          <p:sp>
            <p:nvSpPr>
              <p:cNvPr id="14" name="Textfeld 13">
                <a:extLst>
                  <a:ext uri="{FF2B5EF4-FFF2-40B4-BE49-F238E27FC236}">
                    <a16:creationId xmlns:a16="http://schemas.microsoft.com/office/drawing/2014/main" id="{CA47E1B3-96D0-7BAB-9815-4306F5F0F1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8145" y="2195006"/>
                <a:ext cx="2321510" cy="369332"/>
              </a:xfrm>
              <a:prstGeom prst="rect">
                <a:avLst/>
              </a:prstGeom>
              <a:blipFill>
                <a:blip r:embed="rId4"/>
                <a:stretch>
                  <a:fillRect l="-2100" t="-8197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feld 14">
                <a:extLst>
                  <a:ext uri="{FF2B5EF4-FFF2-40B4-BE49-F238E27FC236}">
                    <a16:creationId xmlns:a16="http://schemas.microsoft.com/office/drawing/2014/main" id="{3AAD5BEF-8952-E3C9-3322-81759C1CA7FD}"/>
                  </a:ext>
                </a:extLst>
              </p:cNvPr>
              <p:cNvSpPr txBox="1"/>
              <p:nvPr/>
            </p:nvSpPr>
            <p:spPr>
              <a:xfrm>
                <a:off x="1062546" y="3784548"/>
                <a:ext cx="232151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de-DE" dirty="0">
                    <a:solidFill>
                      <a:schemeClr val="bg1"/>
                    </a:solidFill>
                  </a:rPr>
                  <a:t>400</a:t>
                </a:r>
                <a14:m>
                  <m:oMath xmlns:m="http://schemas.openxmlformats.org/officeDocument/2006/math">
                    <m:r>
                      <a:rPr lang="de-DE" b="0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de-DE" dirty="0">
                    <a:solidFill>
                      <a:schemeClr val="bg1"/>
                    </a:solidFill>
                  </a:rPr>
                  <a:t>m </a:t>
                </a:r>
              </a:p>
            </p:txBody>
          </p:sp>
        </mc:Choice>
        <mc:Fallback xmlns="">
          <p:sp>
            <p:nvSpPr>
              <p:cNvPr id="15" name="Textfeld 14">
                <a:extLst>
                  <a:ext uri="{FF2B5EF4-FFF2-40B4-BE49-F238E27FC236}">
                    <a16:creationId xmlns:a16="http://schemas.microsoft.com/office/drawing/2014/main" id="{3AAD5BEF-8952-E3C9-3322-81759C1CA7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2546" y="3784548"/>
                <a:ext cx="2321510" cy="369332"/>
              </a:xfrm>
              <a:prstGeom prst="rect">
                <a:avLst/>
              </a:prstGeom>
              <a:blipFill>
                <a:blip r:embed="rId5"/>
                <a:stretch>
                  <a:fillRect l="-2100" t="-10000" b="-2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feld 3">
            <a:extLst>
              <a:ext uri="{FF2B5EF4-FFF2-40B4-BE49-F238E27FC236}">
                <a16:creationId xmlns:a16="http://schemas.microsoft.com/office/drawing/2014/main" id="{67CBF536-7E5D-E165-33C5-020C09C1DF0C}"/>
              </a:ext>
            </a:extLst>
          </p:cNvPr>
          <p:cNvSpPr txBox="1"/>
          <p:nvPr/>
        </p:nvSpPr>
        <p:spPr>
          <a:xfrm>
            <a:off x="5868" y="6574862"/>
            <a:ext cx="8757132" cy="307777"/>
          </a:xfrm>
          <a:prstGeom prst="rect">
            <a:avLst/>
          </a:prstGeom>
          <a:solidFill>
            <a:srgbClr val="052C4F"/>
          </a:solidFill>
          <a:effectLst>
            <a:softEdge rad="12700"/>
          </a:effectLst>
        </p:spPr>
        <p:txBody>
          <a:bodyPr wrap="square" rtlCol="0">
            <a:spAutoFit/>
          </a:bodyPr>
          <a:lstStyle/>
          <a:p>
            <a:r>
              <a:rPr lang="de-DE" sz="1400" dirty="0">
                <a:solidFill>
                  <a:schemeClr val="bg1"/>
                </a:solidFill>
              </a:rPr>
              <a:t>T. Chlouba*, R. Shiloh*, S. Kraus*, L. Brückner*, J. </a:t>
            </a:r>
            <a:r>
              <a:rPr lang="de-DE" sz="1400" dirty="0" err="1">
                <a:solidFill>
                  <a:schemeClr val="bg1"/>
                </a:solidFill>
              </a:rPr>
              <a:t>Litzel</a:t>
            </a:r>
            <a:r>
              <a:rPr lang="de-DE" sz="1400" dirty="0">
                <a:solidFill>
                  <a:schemeClr val="bg1"/>
                </a:solidFill>
              </a:rPr>
              <a:t>, P. Hommelhoff, Nature, 622, 476 (2023)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feld 18">
                <a:extLst>
                  <a:ext uri="{FF2B5EF4-FFF2-40B4-BE49-F238E27FC236}">
                    <a16:creationId xmlns:a16="http://schemas.microsoft.com/office/drawing/2014/main" id="{39FCD038-60FF-4757-45D3-B9006D3446F0}"/>
                  </a:ext>
                </a:extLst>
              </p:cNvPr>
              <p:cNvSpPr txBox="1"/>
              <p:nvPr/>
            </p:nvSpPr>
            <p:spPr>
              <a:xfrm>
                <a:off x="1038145" y="5374090"/>
                <a:ext cx="232151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de-DE" dirty="0">
                    <a:solidFill>
                      <a:schemeClr val="bg1"/>
                    </a:solidFill>
                  </a:rPr>
                  <a:t>500</a:t>
                </a:r>
                <a14:m>
                  <m:oMath xmlns:m="http://schemas.openxmlformats.org/officeDocument/2006/math">
                    <m:r>
                      <a:rPr lang="de-DE" b="0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de-DE" dirty="0">
                    <a:solidFill>
                      <a:schemeClr val="bg1"/>
                    </a:solidFill>
                  </a:rPr>
                  <a:t>m </a:t>
                </a:r>
              </a:p>
            </p:txBody>
          </p:sp>
        </mc:Choice>
        <mc:Fallback xmlns="">
          <p:sp>
            <p:nvSpPr>
              <p:cNvPr id="19" name="Textfeld 18">
                <a:extLst>
                  <a:ext uri="{FF2B5EF4-FFF2-40B4-BE49-F238E27FC236}">
                    <a16:creationId xmlns:a16="http://schemas.microsoft.com/office/drawing/2014/main" id="{39FCD038-60FF-4757-45D3-B9006D3446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8145" y="5374090"/>
                <a:ext cx="2321510" cy="369332"/>
              </a:xfrm>
              <a:prstGeom prst="rect">
                <a:avLst/>
              </a:prstGeom>
              <a:blipFill>
                <a:blip r:embed="rId6"/>
                <a:stretch>
                  <a:fillRect l="-2100" t="-10000" b="-2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Gerader Verbinder 7"/>
          <p:cNvCxnSpPr/>
          <p:nvPr/>
        </p:nvCxnSpPr>
        <p:spPr>
          <a:xfrm>
            <a:off x="6677891" y="2992583"/>
            <a:ext cx="332509" cy="648"/>
          </a:xfrm>
          <a:prstGeom prst="line">
            <a:avLst/>
          </a:prstGeom>
          <a:ln w="34925">
            <a:solidFill>
              <a:srgbClr val="D48C9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/>
          <p:cNvCxnSpPr/>
          <p:nvPr/>
        </p:nvCxnSpPr>
        <p:spPr>
          <a:xfrm>
            <a:off x="6677891" y="3236899"/>
            <a:ext cx="332509" cy="648"/>
          </a:xfrm>
          <a:prstGeom prst="line">
            <a:avLst/>
          </a:prstGeom>
          <a:ln w="34925">
            <a:solidFill>
              <a:srgbClr val="E5E5E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/>
          <p:cNvCxnSpPr/>
          <p:nvPr/>
        </p:nvCxnSpPr>
        <p:spPr>
          <a:xfrm>
            <a:off x="6677891" y="3480567"/>
            <a:ext cx="332509" cy="648"/>
          </a:xfrm>
          <a:prstGeom prst="line">
            <a:avLst/>
          </a:prstGeom>
          <a:ln w="34925">
            <a:solidFill>
              <a:srgbClr val="33C9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hteck 22">
            <a:extLst>
              <a:ext uri="{FF2B5EF4-FFF2-40B4-BE49-F238E27FC236}">
                <a16:creationId xmlns:a16="http://schemas.microsoft.com/office/drawing/2014/main" id="{5A30B8B8-465B-5015-E60E-2579031636B7}"/>
              </a:ext>
            </a:extLst>
          </p:cNvPr>
          <p:cNvSpPr/>
          <p:nvPr/>
        </p:nvSpPr>
        <p:spPr>
          <a:xfrm>
            <a:off x="6450598" y="128839"/>
            <a:ext cx="2119357" cy="402504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FC88FF91-A8B1-B02E-9B2B-49F582E5396B}"/>
              </a:ext>
            </a:extLst>
          </p:cNvPr>
          <p:cNvSpPr/>
          <p:nvPr/>
        </p:nvSpPr>
        <p:spPr>
          <a:xfrm>
            <a:off x="5282650" y="133026"/>
            <a:ext cx="180974" cy="2169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8" name="Textfeld 67">
            <a:extLst>
              <a:ext uri="{FF2B5EF4-FFF2-40B4-BE49-F238E27FC236}">
                <a16:creationId xmlns:a16="http://schemas.microsoft.com/office/drawing/2014/main" id="{643D5581-558E-8EAA-0A50-183C73C81A71}"/>
              </a:ext>
            </a:extLst>
          </p:cNvPr>
          <p:cNvSpPr txBox="1"/>
          <p:nvPr/>
        </p:nvSpPr>
        <p:spPr>
          <a:xfrm>
            <a:off x="8649240" y="5665463"/>
            <a:ext cx="3788743" cy="738664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de-DE" sz="1400" dirty="0" err="1">
                <a:solidFill>
                  <a:schemeClr val="bg1"/>
                </a:solidFill>
              </a:rPr>
              <a:t>Similar</a:t>
            </a:r>
            <a:r>
              <a:rPr lang="de-DE" sz="1400" dirty="0">
                <a:solidFill>
                  <a:schemeClr val="bg1"/>
                </a:solidFill>
              </a:rPr>
              <a:t> </a:t>
            </a:r>
            <a:r>
              <a:rPr lang="de-DE" sz="1400" dirty="0" err="1">
                <a:solidFill>
                  <a:schemeClr val="bg1"/>
                </a:solidFill>
              </a:rPr>
              <a:t>results</a:t>
            </a:r>
            <a:r>
              <a:rPr lang="de-DE" sz="1400" dirty="0">
                <a:solidFill>
                  <a:schemeClr val="bg1"/>
                </a:solidFill>
              </a:rPr>
              <a:t> </a:t>
            </a:r>
            <a:r>
              <a:rPr lang="de-DE" sz="1400" dirty="0" err="1">
                <a:solidFill>
                  <a:schemeClr val="bg1"/>
                </a:solidFill>
              </a:rPr>
              <a:t>from</a:t>
            </a:r>
            <a:r>
              <a:rPr lang="de-DE" sz="1400" dirty="0">
                <a:solidFill>
                  <a:schemeClr val="bg1"/>
                </a:solidFill>
              </a:rPr>
              <a:t> Stanford/Darmstadt </a:t>
            </a:r>
            <a:r>
              <a:rPr lang="de-DE" sz="1400" dirty="0" err="1">
                <a:solidFill>
                  <a:schemeClr val="bg1"/>
                </a:solidFill>
              </a:rPr>
              <a:t>team</a:t>
            </a:r>
            <a:r>
              <a:rPr lang="de-DE" sz="1400" dirty="0">
                <a:solidFill>
                  <a:schemeClr val="bg1"/>
                </a:solidFill>
              </a:rPr>
              <a:t>:</a:t>
            </a:r>
          </a:p>
          <a:p>
            <a:r>
              <a:rPr lang="de-DE" sz="1400" dirty="0" err="1">
                <a:solidFill>
                  <a:schemeClr val="bg1"/>
                </a:solidFill>
              </a:rPr>
              <a:t>Broaddus</a:t>
            </a:r>
            <a:r>
              <a:rPr lang="de-DE" sz="1400" dirty="0">
                <a:solidFill>
                  <a:schemeClr val="bg1"/>
                </a:solidFill>
              </a:rPr>
              <a:t>, Egenolf, …, </a:t>
            </a:r>
            <a:r>
              <a:rPr lang="de-DE" sz="1400" dirty="0" err="1">
                <a:solidFill>
                  <a:schemeClr val="bg1"/>
                </a:solidFill>
              </a:rPr>
              <a:t>Byer</a:t>
            </a:r>
            <a:r>
              <a:rPr lang="de-DE" sz="1400" dirty="0">
                <a:solidFill>
                  <a:schemeClr val="bg1"/>
                </a:solidFill>
              </a:rPr>
              <a:t>, </a:t>
            </a:r>
            <a:r>
              <a:rPr lang="de-DE" sz="1400" dirty="0" err="1">
                <a:solidFill>
                  <a:schemeClr val="bg1"/>
                </a:solidFill>
              </a:rPr>
              <a:t>Leedle</a:t>
            </a:r>
            <a:r>
              <a:rPr lang="de-DE" sz="1400" dirty="0">
                <a:solidFill>
                  <a:schemeClr val="bg1"/>
                </a:solidFill>
              </a:rPr>
              <a:t>, </a:t>
            </a:r>
            <a:r>
              <a:rPr lang="de-DE" sz="1400" dirty="0" err="1">
                <a:solidFill>
                  <a:schemeClr val="bg1"/>
                </a:solidFill>
              </a:rPr>
              <a:t>Solgaard</a:t>
            </a:r>
            <a:r>
              <a:rPr lang="de-DE" sz="1400" dirty="0">
                <a:solidFill>
                  <a:schemeClr val="bg1"/>
                </a:solidFill>
              </a:rPr>
              <a:t>, Phys. Rev. Lett. 132, 085001 (2024)</a:t>
            </a:r>
          </a:p>
        </p:txBody>
      </p:sp>
      <p:sp>
        <p:nvSpPr>
          <p:cNvPr id="69" name="Rechteck 68">
            <a:extLst>
              <a:ext uri="{FF2B5EF4-FFF2-40B4-BE49-F238E27FC236}">
                <a16:creationId xmlns:a16="http://schemas.microsoft.com/office/drawing/2014/main" id="{95F9548A-DE4E-F86B-DC26-C6DC3A1F97DF}"/>
              </a:ext>
            </a:extLst>
          </p:cNvPr>
          <p:cNvSpPr/>
          <p:nvPr/>
        </p:nvSpPr>
        <p:spPr>
          <a:xfrm>
            <a:off x="6776114" y="-105851"/>
            <a:ext cx="5377785" cy="40813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0" name="Textfeld 69">
            <a:extLst>
              <a:ext uri="{FF2B5EF4-FFF2-40B4-BE49-F238E27FC236}">
                <a16:creationId xmlns:a16="http://schemas.microsoft.com/office/drawing/2014/main" id="{F643C036-6837-444F-3BA7-621A11B4ADE7}"/>
              </a:ext>
            </a:extLst>
          </p:cNvPr>
          <p:cNvSpPr txBox="1"/>
          <p:nvPr/>
        </p:nvSpPr>
        <p:spPr>
          <a:xfrm>
            <a:off x="6715125" y="2815707"/>
            <a:ext cx="116378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Laser on</a:t>
            </a:r>
          </a:p>
          <a:p>
            <a:r>
              <a:rPr lang="de-DE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Laser off</a:t>
            </a:r>
          </a:p>
          <a:p>
            <a:r>
              <a:rPr lang="de-DE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Simulation  </a:t>
            </a:r>
          </a:p>
        </p:txBody>
      </p:sp>
      <p:grpSp>
        <p:nvGrpSpPr>
          <p:cNvPr id="71" name="Group 2">
            <a:extLst>
              <a:ext uri="{FF2B5EF4-FFF2-40B4-BE49-F238E27FC236}">
                <a16:creationId xmlns:a16="http://schemas.microsoft.com/office/drawing/2014/main" id="{B201DA28-A1B4-1937-AF13-6E786489ECA6}"/>
              </a:ext>
            </a:extLst>
          </p:cNvPr>
          <p:cNvGrpSpPr/>
          <p:nvPr/>
        </p:nvGrpSpPr>
        <p:grpSpPr>
          <a:xfrm>
            <a:off x="6931095" y="-9189"/>
            <a:ext cx="4604159" cy="3978358"/>
            <a:chOff x="4812486" y="908050"/>
            <a:chExt cx="4223564" cy="3649494"/>
          </a:xfrm>
        </p:grpSpPr>
        <p:pic>
          <p:nvPicPr>
            <p:cNvPr id="72" name="Picture 37">
              <a:extLst>
                <a:ext uri="{FF2B5EF4-FFF2-40B4-BE49-F238E27FC236}">
                  <a16:creationId xmlns:a16="http://schemas.microsoft.com/office/drawing/2014/main" id="{14DBF183-E48B-68E1-584A-0298BBF5A7F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50" r="18980"/>
            <a:stretch/>
          </p:blipFill>
          <p:spPr>
            <a:xfrm>
              <a:off x="4812486" y="908050"/>
              <a:ext cx="4136409" cy="3649494"/>
            </a:xfrm>
            <a:prstGeom prst="rect">
              <a:avLst/>
            </a:prstGeom>
          </p:spPr>
        </p:pic>
        <p:pic>
          <p:nvPicPr>
            <p:cNvPr id="73" name="Picture 23">
              <a:extLst>
                <a:ext uri="{FF2B5EF4-FFF2-40B4-BE49-F238E27FC236}">
                  <a16:creationId xmlns:a16="http://schemas.microsoft.com/office/drawing/2014/main" id="{4A2EB3C4-2932-08A7-8BE4-82E989961F3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8345" t="91656" r="17387" b="4691"/>
            <a:stretch/>
          </p:blipFill>
          <p:spPr>
            <a:xfrm>
              <a:off x="8802423" y="4253008"/>
              <a:ext cx="233627" cy="133350"/>
            </a:xfrm>
            <a:prstGeom prst="rect">
              <a:avLst/>
            </a:prstGeom>
          </p:spPr>
        </p:pic>
      </p:grpSp>
      <p:grpSp>
        <p:nvGrpSpPr>
          <p:cNvPr id="74" name="Group 9">
            <a:extLst>
              <a:ext uri="{FF2B5EF4-FFF2-40B4-BE49-F238E27FC236}">
                <a16:creationId xmlns:a16="http://schemas.microsoft.com/office/drawing/2014/main" id="{B8E4A1B8-6FCB-CE71-7398-29DB6C4F7FE9}"/>
              </a:ext>
            </a:extLst>
          </p:cNvPr>
          <p:cNvGrpSpPr/>
          <p:nvPr/>
        </p:nvGrpSpPr>
        <p:grpSpPr>
          <a:xfrm>
            <a:off x="8245840" y="2185645"/>
            <a:ext cx="739605" cy="314112"/>
            <a:chOff x="6017989" y="2870783"/>
            <a:chExt cx="678467" cy="288147"/>
          </a:xfrm>
        </p:grpSpPr>
        <p:sp>
          <p:nvSpPr>
            <p:cNvPr id="75" name="Oval 6">
              <a:extLst>
                <a:ext uri="{FF2B5EF4-FFF2-40B4-BE49-F238E27FC236}">
                  <a16:creationId xmlns:a16="http://schemas.microsoft.com/office/drawing/2014/main" id="{F409579D-7537-16F1-A371-3B2E4675312D}"/>
                </a:ext>
              </a:extLst>
            </p:cNvPr>
            <p:cNvSpPr/>
            <p:nvPr/>
          </p:nvSpPr>
          <p:spPr>
            <a:xfrm>
              <a:off x="6642100" y="2987679"/>
              <a:ext cx="54356" cy="54356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rgbClr val="FF0000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TextBox 29">
              <a:extLst>
                <a:ext uri="{FF2B5EF4-FFF2-40B4-BE49-F238E27FC236}">
                  <a16:creationId xmlns:a16="http://schemas.microsoft.com/office/drawing/2014/main" id="{289B696A-4FE5-E5B1-9310-94765700B722}"/>
                </a:ext>
              </a:extLst>
            </p:cNvPr>
            <p:cNvSpPr txBox="1"/>
            <p:nvPr/>
          </p:nvSpPr>
          <p:spPr>
            <a:xfrm>
              <a:off x="6017989" y="2870783"/>
              <a:ext cx="608747" cy="288147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</p:spPr>
          <p:txBody>
            <a:bodyPr wrap="none" lIns="36000" tIns="36000" rIns="36000" bIns="36000" rtlCol="0">
              <a:spAutoFit/>
            </a:bodyPr>
            <a:lstStyle/>
            <a:p>
              <a:pPr algn="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4.5 keV</a:t>
              </a:r>
            </a:p>
          </p:txBody>
        </p:sp>
      </p:grpSp>
      <p:sp>
        <p:nvSpPr>
          <p:cNvPr id="77" name="Textfeld 76">
            <a:extLst>
              <a:ext uri="{FF2B5EF4-FFF2-40B4-BE49-F238E27FC236}">
                <a16:creationId xmlns:a16="http://schemas.microsoft.com/office/drawing/2014/main" id="{FF81D701-DCD2-33D0-C835-E5125D647F90}"/>
              </a:ext>
            </a:extLst>
          </p:cNvPr>
          <p:cNvSpPr txBox="1"/>
          <p:nvPr/>
        </p:nvSpPr>
        <p:spPr>
          <a:xfrm>
            <a:off x="7015941" y="-28258"/>
            <a:ext cx="12979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Simulation</a:t>
            </a:r>
          </a:p>
        </p:txBody>
      </p:sp>
      <p:sp>
        <p:nvSpPr>
          <p:cNvPr id="78" name="Textfeld 77">
            <a:extLst>
              <a:ext uri="{FF2B5EF4-FFF2-40B4-BE49-F238E27FC236}">
                <a16:creationId xmlns:a16="http://schemas.microsoft.com/office/drawing/2014/main" id="{5C74E809-0835-D288-AAF9-8DAB7A5F4E67}"/>
              </a:ext>
            </a:extLst>
          </p:cNvPr>
          <p:cNvSpPr txBox="1"/>
          <p:nvPr/>
        </p:nvSpPr>
        <p:spPr>
          <a:xfrm>
            <a:off x="10333643" y="100685"/>
            <a:ext cx="12016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Pillar </a:t>
            </a:r>
            <a:r>
              <a:rPr lang="de-DE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distance</a:t>
            </a:r>
            <a:endParaRPr lang="de-DE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9" name="Textfeld 78">
            <a:extLst>
              <a:ext uri="{FF2B5EF4-FFF2-40B4-BE49-F238E27FC236}">
                <a16:creationId xmlns:a16="http://schemas.microsoft.com/office/drawing/2014/main" id="{CBC359C1-C90A-1D19-F30E-3C9D16894ADD}"/>
              </a:ext>
            </a:extLst>
          </p:cNvPr>
          <p:cNvSpPr txBox="1"/>
          <p:nvPr/>
        </p:nvSpPr>
        <p:spPr>
          <a:xfrm rot="16200000">
            <a:off x="4901596" y="1755755"/>
            <a:ext cx="4087591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Energy </a:t>
            </a:r>
            <a:r>
              <a:rPr lang="de-DE" sz="16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gain</a:t>
            </a:r>
            <a:r>
              <a:rPr lang="de-DE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(keV)</a:t>
            </a:r>
          </a:p>
        </p:txBody>
      </p:sp>
      <p:sp>
        <p:nvSpPr>
          <p:cNvPr id="80" name="Textfeld 79">
            <a:extLst>
              <a:ext uri="{FF2B5EF4-FFF2-40B4-BE49-F238E27FC236}">
                <a16:creationId xmlns:a16="http://schemas.microsoft.com/office/drawing/2014/main" id="{C643A41C-1750-834E-9F1A-77BF2A3660ED}"/>
              </a:ext>
            </a:extLst>
          </p:cNvPr>
          <p:cNvSpPr txBox="1"/>
          <p:nvPr/>
        </p:nvSpPr>
        <p:spPr>
          <a:xfrm rot="16200000">
            <a:off x="10778173" y="1677181"/>
            <a:ext cx="2053704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de-DE" sz="1600" dirty="0"/>
              <a:t>% </a:t>
            </a:r>
            <a:r>
              <a:rPr lang="de-DE" sz="1600" dirty="0" err="1"/>
              <a:t>of</a:t>
            </a:r>
            <a:r>
              <a:rPr lang="de-DE" sz="1600" dirty="0"/>
              <a:t> </a:t>
            </a:r>
            <a:r>
              <a:rPr lang="de-DE" sz="1600" dirty="0" err="1"/>
              <a:t>survived</a:t>
            </a:r>
            <a:r>
              <a:rPr lang="de-DE" sz="1600" dirty="0"/>
              <a:t> </a:t>
            </a:r>
            <a:r>
              <a:rPr lang="de-DE" sz="1600" dirty="0" err="1"/>
              <a:t>particles</a:t>
            </a:r>
            <a:endParaRPr lang="de-DE" sz="1600" dirty="0"/>
          </a:p>
        </p:txBody>
      </p:sp>
      <p:sp>
        <p:nvSpPr>
          <p:cNvPr id="81" name="Textfeld 80">
            <a:extLst>
              <a:ext uri="{FF2B5EF4-FFF2-40B4-BE49-F238E27FC236}">
                <a16:creationId xmlns:a16="http://schemas.microsoft.com/office/drawing/2014/main" id="{B5089536-7497-DCB1-6415-D55800FA17EF}"/>
              </a:ext>
            </a:extLst>
          </p:cNvPr>
          <p:cNvSpPr txBox="1"/>
          <p:nvPr/>
        </p:nvSpPr>
        <p:spPr>
          <a:xfrm>
            <a:off x="7332911" y="3093311"/>
            <a:ext cx="8243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Energy</a:t>
            </a:r>
          </a:p>
        </p:txBody>
      </p:sp>
      <p:sp>
        <p:nvSpPr>
          <p:cNvPr id="82" name="Textfeld 81">
            <a:extLst>
              <a:ext uri="{FF2B5EF4-FFF2-40B4-BE49-F238E27FC236}">
                <a16:creationId xmlns:a16="http://schemas.microsoft.com/office/drawing/2014/main" id="{2C2F54B6-28AB-1DD2-5E5B-ED3F4F1A75A2}"/>
              </a:ext>
            </a:extLst>
          </p:cNvPr>
          <p:cNvSpPr txBox="1"/>
          <p:nvPr/>
        </p:nvSpPr>
        <p:spPr>
          <a:xfrm>
            <a:off x="11393100" y="482353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</a:t>
            </a:r>
          </a:p>
        </p:txBody>
      </p:sp>
      <p:sp>
        <p:nvSpPr>
          <p:cNvPr id="83" name="Textfeld 82">
            <a:extLst>
              <a:ext uri="{FF2B5EF4-FFF2-40B4-BE49-F238E27FC236}">
                <a16:creationId xmlns:a16="http://schemas.microsoft.com/office/drawing/2014/main" id="{670ED74B-6C15-15D3-C214-4C76E0729C13}"/>
              </a:ext>
            </a:extLst>
          </p:cNvPr>
          <p:cNvSpPr txBox="1"/>
          <p:nvPr/>
        </p:nvSpPr>
        <p:spPr>
          <a:xfrm>
            <a:off x="11375226" y="1964940"/>
            <a:ext cx="4122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0.5</a:t>
            </a:r>
          </a:p>
        </p:txBody>
      </p:sp>
      <p:sp>
        <p:nvSpPr>
          <p:cNvPr id="84" name="Textfeld 83">
            <a:extLst>
              <a:ext uri="{FF2B5EF4-FFF2-40B4-BE49-F238E27FC236}">
                <a16:creationId xmlns:a16="http://schemas.microsoft.com/office/drawing/2014/main" id="{4463DD0A-E21C-0C39-F753-4726C0AA36CE}"/>
              </a:ext>
            </a:extLst>
          </p:cNvPr>
          <p:cNvSpPr txBox="1"/>
          <p:nvPr/>
        </p:nvSpPr>
        <p:spPr>
          <a:xfrm>
            <a:off x="11419712" y="3410500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0</a:t>
            </a:r>
          </a:p>
        </p:txBody>
      </p:sp>
      <p:grpSp>
        <p:nvGrpSpPr>
          <p:cNvPr id="85" name="Group 30">
            <a:extLst>
              <a:ext uri="{FF2B5EF4-FFF2-40B4-BE49-F238E27FC236}">
                <a16:creationId xmlns:a16="http://schemas.microsoft.com/office/drawing/2014/main" id="{C9E8BBD4-F784-3382-70FF-1A992C8FD6DD}"/>
              </a:ext>
            </a:extLst>
          </p:cNvPr>
          <p:cNvGrpSpPr/>
          <p:nvPr/>
        </p:nvGrpSpPr>
        <p:grpSpPr>
          <a:xfrm>
            <a:off x="9054717" y="1766333"/>
            <a:ext cx="755741" cy="314113"/>
            <a:chOff x="6003187" y="2870783"/>
            <a:chExt cx="693269" cy="288147"/>
          </a:xfrm>
        </p:grpSpPr>
        <p:sp>
          <p:nvSpPr>
            <p:cNvPr id="86" name="Oval 35">
              <a:extLst>
                <a:ext uri="{FF2B5EF4-FFF2-40B4-BE49-F238E27FC236}">
                  <a16:creationId xmlns:a16="http://schemas.microsoft.com/office/drawing/2014/main" id="{48B011C6-93CF-216E-D181-D3ABD89D6349}"/>
                </a:ext>
              </a:extLst>
            </p:cNvPr>
            <p:cNvSpPr/>
            <p:nvPr/>
          </p:nvSpPr>
          <p:spPr>
            <a:xfrm>
              <a:off x="6642100" y="2987679"/>
              <a:ext cx="54356" cy="54356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rgbClr val="FF0000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TextBox 36">
              <a:extLst>
                <a:ext uri="{FF2B5EF4-FFF2-40B4-BE49-F238E27FC236}">
                  <a16:creationId xmlns:a16="http://schemas.microsoft.com/office/drawing/2014/main" id="{F44C6B59-A024-A2A6-64F2-4A02B69624F6}"/>
                </a:ext>
              </a:extLst>
            </p:cNvPr>
            <p:cNvSpPr txBox="1"/>
            <p:nvPr/>
          </p:nvSpPr>
          <p:spPr>
            <a:xfrm>
              <a:off x="6003187" y="2870783"/>
              <a:ext cx="608747" cy="288147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</p:spPr>
          <p:txBody>
            <a:bodyPr wrap="none" lIns="36000" tIns="36000" rIns="36000" bIns="36000" rtlCol="0">
              <a:spAutoFit/>
            </a:bodyPr>
            <a:lstStyle/>
            <a:p>
              <a:pPr algn="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6.6 keV</a:t>
              </a:r>
            </a:p>
          </p:txBody>
        </p:sp>
      </p:grpSp>
      <p:grpSp>
        <p:nvGrpSpPr>
          <p:cNvPr id="88" name="Group 38">
            <a:extLst>
              <a:ext uri="{FF2B5EF4-FFF2-40B4-BE49-F238E27FC236}">
                <a16:creationId xmlns:a16="http://schemas.microsoft.com/office/drawing/2014/main" id="{5CF801DE-491C-C24B-2C32-2AE9111876FA}"/>
              </a:ext>
            </a:extLst>
          </p:cNvPr>
          <p:cNvGrpSpPr/>
          <p:nvPr/>
        </p:nvGrpSpPr>
        <p:grpSpPr>
          <a:xfrm>
            <a:off x="9879991" y="1273965"/>
            <a:ext cx="755741" cy="314113"/>
            <a:chOff x="6003187" y="2870783"/>
            <a:chExt cx="693269" cy="288147"/>
          </a:xfrm>
        </p:grpSpPr>
        <p:sp>
          <p:nvSpPr>
            <p:cNvPr id="89" name="Oval 39">
              <a:extLst>
                <a:ext uri="{FF2B5EF4-FFF2-40B4-BE49-F238E27FC236}">
                  <a16:creationId xmlns:a16="http://schemas.microsoft.com/office/drawing/2014/main" id="{CBC3B592-9A77-E585-A72B-E94592025379}"/>
                </a:ext>
              </a:extLst>
            </p:cNvPr>
            <p:cNvSpPr/>
            <p:nvPr/>
          </p:nvSpPr>
          <p:spPr>
            <a:xfrm>
              <a:off x="6642100" y="2987679"/>
              <a:ext cx="54356" cy="54356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rgbClr val="FF0000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TextBox 40">
              <a:extLst>
                <a:ext uri="{FF2B5EF4-FFF2-40B4-BE49-F238E27FC236}">
                  <a16:creationId xmlns:a16="http://schemas.microsoft.com/office/drawing/2014/main" id="{58B85DE3-0B02-9139-C5F4-55B06F4CF947}"/>
                </a:ext>
              </a:extLst>
            </p:cNvPr>
            <p:cNvSpPr txBox="1"/>
            <p:nvPr/>
          </p:nvSpPr>
          <p:spPr>
            <a:xfrm>
              <a:off x="6003187" y="2870783"/>
              <a:ext cx="608747" cy="288147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</p:spPr>
          <p:txBody>
            <a:bodyPr wrap="none" lIns="36000" tIns="36000" rIns="36000" bIns="36000" rtlCol="0">
              <a:spAutoFit/>
            </a:bodyPr>
            <a:lstStyle/>
            <a:p>
              <a:pPr algn="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8.8 keV</a:t>
              </a:r>
            </a:p>
          </p:txBody>
        </p:sp>
      </p:grpSp>
      <p:grpSp>
        <p:nvGrpSpPr>
          <p:cNvPr id="91" name="Group 38">
            <a:extLst>
              <a:ext uri="{FF2B5EF4-FFF2-40B4-BE49-F238E27FC236}">
                <a16:creationId xmlns:a16="http://schemas.microsoft.com/office/drawing/2014/main" id="{75E3AF55-FBE7-7B88-626E-187483493788}"/>
              </a:ext>
            </a:extLst>
          </p:cNvPr>
          <p:cNvGrpSpPr/>
          <p:nvPr/>
        </p:nvGrpSpPr>
        <p:grpSpPr>
          <a:xfrm>
            <a:off x="10619408" y="827151"/>
            <a:ext cx="792257" cy="288147"/>
            <a:chOff x="5969689" y="2870783"/>
            <a:chExt cx="726767" cy="264328"/>
          </a:xfrm>
        </p:grpSpPr>
        <p:sp>
          <p:nvSpPr>
            <p:cNvPr id="92" name="Oval 39">
              <a:extLst>
                <a:ext uri="{FF2B5EF4-FFF2-40B4-BE49-F238E27FC236}">
                  <a16:creationId xmlns:a16="http://schemas.microsoft.com/office/drawing/2014/main" id="{293BF908-4CE1-E81C-2D9F-1615613B7A2E}"/>
                </a:ext>
              </a:extLst>
            </p:cNvPr>
            <p:cNvSpPr/>
            <p:nvPr/>
          </p:nvSpPr>
          <p:spPr>
            <a:xfrm>
              <a:off x="6642100" y="2987679"/>
              <a:ext cx="54356" cy="54356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rgbClr val="FF0000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TextBox 40">
              <a:extLst>
                <a:ext uri="{FF2B5EF4-FFF2-40B4-BE49-F238E27FC236}">
                  <a16:creationId xmlns:a16="http://schemas.microsoft.com/office/drawing/2014/main" id="{0C4EE012-CF92-881E-D7D5-9899706FBD64}"/>
                </a:ext>
              </a:extLst>
            </p:cNvPr>
            <p:cNvSpPr txBox="1"/>
            <p:nvPr/>
          </p:nvSpPr>
          <p:spPr>
            <a:xfrm>
              <a:off x="5969689" y="2870783"/>
              <a:ext cx="642245" cy="264328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</p:spPr>
          <p:txBody>
            <a:bodyPr wrap="none" lIns="36000" tIns="36000" rIns="36000" bIns="36000" rtlCol="0">
              <a:spAutoFit/>
            </a:bodyPr>
            <a:lstStyle/>
            <a:p>
              <a:pPr algn="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11.9 keV</a:t>
              </a:r>
            </a:p>
          </p:txBody>
        </p:sp>
      </p:grpSp>
      <p:sp>
        <p:nvSpPr>
          <p:cNvPr id="5" name="Rechteck 4">
            <a:extLst>
              <a:ext uri="{FF2B5EF4-FFF2-40B4-BE49-F238E27FC236}">
                <a16:creationId xmlns:a16="http://schemas.microsoft.com/office/drawing/2014/main" id="{47A37015-2C38-B65B-3CE8-9C6208E2CF04}"/>
              </a:ext>
            </a:extLst>
          </p:cNvPr>
          <p:cNvSpPr/>
          <p:nvPr/>
        </p:nvSpPr>
        <p:spPr>
          <a:xfrm>
            <a:off x="5359035" y="150652"/>
            <a:ext cx="1083377" cy="24319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93709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D73BA0-42E1-41D4-840E-D20EDCBCC9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DLA @ 10 µm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5BE991-25BE-4CD7-A440-6036FC961D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5233" y="1116710"/>
            <a:ext cx="10993641" cy="5236678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/>
              <a:t>Advantage of longer wavelengths:</a:t>
            </a:r>
          </a:p>
          <a:p>
            <a:r>
              <a:rPr lang="en-US" sz="2000" dirty="0"/>
              <a:t>Higher damage threshold</a:t>
            </a:r>
            <a:br>
              <a:rPr lang="en-US" sz="2000" dirty="0"/>
            </a:br>
            <a:r>
              <a:rPr lang="en-US" sz="2000" dirty="0"/>
              <a:t>→ Higher accelerating fields</a:t>
            </a:r>
          </a:p>
          <a:p>
            <a:r>
              <a:rPr lang="en-US" sz="2000" dirty="0"/>
              <a:t>Wider channel (factor 5 for 10 µm vs. 2 µm)</a:t>
            </a:r>
            <a:br>
              <a:rPr lang="en-US" sz="2000" dirty="0"/>
            </a:br>
            <a:r>
              <a:rPr lang="en-US" sz="2000" dirty="0"/>
              <a:t>→ Larger acceptance / less strict requirements </a:t>
            </a:r>
            <a:br>
              <a:rPr lang="en-US" sz="2000" dirty="0"/>
            </a:br>
            <a:r>
              <a:rPr lang="en-US" sz="2000" dirty="0"/>
              <a:t>     on input beam</a:t>
            </a:r>
            <a:br>
              <a:rPr lang="en-US" sz="2000" dirty="0"/>
            </a:br>
            <a:r>
              <a:rPr lang="en-US" sz="2000" dirty="0"/>
              <a:t>→ Larger currents possible</a:t>
            </a:r>
          </a:p>
          <a:p>
            <a:r>
              <a:rPr lang="en-US" sz="2000" dirty="0"/>
              <a:t>Easier fabrication</a:t>
            </a:r>
            <a:br>
              <a:rPr lang="en-US" sz="2000" dirty="0"/>
            </a:br>
            <a:r>
              <a:rPr lang="en-US" sz="2000" dirty="0"/>
              <a:t>→ Additive fabrication? → More possibilities for 3D structures</a:t>
            </a:r>
            <a:br>
              <a:rPr lang="en-US" sz="2000" dirty="0"/>
            </a:br>
            <a:endParaRPr lang="en-US" sz="2000" dirty="0"/>
          </a:p>
          <a:p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090AED-6E45-4210-AA4B-8578E3E3D5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31247" y="6559297"/>
            <a:ext cx="776973" cy="365125"/>
          </a:xfrm>
        </p:spPr>
        <p:txBody>
          <a:bodyPr/>
          <a:lstStyle/>
          <a:p>
            <a:fld id="{1F09A733-2CF0-49AA-9281-D333DC9D2330}" type="slidenum">
              <a:rPr lang="en-GB" smtClean="0"/>
              <a:pPr/>
              <a:t>13</a:t>
            </a:fld>
            <a:endParaRPr lang="en-GB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457FF779-2FDF-4DDA-8039-BAE4A9544A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31806" y="3272300"/>
            <a:ext cx="3970686" cy="2892177"/>
          </a:xfrm>
          <a:prstGeom prst="rect">
            <a:avLst/>
          </a:prstGeom>
        </p:spPr>
      </p:pic>
      <p:sp>
        <p:nvSpPr>
          <p:cNvPr id="6" name="Textfeld 8">
            <a:extLst>
              <a:ext uri="{FF2B5EF4-FFF2-40B4-BE49-F238E27FC236}">
                <a16:creationId xmlns:a16="http://schemas.microsoft.com/office/drawing/2014/main" id="{803C9B6A-8159-4C7E-A497-7BAD2F8542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06836" y="6211265"/>
            <a:ext cx="5731726" cy="307777"/>
          </a:xfrm>
          <a:prstGeom prst="rect">
            <a:avLst/>
          </a:prstGeom>
          <a:noFill/>
          <a:ln>
            <a:noFill/>
            <a:headEnd/>
            <a:tailEnd/>
          </a:ln>
          <a:effec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1"/>
                </a:solidFill>
                <a:latin typeface="Calibri" pitchFamily="34" charset="0"/>
              </a:rPr>
              <a:t>L. Brückner, et al., Opt. Express 32, 28348 (2024)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211CAAA-4E38-4297-93CD-A23DD4C10D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9486" y="4264452"/>
            <a:ext cx="6538458" cy="2032482"/>
          </a:xfrm>
          <a:prstGeom prst="rect">
            <a:avLst/>
          </a:prstGeom>
        </p:spPr>
      </p:pic>
      <p:sp>
        <p:nvSpPr>
          <p:cNvPr id="8" name="Textfeld 8">
            <a:extLst>
              <a:ext uri="{FF2B5EF4-FFF2-40B4-BE49-F238E27FC236}">
                <a16:creationId xmlns:a16="http://schemas.microsoft.com/office/drawing/2014/main" id="{BABBD962-72EA-4CB9-BE40-E20484A97E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50932" y="6254205"/>
            <a:ext cx="5731726" cy="307777"/>
          </a:xfrm>
          <a:prstGeom prst="rect">
            <a:avLst/>
          </a:prstGeom>
          <a:noFill/>
          <a:ln>
            <a:noFill/>
            <a:headEnd/>
            <a:tailEnd/>
          </a:ln>
          <a:effec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1"/>
                </a:solidFill>
                <a:latin typeface="Calibri" pitchFamily="34" charset="0"/>
              </a:rPr>
              <a:t>L. Brückner, dissertation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7A5E31D-0968-4AC6-BA91-8AE6DCBBCE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92795" y="211126"/>
            <a:ext cx="3970686" cy="309578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0EFBC0D-1D23-480A-8251-0DFA201F9D1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329" t="6098" r="2733" b="3787"/>
          <a:stretch/>
        </p:blipFill>
        <p:spPr>
          <a:xfrm>
            <a:off x="4798729" y="9196"/>
            <a:ext cx="3294065" cy="2115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29912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E4659A92-9E44-137F-FEE9-392FC5DA7E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F09A733-2CF0-49AA-9281-D333DC9D2330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72738908-4680-4425-D1ED-51EDAC865A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000"/>
              <a:t>Scalability of DLA - optimistic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Inhaltsplatzhalter 3">
                <a:extLst>
                  <a:ext uri="{FF2B5EF4-FFF2-40B4-BE49-F238E27FC236}">
                    <a16:creationId xmlns:a16="http://schemas.microsoft.com/office/drawing/2014/main" id="{9C38F7DB-0D1F-0237-4928-250846564B8D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>
              <a:xfrm>
                <a:off x="137689" y="1355428"/>
                <a:ext cx="8358753" cy="1806538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sz="1800" dirty="0" err="1"/>
                  <a:t>Subrelativistic</a:t>
                </a:r>
                <a:r>
                  <a:rPr lang="en-US" sz="1800" dirty="0"/>
                  <a:t> energies:</a:t>
                </a:r>
              </a:p>
              <a:p>
                <a:pPr marL="0" indent="0">
                  <a:buNone/>
                </a:pPr>
                <a:r>
                  <a:rPr lang="en-US" sz="1800" dirty="0"/>
                  <a:t>			FAU	    (28.4keV 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1800" dirty="0"/>
                  <a:t> 30.8keV)    200MV/m</a:t>
                </a:r>
              </a:p>
              <a:p>
                <a:pPr marL="0" indent="0">
                  <a:buNone/>
                </a:pPr>
                <a:r>
                  <a:rPr lang="en-US" sz="1800" dirty="0"/>
                  <a:t>			FAU          (28.4keV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1800" dirty="0"/>
                  <a:t> 40.7keV)       22MV/m	</a:t>
                </a:r>
              </a:p>
              <a:p>
                <a:pPr marL="0" indent="0">
                  <a:buNone/>
                </a:pPr>
                <a:r>
                  <a:rPr lang="en-US" sz="1800" dirty="0"/>
                  <a:t>			Stanford  (86.5keV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1800" dirty="0"/>
                  <a:t> 96.3keV)     370MV/m</a:t>
                </a:r>
              </a:p>
              <a:p>
                <a:pPr marL="0" indent="0">
                  <a:buNone/>
                </a:pPr>
                <a:r>
                  <a:rPr lang="en-US" sz="1800" dirty="0"/>
                  <a:t>			Stanford  (96keV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1800" dirty="0"/>
                  <a:t> 128keV)            46MV/m</a:t>
                </a:r>
              </a:p>
            </p:txBody>
          </p:sp>
        </mc:Choice>
        <mc:Fallback xmlns="">
          <p:sp>
            <p:nvSpPr>
              <p:cNvPr id="4" name="Inhaltsplatzhalter 3">
                <a:extLst>
                  <a:ext uri="{FF2B5EF4-FFF2-40B4-BE49-F238E27FC236}">
                    <a16:creationId xmlns:a16="http://schemas.microsoft.com/office/drawing/2014/main" id="{9C38F7DB-0D1F-0237-4928-250846564B8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xfrm>
                <a:off x="137689" y="1355428"/>
                <a:ext cx="8358753" cy="1806538"/>
              </a:xfrm>
              <a:blipFill>
                <a:blip r:embed="rId2"/>
                <a:stretch>
                  <a:fillRect l="-656" t="-1684" b="-87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feld 13">
            <a:extLst>
              <a:ext uri="{FF2B5EF4-FFF2-40B4-BE49-F238E27FC236}">
                <a16:creationId xmlns:a16="http://schemas.microsoft.com/office/drawing/2014/main" id="{9B851ECD-EFB8-49B3-0971-5D11794DCD4D}"/>
              </a:ext>
            </a:extLst>
          </p:cNvPr>
          <p:cNvSpPr txBox="1"/>
          <p:nvPr/>
        </p:nvSpPr>
        <p:spPr>
          <a:xfrm>
            <a:off x="125997" y="1028916"/>
            <a:ext cx="98679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dirty="0"/>
              <a:t>Relativistic energies: Highest peak gradient record: 1.8GV/m (8MeV at UCLA)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12FBB21D-62E1-764A-806E-91AC26AEC877}"/>
              </a:ext>
            </a:extLst>
          </p:cNvPr>
          <p:cNvSpPr txBox="1"/>
          <p:nvPr/>
        </p:nvSpPr>
        <p:spPr>
          <a:xfrm>
            <a:off x="6019783" y="7027"/>
            <a:ext cx="628843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&lt;50 keV: average gradient of 50 MeV/m</a:t>
            </a:r>
          </a:p>
          <a:p>
            <a:r>
              <a:rPr lang="en-US" dirty="0">
                <a:solidFill>
                  <a:schemeClr val="bg1"/>
                </a:solidFill>
              </a:rPr>
              <a:t>Up to 100 keV: average gradient of 100 MeV/m</a:t>
            </a:r>
          </a:p>
          <a:p>
            <a:r>
              <a:rPr lang="en-US" dirty="0">
                <a:solidFill>
                  <a:schemeClr val="bg1"/>
                </a:solidFill>
              </a:rPr>
              <a:t>Above: 1 GeV/m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450FB92E-9B2F-8AFF-6D72-CD78B714C111}"/>
              </a:ext>
            </a:extLst>
          </p:cNvPr>
          <p:cNvSpPr txBox="1"/>
          <p:nvPr/>
        </p:nvSpPr>
        <p:spPr>
          <a:xfrm>
            <a:off x="8442683" y="961180"/>
            <a:ext cx="3895929" cy="9387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>
                <a:solidFill>
                  <a:schemeClr val="tx1">
                    <a:lumMod val="50000"/>
                    <a:lumOff val="50000"/>
                  </a:schemeClr>
                </a:solidFill>
              </a:rPr>
              <a:t>Cesar, et al., Communications Physics, 1(1), 46, (2018)</a:t>
            </a:r>
          </a:p>
          <a:p>
            <a:r>
              <a:rPr lang="en-US" sz="1100">
                <a:solidFill>
                  <a:schemeClr val="tx1">
                    <a:lumMod val="50000"/>
                    <a:lumOff val="50000"/>
                  </a:schemeClr>
                </a:solidFill>
              </a:rPr>
              <a:t>Yousefi, Peyman, et al., Optics letters 44.6: 1520-1523 (2019)</a:t>
            </a:r>
          </a:p>
          <a:p>
            <a:r>
              <a:rPr lang="en-US" sz="1100">
                <a:solidFill>
                  <a:schemeClr val="tx1">
                    <a:lumMod val="50000"/>
                    <a:lumOff val="50000"/>
                  </a:schemeClr>
                </a:solidFill>
              </a:rPr>
              <a:t>Chlouba et al., Nature, 622, 476 (2023)</a:t>
            </a:r>
          </a:p>
          <a:p>
            <a:r>
              <a:rPr lang="en-US" sz="1100">
                <a:solidFill>
                  <a:schemeClr val="tx1">
                    <a:lumMod val="50000"/>
                    <a:lumOff val="50000"/>
                  </a:schemeClr>
                </a:solidFill>
              </a:rPr>
              <a:t>Leedle, Kenneth J., et al. Optics letters 40.18: 4344-4347 (2015).</a:t>
            </a:r>
          </a:p>
          <a:p>
            <a:r>
              <a:rPr lang="en-US" sz="1100">
                <a:solidFill>
                  <a:schemeClr val="tx1">
                    <a:lumMod val="50000"/>
                    <a:lumOff val="50000"/>
                  </a:schemeClr>
                </a:solidFill>
              </a:rPr>
              <a:t>Broaddus, P., et. al., PRL, 132(8), 085001 (2024).</a:t>
            </a:r>
          </a:p>
        </p:txBody>
      </p:sp>
      <p:sp>
        <p:nvSpPr>
          <p:cNvPr id="61" name="Textfeld 60">
            <a:extLst>
              <a:ext uri="{FF2B5EF4-FFF2-40B4-BE49-F238E27FC236}">
                <a16:creationId xmlns:a16="http://schemas.microsoft.com/office/drawing/2014/main" id="{32DF5334-59B9-87B8-1BB8-AD42F6A08579}"/>
              </a:ext>
            </a:extLst>
          </p:cNvPr>
          <p:cNvSpPr txBox="1"/>
          <p:nvPr/>
        </p:nvSpPr>
        <p:spPr>
          <a:xfrm>
            <a:off x="304800" y="7098277"/>
            <a:ext cx="81851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>
                <a:solidFill>
                  <a:schemeClr val="tx1">
                    <a:lumMod val="65000"/>
                    <a:lumOff val="35000"/>
                  </a:schemeClr>
                </a:solidFill>
                <a:latin typeface="Humanst521 Lt BT" panose="02040706040505040204" pitchFamily="18" charset="0"/>
              </a:rPr>
              <a:t>E</a:t>
            </a:r>
            <a:r>
              <a:rPr lang="en-US" sz="1800" baseline="-25000">
                <a:solidFill>
                  <a:schemeClr val="tx1">
                    <a:lumMod val="65000"/>
                    <a:lumOff val="35000"/>
                  </a:schemeClr>
                </a:solidFill>
                <a:latin typeface="Humanst521 Lt BT" panose="02040706040505040204" pitchFamily="18" charset="0"/>
              </a:rPr>
              <a:t>peak</a:t>
            </a:r>
            <a:r>
              <a:rPr lang="en-US" sz="1800">
                <a:solidFill>
                  <a:schemeClr val="tx1">
                    <a:lumMod val="65000"/>
                    <a:lumOff val="35000"/>
                  </a:schemeClr>
                </a:solidFill>
                <a:latin typeface="Humanst521 Lt BT" panose="02040706040505040204" pitchFamily="18" charset="0"/>
              </a:rPr>
              <a:t> = 600MV/m, 100fs pulse length, 167kHz rep. rate, 𝜔</a:t>
            </a:r>
            <a:r>
              <a:rPr lang="en-US" sz="1800" baseline="-25000">
                <a:solidFill>
                  <a:schemeClr val="tx1">
                    <a:lumMod val="65000"/>
                    <a:lumOff val="35000"/>
                  </a:schemeClr>
                </a:solidFill>
                <a:latin typeface="Humanst521 Lt BT" panose="02040706040505040204" pitchFamily="18" charset="0"/>
              </a:rPr>
              <a:t>𝑥 </a:t>
            </a:r>
            <a:r>
              <a:rPr lang="en-US" sz="1800">
                <a:solidFill>
                  <a:schemeClr val="tx1">
                    <a:lumMod val="65000"/>
                    <a:lumOff val="35000"/>
                  </a:schemeClr>
                </a:solidFill>
                <a:latin typeface="Humanst521 Lt BT" panose="02040706040505040204" pitchFamily="18" charset="0"/>
              </a:rPr>
              <a:t>= 2.5𝜇m </a:t>
            </a:r>
          </a:p>
        </p:txBody>
      </p:sp>
      <p:grpSp>
        <p:nvGrpSpPr>
          <p:cNvPr id="63" name="Gruppieren 62">
            <a:extLst>
              <a:ext uri="{FF2B5EF4-FFF2-40B4-BE49-F238E27FC236}">
                <a16:creationId xmlns:a16="http://schemas.microsoft.com/office/drawing/2014/main" id="{9CC1C164-A1F2-4098-76A0-2F1DD3B6DB62}"/>
              </a:ext>
            </a:extLst>
          </p:cNvPr>
          <p:cNvGrpSpPr/>
          <p:nvPr/>
        </p:nvGrpSpPr>
        <p:grpSpPr>
          <a:xfrm>
            <a:off x="304800" y="3496117"/>
            <a:ext cx="1938073" cy="3056828"/>
            <a:chOff x="304800" y="3496117"/>
            <a:chExt cx="1938073" cy="3056828"/>
          </a:xfrm>
        </p:grpSpPr>
        <p:grpSp>
          <p:nvGrpSpPr>
            <p:cNvPr id="45" name="Gruppieren 44">
              <a:extLst>
                <a:ext uri="{FF2B5EF4-FFF2-40B4-BE49-F238E27FC236}">
                  <a16:creationId xmlns:a16="http://schemas.microsoft.com/office/drawing/2014/main" id="{2C363E38-0EB8-7B41-B0F5-E2DA77C9EB80}"/>
                </a:ext>
              </a:extLst>
            </p:cNvPr>
            <p:cNvGrpSpPr/>
            <p:nvPr/>
          </p:nvGrpSpPr>
          <p:grpSpPr>
            <a:xfrm>
              <a:off x="304800" y="3496117"/>
              <a:ext cx="1938073" cy="2726273"/>
              <a:chOff x="704850" y="3043490"/>
              <a:chExt cx="1938073" cy="2726273"/>
            </a:xfrm>
          </p:grpSpPr>
          <p:sp>
            <p:nvSpPr>
              <p:cNvPr id="15" name="Rechteck: abgerundete Ecken 14">
                <a:extLst>
                  <a:ext uri="{FF2B5EF4-FFF2-40B4-BE49-F238E27FC236}">
                    <a16:creationId xmlns:a16="http://schemas.microsoft.com/office/drawing/2014/main" id="{5FE0C9E0-85D2-4DEC-D5F6-3DF740512D68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94787" y="3043490"/>
                <a:ext cx="1848136" cy="2726273"/>
              </a:xfrm>
              <a:prstGeom prst="roundRect">
                <a:avLst>
                  <a:gd name="adj" fmla="val 6703"/>
                </a:avLst>
              </a:prstGeom>
              <a:solidFill>
                <a:schemeClr val="tx2">
                  <a:lumMod val="7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40" name="Gruppieren 39">
                <a:extLst>
                  <a:ext uri="{FF2B5EF4-FFF2-40B4-BE49-F238E27FC236}">
                    <a16:creationId xmlns:a16="http://schemas.microsoft.com/office/drawing/2014/main" id="{1CB5E379-D75D-19A8-AFC6-41D5B9043DA6}"/>
                  </a:ext>
                </a:extLst>
              </p:cNvPr>
              <p:cNvGrpSpPr/>
              <p:nvPr/>
            </p:nvGrpSpPr>
            <p:grpSpPr>
              <a:xfrm>
                <a:off x="704850" y="3225800"/>
                <a:ext cx="1854200" cy="600869"/>
                <a:chOff x="704850" y="3225800"/>
                <a:chExt cx="1854200" cy="600869"/>
              </a:xfrm>
            </p:grpSpPr>
            <p:sp>
              <p:nvSpPr>
                <p:cNvPr id="37" name="Freihandform: Form 36">
                  <a:extLst>
                    <a:ext uri="{FF2B5EF4-FFF2-40B4-BE49-F238E27FC236}">
                      <a16:creationId xmlns:a16="http://schemas.microsoft.com/office/drawing/2014/main" id="{DFAEDD0B-E8B0-7DE2-160E-7ADEA3708565}"/>
                    </a:ext>
                  </a:extLst>
                </p:cNvPr>
                <p:cNvSpPr/>
                <p:nvPr/>
              </p:nvSpPr>
              <p:spPr>
                <a:xfrm>
                  <a:off x="704850" y="3225800"/>
                  <a:ext cx="1854200" cy="533400"/>
                </a:xfrm>
                <a:custGeom>
                  <a:avLst/>
                  <a:gdLst>
                    <a:gd name="connsiteX0" fmla="*/ 88900 w 1854200"/>
                    <a:gd name="connsiteY0" fmla="*/ 0 h 533400"/>
                    <a:gd name="connsiteX1" fmla="*/ 1625600 w 1854200"/>
                    <a:gd name="connsiteY1" fmla="*/ 0 h 533400"/>
                    <a:gd name="connsiteX2" fmla="*/ 1854200 w 1854200"/>
                    <a:gd name="connsiteY2" fmla="*/ 228600 h 533400"/>
                    <a:gd name="connsiteX3" fmla="*/ 1644650 w 1854200"/>
                    <a:gd name="connsiteY3" fmla="*/ 438150 h 533400"/>
                    <a:gd name="connsiteX4" fmla="*/ 79375 w 1854200"/>
                    <a:gd name="connsiteY4" fmla="*/ 438150 h 533400"/>
                    <a:gd name="connsiteX5" fmla="*/ 9525 w 1854200"/>
                    <a:gd name="connsiteY5" fmla="*/ 482600 h 533400"/>
                    <a:gd name="connsiteX6" fmla="*/ 0 w 1854200"/>
                    <a:gd name="connsiteY6" fmla="*/ 533400 h 533400"/>
                    <a:gd name="connsiteX7" fmla="*/ 9525 w 1854200"/>
                    <a:gd name="connsiteY7" fmla="*/ 50800 h 533400"/>
                    <a:gd name="connsiteX8" fmla="*/ 88900 w 1854200"/>
                    <a:gd name="connsiteY8" fmla="*/ 0 h 533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854200" h="533400">
                      <a:moveTo>
                        <a:pt x="88900" y="0"/>
                      </a:moveTo>
                      <a:lnTo>
                        <a:pt x="1625600" y="0"/>
                      </a:lnTo>
                      <a:lnTo>
                        <a:pt x="1854200" y="228600"/>
                      </a:lnTo>
                      <a:lnTo>
                        <a:pt x="1644650" y="438150"/>
                      </a:lnTo>
                      <a:lnTo>
                        <a:pt x="79375" y="438150"/>
                      </a:lnTo>
                      <a:lnTo>
                        <a:pt x="9525" y="482600"/>
                      </a:lnTo>
                      <a:lnTo>
                        <a:pt x="0" y="533400"/>
                      </a:lnTo>
                      <a:lnTo>
                        <a:pt x="9525" y="50800"/>
                      </a:lnTo>
                      <a:lnTo>
                        <a:pt x="88900" y="0"/>
                      </a:lnTo>
                      <a:close/>
                    </a:path>
                  </a:pathLst>
                </a:custGeom>
                <a:solidFill>
                  <a:schemeClr val="accent5">
                    <a:lumMod val="40000"/>
                    <a:lumOff val="60000"/>
                  </a:schemeClr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" name="Freihandform: Form 38">
                  <a:extLst>
                    <a:ext uri="{FF2B5EF4-FFF2-40B4-BE49-F238E27FC236}">
                      <a16:creationId xmlns:a16="http://schemas.microsoft.com/office/drawing/2014/main" id="{DBF87264-38E6-4B8E-2830-804216425994}"/>
                    </a:ext>
                  </a:extLst>
                </p:cNvPr>
                <p:cNvSpPr/>
                <p:nvPr/>
              </p:nvSpPr>
              <p:spPr>
                <a:xfrm>
                  <a:off x="707231" y="3659981"/>
                  <a:ext cx="81492" cy="166688"/>
                </a:xfrm>
                <a:custGeom>
                  <a:avLst/>
                  <a:gdLst>
                    <a:gd name="connsiteX0" fmla="*/ 76200 w 81492"/>
                    <a:gd name="connsiteY0" fmla="*/ 0 h 166688"/>
                    <a:gd name="connsiteX1" fmla="*/ 7144 w 81492"/>
                    <a:gd name="connsiteY1" fmla="*/ 45244 h 166688"/>
                    <a:gd name="connsiteX2" fmla="*/ 0 w 81492"/>
                    <a:gd name="connsiteY2" fmla="*/ 88107 h 166688"/>
                    <a:gd name="connsiteX3" fmla="*/ 7144 w 81492"/>
                    <a:gd name="connsiteY3" fmla="*/ 142875 h 166688"/>
                    <a:gd name="connsiteX4" fmla="*/ 50007 w 81492"/>
                    <a:gd name="connsiteY4" fmla="*/ 161925 h 166688"/>
                    <a:gd name="connsiteX5" fmla="*/ 80963 w 81492"/>
                    <a:gd name="connsiteY5" fmla="*/ 166688 h 166688"/>
                    <a:gd name="connsiteX6" fmla="*/ 76200 w 81492"/>
                    <a:gd name="connsiteY6" fmla="*/ 0 h 166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1492" h="166688">
                      <a:moveTo>
                        <a:pt x="76200" y="0"/>
                      </a:moveTo>
                      <a:lnTo>
                        <a:pt x="7144" y="45244"/>
                      </a:lnTo>
                      <a:lnTo>
                        <a:pt x="0" y="88107"/>
                      </a:lnTo>
                      <a:lnTo>
                        <a:pt x="7144" y="142875"/>
                      </a:lnTo>
                      <a:lnTo>
                        <a:pt x="50007" y="161925"/>
                      </a:lnTo>
                      <a:lnTo>
                        <a:pt x="80963" y="166688"/>
                      </a:lnTo>
                      <a:cubicBezTo>
                        <a:pt x="81757" y="114300"/>
                        <a:pt x="82550" y="61913"/>
                        <a:pt x="76200" y="0"/>
                      </a:cubicBezTo>
                      <a:close/>
                    </a:path>
                  </a:pathLst>
                </a:cu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42" name="Textfeld 41">
                <a:extLst>
                  <a:ext uri="{FF2B5EF4-FFF2-40B4-BE49-F238E27FC236}">
                    <a16:creationId xmlns:a16="http://schemas.microsoft.com/office/drawing/2014/main" id="{1B33D406-B613-2EA0-9D99-24FFC712AC0E}"/>
                  </a:ext>
                </a:extLst>
              </p:cNvPr>
              <p:cNvSpPr txBox="1"/>
              <p:nvPr/>
            </p:nvSpPr>
            <p:spPr>
              <a:xfrm>
                <a:off x="1644223" y="3261548"/>
                <a:ext cx="750185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80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1MeV</a:t>
                </a:r>
                <a:endParaRPr lang="en-US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4" name="Textfeld 43">
                    <a:extLst>
                      <a:ext uri="{FF2B5EF4-FFF2-40B4-BE49-F238E27FC236}">
                        <a16:creationId xmlns:a16="http://schemas.microsoft.com/office/drawing/2014/main" id="{C3D1AC0D-211B-F801-4926-9B43E6210723}"/>
                      </a:ext>
                    </a:extLst>
                  </p:cNvPr>
                  <p:cNvSpPr txBox="1"/>
                  <p:nvPr/>
                </p:nvSpPr>
                <p:spPr>
                  <a:xfrm>
                    <a:off x="788723" y="3948780"/>
                    <a:ext cx="1854200" cy="1477328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en-US" sz="1800" u="sng">
                        <a:solidFill>
                          <a:schemeClr val="bg1"/>
                        </a:solidFill>
                      </a:rPr>
                      <a:t>Structure</a:t>
                    </a:r>
                    <a:r>
                      <a:rPr lang="en-US" sz="1800">
                        <a:solidFill>
                          <a:schemeClr val="bg1"/>
                        </a:solidFill>
                      </a:rPr>
                      <a:t>:</a:t>
                    </a:r>
                  </a:p>
                  <a:p>
                    <a:r>
                      <a:rPr lang="en-US" sz="1800">
                        <a:solidFill>
                          <a:schemeClr val="bg1"/>
                        </a:solidFill>
                      </a:rPr>
                      <a:t>Length </a:t>
                    </a:r>
                    <a14:m>
                      <m:oMath xmlns:m="http://schemas.openxmlformats.org/officeDocument/2006/math">
                        <m:r>
                          <a:rPr lang="en-US" sz="1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≈</m:t>
                        </m:r>
                      </m:oMath>
                    </a14:m>
                    <a:r>
                      <a:rPr lang="en-US" sz="1800">
                        <a:solidFill>
                          <a:schemeClr val="bg1"/>
                        </a:solidFill>
                      </a:rPr>
                      <a:t> 1.8mm</a:t>
                    </a:r>
                  </a:p>
                  <a:p>
                    <a:endParaRPr lang="en-US" sz="1800">
                      <a:solidFill>
                        <a:schemeClr val="bg1"/>
                      </a:solidFill>
                    </a:endParaRPr>
                  </a:p>
                  <a:p>
                    <a:r>
                      <a:rPr lang="en-US" sz="1800" u="sng">
                        <a:solidFill>
                          <a:schemeClr val="bg1"/>
                        </a:solidFill>
                      </a:rPr>
                      <a:t>Laser</a:t>
                    </a:r>
                    <a:r>
                      <a:rPr lang="en-US" sz="1800">
                        <a:solidFill>
                          <a:schemeClr val="bg1"/>
                        </a:solidFill>
                      </a:rPr>
                      <a:t>:</a:t>
                    </a:r>
                  </a:p>
                  <a:p>
                    <a14:m>
                      <m:oMath xmlns:m="http://schemas.openxmlformats.org/officeDocument/2006/math">
                        <m:r>
                          <a:rPr lang="en-US" sz="1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→</m:t>
                        </m:r>
                      </m:oMath>
                    </a14:m>
                    <a:r>
                      <a:rPr lang="en-US" sz="1800">
                        <a:solidFill>
                          <a:schemeClr val="bg1"/>
                        </a:solidFill>
                      </a:rPr>
                      <a:t> P</a:t>
                    </a:r>
                    <a:r>
                      <a:rPr lang="en-US" sz="1800" baseline="-25000">
                        <a:solidFill>
                          <a:schemeClr val="bg1"/>
                        </a:solidFill>
                      </a:rPr>
                      <a:t>avg </a:t>
                    </a:r>
                    <a:r>
                      <a:rPr lang="en-US" sz="1800">
                        <a:solidFill>
                          <a:schemeClr val="bg1"/>
                        </a:solidFill>
                      </a:rPr>
                      <a:t> </a:t>
                    </a:r>
                    <a14:m>
                      <m:oMath xmlns:m="http://schemas.openxmlformats.org/officeDocument/2006/math">
                        <m:r>
                          <a:rPr lang="en-US" sz="1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≈180</m:t>
                        </m:r>
                      </m:oMath>
                    </a14:m>
                    <a:r>
                      <a:rPr lang="en-US" sz="1800">
                        <a:solidFill>
                          <a:schemeClr val="bg1"/>
                        </a:solidFill>
                      </a:rPr>
                      <a:t>mW</a:t>
                    </a:r>
                  </a:p>
                </p:txBody>
              </p:sp>
            </mc:Choice>
            <mc:Fallback xmlns="">
              <p:sp>
                <p:nvSpPr>
                  <p:cNvPr id="44" name="Textfeld 43">
                    <a:extLst>
                      <a:ext uri="{FF2B5EF4-FFF2-40B4-BE49-F238E27FC236}">
                        <a16:creationId xmlns:a16="http://schemas.microsoft.com/office/drawing/2014/main" id="{C3D1AC0D-211B-F801-4926-9B43E6210723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88723" y="3948780"/>
                    <a:ext cx="1854200" cy="1477328"/>
                  </a:xfrm>
                  <a:prstGeom prst="rect">
                    <a:avLst/>
                  </a:prstGeom>
                  <a:blipFill>
                    <a:blip r:embed="rId3"/>
                    <a:stretch>
                      <a:fillRect l="-2961" t="-2066" r="-2303" b="-5785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62" name="Gleichschenkliges Dreieck 61">
              <a:extLst>
                <a:ext uri="{FF2B5EF4-FFF2-40B4-BE49-F238E27FC236}">
                  <a16:creationId xmlns:a16="http://schemas.microsoft.com/office/drawing/2014/main" id="{BFCC5E39-1D68-E317-64AC-43A0B56EF7EF}"/>
                </a:ext>
              </a:extLst>
            </p:cNvPr>
            <p:cNvSpPr/>
            <p:nvPr/>
          </p:nvSpPr>
          <p:spPr>
            <a:xfrm rot="10800000">
              <a:off x="450848" y="6216041"/>
              <a:ext cx="1729539" cy="336904"/>
            </a:xfrm>
            <a:prstGeom prst="triangle">
              <a:avLst/>
            </a:prstGeom>
            <a:solidFill>
              <a:srgbClr val="17375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5" name="Gruppieren 74">
            <a:extLst>
              <a:ext uri="{FF2B5EF4-FFF2-40B4-BE49-F238E27FC236}">
                <a16:creationId xmlns:a16="http://schemas.microsoft.com/office/drawing/2014/main" id="{40B8AC9A-95A4-208A-D12B-0782B9CC9386}"/>
              </a:ext>
            </a:extLst>
          </p:cNvPr>
          <p:cNvGrpSpPr/>
          <p:nvPr/>
        </p:nvGrpSpPr>
        <p:grpSpPr>
          <a:xfrm>
            <a:off x="2450748" y="3496117"/>
            <a:ext cx="1947743" cy="3060913"/>
            <a:chOff x="2843794" y="3496119"/>
            <a:chExt cx="1947743" cy="3060913"/>
          </a:xfrm>
        </p:grpSpPr>
        <p:grpSp>
          <p:nvGrpSpPr>
            <p:cNvPr id="46" name="Gruppieren 45">
              <a:extLst>
                <a:ext uri="{FF2B5EF4-FFF2-40B4-BE49-F238E27FC236}">
                  <a16:creationId xmlns:a16="http://schemas.microsoft.com/office/drawing/2014/main" id="{BA7EE89A-9452-0378-56A1-2A6A8FF582D7}"/>
                </a:ext>
              </a:extLst>
            </p:cNvPr>
            <p:cNvGrpSpPr/>
            <p:nvPr/>
          </p:nvGrpSpPr>
          <p:grpSpPr>
            <a:xfrm>
              <a:off x="2843794" y="3496119"/>
              <a:ext cx="1947743" cy="2726272"/>
              <a:chOff x="704850" y="3043492"/>
              <a:chExt cx="1947743" cy="2726272"/>
            </a:xfrm>
          </p:grpSpPr>
          <p:sp>
            <p:nvSpPr>
              <p:cNvPr id="47" name="Rechteck: abgerundete Ecken 46">
                <a:extLst>
                  <a:ext uri="{FF2B5EF4-FFF2-40B4-BE49-F238E27FC236}">
                    <a16:creationId xmlns:a16="http://schemas.microsoft.com/office/drawing/2014/main" id="{9ECC508B-E32C-65FD-07FC-B9EAC82AE02C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94787" y="3043492"/>
                <a:ext cx="1857806" cy="2726272"/>
              </a:xfrm>
              <a:prstGeom prst="roundRect">
                <a:avLst>
                  <a:gd name="adj" fmla="val 5729"/>
                </a:avLst>
              </a:prstGeom>
              <a:solidFill>
                <a:schemeClr val="accent1">
                  <a:lumMod val="50000"/>
                  <a:alpha val="84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48" name="Gruppieren 47">
                <a:extLst>
                  <a:ext uri="{FF2B5EF4-FFF2-40B4-BE49-F238E27FC236}">
                    <a16:creationId xmlns:a16="http://schemas.microsoft.com/office/drawing/2014/main" id="{FA9EDF83-66FB-BA80-2ADF-69AFBA04AFEE}"/>
                  </a:ext>
                </a:extLst>
              </p:cNvPr>
              <p:cNvGrpSpPr/>
              <p:nvPr/>
            </p:nvGrpSpPr>
            <p:grpSpPr>
              <a:xfrm>
                <a:off x="704850" y="3225800"/>
                <a:ext cx="1854200" cy="600869"/>
                <a:chOff x="704850" y="3225800"/>
                <a:chExt cx="1854200" cy="600869"/>
              </a:xfrm>
            </p:grpSpPr>
            <p:sp>
              <p:nvSpPr>
                <p:cNvPr id="51" name="Freihandform: Form 50">
                  <a:extLst>
                    <a:ext uri="{FF2B5EF4-FFF2-40B4-BE49-F238E27FC236}">
                      <a16:creationId xmlns:a16="http://schemas.microsoft.com/office/drawing/2014/main" id="{2F122F27-CEE4-AA09-FBFA-67DEB0EDC5C7}"/>
                    </a:ext>
                  </a:extLst>
                </p:cNvPr>
                <p:cNvSpPr/>
                <p:nvPr/>
              </p:nvSpPr>
              <p:spPr>
                <a:xfrm>
                  <a:off x="704850" y="3225800"/>
                  <a:ext cx="1854200" cy="533400"/>
                </a:xfrm>
                <a:custGeom>
                  <a:avLst/>
                  <a:gdLst>
                    <a:gd name="connsiteX0" fmla="*/ 88900 w 1854200"/>
                    <a:gd name="connsiteY0" fmla="*/ 0 h 533400"/>
                    <a:gd name="connsiteX1" fmla="*/ 1625600 w 1854200"/>
                    <a:gd name="connsiteY1" fmla="*/ 0 h 533400"/>
                    <a:gd name="connsiteX2" fmla="*/ 1854200 w 1854200"/>
                    <a:gd name="connsiteY2" fmla="*/ 228600 h 533400"/>
                    <a:gd name="connsiteX3" fmla="*/ 1644650 w 1854200"/>
                    <a:gd name="connsiteY3" fmla="*/ 438150 h 533400"/>
                    <a:gd name="connsiteX4" fmla="*/ 79375 w 1854200"/>
                    <a:gd name="connsiteY4" fmla="*/ 438150 h 533400"/>
                    <a:gd name="connsiteX5" fmla="*/ 9525 w 1854200"/>
                    <a:gd name="connsiteY5" fmla="*/ 482600 h 533400"/>
                    <a:gd name="connsiteX6" fmla="*/ 0 w 1854200"/>
                    <a:gd name="connsiteY6" fmla="*/ 533400 h 533400"/>
                    <a:gd name="connsiteX7" fmla="*/ 9525 w 1854200"/>
                    <a:gd name="connsiteY7" fmla="*/ 50800 h 533400"/>
                    <a:gd name="connsiteX8" fmla="*/ 88900 w 1854200"/>
                    <a:gd name="connsiteY8" fmla="*/ 0 h 533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854200" h="533400">
                      <a:moveTo>
                        <a:pt x="88900" y="0"/>
                      </a:moveTo>
                      <a:lnTo>
                        <a:pt x="1625600" y="0"/>
                      </a:lnTo>
                      <a:lnTo>
                        <a:pt x="1854200" y="228600"/>
                      </a:lnTo>
                      <a:lnTo>
                        <a:pt x="1644650" y="438150"/>
                      </a:lnTo>
                      <a:lnTo>
                        <a:pt x="79375" y="438150"/>
                      </a:lnTo>
                      <a:lnTo>
                        <a:pt x="9525" y="482600"/>
                      </a:lnTo>
                      <a:lnTo>
                        <a:pt x="0" y="533400"/>
                      </a:lnTo>
                      <a:lnTo>
                        <a:pt x="9525" y="50800"/>
                      </a:lnTo>
                      <a:lnTo>
                        <a:pt x="88900" y="0"/>
                      </a:lnTo>
                      <a:close/>
                    </a:path>
                  </a:pathLst>
                </a:custGeom>
                <a:solidFill>
                  <a:schemeClr val="accent5">
                    <a:lumMod val="40000"/>
                    <a:lumOff val="60000"/>
                  </a:schemeClr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2" name="Freihandform: Form 51">
                  <a:extLst>
                    <a:ext uri="{FF2B5EF4-FFF2-40B4-BE49-F238E27FC236}">
                      <a16:creationId xmlns:a16="http://schemas.microsoft.com/office/drawing/2014/main" id="{F8F982AA-FAFC-21D8-8709-03A0A343B30C}"/>
                    </a:ext>
                  </a:extLst>
                </p:cNvPr>
                <p:cNvSpPr/>
                <p:nvPr/>
              </p:nvSpPr>
              <p:spPr>
                <a:xfrm>
                  <a:off x="707231" y="3659981"/>
                  <a:ext cx="81492" cy="166688"/>
                </a:xfrm>
                <a:custGeom>
                  <a:avLst/>
                  <a:gdLst>
                    <a:gd name="connsiteX0" fmla="*/ 76200 w 81492"/>
                    <a:gd name="connsiteY0" fmla="*/ 0 h 166688"/>
                    <a:gd name="connsiteX1" fmla="*/ 7144 w 81492"/>
                    <a:gd name="connsiteY1" fmla="*/ 45244 h 166688"/>
                    <a:gd name="connsiteX2" fmla="*/ 0 w 81492"/>
                    <a:gd name="connsiteY2" fmla="*/ 88107 h 166688"/>
                    <a:gd name="connsiteX3" fmla="*/ 7144 w 81492"/>
                    <a:gd name="connsiteY3" fmla="*/ 142875 h 166688"/>
                    <a:gd name="connsiteX4" fmla="*/ 50007 w 81492"/>
                    <a:gd name="connsiteY4" fmla="*/ 161925 h 166688"/>
                    <a:gd name="connsiteX5" fmla="*/ 80963 w 81492"/>
                    <a:gd name="connsiteY5" fmla="*/ 166688 h 166688"/>
                    <a:gd name="connsiteX6" fmla="*/ 76200 w 81492"/>
                    <a:gd name="connsiteY6" fmla="*/ 0 h 166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1492" h="166688">
                      <a:moveTo>
                        <a:pt x="76200" y="0"/>
                      </a:moveTo>
                      <a:lnTo>
                        <a:pt x="7144" y="45244"/>
                      </a:lnTo>
                      <a:lnTo>
                        <a:pt x="0" y="88107"/>
                      </a:lnTo>
                      <a:lnTo>
                        <a:pt x="7144" y="142875"/>
                      </a:lnTo>
                      <a:lnTo>
                        <a:pt x="50007" y="161925"/>
                      </a:lnTo>
                      <a:lnTo>
                        <a:pt x="80963" y="166688"/>
                      </a:lnTo>
                      <a:cubicBezTo>
                        <a:pt x="81757" y="114300"/>
                        <a:pt x="82550" y="61913"/>
                        <a:pt x="76200" y="0"/>
                      </a:cubicBezTo>
                      <a:close/>
                    </a:path>
                  </a:pathLst>
                </a:cu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49" name="Textfeld 48">
                <a:extLst>
                  <a:ext uri="{FF2B5EF4-FFF2-40B4-BE49-F238E27FC236}">
                    <a16:creationId xmlns:a16="http://schemas.microsoft.com/office/drawing/2014/main" id="{5DD4402A-8711-4609-F31E-659A2C958469}"/>
                  </a:ext>
                </a:extLst>
              </p:cNvPr>
              <p:cNvSpPr txBox="1"/>
              <p:nvPr/>
            </p:nvSpPr>
            <p:spPr>
              <a:xfrm>
                <a:off x="1644223" y="3261548"/>
                <a:ext cx="750185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80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1GeV</a:t>
                </a:r>
                <a:endParaRPr lang="en-US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0" name="Textfeld 49">
                    <a:extLst>
                      <a:ext uri="{FF2B5EF4-FFF2-40B4-BE49-F238E27FC236}">
                        <a16:creationId xmlns:a16="http://schemas.microsoft.com/office/drawing/2014/main" id="{5A0D8701-88A0-956E-189E-ACAD68293558}"/>
                      </a:ext>
                    </a:extLst>
                  </p:cNvPr>
                  <p:cNvSpPr txBox="1"/>
                  <p:nvPr/>
                </p:nvSpPr>
                <p:spPr>
                  <a:xfrm>
                    <a:off x="788723" y="3948780"/>
                    <a:ext cx="1854200" cy="1477328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en-US" sz="1800" u="sng">
                        <a:solidFill>
                          <a:schemeClr val="bg1"/>
                        </a:solidFill>
                      </a:rPr>
                      <a:t>Structure</a:t>
                    </a:r>
                    <a:r>
                      <a:rPr lang="en-US" sz="1800">
                        <a:solidFill>
                          <a:schemeClr val="bg1"/>
                        </a:solidFill>
                      </a:rPr>
                      <a:t>:</a:t>
                    </a:r>
                  </a:p>
                  <a:p>
                    <a:r>
                      <a:rPr lang="en-US" sz="1800">
                        <a:solidFill>
                          <a:schemeClr val="bg1"/>
                        </a:solidFill>
                      </a:rPr>
                      <a:t>Length </a:t>
                    </a:r>
                    <a14:m>
                      <m:oMath xmlns:m="http://schemas.openxmlformats.org/officeDocument/2006/math">
                        <m:r>
                          <a:rPr lang="en-US" sz="1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≈</m:t>
                        </m:r>
                      </m:oMath>
                    </a14:m>
                    <a:r>
                      <a:rPr lang="en-US" sz="1800">
                        <a:solidFill>
                          <a:schemeClr val="bg1"/>
                        </a:solidFill>
                      </a:rPr>
                      <a:t> 1m</a:t>
                    </a:r>
                  </a:p>
                  <a:p>
                    <a:endParaRPr lang="en-US" sz="1800">
                      <a:solidFill>
                        <a:schemeClr val="bg1"/>
                      </a:solidFill>
                    </a:endParaRPr>
                  </a:p>
                  <a:p>
                    <a:r>
                      <a:rPr lang="en-US" sz="1800" u="sng">
                        <a:solidFill>
                          <a:schemeClr val="bg1"/>
                        </a:solidFill>
                      </a:rPr>
                      <a:t>Laser</a:t>
                    </a:r>
                    <a:r>
                      <a:rPr lang="en-US" sz="1800">
                        <a:solidFill>
                          <a:schemeClr val="bg1"/>
                        </a:solidFill>
                      </a:rPr>
                      <a:t>:</a:t>
                    </a:r>
                  </a:p>
                  <a:p>
                    <a14:m>
                      <m:oMath xmlns:m="http://schemas.openxmlformats.org/officeDocument/2006/math">
                        <m:r>
                          <a:rPr lang="en-US" sz="1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→</m:t>
                        </m:r>
                      </m:oMath>
                    </a14:m>
                    <a:r>
                      <a:rPr lang="en-US" sz="1800">
                        <a:solidFill>
                          <a:schemeClr val="bg1"/>
                        </a:solidFill>
                      </a:rPr>
                      <a:t> P</a:t>
                    </a:r>
                    <a:r>
                      <a:rPr lang="en-US" sz="1800" baseline="-25000">
                        <a:solidFill>
                          <a:schemeClr val="bg1"/>
                        </a:solidFill>
                      </a:rPr>
                      <a:t>avg </a:t>
                    </a:r>
                    <a:r>
                      <a:rPr lang="en-US" sz="1800">
                        <a:solidFill>
                          <a:schemeClr val="bg1"/>
                        </a:solidFill>
                      </a:rPr>
                      <a:t> </a:t>
                    </a:r>
                    <a14:m>
                      <m:oMath xmlns:m="http://schemas.openxmlformats.org/officeDocument/2006/math">
                        <m:r>
                          <a:rPr lang="en-US" sz="1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≈100</m:t>
                        </m:r>
                      </m:oMath>
                    </a14:m>
                    <a:r>
                      <a:rPr lang="en-US" sz="1800">
                        <a:solidFill>
                          <a:schemeClr val="bg1"/>
                        </a:solidFill>
                      </a:rPr>
                      <a:t>W</a:t>
                    </a:r>
                  </a:p>
                </p:txBody>
              </p:sp>
            </mc:Choice>
            <mc:Fallback xmlns="">
              <p:sp>
                <p:nvSpPr>
                  <p:cNvPr id="50" name="Textfeld 49">
                    <a:extLst>
                      <a:ext uri="{FF2B5EF4-FFF2-40B4-BE49-F238E27FC236}">
                        <a16:creationId xmlns:a16="http://schemas.microsoft.com/office/drawing/2014/main" id="{5A0D8701-88A0-956E-189E-ACAD68293558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88723" y="3948780"/>
                    <a:ext cx="1854200" cy="1477328"/>
                  </a:xfrm>
                  <a:prstGeom prst="rect">
                    <a:avLst/>
                  </a:prstGeom>
                  <a:blipFill>
                    <a:blip r:embed="rId4"/>
                    <a:stretch>
                      <a:fillRect l="-2961" t="-2066" b="-5785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73" name="Gleichschenkliges Dreieck 72">
              <a:extLst>
                <a:ext uri="{FF2B5EF4-FFF2-40B4-BE49-F238E27FC236}">
                  <a16:creationId xmlns:a16="http://schemas.microsoft.com/office/drawing/2014/main" id="{CEC02F07-54A3-80B1-5FB7-B82E0FCB3FA9}"/>
                </a:ext>
              </a:extLst>
            </p:cNvPr>
            <p:cNvSpPr/>
            <p:nvPr/>
          </p:nvSpPr>
          <p:spPr>
            <a:xfrm rot="10800000">
              <a:off x="2997864" y="6220128"/>
              <a:ext cx="1729539" cy="336904"/>
            </a:xfrm>
            <a:prstGeom prst="triangle">
              <a:avLst/>
            </a:prstGeom>
            <a:solidFill>
              <a:srgbClr val="445C78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6" name="Gruppieren 75">
            <a:extLst>
              <a:ext uri="{FF2B5EF4-FFF2-40B4-BE49-F238E27FC236}">
                <a16:creationId xmlns:a16="http://schemas.microsoft.com/office/drawing/2014/main" id="{67872D7F-E862-D68F-824D-836406BC002D}"/>
              </a:ext>
            </a:extLst>
          </p:cNvPr>
          <p:cNvGrpSpPr/>
          <p:nvPr/>
        </p:nvGrpSpPr>
        <p:grpSpPr>
          <a:xfrm>
            <a:off x="4607661" y="3496117"/>
            <a:ext cx="1944137" cy="3053674"/>
            <a:chOff x="5529799" y="3496119"/>
            <a:chExt cx="1944137" cy="3053674"/>
          </a:xfrm>
        </p:grpSpPr>
        <p:grpSp>
          <p:nvGrpSpPr>
            <p:cNvPr id="53" name="Gruppieren 52">
              <a:extLst>
                <a:ext uri="{FF2B5EF4-FFF2-40B4-BE49-F238E27FC236}">
                  <a16:creationId xmlns:a16="http://schemas.microsoft.com/office/drawing/2014/main" id="{921915C8-4B9F-4548-F357-F84FE28F48F2}"/>
                </a:ext>
              </a:extLst>
            </p:cNvPr>
            <p:cNvGrpSpPr/>
            <p:nvPr/>
          </p:nvGrpSpPr>
          <p:grpSpPr>
            <a:xfrm>
              <a:off x="5529799" y="3496119"/>
              <a:ext cx="1944137" cy="2726271"/>
              <a:chOff x="704850" y="3043492"/>
              <a:chExt cx="1944137" cy="2726271"/>
            </a:xfrm>
          </p:grpSpPr>
          <p:sp>
            <p:nvSpPr>
              <p:cNvPr id="54" name="Rechteck: abgerundete Ecken 53">
                <a:extLst>
                  <a:ext uri="{FF2B5EF4-FFF2-40B4-BE49-F238E27FC236}">
                    <a16:creationId xmlns:a16="http://schemas.microsoft.com/office/drawing/2014/main" id="{B8264357-6020-8266-E7A7-58F2303744E4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94787" y="3043492"/>
                <a:ext cx="1854200" cy="2726271"/>
              </a:xfrm>
              <a:prstGeom prst="roundRect">
                <a:avLst>
                  <a:gd name="adj" fmla="val 6393"/>
                </a:avLst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55" name="Gruppieren 54">
                <a:extLst>
                  <a:ext uri="{FF2B5EF4-FFF2-40B4-BE49-F238E27FC236}">
                    <a16:creationId xmlns:a16="http://schemas.microsoft.com/office/drawing/2014/main" id="{5F3EEA8B-CAC1-A7B8-50EA-9044C9BCFF8D}"/>
                  </a:ext>
                </a:extLst>
              </p:cNvPr>
              <p:cNvGrpSpPr/>
              <p:nvPr/>
            </p:nvGrpSpPr>
            <p:grpSpPr>
              <a:xfrm>
                <a:off x="704850" y="3225800"/>
                <a:ext cx="1854200" cy="600869"/>
                <a:chOff x="704850" y="3225800"/>
                <a:chExt cx="1854200" cy="600869"/>
              </a:xfrm>
            </p:grpSpPr>
            <p:sp>
              <p:nvSpPr>
                <p:cNvPr id="58" name="Freihandform: Form 57">
                  <a:extLst>
                    <a:ext uri="{FF2B5EF4-FFF2-40B4-BE49-F238E27FC236}">
                      <a16:creationId xmlns:a16="http://schemas.microsoft.com/office/drawing/2014/main" id="{639F3ED9-63DC-41B6-9F0E-6A0B99522A18}"/>
                    </a:ext>
                  </a:extLst>
                </p:cNvPr>
                <p:cNvSpPr/>
                <p:nvPr/>
              </p:nvSpPr>
              <p:spPr>
                <a:xfrm>
                  <a:off x="704850" y="3225800"/>
                  <a:ext cx="1854200" cy="533400"/>
                </a:xfrm>
                <a:custGeom>
                  <a:avLst/>
                  <a:gdLst>
                    <a:gd name="connsiteX0" fmla="*/ 88900 w 1854200"/>
                    <a:gd name="connsiteY0" fmla="*/ 0 h 533400"/>
                    <a:gd name="connsiteX1" fmla="*/ 1625600 w 1854200"/>
                    <a:gd name="connsiteY1" fmla="*/ 0 h 533400"/>
                    <a:gd name="connsiteX2" fmla="*/ 1854200 w 1854200"/>
                    <a:gd name="connsiteY2" fmla="*/ 228600 h 533400"/>
                    <a:gd name="connsiteX3" fmla="*/ 1644650 w 1854200"/>
                    <a:gd name="connsiteY3" fmla="*/ 438150 h 533400"/>
                    <a:gd name="connsiteX4" fmla="*/ 79375 w 1854200"/>
                    <a:gd name="connsiteY4" fmla="*/ 438150 h 533400"/>
                    <a:gd name="connsiteX5" fmla="*/ 9525 w 1854200"/>
                    <a:gd name="connsiteY5" fmla="*/ 482600 h 533400"/>
                    <a:gd name="connsiteX6" fmla="*/ 0 w 1854200"/>
                    <a:gd name="connsiteY6" fmla="*/ 533400 h 533400"/>
                    <a:gd name="connsiteX7" fmla="*/ 9525 w 1854200"/>
                    <a:gd name="connsiteY7" fmla="*/ 50800 h 533400"/>
                    <a:gd name="connsiteX8" fmla="*/ 88900 w 1854200"/>
                    <a:gd name="connsiteY8" fmla="*/ 0 h 533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854200" h="533400">
                      <a:moveTo>
                        <a:pt x="88900" y="0"/>
                      </a:moveTo>
                      <a:lnTo>
                        <a:pt x="1625600" y="0"/>
                      </a:lnTo>
                      <a:lnTo>
                        <a:pt x="1854200" y="228600"/>
                      </a:lnTo>
                      <a:lnTo>
                        <a:pt x="1644650" y="438150"/>
                      </a:lnTo>
                      <a:lnTo>
                        <a:pt x="79375" y="438150"/>
                      </a:lnTo>
                      <a:lnTo>
                        <a:pt x="9525" y="482600"/>
                      </a:lnTo>
                      <a:lnTo>
                        <a:pt x="0" y="533400"/>
                      </a:lnTo>
                      <a:lnTo>
                        <a:pt x="9525" y="50800"/>
                      </a:lnTo>
                      <a:lnTo>
                        <a:pt x="88900" y="0"/>
                      </a:lnTo>
                      <a:close/>
                    </a:path>
                  </a:pathLst>
                </a:custGeom>
                <a:solidFill>
                  <a:schemeClr val="accent5">
                    <a:lumMod val="40000"/>
                    <a:lumOff val="60000"/>
                  </a:schemeClr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9" name="Freihandform: Form 58">
                  <a:extLst>
                    <a:ext uri="{FF2B5EF4-FFF2-40B4-BE49-F238E27FC236}">
                      <a16:creationId xmlns:a16="http://schemas.microsoft.com/office/drawing/2014/main" id="{2ECFC662-DEFB-E368-86AC-B1B096E539C0}"/>
                    </a:ext>
                  </a:extLst>
                </p:cNvPr>
                <p:cNvSpPr/>
                <p:nvPr/>
              </p:nvSpPr>
              <p:spPr>
                <a:xfrm>
                  <a:off x="707231" y="3659981"/>
                  <a:ext cx="81492" cy="166688"/>
                </a:xfrm>
                <a:custGeom>
                  <a:avLst/>
                  <a:gdLst>
                    <a:gd name="connsiteX0" fmla="*/ 76200 w 81492"/>
                    <a:gd name="connsiteY0" fmla="*/ 0 h 166688"/>
                    <a:gd name="connsiteX1" fmla="*/ 7144 w 81492"/>
                    <a:gd name="connsiteY1" fmla="*/ 45244 h 166688"/>
                    <a:gd name="connsiteX2" fmla="*/ 0 w 81492"/>
                    <a:gd name="connsiteY2" fmla="*/ 88107 h 166688"/>
                    <a:gd name="connsiteX3" fmla="*/ 7144 w 81492"/>
                    <a:gd name="connsiteY3" fmla="*/ 142875 h 166688"/>
                    <a:gd name="connsiteX4" fmla="*/ 50007 w 81492"/>
                    <a:gd name="connsiteY4" fmla="*/ 161925 h 166688"/>
                    <a:gd name="connsiteX5" fmla="*/ 80963 w 81492"/>
                    <a:gd name="connsiteY5" fmla="*/ 166688 h 166688"/>
                    <a:gd name="connsiteX6" fmla="*/ 76200 w 81492"/>
                    <a:gd name="connsiteY6" fmla="*/ 0 h 166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1492" h="166688">
                      <a:moveTo>
                        <a:pt x="76200" y="0"/>
                      </a:moveTo>
                      <a:lnTo>
                        <a:pt x="7144" y="45244"/>
                      </a:lnTo>
                      <a:lnTo>
                        <a:pt x="0" y="88107"/>
                      </a:lnTo>
                      <a:lnTo>
                        <a:pt x="7144" y="142875"/>
                      </a:lnTo>
                      <a:lnTo>
                        <a:pt x="50007" y="161925"/>
                      </a:lnTo>
                      <a:lnTo>
                        <a:pt x="80963" y="166688"/>
                      </a:lnTo>
                      <a:cubicBezTo>
                        <a:pt x="81757" y="114300"/>
                        <a:pt x="82550" y="61913"/>
                        <a:pt x="76200" y="0"/>
                      </a:cubicBezTo>
                      <a:close/>
                    </a:path>
                  </a:pathLst>
                </a:cu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56" name="Textfeld 55">
                <a:extLst>
                  <a:ext uri="{FF2B5EF4-FFF2-40B4-BE49-F238E27FC236}">
                    <a16:creationId xmlns:a16="http://schemas.microsoft.com/office/drawing/2014/main" id="{3F6FE593-0883-065D-55C2-8CAC9D10B4EE}"/>
                  </a:ext>
                </a:extLst>
              </p:cNvPr>
              <p:cNvSpPr txBox="1"/>
              <p:nvPr/>
            </p:nvSpPr>
            <p:spPr>
              <a:xfrm>
                <a:off x="1580723" y="3261548"/>
                <a:ext cx="99870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80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10GeV</a:t>
                </a:r>
                <a:endParaRPr lang="en-US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7" name="Textfeld 56">
                    <a:extLst>
                      <a:ext uri="{FF2B5EF4-FFF2-40B4-BE49-F238E27FC236}">
                        <a16:creationId xmlns:a16="http://schemas.microsoft.com/office/drawing/2014/main" id="{6D92C173-C54D-5959-13B5-A60325260D87}"/>
                      </a:ext>
                    </a:extLst>
                  </p:cNvPr>
                  <p:cNvSpPr txBox="1"/>
                  <p:nvPr/>
                </p:nvSpPr>
                <p:spPr>
                  <a:xfrm>
                    <a:off x="788723" y="3948780"/>
                    <a:ext cx="1854200" cy="1477328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en-US" sz="1800" u="sng">
                        <a:solidFill>
                          <a:schemeClr val="bg1"/>
                        </a:solidFill>
                      </a:rPr>
                      <a:t>Structure</a:t>
                    </a:r>
                    <a:r>
                      <a:rPr lang="en-US" sz="1800">
                        <a:solidFill>
                          <a:schemeClr val="bg1"/>
                        </a:solidFill>
                      </a:rPr>
                      <a:t>:</a:t>
                    </a:r>
                  </a:p>
                  <a:p>
                    <a:r>
                      <a:rPr lang="en-US" sz="1800">
                        <a:solidFill>
                          <a:schemeClr val="bg1"/>
                        </a:solidFill>
                      </a:rPr>
                      <a:t>Length </a:t>
                    </a:r>
                    <a14:m>
                      <m:oMath xmlns:m="http://schemas.openxmlformats.org/officeDocument/2006/math">
                        <m:r>
                          <a:rPr lang="en-US" sz="1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≈</m:t>
                        </m:r>
                      </m:oMath>
                    </a14:m>
                    <a:r>
                      <a:rPr lang="en-US" sz="1800">
                        <a:solidFill>
                          <a:schemeClr val="bg1"/>
                        </a:solidFill>
                      </a:rPr>
                      <a:t> 10m</a:t>
                    </a:r>
                  </a:p>
                  <a:p>
                    <a:endParaRPr lang="en-US" sz="1800">
                      <a:solidFill>
                        <a:schemeClr val="bg1"/>
                      </a:solidFill>
                    </a:endParaRPr>
                  </a:p>
                  <a:p>
                    <a:r>
                      <a:rPr lang="en-US" sz="1800" u="sng">
                        <a:solidFill>
                          <a:schemeClr val="bg1"/>
                        </a:solidFill>
                      </a:rPr>
                      <a:t>Laser</a:t>
                    </a:r>
                    <a:r>
                      <a:rPr lang="en-US" sz="1800">
                        <a:solidFill>
                          <a:schemeClr val="bg1"/>
                        </a:solidFill>
                      </a:rPr>
                      <a:t>:</a:t>
                    </a:r>
                  </a:p>
                  <a:p>
                    <a14:m>
                      <m:oMath xmlns:m="http://schemas.openxmlformats.org/officeDocument/2006/math">
                        <m:r>
                          <a:rPr lang="en-US" sz="1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→</m:t>
                        </m:r>
                      </m:oMath>
                    </a14:m>
                    <a:r>
                      <a:rPr lang="en-US" sz="1800">
                        <a:solidFill>
                          <a:schemeClr val="bg1"/>
                        </a:solidFill>
                      </a:rPr>
                      <a:t> P</a:t>
                    </a:r>
                    <a:r>
                      <a:rPr lang="en-US" sz="1800" baseline="-25000">
                        <a:solidFill>
                          <a:schemeClr val="bg1"/>
                        </a:solidFill>
                      </a:rPr>
                      <a:t>avg </a:t>
                    </a:r>
                    <a:r>
                      <a:rPr lang="en-US" sz="1800">
                        <a:solidFill>
                          <a:schemeClr val="bg1"/>
                        </a:solidFill>
                      </a:rPr>
                      <a:t> </a:t>
                    </a:r>
                    <a14:m>
                      <m:oMath xmlns:m="http://schemas.openxmlformats.org/officeDocument/2006/math">
                        <m:r>
                          <a:rPr lang="en-US" sz="1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≈1</m:t>
                        </m:r>
                      </m:oMath>
                    </a14:m>
                    <a:r>
                      <a:rPr lang="en-US" sz="1800">
                        <a:solidFill>
                          <a:schemeClr val="bg1"/>
                        </a:solidFill>
                      </a:rPr>
                      <a:t>kW</a:t>
                    </a:r>
                  </a:p>
                </p:txBody>
              </p:sp>
            </mc:Choice>
            <mc:Fallback xmlns="">
              <p:sp>
                <p:nvSpPr>
                  <p:cNvPr id="57" name="Textfeld 56">
                    <a:extLst>
                      <a:ext uri="{FF2B5EF4-FFF2-40B4-BE49-F238E27FC236}">
                        <a16:creationId xmlns:a16="http://schemas.microsoft.com/office/drawing/2014/main" id="{6D92C173-C54D-5959-13B5-A60325260D87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88723" y="3948780"/>
                    <a:ext cx="1854200" cy="1477328"/>
                  </a:xfrm>
                  <a:prstGeom prst="rect">
                    <a:avLst/>
                  </a:prstGeom>
                  <a:blipFill>
                    <a:blip r:embed="rId5"/>
                    <a:stretch>
                      <a:fillRect l="-2961" t="-2066" b="-5785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74" name="Gleichschenkliges Dreieck 73">
              <a:extLst>
                <a:ext uri="{FF2B5EF4-FFF2-40B4-BE49-F238E27FC236}">
                  <a16:creationId xmlns:a16="http://schemas.microsoft.com/office/drawing/2014/main" id="{9283FA53-D0C4-C1F9-D1C4-D8CA88D8593A}"/>
                </a:ext>
              </a:extLst>
            </p:cNvPr>
            <p:cNvSpPr/>
            <p:nvPr/>
          </p:nvSpPr>
          <p:spPr>
            <a:xfrm rot="10800000">
              <a:off x="5682352" y="6212889"/>
              <a:ext cx="1729539" cy="336904"/>
            </a:xfrm>
            <a:prstGeom prst="triangle">
              <a:avLst/>
            </a:prstGeom>
            <a:solidFill>
              <a:srgbClr val="37609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7" name="Gruppieren 76">
            <a:extLst>
              <a:ext uri="{FF2B5EF4-FFF2-40B4-BE49-F238E27FC236}">
                <a16:creationId xmlns:a16="http://schemas.microsoft.com/office/drawing/2014/main" id="{88B355DD-C996-375F-5D4F-3B55E58E8653}"/>
              </a:ext>
            </a:extLst>
          </p:cNvPr>
          <p:cNvGrpSpPr/>
          <p:nvPr/>
        </p:nvGrpSpPr>
        <p:grpSpPr>
          <a:xfrm>
            <a:off x="7230607" y="3496117"/>
            <a:ext cx="4222795" cy="3063299"/>
            <a:chOff x="5540869" y="3496119"/>
            <a:chExt cx="1619073" cy="3063299"/>
          </a:xfrm>
        </p:grpSpPr>
        <p:grpSp>
          <p:nvGrpSpPr>
            <p:cNvPr id="78" name="Gruppieren 77">
              <a:extLst>
                <a:ext uri="{FF2B5EF4-FFF2-40B4-BE49-F238E27FC236}">
                  <a16:creationId xmlns:a16="http://schemas.microsoft.com/office/drawing/2014/main" id="{BD8C260E-F105-3CBB-633A-619B08376414}"/>
                </a:ext>
              </a:extLst>
            </p:cNvPr>
            <p:cNvGrpSpPr/>
            <p:nvPr/>
          </p:nvGrpSpPr>
          <p:grpSpPr>
            <a:xfrm>
              <a:off x="5540869" y="3496119"/>
              <a:ext cx="1619073" cy="2792235"/>
              <a:chOff x="715920" y="3043492"/>
              <a:chExt cx="1619073" cy="2792235"/>
            </a:xfrm>
          </p:grpSpPr>
          <p:sp>
            <p:nvSpPr>
              <p:cNvPr id="80" name="Rechteck: abgerundete Ecken 79">
                <a:extLst>
                  <a:ext uri="{FF2B5EF4-FFF2-40B4-BE49-F238E27FC236}">
                    <a16:creationId xmlns:a16="http://schemas.microsoft.com/office/drawing/2014/main" id="{A8CAA1FF-6E35-98F3-6A63-EC6E5A0049E2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94787" y="3043492"/>
                <a:ext cx="1540206" cy="2726271"/>
              </a:xfrm>
              <a:prstGeom prst="roundRect">
                <a:avLst>
                  <a:gd name="adj" fmla="val 6393"/>
                </a:avLst>
              </a:prstGeom>
              <a:solidFill>
                <a:srgbClr val="4B3F7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81" name="Gruppieren 80">
                <a:extLst>
                  <a:ext uri="{FF2B5EF4-FFF2-40B4-BE49-F238E27FC236}">
                    <a16:creationId xmlns:a16="http://schemas.microsoft.com/office/drawing/2014/main" id="{7E4C9FB6-6797-35F5-A334-7D0B1769CAAC}"/>
                  </a:ext>
                </a:extLst>
              </p:cNvPr>
              <p:cNvGrpSpPr/>
              <p:nvPr/>
            </p:nvGrpSpPr>
            <p:grpSpPr>
              <a:xfrm>
                <a:off x="715920" y="3225800"/>
                <a:ext cx="657265" cy="600869"/>
                <a:chOff x="715920" y="3225800"/>
                <a:chExt cx="657265" cy="600869"/>
              </a:xfrm>
            </p:grpSpPr>
            <p:sp>
              <p:nvSpPr>
                <p:cNvPr id="84" name="Freihandform: Form 83">
                  <a:extLst>
                    <a:ext uri="{FF2B5EF4-FFF2-40B4-BE49-F238E27FC236}">
                      <a16:creationId xmlns:a16="http://schemas.microsoft.com/office/drawing/2014/main" id="{B8F213C3-7529-C053-0D26-6AA67D9DD7F4}"/>
                    </a:ext>
                  </a:extLst>
                </p:cNvPr>
                <p:cNvSpPr/>
                <p:nvPr/>
              </p:nvSpPr>
              <p:spPr>
                <a:xfrm>
                  <a:off x="715920" y="3225800"/>
                  <a:ext cx="657265" cy="533400"/>
                </a:xfrm>
                <a:custGeom>
                  <a:avLst/>
                  <a:gdLst>
                    <a:gd name="connsiteX0" fmla="*/ 88900 w 1854200"/>
                    <a:gd name="connsiteY0" fmla="*/ 0 h 533400"/>
                    <a:gd name="connsiteX1" fmla="*/ 1625600 w 1854200"/>
                    <a:gd name="connsiteY1" fmla="*/ 0 h 533400"/>
                    <a:gd name="connsiteX2" fmla="*/ 1854200 w 1854200"/>
                    <a:gd name="connsiteY2" fmla="*/ 228600 h 533400"/>
                    <a:gd name="connsiteX3" fmla="*/ 1644650 w 1854200"/>
                    <a:gd name="connsiteY3" fmla="*/ 438150 h 533400"/>
                    <a:gd name="connsiteX4" fmla="*/ 79375 w 1854200"/>
                    <a:gd name="connsiteY4" fmla="*/ 438150 h 533400"/>
                    <a:gd name="connsiteX5" fmla="*/ 9525 w 1854200"/>
                    <a:gd name="connsiteY5" fmla="*/ 482600 h 533400"/>
                    <a:gd name="connsiteX6" fmla="*/ 0 w 1854200"/>
                    <a:gd name="connsiteY6" fmla="*/ 533400 h 533400"/>
                    <a:gd name="connsiteX7" fmla="*/ 9525 w 1854200"/>
                    <a:gd name="connsiteY7" fmla="*/ 50800 h 533400"/>
                    <a:gd name="connsiteX8" fmla="*/ 88900 w 1854200"/>
                    <a:gd name="connsiteY8" fmla="*/ 0 h 533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854200" h="533400">
                      <a:moveTo>
                        <a:pt x="88900" y="0"/>
                      </a:moveTo>
                      <a:lnTo>
                        <a:pt x="1625600" y="0"/>
                      </a:lnTo>
                      <a:lnTo>
                        <a:pt x="1854200" y="228600"/>
                      </a:lnTo>
                      <a:lnTo>
                        <a:pt x="1644650" y="438150"/>
                      </a:lnTo>
                      <a:lnTo>
                        <a:pt x="79375" y="438150"/>
                      </a:lnTo>
                      <a:lnTo>
                        <a:pt x="9525" y="482600"/>
                      </a:lnTo>
                      <a:lnTo>
                        <a:pt x="0" y="533400"/>
                      </a:lnTo>
                      <a:lnTo>
                        <a:pt x="9525" y="50800"/>
                      </a:lnTo>
                      <a:lnTo>
                        <a:pt x="88900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Freihandform: Form 84">
                  <a:extLst>
                    <a:ext uri="{FF2B5EF4-FFF2-40B4-BE49-F238E27FC236}">
                      <a16:creationId xmlns:a16="http://schemas.microsoft.com/office/drawing/2014/main" id="{3D5A0E0F-16D1-7AD2-21DB-34C42A802140}"/>
                    </a:ext>
                  </a:extLst>
                </p:cNvPr>
                <p:cNvSpPr/>
                <p:nvPr/>
              </p:nvSpPr>
              <p:spPr>
                <a:xfrm>
                  <a:off x="718301" y="3659981"/>
                  <a:ext cx="81492" cy="166688"/>
                </a:xfrm>
                <a:custGeom>
                  <a:avLst/>
                  <a:gdLst>
                    <a:gd name="connsiteX0" fmla="*/ 76200 w 81492"/>
                    <a:gd name="connsiteY0" fmla="*/ 0 h 166688"/>
                    <a:gd name="connsiteX1" fmla="*/ 7144 w 81492"/>
                    <a:gd name="connsiteY1" fmla="*/ 45244 h 166688"/>
                    <a:gd name="connsiteX2" fmla="*/ 0 w 81492"/>
                    <a:gd name="connsiteY2" fmla="*/ 88107 h 166688"/>
                    <a:gd name="connsiteX3" fmla="*/ 7144 w 81492"/>
                    <a:gd name="connsiteY3" fmla="*/ 142875 h 166688"/>
                    <a:gd name="connsiteX4" fmla="*/ 50007 w 81492"/>
                    <a:gd name="connsiteY4" fmla="*/ 161925 h 166688"/>
                    <a:gd name="connsiteX5" fmla="*/ 80963 w 81492"/>
                    <a:gd name="connsiteY5" fmla="*/ 166688 h 166688"/>
                    <a:gd name="connsiteX6" fmla="*/ 76200 w 81492"/>
                    <a:gd name="connsiteY6" fmla="*/ 0 h 166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1492" h="166688">
                      <a:moveTo>
                        <a:pt x="76200" y="0"/>
                      </a:moveTo>
                      <a:lnTo>
                        <a:pt x="7144" y="45244"/>
                      </a:lnTo>
                      <a:lnTo>
                        <a:pt x="0" y="88107"/>
                      </a:lnTo>
                      <a:lnTo>
                        <a:pt x="7144" y="142875"/>
                      </a:lnTo>
                      <a:lnTo>
                        <a:pt x="50007" y="161925"/>
                      </a:lnTo>
                      <a:lnTo>
                        <a:pt x="80963" y="166688"/>
                      </a:lnTo>
                      <a:cubicBezTo>
                        <a:pt x="81757" y="114300"/>
                        <a:pt x="82550" y="61913"/>
                        <a:pt x="76200" y="0"/>
                      </a:cubicBezTo>
                      <a:close/>
                    </a:path>
                  </a:pathLst>
                </a:cu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82" name="Textfeld 81">
                <a:extLst>
                  <a:ext uri="{FF2B5EF4-FFF2-40B4-BE49-F238E27FC236}">
                    <a16:creationId xmlns:a16="http://schemas.microsoft.com/office/drawing/2014/main" id="{32267231-A15C-A61B-5283-6BB5BEB79544}"/>
                  </a:ext>
                </a:extLst>
              </p:cNvPr>
              <p:cNvSpPr txBox="1"/>
              <p:nvPr/>
            </p:nvSpPr>
            <p:spPr>
              <a:xfrm>
                <a:off x="857403" y="3239281"/>
                <a:ext cx="515782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Challenges</a:t>
                </a:r>
                <a:endParaRPr lang="en-US"/>
              </a:p>
            </p:txBody>
          </p:sp>
          <p:sp>
            <p:nvSpPr>
              <p:cNvPr id="83" name="Textfeld 82">
                <a:extLst>
                  <a:ext uri="{FF2B5EF4-FFF2-40B4-BE49-F238E27FC236}">
                    <a16:creationId xmlns:a16="http://schemas.microsoft.com/office/drawing/2014/main" id="{9AA585D6-D7FB-7AA5-F228-125425B5C17F}"/>
                  </a:ext>
                </a:extLst>
              </p:cNvPr>
              <p:cNvSpPr txBox="1"/>
              <p:nvPr/>
            </p:nvSpPr>
            <p:spPr>
              <a:xfrm>
                <a:off x="788723" y="3804402"/>
                <a:ext cx="1546270" cy="203132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400050" indent="-400050">
                  <a:buFont typeface="+mj-lt"/>
                  <a:buAutoNum type="romanUcPeriod"/>
                </a:pPr>
                <a:r>
                  <a:rPr lang="en-US" sz="1800">
                    <a:solidFill>
                      <a:schemeClr val="bg1"/>
                    </a:solidFill>
                  </a:rPr>
                  <a:t>Excitation of synchronous mode</a:t>
                </a:r>
              </a:p>
              <a:p>
                <a:pPr marL="400050" indent="-400050">
                  <a:buFont typeface="+mj-lt"/>
                  <a:buAutoNum type="romanUcPeriod"/>
                </a:pPr>
                <a:r>
                  <a:rPr lang="en-US" sz="1800">
                    <a:solidFill>
                      <a:schemeClr val="bg1"/>
                    </a:solidFill>
                  </a:rPr>
                  <a:t>Conservative design (50% of the crest)</a:t>
                </a:r>
              </a:p>
              <a:p>
                <a:pPr marL="400050" indent="-400050">
                  <a:buFont typeface="+mj-lt"/>
                  <a:buAutoNum type="romanUcPeriod"/>
                </a:pPr>
                <a:r>
                  <a:rPr lang="en-US" sz="1800">
                    <a:solidFill>
                      <a:schemeClr val="bg1"/>
                    </a:solidFill>
                  </a:rPr>
                  <a:t>Not fully optimized structure</a:t>
                </a:r>
              </a:p>
              <a:p>
                <a:endParaRPr lang="en-US" sz="1800">
                  <a:solidFill>
                    <a:schemeClr val="bg1"/>
                  </a:solidFill>
                </a:endParaRPr>
              </a:p>
              <a:p>
                <a:pPr lvl="1"/>
                <a:r>
                  <a:rPr lang="en-US">
                    <a:solidFill>
                      <a:schemeClr val="bg1"/>
                    </a:solidFill>
                  </a:rPr>
                  <a:t>Try variable pillar sizes </a:t>
                </a:r>
              </a:p>
              <a:p>
                <a:pPr lvl="1"/>
                <a:r>
                  <a:rPr lang="en-US" sz="1800">
                    <a:solidFill>
                      <a:schemeClr val="bg1"/>
                    </a:solidFill>
                  </a:rPr>
                  <a:t>Inverse designed structures</a:t>
                </a:r>
              </a:p>
            </p:txBody>
          </p:sp>
        </p:grpSp>
        <p:sp>
          <p:nvSpPr>
            <p:cNvPr id="79" name="Gleichschenkliges Dreieck 78">
              <a:extLst>
                <a:ext uri="{FF2B5EF4-FFF2-40B4-BE49-F238E27FC236}">
                  <a16:creationId xmlns:a16="http://schemas.microsoft.com/office/drawing/2014/main" id="{A20E17A4-9BC4-A795-B171-27EECAD05DC4}"/>
                </a:ext>
              </a:extLst>
            </p:cNvPr>
            <p:cNvSpPr/>
            <p:nvPr/>
          </p:nvSpPr>
          <p:spPr>
            <a:xfrm rot="10800000">
              <a:off x="5682352" y="6222514"/>
              <a:ext cx="1429868" cy="336904"/>
            </a:xfrm>
            <a:prstGeom prst="triangle">
              <a:avLst/>
            </a:prstGeom>
            <a:solidFill>
              <a:srgbClr val="4B3F7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362886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D500CB5-FCF1-4950-8BF3-E0A5489D5A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F09A733-2CF0-49AA-9281-D333DC9D2330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6951193-FF51-47B9-A270-A8E89E6EEB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applications of DLA structures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8C7509C-0DA6-491F-BF14-E492E86A195F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At sub-relativistic energies, the phase-dependent</a:t>
            </a:r>
            <a:br>
              <a:rPr lang="en-US" dirty="0"/>
            </a:br>
            <a:r>
              <a:rPr lang="en-US" dirty="0"/>
              <a:t>energy spread can be used for temporal bunching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68A0C65-F34D-46A9-BE0D-15DD91A800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2544" y="0"/>
            <a:ext cx="5449455" cy="131835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0624739-3B85-4060-974B-BDB493EED5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35648" y="1899697"/>
            <a:ext cx="7423632" cy="4459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0800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F57544D-EAF5-4A6F-8326-FE50365B28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F09A733-2CF0-49AA-9281-D333DC9D2330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3A1B663-4D73-4BAD-A9E1-27383998A6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applications of DLA structures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C1EDCE9-D019-481B-9EB1-3F9CED84FC69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Inverse of DLA: Smith-Purcell-Effect</a:t>
            </a:r>
          </a:p>
          <a:p>
            <a:r>
              <a:rPr lang="en-US" dirty="0"/>
              <a:t>Emission of narrowband radiation in a highly </a:t>
            </a:r>
            <a:br>
              <a:rPr lang="en-US" dirty="0"/>
            </a:br>
            <a:r>
              <a:rPr lang="en-US" dirty="0"/>
              <a:t>tunable frequency range</a:t>
            </a:r>
            <a:br>
              <a:rPr lang="en-US" dirty="0"/>
            </a:br>
            <a:r>
              <a:rPr lang="en-US" dirty="0"/>
              <a:t>-&gt; Narrowband: Bragg mirrors</a:t>
            </a:r>
            <a:br>
              <a:rPr lang="en-US" dirty="0"/>
            </a:br>
            <a:r>
              <a:rPr lang="en-US" dirty="0"/>
              <a:t>-&gt; Tunable: Frequency depends on structure </a:t>
            </a:r>
            <a:br>
              <a:rPr lang="en-US" dirty="0"/>
            </a:br>
            <a:r>
              <a:rPr lang="en-US" dirty="0"/>
              <a:t>     period and electron velocity</a:t>
            </a:r>
          </a:p>
          <a:p>
            <a:r>
              <a:rPr lang="en-US" dirty="0"/>
              <a:t>Can be put in electron beamline</a:t>
            </a:r>
            <a:br>
              <a:rPr lang="en-US" dirty="0"/>
            </a:br>
            <a:r>
              <a:rPr lang="en-US" dirty="0"/>
              <a:t>-&gt; Useful for pump-probe experiments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87B005F-3EBF-481C-A285-9200BCD3BE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6358" y="-34636"/>
            <a:ext cx="5945642" cy="95827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676CFE8-B52C-453E-A9AF-5625FEAAE592}"/>
              </a:ext>
            </a:extLst>
          </p:cNvPr>
          <p:cNvSpPr txBox="1"/>
          <p:nvPr/>
        </p:nvSpPr>
        <p:spPr>
          <a:xfrm>
            <a:off x="9568872" y="899901"/>
            <a:ext cx="27947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ACS Photonics 2022, 9, 1143-1149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E4BBB91-0263-4014-BD20-4BD83B3838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8144" y="4541958"/>
            <a:ext cx="8724731" cy="1958169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740DCA30-5C6C-4CBB-9C2E-D318BB097390}"/>
              </a:ext>
            </a:extLst>
          </p:cNvPr>
          <p:cNvGrpSpPr>
            <a:grpSpLocks noChangeAspect="1"/>
          </p:cNvGrpSpPr>
          <p:nvPr/>
        </p:nvGrpSpPr>
        <p:grpSpPr>
          <a:xfrm>
            <a:off x="5920510" y="1398256"/>
            <a:ext cx="6280274" cy="3016725"/>
            <a:chOff x="5195851" y="1550010"/>
            <a:chExt cx="6782377" cy="3257910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E79FC76A-33ED-441D-925A-3DAF4A776EA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195851" y="1550010"/>
              <a:ext cx="6782377" cy="3257910"/>
            </a:xfrm>
            <a:prstGeom prst="rect">
              <a:avLst/>
            </a:prstGeom>
          </p:spPr>
        </p:pic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CF4A574-2EC4-4B29-BF8C-BAB7A07DBA4B}"/>
                </a:ext>
              </a:extLst>
            </p:cNvPr>
            <p:cNvSpPr/>
            <p:nvPr/>
          </p:nvSpPr>
          <p:spPr>
            <a:xfrm>
              <a:off x="5388159" y="1644670"/>
              <a:ext cx="508000" cy="49962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142016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0A1C1A7-737A-4C0A-A7F4-2BE19159F3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F09A733-2CF0-49AA-9281-D333DC9D2330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7A1C815-405D-4C7F-BA94-21F8190BEF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applications of DLA structures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BCF9DE1-2023-4BF7-B7C9-C2E3A28AD4FF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Efficient, quantum coherent coupling between photons and </a:t>
            </a:r>
            <a:br>
              <a:rPr lang="en-US" dirty="0"/>
            </a:br>
            <a:r>
              <a:rPr lang="en-US" dirty="0"/>
              <a:t>free electrons allows entanglement between them</a:t>
            </a:r>
            <a:br>
              <a:rPr lang="en-US" dirty="0"/>
            </a:br>
            <a:r>
              <a:rPr lang="en-US" dirty="0"/>
              <a:t>-&gt; Allows extraction of photon statistics from electron spectra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5A09082-49D4-43F6-8569-9D44762C4C6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1131"/>
          <a:stretch/>
        </p:blipFill>
        <p:spPr>
          <a:xfrm>
            <a:off x="7678461" y="0"/>
            <a:ext cx="4513540" cy="1312333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41896B29-37AB-42D9-BB99-DAB727FB7151}"/>
              </a:ext>
            </a:extLst>
          </p:cNvPr>
          <p:cNvGrpSpPr/>
          <p:nvPr/>
        </p:nvGrpSpPr>
        <p:grpSpPr>
          <a:xfrm>
            <a:off x="547831" y="2235201"/>
            <a:ext cx="10995232" cy="3600000"/>
            <a:chOff x="409862" y="1972733"/>
            <a:chExt cx="10995232" cy="3600000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C3E7E625-8380-4923-B3C9-F2E47B229B5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09862" y="1972733"/>
              <a:ext cx="5224779" cy="3600000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92293777-93D9-47E1-8992-1134AD1808A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975490" y="1972733"/>
              <a:ext cx="5429604" cy="360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11168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9899073" y="163169"/>
            <a:ext cx="237723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200" b="1" dirty="0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Partners: </a:t>
            </a:r>
          </a:p>
          <a:p>
            <a:pPr>
              <a:defRPr/>
            </a:pPr>
            <a:r>
              <a:rPr lang="en-US" sz="1200" dirty="0" err="1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iQCE</a:t>
            </a:r>
            <a:r>
              <a:rPr lang="en-US" sz="1200" dirty="0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 collaboration</a:t>
            </a:r>
          </a:p>
          <a:p>
            <a:pPr>
              <a:defRPr/>
            </a:pPr>
            <a:r>
              <a:rPr lang="en-US" sz="1200" dirty="0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ACHIP collaboration</a:t>
            </a:r>
          </a:p>
          <a:p>
            <a:pPr>
              <a:defRPr/>
            </a:pPr>
            <a:r>
              <a:rPr lang="en-US" sz="1200" dirty="0">
                <a:latin typeface="Calibri" pitchFamily="34" charset="0"/>
                <a:cs typeface="Calibri" pitchFamily="34" charset="0"/>
              </a:rPr>
              <a:t>M. </a:t>
            </a:r>
            <a:r>
              <a:rPr lang="en-US" sz="1200" dirty="0" err="1">
                <a:latin typeface="Calibri" pitchFamily="34" charset="0"/>
                <a:cs typeface="Calibri" pitchFamily="34" charset="0"/>
              </a:rPr>
              <a:t>Chekhova</a:t>
            </a:r>
            <a:r>
              <a:rPr lang="en-US" sz="1200" dirty="0">
                <a:latin typeface="Calibri" pitchFamily="34" charset="0"/>
                <a:cs typeface="Calibri" pitchFamily="34" charset="0"/>
              </a:rPr>
              <a:t>, MPL</a:t>
            </a:r>
            <a:endParaRPr lang="en-US" sz="1200" b="1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  <a:p>
            <a:pPr>
              <a:defRPr/>
            </a:pPr>
            <a:r>
              <a:rPr lang="en-US" sz="1200" dirty="0">
                <a:latin typeface="Calibri" pitchFamily="34" charset="0"/>
                <a:cs typeface="Calibri" pitchFamily="34" charset="0"/>
              </a:rPr>
              <a:t>Y. Morimoto, RIKEN</a:t>
            </a:r>
          </a:p>
          <a:p>
            <a:pPr>
              <a:defRPr/>
            </a:pPr>
            <a:r>
              <a:rPr lang="en-US" sz="1200" dirty="0">
                <a:latin typeface="Calibri" pitchFamily="34" charset="0"/>
                <a:cs typeface="Calibri" pitchFamily="34" charset="0"/>
              </a:rPr>
              <a:t>I. </a:t>
            </a:r>
            <a:r>
              <a:rPr lang="en-US" sz="1200" dirty="0" err="1">
                <a:latin typeface="Calibri" pitchFamily="34" charset="0"/>
                <a:cs typeface="Calibri" pitchFamily="34" charset="0"/>
              </a:rPr>
              <a:t>Kaminer</a:t>
            </a:r>
            <a:r>
              <a:rPr lang="en-US" sz="1200" dirty="0">
                <a:latin typeface="Calibri" pitchFamily="34" charset="0"/>
                <a:cs typeface="Calibri" pitchFamily="34" charset="0"/>
              </a:rPr>
              <a:t>, Technion</a:t>
            </a:r>
          </a:p>
          <a:p>
            <a:pPr>
              <a:defRPr/>
            </a:pPr>
            <a:r>
              <a:rPr lang="en-US" sz="1200" dirty="0">
                <a:latin typeface="Calibri" pitchFamily="34" charset="0"/>
                <a:cs typeface="Calibri" pitchFamily="34" charset="0"/>
              </a:rPr>
              <a:t>O. Neufeld, Technion</a:t>
            </a:r>
          </a:p>
          <a:p>
            <a:pPr>
              <a:defRPr/>
            </a:pPr>
            <a:r>
              <a:rPr lang="en-US" sz="1200" dirty="0">
                <a:latin typeface="Calibri" pitchFamily="34" charset="0"/>
                <a:cs typeface="Calibri" pitchFamily="34" charset="0"/>
              </a:rPr>
              <a:t>J. Rosenzweig, UCLA</a:t>
            </a:r>
          </a:p>
          <a:p>
            <a:pPr>
              <a:defRPr/>
            </a:pPr>
            <a:r>
              <a:rPr lang="en-US" sz="1200" dirty="0">
                <a:latin typeface="Calibri" pitchFamily="34" charset="0"/>
                <a:cs typeface="Calibri" pitchFamily="34" charset="0"/>
              </a:rPr>
              <a:t>I. Franco, Rochester</a:t>
            </a:r>
          </a:p>
          <a:p>
            <a:pPr>
              <a:defRPr/>
            </a:pPr>
            <a:r>
              <a:rPr lang="en-US" sz="1200" dirty="0">
                <a:latin typeface="Calibri" pitchFamily="34" charset="0"/>
                <a:cs typeface="Calibri" pitchFamily="34" charset="0"/>
              </a:rPr>
              <a:t>F. </a:t>
            </a:r>
            <a:r>
              <a:rPr lang="en-US" sz="1200" dirty="0" err="1">
                <a:latin typeface="Calibri" pitchFamily="34" charset="0"/>
                <a:cs typeface="Calibri" pitchFamily="34" charset="0"/>
              </a:rPr>
              <a:t>Tani</a:t>
            </a:r>
            <a:r>
              <a:rPr lang="en-US" sz="1200" dirty="0">
                <a:latin typeface="Calibri" pitchFamily="34" charset="0"/>
                <a:cs typeface="Calibri" pitchFamily="34" charset="0"/>
              </a:rPr>
              <a:t>, Ph. Russell, MPL</a:t>
            </a:r>
          </a:p>
          <a:p>
            <a:pPr>
              <a:defRPr/>
            </a:pPr>
            <a:r>
              <a:rPr lang="en-US" sz="1200" dirty="0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Th. Fennel, Rostock</a:t>
            </a:r>
          </a:p>
          <a:p>
            <a:pPr>
              <a:defRPr/>
            </a:pPr>
            <a:r>
              <a:rPr lang="en-US" sz="1200" dirty="0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C. Lemell, J. Burgdörfer, TU Vienna</a:t>
            </a:r>
          </a:p>
          <a:p>
            <a:pPr>
              <a:defRPr/>
            </a:pPr>
            <a:r>
              <a:rPr lang="en-US" sz="1200" dirty="0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A. Leitensdorfer, Konstanz</a:t>
            </a:r>
          </a:p>
          <a:p>
            <a:pPr>
              <a:defRPr/>
            </a:pPr>
            <a:r>
              <a:rPr lang="en-US" sz="1200" dirty="0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FAU Applied Physics: H. Weber</a:t>
            </a:r>
          </a:p>
          <a:p>
            <a:pPr>
              <a:defRPr/>
            </a:pPr>
            <a:r>
              <a:rPr lang="en-US" sz="1200" dirty="0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M. Kling, LMU/MPQ</a:t>
            </a:r>
          </a:p>
          <a:p>
            <a:pPr>
              <a:defRPr/>
            </a:pPr>
            <a:r>
              <a:rPr lang="en-US" sz="1200" dirty="0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R. L. Byer + coll., Stanford / SLAC</a:t>
            </a:r>
          </a:p>
          <a:p>
            <a:pPr>
              <a:defRPr/>
            </a:pPr>
            <a:r>
              <a:rPr lang="en-US" sz="1200" dirty="0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M. Stockman</a:t>
            </a:r>
            <a:r>
              <a:rPr lang="en-US" sz="1200" baseline="30000" dirty="0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Ϯ</a:t>
            </a:r>
            <a:r>
              <a:rPr lang="en-US" sz="1200" dirty="0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, Georgia State</a:t>
            </a:r>
          </a:p>
          <a:p>
            <a:pPr>
              <a:defRPr/>
            </a:pPr>
            <a:r>
              <a:rPr lang="en-US" sz="1200" dirty="0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G. G. Paulus, Jena</a:t>
            </a:r>
          </a:p>
        </p:txBody>
      </p:sp>
      <p:pic>
        <p:nvPicPr>
          <p:cNvPr id="16390" name="Picture 6" descr="C:\Users\PHommelhoff\Präsentationen\Vorlagen\Bayern_Wappen.sv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93237" y="5577660"/>
            <a:ext cx="513745" cy="686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2" name="Picture 8" descr="C:\Users\PHommelhoff\Präsentationen\Vorlagen\european_flag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92871" y="5636660"/>
            <a:ext cx="590176" cy="388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3" descr="C:\Users\PHommelhoff\Präsentationen\erc_logo_long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945724" y="4157487"/>
            <a:ext cx="1214432" cy="1137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604" name="Picture 4" descr="C:\Users\PHommelhoff\Präsentationen\Vorlagen\MPG\LOGO_328_gw_s.t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8484" y="5677625"/>
            <a:ext cx="607799" cy="486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" name="Textfeld 15"/>
          <p:cNvSpPr txBox="1">
            <a:spLocks noChangeArrowheads="1"/>
          </p:cNvSpPr>
          <p:nvPr/>
        </p:nvSpPr>
        <p:spPr bwMode="auto">
          <a:xfrm>
            <a:off x="-279785" y="34577"/>
            <a:ext cx="2266951" cy="6340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n-US" sz="1400" b="1" dirty="0">
                <a:solidFill>
                  <a:srgbClr val="1E5781"/>
                </a:solidFill>
                <a:latin typeface="Calibri" pitchFamily="34" charset="0"/>
                <a:cs typeface="Calibri" pitchFamily="34" charset="0"/>
              </a:rPr>
              <a:t>Fabian </a:t>
            </a:r>
            <a:r>
              <a:rPr lang="en-US" sz="1400" b="1" dirty="0" err="1">
                <a:solidFill>
                  <a:srgbClr val="1E5781"/>
                </a:solidFill>
                <a:latin typeface="Calibri" pitchFamily="34" charset="0"/>
                <a:cs typeface="Calibri" pitchFamily="34" charset="0"/>
              </a:rPr>
              <a:t>Bammes</a:t>
            </a:r>
            <a:endParaRPr lang="en-US" sz="1400" b="1" dirty="0">
              <a:solidFill>
                <a:srgbClr val="1E5781"/>
              </a:solidFill>
              <a:latin typeface="Calibri" pitchFamily="34" charset="0"/>
              <a:cs typeface="Calibri" pitchFamily="34" charset="0"/>
            </a:endParaRPr>
          </a:p>
          <a:p>
            <a:pPr algn="r">
              <a:defRPr/>
            </a:pPr>
            <a:r>
              <a:rPr lang="en-US" sz="1400" b="1" dirty="0">
                <a:solidFill>
                  <a:srgbClr val="1E5781"/>
                </a:solidFill>
                <a:latin typeface="Calibri" pitchFamily="34" charset="0"/>
                <a:cs typeface="Calibri" pitchFamily="34" charset="0"/>
              </a:rPr>
              <a:t>Nils Bode</a:t>
            </a:r>
          </a:p>
          <a:p>
            <a:pPr algn="r">
              <a:defRPr/>
            </a:pPr>
            <a:r>
              <a:rPr lang="en-US" sz="1400" b="1" dirty="0">
                <a:solidFill>
                  <a:srgbClr val="1E5781"/>
                </a:solidFill>
                <a:latin typeface="Calibri" pitchFamily="34" charset="0"/>
                <a:cs typeface="Calibri" pitchFamily="34" charset="0"/>
              </a:rPr>
              <a:t>Leon Brückner</a:t>
            </a:r>
          </a:p>
          <a:p>
            <a:pPr algn="r">
              <a:defRPr/>
            </a:pPr>
            <a:r>
              <a:rPr lang="en-US" sz="1400" b="1" dirty="0" err="1">
                <a:solidFill>
                  <a:srgbClr val="1E5781"/>
                </a:solidFill>
                <a:latin typeface="Calibri" pitchFamily="34" charset="0"/>
                <a:cs typeface="Calibri" pitchFamily="34" charset="0"/>
              </a:rPr>
              <a:t>Yiqi</a:t>
            </a:r>
            <a:r>
              <a:rPr lang="en-US" sz="1400" b="1" dirty="0">
                <a:solidFill>
                  <a:srgbClr val="1E5781"/>
                </a:solidFill>
                <a:latin typeface="Calibri" pitchFamily="34" charset="0"/>
                <a:cs typeface="Calibri" pitchFamily="34" charset="0"/>
              </a:rPr>
              <a:t> Fang</a:t>
            </a:r>
          </a:p>
          <a:p>
            <a:pPr algn="r">
              <a:defRPr/>
            </a:pPr>
            <a:r>
              <a:rPr lang="en-US" sz="1400" b="1" dirty="0">
                <a:solidFill>
                  <a:srgbClr val="1E5781"/>
                </a:solidFill>
                <a:latin typeface="Calibri" pitchFamily="34" charset="0"/>
                <a:cs typeface="Calibri" pitchFamily="34" charset="0"/>
              </a:rPr>
              <a:t>Julian </a:t>
            </a:r>
            <a:r>
              <a:rPr lang="en-US" sz="1400" b="1" dirty="0" err="1">
                <a:solidFill>
                  <a:srgbClr val="1E5781"/>
                </a:solidFill>
                <a:latin typeface="Calibri" pitchFamily="34" charset="0"/>
                <a:cs typeface="Calibri" pitchFamily="34" charset="0"/>
              </a:rPr>
              <a:t>Freier</a:t>
            </a:r>
            <a:endParaRPr lang="en-US" sz="1400" b="1" dirty="0">
              <a:solidFill>
                <a:srgbClr val="1E5781"/>
              </a:solidFill>
              <a:latin typeface="Calibri" pitchFamily="34" charset="0"/>
              <a:cs typeface="Calibri" pitchFamily="34" charset="0"/>
            </a:endParaRPr>
          </a:p>
          <a:p>
            <a:pPr algn="r">
              <a:defRPr/>
            </a:pPr>
            <a:r>
              <a:rPr lang="en-US" sz="1400" b="1" dirty="0">
                <a:solidFill>
                  <a:srgbClr val="1E5781"/>
                </a:solidFill>
                <a:latin typeface="Calibri" pitchFamily="34" charset="0"/>
                <a:cs typeface="Calibri" pitchFamily="34" charset="0"/>
              </a:rPr>
              <a:t>Jonas </a:t>
            </a:r>
            <a:r>
              <a:rPr lang="en-US" sz="1400" b="1" dirty="0" err="1">
                <a:solidFill>
                  <a:srgbClr val="1E5781"/>
                </a:solidFill>
                <a:latin typeface="Calibri" pitchFamily="34" charset="0"/>
                <a:cs typeface="Calibri" pitchFamily="34" charset="0"/>
              </a:rPr>
              <a:t>Heimerl</a:t>
            </a:r>
            <a:endParaRPr lang="en-US" sz="1400" b="1" dirty="0">
              <a:solidFill>
                <a:srgbClr val="1E5781"/>
              </a:solidFill>
              <a:latin typeface="Calibri" pitchFamily="34" charset="0"/>
              <a:cs typeface="Calibri" pitchFamily="34" charset="0"/>
            </a:endParaRPr>
          </a:p>
          <a:p>
            <a:pPr algn="r">
              <a:defRPr/>
            </a:pPr>
            <a:r>
              <a:rPr lang="en-US" sz="1400" b="1" dirty="0">
                <a:solidFill>
                  <a:srgbClr val="1E5781"/>
                </a:solidFill>
                <a:latin typeface="Calibri" pitchFamily="34" charset="0"/>
                <a:cs typeface="Calibri" pitchFamily="34" charset="0"/>
              </a:rPr>
              <a:t>Celina </a:t>
            </a:r>
            <a:r>
              <a:rPr lang="en-US" sz="1400" b="1" dirty="0" err="1">
                <a:solidFill>
                  <a:srgbClr val="1E5781"/>
                </a:solidFill>
                <a:latin typeface="Calibri" pitchFamily="34" charset="0"/>
                <a:cs typeface="Calibri" pitchFamily="34" charset="0"/>
              </a:rPr>
              <a:t>Hüttner</a:t>
            </a:r>
            <a:endParaRPr lang="en-US" sz="1400" b="1" dirty="0">
              <a:solidFill>
                <a:srgbClr val="1E5781"/>
              </a:solidFill>
              <a:latin typeface="Calibri" pitchFamily="34" charset="0"/>
              <a:cs typeface="Calibri" pitchFamily="34" charset="0"/>
            </a:endParaRPr>
          </a:p>
          <a:p>
            <a:pPr algn="r">
              <a:defRPr/>
            </a:pPr>
            <a:r>
              <a:rPr lang="en-US" sz="1400" b="1" dirty="0">
                <a:solidFill>
                  <a:srgbClr val="1E5781"/>
                </a:solidFill>
                <a:latin typeface="Calibri" pitchFamily="34" charset="0"/>
                <a:cs typeface="Calibri" pitchFamily="34" charset="0"/>
              </a:rPr>
              <a:t>Johannes Illmer</a:t>
            </a:r>
          </a:p>
          <a:p>
            <a:pPr algn="r">
              <a:defRPr/>
            </a:pPr>
            <a:r>
              <a:rPr lang="en-US" sz="1400" b="1" dirty="0">
                <a:solidFill>
                  <a:srgbClr val="1E5781"/>
                </a:solidFill>
                <a:latin typeface="Calibri" pitchFamily="34" charset="0"/>
                <a:cs typeface="Calibri" pitchFamily="34" charset="0"/>
              </a:rPr>
              <a:t>Patrick </a:t>
            </a:r>
            <a:r>
              <a:rPr lang="en-US" sz="1400" b="1" dirty="0" err="1">
                <a:solidFill>
                  <a:srgbClr val="1E5781"/>
                </a:solidFill>
                <a:latin typeface="Calibri" pitchFamily="34" charset="0"/>
                <a:cs typeface="Calibri" pitchFamily="34" charset="0"/>
              </a:rPr>
              <a:t>Käferlein</a:t>
            </a:r>
            <a:endParaRPr lang="en-US" sz="1400" b="1" dirty="0">
              <a:solidFill>
                <a:srgbClr val="1E5781"/>
              </a:solidFill>
              <a:latin typeface="Calibri" pitchFamily="34" charset="0"/>
              <a:cs typeface="Calibri" pitchFamily="34" charset="0"/>
            </a:endParaRPr>
          </a:p>
          <a:p>
            <a:pPr algn="r">
              <a:defRPr/>
            </a:pPr>
            <a:r>
              <a:rPr lang="en-US" sz="1400" b="1" dirty="0">
                <a:solidFill>
                  <a:srgbClr val="1E5781"/>
                </a:solidFill>
                <a:latin typeface="Calibri" pitchFamily="34" charset="0"/>
                <a:cs typeface="Calibri" pitchFamily="34" charset="0"/>
              </a:rPr>
              <a:t>Manuel Konrad</a:t>
            </a:r>
          </a:p>
          <a:p>
            <a:pPr algn="r">
              <a:defRPr/>
            </a:pPr>
            <a:r>
              <a:rPr lang="en-US" sz="1400" b="1" dirty="0" err="1">
                <a:solidFill>
                  <a:srgbClr val="1E5781"/>
                </a:solidFill>
                <a:latin typeface="Calibri" pitchFamily="34" charset="0"/>
                <a:cs typeface="Calibri" pitchFamily="34" charset="0"/>
              </a:rPr>
              <a:t>Viacheslav</a:t>
            </a:r>
            <a:r>
              <a:rPr lang="en-US" sz="1400" b="1" dirty="0">
                <a:solidFill>
                  <a:srgbClr val="1E578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1400" b="1" dirty="0" err="1">
                <a:solidFill>
                  <a:srgbClr val="1E5781"/>
                </a:solidFill>
                <a:latin typeface="Calibri" pitchFamily="34" charset="0"/>
                <a:cs typeface="Calibri" pitchFamily="34" charset="0"/>
              </a:rPr>
              <a:t>Korolev</a:t>
            </a:r>
            <a:endParaRPr lang="en-US" sz="1400" b="1" dirty="0">
              <a:solidFill>
                <a:srgbClr val="1E5781"/>
              </a:solidFill>
              <a:latin typeface="Calibri" pitchFamily="34" charset="0"/>
              <a:cs typeface="Calibri" pitchFamily="34" charset="0"/>
            </a:endParaRPr>
          </a:p>
          <a:p>
            <a:pPr algn="r">
              <a:defRPr/>
            </a:pPr>
            <a:r>
              <a:rPr lang="en-US" sz="1400" b="1" dirty="0">
                <a:solidFill>
                  <a:srgbClr val="1E5781"/>
                </a:solidFill>
                <a:latin typeface="Calibri" pitchFamily="34" charset="0"/>
                <a:cs typeface="Calibri" pitchFamily="34" charset="0"/>
              </a:rPr>
              <a:t>Stefanie Kraus</a:t>
            </a:r>
          </a:p>
          <a:p>
            <a:pPr algn="r">
              <a:defRPr/>
            </a:pPr>
            <a:r>
              <a:rPr lang="en-US" sz="1400" b="1" dirty="0">
                <a:solidFill>
                  <a:srgbClr val="1E5781"/>
                </a:solidFill>
                <a:latin typeface="Calibri" pitchFamily="34" charset="0"/>
                <a:cs typeface="Calibri" pitchFamily="34" charset="0"/>
              </a:rPr>
              <a:t>Daniel </a:t>
            </a:r>
            <a:r>
              <a:rPr lang="en-US" sz="1400" b="1" dirty="0" err="1">
                <a:solidFill>
                  <a:srgbClr val="1E5781"/>
                </a:solidFill>
                <a:latin typeface="Calibri" pitchFamily="34" charset="0"/>
                <a:cs typeface="Calibri" pitchFamily="34" charset="0"/>
              </a:rPr>
              <a:t>Lesko</a:t>
            </a:r>
            <a:endParaRPr lang="en-US" sz="1400" b="1" dirty="0">
              <a:solidFill>
                <a:srgbClr val="1E5781"/>
              </a:solidFill>
              <a:latin typeface="Calibri" pitchFamily="34" charset="0"/>
              <a:cs typeface="Calibri" pitchFamily="34" charset="0"/>
            </a:endParaRPr>
          </a:p>
          <a:p>
            <a:pPr algn="r">
              <a:defRPr/>
            </a:pPr>
            <a:r>
              <a:rPr lang="en-US" sz="1400" b="1" dirty="0" err="1">
                <a:solidFill>
                  <a:srgbClr val="1E5781"/>
                </a:solidFill>
                <a:latin typeface="Calibri" pitchFamily="34" charset="0"/>
                <a:cs typeface="Calibri" pitchFamily="34" charset="0"/>
              </a:rPr>
              <a:t>Weizhe</a:t>
            </a:r>
            <a:r>
              <a:rPr lang="en-US" sz="1400" b="1" dirty="0">
                <a:solidFill>
                  <a:srgbClr val="1E5781"/>
                </a:solidFill>
                <a:latin typeface="Calibri" pitchFamily="34" charset="0"/>
                <a:cs typeface="Calibri" pitchFamily="34" charset="0"/>
              </a:rPr>
              <a:t> Li</a:t>
            </a:r>
          </a:p>
          <a:p>
            <a:pPr algn="r">
              <a:defRPr/>
            </a:pPr>
            <a:r>
              <a:rPr lang="en-US" sz="1400" b="1" dirty="0">
                <a:solidFill>
                  <a:srgbClr val="1E5781"/>
                </a:solidFill>
                <a:latin typeface="Calibri" pitchFamily="34" charset="0"/>
                <a:cs typeface="Calibri" pitchFamily="34" charset="0"/>
              </a:rPr>
              <a:t>Julian </a:t>
            </a:r>
            <a:r>
              <a:rPr lang="en-US" sz="1400" b="1" dirty="0" err="1">
                <a:solidFill>
                  <a:srgbClr val="1E5781"/>
                </a:solidFill>
                <a:latin typeface="Calibri" pitchFamily="34" charset="0"/>
                <a:cs typeface="Calibri" pitchFamily="34" charset="0"/>
              </a:rPr>
              <a:t>Litzel</a:t>
            </a:r>
            <a:endParaRPr lang="en-US" sz="1400" b="1" dirty="0">
              <a:solidFill>
                <a:srgbClr val="1E5781"/>
              </a:solidFill>
              <a:latin typeface="Calibri" pitchFamily="34" charset="0"/>
              <a:cs typeface="Calibri" pitchFamily="34" charset="0"/>
            </a:endParaRPr>
          </a:p>
          <a:p>
            <a:pPr algn="r">
              <a:defRPr/>
            </a:pPr>
            <a:r>
              <a:rPr lang="en-US" sz="1400" b="1" dirty="0">
                <a:solidFill>
                  <a:srgbClr val="1E5781"/>
                </a:solidFill>
                <a:latin typeface="Calibri" pitchFamily="34" charset="0"/>
                <a:cs typeface="Calibri" pitchFamily="34" charset="0"/>
              </a:rPr>
              <a:t>Felix </a:t>
            </a:r>
            <a:r>
              <a:rPr lang="en-US" sz="1400" b="1" dirty="0" err="1">
                <a:solidFill>
                  <a:srgbClr val="1E5781"/>
                </a:solidFill>
                <a:latin typeface="Calibri" pitchFamily="34" charset="0"/>
                <a:cs typeface="Calibri" pitchFamily="34" charset="0"/>
              </a:rPr>
              <a:t>López</a:t>
            </a:r>
            <a:r>
              <a:rPr lang="en-US" sz="1400" b="1" dirty="0">
                <a:solidFill>
                  <a:srgbClr val="1E5781"/>
                </a:solidFill>
                <a:latin typeface="Calibri" pitchFamily="34" charset="0"/>
                <a:cs typeface="Calibri" pitchFamily="34" charset="0"/>
              </a:rPr>
              <a:t> Hoffmann</a:t>
            </a:r>
          </a:p>
          <a:p>
            <a:pPr algn="r">
              <a:defRPr/>
            </a:pPr>
            <a:r>
              <a:rPr lang="en-US" sz="1400" b="1" dirty="0">
                <a:solidFill>
                  <a:srgbClr val="1E5781"/>
                </a:solidFill>
                <a:latin typeface="Calibri" pitchFamily="34" charset="0"/>
                <a:cs typeface="Calibri" pitchFamily="34" charset="0"/>
              </a:rPr>
              <a:t>Matthias Meier</a:t>
            </a:r>
          </a:p>
          <a:p>
            <a:pPr algn="r">
              <a:defRPr/>
            </a:pPr>
            <a:r>
              <a:rPr lang="en-US" sz="1400" b="1" dirty="0">
                <a:solidFill>
                  <a:srgbClr val="1E5781"/>
                </a:solidFill>
                <a:latin typeface="Calibri" pitchFamily="34" charset="0"/>
                <a:cs typeface="Calibri" pitchFamily="34" charset="0"/>
              </a:rPr>
              <a:t>Stefan Meier</a:t>
            </a:r>
          </a:p>
          <a:p>
            <a:pPr algn="r">
              <a:defRPr/>
            </a:pPr>
            <a:r>
              <a:rPr lang="en-US" sz="1400" b="1" dirty="0">
                <a:solidFill>
                  <a:srgbClr val="1E5781"/>
                </a:solidFill>
                <a:latin typeface="Calibri" pitchFamily="34" charset="0"/>
                <a:cs typeface="Calibri" pitchFamily="34" charset="0"/>
              </a:rPr>
              <a:t>Selina </a:t>
            </a:r>
            <a:r>
              <a:rPr lang="en-US" sz="1400" b="1" dirty="0" err="1">
                <a:solidFill>
                  <a:srgbClr val="1E5781"/>
                </a:solidFill>
                <a:latin typeface="Calibri" pitchFamily="34" charset="0"/>
                <a:cs typeface="Calibri" pitchFamily="34" charset="0"/>
              </a:rPr>
              <a:t>Nöcker</a:t>
            </a:r>
            <a:endParaRPr lang="en-US" sz="1400" b="1" dirty="0">
              <a:solidFill>
                <a:srgbClr val="1E5781"/>
              </a:solidFill>
              <a:latin typeface="Calibri" pitchFamily="34" charset="0"/>
              <a:cs typeface="Calibri" pitchFamily="34" charset="0"/>
            </a:endParaRPr>
          </a:p>
          <a:p>
            <a:pPr algn="r">
              <a:defRPr/>
            </a:pPr>
            <a:r>
              <a:rPr lang="en-US" sz="1400" b="1" dirty="0">
                <a:solidFill>
                  <a:srgbClr val="1E5781"/>
                </a:solidFill>
                <a:latin typeface="Calibri" pitchFamily="34" charset="0"/>
                <a:cs typeface="Calibri" pitchFamily="34" charset="0"/>
              </a:rPr>
              <a:t>Jonathan </a:t>
            </a:r>
            <a:r>
              <a:rPr lang="en-US" sz="1400" b="1" dirty="0" err="1">
                <a:solidFill>
                  <a:srgbClr val="1E5781"/>
                </a:solidFill>
                <a:latin typeface="Calibri" pitchFamily="34" charset="0"/>
                <a:cs typeface="Calibri" pitchFamily="34" charset="0"/>
              </a:rPr>
              <a:t>Pölloth</a:t>
            </a:r>
            <a:endParaRPr lang="en-US" sz="1400" b="1" dirty="0">
              <a:solidFill>
                <a:srgbClr val="1E5781"/>
              </a:solidFill>
              <a:latin typeface="Calibri" pitchFamily="34" charset="0"/>
              <a:cs typeface="Calibri" pitchFamily="34" charset="0"/>
            </a:endParaRPr>
          </a:p>
          <a:p>
            <a:pPr algn="r">
              <a:defRPr/>
            </a:pPr>
            <a:r>
              <a:rPr lang="en-US" sz="1400" b="1" dirty="0">
                <a:solidFill>
                  <a:srgbClr val="1E5781"/>
                </a:solidFill>
                <a:latin typeface="Calibri" pitchFamily="34" charset="0"/>
                <a:cs typeface="Calibri" pitchFamily="34" charset="0"/>
              </a:rPr>
              <a:t>Tamara </a:t>
            </a:r>
            <a:r>
              <a:rPr lang="en-US" sz="1400" b="1" dirty="0" err="1">
                <a:solidFill>
                  <a:srgbClr val="1E5781"/>
                </a:solidFill>
                <a:latin typeface="Calibri" pitchFamily="34" charset="0"/>
                <a:cs typeface="Calibri" pitchFamily="34" charset="0"/>
              </a:rPr>
              <a:t>Pröbster</a:t>
            </a:r>
            <a:endParaRPr lang="en-US" sz="1400" b="1" dirty="0">
              <a:solidFill>
                <a:srgbClr val="1E5781"/>
              </a:solidFill>
              <a:latin typeface="Calibri" pitchFamily="34" charset="0"/>
              <a:cs typeface="Calibri" pitchFamily="34" charset="0"/>
            </a:endParaRPr>
          </a:p>
          <a:p>
            <a:pPr algn="r">
              <a:defRPr/>
            </a:pPr>
            <a:r>
              <a:rPr lang="en-US" sz="1400" b="1" dirty="0">
                <a:solidFill>
                  <a:srgbClr val="1E5781"/>
                </a:solidFill>
                <a:latin typeface="Calibri" pitchFamily="34" charset="0"/>
                <a:cs typeface="Calibri" pitchFamily="34" charset="0"/>
              </a:rPr>
              <a:t>Martin Reh</a:t>
            </a:r>
          </a:p>
          <a:p>
            <a:pPr algn="r">
              <a:defRPr/>
            </a:pPr>
            <a:r>
              <a:rPr lang="en-US" sz="1400" b="1" dirty="0">
                <a:solidFill>
                  <a:srgbClr val="1E5781"/>
                </a:solidFill>
                <a:latin typeface="Calibri" pitchFamily="34" charset="0"/>
                <a:cs typeface="Calibri" pitchFamily="34" charset="0"/>
              </a:rPr>
              <a:t>Franz Schmidt-</a:t>
            </a:r>
            <a:r>
              <a:rPr lang="en-US" sz="1400" b="1" dirty="0" err="1">
                <a:solidFill>
                  <a:srgbClr val="1E5781"/>
                </a:solidFill>
                <a:latin typeface="Calibri" pitchFamily="34" charset="0"/>
                <a:cs typeface="Calibri" pitchFamily="34" charset="0"/>
              </a:rPr>
              <a:t>Kaler</a:t>
            </a:r>
            <a:endParaRPr lang="en-US" sz="1400" b="1" dirty="0">
              <a:solidFill>
                <a:srgbClr val="1E5781"/>
              </a:solidFill>
              <a:latin typeface="Calibri" pitchFamily="34" charset="0"/>
              <a:cs typeface="Calibri" pitchFamily="34" charset="0"/>
            </a:endParaRPr>
          </a:p>
          <a:p>
            <a:pPr algn="r">
              <a:defRPr/>
            </a:pPr>
            <a:r>
              <a:rPr lang="en-US" sz="1400" b="1" dirty="0">
                <a:solidFill>
                  <a:srgbClr val="1E5781"/>
                </a:solidFill>
                <a:latin typeface="Calibri" pitchFamily="34" charset="0"/>
                <a:cs typeface="Calibri" pitchFamily="34" charset="0"/>
              </a:rPr>
              <a:t>Fabian </a:t>
            </a:r>
            <a:r>
              <a:rPr lang="en-US" sz="1400" b="1" dirty="0" err="1">
                <a:solidFill>
                  <a:srgbClr val="1E5781"/>
                </a:solidFill>
                <a:latin typeface="Calibri" pitchFamily="34" charset="0"/>
                <a:cs typeface="Calibri" pitchFamily="34" charset="0"/>
              </a:rPr>
              <a:t>Sochor</a:t>
            </a:r>
            <a:endParaRPr lang="en-US" sz="1400" b="1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  <a:p>
            <a:pPr algn="r">
              <a:defRPr/>
            </a:pPr>
            <a:r>
              <a:rPr lang="en-US" sz="1400" b="1" dirty="0">
                <a:solidFill>
                  <a:srgbClr val="1E5781"/>
                </a:solidFill>
                <a:latin typeface="Calibri" pitchFamily="34" charset="0"/>
                <a:cs typeface="Calibri" pitchFamily="34" charset="0"/>
              </a:rPr>
              <a:t>Frederic </a:t>
            </a:r>
            <a:r>
              <a:rPr lang="en-US" sz="1400" b="1" dirty="0" err="1">
                <a:solidFill>
                  <a:srgbClr val="1E5781"/>
                </a:solidFill>
                <a:latin typeface="Calibri" pitchFamily="34" charset="0"/>
                <a:cs typeface="Calibri" pitchFamily="34" charset="0"/>
              </a:rPr>
              <a:t>Voggel</a:t>
            </a:r>
            <a:endParaRPr lang="en-US" sz="1400" b="1" dirty="0">
              <a:solidFill>
                <a:srgbClr val="1E5781"/>
              </a:solidFill>
              <a:latin typeface="Calibri" pitchFamily="34" charset="0"/>
              <a:cs typeface="Calibri" pitchFamily="34" charset="0"/>
            </a:endParaRPr>
          </a:p>
          <a:p>
            <a:pPr algn="r">
              <a:defRPr/>
            </a:pPr>
            <a:r>
              <a:rPr lang="en-US" sz="1400" b="1" dirty="0">
                <a:solidFill>
                  <a:srgbClr val="1E5781"/>
                </a:solidFill>
                <a:latin typeface="Calibri" pitchFamily="34" charset="0"/>
                <a:cs typeface="Calibri" pitchFamily="34" charset="0"/>
              </a:rPr>
              <a:t>Tobias Volk</a:t>
            </a:r>
          </a:p>
          <a:p>
            <a:pPr algn="r">
              <a:defRPr/>
            </a:pPr>
            <a:r>
              <a:rPr lang="en-US" sz="1400" b="1" dirty="0">
                <a:solidFill>
                  <a:srgbClr val="1E5781"/>
                </a:solidFill>
                <a:latin typeface="Calibri" pitchFamily="34" charset="0"/>
                <a:cs typeface="Calibri" pitchFamily="34" charset="0"/>
              </a:rPr>
              <a:t>Timo Wirth</a:t>
            </a:r>
          </a:p>
          <a:p>
            <a:pPr algn="r">
              <a:defRPr/>
            </a:pPr>
            <a:r>
              <a:rPr lang="en-US" sz="1400" b="1" dirty="0">
                <a:solidFill>
                  <a:srgbClr val="1E5781"/>
                </a:solidFill>
                <a:latin typeface="Calibri" pitchFamily="34" charset="0"/>
                <a:cs typeface="Calibri" pitchFamily="34" charset="0"/>
              </a:rPr>
              <a:t>Maria </a:t>
            </a:r>
            <a:r>
              <a:rPr lang="en-US" sz="1400" b="1" dirty="0" err="1">
                <a:solidFill>
                  <a:srgbClr val="1E5781"/>
                </a:solidFill>
                <a:latin typeface="Calibri" pitchFamily="34" charset="0"/>
                <a:cs typeface="Calibri" pitchFamily="34" charset="0"/>
              </a:rPr>
              <a:t>Würth</a:t>
            </a:r>
            <a:endParaRPr lang="en-US" sz="1400" b="1" dirty="0">
              <a:solidFill>
                <a:srgbClr val="1E5781"/>
              </a:solidFill>
              <a:latin typeface="Calibri" pitchFamily="34" charset="0"/>
              <a:cs typeface="Calibri" pitchFamily="34" charset="0"/>
            </a:endParaRPr>
          </a:p>
          <a:p>
            <a:pPr algn="r">
              <a:defRPr/>
            </a:pPr>
            <a:r>
              <a:rPr lang="en-US" sz="1400" b="1" dirty="0" err="1">
                <a:solidFill>
                  <a:srgbClr val="1E5781"/>
                </a:solidFill>
                <a:latin typeface="Calibri" pitchFamily="34" charset="0"/>
                <a:cs typeface="Calibri" pitchFamily="34" charset="0"/>
              </a:rPr>
              <a:t>Zhexin</a:t>
            </a:r>
            <a:r>
              <a:rPr lang="en-US" sz="1400" b="1" dirty="0">
                <a:solidFill>
                  <a:srgbClr val="1E5781"/>
                </a:solidFill>
                <a:latin typeface="Calibri" pitchFamily="34" charset="0"/>
                <a:cs typeface="Calibri" pitchFamily="34" charset="0"/>
              </a:rPr>
              <a:t> Zhao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2038547" y="4084626"/>
            <a:ext cx="5122181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400" b="1" dirty="0">
                <a:solidFill>
                  <a:srgbClr val="054472"/>
                </a:solidFill>
                <a:latin typeface="Calibri" pitchFamily="34" charset="0"/>
                <a:cs typeface="Calibri" pitchFamily="34" charset="0"/>
              </a:rPr>
              <a:t>Recent alumni:</a:t>
            </a:r>
          </a:p>
          <a:p>
            <a:pPr>
              <a:defRPr/>
            </a:pPr>
            <a:r>
              <a:rPr lang="en-US" sz="1400" i="1" dirty="0">
                <a:solidFill>
                  <a:srgbClr val="054472"/>
                </a:solidFill>
                <a:latin typeface="Calibri" pitchFamily="34" charset="0"/>
                <a:cs typeface="Calibri" pitchFamily="34" charset="0"/>
              </a:rPr>
              <a:t>PhD</a:t>
            </a:r>
            <a:r>
              <a:rPr lang="en-US" sz="1400" i="1" dirty="0">
                <a:solidFill>
                  <a:srgbClr val="1E5781"/>
                </a:solidFill>
                <a:latin typeface="Calibri" pitchFamily="34" charset="0"/>
                <a:cs typeface="Calibri" pitchFamily="34" charset="0"/>
              </a:rPr>
              <a:t>s</a:t>
            </a:r>
            <a:r>
              <a:rPr lang="en-US" sz="1400" dirty="0">
                <a:solidFill>
                  <a:srgbClr val="1E5781"/>
                </a:solidFill>
                <a:latin typeface="Calibri" pitchFamily="34" charset="0"/>
                <a:cs typeface="Calibri" pitchFamily="34" charset="0"/>
              </a:rPr>
              <a:t>: </a:t>
            </a:r>
            <a:r>
              <a:rPr lang="en-US" sz="1500" dirty="0">
                <a:solidFill>
                  <a:srgbClr val="1E5781"/>
                </a:solidFill>
                <a:latin typeface="Calibri" pitchFamily="34" charset="0"/>
                <a:cs typeface="Calibri" pitchFamily="34" charset="0"/>
              </a:rPr>
              <a:t>T. </a:t>
            </a:r>
            <a:r>
              <a:rPr lang="en-US" sz="1500" dirty="0" err="1">
                <a:solidFill>
                  <a:srgbClr val="1E5781"/>
                </a:solidFill>
                <a:latin typeface="Calibri" pitchFamily="34" charset="0"/>
                <a:cs typeface="Calibri" pitchFamily="34" charset="0"/>
              </a:rPr>
              <a:t>Weitz</a:t>
            </a:r>
            <a:r>
              <a:rPr lang="en-US" sz="1500" dirty="0">
                <a:solidFill>
                  <a:srgbClr val="1E5781"/>
                </a:solidFill>
                <a:latin typeface="Calibri" pitchFamily="34" charset="0"/>
                <a:cs typeface="Calibri" pitchFamily="34" charset="0"/>
              </a:rPr>
              <a:t> (né </a:t>
            </a:r>
            <a:r>
              <a:rPr lang="en-US" sz="1500" dirty="0" err="1">
                <a:solidFill>
                  <a:srgbClr val="1E5781"/>
                </a:solidFill>
                <a:latin typeface="Calibri" pitchFamily="34" charset="0"/>
                <a:cs typeface="Calibri" pitchFamily="34" charset="0"/>
              </a:rPr>
              <a:t>Boolakee</a:t>
            </a:r>
            <a:r>
              <a:rPr lang="en-US" sz="1500" dirty="0">
                <a:solidFill>
                  <a:srgbClr val="1E5781"/>
                </a:solidFill>
                <a:latin typeface="Calibri" pitchFamily="34" charset="0"/>
                <a:cs typeface="Calibri" pitchFamily="34" charset="0"/>
              </a:rPr>
              <a:t>) </a:t>
            </a:r>
            <a:r>
              <a:rPr lang="en-US" sz="1400" dirty="0">
                <a:solidFill>
                  <a:srgbClr val="1E5781"/>
                </a:solidFill>
                <a:latin typeface="Calibri" pitchFamily="34" charset="0"/>
                <a:cs typeface="Calibri" pitchFamily="34" charset="0"/>
              </a:rPr>
              <a:t>Ph. </a:t>
            </a:r>
            <a:r>
              <a:rPr lang="en-US" sz="1400" dirty="0" err="1">
                <a:solidFill>
                  <a:srgbClr val="1E5781"/>
                </a:solidFill>
                <a:latin typeface="Calibri" pitchFamily="34" charset="0"/>
                <a:cs typeface="Calibri" pitchFamily="34" charset="0"/>
              </a:rPr>
              <a:t>Dienstbier</a:t>
            </a:r>
            <a:r>
              <a:rPr lang="en-US" sz="1400" dirty="0">
                <a:solidFill>
                  <a:srgbClr val="1E5781"/>
                </a:solidFill>
                <a:latin typeface="Calibri" pitchFamily="34" charset="0"/>
                <a:cs typeface="Calibri" pitchFamily="34" charset="0"/>
              </a:rPr>
              <a:t>  C. </a:t>
            </a:r>
            <a:r>
              <a:rPr lang="en-US" sz="1400" dirty="0" err="1">
                <a:solidFill>
                  <a:srgbClr val="1E5781"/>
                </a:solidFill>
                <a:latin typeface="Calibri" pitchFamily="34" charset="0"/>
                <a:cs typeface="Calibri" pitchFamily="34" charset="0"/>
              </a:rPr>
              <a:t>Gerner</a:t>
            </a:r>
            <a:r>
              <a:rPr lang="en-US" sz="1400" dirty="0">
                <a:solidFill>
                  <a:srgbClr val="1E5781"/>
                </a:solidFill>
                <a:latin typeface="Calibri" pitchFamily="34" charset="0"/>
                <a:cs typeface="Calibri" pitchFamily="34" charset="0"/>
              </a:rPr>
              <a:t>  </a:t>
            </a:r>
            <a:r>
              <a:rPr lang="en-US" sz="1500" dirty="0">
                <a:solidFill>
                  <a:srgbClr val="1E5781"/>
                </a:solidFill>
                <a:latin typeface="Calibri" pitchFamily="34" charset="0"/>
                <a:cs typeface="Calibri" pitchFamily="34" charset="0"/>
              </a:rPr>
              <a:t>C. </a:t>
            </a:r>
            <a:r>
              <a:rPr lang="en-US" sz="1500" dirty="0" err="1">
                <a:solidFill>
                  <a:srgbClr val="1E5781"/>
                </a:solidFill>
                <a:latin typeface="Calibri" pitchFamily="34" charset="0"/>
                <a:cs typeface="Calibri" pitchFamily="34" charset="0"/>
              </a:rPr>
              <a:t>Heide</a:t>
            </a:r>
            <a:r>
              <a:rPr lang="en-US" sz="1500" dirty="0">
                <a:solidFill>
                  <a:srgbClr val="1E5781"/>
                </a:solidFill>
                <a:latin typeface="Calibri" pitchFamily="34" charset="0"/>
                <a:cs typeface="Calibri" pitchFamily="34" charset="0"/>
              </a:rPr>
              <a:t>  </a:t>
            </a:r>
            <a:r>
              <a:rPr lang="en-US" sz="1400" dirty="0" err="1">
                <a:solidFill>
                  <a:srgbClr val="1E5781"/>
                </a:solidFill>
                <a:latin typeface="Calibri" pitchFamily="34" charset="0"/>
                <a:cs typeface="Calibri" pitchFamily="34" charset="0"/>
              </a:rPr>
              <a:t>Ang</a:t>
            </a:r>
            <a:r>
              <a:rPr lang="en-US" sz="1400" dirty="0">
                <a:solidFill>
                  <a:srgbClr val="1E5781"/>
                </a:solidFill>
                <a:latin typeface="Calibri" pitchFamily="34" charset="0"/>
                <a:cs typeface="Calibri" pitchFamily="34" charset="0"/>
              </a:rPr>
              <a:t> Li   M. </a:t>
            </a:r>
            <a:r>
              <a:rPr lang="en-US" sz="1400" dirty="0" err="1">
                <a:solidFill>
                  <a:srgbClr val="1E5781"/>
                </a:solidFill>
                <a:latin typeface="Calibri" pitchFamily="34" charset="0"/>
                <a:cs typeface="Calibri" pitchFamily="34" charset="0"/>
              </a:rPr>
              <a:t>Seidling</a:t>
            </a:r>
            <a:r>
              <a:rPr lang="en-US" sz="1400" dirty="0">
                <a:solidFill>
                  <a:srgbClr val="1E5781"/>
                </a:solidFill>
                <a:latin typeface="Calibri" pitchFamily="34" charset="0"/>
                <a:cs typeface="Calibri" pitchFamily="34" charset="0"/>
              </a:rPr>
              <a:t>  T. </a:t>
            </a:r>
            <a:r>
              <a:rPr lang="en-US" sz="1400" dirty="0" err="1">
                <a:solidFill>
                  <a:srgbClr val="1E5781"/>
                </a:solidFill>
                <a:latin typeface="Calibri" pitchFamily="34" charset="0"/>
                <a:cs typeface="Calibri" pitchFamily="34" charset="0"/>
              </a:rPr>
              <a:t>Paschen</a:t>
            </a:r>
            <a:r>
              <a:rPr lang="en-US" sz="1400" dirty="0">
                <a:solidFill>
                  <a:srgbClr val="1E5781"/>
                </a:solidFill>
                <a:latin typeface="Calibri" pitchFamily="34" charset="0"/>
                <a:cs typeface="Calibri" pitchFamily="34" charset="0"/>
              </a:rPr>
              <a:t>  A. </a:t>
            </a:r>
            <a:r>
              <a:rPr lang="en-US" sz="1400" dirty="0" err="1">
                <a:solidFill>
                  <a:srgbClr val="1E5781"/>
                </a:solidFill>
                <a:latin typeface="Calibri" pitchFamily="34" charset="0"/>
                <a:cs typeface="Calibri" pitchFamily="34" charset="0"/>
              </a:rPr>
              <a:t>Tafel</a:t>
            </a:r>
            <a:r>
              <a:rPr lang="en-US" sz="1400" dirty="0">
                <a:solidFill>
                  <a:srgbClr val="1E5781"/>
                </a:solidFill>
                <a:latin typeface="Calibri" pitchFamily="34" charset="0"/>
                <a:cs typeface="Calibri" pitchFamily="34" charset="0"/>
              </a:rPr>
              <a:t>  N. Schönenberger  R. Zimmermann  (M. </a:t>
            </a:r>
            <a:r>
              <a:rPr lang="en-US" sz="1400" dirty="0" err="1">
                <a:solidFill>
                  <a:srgbClr val="1E5781"/>
                </a:solidFill>
                <a:latin typeface="Calibri" pitchFamily="34" charset="0"/>
                <a:cs typeface="Calibri" pitchFamily="34" charset="0"/>
              </a:rPr>
              <a:t>Sirotin</a:t>
            </a:r>
            <a:r>
              <a:rPr lang="en-US" sz="1400" dirty="0">
                <a:solidFill>
                  <a:srgbClr val="1E5781"/>
                </a:solidFill>
                <a:latin typeface="Calibri" pitchFamily="34" charset="0"/>
                <a:cs typeface="Calibri" pitchFamily="34" charset="0"/>
              </a:rPr>
              <a:t>)</a:t>
            </a:r>
          </a:p>
          <a:p>
            <a:pPr>
              <a:defRPr/>
            </a:pPr>
            <a:r>
              <a:rPr lang="en-US" sz="1400" i="1" dirty="0">
                <a:solidFill>
                  <a:srgbClr val="1E5781"/>
                </a:solidFill>
                <a:latin typeface="Calibri" pitchFamily="34" charset="0"/>
                <a:cs typeface="Calibri" pitchFamily="34" charset="0"/>
              </a:rPr>
              <a:t>Postdocs</a:t>
            </a:r>
            <a:r>
              <a:rPr lang="en-US" sz="1400" dirty="0">
                <a:solidFill>
                  <a:srgbClr val="1E5781"/>
                </a:solidFill>
                <a:latin typeface="Calibri" pitchFamily="34" charset="0"/>
                <a:cs typeface="Calibri" pitchFamily="34" charset="0"/>
              </a:rPr>
              <a:t>: T. </a:t>
            </a:r>
            <a:r>
              <a:rPr lang="en-US" sz="1400" dirty="0" err="1">
                <a:solidFill>
                  <a:srgbClr val="1E5781"/>
                </a:solidFill>
                <a:latin typeface="Calibri" pitchFamily="34" charset="0"/>
                <a:cs typeface="Calibri" pitchFamily="34" charset="0"/>
              </a:rPr>
              <a:t>Chlouba</a:t>
            </a:r>
            <a:r>
              <a:rPr lang="en-US" sz="1400" dirty="0">
                <a:solidFill>
                  <a:srgbClr val="1E5781"/>
                </a:solidFill>
                <a:latin typeface="Calibri" pitchFamily="34" charset="0"/>
                <a:cs typeface="Calibri" pitchFamily="34" charset="0"/>
              </a:rPr>
              <a:t>  M. </a:t>
            </a:r>
            <a:r>
              <a:rPr lang="en-US" sz="1400" dirty="0" err="1">
                <a:solidFill>
                  <a:srgbClr val="1E5781"/>
                </a:solidFill>
                <a:latin typeface="Calibri" pitchFamily="34" charset="0"/>
                <a:cs typeface="Calibri" pitchFamily="34" charset="0"/>
              </a:rPr>
              <a:t>Knipfer</a:t>
            </a:r>
            <a:r>
              <a:rPr lang="en-US" sz="1400" dirty="0">
                <a:solidFill>
                  <a:srgbClr val="1E5781"/>
                </a:solidFill>
                <a:latin typeface="Calibri" pitchFamily="34" charset="0"/>
                <a:cs typeface="Calibri" pitchFamily="34" charset="0"/>
              </a:rPr>
              <a:t>  F. Mooshammer   Y. Morimoto  R. Shiloh  T. Shibuya</a:t>
            </a:r>
          </a:p>
          <a:p>
            <a:pPr>
              <a:defRPr/>
            </a:pPr>
            <a:r>
              <a:rPr lang="en-US" sz="1400" i="1" dirty="0">
                <a:solidFill>
                  <a:srgbClr val="1E5781"/>
                </a:solidFill>
                <a:latin typeface="Calibri" pitchFamily="34" charset="0"/>
                <a:cs typeface="Calibri" pitchFamily="34" charset="0"/>
              </a:rPr>
              <a:t>Master students</a:t>
            </a:r>
            <a:r>
              <a:rPr lang="en-US" sz="1400" dirty="0">
                <a:solidFill>
                  <a:srgbClr val="1E5781"/>
                </a:solidFill>
                <a:latin typeface="Calibri" pitchFamily="34" charset="0"/>
                <a:cs typeface="Calibri" pitchFamily="34" charset="0"/>
              </a:rPr>
              <a:t>: S. </a:t>
            </a:r>
            <a:r>
              <a:rPr lang="en-US" sz="1400" dirty="0" err="1">
                <a:solidFill>
                  <a:srgbClr val="1E5781"/>
                </a:solidFill>
                <a:latin typeface="Calibri" pitchFamily="34" charset="0"/>
                <a:cs typeface="Calibri" pitchFamily="34" charset="0"/>
              </a:rPr>
              <a:t>Hillmann</a:t>
            </a:r>
            <a:r>
              <a:rPr lang="en-US" sz="1400" dirty="0">
                <a:solidFill>
                  <a:srgbClr val="1E5781"/>
                </a:solidFill>
                <a:latin typeface="Calibri" pitchFamily="34" charset="0"/>
                <a:cs typeface="Calibri" pitchFamily="34" charset="0"/>
              </a:rPr>
              <a:t>  M. </a:t>
            </a:r>
            <a:r>
              <a:rPr lang="en-US" sz="1400" dirty="0" err="1">
                <a:solidFill>
                  <a:srgbClr val="1E5781"/>
                </a:solidFill>
                <a:latin typeface="Calibri" pitchFamily="34" charset="0"/>
                <a:cs typeface="Calibri" pitchFamily="34" charset="0"/>
              </a:rPr>
              <a:t>Knauft</a:t>
            </a:r>
            <a:r>
              <a:rPr lang="en-US" sz="1400" dirty="0">
                <a:solidFill>
                  <a:srgbClr val="1E5781"/>
                </a:solidFill>
                <a:latin typeface="Calibri" pitchFamily="34" charset="0"/>
                <a:cs typeface="Calibri" pitchFamily="34" charset="0"/>
              </a:rPr>
              <a:t>  B. </a:t>
            </a:r>
            <a:r>
              <a:rPr lang="en-US" sz="1400" dirty="0" err="1">
                <a:solidFill>
                  <a:srgbClr val="1E5781"/>
                </a:solidFill>
                <a:latin typeface="Calibri" pitchFamily="34" charset="0"/>
                <a:cs typeface="Calibri" pitchFamily="34" charset="0"/>
              </a:rPr>
              <a:t>Löhrl</a:t>
            </a:r>
            <a:r>
              <a:rPr lang="en-US" sz="1400" dirty="0">
                <a:solidFill>
                  <a:srgbClr val="1E5781"/>
                </a:solidFill>
                <a:latin typeface="Calibri" pitchFamily="34" charset="0"/>
                <a:cs typeface="Calibri" pitchFamily="34" charset="0"/>
              </a:rPr>
              <a:t>  A. Michalak  </a:t>
            </a:r>
          </a:p>
          <a:p>
            <a:pPr>
              <a:defRPr/>
            </a:pPr>
            <a:r>
              <a:rPr lang="en-US" sz="1400" dirty="0">
                <a:solidFill>
                  <a:srgbClr val="1E5781"/>
                </a:solidFill>
                <a:latin typeface="Calibri" pitchFamily="34" charset="0"/>
                <a:cs typeface="Calibri" pitchFamily="34" charset="0"/>
              </a:rPr>
              <a:t>I. Probst  </a:t>
            </a:r>
            <a:r>
              <a:rPr lang="en-US" sz="1500" dirty="0">
                <a:solidFill>
                  <a:srgbClr val="1E5781"/>
                </a:solidFill>
                <a:latin typeface="Calibri" pitchFamily="34" charset="0"/>
                <a:cs typeface="Calibri" pitchFamily="34" charset="0"/>
              </a:rPr>
              <a:t>S. </a:t>
            </a:r>
            <a:r>
              <a:rPr lang="en-US" sz="1500" dirty="0" err="1">
                <a:solidFill>
                  <a:srgbClr val="1E5781"/>
                </a:solidFill>
                <a:latin typeface="Calibri" pitchFamily="34" charset="0"/>
                <a:cs typeface="Calibri" pitchFamily="34" charset="0"/>
              </a:rPr>
              <a:t>Wittigschlager</a:t>
            </a:r>
            <a:endParaRPr lang="en-US" sz="1500" dirty="0">
              <a:solidFill>
                <a:srgbClr val="1E5781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27652" name="Picture 4" descr="https://encrypted-tbn2.gstatic.com/images?q=tbn:ANd9GcTT6liVKryzVbeFeTeizeKPj9JAVCxtldcGcf2MNFThG4xAQlVH8g"/>
          <p:cNvPicPr>
            <a:picLocks noChangeAspect="1" noChangeArrowheads="1"/>
          </p:cNvPicPr>
          <p:nvPr/>
        </p:nvPicPr>
        <p:blipFill rotWithShape="1">
          <a:blip r:embed="rId7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059" b="23694"/>
          <a:stretch/>
        </p:blipFill>
        <p:spPr bwMode="auto">
          <a:xfrm>
            <a:off x="8151252" y="5036860"/>
            <a:ext cx="1371298" cy="551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Grafik 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422197" y="4302838"/>
            <a:ext cx="898159" cy="370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2" descr="logo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3227" y="4286112"/>
            <a:ext cx="1819948" cy="712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10"/>
          <a:srcRect l="59286" t="13694" r="34855" b="82263"/>
          <a:stretch/>
        </p:blipFill>
        <p:spPr>
          <a:xfrm>
            <a:off x="12714599" y="6169499"/>
            <a:ext cx="926621" cy="359699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829" b="33640"/>
          <a:stretch/>
        </p:blipFill>
        <p:spPr>
          <a:xfrm>
            <a:off x="9481634" y="5208096"/>
            <a:ext cx="819491" cy="274783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8224" y="5429523"/>
            <a:ext cx="660084" cy="666283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2567" y="5190746"/>
            <a:ext cx="1246725" cy="311681"/>
          </a:xfrm>
          <a:prstGeom prst="rect">
            <a:avLst/>
          </a:prstGeom>
        </p:spPr>
      </p:pic>
      <p:pic>
        <p:nvPicPr>
          <p:cNvPr id="1026" name="Picture 2" descr="QuCoLiMa - Quantum Cooperativity of Light and Matter"/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05160" y="4737937"/>
            <a:ext cx="1511961" cy="409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Design Grundsätze"/>
          <p:cNvPicPr>
            <a:picLocks noChangeAspect="1" noChangeArrowheads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86" t="27800" r="50681" b="30600"/>
          <a:stretch/>
        </p:blipFill>
        <p:spPr bwMode="auto">
          <a:xfrm>
            <a:off x="12905880" y="5352921"/>
            <a:ext cx="735340" cy="735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0EC9DB8-A52A-4C41-9D38-86BB078C9E5A}"/>
              </a:ext>
            </a:extLst>
          </p:cNvPr>
          <p:cNvPicPr>
            <a:picLocks noChangeAspect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153" b="14687"/>
          <a:stretch/>
        </p:blipFill>
        <p:spPr>
          <a:xfrm>
            <a:off x="2233109" y="141993"/>
            <a:ext cx="7332082" cy="3748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5023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 descr="Ein Bild, das Allgemeine Versorgung, Etikett enthält.&#10;&#10;Automatisch generierte Beschreibung">
            <a:extLst>
              <a:ext uri="{FF2B5EF4-FFF2-40B4-BE49-F238E27FC236}">
                <a16:creationId xmlns:a16="http://schemas.microsoft.com/office/drawing/2014/main" id="{66583EB0-F9FA-A930-A320-3A81246B6B5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849" r="307" b="25907"/>
          <a:stretch>
            <a:fillRect/>
          </a:stretch>
        </p:blipFill>
        <p:spPr>
          <a:xfrm>
            <a:off x="6424306" y="1056175"/>
            <a:ext cx="3550631" cy="22435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Why dielectric-based laser accelerators?</a:t>
            </a:r>
            <a:endParaRPr lang="de-DE" dirty="0"/>
          </a:p>
        </p:txBody>
      </p:sp>
      <p:grpSp>
        <p:nvGrpSpPr>
          <p:cNvPr id="6" name="Group 5"/>
          <p:cNvGrpSpPr/>
          <p:nvPr/>
        </p:nvGrpSpPr>
        <p:grpSpPr>
          <a:xfrm>
            <a:off x="2423423" y="1048275"/>
            <a:ext cx="3368429" cy="2274052"/>
            <a:chOff x="899422" y="1142298"/>
            <a:chExt cx="3368429" cy="2274052"/>
          </a:xfrm>
        </p:grpSpPr>
        <p:pic>
          <p:nvPicPr>
            <p:cNvPr id="57" name="Picture 4" descr="http://td.fnal.gov/wp-content/uploads/2016/01/highgrad2.png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267" t="20267"/>
            <a:stretch/>
          </p:blipFill>
          <p:spPr bwMode="auto">
            <a:xfrm>
              <a:off x="899422" y="1142298"/>
              <a:ext cx="3368429" cy="224561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Rectangle 4"/>
            <p:cNvSpPr/>
            <p:nvPr/>
          </p:nvSpPr>
          <p:spPr>
            <a:xfrm>
              <a:off x="899422" y="3154740"/>
              <a:ext cx="686406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100" dirty="0">
                  <a:solidFill>
                    <a:schemeClr val="bg1"/>
                  </a:solidFill>
                  <a:latin typeface="Calibri" pitchFamily="34" charset="0"/>
                </a:rPr>
                <a:t>Fermilab</a:t>
              </a:r>
              <a:endParaRPr lang="en-US" sz="11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8199621" y="441530"/>
            <a:ext cx="3496732" cy="1770114"/>
            <a:chOff x="5595827" y="751122"/>
            <a:chExt cx="3496732" cy="1770114"/>
          </a:xfrm>
        </p:grpSpPr>
        <p:grpSp>
          <p:nvGrpSpPr>
            <p:cNvPr id="8" name="Group 7"/>
            <p:cNvGrpSpPr>
              <a:grpSpLocks noChangeAspect="1"/>
            </p:cNvGrpSpPr>
            <p:nvPr/>
          </p:nvGrpSpPr>
          <p:grpSpPr>
            <a:xfrm>
              <a:off x="6732407" y="751122"/>
              <a:ext cx="2360152" cy="1770114"/>
              <a:chOff x="6732407" y="751122"/>
              <a:chExt cx="2360152" cy="1770114"/>
            </a:xfrm>
          </p:grpSpPr>
          <p:pic>
            <p:nvPicPr>
              <p:cNvPr id="58" name="Picture 57"/>
              <p:cNvPicPr>
                <a:picLocks noChangeAspect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2190" t="36831" r="36189" b="11547"/>
              <a:stretch/>
            </p:blipFill>
            <p:spPr>
              <a:xfrm>
                <a:off x="6732407" y="751122"/>
                <a:ext cx="2360152" cy="1770114"/>
              </a:xfrm>
              <a:prstGeom prst="rect">
                <a:avLst/>
              </a:prstGeom>
              <a:ln w="28575">
                <a:solidFill>
                  <a:schemeClr val="tx1"/>
                </a:solidFill>
                <a:prstDash val="solid"/>
              </a:ln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9" name="Rectangle 58"/>
                  <p:cNvSpPr/>
                  <p:nvPr/>
                </p:nvSpPr>
                <p:spPr>
                  <a:xfrm>
                    <a:off x="6794723" y="2242247"/>
                    <a:ext cx="288000" cy="45719"/>
                  </a:xfrm>
                  <a:prstGeom prst="rect">
                    <a:avLst/>
                  </a:prstGeom>
                  <a:solidFill>
                    <a:schemeClr val="bg1"/>
                  </a:solidFill>
                  <a:ln w="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none" lIns="0" tIns="72000" rIns="0" bIns="0" rtlCol="0" anchor="t" anchorCtr="0"/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left"/>
                        </m:oMathParaPr>
                        <m:oMath xmlns:m="http://schemas.openxmlformats.org/officeDocument/2006/math">
                          <m:r>
                            <m:rPr>
                              <m:nor/>
                            </m:rPr>
                            <a:rPr lang="en-US" sz="1100">
                              <a:solidFill>
                                <a:schemeClr val="bg1"/>
                              </a:solidFill>
                              <a:latin typeface="+mj-lt"/>
                              <a:cs typeface="Times New Roman" panose="02020603050405020304" pitchFamily="18" charset="0"/>
                            </a:rPr>
                            <m:t>1 </m:t>
                          </m:r>
                          <m:r>
                            <m:rPr>
                              <m:nor/>
                            </m:rPr>
                            <a:rPr lang="en-US" sz="1100">
                              <a:solidFill>
                                <a:schemeClr val="bg1"/>
                              </a:solidFill>
                              <a:latin typeface="+mj-lt"/>
                              <a:cs typeface="Times New Roman" panose="02020603050405020304" pitchFamily="18" charset="0"/>
                            </a:rPr>
                            <m:t>μm</m:t>
                          </m:r>
                        </m:oMath>
                      </m:oMathPara>
                    </a14:m>
                    <a:endParaRPr lang="en-US" sz="1100" dirty="0">
                      <a:solidFill>
                        <a:schemeClr val="bg1"/>
                      </a:solidFill>
                      <a:latin typeface="+mj-lt"/>
                      <a:cs typeface="Times New Roman" panose="020206030504050203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59" name="Rectangle 58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794723" y="2242247"/>
                    <a:ext cx="288000" cy="45719"/>
                  </a:xfrm>
                  <a:prstGeom prst="rect">
                    <a:avLst/>
                  </a:prstGeom>
                  <a:blipFill>
                    <a:blip r:embed="rId7"/>
                    <a:stretch>
                      <a:fillRect l="-16667" r="-14583" b="-437500"/>
                    </a:stretch>
                  </a:blipFill>
                  <a:ln w="0">
                    <a:solidFill>
                      <a:schemeClr val="tx1"/>
                    </a:solidFill>
                  </a:ln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9" name="Rectangle 8"/>
            <p:cNvSpPr>
              <a:spLocks noChangeAspect="1"/>
            </p:cNvSpPr>
            <p:nvPr/>
          </p:nvSpPr>
          <p:spPr>
            <a:xfrm>
              <a:off x="5595827" y="2380292"/>
              <a:ext cx="187926" cy="140944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Freeform 12"/>
            <p:cNvSpPr/>
            <p:nvPr/>
          </p:nvSpPr>
          <p:spPr>
            <a:xfrm>
              <a:off x="5783753" y="2182641"/>
              <a:ext cx="948654" cy="268123"/>
            </a:xfrm>
            <a:custGeom>
              <a:avLst/>
              <a:gdLst>
                <a:gd name="connsiteX0" fmla="*/ 0 w 469900"/>
                <a:gd name="connsiteY0" fmla="*/ 323850 h 323850"/>
                <a:gd name="connsiteX1" fmla="*/ 146050 w 469900"/>
                <a:gd name="connsiteY1" fmla="*/ 323850 h 323850"/>
                <a:gd name="connsiteX2" fmla="*/ 469900 w 469900"/>
                <a:gd name="connsiteY2" fmla="*/ 0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9900" h="323850">
                  <a:moveTo>
                    <a:pt x="0" y="323850"/>
                  </a:moveTo>
                  <a:lnTo>
                    <a:pt x="146050" y="323850"/>
                  </a:lnTo>
                  <a:lnTo>
                    <a:pt x="469900" y="0"/>
                  </a:lnTo>
                </a:path>
              </a:pathLst>
            </a:custGeom>
            <a:noFill/>
            <a:ln w="28575">
              <a:solidFill>
                <a:schemeClr val="tx1"/>
              </a:solidFill>
              <a:tailEnd type="triangle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75" name="Freeform 74"/>
          <p:cNvSpPr/>
          <p:nvPr/>
        </p:nvSpPr>
        <p:spPr>
          <a:xfrm>
            <a:off x="288397" y="3839307"/>
            <a:ext cx="1326412" cy="1318122"/>
          </a:xfrm>
          <a:custGeom>
            <a:avLst/>
            <a:gdLst>
              <a:gd name="connsiteX0" fmla="*/ 0 w 1326412"/>
              <a:gd name="connsiteY0" fmla="*/ 131812 h 1318122"/>
              <a:gd name="connsiteX1" fmla="*/ 131812 w 1326412"/>
              <a:gd name="connsiteY1" fmla="*/ 0 h 1318122"/>
              <a:gd name="connsiteX2" fmla="*/ 1194600 w 1326412"/>
              <a:gd name="connsiteY2" fmla="*/ 0 h 1318122"/>
              <a:gd name="connsiteX3" fmla="*/ 1326412 w 1326412"/>
              <a:gd name="connsiteY3" fmla="*/ 131812 h 1318122"/>
              <a:gd name="connsiteX4" fmla="*/ 1326412 w 1326412"/>
              <a:gd name="connsiteY4" fmla="*/ 1186310 h 1318122"/>
              <a:gd name="connsiteX5" fmla="*/ 1194600 w 1326412"/>
              <a:gd name="connsiteY5" fmla="*/ 1318122 h 1318122"/>
              <a:gd name="connsiteX6" fmla="*/ 131812 w 1326412"/>
              <a:gd name="connsiteY6" fmla="*/ 1318122 h 1318122"/>
              <a:gd name="connsiteX7" fmla="*/ 0 w 1326412"/>
              <a:gd name="connsiteY7" fmla="*/ 1186310 h 1318122"/>
              <a:gd name="connsiteX8" fmla="*/ 0 w 1326412"/>
              <a:gd name="connsiteY8" fmla="*/ 131812 h 1318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26412" h="1318122">
                <a:moveTo>
                  <a:pt x="0" y="131812"/>
                </a:moveTo>
                <a:cubicBezTo>
                  <a:pt x="0" y="59014"/>
                  <a:pt x="59014" y="0"/>
                  <a:pt x="131812" y="0"/>
                </a:cubicBezTo>
                <a:lnTo>
                  <a:pt x="1194600" y="0"/>
                </a:lnTo>
                <a:cubicBezTo>
                  <a:pt x="1267398" y="0"/>
                  <a:pt x="1326412" y="59014"/>
                  <a:pt x="1326412" y="131812"/>
                </a:cubicBezTo>
                <a:lnTo>
                  <a:pt x="1326412" y="1186310"/>
                </a:lnTo>
                <a:cubicBezTo>
                  <a:pt x="1326412" y="1259108"/>
                  <a:pt x="1267398" y="1318122"/>
                  <a:pt x="1194600" y="1318122"/>
                </a:cubicBezTo>
                <a:lnTo>
                  <a:pt x="131812" y="1318122"/>
                </a:lnTo>
                <a:cubicBezTo>
                  <a:pt x="59014" y="1318122"/>
                  <a:pt x="0" y="1259108"/>
                  <a:pt x="0" y="1186310"/>
                </a:cubicBezTo>
                <a:lnTo>
                  <a:pt x="0" y="131812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9566" tIns="99566" rIns="99566" bIns="99566" numCol="1" spcCol="1270" anchor="ctr" anchorCtr="0">
            <a:noAutofit/>
          </a:bodyPr>
          <a:lstStyle/>
          <a:p>
            <a:pPr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dirty="0"/>
              <a:t>Dielectric materials and optical frequencies</a:t>
            </a:r>
          </a:p>
        </p:txBody>
      </p:sp>
      <p:sp>
        <p:nvSpPr>
          <p:cNvPr id="76" name="Freeform 75"/>
          <p:cNvSpPr/>
          <p:nvPr/>
        </p:nvSpPr>
        <p:spPr>
          <a:xfrm>
            <a:off x="1747453" y="4333893"/>
            <a:ext cx="281199" cy="328950"/>
          </a:xfrm>
          <a:custGeom>
            <a:avLst/>
            <a:gdLst>
              <a:gd name="connsiteX0" fmla="*/ 0 w 281199"/>
              <a:gd name="connsiteY0" fmla="*/ 65790 h 328950"/>
              <a:gd name="connsiteX1" fmla="*/ 140600 w 281199"/>
              <a:gd name="connsiteY1" fmla="*/ 65790 h 328950"/>
              <a:gd name="connsiteX2" fmla="*/ 140600 w 281199"/>
              <a:gd name="connsiteY2" fmla="*/ 0 h 328950"/>
              <a:gd name="connsiteX3" fmla="*/ 281199 w 281199"/>
              <a:gd name="connsiteY3" fmla="*/ 164475 h 328950"/>
              <a:gd name="connsiteX4" fmla="*/ 140600 w 281199"/>
              <a:gd name="connsiteY4" fmla="*/ 328950 h 328950"/>
              <a:gd name="connsiteX5" fmla="*/ 140600 w 281199"/>
              <a:gd name="connsiteY5" fmla="*/ 263160 h 328950"/>
              <a:gd name="connsiteX6" fmla="*/ 0 w 281199"/>
              <a:gd name="connsiteY6" fmla="*/ 263160 h 328950"/>
              <a:gd name="connsiteX7" fmla="*/ 0 w 281199"/>
              <a:gd name="connsiteY7" fmla="*/ 65790 h 328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81199" h="328950">
                <a:moveTo>
                  <a:pt x="0" y="65790"/>
                </a:moveTo>
                <a:lnTo>
                  <a:pt x="140600" y="65790"/>
                </a:lnTo>
                <a:lnTo>
                  <a:pt x="140600" y="0"/>
                </a:lnTo>
                <a:lnTo>
                  <a:pt x="281199" y="164475"/>
                </a:lnTo>
                <a:lnTo>
                  <a:pt x="140600" y="328950"/>
                </a:lnTo>
                <a:lnTo>
                  <a:pt x="140600" y="263160"/>
                </a:lnTo>
                <a:lnTo>
                  <a:pt x="0" y="263160"/>
                </a:lnTo>
                <a:lnTo>
                  <a:pt x="0" y="65790"/>
                </a:lnTo>
                <a:close/>
              </a:path>
            </a:pathLst>
          </a:cu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3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3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65790" rIns="84360" bIns="65790" numCol="1" spcCol="1270" anchor="ctr" anchorCtr="0">
            <a:noAutofit/>
          </a:bodyPr>
          <a:lstStyle/>
          <a:p>
            <a:pPr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300">
              <a:solidFill>
                <a:schemeClr val="bg1"/>
              </a:solidFill>
            </a:endParaRPr>
          </a:p>
        </p:txBody>
      </p:sp>
      <p:sp>
        <p:nvSpPr>
          <p:cNvPr id="77" name="Freeform 76"/>
          <p:cNvSpPr/>
          <p:nvPr/>
        </p:nvSpPr>
        <p:spPr>
          <a:xfrm>
            <a:off x="2145375" y="3839307"/>
            <a:ext cx="1326412" cy="1318122"/>
          </a:xfrm>
          <a:custGeom>
            <a:avLst/>
            <a:gdLst>
              <a:gd name="connsiteX0" fmla="*/ 0 w 1326412"/>
              <a:gd name="connsiteY0" fmla="*/ 131812 h 1318122"/>
              <a:gd name="connsiteX1" fmla="*/ 131812 w 1326412"/>
              <a:gd name="connsiteY1" fmla="*/ 0 h 1318122"/>
              <a:gd name="connsiteX2" fmla="*/ 1194600 w 1326412"/>
              <a:gd name="connsiteY2" fmla="*/ 0 h 1318122"/>
              <a:gd name="connsiteX3" fmla="*/ 1326412 w 1326412"/>
              <a:gd name="connsiteY3" fmla="*/ 131812 h 1318122"/>
              <a:gd name="connsiteX4" fmla="*/ 1326412 w 1326412"/>
              <a:gd name="connsiteY4" fmla="*/ 1186310 h 1318122"/>
              <a:gd name="connsiteX5" fmla="*/ 1194600 w 1326412"/>
              <a:gd name="connsiteY5" fmla="*/ 1318122 h 1318122"/>
              <a:gd name="connsiteX6" fmla="*/ 131812 w 1326412"/>
              <a:gd name="connsiteY6" fmla="*/ 1318122 h 1318122"/>
              <a:gd name="connsiteX7" fmla="*/ 0 w 1326412"/>
              <a:gd name="connsiteY7" fmla="*/ 1186310 h 1318122"/>
              <a:gd name="connsiteX8" fmla="*/ 0 w 1326412"/>
              <a:gd name="connsiteY8" fmla="*/ 131812 h 1318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26412" h="1318122">
                <a:moveTo>
                  <a:pt x="0" y="131812"/>
                </a:moveTo>
                <a:cubicBezTo>
                  <a:pt x="0" y="59014"/>
                  <a:pt x="59014" y="0"/>
                  <a:pt x="131812" y="0"/>
                </a:cubicBezTo>
                <a:lnTo>
                  <a:pt x="1194600" y="0"/>
                </a:lnTo>
                <a:cubicBezTo>
                  <a:pt x="1267398" y="0"/>
                  <a:pt x="1326412" y="59014"/>
                  <a:pt x="1326412" y="131812"/>
                </a:cubicBezTo>
                <a:lnTo>
                  <a:pt x="1326412" y="1186310"/>
                </a:lnTo>
                <a:cubicBezTo>
                  <a:pt x="1326412" y="1259108"/>
                  <a:pt x="1267398" y="1318122"/>
                  <a:pt x="1194600" y="1318122"/>
                </a:cubicBezTo>
                <a:lnTo>
                  <a:pt x="131812" y="1318122"/>
                </a:lnTo>
                <a:cubicBezTo>
                  <a:pt x="59014" y="1318122"/>
                  <a:pt x="0" y="1259108"/>
                  <a:pt x="0" y="1186310"/>
                </a:cubicBezTo>
                <a:lnTo>
                  <a:pt x="0" y="131812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9566" tIns="99566" rIns="99566" bIns="99566" numCol="1" spcCol="1270" anchor="ctr" anchorCtr="0">
            <a:noAutofit/>
          </a:bodyPr>
          <a:lstStyle/>
          <a:p>
            <a:pPr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/>
              <a:t>Higher damage threshold than metallic cavities</a:t>
            </a:r>
            <a:endParaRPr lang="en-US" sz="1600" dirty="0"/>
          </a:p>
        </p:txBody>
      </p:sp>
      <p:sp>
        <p:nvSpPr>
          <p:cNvPr id="78" name="Freeform 77"/>
          <p:cNvSpPr/>
          <p:nvPr/>
        </p:nvSpPr>
        <p:spPr>
          <a:xfrm>
            <a:off x="3604431" y="4333893"/>
            <a:ext cx="281199" cy="328950"/>
          </a:xfrm>
          <a:custGeom>
            <a:avLst/>
            <a:gdLst>
              <a:gd name="connsiteX0" fmla="*/ 0 w 281199"/>
              <a:gd name="connsiteY0" fmla="*/ 65790 h 328950"/>
              <a:gd name="connsiteX1" fmla="*/ 140600 w 281199"/>
              <a:gd name="connsiteY1" fmla="*/ 65790 h 328950"/>
              <a:gd name="connsiteX2" fmla="*/ 140600 w 281199"/>
              <a:gd name="connsiteY2" fmla="*/ 0 h 328950"/>
              <a:gd name="connsiteX3" fmla="*/ 281199 w 281199"/>
              <a:gd name="connsiteY3" fmla="*/ 164475 h 328950"/>
              <a:gd name="connsiteX4" fmla="*/ 140600 w 281199"/>
              <a:gd name="connsiteY4" fmla="*/ 328950 h 328950"/>
              <a:gd name="connsiteX5" fmla="*/ 140600 w 281199"/>
              <a:gd name="connsiteY5" fmla="*/ 263160 h 328950"/>
              <a:gd name="connsiteX6" fmla="*/ 0 w 281199"/>
              <a:gd name="connsiteY6" fmla="*/ 263160 h 328950"/>
              <a:gd name="connsiteX7" fmla="*/ 0 w 281199"/>
              <a:gd name="connsiteY7" fmla="*/ 65790 h 328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81199" h="328950">
                <a:moveTo>
                  <a:pt x="0" y="65790"/>
                </a:moveTo>
                <a:lnTo>
                  <a:pt x="140600" y="65790"/>
                </a:lnTo>
                <a:lnTo>
                  <a:pt x="140600" y="0"/>
                </a:lnTo>
                <a:lnTo>
                  <a:pt x="281199" y="164475"/>
                </a:lnTo>
                <a:lnTo>
                  <a:pt x="140600" y="328950"/>
                </a:lnTo>
                <a:lnTo>
                  <a:pt x="140600" y="263160"/>
                </a:lnTo>
                <a:lnTo>
                  <a:pt x="0" y="263160"/>
                </a:lnTo>
                <a:lnTo>
                  <a:pt x="0" y="65790"/>
                </a:lnTo>
                <a:close/>
              </a:path>
            </a:pathLst>
          </a:cu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3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3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65790" rIns="84360" bIns="65790" numCol="1" spcCol="1270" anchor="ctr" anchorCtr="0">
            <a:noAutofit/>
          </a:bodyPr>
          <a:lstStyle/>
          <a:p>
            <a:pPr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300">
              <a:solidFill>
                <a:schemeClr val="bg1"/>
              </a:solidFill>
            </a:endParaRPr>
          </a:p>
        </p:txBody>
      </p:sp>
      <p:sp>
        <p:nvSpPr>
          <p:cNvPr id="79" name="Freeform 78"/>
          <p:cNvSpPr/>
          <p:nvPr/>
        </p:nvSpPr>
        <p:spPr>
          <a:xfrm>
            <a:off x="4002354" y="3839307"/>
            <a:ext cx="1326412" cy="1318122"/>
          </a:xfrm>
          <a:custGeom>
            <a:avLst/>
            <a:gdLst>
              <a:gd name="connsiteX0" fmla="*/ 0 w 1326412"/>
              <a:gd name="connsiteY0" fmla="*/ 131812 h 1318122"/>
              <a:gd name="connsiteX1" fmla="*/ 131812 w 1326412"/>
              <a:gd name="connsiteY1" fmla="*/ 0 h 1318122"/>
              <a:gd name="connsiteX2" fmla="*/ 1194600 w 1326412"/>
              <a:gd name="connsiteY2" fmla="*/ 0 h 1318122"/>
              <a:gd name="connsiteX3" fmla="*/ 1326412 w 1326412"/>
              <a:gd name="connsiteY3" fmla="*/ 131812 h 1318122"/>
              <a:gd name="connsiteX4" fmla="*/ 1326412 w 1326412"/>
              <a:gd name="connsiteY4" fmla="*/ 1186310 h 1318122"/>
              <a:gd name="connsiteX5" fmla="*/ 1194600 w 1326412"/>
              <a:gd name="connsiteY5" fmla="*/ 1318122 h 1318122"/>
              <a:gd name="connsiteX6" fmla="*/ 131812 w 1326412"/>
              <a:gd name="connsiteY6" fmla="*/ 1318122 h 1318122"/>
              <a:gd name="connsiteX7" fmla="*/ 0 w 1326412"/>
              <a:gd name="connsiteY7" fmla="*/ 1186310 h 1318122"/>
              <a:gd name="connsiteX8" fmla="*/ 0 w 1326412"/>
              <a:gd name="connsiteY8" fmla="*/ 131812 h 1318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26412" h="1318122">
                <a:moveTo>
                  <a:pt x="0" y="131812"/>
                </a:moveTo>
                <a:cubicBezTo>
                  <a:pt x="0" y="59014"/>
                  <a:pt x="59014" y="0"/>
                  <a:pt x="131812" y="0"/>
                </a:cubicBezTo>
                <a:lnTo>
                  <a:pt x="1194600" y="0"/>
                </a:lnTo>
                <a:cubicBezTo>
                  <a:pt x="1267398" y="0"/>
                  <a:pt x="1326412" y="59014"/>
                  <a:pt x="1326412" y="131812"/>
                </a:cubicBezTo>
                <a:lnTo>
                  <a:pt x="1326412" y="1186310"/>
                </a:lnTo>
                <a:cubicBezTo>
                  <a:pt x="1326412" y="1259108"/>
                  <a:pt x="1267398" y="1318122"/>
                  <a:pt x="1194600" y="1318122"/>
                </a:cubicBezTo>
                <a:lnTo>
                  <a:pt x="131812" y="1318122"/>
                </a:lnTo>
                <a:cubicBezTo>
                  <a:pt x="59014" y="1318122"/>
                  <a:pt x="0" y="1259108"/>
                  <a:pt x="0" y="1186310"/>
                </a:cubicBezTo>
                <a:lnTo>
                  <a:pt x="0" y="131812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9566" tIns="99566" rIns="99566" bIns="99566" numCol="1" spcCol="1270" anchor="ctr" anchorCtr="0">
            <a:noAutofit/>
          </a:bodyPr>
          <a:lstStyle/>
          <a:p>
            <a:pPr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/>
              <a:t>Higher gradients and smaller, minituarized structures</a:t>
            </a:r>
            <a:endParaRPr lang="en-US" sz="1600" dirty="0"/>
          </a:p>
        </p:txBody>
      </p:sp>
      <p:sp>
        <p:nvSpPr>
          <p:cNvPr id="80" name="Freeform 79"/>
          <p:cNvSpPr/>
          <p:nvPr/>
        </p:nvSpPr>
        <p:spPr>
          <a:xfrm>
            <a:off x="5461409" y="4333893"/>
            <a:ext cx="281199" cy="328950"/>
          </a:xfrm>
          <a:custGeom>
            <a:avLst/>
            <a:gdLst>
              <a:gd name="connsiteX0" fmla="*/ 0 w 281199"/>
              <a:gd name="connsiteY0" fmla="*/ 65790 h 328950"/>
              <a:gd name="connsiteX1" fmla="*/ 140600 w 281199"/>
              <a:gd name="connsiteY1" fmla="*/ 65790 h 328950"/>
              <a:gd name="connsiteX2" fmla="*/ 140600 w 281199"/>
              <a:gd name="connsiteY2" fmla="*/ 0 h 328950"/>
              <a:gd name="connsiteX3" fmla="*/ 281199 w 281199"/>
              <a:gd name="connsiteY3" fmla="*/ 164475 h 328950"/>
              <a:gd name="connsiteX4" fmla="*/ 140600 w 281199"/>
              <a:gd name="connsiteY4" fmla="*/ 328950 h 328950"/>
              <a:gd name="connsiteX5" fmla="*/ 140600 w 281199"/>
              <a:gd name="connsiteY5" fmla="*/ 263160 h 328950"/>
              <a:gd name="connsiteX6" fmla="*/ 0 w 281199"/>
              <a:gd name="connsiteY6" fmla="*/ 263160 h 328950"/>
              <a:gd name="connsiteX7" fmla="*/ 0 w 281199"/>
              <a:gd name="connsiteY7" fmla="*/ 65790 h 328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81199" h="328950">
                <a:moveTo>
                  <a:pt x="0" y="65790"/>
                </a:moveTo>
                <a:lnTo>
                  <a:pt x="140600" y="65790"/>
                </a:lnTo>
                <a:lnTo>
                  <a:pt x="140600" y="0"/>
                </a:lnTo>
                <a:lnTo>
                  <a:pt x="281199" y="164475"/>
                </a:lnTo>
                <a:lnTo>
                  <a:pt x="140600" y="328950"/>
                </a:lnTo>
                <a:lnTo>
                  <a:pt x="140600" y="263160"/>
                </a:lnTo>
                <a:lnTo>
                  <a:pt x="0" y="263160"/>
                </a:lnTo>
                <a:lnTo>
                  <a:pt x="0" y="65790"/>
                </a:lnTo>
                <a:close/>
              </a:path>
            </a:pathLst>
          </a:cu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3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3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65790" rIns="84360" bIns="65790" numCol="1" spcCol="1270" anchor="ctr" anchorCtr="0">
            <a:noAutofit/>
          </a:bodyPr>
          <a:lstStyle/>
          <a:p>
            <a:pPr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300">
              <a:solidFill>
                <a:schemeClr val="bg1"/>
              </a:solidFill>
            </a:endParaRPr>
          </a:p>
        </p:txBody>
      </p:sp>
      <p:sp>
        <p:nvSpPr>
          <p:cNvPr id="81" name="Freeform 80"/>
          <p:cNvSpPr/>
          <p:nvPr/>
        </p:nvSpPr>
        <p:spPr>
          <a:xfrm>
            <a:off x="5859332" y="3839307"/>
            <a:ext cx="1326412" cy="1318122"/>
          </a:xfrm>
          <a:custGeom>
            <a:avLst/>
            <a:gdLst>
              <a:gd name="connsiteX0" fmla="*/ 0 w 1326412"/>
              <a:gd name="connsiteY0" fmla="*/ 131812 h 1318122"/>
              <a:gd name="connsiteX1" fmla="*/ 131812 w 1326412"/>
              <a:gd name="connsiteY1" fmla="*/ 0 h 1318122"/>
              <a:gd name="connsiteX2" fmla="*/ 1194600 w 1326412"/>
              <a:gd name="connsiteY2" fmla="*/ 0 h 1318122"/>
              <a:gd name="connsiteX3" fmla="*/ 1326412 w 1326412"/>
              <a:gd name="connsiteY3" fmla="*/ 131812 h 1318122"/>
              <a:gd name="connsiteX4" fmla="*/ 1326412 w 1326412"/>
              <a:gd name="connsiteY4" fmla="*/ 1186310 h 1318122"/>
              <a:gd name="connsiteX5" fmla="*/ 1194600 w 1326412"/>
              <a:gd name="connsiteY5" fmla="*/ 1318122 h 1318122"/>
              <a:gd name="connsiteX6" fmla="*/ 131812 w 1326412"/>
              <a:gd name="connsiteY6" fmla="*/ 1318122 h 1318122"/>
              <a:gd name="connsiteX7" fmla="*/ 0 w 1326412"/>
              <a:gd name="connsiteY7" fmla="*/ 1186310 h 1318122"/>
              <a:gd name="connsiteX8" fmla="*/ 0 w 1326412"/>
              <a:gd name="connsiteY8" fmla="*/ 131812 h 1318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26412" h="1318122">
                <a:moveTo>
                  <a:pt x="0" y="131812"/>
                </a:moveTo>
                <a:cubicBezTo>
                  <a:pt x="0" y="59014"/>
                  <a:pt x="59014" y="0"/>
                  <a:pt x="131812" y="0"/>
                </a:cubicBezTo>
                <a:lnTo>
                  <a:pt x="1194600" y="0"/>
                </a:lnTo>
                <a:cubicBezTo>
                  <a:pt x="1267398" y="0"/>
                  <a:pt x="1326412" y="59014"/>
                  <a:pt x="1326412" y="131812"/>
                </a:cubicBezTo>
                <a:lnTo>
                  <a:pt x="1326412" y="1186310"/>
                </a:lnTo>
                <a:cubicBezTo>
                  <a:pt x="1326412" y="1259108"/>
                  <a:pt x="1267398" y="1318122"/>
                  <a:pt x="1194600" y="1318122"/>
                </a:cubicBezTo>
                <a:lnTo>
                  <a:pt x="131812" y="1318122"/>
                </a:lnTo>
                <a:cubicBezTo>
                  <a:pt x="59014" y="1318122"/>
                  <a:pt x="0" y="1259108"/>
                  <a:pt x="0" y="1186310"/>
                </a:cubicBezTo>
                <a:lnTo>
                  <a:pt x="0" y="131812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9566" tIns="99566" rIns="99566" bIns="99566" numCol="1" spcCol="1270" anchor="ctr" anchorCtr="0">
            <a:noAutofit/>
          </a:bodyPr>
          <a:lstStyle/>
          <a:p>
            <a:pPr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dirty="0"/>
              <a:t>Much stricter requirements on beam properties</a:t>
            </a:r>
          </a:p>
        </p:txBody>
      </p:sp>
      <p:sp>
        <p:nvSpPr>
          <p:cNvPr id="82" name="Freeform 81"/>
          <p:cNvSpPr/>
          <p:nvPr/>
        </p:nvSpPr>
        <p:spPr>
          <a:xfrm>
            <a:off x="7318387" y="4333893"/>
            <a:ext cx="281199" cy="328950"/>
          </a:xfrm>
          <a:custGeom>
            <a:avLst/>
            <a:gdLst>
              <a:gd name="connsiteX0" fmla="*/ 0 w 281199"/>
              <a:gd name="connsiteY0" fmla="*/ 65790 h 328950"/>
              <a:gd name="connsiteX1" fmla="*/ 140600 w 281199"/>
              <a:gd name="connsiteY1" fmla="*/ 65790 h 328950"/>
              <a:gd name="connsiteX2" fmla="*/ 140600 w 281199"/>
              <a:gd name="connsiteY2" fmla="*/ 0 h 328950"/>
              <a:gd name="connsiteX3" fmla="*/ 281199 w 281199"/>
              <a:gd name="connsiteY3" fmla="*/ 164475 h 328950"/>
              <a:gd name="connsiteX4" fmla="*/ 140600 w 281199"/>
              <a:gd name="connsiteY4" fmla="*/ 328950 h 328950"/>
              <a:gd name="connsiteX5" fmla="*/ 140600 w 281199"/>
              <a:gd name="connsiteY5" fmla="*/ 263160 h 328950"/>
              <a:gd name="connsiteX6" fmla="*/ 0 w 281199"/>
              <a:gd name="connsiteY6" fmla="*/ 263160 h 328950"/>
              <a:gd name="connsiteX7" fmla="*/ 0 w 281199"/>
              <a:gd name="connsiteY7" fmla="*/ 65790 h 328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81199" h="328950">
                <a:moveTo>
                  <a:pt x="0" y="65790"/>
                </a:moveTo>
                <a:lnTo>
                  <a:pt x="140600" y="65790"/>
                </a:lnTo>
                <a:lnTo>
                  <a:pt x="140600" y="0"/>
                </a:lnTo>
                <a:lnTo>
                  <a:pt x="281199" y="164475"/>
                </a:lnTo>
                <a:lnTo>
                  <a:pt x="140600" y="328950"/>
                </a:lnTo>
                <a:lnTo>
                  <a:pt x="140600" y="263160"/>
                </a:lnTo>
                <a:lnTo>
                  <a:pt x="0" y="263160"/>
                </a:lnTo>
                <a:lnTo>
                  <a:pt x="0" y="65790"/>
                </a:lnTo>
                <a:close/>
              </a:path>
            </a:pathLst>
          </a:cu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3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3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65790" rIns="84360" bIns="65790" numCol="1" spcCol="1270" anchor="ctr" anchorCtr="0">
            <a:noAutofit/>
          </a:bodyPr>
          <a:lstStyle/>
          <a:p>
            <a:pPr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300">
              <a:solidFill>
                <a:schemeClr val="bg1"/>
              </a:solidFill>
            </a:endParaRPr>
          </a:p>
        </p:txBody>
      </p:sp>
      <p:sp>
        <p:nvSpPr>
          <p:cNvPr id="83" name="Freeform 82"/>
          <p:cNvSpPr/>
          <p:nvPr/>
        </p:nvSpPr>
        <p:spPr>
          <a:xfrm>
            <a:off x="7716310" y="3839307"/>
            <a:ext cx="1326412" cy="1318122"/>
          </a:xfrm>
          <a:custGeom>
            <a:avLst/>
            <a:gdLst>
              <a:gd name="connsiteX0" fmla="*/ 0 w 1326412"/>
              <a:gd name="connsiteY0" fmla="*/ 131812 h 1318122"/>
              <a:gd name="connsiteX1" fmla="*/ 131812 w 1326412"/>
              <a:gd name="connsiteY1" fmla="*/ 0 h 1318122"/>
              <a:gd name="connsiteX2" fmla="*/ 1194600 w 1326412"/>
              <a:gd name="connsiteY2" fmla="*/ 0 h 1318122"/>
              <a:gd name="connsiteX3" fmla="*/ 1326412 w 1326412"/>
              <a:gd name="connsiteY3" fmla="*/ 131812 h 1318122"/>
              <a:gd name="connsiteX4" fmla="*/ 1326412 w 1326412"/>
              <a:gd name="connsiteY4" fmla="*/ 1186310 h 1318122"/>
              <a:gd name="connsiteX5" fmla="*/ 1194600 w 1326412"/>
              <a:gd name="connsiteY5" fmla="*/ 1318122 h 1318122"/>
              <a:gd name="connsiteX6" fmla="*/ 131812 w 1326412"/>
              <a:gd name="connsiteY6" fmla="*/ 1318122 h 1318122"/>
              <a:gd name="connsiteX7" fmla="*/ 0 w 1326412"/>
              <a:gd name="connsiteY7" fmla="*/ 1186310 h 1318122"/>
              <a:gd name="connsiteX8" fmla="*/ 0 w 1326412"/>
              <a:gd name="connsiteY8" fmla="*/ 131812 h 1318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26412" h="1318122">
                <a:moveTo>
                  <a:pt x="0" y="131812"/>
                </a:moveTo>
                <a:cubicBezTo>
                  <a:pt x="0" y="59014"/>
                  <a:pt x="59014" y="0"/>
                  <a:pt x="131812" y="0"/>
                </a:cubicBezTo>
                <a:lnTo>
                  <a:pt x="1194600" y="0"/>
                </a:lnTo>
                <a:cubicBezTo>
                  <a:pt x="1267398" y="0"/>
                  <a:pt x="1326412" y="59014"/>
                  <a:pt x="1326412" y="131812"/>
                </a:cubicBezTo>
                <a:lnTo>
                  <a:pt x="1326412" y="1186310"/>
                </a:lnTo>
                <a:cubicBezTo>
                  <a:pt x="1326412" y="1259108"/>
                  <a:pt x="1267398" y="1318122"/>
                  <a:pt x="1194600" y="1318122"/>
                </a:cubicBezTo>
                <a:lnTo>
                  <a:pt x="131812" y="1318122"/>
                </a:lnTo>
                <a:cubicBezTo>
                  <a:pt x="59014" y="1318122"/>
                  <a:pt x="0" y="1259108"/>
                  <a:pt x="0" y="1186310"/>
                </a:cubicBezTo>
                <a:lnTo>
                  <a:pt x="0" y="131812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9566" tIns="99566" rIns="99566" bIns="99566" numCol="1" spcCol="1270" anchor="ctr" anchorCtr="0">
            <a:noAutofit/>
          </a:bodyPr>
          <a:lstStyle/>
          <a:p>
            <a:pPr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dirty="0"/>
              <a:t>Lower current</a:t>
            </a:r>
          </a:p>
          <a:p>
            <a:pPr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dirty="0"/>
              <a:t>per channel</a:t>
            </a:r>
          </a:p>
        </p:txBody>
      </p:sp>
      <p:sp>
        <p:nvSpPr>
          <p:cNvPr id="15" name="Freeform 14"/>
          <p:cNvSpPr/>
          <p:nvPr/>
        </p:nvSpPr>
        <p:spPr>
          <a:xfrm>
            <a:off x="328278" y="5213141"/>
            <a:ext cx="1286821" cy="537416"/>
          </a:xfrm>
          <a:custGeom>
            <a:avLst/>
            <a:gdLst>
              <a:gd name="connsiteX0" fmla="*/ 0 w 1325117"/>
              <a:gd name="connsiteY0" fmla="*/ 53742 h 537416"/>
              <a:gd name="connsiteX1" fmla="*/ 53742 w 1325117"/>
              <a:gd name="connsiteY1" fmla="*/ 0 h 537416"/>
              <a:gd name="connsiteX2" fmla="*/ 1271375 w 1325117"/>
              <a:gd name="connsiteY2" fmla="*/ 0 h 537416"/>
              <a:gd name="connsiteX3" fmla="*/ 1325117 w 1325117"/>
              <a:gd name="connsiteY3" fmla="*/ 53742 h 537416"/>
              <a:gd name="connsiteX4" fmla="*/ 1325117 w 1325117"/>
              <a:gd name="connsiteY4" fmla="*/ 483674 h 537416"/>
              <a:gd name="connsiteX5" fmla="*/ 1271375 w 1325117"/>
              <a:gd name="connsiteY5" fmla="*/ 537416 h 537416"/>
              <a:gd name="connsiteX6" fmla="*/ 53742 w 1325117"/>
              <a:gd name="connsiteY6" fmla="*/ 537416 h 537416"/>
              <a:gd name="connsiteX7" fmla="*/ 0 w 1325117"/>
              <a:gd name="connsiteY7" fmla="*/ 483674 h 537416"/>
              <a:gd name="connsiteX8" fmla="*/ 0 w 1325117"/>
              <a:gd name="connsiteY8" fmla="*/ 53742 h 537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25117" h="537416">
                <a:moveTo>
                  <a:pt x="0" y="53742"/>
                </a:moveTo>
                <a:cubicBezTo>
                  <a:pt x="0" y="24061"/>
                  <a:pt x="24061" y="0"/>
                  <a:pt x="53742" y="0"/>
                </a:cubicBezTo>
                <a:lnTo>
                  <a:pt x="1271375" y="0"/>
                </a:lnTo>
                <a:cubicBezTo>
                  <a:pt x="1301056" y="0"/>
                  <a:pt x="1325117" y="24061"/>
                  <a:pt x="1325117" y="53742"/>
                </a:cubicBezTo>
                <a:lnTo>
                  <a:pt x="1325117" y="483674"/>
                </a:lnTo>
                <a:cubicBezTo>
                  <a:pt x="1325117" y="513355"/>
                  <a:pt x="1301056" y="537416"/>
                  <a:pt x="1271375" y="537416"/>
                </a:cubicBezTo>
                <a:lnTo>
                  <a:pt x="53742" y="537416"/>
                </a:lnTo>
                <a:cubicBezTo>
                  <a:pt x="24061" y="537416"/>
                  <a:pt x="0" y="513355"/>
                  <a:pt x="0" y="483674"/>
                </a:cubicBezTo>
                <a:lnTo>
                  <a:pt x="0" y="53742"/>
                </a:lnTo>
                <a:close/>
              </a:path>
            </a:pathLst>
          </a:custGeom>
          <a:noFill/>
          <a:ln>
            <a:solidFill>
              <a:schemeClr val="dk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spcFirstLastPara="0" vert="horz" wrap="square" lIns="0" tIns="61460" rIns="0" bIns="61460" numCol="1" spcCol="1270" anchor="ctr" anchorCtr="0">
            <a:noAutofit/>
          </a:bodyPr>
          <a:lstStyle/>
          <a:p>
            <a:pPr algn="ctr" defTabSz="533400">
              <a:lnSpc>
                <a:spcPct val="90000"/>
              </a:lnSpc>
              <a:spcBef>
                <a:spcPct val="0"/>
              </a:spcBef>
            </a:pPr>
            <a:r>
              <a:rPr lang="en-US" sz="1200" dirty="0">
                <a:cs typeface="Times New Roman" panose="02020603050405020304" pitchFamily="18" charset="0"/>
              </a:rPr>
              <a:t>f=150 THz (</a:t>
            </a:r>
            <a:r>
              <a:rPr lang="el-GR" sz="1200" dirty="0">
                <a:cs typeface="Times New Roman" panose="02020603050405020304" pitchFamily="18" charset="0"/>
              </a:rPr>
              <a:t>λ</a:t>
            </a:r>
            <a:r>
              <a:rPr lang="en-US" sz="1200" dirty="0">
                <a:cs typeface="Times New Roman" panose="02020603050405020304" pitchFamily="18" charset="0"/>
              </a:rPr>
              <a:t>=2 </a:t>
            </a:r>
            <a:r>
              <a:rPr lang="el-GR" sz="1200" dirty="0">
                <a:cs typeface="Times New Roman" panose="02020603050405020304" pitchFamily="18" charset="0"/>
              </a:rPr>
              <a:t>μ</a:t>
            </a:r>
            <a:r>
              <a:rPr lang="en-US" sz="1200" dirty="0">
                <a:cs typeface="Times New Roman" panose="02020603050405020304" pitchFamily="18" charset="0"/>
              </a:rPr>
              <a:t>m)</a:t>
            </a:r>
          </a:p>
          <a:p>
            <a:pPr algn="ctr" defTabSz="533400">
              <a:lnSpc>
                <a:spcPct val="90000"/>
              </a:lnSpc>
              <a:spcBef>
                <a:spcPct val="0"/>
              </a:spcBef>
            </a:pPr>
            <a:r>
              <a:rPr lang="el-GR" sz="1200" dirty="0">
                <a:cs typeface="Times New Roman" panose="02020603050405020304" pitchFamily="18" charset="0"/>
              </a:rPr>
              <a:t>τ</a:t>
            </a:r>
            <a:r>
              <a:rPr lang="en-US" sz="1200" dirty="0">
                <a:cs typeface="Times New Roman" panose="02020603050405020304" pitchFamily="18" charset="0"/>
              </a:rPr>
              <a:t>=6.6 fs</a:t>
            </a:r>
          </a:p>
          <a:p>
            <a:pPr algn="ctr" defTabSz="533400">
              <a:lnSpc>
                <a:spcPct val="90000"/>
              </a:lnSpc>
              <a:spcBef>
                <a:spcPct val="0"/>
              </a:spcBef>
            </a:pPr>
            <a:r>
              <a:rPr lang="en-US" sz="1200" dirty="0">
                <a:cs typeface="Times New Roman" panose="02020603050405020304" pitchFamily="18" charset="0"/>
              </a:rPr>
              <a:t>RR ~ kHz-MHz</a:t>
            </a:r>
          </a:p>
        </p:txBody>
      </p:sp>
      <p:sp>
        <p:nvSpPr>
          <p:cNvPr id="17" name="Freeform 16"/>
          <p:cNvSpPr/>
          <p:nvPr/>
        </p:nvSpPr>
        <p:spPr>
          <a:xfrm>
            <a:off x="2183495" y="5213141"/>
            <a:ext cx="1286821" cy="537416"/>
          </a:xfrm>
          <a:custGeom>
            <a:avLst/>
            <a:gdLst>
              <a:gd name="connsiteX0" fmla="*/ 0 w 1325117"/>
              <a:gd name="connsiteY0" fmla="*/ 53742 h 537416"/>
              <a:gd name="connsiteX1" fmla="*/ 53742 w 1325117"/>
              <a:gd name="connsiteY1" fmla="*/ 0 h 537416"/>
              <a:gd name="connsiteX2" fmla="*/ 1271375 w 1325117"/>
              <a:gd name="connsiteY2" fmla="*/ 0 h 537416"/>
              <a:gd name="connsiteX3" fmla="*/ 1325117 w 1325117"/>
              <a:gd name="connsiteY3" fmla="*/ 53742 h 537416"/>
              <a:gd name="connsiteX4" fmla="*/ 1325117 w 1325117"/>
              <a:gd name="connsiteY4" fmla="*/ 483674 h 537416"/>
              <a:gd name="connsiteX5" fmla="*/ 1271375 w 1325117"/>
              <a:gd name="connsiteY5" fmla="*/ 537416 h 537416"/>
              <a:gd name="connsiteX6" fmla="*/ 53742 w 1325117"/>
              <a:gd name="connsiteY6" fmla="*/ 537416 h 537416"/>
              <a:gd name="connsiteX7" fmla="*/ 0 w 1325117"/>
              <a:gd name="connsiteY7" fmla="*/ 483674 h 537416"/>
              <a:gd name="connsiteX8" fmla="*/ 0 w 1325117"/>
              <a:gd name="connsiteY8" fmla="*/ 53742 h 537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25117" h="537416">
                <a:moveTo>
                  <a:pt x="0" y="53742"/>
                </a:moveTo>
                <a:cubicBezTo>
                  <a:pt x="0" y="24061"/>
                  <a:pt x="24061" y="0"/>
                  <a:pt x="53742" y="0"/>
                </a:cubicBezTo>
                <a:lnTo>
                  <a:pt x="1271375" y="0"/>
                </a:lnTo>
                <a:cubicBezTo>
                  <a:pt x="1301056" y="0"/>
                  <a:pt x="1325117" y="24061"/>
                  <a:pt x="1325117" y="53742"/>
                </a:cubicBezTo>
                <a:lnTo>
                  <a:pt x="1325117" y="483674"/>
                </a:lnTo>
                <a:cubicBezTo>
                  <a:pt x="1325117" y="513355"/>
                  <a:pt x="1301056" y="537416"/>
                  <a:pt x="1271375" y="537416"/>
                </a:cubicBezTo>
                <a:lnTo>
                  <a:pt x="53742" y="537416"/>
                </a:lnTo>
                <a:cubicBezTo>
                  <a:pt x="24061" y="537416"/>
                  <a:pt x="0" y="513355"/>
                  <a:pt x="0" y="483674"/>
                </a:cubicBezTo>
                <a:lnTo>
                  <a:pt x="0" y="53742"/>
                </a:lnTo>
                <a:close/>
              </a:path>
            </a:pathLst>
          </a:custGeom>
          <a:noFill/>
          <a:ln>
            <a:solidFill>
              <a:schemeClr val="dk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spcFirstLastPara="0" vert="horz" wrap="square" lIns="0" tIns="61460" rIns="0" bIns="61460" numCol="1" spcCol="1270" anchor="ctr" anchorCtr="0">
            <a:noAutofit/>
          </a:bodyPr>
          <a:lstStyle/>
          <a:p>
            <a:pPr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dirty="0"/>
              <a:t>&gt;3 GV/m fields</a:t>
            </a:r>
          </a:p>
        </p:txBody>
      </p:sp>
      <p:sp>
        <p:nvSpPr>
          <p:cNvPr id="19" name="Freeform 18"/>
          <p:cNvSpPr/>
          <p:nvPr/>
        </p:nvSpPr>
        <p:spPr>
          <a:xfrm>
            <a:off x="4038712" y="5213141"/>
            <a:ext cx="1286821" cy="537416"/>
          </a:xfrm>
          <a:custGeom>
            <a:avLst/>
            <a:gdLst>
              <a:gd name="connsiteX0" fmla="*/ 0 w 1325117"/>
              <a:gd name="connsiteY0" fmla="*/ 53742 h 537416"/>
              <a:gd name="connsiteX1" fmla="*/ 53742 w 1325117"/>
              <a:gd name="connsiteY1" fmla="*/ 0 h 537416"/>
              <a:gd name="connsiteX2" fmla="*/ 1271375 w 1325117"/>
              <a:gd name="connsiteY2" fmla="*/ 0 h 537416"/>
              <a:gd name="connsiteX3" fmla="*/ 1325117 w 1325117"/>
              <a:gd name="connsiteY3" fmla="*/ 53742 h 537416"/>
              <a:gd name="connsiteX4" fmla="*/ 1325117 w 1325117"/>
              <a:gd name="connsiteY4" fmla="*/ 483674 h 537416"/>
              <a:gd name="connsiteX5" fmla="*/ 1271375 w 1325117"/>
              <a:gd name="connsiteY5" fmla="*/ 537416 h 537416"/>
              <a:gd name="connsiteX6" fmla="*/ 53742 w 1325117"/>
              <a:gd name="connsiteY6" fmla="*/ 537416 h 537416"/>
              <a:gd name="connsiteX7" fmla="*/ 0 w 1325117"/>
              <a:gd name="connsiteY7" fmla="*/ 483674 h 537416"/>
              <a:gd name="connsiteX8" fmla="*/ 0 w 1325117"/>
              <a:gd name="connsiteY8" fmla="*/ 53742 h 537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25117" h="537416">
                <a:moveTo>
                  <a:pt x="0" y="53742"/>
                </a:moveTo>
                <a:cubicBezTo>
                  <a:pt x="0" y="24061"/>
                  <a:pt x="24061" y="0"/>
                  <a:pt x="53742" y="0"/>
                </a:cubicBezTo>
                <a:lnTo>
                  <a:pt x="1271375" y="0"/>
                </a:lnTo>
                <a:cubicBezTo>
                  <a:pt x="1301056" y="0"/>
                  <a:pt x="1325117" y="24061"/>
                  <a:pt x="1325117" y="53742"/>
                </a:cubicBezTo>
                <a:lnTo>
                  <a:pt x="1325117" y="483674"/>
                </a:lnTo>
                <a:cubicBezTo>
                  <a:pt x="1325117" y="513355"/>
                  <a:pt x="1301056" y="537416"/>
                  <a:pt x="1271375" y="537416"/>
                </a:cubicBezTo>
                <a:lnTo>
                  <a:pt x="53742" y="537416"/>
                </a:lnTo>
                <a:cubicBezTo>
                  <a:pt x="24061" y="537416"/>
                  <a:pt x="0" y="513355"/>
                  <a:pt x="0" y="483674"/>
                </a:cubicBezTo>
                <a:lnTo>
                  <a:pt x="0" y="53742"/>
                </a:lnTo>
                <a:close/>
              </a:path>
            </a:pathLst>
          </a:custGeom>
          <a:noFill/>
          <a:ln>
            <a:solidFill>
              <a:schemeClr val="dk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spcFirstLastPara="0" vert="horz" wrap="square" lIns="0" tIns="61460" rIns="0" bIns="61460" numCol="1" spcCol="1270" anchor="ctr" anchorCtr="0">
            <a:noAutofit/>
          </a:bodyPr>
          <a:lstStyle/>
          <a:p>
            <a:pPr algn="ctr" defTabSz="533400">
              <a:lnSpc>
                <a:spcPct val="90000"/>
              </a:lnSpc>
              <a:spcBef>
                <a:spcPct val="0"/>
              </a:spcBef>
            </a:pPr>
            <a:r>
              <a:rPr lang="en-US" sz="1200" dirty="0"/>
              <a:t>Gradient &gt;1 GeV/m</a:t>
            </a:r>
          </a:p>
          <a:p>
            <a:pPr algn="ctr" defTabSz="533400">
              <a:lnSpc>
                <a:spcPct val="90000"/>
              </a:lnSpc>
              <a:spcBef>
                <a:spcPct val="0"/>
              </a:spcBef>
            </a:pPr>
            <a:r>
              <a:rPr lang="en-US" sz="1200" dirty="0"/>
              <a:t>Physical aperture: ~200 nm</a:t>
            </a:r>
          </a:p>
        </p:txBody>
      </p:sp>
      <p:sp>
        <p:nvSpPr>
          <p:cNvPr id="21" name="Freeform 20"/>
          <p:cNvSpPr/>
          <p:nvPr/>
        </p:nvSpPr>
        <p:spPr>
          <a:xfrm>
            <a:off x="5893929" y="5213141"/>
            <a:ext cx="1286821" cy="537416"/>
          </a:xfrm>
          <a:custGeom>
            <a:avLst/>
            <a:gdLst>
              <a:gd name="connsiteX0" fmla="*/ 0 w 1325117"/>
              <a:gd name="connsiteY0" fmla="*/ 53742 h 537416"/>
              <a:gd name="connsiteX1" fmla="*/ 53742 w 1325117"/>
              <a:gd name="connsiteY1" fmla="*/ 0 h 537416"/>
              <a:gd name="connsiteX2" fmla="*/ 1271375 w 1325117"/>
              <a:gd name="connsiteY2" fmla="*/ 0 h 537416"/>
              <a:gd name="connsiteX3" fmla="*/ 1325117 w 1325117"/>
              <a:gd name="connsiteY3" fmla="*/ 53742 h 537416"/>
              <a:gd name="connsiteX4" fmla="*/ 1325117 w 1325117"/>
              <a:gd name="connsiteY4" fmla="*/ 483674 h 537416"/>
              <a:gd name="connsiteX5" fmla="*/ 1271375 w 1325117"/>
              <a:gd name="connsiteY5" fmla="*/ 537416 h 537416"/>
              <a:gd name="connsiteX6" fmla="*/ 53742 w 1325117"/>
              <a:gd name="connsiteY6" fmla="*/ 537416 h 537416"/>
              <a:gd name="connsiteX7" fmla="*/ 0 w 1325117"/>
              <a:gd name="connsiteY7" fmla="*/ 483674 h 537416"/>
              <a:gd name="connsiteX8" fmla="*/ 0 w 1325117"/>
              <a:gd name="connsiteY8" fmla="*/ 53742 h 537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25117" h="537416">
                <a:moveTo>
                  <a:pt x="0" y="53742"/>
                </a:moveTo>
                <a:cubicBezTo>
                  <a:pt x="0" y="24061"/>
                  <a:pt x="24061" y="0"/>
                  <a:pt x="53742" y="0"/>
                </a:cubicBezTo>
                <a:lnTo>
                  <a:pt x="1271375" y="0"/>
                </a:lnTo>
                <a:cubicBezTo>
                  <a:pt x="1301056" y="0"/>
                  <a:pt x="1325117" y="24061"/>
                  <a:pt x="1325117" y="53742"/>
                </a:cubicBezTo>
                <a:lnTo>
                  <a:pt x="1325117" y="483674"/>
                </a:lnTo>
                <a:cubicBezTo>
                  <a:pt x="1325117" y="513355"/>
                  <a:pt x="1301056" y="537416"/>
                  <a:pt x="1271375" y="537416"/>
                </a:cubicBezTo>
                <a:lnTo>
                  <a:pt x="53742" y="537416"/>
                </a:lnTo>
                <a:cubicBezTo>
                  <a:pt x="24061" y="537416"/>
                  <a:pt x="0" y="513355"/>
                  <a:pt x="0" y="483674"/>
                </a:cubicBezTo>
                <a:lnTo>
                  <a:pt x="0" y="53742"/>
                </a:lnTo>
                <a:close/>
              </a:path>
            </a:pathLst>
          </a:custGeom>
          <a:noFill/>
          <a:ln>
            <a:solidFill>
              <a:schemeClr val="dk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spcFirstLastPara="0" vert="horz" wrap="square" lIns="0" tIns="61460" rIns="0" bIns="61460" numCol="1" spcCol="1270" anchor="ctr" anchorCtr="0">
            <a:noAutofit/>
          </a:bodyPr>
          <a:lstStyle/>
          <a:p>
            <a:pPr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dirty="0"/>
              <a:t>Emittance &lt;100 pm rad (norm)</a:t>
            </a:r>
          </a:p>
        </p:txBody>
      </p:sp>
      <p:sp>
        <p:nvSpPr>
          <p:cNvPr id="24" name="Freeform 23"/>
          <p:cNvSpPr/>
          <p:nvPr/>
        </p:nvSpPr>
        <p:spPr>
          <a:xfrm>
            <a:off x="7749146" y="5213141"/>
            <a:ext cx="1286821" cy="537416"/>
          </a:xfrm>
          <a:custGeom>
            <a:avLst/>
            <a:gdLst>
              <a:gd name="connsiteX0" fmla="*/ 0 w 1325117"/>
              <a:gd name="connsiteY0" fmla="*/ 53742 h 537416"/>
              <a:gd name="connsiteX1" fmla="*/ 53742 w 1325117"/>
              <a:gd name="connsiteY1" fmla="*/ 0 h 537416"/>
              <a:gd name="connsiteX2" fmla="*/ 1271375 w 1325117"/>
              <a:gd name="connsiteY2" fmla="*/ 0 h 537416"/>
              <a:gd name="connsiteX3" fmla="*/ 1325117 w 1325117"/>
              <a:gd name="connsiteY3" fmla="*/ 53742 h 537416"/>
              <a:gd name="connsiteX4" fmla="*/ 1325117 w 1325117"/>
              <a:gd name="connsiteY4" fmla="*/ 483674 h 537416"/>
              <a:gd name="connsiteX5" fmla="*/ 1271375 w 1325117"/>
              <a:gd name="connsiteY5" fmla="*/ 537416 h 537416"/>
              <a:gd name="connsiteX6" fmla="*/ 53742 w 1325117"/>
              <a:gd name="connsiteY6" fmla="*/ 537416 h 537416"/>
              <a:gd name="connsiteX7" fmla="*/ 0 w 1325117"/>
              <a:gd name="connsiteY7" fmla="*/ 483674 h 537416"/>
              <a:gd name="connsiteX8" fmla="*/ 0 w 1325117"/>
              <a:gd name="connsiteY8" fmla="*/ 53742 h 537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25117" h="537416">
                <a:moveTo>
                  <a:pt x="0" y="53742"/>
                </a:moveTo>
                <a:cubicBezTo>
                  <a:pt x="0" y="24061"/>
                  <a:pt x="24061" y="0"/>
                  <a:pt x="53742" y="0"/>
                </a:cubicBezTo>
                <a:lnTo>
                  <a:pt x="1271375" y="0"/>
                </a:lnTo>
                <a:cubicBezTo>
                  <a:pt x="1301056" y="0"/>
                  <a:pt x="1325117" y="24061"/>
                  <a:pt x="1325117" y="53742"/>
                </a:cubicBezTo>
                <a:lnTo>
                  <a:pt x="1325117" y="483674"/>
                </a:lnTo>
                <a:cubicBezTo>
                  <a:pt x="1325117" y="513355"/>
                  <a:pt x="1301056" y="537416"/>
                  <a:pt x="1271375" y="537416"/>
                </a:cubicBezTo>
                <a:lnTo>
                  <a:pt x="53742" y="537416"/>
                </a:lnTo>
                <a:cubicBezTo>
                  <a:pt x="24061" y="537416"/>
                  <a:pt x="0" y="513355"/>
                  <a:pt x="0" y="483674"/>
                </a:cubicBezTo>
                <a:lnTo>
                  <a:pt x="0" y="53742"/>
                </a:lnTo>
                <a:close/>
              </a:path>
            </a:pathLst>
          </a:custGeom>
          <a:noFill/>
          <a:ln>
            <a:solidFill>
              <a:schemeClr val="dk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spcFirstLastPara="0" vert="horz" wrap="square" lIns="0" tIns="61460" rIns="0" bIns="61460" numCol="1" spcCol="1270" anchor="ctr" anchorCtr="0">
            <a:noAutofit/>
          </a:bodyPr>
          <a:lstStyle/>
          <a:p>
            <a:pPr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dirty="0" err="1"/>
              <a:t>fA</a:t>
            </a:r>
            <a:r>
              <a:rPr lang="en-US" sz="1200" dirty="0"/>
              <a:t>-pA</a:t>
            </a:r>
          </a:p>
          <a:p>
            <a:pPr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000" dirty="0"/>
              <a:t>(in single channel, many are possible soon)</a:t>
            </a:r>
          </a:p>
        </p:txBody>
      </p:sp>
      <p:sp>
        <p:nvSpPr>
          <p:cNvPr id="26" name="Freeform 25"/>
          <p:cNvSpPr/>
          <p:nvPr/>
        </p:nvSpPr>
        <p:spPr>
          <a:xfrm>
            <a:off x="326731" y="5769127"/>
            <a:ext cx="1288079" cy="538478"/>
          </a:xfrm>
          <a:custGeom>
            <a:avLst/>
            <a:gdLst>
              <a:gd name="connsiteX0" fmla="*/ 0 w 1326412"/>
              <a:gd name="connsiteY0" fmla="*/ 53848 h 538478"/>
              <a:gd name="connsiteX1" fmla="*/ 53848 w 1326412"/>
              <a:gd name="connsiteY1" fmla="*/ 0 h 538478"/>
              <a:gd name="connsiteX2" fmla="*/ 1272564 w 1326412"/>
              <a:gd name="connsiteY2" fmla="*/ 0 h 538478"/>
              <a:gd name="connsiteX3" fmla="*/ 1326412 w 1326412"/>
              <a:gd name="connsiteY3" fmla="*/ 53848 h 538478"/>
              <a:gd name="connsiteX4" fmla="*/ 1326412 w 1326412"/>
              <a:gd name="connsiteY4" fmla="*/ 484630 h 538478"/>
              <a:gd name="connsiteX5" fmla="*/ 1272564 w 1326412"/>
              <a:gd name="connsiteY5" fmla="*/ 538478 h 538478"/>
              <a:gd name="connsiteX6" fmla="*/ 53848 w 1326412"/>
              <a:gd name="connsiteY6" fmla="*/ 538478 h 538478"/>
              <a:gd name="connsiteX7" fmla="*/ 0 w 1326412"/>
              <a:gd name="connsiteY7" fmla="*/ 484630 h 538478"/>
              <a:gd name="connsiteX8" fmla="*/ 0 w 1326412"/>
              <a:gd name="connsiteY8" fmla="*/ 53848 h 538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26412" h="538478">
                <a:moveTo>
                  <a:pt x="0" y="53848"/>
                </a:moveTo>
                <a:cubicBezTo>
                  <a:pt x="0" y="24109"/>
                  <a:pt x="24109" y="0"/>
                  <a:pt x="53848" y="0"/>
                </a:cubicBezTo>
                <a:lnTo>
                  <a:pt x="1272564" y="0"/>
                </a:lnTo>
                <a:cubicBezTo>
                  <a:pt x="1302303" y="0"/>
                  <a:pt x="1326412" y="24109"/>
                  <a:pt x="1326412" y="53848"/>
                </a:cubicBezTo>
                <a:lnTo>
                  <a:pt x="1326412" y="484630"/>
                </a:lnTo>
                <a:cubicBezTo>
                  <a:pt x="1326412" y="514369"/>
                  <a:pt x="1302303" y="538478"/>
                  <a:pt x="1272564" y="538478"/>
                </a:cubicBezTo>
                <a:lnTo>
                  <a:pt x="53848" y="538478"/>
                </a:lnTo>
                <a:cubicBezTo>
                  <a:pt x="24109" y="538478"/>
                  <a:pt x="0" y="514369"/>
                  <a:pt x="0" y="484630"/>
                </a:cubicBezTo>
                <a:lnTo>
                  <a:pt x="0" y="53848"/>
                </a:lnTo>
                <a:close/>
              </a:path>
            </a:pathLst>
          </a:custGeom>
          <a:noFill/>
          <a:ln>
            <a:solidFill>
              <a:schemeClr val="dk1">
                <a:alpha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spcFirstLastPara="0" vert="horz" wrap="square" lIns="0" tIns="61491" rIns="0" bIns="61491" numCol="1" spcCol="1270" anchor="ctr" anchorCtr="0">
            <a:noAutofit/>
          </a:bodyPr>
          <a:lstStyle/>
          <a:p>
            <a:pPr algn="ctr" defTabSz="533400">
              <a:lnSpc>
                <a:spcPct val="90000"/>
              </a:lnSpc>
              <a:spcBef>
                <a:spcPct val="0"/>
              </a:spcBef>
            </a:pPr>
            <a:r>
              <a:rPr lang="en-US" sz="1200" dirty="0">
                <a:cs typeface="Times New Roman" panose="02020603050405020304" pitchFamily="18" charset="0"/>
              </a:rPr>
              <a:t>f=3 GHz</a:t>
            </a:r>
          </a:p>
          <a:p>
            <a:pPr algn="ctr" defTabSz="533400">
              <a:lnSpc>
                <a:spcPct val="90000"/>
              </a:lnSpc>
              <a:spcBef>
                <a:spcPct val="0"/>
              </a:spcBef>
            </a:pPr>
            <a:r>
              <a:rPr lang="el-GR" sz="1200" dirty="0">
                <a:cs typeface="Times New Roman" panose="02020603050405020304" pitchFamily="18" charset="0"/>
              </a:rPr>
              <a:t>τ</a:t>
            </a:r>
            <a:r>
              <a:rPr lang="en-US" sz="1200" dirty="0">
                <a:cs typeface="Times New Roman" panose="02020603050405020304" pitchFamily="18" charset="0"/>
              </a:rPr>
              <a:t>=333 </a:t>
            </a:r>
            <a:r>
              <a:rPr lang="en-US" sz="1200" dirty="0" err="1">
                <a:cs typeface="Times New Roman" panose="02020603050405020304" pitchFamily="18" charset="0"/>
              </a:rPr>
              <a:t>ps</a:t>
            </a:r>
            <a:endParaRPr lang="en-US" sz="1200" dirty="0">
              <a:cs typeface="Times New Roman" panose="02020603050405020304" pitchFamily="18" charset="0"/>
            </a:endParaRPr>
          </a:p>
          <a:p>
            <a:pPr algn="ctr" defTabSz="533400">
              <a:lnSpc>
                <a:spcPct val="90000"/>
              </a:lnSpc>
              <a:spcBef>
                <a:spcPct val="0"/>
              </a:spcBef>
            </a:pPr>
            <a:r>
              <a:rPr lang="en-US" sz="1200" dirty="0">
                <a:cs typeface="Times New Roman" panose="02020603050405020304" pitchFamily="18" charset="0"/>
              </a:rPr>
              <a:t>RR ~ Hz-kHz</a:t>
            </a:r>
          </a:p>
        </p:txBody>
      </p:sp>
      <p:sp>
        <p:nvSpPr>
          <p:cNvPr id="28" name="Freeform 27"/>
          <p:cNvSpPr/>
          <p:nvPr/>
        </p:nvSpPr>
        <p:spPr>
          <a:xfrm>
            <a:off x="2183709" y="5769127"/>
            <a:ext cx="1288079" cy="538478"/>
          </a:xfrm>
          <a:custGeom>
            <a:avLst/>
            <a:gdLst>
              <a:gd name="connsiteX0" fmla="*/ 0 w 1326412"/>
              <a:gd name="connsiteY0" fmla="*/ 53848 h 538478"/>
              <a:gd name="connsiteX1" fmla="*/ 53848 w 1326412"/>
              <a:gd name="connsiteY1" fmla="*/ 0 h 538478"/>
              <a:gd name="connsiteX2" fmla="*/ 1272564 w 1326412"/>
              <a:gd name="connsiteY2" fmla="*/ 0 h 538478"/>
              <a:gd name="connsiteX3" fmla="*/ 1326412 w 1326412"/>
              <a:gd name="connsiteY3" fmla="*/ 53848 h 538478"/>
              <a:gd name="connsiteX4" fmla="*/ 1326412 w 1326412"/>
              <a:gd name="connsiteY4" fmla="*/ 484630 h 538478"/>
              <a:gd name="connsiteX5" fmla="*/ 1272564 w 1326412"/>
              <a:gd name="connsiteY5" fmla="*/ 538478 h 538478"/>
              <a:gd name="connsiteX6" fmla="*/ 53848 w 1326412"/>
              <a:gd name="connsiteY6" fmla="*/ 538478 h 538478"/>
              <a:gd name="connsiteX7" fmla="*/ 0 w 1326412"/>
              <a:gd name="connsiteY7" fmla="*/ 484630 h 538478"/>
              <a:gd name="connsiteX8" fmla="*/ 0 w 1326412"/>
              <a:gd name="connsiteY8" fmla="*/ 53848 h 538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26412" h="538478">
                <a:moveTo>
                  <a:pt x="0" y="53848"/>
                </a:moveTo>
                <a:cubicBezTo>
                  <a:pt x="0" y="24109"/>
                  <a:pt x="24109" y="0"/>
                  <a:pt x="53848" y="0"/>
                </a:cubicBezTo>
                <a:lnTo>
                  <a:pt x="1272564" y="0"/>
                </a:lnTo>
                <a:cubicBezTo>
                  <a:pt x="1302303" y="0"/>
                  <a:pt x="1326412" y="24109"/>
                  <a:pt x="1326412" y="53848"/>
                </a:cubicBezTo>
                <a:lnTo>
                  <a:pt x="1326412" y="484630"/>
                </a:lnTo>
                <a:cubicBezTo>
                  <a:pt x="1326412" y="514369"/>
                  <a:pt x="1302303" y="538478"/>
                  <a:pt x="1272564" y="538478"/>
                </a:cubicBezTo>
                <a:lnTo>
                  <a:pt x="53848" y="538478"/>
                </a:lnTo>
                <a:cubicBezTo>
                  <a:pt x="24109" y="538478"/>
                  <a:pt x="0" y="514369"/>
                  <a:pt x="0" y="484630"/>
                </a:cubicBezTo>
                <a:lnTo>
                  <a:pt x="0" y="53848"/>
                </a:lnTo>
                <a:close/>
              </a:path>
            </a:pathLst>
          </a:custGeom>
          <a:noFill/>
          <a:ln>
            <a:solidFill>
              <a:schemeClr val="dk1">
                <a:alpha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spcFirstLastPara="0" vert="horz" wrap="square" lIns="0" tIns="61491" rIns="0" bIns="61491" numCol="1" spcCol="1270" anchor="ctr" anchorCtr="0">
            <a:noAutofit/>
          </a:bodyPr>
          <a:lstStyle/>
          <a:p>
            <a:pPr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dirty="0"/>
              <a:t>&lt;200 MV/m</a:t>
            </a:r>
          </a:p>
        </p:txBody>
      </p:sp>
      <p:sp>
        <p:nvSpPr>
          <p:cNvPr id="30" name="Freeform 29"/>
          <p:cNvSpPr/>
          <p:nvPr/>
        </p:nvSpPr>
        <p:spPr>
          <a:xfrm>
            <a:off x="4040687" y="5769127"/>
            <a:ext cx="1288079" cy="538478"/>
          </a:xfrm>
          <a:custGeom>
            <a:avLst/>
            <a:gdLst>
              <a:gd name="connsiteX0" fmla="*/ 0 w 1326412"/>
              <a:gd name="connsiteY0" fmla="*/ 53848 h 538478"/>
              <a:gd name="connsiteX1" fmla="*/ 53848 w 1326412"/>
              <a:gd name="connsiteY1" fmla="*/ 0 h 538478"/>
              <a:gd name="connsiteX2" fmla="*/ 1272564 w 1326412"/>
              <a:gd name="connsiteY2" fmla="*/ 0 h 538478"/>
              <a:gd name="connsiteX3" fmla="*/ 1326412 w 1326412"/>
              <a:gd name="connsiteY3" fmla="*/ 53848 h 538478"/>
              <a:gd name="connsiteX4" fmla="*/ 1326412 w 1326412"/>
              <a:gd name="connsiteY4" fmla="*/ 484630 h 538478"/>
              <a:gd name="connsiteX5" fmla="*/ 1272564 w 1326412"/>
              <a:gd name="connsiteY5" fmla="*/ 538478 h 538478"/>
              <a:gd name="connsiteX6" fmla="*/ 53848 w 1326412"/>
              <a:gd name="connsiteY6" fmla="*/ 538478 h 538478"/>
              <a:gd name="connsiteX7" fmla="*/ 0 w 1326412"/>
              <a:gd name="connsiteY7" fmla="*/ 484630 h 538478"/>
              <a:gd name="connsiteX8" fmla="*/ 0 w 1326412"/>
              <a:gd name="connsiteY8" fmla="*/ 53848 h 538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26412" h="538478">
                <a:moveTo>
                  <a:pt x="0" y="53848"/>
                </a:moveTo>
                <a:cubicBezTo>
                  <a:pt x="0" y="24109"/>
                  <a:pt x="24109" y="0"/>
                  <a:pt x="53848" y="0"/>
                </a:cubicBezTo>
                <a:lnTo>
                  <a:pt x="1272564" y="0"/>
                </a:lnTo>
                <a:cubicBezTo>
                  <a:pt x="1302303" y="0"/>
                  <a:pt x="1326412" y="24109"/>
                  <a:pt x="1326412" y="53848"/>
                </a:cubicBezTo>
                <a:lnTo>
                  <a:pt x="1326412" y="484630"/>
                </a:lnTo>
                <a:cubicBezTo>
                  <a:pt x="1326412" y="514369"/>
                  <a:pt x="1302303" y="538478"/>
                  <a:pt x="1272564" y="538478"/>
                </a:cubicBezTo>
                <a:lnTo>
                  <a:pt x="53848" y="538478"/>
                </a:lnTo>
                <a:cubicBezTo>
                  <a:pt x="24109" y="538478"/>
                  <a:pt x="0" y="514369"/>
                  <a:pt x="0" y="484630"/>
                </a:cubicBezTo>
                <a:lnTo>
                  <a:pt x="0" y="53848"/>
                </a:lnTo>
                <a:close/>
              </a:path>
            </a:pathLst>
          </a:custGeom>
          <a:noFill/>
          <a:ln>
            <a:solidFill>
              <a:schemeClr val="dk1">
                <a:alpha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spcFirstLastPara="0" vert="horz" wrap="square" lIns="0" tIns="61491" rIns="0" bIns="61491" numCol="1" spcCol="1270" anchor="ctr" anchorCtr="0">
            <a:noAutofit/>
          </a:bodyPr>
          <a:lstStyle/>
          <a:p>
            <a:pPr algn="ctr" defTabSz="533400">
              <a:lnSpc>
                <a:spcPct val="90000"/>
              </a:lnSpc>
              <a:spcBef>
                <a:spcPct val="0"/>
              </a:spcBef>
            </a:pPr>
            <a:r>
              <a:rPr lang="en-US" sz="1200" dirty="0"/>
              <a:t>25-50 MeV/m</a:t>
            </a:r>
          </a:p>
          <a:p>
            <a:pPr algn="ctr" defTabSz="533400">
              <a:lnSpc>
                <a:spcPct val="90000"/>
              </a:lnSpc>
              <a:spcBef>
                <a:spcPct val="0"/>
              </a:spcBef>
            </a:pPr>
            <a:r>
              <a:rPr lang="en-US" sz="1200" dirty="0"/>
              <a:t>~1cm</a:t>
            </a:r>
          </a:p>
        </p:txBody>
      </p:sp>
      <p:sp>
        <p:nvSpPr>
          <p:cNvPr id="68" name="Freeform 67"/>
          <p:cNvSpPr/>
          <p:nvPr/>
        </p:nvSpPr>
        <p:spPr>
          <a:xfrm>
            <a:off x="5897665" y="5769127"/>
            <a:ext cx="1288079" cy="538478"/>
          </a:xfrm>
          <a:custGeom>
            <a:avLst/>
            <a:gdLst>
              <a:gd name="connsiteX0" fmla="*/ 0 w 1326412"/>
              <a:gd name="connsiteY0" fmla="*/ 53848 h 538478"/>
              <a:gd name="connsiteX1" fmla="*/ 53848 w 1326412"/>
              <a:gd name="connsiteY1" fmla="*/ 0 h 538478"/>
              <a:gd name="connsiteX2" fmla="*/ 1272564 w 1326412"/>
              <a:gd name="connsiteY2" fmla="*/ 0 h 538478"/>
              <a:gd name="connsiteX3" fmla="*/ 1326412 w 1326412"/>
              <a:gd name="connsiteY3" fmla="*/ 53848 h 538478"/>
              <a:gd name="connsiteX4" fmla="*/ 1326412 w 1326412"/>
              <a:gd name="connsiteY4" fmla="*/ 484630 h 538478"/>
              <a:gd name="connsiteX5" fmla="*/ 1272564 w 1326412"/>
              <a:gd name="connsiteY5" fmla="*/ 538478 h 538478"/>
              <a:gd name="connsiteX6" fmla="*/ 53848 w 1326412"/>
              <a:gd name="connsiteY6" fmla="*/ 538478 h 538478"/>
              <a:gd name="connsiteX7" fmla="*/ 0 w 1326412"/>
              <a:gd name="connsiteY7" fmla="*/ 484630 h 538478"/>
              <a:gd name="connsiteX8" fmla="*/ 0 w 1326412"/>
              <a:gd name="connsiteY8" fmla="*/ 53848 h 538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26412" h="538478">
                <a:moveTo>
                  <a:pt x="0" y="53848"/>
                </a:moveTo>
                <a:cubicBezTo>
                  <a:pt x="0" y="24109"/>
                  <a:pt x="24109" y="0"/>
                  <a:pt x="53848" y="0"/>
                </a:cubicBezTo>
                <a:lnTo>
                  <a:pt x="1272564" y="0"/>
                </a:lnTo>
                <a:cubicBezTo>
                  <a:pt x="1302303" y="0"/>
                  <a:pt x="1326412" y="24109"/>
                  <a:pt x="1326412" y="53848"/>
                </a:cubicBezTo>
                <a:lnTo>
                  <a:pt x="1326412" y="484630"/>
                </a:lnTo>
                <a:cubicBezTo>
                  <a:pt x="1326412" y="514369"/>
                  <a:pt x="1302303" y="538478"/>
                  <a:pt x="1272564" y="538478"/>
                </a:cubicBezTo>
                <a:lnTo>
                  <a:pt x="53848" y="538478"/>
                </a:lnTo>
                <a:cubicBezTo>
                  <a:pt x="24109" y="538478"/>
                  <a:pt x="0" y="514369"/>
                  <a:pt x="0" y="484630"/>
                </a:cubicBezTo>
                <a:lnTo>
                  <a:pt x="0" y="53848"/>
                </a:lnTo>
                <a:close/>
              </a:path>
            </a:pathLst>
          </a:custGeom>
          <a:noFill/>
          <a:ln>
            <a:solidFill>
              <a:schemeClr val="dk1">
                <a:alpha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spcFirstLastPara="0" vert="horz" wrap="square" lIns="0" tIns="61491" rIns="0" bIns="61491" numCol="1" spcCol="1270" anchor="ctr" anchorCtr="0">
            <a:noAutofit/>
          </a:bodyPr>
          <a:lstStyle/>
          <a:p>
            <a:pPr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dirty="0"/>
              <a:t>1 </a:t>
            </a:r>
            <a:r>
              <a:rPr lang="el-GR" sz="1200" dirty="0">
                <a:cs typeface="Times New Roman" panose="02020603050405020304" pitchFamily="18" charset="0"/>
              </a:rPr>
              <a:t>μ</a:t>
            </a:r>
            <a:r>
              <a:rPr lang="en-US" sz="1200" dirty="0"/>
              <a:t>m ~ 1 mm rad</a:t>
            </a:r>
          </a:p>
        </p:txBody>
      </p:sp>
      <p:sp>
        <p:nvSpPr>
          <p:cNvPr id="70" name="Freeform 69"/>
          <p:cNvSpPr/>
          <p:nvPr/>
        </p:nvSpPr>
        <p:spPr>
          <a:xfrm>
            <a:off x="7754643" y="5769127"/>
            <a:ext cx="1288079" cy="538478"/>
          </a:xfrm>
          <a:custGeom>
            <a:avLst/>
            <a:gdLst>
              <a:gd name="connsiteX0" fmla="*/ 0 w 1326412"/>
              <a:gd name="connsiteY0" fmla="*/ 53848 h 538478"/>
              <a:gd name="connsiteX1" fmla="*/ 53848 w 1326412"/>
              <a:gd name="connsiteY1" fmla="*/ 0 h 538478"/>
              <a:gd name="connsiteX2" fmla="*/ 1272564 w 1326412"/>
              <a:gd name="connsiteY2" fmla="*/ 0 h 538478"/>
              <a:gd name="connsiteX3" fmla="*/ 1326412 w 1326412"/>
              <a:gd name="connsiteY3" fmla="*/ 53848 h 538478"/>
              <a:gd name="connsiteX4" fmla="*/ 1326412 w 1326412"/>
              <a:gd name="connsiteY4" fmla="*/ 484630 h 538478"/>
              <a:gd name="connsiteX5" fmla="*/ 1272564 w 1326412"/>
              <a:gd name="connsiteY5" fmla="*/ 538478 h 538478"/>
              <a:gd name="connsiteX6" fmla="*/ 53848 w 1326412"/>
              <a:gd name="connsiteY6" fmla="*/ 538478 h 538478"/>
              <a:gd name="connsiteX7" fmla="*/ 0 w 1326412"/>
              <a:gd name="connsiteY7" fmla="*/ 484630 h 538478"/>
              <a:gd name="connsiteX8" fmla="*/ 0 w 1326412"/>
              <a:gd name="connsiteY8" fmla="*/ 53848 h 538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26412" h="538478">
                <a:moveTo>
                  <a:pt x="0" y="53848"/>
                </a:moveTo>
                <a:cubicBezTo>
                  <a:pt x="0" y="24109"/>
                  <a:pt x="24109" y="0"/>
                  <a:pt x="53848" y="0"/>
                </a:cubicBezTo>
                <a:lnTo>
                  <a:pt x="1272564" y="0"/>
                </a:lnTo>
                <a:cubicBezTo>
                  <a:pt x="1302303" y="0"/>
                  <a:pt x="1326412" y="24109"/>
                  <a:pt x="1326412" y="53848"/>
                </a:cubicBezTo>
                <a:lnTo>
                  <a:pt x="1326412" y="484630"/>
                </a:lnTo>
                <a:cubicBezTo>
                  <a:pt x="1326412" y="514369"/>
                  <a:pt x="1302303" y="538478"/>
                  <a:pt x="1272564" y="538478"/>
                </a:cubicBezTo>
                <a:lnTo>
                  <a:pt x="53848" y="538478"/>
                </a:lnTo>
                <a:cubicBezTo>
                  <a:pt x="24109" y="538478"/>
                  <a:pt x="0" y="514369"/>
                  <a:pt x="0" y="484630"/>
                </a:cubicBezTo>
                <a:lnTo>
                  <a:pt x="0" y="53848"/>
                </a:lnTo>
                <a:close/>
              </a:path>
            </a:pathLst>
          </a:custGeom>
          <a:noFill/>
          <a:ln>
            <a:solidFill>
              <a:schemeClr val="dk1">
                <a:alpha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spcFirstLastPara="0" vert="horz" wrap="square" lIns="0" tIns="61491" rIns="0" bIns="61491" numCol="1" spcCol="1270" anchor="ctr" anchorCtr="0">
            <a:noAutofit/>
          </a:bodyPr>
          <a:lstStyle/>
          <a:p>
            <a:pPr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dirty="0" err="1"/>
              <a:t>nA</a:t>
            </a:r>
            <a:r>
              <a:rPr lang="en-US" sz="1200" dirty="0"/>
              <a:t>-</a:t>
            </a:r>
            <a:r>
              <a:rPr lang="el-GR" sz="1200" dirty="0">
                <a:cs typeface="Times New Roman" panose="02020603050405020304" pitchFamily="18" charset="0"/>
              </a:rPr>
              <a:t>μ</a:t>
            </a:r>
            <a:r>
              <a:rPr lang="en-US" sz="1200" dirty="0"/>
              <a:t>A and larger</a:t>
            </a:r>
          </a:p>
        </p:txBody>
      </p:sp>
      <p:sp>
        <p:nvSpPr>
          <p:cNvPr id="71" name="TextBox 70"/>
          <p:cNvSpPr txBox="1"/>
          <p:nvPr/>
        </p:nvSpPr>
        <p:spPr>
          <a:xfrm rot="16200000">
            <a:off x="-18773" y="5322387"/>
            <a:ext cx="414143" cy="318924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DLA</a:t>
            </a:r>
          </a:p>
        </p:txBody>
      </p:sp>
      <p:sp>
        <p:nvSpPr>
          <p:cNvPr id="72" name="TextBox 71"/>
          <p:cNvSpPr txBox="1"/>
          <p:nvPr/>
        </p:nvSpPr>
        <p:spPr>
          <a:xfrm rot="16200000">
            <a:off x="56439" y="5878904"/>
            <a:ext cx="282697" cy="318924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RF</a:t>
            </a:r>
          </a:p>
        </p:txBody>
      </p:sp>
      <p:sp>
        <p:nvSpPr>
          <p:cNvPr id="84" name="Slide Number Placeholder 8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F09A733-2CF0-49AA-9281-D333DC9D2330}" type="slidenum">
              <a:rPr lang="en-GB" smtClean="0"/>
              <a:pPr/>
              <a:t>1</a:t>
            </a:fld>
            <a:endParaRPr lang="en-GB" dirty="0"/>
          </a:p>
        </p:txBody>
      </p:sp>
      <p:grpSp>
        <p:nvGrpSpPr>
          <p:cNvPr id="18" name="Group 17"/>
          <p:cNvGrpSpPr/>
          <p:nvPr/>
        </p:nvGrpSpPr>
        <p:grpSpPr>
          <a:xfrm>
            <a:off x="9131563" y="3807943"/>
            <a:ext cx="2862566" cy="2601190"/>
            <a:chOff x="9131563" y="4041210"/>
            <a:chExt cx="2862566" cy="2601190"/>
          </a:xfrm>
        </p:grpSpPr>
        <p:pic>
          <p:nvPicPr>
            <p:cNvPr id="7" name="Grafik 6" descr="Ein Bild, das Werkzeug enthält.&#10;&#10;Automatisch generierte Beschreibung">
              <a:extLst>
                <a:ext uri="{FF2B5EF4-FFF2-40B4-BE49-F238E27FC236}">
                  <a16:creationId xmlns:a16="http://schemas.microsoft.com/office/drawing/2014/main" id="{AB7DFDBB-6F9D-668E-5708-E721D8F7CAD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411"/>
            <a:stretch/>
          </p:blipFill>
          <p:spPr>
            <a:xfrm>
              <a:off x="9178245" y="4041210"/>
              <a:ext cx="2741487" cy="1926999"/>
            </a:xfrm>
            <a:prstGeom prst="rect">
              <a:avLst/>
            </a:prstGeom>
          </p:spPr>
        </p:pic>
        <p:grpSp>
          <p:nvGrpSpPr>
            <p:cNvPr id="2" name="Group 1"/>
            <p:cNvGrpSpPr/>
            <p:nvPr/>
          </p:nvGrpSpPr>
          <p:grpSpPr>
            <a:xfrm>
              <a:off x="9131563" y="4054933"/>
              <a:ext cx="2862566" cy="2587467"/>
              <a:chOff x="9131563" y="4054933"/>
              <a:chExt cx="2862566" cy="2587467"/>
            </a:xfrm>
          </p:grpSpPr>
          <p:sp>
            <p:nvSpPr>
              <p:cNvPr id="11" name="Textfeld 10">
                <a:extLst>
                  <a:ext uri="{FF2B5EF4-FFF2-40B4-BE49-F238E27FC236}">
                    <a16:creationId xmlns:a16="http://schemas.microsoft.com/office/drawing/2014/main" id="{70DAA4D9-D21D-31BA-69B1-CF3EC179BD76}"/>
                  </a:ext>
                </a:extLst>
              </p:cNvPr>
              <p:cNvSpPr txBox="1"/>
              <p:nvPr/>
            </p:nvSpPr>
            <p:spPr>
              <a:xfrm>
                <a:off x="9131563" y="5996069"/>
                <a:ext cx="2788169" cy="646331"/>
              </a:xfrm>
              <a:prstGeom prst="rect">
                <a:avLst/>
              </a:prstGeom>
              <a:solidFill>
                <a:srgbClr val="E9EDF2"/>
              </a:solidFill>
            </p:spPr>
            <p:txBody>
              <a:bodyPr wrap="square">
                <a:spAutoFit/>
              </a:bodyPr>
              <a:lstStyle/>
              <a:p>
                <a:r>
                  <a:rPr lang="en-US" sz="1200" i="1" dirty="0">
                    <a:solidFill>
                      <a:schemeClr val="bg1">
                        <a:lumMod val="50000"/>
                      </a:schemeClr>
                    </a:solidFill>
                  </a:rPr>
                  <a:t>Multi-channel DLA: </a:t>
                </a:r>
              </a:p>
              <a:p>
                <a:r>
                  <a:rPr lang="en-US" sz="1200" i="1" dirty="0">
                    <a:solidFill>
                      <a:schemeClr val="bg1">
                        <a:lumMod val="50000"/>
                      </a:schemeClr>
                    </a:solidFill>
                  </a:rPr>
                  <a:t>Zhao et al., Photonics Research </a:t>
                </a:r>
                <a:r>
                  <a:rPr lang="en-US" sz="1200" b="1" i="1" dirty="0">
                    <a:solidFill>
                      <a:schemeClr val="bg1">
                        <a:lumMod val="50000"/>
                      </a:schemeClr>
                    </a:solidFill>
                  </a:rPr>
                  <a:t>8</a:t>
                </a:r>
                <a:r>
                  <a:rPr lang="en-US" sz="1200" i="1" dirty="0">
                    <a:solidFill>
                      <a:schemeClr val="bg1">
                        <a:lumMod val="50000"/>
                      </a:schemeClr>
                    </a:solidFill>
                  </a:rPr>
                  <a:t> 10,</a:t>
                </a:r>
              </a:p>
              <a:p>
                <a:r>
                  <a:rPr lang="en-US" sz="1200" i="1" dirty="0">
                    <a:solidFill>
                      <a:schemeClr val="bg1">
                        <a:lumMod val="50000"/>
                      </a:schemeClr>
                    </a:solidFill>
                  </a:rPr>
                  <a:t> 1586-1598 (2020)</a:t>
                </a:r>
                <a:endParaRPr lang="de-DE" sz="12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0" name="Rechteck 9">
                <a:extLst>
                  <a:ext uri="{FF2B5EF4-FFF2-40B4-BE49-F238E27FC236}">
                    <a16:creationId xmlns:a16="http://schemas.microsoft.com/office/drawing/2014/main" id="{E25C5190-7DAE-F5E0-E2C1-D7949412EE2A}"/>
                  </a:ext>
                </a:extLst>
              </p:cNvPr>
              <p:cNvSpPr/>
              <p:nvPr/>
            </p:nvSpPr>
            <p:spPr>
              <a:xfrm>
                <a:off x="9252642" y="4054933"/>
                <a:ext cx="244443" cy="19114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2" name="Textfeld 11">
                <a:extLst>
                  <a:ext uri="{FF2B5EF4-FFF2-40B4-BE49-F238E27FC236}">
                    <a16:creationId xmlns:a16="http://schemas.microsoft.com/office/drawing/2014/main" id="{85E91D00-EB04-EBB6-4809-53EF84D9CABA}"/>
                  </a:ext>
                </a:extLst>
              </p:cNvPr>
              <p:cNvSpPr txBox="1"/>
              <p:nvPr/>
            </p:nvSpPr>
            <p:spPr>
              <a:xfrm>
                <a:off x="11315738" y="4217895"/>
                <a:ext cx="67839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Laser</a:t>
                </a:r>
              </a:p>
            </p:txBody>
          </p:sp>
          <p:sp>
            <p:nvSpPr>
              <p:cNvPr id="16" name="Textfeld 15">
                <a:extLst>
                  <a:ext uri="{FF2B5EF4-FFF2-40B4-BE49-F238E27FC236}">
                    <a16:creationId xmlns:a16="http://schemas.microsoft.com/office/drawing/2014/main" id="{73ACB57A-BF50-0598-B598-FF237C1A87E8}"/>
                  </a:ext>
                </a:extLst>
              </p:cNvPr>
              <p:cNvSpPr txBox="1"/>
              <p:nvPr/>
            </p:nvSpPr>
            <p:spPr>
              <a:xfrm>
                <a:off x="9131563" y="5199816"/>
                <a:ext cx="67839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Laser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25021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15" grpId="0" animBg="1"/>
      <p:bldP spid="17" grpId="0" animBg="1"/>
      <p:bldP spid="19" grpId="0" animBg="1"/>
      <p:bldP spid="21" grpId="0" animBg="1"/>
      <p:bldP spid="24" grpId="0" animBg="1"/>
      <p:bldP spid="26" grpId="0" animBg="1"/>
      <p:bldP spid="28" grpId="0" animBg="1"/>
      <p:bldP spid="30" grpId="0" animBg="1"/>
      <p:bldP spid="68" grpId="0" animBg="1"/>
      <p:bldP spid="70" grpId="0" animBg="1"/>
      <p:bldP spid="71" grpId="0"/>
      <p:bldP spid="7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5AD099-30A5-5D21-220D-DAF4819041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E5D7CDE-5255-1629-E933-F85C7D3330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31247" y="6559297"/>
            <a:ext cx="776973" cy="365125"/>
          </a:xfrm>
        </p:spPr>
        <p:txBody>
          <a:bodyPr/>
          <a:lstStyle/>
          <a:p>
            <a:fld id="{1F09A733-2CF0-49AA-9281-D333DC9D2330}" type="slidenum">
              <a:rPr lang="en-GB" smtClean="0"/>
              <a:pPr/>
              <a:t>19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DBCA840-5116-A204-D6C3-EB2DDABBFD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5229" y="2492640"/>
            <a:ext cx="10993643" cy="1030492"/>
          </a:xfrm>
        </p:spPr>
        <p:txBody>
          <a:bodyPr>
            <a:normAutofit/>
          </a:bodyPr>
          <a:lstStyle/>
          <a:p>
            <a:pPr algn="ctr"/>
            <a:r>
              <a:rPr lang="en-US" sz="6000" dirty="0"/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12384944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AD5504-530B-4DAB-95B0-367C00B461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Summary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CDA0B6-CE54-4D03-B673-A0661FEA96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31247" y="6559297"/>
            <a:ext cx="776973" cy="365125"/>
          </a:xfrm>
        </p:spPr>
        <p:txBody>
          <a:bodyPr/>
          <a:lstStyle/>
          <a:p>
            <a:fld id="{1F09A733-2CF0-49AA-9281-D333DC9D2330}" type="slidenum">
              <a:rPr lang="en-GB" smtClean="0"/>
              <a:pPr/>
              <a:t>20</a:t>
            </a:fld>
            <a:endParaRPr lang="en-GB"/>
          </a:p>
        </p:txBody>
      </p:sp>
      <p:pic>
        <p:nvPicPr>
          <p:cNvPr id="5" name="Grafik 2">
            <a:extLst>
              <a:ext uri="{FF2B5EF4-FFF2-40B4-BE49-F238E27FC236}">
                <a16:creationId xmlns:a16="http://schemas.microsoft.com/office/drawing/2014/main" id="{9FBBA0DE-694A-4AEC-8702-0144266A824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9703" r="8470" b="1805"/>
          <a:stretch/>
        </p:blipFill>
        <p:spPr>
          <a:xfrm>
            <a:off x="587105" y="4439933"/>
            <a:ext cx="5835439" cy="1826605"/>
          </a:xfrm>
          <a:prstGeom prst="rect">
            <a:avLst/>
          </a:prstGeom>
          <a:effectLst>
            <a:softEdge rad="0"/>
          </a:effectLst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8A536A5B-DC3F-4AA0-800D-388431BDB8E8}"/>
              </a:ext>
            </a:extLst>
          </p:cNvPr>
          <p:cNvGrpSpPr>
            <a:grpSpLocks noChangeAspect="1"/>
          </p:cNvGrpSpPr>
          <p:nvPr/>
        </p:nvGrpSpPr>
        <p:grpSpPr>
          <a:xfrm>
            <a:off x="8337507" y="411492"/>
            <a:ext cx="3883660" cy="2968935"/>
            <a:chOff x="7042613" y="844123"/>
            <a:chExt cx="3705225" cy="2832528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47564C2-DC4E-4175-B525-054C0B6F7A3C}"/>
                </a:ext>
              </a:extLst>
            </p:cNvPr>
            <p:cNvSpPr/>
            <p:nvPr/>
          </p:nvSpPr>
          <p:spPr>
            <a:xfrm>
              <a:off x="7042613" y="1002993"/>
              <a:ext cx="3532524" cy="267365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8" name="Graphic 7">
              <a:extLst>
                <a:ext uri="{FF2B5EF4-FFF2-40B4-BE49-F238E27FC236}">
                  <a16:creationId xmlns:a16="http://schemas.microsoft.com/office/drawing/2014/main" id="{D262BE0E-3FA2-400A-AB4A-4FD13019CD6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7042613" y="844123"/>
              <a:ext cx="3705225" cy="2781300"/>
            </a:xfrm>
            <a:prstGeom prst="rect">
              <a:avLst/>
            </a:prstGeom>
          </p:spPr>
        </p:pic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E53672BD-3B74-4C44-85E5-FBD14BA3DC69}"/>
              </a:ext>
            </a:extLst>
          </p:cNvPr>
          <p:cNvSpPr txBox="1"/>
          <p:nvPr/>
        </p:nvSpPr>
        <p:spPr>
          <a:xfrm>
            <a:off x="9106967" y="2078903"/>
            <a:ext cx="1748631" cy="4062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Preliminary!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7A5F744-C5E9-42CD-A1C0-379124DA2CF8}"/>
              </a:ext>
            </a:extLst>
          </p:cNvPr>
          <p:cNvSpPr txBox="1"/>
          <p:nvPr/>
        </p:nvSpPr>
        <p:spPr>
          <a:xfrm>
            <a:off x="-64501" y="6253944"/>
            <a:ext cx="719020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400" dirty="0"/>
              <a:t>T. </a:t>
            </a:r>
            <a:r>
              <a:rPr lang="de-DE" sz="1400" dirty="0" err="1"/>
              <a:t>Chlouba</a:t>
            </a:r>
            <a:r>
              <a:rPr lang="de-DE" sz="1400" dirty="0"/>
              <a:t>, R. </a:t>
            </a:r>
            <a:r>
              <a:rPr lang="de-DE" sz="1400" dirty="0" err="1"/>
              <a:t>Shiloh</a:t>
            </a:r>
            <a:r>
              <a:rPr lang="de-DE" sz="1400" dirty="0"/>
              <a:t>, S. Kraus, L. Brückner, J. Litzel, P. Hommelhoff, Nature, 622, 476 (2023)</a:t>
            </a:r>
          </a:p>
        </p:txBody>
      </p:sp>
      <p:pic>
        <p:nvPicPr>
          <p:cNvPr id="19" name="Grafik 25">
            <a:extLst>
              <a:ext uri="{FF2B5EF4-FFF2-40B4-BE49-F238E27FC236}">
                <a16:creationId xmlns:a16="http://schemas.microsoft.com/office/drawing/2014/main" id="{BC2FCB55-6162-49B7-B47E-EE2773C9FDD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374" y="2206413"/>
            <a:ext cx="5591364" cy="1114895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0FC418FB-5EB6-4AAC-80C1-B667141B2420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16928"/>
          <a:stretch/>
        </p:blipFill>
        <p:spPr>
          <a:xfrm>
            <a:off x="3255862" y="96561"/>
            <a:ext cx="2857876" cy="2140331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FB63A487-7694-47C2-B99F-0D62AEF57ECC}"/>
              </a:ext>
            </a:extLst>
          </p:cNvPr>
          <p:cNvSpPr txBox="1"/>
          <p:nvPr/>
        </p:nvSpPr>
        <p:spPr>
          <a:xfrm>
            <a:off x="1216741" y="1137988"/>
            <a:ext cx="31414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2D APF</a:t>
            </a:r>
          </a:p>
          <a:p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(guiding in plane)</a:t>
            </a:r>
            <a:endParaRPr lang="en-US" sz="2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3" name="Arrow: Down 22">
            <a:extLst>
              <a:ext uri="{FF2B5EF4-FFF2-40B4-BE49-F238E27FC236}">
                <a16:creationId xmlns:a16="http://schemas.microsoft.com/office/drawing/2014/main" id="{E028DB50-7B17-4D1C-8DCD-B85BCDAF7302}"/>
              </a:ext>
            </a:extLst>
          </p:cNvPr>
          <p:cNvSpPr/>
          <p:nvPr/>
        </p:nvSpPr>
        <p:spPr>
          <a:xfrm>
            <a:off x="3241113" y="3539979"/>
            <a:ext cx="412955" cy="781406"/>
          </a:xfrm>
          <a:prstGeom prst="down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84710A1-06CD-45BD-902A-EE24A9B90218}"/>
              </a:ext>
            </a:extLst>
          </p:cNvPr>
          <p:cNvSpPr txBox="1"/>
          <p:nvPr/>
        </p:nvSpPr>
        <p:spPr>
          <a:xfrm>
            <a:off x="1111044" y="3473724"/>
            <a:ext cx="206723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2D APF +</a:t>
            </a:r>
          </a:p>
          <a:p>
            <a:r>
              <a:rPr lang="en-US" sz="2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Acceleration</a:t>
            </a:r>
          </a:p>
        </p:txBody>
      </p:sp>
      <p:sp>
        <p:nvSpPr>
          <p:cNvPr id="25" name="Arrow: Down 24">
            <a:extLst>
              <a:ext uri="{FF2B5EF4-FFF2-40B4-BE49-F238E27FC236}">
                <a16:creationId xmlns:a16="http://schemas.microsoft.com/office/drawing/2014/main" id="{5F958903-CD6D-49A3-B6A7-F369290F25B6}"/>
              </a:ext>
            </a:extLst>
          </p:cNvPr>
          <p:cNvSpPr/>
          <p:nvPr/>
        </p:nvSpPr>
        <p:spPr>
          <a:xfrm rot="16200000">
            <a:off x="7086601" y="1529867"/>
            <a:ext cx="412955" cy="1917288"/>
          </a:xfrm>
          <a:prstGeom prst="down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0615735-BF09-4043-8169-844A2FF88803}"/>
              </a:ext>
            </a:extLst>
          </p:cNvPr>
          <p:cNvSpPr txBox="1"/>
          <p:nvPr/>
        </p:nvSpPr>
        <p:spPr>
          <a:xfrm>
            <a:off x="6501216" y="1348971"/>
            <a:ext cx="31414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3D APF</a:t>
            </a:r>
          </a:p>
          <a:p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(full guiding)</a:t>
            </a:r>
            <a:endParaRPr lang="en-US" sz="2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DC20C14-8E79-4BBF-87B3-2C0C39848FE5}"/>
              </a:ext>
            </a:extLst>
          </p:cNvPr>
          <p:cNvSpPr txBox="1"/>
          <p:nvPr/>
        </p:nvSpPr>
        <p:spPr>
          <a:xfrm>
            <a:off x="3016045" y="3243867"/>
            <a:ext cx="619432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400" dirty="0"/>
              <a:t>Shiloh, R., et al., </a:t>
            </a:r>
            <a:r>
              <a:rPr lang="de-DE" sz="1400" i="1" dirty="0"/>
              <a:t>Nature</a:t>
            </a:r>
            <a:r>
              <a:rPr lang="de-DE" sz="1400" dirty="0"/>
              <a:t> 597, 498 (2021)</a:t>
            </a:r>
          </a:p>
        </p:txBody>
      </p:sp>
      <p:sp>
        <p:nvSpPr>
          <p:cNvPr id="29" name="Arrow: Down 28">
            <a:extLst>
              <a:ext uri="{FF2B5EF4-FFF2-40B4-BE49-F238E27FC236}">
                <a16:creationId xmlns:a16="http://schemas.microsoft.com/office/drawing/2014/main" id="{3CF99D25-9951-41BD-A556-204F64A1A52D}"/>
              </a:ext>
            </a:extLst>
          </p:cNvPr>
          <p:cNvSpPr/>
          <p:nvPr/>
        </p:nvSpPr>
        <p:spPr>
          <a:xfrm rot="16200000">
            <a:off x="7476206" y="3672894"/>
            <a:ext cx="412955" cy="2229463"/>
          </a:xfrm>
          <a:prstGeom prst="down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Arrow: Down 29">
            <a:extLst>
              <a:ext uri="{FF2B5EF4-FFF2-40B4-BE49-F238E27FC236}">
                <a16:creationId xmlns:a16="http://schemas.microsoft.com/office/drawing/2014/main" id="{EB2BEB5A-8974-4274-81FE-ED80B6A90546}"/>
              </a:ext>
            </a:extLst>
          </p:cNvPr>
          <p:cNvSpPr/>
          <p:nvPr/>
        </p:nvSpPr>
        <p:spPr>
          <a:xfrm>
            <a:off x="9266540" y="3446665"/>
            <a:ext cx="412955" cy="705748"/>
          </a:xfrm>
          <a:prstGeom prst="down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Cross 30">
            <a:extLst>
              <a:ext uri="{FF2B5EF4-FFF2-40B4-BE49-F238E27FC236}">
                <a16:creationId xmlns:a16="http://schemas.microsoft.com/office/drawing/2014/main" id="{5FB92FCC-6203-4C20-BDE7-6B5905DEF7F2}"/>
              </a:ext>
            </a:extLst>
          </p:cNvPr>
          <p:cNvSpPr>
            <a:spLocks noChangeAspect="1"/>
          </p:cNvSpPr>
          <p:nvPr/>
        </p:nvSpPr>
        <p:spPr>
          <a:xfrm>
            <a:off x="9023017" y="4337626"/>
            <a:ext cx="900000" cy="900000"/>
          </a:xfrm>
          <a:prstGeom prst="plus">
            <a:avLst>
              <a:gd name="adj" fmla="val 3500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BF2D833-D073-4112-89E5-460FA0066941}"/>
              </a:ext>
            </a:extLst>
          </p:cNvPr>
          <p:cNvSpPr txBox="1"/>
          <p:nvPr/>
        </p:nvSpPr>
        <p:spPr>
          <a:xfrm>
            <a:off x="7471420" y="5234728"/>
            <a:ext cx="37026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Long term goal: </a:t>
            </a:r>
          </a:p>
          <a:p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3D APF + Acceleration</a:t>
            </a:r>
            <a:b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-&gt; Scalable accelerators</a:t>
            </a:r>
          </a:p>
        </p:txBody>
      </p:sp>
    </p:spTree>
    <p:extLst>
      <p:ext uri="{BB962C8B-B14F-4D97-AF65-F5344CB8AC3E}">
        <p14:creationId xmlns:p14="http://schemas.microsoft.com/office/powerpoint/2010/main" val="114421899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42C61A0-6F80-444E-9F42-31CFA64396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31247" y="6559297"/>
            <a:ext cx="776973" cy="365125"/>
          </a:xfrm>
        </p:spPr>
        <p:txBody>
          <a:bodyPr/>
          <a:lstStyle/>
          <a:p>
            <a:fld id="{1F09A733-2CF0-49AA-9281-D333DC9D2330}" type="slidenum">
              <a:rPr lang="en-GB" smtClean="0"/>
              <a:pPr/>
              <a:t>21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85A3491-5202-4111-A11D-7576F6F1BB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5229" y="2492640"/>
            <a:ext cx="10993643" cy="1030492"/>
          </a:xfrm>
        </p:spPr>
        <p:txBody>
          <a:bodyPr>
            <a:normAutofit fontScale="90000"/>
          </a:bodyPr>
          <a:lstStyle/>
          <a:p>
            <a:pPr algn="ctr"/>
            <a:r>
              <a:rPr lang="en-US" sz="6000" dirty="0"/>
              <a:t>Guiding in 3D?</a:t>
            </a:r>
            <a:br>
              <a:rPr lang="en-US" sz="6000" dirty="0"/>
            </a:br>
            <a:r>
              <a:rPr lang="en-US" sz="3100" dirty="0"/>
              <a:t>(including out of plane direction)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311000153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9BB41C1-5B45-49B1-9D10-D957583BFE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Guiding</a:t>
            </a:r>
            <a:r>
              <a:rPr lang="en-US" sz="3200" dirty="0"/>
              <a:t> in 3D - The concept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FF93163-5A48-444D-A5B3-CA222030DC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Problem: structures etched from silicon</a:t>
            </a:r>
            <a:br>
              <a:rPr lang="en-US" dirty="0"/>
            </a:br>
            <a:r>
              <a:rPr lang="en-US" dirty="0"/>
              <a:t>-&gt; field roughly invariant perpendicular </a:t>
            </a:r>
            <a:br>
              <a:rPr lang="en-US" dirty="0"/>
            </a:br>
            <a:r>
              <a:rPr lang="en-US" dirty="0"/>
              <a:t>     to substrate</a:t>
            </a:r>
            <a:br>
              <a:rPr lang="en-US" dirty="0"/>
            </a:br>
            <a:r>
              <a:rPr lang="en-US" dirty="0"/>
              <a:t>-&gt; No field component in that direction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Possible Solution proposed by Uwe </a:t>
            </a:r>
            <a:r>
              <a:rPr lang="en-US" dirty="0" err="1"/>
              <a:t>Niedermayer</a:t>
            </a:r>
            <a:r>
              <a:rPr lang="en-US" dirty="0"/>
              <a:t> et al.: </a:t>
            </a:r>
            <a:br>
              <a:rPr lang="en-US" dirty="0"/>
            </a:br>
            <a:r>
              <a:rPr lang="en-US" dirty="0"/>
              <a:t>Stacked layers of different dielectrics</a:t>
            </a:r>
            <a:br>
              <a:rPr lang="en-US" dirty="0"/>
            </a:br>
            <a:r>
              <a:rPr lang="en-US" dirty="0"/>
              <a:t>-&gt; Contrast of refractive index breaks invariance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E3ECEA8-9B71-4244-9CFA-341FFB913C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31247" y="6559297"/>
            <a:ext cx="776973" cy="365125"/>
          </a:xfrm>
        </p:spPr>
        <p:txBody>
          <a:bodyPr/>
          <a:lstStyle/>
          <a:p>
            <a:fld id="{1F09A733-2CF0-49AA-9281-D333DC9D2330}" type="slidenum">
              <a:rPr lang="en-GB" smtClean="0"/>
              <a:pPr/>
              <a:t>22</a:t>
            </a:fld>
            <a:endParaRPr lang="en-GB"/>
          </a:p>
        </p:txBody>
      </p:sp>
      <p:pic>
        <p:nvPicPr>
          <p:cNvPr id="7" name="Grafik 15" descr="Ein Bild, das Screenshot, Text, Rechteck, monochrom enthält.&#10;&#10;Automatisch generierte Beschreibung">
            <a:extLst>
              <a:ext uri="{FF2B5EF4-FFF2-40B4-BE49-F238E27FC236}">
                <a16:creationId xmlns:a16="http://schemas.microsoft.com/office/drawing/2014/main" id="{BE7E4A42-07F1-478F-BBCF-D1A69F66733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9000" contrast="5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737" t="20118" b="27976"/>
          <a:stretch/>
        </p:blipFill>
        <p:spPr>
          <a:xfrm>
            <a:off x="7729143" y="326463"/>
            <a:ext cx="4169603" cy="1651889"/>
          </a:xfrm>
          <a:prstGeom prst="rect">
            <a:avLst/>
          </a:prstGeom>
          <a:ln w="38100">
            <a:solidFill>
              <a:schemeClr val="bg1">
                <a:lumMod val="95000"/>
              </a:schemeClr>
            </a:solidFill>
          </a:ln>
        </p:spPr>
      </p:pic>
      <p:pic>
        <p:nvPicPr>
          <p:cNvPr id="8" name="Grafik 16">
            <a:extLst>
              <a:ext uri="{FF2B5EF4-FFF2-40B4-BE49-F238E27FC236}">
                <a16:creationId xmlns:a16="http://schemas.microsoft.com/office/drawing/2014/main" id="{2C3F96EC-D37C-40FC-A060-EE06945353A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1172" y="2404758"/>
            <a:ext cx="4525543" cy="3914762"/>
          </a:xfrm>
          <a:prstGeom prst="rect">
            <a:avLst/>
          </a:prstGeom>
        </p:spPr>
      </p:pic>
      <p:sp>
        <p:nvSpPr>
          <p:cNvPr id="9" name="Textfeld 20">
            <a:extLst>
              <a:ext uri="{FF2B5EF4-FFF2-40B4-BE49-F238E27FC236}">
                <a16:creationId xmlns:a16="http://schemas.microsoft.com/office/drawing/2014/main" id="{4C8DA957-2BC3-4C53-A1A3-331C8EF945F5}"/>
              </a:ext>
            </a:extLst>
          </p:cNvPr>
          <p:cNvSpPr txBox="1"/>
          <p:nvPr/>
        </p:nvSpPr>
        <p:spPr>
          <a:xfrm>
            <a:off x="3381569" y="5530686"/>
            <a:ext cx="41696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Niedermayer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et al., Phys. Rev. Lett. 125, 164801 (2020)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8803EFE-2770-4B92-8F79-2618CD83969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06835" y="137602"/>
            <a:ext cx="1484671" cy="279076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A97DC31-A5CB-4560-A88B-0B6A462C4FE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4432" y="4573050"/>
            <a:ext cx="6766868" cy="991636"/>
          </a:xfrm>
          <a:prstGeom prst="rect">
            <a:avLst/>
          </a:prstGeom>
        </p:spPr>
      </p:pic>
      <p:sp>
        <p:nvSpPr>
          <p:cNvPr id="14" name="Arrow: Right 13">
            <a:extLst>
              <a:ext uri="{FF2B5EF4-FFF2-40B4-BE49-F238E27FC236}">
                <a16:creationId xmlns:a16="http://schemas.microsoft.com/office/drawing/2014/main" id="{ED155A8D-73CD-4587-8008-93D34FA02B76}"/>
              </a:ext>
            </a:extLst>
          </p:cNvPr>
          <p:cNvSpPr/>
          <p:nvPr/>
        </p:nvSpPr>
        <p:spPr>
          <a:xfrm flipH="1">
            <a:off x="7102629" y="433913"/>
            <a:ext cx="245807" cy="129785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763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94BCE0B-316E-4784-A179-4E639CCAB5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31247" y="6559297"/>
            <a:ext cx="776973" cy="365125"/>
          </a:xfrm>
        </p:spPr>
        <p:txBody>
          <a:bodyPr/>
          <a:lstStyle/>
          <a:p>
            <a:fld id="{1F09A733-2CF0-49AA-9281-D333DC9D2330}" type="slidenum">
              <a:rPr lang="en-GB" smtClean="0"/>
              <a:pPr/>
              <a:t>23</a:t>
            </a:fld>
            <a:endParaRPr lang="en-GB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8AC91DB7-1471-4412-9625-7E4C5A10D74E}"/>
              </a:ext>
            </a:extLst>
          </p:cNvPr>
          <p:cNvSpPr txBox="1">
            <a:spLocks/>
          </p:cNvSpPr>
          <p:nvPr/>
        </p:nvSpPr>
        <p:spPr>
          <a:xfrm>
            <a:off x="846298" y="6924422"/>
            <a:ext cx="10993641" cy="5236678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For top-illumination:</a:t>
            </a:r>
          </a:p>
          <a:p>
            <a:pPr lvl="1"/>
            <a:r>
              <a:rPr lang="en-US" sz="1700" dirty="0"/>
              <a:t>Field invariance is broken -&gt; field nodes form along channel</a:t>
            </a:r>
          </a:p>
          <a:p>
            <a:pPr lvl="1"/>
            <a:r>
              <a:rPr lang="en-US" sz="1700" dirty="0"/>
              <a:t>Transversal forces now in both directions</a:t>
            </a:r>
          </a:p>
          <a:p>
            <a:pPr marL="342900" lvl="1" indent="0">
              <a:buNone/>
            </a:pPr>
            <a:endParaRPr lang="en-US" sz="1700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07F746F-A03D-4FED-A95F-15A942E27591}"/>
              </a:ext>
            </a:extLst>
          </p:cNvPr>
          <p:cNvGrpSpPr/>
          <p:nvPr/>
        </p:nvGrpSpPr>
        <p:grpSpPr>
          <a:xfrm>
            <a:off x="7351456" y="2356860"/>
            <a:ext cx="4166931" cy="3311633"/>
            <a:chOff x="7673008" y="848385"/>
            <a:chExt cx="4166931" cy="3311633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561D5954-75F6-4A48-A59E-2BC535C48BE6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673008" y="858817"/>
              <a:ext cx="4166931" cy="3301201"/>
              <a:chOff x="5982980" y="677764"/>
              <a:chExt cx="4775711" cy="3783500"/>
            </a:xfrm>
          </p:grpSpPr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3EAE1FC5-EF46-4198-8D12-D2C198583D0C}"/>
                  </a:ext>
                </a:extLst>
              </p:cNvPr>
              <p:cNvSpPr/>
              <p:nvPr/>
            </p:nvSpPr>
            <p:spPr>
              <a:xfrm>
                <a:off x="5982980" y="677764"/>
                <a:ext cx="4775711" cy="37835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BE95F01A-6D06-4BDA-96B4-35B35E7DC0E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b="39018"/>
              <a:stretch/>
            </p:blipFill>
            <p:spPr>
              <a:xfrm>
                <a:off x="5982981" y="1170039"/>
                <a:ext cx="4448388" cy="3176060"/>
              </a:xfrm>
              <a:prstGeom prst="rect">
                <a:avLst/>
              </a:prstGeom>
            </p:spPr>
          </p:pic>
        </p:grpSp>
        <p:sp>
          <p:nvSpPr>
            <p:cNvPr id="10" name="Arrow: Down 9">
              <a:extLst>
                <a:ext uri="{FF2B5EF4-FFF2-40B4-BE49-F238E27FC236}">
                  <a16:creationId xmlns:a16="http://schemas.microsoft.com/office/drawing/2014/main" id="{3F3E0447-5BB7-4AF9-B7C1-0DBB38EAF9A0}"/>
                </a:ext>
              </a:extLst>
            </p:cNvPr>
            <p:cNvSpPr/>
            <p:nvPr/>
          </p:nvSpPr>
          <p:spPr>
            <a:xfrm>
              <a:off x="8521867" y="848385"/>
              <a:ext cx="855406" cy="353962"/>
            </a:xfrm>
            <a:prstGeom prst="downArrow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Arrow: Down 10">
              <a:extLst>
                <a:ext uri="{FF2B5EF4-FFF2-40B4-BE49-F238E27FC236}">
                  <a16:creationId xmlns:a16="http://schemas.microsoft.com/office/drawing/2014/main" id="{45A7BE12-6B86-452D-98EF-2C6EAD0F29E1}"/>
                </a:ext>
              </a:extLst>
            </p:cNvPr>
            <p:cNvSpPr/>
            <p:nvPr/>
          </p:nvSpPr>
          <p:spPr>
            <a:xfrm rot="5400000">
              <a:off x="10741742" y="2219542"/>
              <a:ext cx="855406" cy="353962"/>
            </a:xfrm>
            <a:prstGeom prst="downArrow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8" name="Grafik 16">
            <a:extLst>
              <a:ext uri="{FF2B5EF4-FFF2-40B4-BE49-F238E27FC236}">
                <a16:creationId xmlns:a16="http://schemas.microsoft.com/office/drawing/2014/main" id="{50FD6A97-5247-4AA6-B367-E916A2E4524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670" t="48796"/>
          <a:stretch/>
        </p:blipFill>
        <p:spPr>
          <a:xfrm>
            <a:off x="3519121" y="2678316"/>
            <a:ext cx="3380656" cy="2975209"/>
          </a:xfrm>
          <a:prstGeom prst="rect">
            <a:avLst/>
          </a:prstGeom>
        </p:spPr>
      </p:pic>
      <p:sp>
        <p:nvSpPr>
          <p:cNvPr id="19" name="Textfeld 20">
            <a:extLst>
              <a:ext uri="{FF2B5EF4-FFF2-40B4-BE49-F238E27FC236}">
                <a16:creationId xmlns:a16="http://schemas.microsoft.com/office/drawing/2014/main" id="{4D545680-2CF0-4E69-B7F0-A768B59C460E}"/>
              </a:ext>
            </a:extLst>
          </p:cNvPr>
          <p:cNvSpPr txBox="1"/>
          <p:nvPr/>
        </p:nvSpPr>
        <p:spPr>
          <a:xfrm>
            <a:off x="1742954" y="5675361"/>
            <a:ext cx="41696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Niedermayer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et al., Phys. Rev. Lett. 125, 164801 (2020)</a:t>
            </a:r>
          </a:p>
        </p:txBody>
      </p:sp>
      <p:sp>
        <p:nvSpPr>
          <p:cNvPr id="20" name="Textfeld 20">
            <a:extLst>
              <a:ext uri="{FF2B5EF4-FFF2-40B4-BE49-F238E27FC236}">
                <a16:creationId xmlns:a16="http://schemas.microsoft.com/office/drawing/2014/main" id="{4614413C-CFAA-4AB1-9868-705EECC80D36}"/>
              </a:ext>
            </a:extLst>
          </p:cNvPr>
          <p:cNvSpPr txBox="1"/>
          <p:nvPr/>
        </p:nvSpPr>
        <p:spPr>
          <a:xfrm>
            <a:off x="7451939" y="5675361"/>
            <a:ext cx="38674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Shiloh, et al., Opt. Express 29, 14403-14411 (2021)</a:t>
            </a:r>
          </a:p>
        </p:txBody>
      </p:sp>
      <p:sp>
        <p:nvSpPr>
          <p:cNvPr id="27" name="Title 4">
            <a:extLst>
              <a:ext uri="{FF2B5EF4-FFF2-40B4-BE49-F238E27FC236}">
                <a16:creationId xmlns:a16="http://schemas.microsoft.com/office/drawing/2014/main" id="{ADB315A0-16C2-4A33-8091-EA9321063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5229" y="215602"/>
            <a:ext cx="10993643" cy="643215"/>
          </a:xfrm>
        </p:spPr>
        <p:txBody>
          <a:bodyPr>
            <a:normAutofit/>
          </a:bodyPr>
          <a:lstStyle/>
          <a:p>
            <a:r>
              <a:rPr lang="en-US" sz="3600" dirty="0"/>
              <a:t>Guiding in 3D - The concept</a:t>
            </a:r>
          </a:p>
        </p:txBody>
      </p:sp>
      <p:pic>
        <p:nvPicPr>
          <p:cNvPr id="29" name="Grafik 16">
            <a:extLst>
              <a:ext uri="{FF2B5EF4-FFF2-40B4-BE49-F238E27FC236}">
                <a16:creationId xmlns:a16="http://schemas.microsoft.com/office/drawing/2014/main" id="{F0D79D6F-8190-43F1-AC17-3F3A98D505F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670" t="-1" b="50355"/>
          <a:stretch/>
        </p:blipFill>
        <p:spPr>
          <a:xfrm>
            <a:off x="625229" y="2971374"/>
            <a:ext cx="2893892" cy="2469254"/>
          </a:xfrm>
          <a:prstGeom prst="rect">
            <a:avLst/>
          </a:prstGeom>
        </p:spPr>
      </p:pic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9C847FE6-D968-4BE2-83BE-4369767A8C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5233" y="1243615"/>
            <a:ext cx="10993641" cy="5236678"/>
          </a:xfrm>
        </p:spPr>
        <p:txBody>
          <a:bodyPr/>
          <a:lstStyle/>
          <a:p>
            <a:r>
              <a:rPr lang="en-US" dirty="0"/>
              <a:t>Another way to break invariance: Top illumination!</a:t>
            </a:r>
            <a:br>
              <a:rPr lang="en-US" dirty="0"/>
            </a:br>
            <a:r>
              <a:rPr lang="en-US" dirty="0"/>
              <a:t>-&gt; Reflection from substrate breaks invariance</a:t>
            </a:r>
            <a:br>
              <a:rPr lang="en-US" dirty="0"/>
            </a:br>
            <a:r>
              <a:rPr lang="en-US" dirty="0"/>
              <a:t>-&gt; Similar field profiles to stacked structure</a:t>
            </a:r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C19066BB-CF9C-446F-BE60-0DF0592D5034}"/>
              </a:ext>
            </a:extLst>
          </p:cNvPr>
          <p:cNvSpPr/>
          <p:nvPr/>
        </p:nvSpPr>
        <p:spPr>
          <a:xfrm>
            <a:off x="7244269" y="274187"/>
            <a:ext cx="4675464" cy="1824213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456B"/>
                </a:solidFill>
              </a:rPr>
              <a:t>Two questions arise:</a:t>
            </a:r>
          </a:p>
          <a:p>
            <a:pPr marL="342900" indent="-342900" algn="ctr">
              <a:buAutoNum type="arabicPeriod"/>
            </a:pPr>
            <a:r>
              <a:rPr lang="en-US" dirty="0">
                <a:solidFill>
                  <a:srgbClr val="00456B"/>
                </a:solidFill>
              </a:rPr>
              <a:t>Do we need the stacked structure or is top-illumination sufficient</a:t>
            </a:r>
          </a:p>
          <a:p>
            <a:pPr marL="342900" indent="-342900" algn="ctr">
              <a:buAutoNum type="arabicPeriod"/>
            </a:pPr>
            <a:r>
              <a:rPr lang="en-US" dirty="0">
                <a:solidFill>
                  <a:srgbClr val="00456B"/>
                </a:solidFill>
              </a:rPr>
              <a:t>If so, did we already have 3D confinement in previous measurements?</a:t>
            </a:r>
          </a:p>
        </p:txBody>
      </p:sp>
    </p:spTree>
    <p:extLst>
      <p:ext uri="{BB962C8B-B14F-4D97-AF65-F5344CB8AC3E}">
        <p14:creationId xmlns:p14="http://schemas.microsoft.com/office/powerpoint/2010/main" val="1064610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uiExpand="1" build="allAtOnce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D77AEA-7951-489A-BF9A-42B5DC7F7E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Guiding in 3D – Material combinations</a:t>
            </a:r>
          </a:p>
        </p:txBody>
      </p:sp>
      <p:sp>
        <p:nvSpPr>
          <p:cNvPr id="21" name="Inhaltsplatzhalter 20">
            <a:extLst>
              <a:ext uri="{FF2B5EF4-FFF2-40B4-BE49-F238E27FC236}">
                <a16:creationId xmlns:a16="http://schemas.microsoft.com/office/drawing/2014/main" id="{28580E7B-E8C7-48BC-A0FD-9B5E607D4B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5233" y="1011402"/>
            <a:ext cx="10993641" cy="5236678"/>
          </a:xfrm>
        </p:spPr>
        <p:txBody>
          <a:bodyPr/>
          <a:lstStyle/>
          <a:p>
            <a:r>
              <a:rPr lang="en-US" dirty="0"/>
              <a:t>How does the material influence 3D APF?</a:t>
            </a:r>
            <a:br>
              <a:rPr lang="en-US" dirty="0"/>
            </a:br>
            <a:r>
              <a:rPr lang="en-US" dirty="0"/>
              <a:t>-&gt; Nodes less pronounced for lower contrast</a:t>
            </a:r>
          </a:p>
          <a:p>
            <a:r>
              <a:rPr lang="en-US" dirty="0"/>
              <a:t>Only Silicon: Nodes forming as well</a:t>
            </a:r>
            <a:br>
              <a:rPr lang="en-US" dirty="0"/>
            </a:br>
            <a:r>
              <a:rPr lang="en-US" dirty="0"/>
              <a:t>-&gt; due to top-illumination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A9E43BD-00A4-4EA1-85BE-82176F1AC6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31247" y="6552789"/>
            <a:ext cx="776973" cy="365125"/>
          </a:xfrm>
        </p:spPr>
        <p:txBody>
          <a:bodyPr/>
          <a:lstStyle/>
          <a:p>
            <a:fld id="{1F09A733-2CF0-49AA-9281-D333DC9D2330}" type="slidenum">
              <a:rPr lang="en-GB" smtClean="0"/>
              <a:pPr/>
              <a:t>24</a:t>
            </a:fld>
            <a:endParaRPr lang="en-GB" dirty="0"/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B0B71D48-59B5-3DC1-1052-5A2B736976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830" t="50002"/>
          <a:stretch/>
        </p:blipFill>
        <p:spPr>
          <a:xfrm>
            <a:off x="-18510" y="3478500"/>
            <a:ext cx="2430995" cy="209567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D89928B-F15E-42D5-9AE5-B16D1EECAE0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261"/>
          <a:stretch/>
        </p:blipFill>
        <p:spPr>
          <a:xfrm>
            <a:off x="2610463" y="2361251"/>
            <a:ext cx="9064001" cy="3818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648155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E30CB4-EBF2-4823-916B-8F589EE913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Guiding in 3D – First </a:t>
            </a:r>
            <a:r>
              <a:rPr lang="en-US" sz="3600" i="1" dirty="0"/>
              <a:t>preliminary</a:t>
            </a:r>
            <a:r>
              <a:rPr lang="en-US" sz="3600" dirty="0"/>
              <a:t> simulation 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FAE2B5-C210-402F-B31C-4045A8653F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648" y="1531293"/>
            <a:ext cx="10993641" cy="5236678"/>
          </a:xfrm>
        </p:spPr>
        <p:txBody>
          <a:bodyPr/>
          <a:lstStyle/>
          <a:p>
            <a:r>
              <a:rPr lang="en-US" dirty="0"/>
              <a:t>All structures show guiding, but is it 3D APF?</a:t>
            </a:r>
            <a:br>
              <a:rPr lang="en-US" dirty="0"/>
            </a:br>
            <a:r>
              <a:rPr lang="en-US" dirty="0"/>
              <a:t>-&gt; Need to find a way to distinguish between </a:t>
            </a:r>
            <a:br>
              <a:rPr lang="en-US" dirty="0"/>
            </a:br>
            <a:r>
              <a:rPr lang="en-US" dirty="0"/>
              <a:t>    2D and 3D guiding</a:t>
            </a:r>
          </a:p>
          <a:p>
            <a:r>
              <a:rPr lang="en-US" dirty="0"/>
              <a:t>Note: Pure silicon shows strongest guiding</a:t>
            </a:r>
            <a:br>
              <a:rPr lang="en-US" dirty="0"/>
            </a:br>
            <a:r>
              <a:rPr lang="en-US" dirty="0"/>
              <a:t>-&gt; Structures not yet optimized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99A707-52C4-4A10-9E66-0A6DC7EFAB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31247" y="6559297"/>
            <a:ext cx="776973" cy="365125"/>
          </a:xfrm>
        </p:spPr>
        <p:txBody>
          <a:bodyPr/>
          <a:lstStyle/>
          <a:p>
            <a:fld id="{1F09A733-2CF0-49AA-9281-D333DC9D2330}" type="slidenum">
              <a:rPr lang="en-GB" smtClean="0"/>
              <a:pPr/>
              <a:t>25</a:t>
            </a:fld>
            <a:endParaRPr lang="en-GB" dirty="0"/>
          </a:p>
        </p:txBody>
      </p:sp>
      <p:pic>
        <p:nvPicPr>
          <p:cNvPr id="9" name="Grafik 20">
            <a:extLst>
              <a:ext uri="{FF2B5EF4-FFF2-40B4-BE49-F238E27FC236}">
                <a16:creationId xmlns:a16="http://schemas.microsoft.com/office/drawing/2014/main" id="{4A1DCA09-1185-43F9-B7D6-85A5E0C80EB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413" b="39168"/>
          <a:stretch/>
        </p:blipFill>
        <p:spPr>
          <a:xfrm>
            <a:off x="1444257" y="3689703"/>
            <a:ext cx="3261224" cy="243712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82D4686-DCF3-4C80-B134-983501EE1FA8}"/>
              </a:ext>
            </a:extLst>
          </p:cNvPr>
          <p:cNvSpPr txBox="1"/>
          <p:nvPr/>
        </p:nvSpPr>
        <p:spPr>
          <a:xfrm>
            <a:off x="5535022" y="5593808"/>
            <a:ext cx="46373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First measurements incoming!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09FEBD35-F272-43BC-A65C-6F32FE0509D7}"/>
              </a:ext>
            </a:extLst>
          </p:cNvPr>
          <p:cNvGrpSpPr>
            <a:grpSpLocks noChangeAspect="1"/>
          </p:cNvGrpSpPr>
          <p:nvPr/>
        </p:nvGrpSpPr>
        <p:grpSpPr>
          <a:xfrm>
            <a:off x="6081681" y="1323696"/>
            <a:ext cx="4841664" cy="3701299"/>
            <a:chOff x="7042613" y="844123"/>
            <a:chExt cx="3705225" cy="2832528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4DF218A8-A9F9-4003-B1C6-5E4E66C2583D}"/>
                </a:ext>
              </a:extLst>
            </p:cNvPr>
            <p:cNvSpPr/>
            <p:nvPr/>
          </p:nvSpPr>
          <p:spPr>
            <a:xfrm>
              <a:off x="7042613" y="1002993"/>
              <a:ext cx="3532524" cy="267365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8" name="Graphic 17">
              <a:extLst>
                <a:ext uri="{FF2B5EF4-FFF2-40B4-BE49-F238E27FC236}">
                  <a16:creationId xmlns:a16="http://schemas.microsoft.com/office/drawing/2014/main" id="{EAB5115F-FEA5-40F7-AF1C-61690CD6F5B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7042613" y="844123"/>
              <a:ext cx="3705225" cy="2781300"/>
            </a:xfrm>
            <a:prstGeom prst="rect">
              <a:avLst/>
            </a:prstGeom>
          </p:spPr>
        </p:pic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1AE58956-E44D-441D-92E2-1130028ECECD}"/>
              </a:ext>
            </a:extLst>
          </p:cNvPr>
          <p:cNvSpPr txBox="1"/>
          <p:nvPr/>
        </p:nvSpPr>
        <p:spPr>
          <a:xfrm>
            <a:off x="7058652" y="3263557"/>
            <a:ext cx="2057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Preliminary!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B790B7E-5CA8-4E15-999B-BF1F6BE54FDF}"/>
              </a:ext>
            </a:extLst>
          </p:cNvPr>
          <p:cNvSpPr txBox="1"/>
          <p:nvPr/>
        </p:nvSpPr>
        <p:spPr>
          <a:xfrm>
            <a:off x="3454003" y="3872799"/>
            <a:ext cx="1816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2D APF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340FD48-0394-4B27-AD5F-6B1D2BFF06A8}"/>
              </a:ext>
            </a:extLst>
          </p:cNvPr>
          <p:cNvSpPr txBox="1"/>
          <p:nvPr/>
        </p:nvSpPr>
        <p:spPr>
          <a:xfrm>
            <a:off x="1803937" y="6076870"/>
            <a:ext cx="619432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400" dirty="0"/>
              <a:t>Shiloh, R., et al., </a:t>
            </a:r>
            <a:r>
              <a:rPr lang="de-DE" sz="1400" i="1" dirty="0"/>
              <a:t>Nature</a:t>
            </a:r>
            <a:r>
              <a:rPr lang="de-DE" sz="1400" dirty="0"/>
              <a:t> 597, 498 (2021)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1C84E36-3714-4363-95F9-407396723EEF}"/>
              </a:ext>
            </a:extLst>
          </p:cNvPr>
          <p:cNvSpPr txBox="1"/>
          <p:nvPr/>
        </p:nvSpPr>
        <p:spPr>
          <a:xfrm>
            <a:off x="5904262" y="1222474"/>
            <a:ext cx="31665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First simulation data:</a:t>
            </a:r>
          </a:p>
        </p:txBody>
      </p:sp>
    </p:spTree>
    <p:extLst>
      <p:ext uri="{BB962C8B-B14F-4D97-AF65-F5344CB8AC3E}">
        <p14:creationId xmlns:p14="http://schemas.microsoft.com/office/powerpoint/2010/main" val="3851724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5" name="Picture 71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827" b="14839"/>
          <a:stretch/>
        </p:blipFill>
        <p:spPr>
          <a:xfrm>
            <a:off x="8359674" y="2918594"/>
            <a:ext cx="3470604" cy="2458270"/>
          </a:xfrm>
          <a:prstGeom prst="rect">
            <a:avLst/>
          </a:prstGeom>
        </p:spPr>
      </p:pic>
      <p:grpSp>
        <p:nvGrpSpPr>
          <p:cNvPr id="486" name="Group 72"/>
          <p:cNvGrpSpPr/>
          <p:nvPr/>
        </p:nvGrpSpPr>
        <p:grpSpPr>
          <a:xfrm>
            <a:off x="9990470" y="2917040"/>
            <a:ext cx="1067343" cy="1089918"/>
            <a:chOff x="818092" y="1017686"/>
            <a:chExt cx="1073115" cy="1095811"/>
          </a:xfrm>
        </p:grpSpPr>
        <p:cxnSp>
          <p:nvCxnSpPr>
            <p:cNvPr id="509" name="Straight Arrow Connector 95"/>
            <p:cNvCxnSpPr/>
            <p:nvPr/>
          </p:nvCxnSpPr>
          <p:spPr>
            <a:xfrm>
              <a:off x="1165037" y="1570747"/>
              <a:ext cx="425591" cy="119697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0" name="Straight Arrow Connector 96"/>
            <p:cNvCxnSpPr/>
            <p:nvPr/>
          </p:nvCxnSpPr>
          <p:spPr>
            <a:xfrm flipH="1">
              <a:off x="1111916" y="1460340"/>
              <a:ext cx="288193" cy="465684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none"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1" name="Straight Arrow Connector 97"/>
            <p:cNvCxnSpPr/>
            <p:nvPr/>
          </p:nvCxnSpPr>
          <p:spPr>
            <a:xfrm flipV="1">
              <a:off x="1305249" y="1244852"/>
              <a:ext cx="0" cy="491029"/>
            </a:xfrm>
            <a:prstGeom prst="straightConnector1">
              <a:avLst/>
            </a:prstGeom>
            <a:ln w="25400">
              <a:gradFill flip="none" rotWithShape="1">
                <a:gsLst>
                  <a:gs pos="29000">
                    <a:srgbClr val="090909"/>
                  </a:gs>
                  <a:gs pos="0">
                    <a:schemeClr val="tx1">
                      <a:alpha val="0"/>
                    </a:schemeClr>
                  </a:gs>
                  <a:gs pos="100000">
                    <a:schemeClr val="tx1"/>
                  </a:gs>
                </a:gsLst>
                <a:lin ang="5400000" scaled="1"/>
                <a:tileRect/>
              </a:gra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12" name="Rectangle 98"/>
                <p:cNvSpPr/>
                <p:nvPr/>
              </p:nvSpPr>
              <p:spPr>
                <a:xfrm>
                  <a:off x="1465108" y="1301189"/>
                  <a:ext cx="426099" cy="427659"/>
                </a:xfrm>
                <a:prstGeom prst="rect">
                  <a:avLst/>
                </a:prstGeom>
                <a:ln>
                  <a:noFill/>
                </a:ln>
                <a:effectLst>
                  <a:glow rad="139700">
                    <a:schemeClr val="accent3">
                      <a:alpha val="40000"/>
                    </a:schemeClr>
                  </a:glow>
                </a:effectLst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̂"/>
                            <m:ctrlPr>
                              <a:rPr lang="en-US" i="1">
                                <a:effectLst>
                                  <a:glow rad="228600">
                                    <a:schemeClr val="accent4">
                                      <a:satMod val="175000"/>
                                      <a:alpha val="40000"/>
                                    </a:schemeClr>
                                  </a:glow>
                                </a:effectLst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effectLst>
                                  <a:glow rad="228600">
                                    <a:schemeClr val="accent4">
                                      <a:satMod val="175000"/>
                                      <a:alpha val="40000"/>
                                    </a:schemeClr>
                                  </a:glow>
                                </a:effectLst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acc>
                      </m:oMath>
                    </m:oMathPara>
                  </a14:m>
                  <a:endParaRPr lang="de-DE" dirty="0">
                    <a:effectLst>
                      <a:glow rad="228600">
                        <a:schemeClr val="accent3">
                          <a:satMod val="175000"/>
                          <a:alpha val="40000"/>
                        </a:schemeClr>
                      </a:glow>
                    </a:effectLst>
                  </a:endParaRPr>
                </a:p>
              </p:txBody>
            </p:sp>
          </mc:Choice>
          <mc:Fallback xmlns="">
            <p:sp>
              <p:nvSpPr>
                <p:cNvPr id="512" name="Rectangle 9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65108" y="1301189"/>
                  <a:ext cx="426099" cy="427659"/>
                </a:xfrm>
                <a:prstGeom prst="rect">
                  <a:avLst/>
                </a:prstGeom>
                <a:blipFill>
                  <a:blip r:embed="rId4"/>
                  <a:stretch>
                    <a:fillRect r="-3448"/>
                  </a:stretch>
                </a:blipFill>
                <a:ln>
                  <a:noFill/>
                </a:ln>
                <a:effectLst>
                  <a:glow rad="139700">
                    <a:schemeClr val="accent3">
                      <a:alpha val="40000"/>
                    </a:schemeClr>
                  </a:glow>
                </a:effectLst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13" name="Rectangle 99"/>
                <p:cNvSpPr/>
                <p:nvPr/>
              </p:nvSpPr>
              <p:spPr>
                <a:xfrm>
                  <a:off x="818092" y="1685838"/>
                  <a:ext cx="409618" cy="42765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̂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𝑧</m:t>
                            </m:r>
                          </m:e>
                        </m:acc>
                      </m:oMath>
                    </m:oMathPara>
                  </a14:m>
                  <a:endParaRPr lang="de-DE" dirty="0"/>
                </a:p>
              </p:txBody>
            </p:sp>
          </mc:Choice>
          <mc:Fallback xmlns="">
            <p:sp>
              <p:nvSpPr>
                <p:cNvPr id="513" name="Rectangle 9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18092" y="1685838"/>
                  <a:ext cx="409618" cy="427659"/>
                </a:xfrm>
                <a:prstGeom prst="rect">
                  <a:avLst/>
                </a:prstGeom>
                <a:blipFill>
                  <a:blip r:embed="rId5"/>
                  <a:stretch>
                    <a:fillRect t="-5714" r="-37313"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14" name="Rectangle 100"/>
                <p:cNvSpPr/>
                <p:nvPr/>
              </p:nvSpPr>
              <p:spPr>
                <a:xfrm>
                  <a:off x="981043" y="1017686"/>
                  <a:ext cx="430035" cy="42765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̂"/>
                            <m:ctrlPr>
                              <a:rPr lang="en-US" i="1">
                                <a:effectLst>
                                  <a:glow rad="228600">
                                    <a:schemeClr val="accent3">
                                      <a:satMod val="175000"/>
                                      <a:alpha val="40000"/>
                                    </a:schemeClr>
                                  </a:glow>
                                </a:effectLst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effectLst>
                                  <a:glow rad="228600">
                                    <a:schemeClr val="accent3">
                                      <a:satMod val="175000"/>
                                      <a:alpha val="40000"/>
                                    </a:schemeClr>
                                  </a:glow>
                                </a:effectLst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</m:acc>
                      </m:oMath>
                    </m:oMathPara>
                  </a14:m>
                  <a:endParaRPr lang="de-DE" dirty="0">
                    <a:effectLst>
                      <a:glow rad="228600">
                        <a:schemeClr val="accent3">
                          <a:satMod val="175000"/>
                          <a:alpha val="40000"/>
                        </a:schemeClr>
                      </a:glow>
                    </a:effectLst>
                  </a:endParaRPr>
                </a:p>
              </p:txBody>
            </p:sp>
          </mc:Choice>
          <mc:Fallback xmlns="">
            <p:sp>
              <p:nvSpPr>
                <p:cNvPr id="514" name="Rectangle 10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81043" y="1017686"/>
                  <a:ext cx="430035" cy="427659"/>
                </a:xfrm>
                <a:prstGeom prst="rect">
                  <a:avLst/>
                </a:prstGeom>
                <a:blipFill>
                  <a:blip r:embed="rId6"/>
                  <a:stretch>
                    <a:fillRect l="-5714" t="-25714" r="-41429" b="-12857"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487" name="Straight Arrow Connector 73"/>
          <p:cNvCxnSpPr/>
          <p:nvPr/>
        </p:nvCxnSpPr>
        <p:spPr>
          <a:xfrm>
            <a:off x="9093631" y="3128826"/>
            <a:ext cx="2028518" cy="570519"/>
          </a:xfrm>
          <a:prstGeom prst="straightConnector1">
            <a:avLst/>
          </a:prstGeom>
          <a:ln>
            <a:solidFill>
              <a:schemeClr val="tx1"/>
            </a:solidFill>
            <a:prstDash val="solid"/>
            <a:headEnd type="none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8" name="Group 74"/>
          <p:cNvGrpSpPr/>
          <p:nvPr/>
        </p:nvGrpSpPr>
        <p:grpSpPr>
          <a:xfrm>
            <a:off x="8642963" y="2550234"/>
            <a:ext cx="1075749" cy="1089918"/>
            <a:chOff x="818092" y="1017686"/>
            <a:chExt cx="1081566" cy="1095811"/>
          </a:xfrm>
        </p:grpSpPr>
        <p:cxnSp>
          <p:nvCxnSpPr>
            <p:cNvPr id="503" name="Straight Arrow Connector 89"/>
            <p:cNvCxnSpPr/>
            <p:nvPr/>
          </p:nvCxnSpPr>
          <p:spPr>
            <a:xfrm>
              <a:off x="1165037" y="1570747"/>
              <a:ext cx="425591" cy="119697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4" name="Straight Arrow Connector 90"/>
            <p:cNvCxnSpPr/>
            <p:nvPr/>
          </p:nvCxnSpPr>
          <p:spPr>
            <a:xfrm flipH="1">
              <a:off x="1111916" y="1460340"/>
              <a:ext cx="288193" cy="465684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none"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5" name="Straight Arrow Connector 91"/>
            <p:cNvCxnSpPr/>
            <p:nvPr/>
          </p:nvCxnSpPr>
          <p:spPr>
            <a:xfrm flipV="1">
              <a:off x="1305249" y="1244852"/>
              <a:ext cx="0" cy="491029"/>
            </a:xfrm>
            <a:prstGeom prst="straightConnector1">
              <a:avLst/>
            </a:prstGeom>
            <a:ln w="25400">
              <a:gradFill flip="none" rotWithShape="1">
                <a:gsLst>
                  <a:gs pos="29000">
                    <a:srgbClr val="090909"/>
                  </a:gs>
                  <a:gs pos="0">
                    <a:schemeClr val="tx1">
                      <a:alpha val="0"/>
                    </a:schemeClr>
                  </a:gs>
                  <a:gs pos="100000">
                    <a:schemeClr val="tx1"/>
                  </a:gs>
                </a:gsLst>
                <a:lin ang="5400000" scaled="1"/>
                <a:tileRect/>
              </a:gra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06" name="Rectangle 92"/>
                <p:cNvSpPr/>
                <p:nvPr/>
              </p:nvSpPr>
              <p:spPr>
                <a:xfrm>
                  <a:off x="1473558" y="1356989"/>
                  <a:ext cx="426100" cy="42765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̂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acc>
                      </m:oMath>
                    </m:oMathPara>
                  </a14:m>
                  <a:endParaRPr lang="de-DE" dirty="0"/>
                </a:p>
              </p:txBody>
            </p:sp>
          </mc:Choice>
          <mc:Fallback xmlns="">
            <p:sp>
              <p:nvSpPr>
                <p:cNvPr id="506" name="Rectangle 9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73558" y="1356989"/>
                  <a:ext cx="426100" cy="427659"/>
                </a:xfrm>
                <a:prstGeom prst="rect">
                  <a:avLst/>
                </a:prstGeom>
                <a:blipFill>
                  <a:blip r:embed="rId7"/>
                  <a:stretch>
                    <a:fillRect t="-5714" r="-18841"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07" name="Rectangle 93"/>
                <p:cNvSpPr/>
                <p:nvPr/>
              </p:nvSpPr>
              <p:spPr>
                <a:xfrm>
                  <a:off x="818092" y="1685838"/>
                  <a:ext cx="409618" cy="42765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̂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𝑧</m:t>
                            </m:r>
                          </m:e>
                        </m:acc>
                      </m:oMath>
                    </m:oMathPara>
                  </a14:m>
                  <a:endParaRPr lang="de-DE" dirty="0"/>
                </a:p>
              </p:txBody>
            </p:sp>
          </mc:Choice>
          <mc:Fallback xmlns="">
            <p:sp>
              <p:nvSpPr>
                <p:cNvPr id="507" name="Rectangle 9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18092" y="1685838"/>
                  <a:ext cx="409618" cy="427659"/>
                </a:xfrm>
                <a:prstGeom prst="rect">
                  <a:avLst/>
                </a:prstGeom>
                <a:blipFill>
                  <a:blip r:embed="rId8"/>
                  <a:stretch>
                    <a:fillRect t="-5714" r="-39394"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08" name="Rectangle 94"/>
                <p:cNvSpPr/>
                <p:nvPr/>
              </p:nvSpPr>
              <p:spPr>
                <a:xfrm>
                  <a:off x="981044" y="1017686"/>
                  <a:ext cx="430035" cy="42765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̂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</m:acc>
                      </m:oMath>
                    </m:oMathPara>
                  </a14:m>
                  <a:endParaRPr lang="de-DE" dirty="0"/>
                </a:p>
              </p:txBody>
            </p:sp>
          </mc:Choice>
          <mc:Fallback xmlns="">
            <p:sp>
              <p:nvSpPr>
                <p:cNvPr id="508" name="Rectangle 9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81044" y="1017686"/>
                  <a:ext cx="430035" cy="427659"/>
                </a:xfrm>
                <a:prstGeom prst="rect">
                  <a:avLst/>
                </a:prstGeom>
                <a:blipFill>
                  <a:blip r:embed="rId9"/>
                  <a:stretch>
                    <a:fillRect t="-5714" r="-21429"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489" name="Group 75"/>
          <p:cNvGrpSpPr/>
          <p:nvPr/>
        </p:nvGrpSpPr>
        <p:grpSpPr>
          <a:xfrm rot="840000">
            <a:off x="8723342" y="3464459"/>
            <a:ext cx="1102537" cy="425359"/>
            <a:chOff x="3922818" y="5594749"/>
            <a:chExt cx="1108499" cy="427659"/>
          </a:xfrm>
        </p:grpSpPr>
        <p:grpSp>
          <p:nvGrpSpPr>
            <p:cNvPr id="499" name="Group 85"/>
            <p:cNvGrpSpPr/>
            <p:nvPr/>
          </p:nvGrpSpPr>
          <p:grpSpPr>
            <a:xfrm>
              <a:off x="4243876" y="5645943"/>
              <a:ext cx="492918" cy="0"/>
              <a:chOff x="3812382" y="5805487"/>
              <a:chExt cx="492918" cy="0"/>
            </a:xfrm>
          </p:grpSpPr>
          <p:cxnSp>
            <p:nvCxnSpPr>
              <p:cNvPr id="501" name="Straight Arrow Connector 87"/>
              <p:cNvCxnSpPr/>
              <p:nvPr/>
            </p:nvCxnSpPr>
            <p:spPr>
              <a:xfrm>
                <a:off x="3812382" y="5805487"/>
                <a:ext cx="211931" cy="0"/>
              </a:xfrm>
              <a:prstGeom prst="straightConnector1">
                <a:avLst/>
              </a:prstGeom>
              <a:ln w="15875">
                <a:solidFill>
                  <a:schemeClr val="tx1"/>
                </a:solidFill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2" name="Straight Arrow Connector 88"/>
              <p:cNvCxnSpPr/>
              <p:nvPr/>
            </p:nvCxnSpPr>
            <p:spPr>
              <a:xfrm flipH="1">
                <a:off x="4093369" y="5805487"/>
                <a:ext cx="211931" cy="0"/>
              </a:xfrm>
              <a:prstGeom prst="straightConnector1">
                <a:avLst/>
              </a:prstGeom>
              <a:ln w="15875">
                <a:solidFill>
                  <a:schemeClr val="tx1"/>
                </a:solidFill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00" name="Rectangle 86"/>
            <p:cNvSpPr/>
            <p:nvPr/>
          </p:nvSpPr>
          <p:spPr>
            <a:xfrm>
              <a:off x="3922818" y="5594749"/>
              <a:ext cx="1108499" cy="42765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~620nm</a:t>
              </a:r>
              <a:endParaRPr lang="de-D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85ADCF25-1D26-816E-BCB6-EAD5489CFBEA}"/>
              </a:ext>
            </a:extLst>
          </p:cNvPr>
          <p:cNvGrpSpPr/>
          <p:nvPr/>
        </p:nvGrpSpPr>
        <p:grpSpPr>
          <a:xfrm>
            <a:off x="10168835" y="1917091"/>
            <a:ext cx="590016" cy="865647"/>
            <a:chOff x="9776767" y="2449783"/>
            <a:chExt cx="590016" cy="865647"/>
          </a:xfrm>
        </p:grpSpPr>
        <p:cxnSp>
          <p:nvCxnSpPr>
            <p:cNvPr id="490" name="Straight Arrow Connector 76"/>
            <p:cNvCxnSpPr/>
            <p:nvPr/>
          </p:nvCxnSpPr>
          <p:spPr>
            <a:xfrm>
              <a:off x="10075462" y="2449783"/>
              <a:ext cx="0" cy="865647"/>
            </a:xfrm>
            <a:prstGeom prst="straightConnector1">
              <a:avLst/>
            </a:prstGeom>
            <a:ln w="25400">
              <a:solidFill>
                <a:srgbClr val="FF0000"/>
              </a:solidFill>
              <a:prstDash val="solid"/>
              <a:tailEnd type="arrow" w="sm" len="sm"/>
            </a:ln>
            <a:effectLst>
              <a:glow rad="127000">
                <a:srgbClr val="FF0000">
                  <a:alpha val="50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1" name="Straight Arrow Connector 77"/>
            <p:cNvCxnSpPr/>
            <p:nvPr/>
          </p:nvCxnSpPr>
          <p:spPr>
            <a:xfrm>
              <a:off x="9776767" y="2682788"/>
              <a:ext cx="590016" cy="165942"/>
            </a:xfrm>
            <a:prstGeom prst="straightConnector1">
              <a:avLst/>
            </a:prstGeom>
            <a:ln w="25400">
              <a:solidFill>
                <a:srgbClr val="FF0000"/>
              </a:solidFill>
              <a:prstDash val="solid"/>
              <a:headEnd type="triangle" w="sm" len="sm"/>
              <a:tailEnd type="triangle" w="sm" len="sm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2" name="Rectangle 78"/>
          <p:cNvSpPr/>
          <p:nvPr/>
        </p:nvSpPr>
        <p:spPr>
          <a:xfrm>
            <a:off x="10607047" y="2460413"/>
            <a:ext cx="1483071" cy="3899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/>
              <a:t>TM-polarized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Operation principle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11531247" y="6559297"/>
            <a:ext cx="776973" cy="365125"/>
          </a:xfrm>
        </p:spPr>
        <p:txBody>
          <a:bodyPr/>
          <a:lstStyle/>
          <a:p>
            <a:fld id="{1F09A733-2CF0-49AA-9281-D333DC9D2330}" type="slidenum">
              <a:rPr lang="en-GB" smtClean="0"/>
              <a:pPr/>
              <a:t>2</a:t>
            </a:fld>
            <a:endParaRPr lang="en-GB"/>
          </a:p>
        </p:txBody>
      </p:sp>
      <p:grpSp>
        <p:nvGrpSpPr>
          <p:cNvPr id="25" name="Gruppieren 24">
            <a:extLst>
              <a:ext uri="{FF2B5EF4-FFF2-40B4-BE49-F238E27FC236}">
                <a16:creationId xmlns:a16="http://schemas.microsoft.com/office/drawing/2014/main" id="{9C450679-D383-091D-1603-CAA8D1B7A98E}"/>
              </a:ext>
            </a:extLst>
          </p:cNvPr>
          <p:cNvGrpSpPr/>
          <p:nvPr/>
        </p:nvGrpSpPr>
        <p:grpSpPr>
          <a:xfrm>
            <a:off x="4042663" y="1262063"/>
            <a:ext cx="3634487" cy="1354361"/>
            <a:chOff x="3876287" y="965915"/>
            <a:chExt cx="3641488" cy="1323439"/>
          </a:xfrm>
        </p:grpSpPr>
        <p:sp>
          <p:nvSpPr>
            <p:cNvPr id="396" name="Textfeld 395"/>
            <p:cNvSpPr txBox="1"/>
            <p:nvPr/>
          </p:nvSpPr>
          <p:spPr>
            <a:xfrm>
              <a:off x="3876287" y="965915"/>
              <a:ext cx="3641488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Depending on particles position:</a:t>
              </a:r>
            </a:p>
            <a:p>
              <a:r>
                <a:rPr lang="en-GB" sz="20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	Acceleration</a:t>
              </a:r>
            </a:p>
            <a:p>
              <a:r>
                <a:rPr lang="en-GB" sz="20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	Deceleration</a:t>
              </a:r>
            </a:p>
            <a:p>
              <a:r>
                <a:rPr lang="en-GB" sz="20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	Deflection</a:t>
              </a:r>
            </a:p>
          </p:txBody>
        </p:sp>
        <p:sp>
          <p:nvSpPr>
            <p:cNvPr id="516" name="Ellipse 515"/>
            <p:cNvSpPr/>
            <p:nvPr/>
          </p:nvSpPr>
          <p:spPr>
            <a:xfrm>
              <a:off x="4562910" y="1650905"/>
              <a:ext cx="244681" cy="244682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>
                  <a:solidFill>
                    <a:schemeClr val="tx1"/>
                  </a:solidFill>
                </a:rPr>
                <a:t>2</a:t>
              </a:r>
            </a:p>
          </p:txBody>
        </p:sp>
        <p:sp>
          <p:nvSpPr>
            <p:cNvPr id="515" name="Ellipse 514"/>
            <p:cNvSpPr/>
            <p:nvPr/>
          </p:nvSpPr>
          <p:spPr>
            <a:xfrm>
              <a:off x="4556345" y="1352908"/>
              <a:ext cx="244681" cy="244682"/>
            </a:xfrm>
            <a:prstGeom prst="ellipse">
              <a:avLst/>
            </a:prstGeom>
            <a:solidFill>
              <a:schemeClr val="accent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517" name="Ellipse 516"/>
            <p:cNvSpPr/>
            <p:nvPr/>
          </p:nvSpPr>
          <p:spPr>
            <a:xfrm>
              <a:off x="4261063" y="1972851"/>
              <a:ext cx="244681" cy="244682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>
                  <a:solidFill>
                    <a:schemeClr val="tx1"/>
                  </a:solidFill>
                </a:rPr>
                <a:t>3</a:t>
              </a:r>
            </a:p>
          </p:txBody>
        </p:sp>
        <p:sp>
          <p:nvSpPr>
            <p:cNvPr id="518" name="Ellipse 517"/>
            <p:cNvSpPr/>
            <p:nvPr/>
          </p:nvSpPr>
          <p:spPr>
            <a:xfrm>
              <a:off x="4563919" y="1971025"/>
              <a:ext cx="244681" cy="244682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>
                  <a:solidFill>
                    <a:schemeClr val="tx1"/>
                  </a:solidFill>
                </a:rPr>
                <a:t>4</a:t>
              </a:r>
            </a:p>
          </p:txBody>
        </p:sp>
      </p:grpSp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1076215E-32FC-97BE-6835-4DC53919E146}"/>
              </a:ext>
            </a:extLst>
          </p:cNvPr>
          <p:cNvGrpSpPr/>
          <p:nvPr/>
        </p:nvGrpSpPr>
        <p:grpSpPr>
          <a:xfrm>
            <a:off x="8656976" y="2891989"/>
            <a:ext cx="1104800" cy="606355"/>
            <a:chOff x="9751890" y="3219505"/>
            <a:chExt cx="1104800" cy="606355"/>
          </a:xfrm>
        </p:grpSpPr>
        <p:cxnSp>
          <p:nvCxnSpPr>
            <p:cNvPr id="266" name="Straight Arrow Connector 64"/>
            <p:cNvCxnSpPr/>
            <p:nvPr/>
          </p:nvCxnSpPr>
          <p:spPr>
            <a:xfrm rot="3429538" flipV="1">
              <a:off x="10308341" y="3277512"/>
              <a:ext cx="606355" cy="490342"/>
            </a:xfrm>
            <a:prstGeom prst="straightConnector1">
              <a:avLst/>
            </a:prstGeom>
            <a:noFill/>
            <a:ln w="95250">
              <a:gradFill flip="none" rotWithShape="1">
                <a:gsLst>
                  <a:gs pos="69000">
                    <a:srgbClr val="00B0F0">
                      <a:alpha val="20000"/>
                    </a:srgbClr>
                  </a:gs>
                  <a:gs pos="0">
                    <a:srgbClr val="00B0F0"/>
                  </a:gs>
                  <a:gs pos="100000">
                    <a:srgbClr val="00B0F0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headEnd type="none"/>
              <a:tailEnd type="triangle" w="med" len="med"/>
            </a:ln>
            <a:effectLst>
              <a:glow rad="50800">
                <a:srgbClr val="4A7EBB">
                  <a:alpha val="10000"/>
                </a:srgbClr>
              </a:glow>
              <a:outerShdw blurRad="50800" dist="38100" dir="2700000" algn="tl" rotWithShape="0">
                <a:prstClr val="black">
                  <a:alpha val="40000"/>
                </a:prstClr>
              </a:outerShdw>
              <a:softEdge rad="0"/>
            </a:effectLst>
            <a:scene3d>
              <a:camera prst="orthographicFront">
                <a:rot lat="298833" lon="1501130" rev="26166"/>
              </a:camera>
              <a:lightRig rig="balanced" dir="t"/>
            </a:scene3d>
            <a:sp3d extrusionH="25400" prstMaterial="powder">
              <a:bevelT/>
              <a:bevelB w="6985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grpSp>
          <p:nvGrpSpPr>
            <p:cNvPr id="7" name="Gruppieren 6"/>
            <p:cNvGrpSpPr/>
            <p:nvPr/>
          </p:nvGrpSpPr>
          <p:grpSpPr>
            <a:xfrm>
              <a:off x="9751890" y="3282649"/>
              <a:ext cx="526501" cy="217960"/>
              <a:chOff x="8694721" y="3659639"/>
              <a:chExt cx="526501" cy="217960"/>
            </a:xfrm>
          </p:grpSpPr>
          <p:sp>
            <p:nvSpPr>
              <p:cNvPr id="272" name="Oval 65"/>
              <p:cNvSpPr/>
              <p:nvPr/>
            </p:nvSpPr>
            <p:spPr>
              <a:xfrm rot="3429538">
                <a:off x="9100514" y="3827107"/>
                <a:ext cx="50492" cy="50491"/>
              </a:xfrm>
              <a:prstGeom prst="ellipse">
                <a:avLst/>
              </a:prstGeom>
              <a:solidFill>
                <a:srgbClr val="00B0F0">
                  <a:alpha val="75000"/>
                </a:srgbClr>
              </a:solidFill>
              <a:ln w="0">
                <a:noFill/>
              </a:ln>
              <a:effectLst>
                <a:glow rad="25400">
                  <a:schemeClr val="accent5">
                    <a:satMod val="175000"/>
                    <a:alpha val="40000"/>
                  </a:schemeClr>
                </a:glow>
                <a:softEdge rad="0"/>
              </a:effectLst>
              <a:scene3d>
                <a:camera prst="orthographicFront"/>
                <a:lightRig rig="twoPt" dir="t">
                  <a:rot lat="0" lon="0" rev="6000000"/>
                </a:lightRig>
              </a:scene3d>
              <a:sp3d>
                <a:bevelT w="63500" h="38100"/>
                <a:bevelB w="0" h="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273" name="Oval 66"/>
              <p:cNvSpPr/>
              <p:nvPr/>
            </p:nvSpPr>
            <p:spPr>
              <a:xfrm rot="3429538">
                <a:off x="9043969" y="3757085"/>
                <a:ext cx="50492" cy="50491"/>
              </a:xfrm>
              <a:prstGeom prst="ellipse">
                <a:avLst/>
              </a:prstGeom>
              <a:solidFill>
                <a:srgbClr val="00B0F0">
                  <a:alpha val="75000"/>
                </a:srgbClr>
              </a:solidFill>
              <a:ln w="0">
                <a:noFill/>
              </a:ln>
              <a:effectLst>
                <a:glow rad="25400">
                  <a:schemeClr val="accent5">
                    <a:satMod val="175000"/>
                    <a:alpha val="40000"/>
                  </a:schemeClr>
                </a:glow>
                <a:softEdge rad="0"/>
              </a:effectLst>
              <a:scene3d>
                <a:camera prst="orthographicFront"/>
                <a:lightRig rig="twoPt" dir="t">
                  <a:rot lat="0" lon="0" rev="6000000"/>
                </a:lightRig>
              </a:scene3d>
              <a:sp3d>
                <a:bevelT w="63500" h="38100"/>
                <a:bevelB w="0" h="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276" name="Oval 67"/>
              <p:cNvSpPr/>
              <p:nvPr/>
            </p:nvSpPr>
            <p:spPr>
              <a:xfrm rot="3429538">
                <a:off x="8973856" y="3788386"/>
                <a:ext cx="50492" cy="50491"/>
              </a:xfrm>
              <a:prstGeom prst="ellipse">
                <a:avLst/>
              </a:prstGeom>
              <a:solidFill>
                <a:srgbClr val="00B0F0">
                  <a:alpha val="75000"/>
                </a:srgbClr>
              </a:solidFill>
              <a:ln w="0">
                <a:noFill/>
              </a:ln>
              <a:effectLst>
                <a:glow rad="25400">
                  <a:schemeClr val="accent5">
                    <a:satMod val="175000"/>
                    <a:alpha val="40000"/>
                  </a:schemeClr>
                </a:glow>
                <a:softEdge rad="0"/>
              </a:effectLst>
              <a:scene3d>
                <a:camera prst="orthographicFront"/>
                <a:lightRig rig="twoPt" dir="t">
                  <a:rot lat="0" lon="0" rev="6000000"/>
                </a:lightRig>
              </a:scene3d>
              <a:sp3d>
                <a:bevelT w="63500" h="38100"/>
                <a:bevelB w="0" h="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277" name="Oval 68"/>
              <p:cNvSpPr/>
              <p:nvPr/>
            </p:nvSpPr>
            <p:spPr>
              <a:xfrm rot="3429538">
                <a:off x="8930647" y="3723825"/>
                <a:ext cx="50492" cy="50491"/>
              </a:xfrm>
              <a:prstGeom prst="ellipse">
                <a:avLst/>
              </a:prstGeom>
              <a:solidFill>
                <a:srgbClr val="00B0F0">
                  <a:alpha val="75000"/>
                </a:srgbClr>
              </a:solidFill>
              <a:ln w="0">
                <a:noFill/>
              </a:ln>
              <a:effectLst>
                <a:glow rad="25400">
                  <a:schemeClr val="accent5">
                    <a:satMod val="175000"/>
                    <a:alpha val="40000"/>
                  </a:schemeClr>
                </a:glow>
                <a:softEdge rad="0"/>
              </a:effectLst>
              <a:scene3d>
                <a:camera prst="orthographicFront"/>
                <a:lightRig rig="twoPt" dir="t">
                  <a:rot lat="0" lon="0" rev="6000000"/>
                </a:lightRig>
              </a:scene3d>
              <a:sp3d>
                <a:bevelT w="63500" h="38100"/>
                <a:bevelB w="0" h="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278" name="Oval 69"/>
              <p:cNvSpPr/>
              <p:nvPr/>
            </p:nvSpPr>
            <p:spPr>
              <a:xfrm rot="3429538">
                <a:off x="9170731" y="3800596"/>
                <a:ext cx="50492" cy="50491"/>
              </a:xfrm>
              <a:prstGeom prst="ellipse">
                <a:avLst/>
              </a:prstGeom>
              <a:solidFill>
                <a:srgbClr val="00B0F0">
                  <a:alpha val="75000"/>
                </a:srgbClr>
              </a:solidFill>
              <a:ln w="0">
                <a:noFill/>
              </a:ln>
              <a:effectLst>
                <a:glow rad="25400">
                  <a:schemeClr val="accent5">
                    <a:satMod val="175000"/>
                    <a:alpha val="40000"/>
                  </a:schemeClr>
                </a:glow>
                <a:softEdge rad="0"/>
              </a:effectLst>
              <a:scene3d>
                <a:camera prst="orthographicFront"/>
                <a:lightRig rig="twoPt" dir="t">
                  <a:rot lat="0" lon="0" rev="6000000"/>
                </a:lightRig>
              </a:scene3d>
              <a:sp3d>
                <a:bevelT w="63500" h="38100"/>
                <a:bevelB w="0" h="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279" name="Oval 101"/>
              <p:cNvSpPr/>
              <p:nvPr/>
            </p:nvSpPr>
            <p:spPr>
              <a:xfrm rot="3429538">
                <a:off x="8859826" y="3758159"/>
                <a:ext cx="50492" cy="50491"/>
              </a:xfrm>
              <a:prstGeom prst="ellipse">
                <a:avLst/>
              </a:prstGeom>
              <a:solidFill>
                <a:srgbClr val="00B0F0">
                  <a:alpha val="75000"/>
                </a:srgbClr>
              </a:solidFill>
              <a:ln w="0">
                <a:noFill/>
              </a:ln>
              <a:effectLst>
                <a:glow rad="25400">
                  <a:schemeClr val="accent5">
                    <a:satMod val="175000"/>
                    <a:alpha val="40000"/>
                  </a:schemeClr>
                </a:glow>
                <a:softEdge rad="0"/>
              </a:effectLst>
              <a:scene3d>
                <a:camera prst="orthographicFront"/>
                <a:lightRig rig="twoPt" dir="t">
                  <a:rot lat="0" lon="0" rev="6000000"/>
                </a:lightRig>
              </a:scene3d>
              <a:sp3d>
                <a:bevelT w="63500" h="38100"/>
                <a:bevelB w="0" h="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282" name="Oval 102"/>
              <p:cNvSpPr/>
              <p:nvPr/>
            </p:nvSpPr>
            <p:spPr>
              <a:xfrm rot="3429538">
                <a:off x="8808043" y="3690518"/>
                <a:ext cx="50492" cy="50491"/>
              </a:xfrm>
              <a:prstGeom prst="ellipse">
                <a:avLst/>
              </a:prstGeom>
              <a:solidFill>
                <a:srgbClr val="00B0F0">
                  <a:alpha val="75000"/>
                </a:srgbClr>
              </a:solidFill>
              <a:ln w="0">
                <a:noFill/>
              </a:ln>
              <a:effectLst>
                <a:glow rad="25400">
                  <a:schemeClr val="accent5">
                    <a:satMod val="175000"/>
                    <a:alpha val="40000"/>
                  </a:schemeClr>
                </a:glow>
                <a:softEdge rad="0"/>
              </a:effectLst>
              <a:scene3d>
                <a:camera prst="orthographicFront"/>
                <a:lightRig rig="twoPt" dir="t">
                  <a:rot lat="0" lon="0" rev="6000000"/>
                </a:lightRig>
              </a:scene3d>
              <a:sp3d>
                <a:bevelT w="63500" h="38100"/>
                <a:bevelB w="0" h="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/>
              </a:p>
            </p:txBody>
          </p:sp>
          <p:sp>
            <p:nvSpPr>
              <p:cNvPr id="296" name="Oval 103"/>
              <p:cNvSpPr/>
              <p:nvPr/>
            </p:nvSpPr>
            <p:spPr>
              <a:xfrm rot="3429538">
                <a:off x="8737930" y="3726581"/>
                <a:ext cx="50492" cy="50491"/>
              </a:xfrm>
              <a:prstGeom prst="ellipse">
                <a:avLst/>
              </a:prstGeom>
              <a:solidFill>
                <a:srgbClr val="00B0F0">
                  <a:alpha val="75000"/>
                </a:srgbClr>
              </a:solidFill>
              <a:ln w="0">
                <a:noFill/>
              </a:ln>
              <a:effectLst>
                <a:glow rad="25400">
                  <a:schemeClr val="accent5">
                    <a:satMod val="175000"/>
                    <a:alpha val="40000"/>
                  </a:schemeClr>
                </a:glow>
                <a:softEdge rad="0"/>
              </a:effectLst>
              <a:scene3d>
                <a:camera prst="orthographicFront"/>
                <a:lightRig rig="twoPt" dir="t">
                  <a:rot lat="0" lon="0" rev="6000000"/>
                </a:lightRig>
              </a:scene3d>
              <a:sp3d>
                <a:bevelT w="63500" h="38100"/>
                <a:bevelB w="0" h="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297" name="Oval 104"/>
              <p:cNvSpPr/>
              <p:nvPr/>
            </p:nvSpPr>
            <p:spPr>
              <a:xfrm rot="3429538">
                <a:off x="8694721" y="3659639"/>
                <a:ext cx="50492" cy="50491"/>
              </a:xfrm>
              <a:prstGeom prst="ellipse">
                <a:avLst/>
              </a:prstGeom>
              <a:solidFill>
                <a:srgbClr val="00B0F0">
                  <a:alpha val="75000"/>
                </a:srgbClr>
              </a:solidFill>
              <a:ln w="0">
                <a:noFill/>
              </a:ln>
              <a:effectLst>
                <a:glow rad="25400">
                  <a:schemeClr val="accent5">
                    <a:satMod val="175000"/>
                    <a:alpha val="40000"/>
                  </a:schemeClr>
                </a:glow>
                <a:softEdge rad="0"/>
              </a:effectLst>
              <a:scene3d>
                <a:camera prst="orthographicFront"/>
                <a:lightRig rig="twoPt" dir="t">
                  <a:rot lat="0" lon="0" rev="6000000"/>
                </a:lightRig>
              </a:scene3d>
              <a:sp3d>
                <a:bevelT w="63500" h="38100"/>
                <a:bevelB w="0" h="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</p:grpSp>
      </p:grpSp>
      <p:sp>
        <p:nvSpPr>
          <p:cNvPr id="3" name="Rechteck 2"/>
          <p:cNvSpPr/>
          <p:nvPr/>
        </p:nvSpPr>
        <p:spPr>
          <a:xfrm>
            <a:off x="6179471" y="5102023"/>
            <a:ext cx="201625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Proof of concept:</a:t>
            </a:r>
          </a:p>
          <a:p>
            <a:endParaRPr lang="en-GB" sz="2000" b="1" dirty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hteck 5"/>
              <p:cNvSpPr/>
              <p:nvPr/>
            </p:nvSpPr>
            <p:spPr>
              <a:xfrm>
                <a:off x="6669625" y="5565350"/>
                <a:ext cx="5693957" cy="954107"/>
              </a:xfrm>
              <a:prstGeom prst="rect">
                <a:avLst/>
              </a:prstGeom>
              <a:solidFill>
                <a:srgbClr val="632523"/>
              </a:solidFill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de-DE" sz="14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𝜷</m:t>
                    </m:r>
                    <m:r>
                      <a:rPr lang="de-DE" sz="14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  <m:r>
                      <a:rPr lang="de-DE" sz="14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𝟎</m:t>
                    </m:r>
                    <m:r>
                      <a:rPr lang="de-DE" sz="14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.</m:t>
                    </m:r>
                    <m:r>
                      <a:rPr lang="de-DE" sz="14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𝟑</m:t>
                    </m:r>
                    <m:r>
                      <a:rPr lang="de-DE" sz="1400" b="1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:</m:t>
                    </m:r>
                  </m:oMath>
                </a14:m>
                <a:r>
                  <a:rPr lang="en-US" sz="1400" b="1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25 MeV/m: </a:t>
                </a:r>
                <a:r>
                  <a:rPr lang="en-US" sz="1400" dirty="0">
                    <a:solidFill>
                      <a:schemeClr val="bg1"/>
                    </a:solidFill>
                    <a:latin typeface="Calibri" pitchFamily="34" charset="0"/>
                  </a:rPr>
                  <a:t>J. Breuer, P. </a:t>
                </a:r>
                <a:r>
                  <a:rPr lang="en-US" sz="1400" dirty="0" err="1">
                    <a:solidFill>
                      <a:schemeClr val="bg1"/>
                    </a:solidFill>
                    <a:latin typeface="Calibri" pitchFamily="34" charset="0"/>
                  </a:rPr>
                  <a:t>Hommelhoff</a:t>
                </a:r>
                <a:r>
                  <a:rPr lang="en-US" sz="1400" dirty="0">
                    <a:solidFill>
                      <a:schemeClr val="bg1"/>
                    </a:solidFill>
                    <a:latin typeface="Calibri" pitchFamily="34" charset="0"/>
                  </a:rPr>
                  <a:t>, PRL 111, 134803 (2013)</a:t>
                </a:r>
              </a:p>
              <a:p>
                <a:endParaRPr lang="en-US" sz="1400" b="1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14:m>
                  <m:oMath xmlns:m="http://schemas.openxmlformats.org/officeDocument/2006/math">
                    <m:r>
                      <a:rPr lang="de-DE" sz="14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𝜷</m:t>
                    </m:r>
                    <m:r>
                      <a:rPr lang="de-DE" sz="14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de-DE" sz="14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de-DE" sz="14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de-DE" sz="1400" b="1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𝟕</m:t>
                    </m:r>
                  </m:oMath>
                </a14:m>
                <a:r>
                  <a:rPr lang="en-GB" sz="1400" b="1" dirty="0">
                    <a:solidFill>
                      <a:schemeClr val="bg1"/>
                    </a:solidFill>
                  </a:rPr>
                  <a:t>:  250MeV/m: </a:t>
                </a:r>
                <a:r>
                  <a:rPr lang="de-DE" sz="1400" dirty="0">
                    <a:solidFill>
                      <a:schemeClr val="bg1"/>
                    </a:solidFill>
                  </a:rPr>
                  <a:t>Peralta, E. A., Soong, K., England, R. J., Colby, E. R., Wu, Z., </a:t>
                </a:r>
                <a:r>
                  <a:rPr lang="de-DE" sz="1400" dirty="0" err="1">
                    <a:solidFill>
                      <a:schemeClr val="bg1"/>
                    </a:solidFill>
                  </a:rPr>
                  <a:t>Montazeri</a:t>
                </a:r>
                <a:r>
                  <a:rPr lang="de-DE" sz="1400" dirty="0">
                    <a:solidFill>
                      <a:schemeClr val="bg1"/>
                    </a:solidFill>
                  </a:rPr>
                  <a:t>, B., ... &amp; </a:t>
                </a:r>
                <a:r>
                  <a:rPr lang="de-DE" sz="1400" dirty="0" err="1">
                    <a:solidFill>
                      <a:schemeClr val="bg1"/>
                    </a:solidFill>
                  </a:rPr>
                  <a:t>Byer</a:t>
                </a:r>
                <a:r>
                  <a:rPr lang="de-DE" sz="1400" dirty="0">
                    <a:solidFill>
                      <a:schemeClr val="bg1"/>
                    </a:solidFill>
                  </a:rPr>
                  <a:t>, R. L. (2013). </a:t>
                </a:r>
                <a:r>
                  <a:rPr lang="de-DE" sz="1400" i="1" dirty="0">
                    <a:solidFill>
                      <a:schemeClr val="bg1"/>
                    </a:solidFill>
                  </a:rPr>
                  <a:t>Nature</a:t>
                </a:r>
                <a:r>
                  <a:rPr lang="de-DE" sz="1400" dirty="0">
                    <a:solidFill>
                      <a:schemeClr val="bg1"/>
                    </a:solidFill>
                  </a:rPr>
                  <a:t>, </a:t>
                </a:r>
                <a:r>
                  <a:rPr lang="de-DE" sz="1400" i="1" dirty="0">
                    <a:solidFill>
                      <a:schemeClr val="bg1"/>
                    </a:solidFill>
                  </a:rPr>
                  <a:t>503</a:t>
                </a:r>
                <a:r>
                  <a:rPr lang="de-DE" sz="1400" dirty="0">
                    <a:solidFill>
                      <a:schemeClr val="bg1"/>
                    </a:solidFill>
                  </a:rPr>
                  <a:t>(7474), 91-94.</a:t>
                </a:r>
              </a:p>
            </p:txBody>
          </p:sp>
        </mc:Choice>
        <mc:Fallback xmlns="">
          <p:sp>
            <p:nvSpPr>
              <p:cNvPr id="6" name="Rechteck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69625" y="5565350"/>
                <a:ext cx="5693957" cy="954107"/>
              </a:xfrm>
              <a:prstGeom prst="rect">
                <a:avLst/>
              </a:prstGeom>
              <a:blipFill>
                <a:blip r:embed="rId10"/>
                <a:stretch>
                  <a:fillRect l="-321" t="-1282" b="-5769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5D9C6285-A5B2-E113-A008-CD97B0C6D876}"/>
              </a:ext>
            </a:extLst>
          </p:cNvPr>
          <p:cNvGrpSpPr/>
          <p:nvPr/>
        </p:nvGrpSpPr>
        <p:grpSpPr>
          <a:xfrm>
            <a:off x="333949" y="1120691"/>
            <a:ext cx="3336679" cy="4295351"/>
            <a:chOff x="435979" y="914998"/>
            <a:chExt cx="3801124" cy="4893239"/>
          </a:xfrm>
        </p:grpSpPr>
        <p:sp>
          <p:nvSpPr>
            <p:cNvPr id="299" name="Textfeld 298"/>
            <p:cNvSpPr txBox="1"/>
            <p:nvPr/>
          </p:nvSpPr>
          <p:spPr>
            <a:xfrm>
              <a:off x="656068" y="4895640"/>
              <a:ext cx="20387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Calibri" pitchFamily="34" charset="0"/>
                </a:rPr>
                <a:t>First spatial harmonic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feld 12">
                  <a:extLst>
                    <a:ext uri="{FF2B5EF4-FFF2-40B4-BE49-F238E27FC236}">
                      <a16:creationId xmlns:a16="http://schemas.microsoft.com/office/drawing/2014/main" id="{08B5445A-65AD-6BD9-02A8-885836AF2575}"/>
                    </a:ext>
                  </a:extLst>
                </p:cNvPr>
                <p:cNvSpPr txBox="1"/>
                <p:nvPr/>
              </p:nvSpPr>
              <p:spPr>
                <a:xfrm>
                  <a:off x="1682508" y="4645887"/>
                  <a:ext cx="1073556" cy="390748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de-DE" sz="18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de-DE" sz="1800" b="0" i="0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Λ</m:t>
                            </m:r>
                          </m:e>
                          <m:sub>
                            <m:r>
                              <a:rPr lang="de-DE" sz="18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</m:oMath>
                    </m:oMathPara>
                  </a14:m>
                  <a:endParaRPr lang="de-DE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13" name="Textfeld 12">
                  <a:extLst>
                    <a:ext uri="{FF2B5EF4-FFF2-40B4-BE49-F238E27FC236}">
                      <a16:creationId xmlns:a16="http://schemas.microsoft.com/office/drawing/2014/main" id="{08B5445A-65AD-6BD9-02A8-885836AF257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82508" y="4645887"/>
                  <a:ext cx="1073556" cy="390748"/>
                </a:xfrm>
                <a:prstGeom prst="rect">
                  <a:avLst/>
                </a:prstGeom>
                <a:blipFill>
                  <a:blip r:embed="rId11"/>
                  <a:stretch>
                    <a:fillRect b="-19643"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5" name="Gerade Verbindung mit Pfeil 14">
              <a:extLst>
                <a:ext uri="{FF2B5EF4-FFF2-40B4-BE49-F238E27FC236}">
                  <a16:creationId xmlns:a16="http://schemas.microsoft.com/office/drawing/2014/main" id="{6EB83032-33D7-04DD-939B-37B4B6B53F31}"/>
                </a:ext>
              </a:extLst>
            </p:cNvPr>
            <p:cNvCxnSpPr>
              <a:cxnSpLocks/>
            </p:cNvCxnSpPr>
            <p:nvPr/>
          </p:nvCxnSpPr>
          <p:spPr>
            <a:xfrm>
              <a:off x="1713371" y="4677792"/>
              <a:ext cx="998698" cy="6294"/>
            </a:xfrm>
            <a:prstGeom prst="straightConnector1">
              <a:avLst/>
            </a:prstGeom>
            <a:ln w="28575">
              <a:solidFill>
                <a:schemeClr val="bg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Rechteck 102"/>
            <p:cNvSpPr/>
            <p:nvPr/>
          </p:nvSpPr>
          <p:spPr>
            <a:xfrm>
              <a:off x="616119" y="1066782"/>
              <a:ext cx="3517003" cy="1127070"/>
            </a:xfrm>
            <a:prstGeom prst="rect">
              <a:avLst/>
            </a:prstGeom>
            <a:solidFill>
              <a:srgbClr val="F1EFC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2" name="Ellipse 101"/>
            <p:cNvSpPr/>
            <p:nvPr/>
          </p:nvSpPr>
          <p:spPr>
            <a:xfrm>
              <a:off x="600737" y="1114803"/>
              <a:ext cx="500733" cy="1588242"/>
            </a:xfrm>
            <a:prstGeom prst="ellipse">
              <a:avLst/>
            </a:prstGeom>
            <a:gradFill flip="none" rotWithShape="1">
              <a:gsLst>
                <a:gs pos="0">
                  <a:srgbClr val="FF0000">
                    <a:lumMod val="73000"/>
                    <a:lumOff val="27000"/>
                  </a:srgbClr>
                </a:gs>
                <a:gs pos="50000">
                  <a:srgbClr val="FFC000">
                    <a:alpha val="66000"/>
                    <a:lumMod val="72000"/>
                    <a:lumOff val="28000"/>
                  </a:srgbClr>
                </a:gs>
                <a:gs pos="78000">
                  <a:srgbClr val="F1EFC3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4" name="Ellipse 103"/>
            <p:cNvSpPr/>
            <p:nvPr/>
          </p:nvSpPr>
          <p:spPr>
            <a:xfrm>
              <a:off x="1627709" y="1062273"/>
              <a:ext cx="500733" cy="1588242"/>
            </a:xfrm>
            <a:prstGeom prst="ellipse">
              <a:avLst/>
            </a:prstGeom>
            <a:gradFill flip="none" rotWithShape="1">
              <a:gsLst>
                <a:gs pos="0">
                  <a:srgbClr val="FF0000">
                    <a:lumMod val="73000"/>
                    <a:lumOff val="27000"/>
                  </a:srgbClr>
                </a:gs>
                <a:gs pos="50000">
                  <a:srgbClr val="FFC000">
                    <a:alpha val="66000"/>
                    <a:lumMod val="72000"/>
                    <a:lumOff val="28000"/>
                  </a:srgbClr>
                </a:gs>
                <a:gs pos="78000">
                  <a:srgbClr val="F1EFC3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5" name="Ellipse 104"/>
            <p:cNvSpPr/>
            <p:nvPr/>
          </p:nvSpPr>
          <p:spPr>
            <a:xfrm>
              <a:off x="2625812" y="1056956"/>
              <a:ext cx="500733" cy="1588242"/>
            </a:xfrm>
            <a:prstGeom prst="ellipse">
              <a:avLst/>
            </a:prstGeom>
            <a:gradFill flip="none" rotWithShape="1">
              <a:gsLst>
                <a:gs pos="0">
                  <a:srgbClr val="FF0000">
                    <a:lumMod val="73000"/>
                    <a:lumOff val="27000"/>
                  </a:srgbClr>
                </a:gs>
                <a:gs pos="50000">
                  <a:srgbClr val="FFC000">
                    <a:alpha val="66000"/>
                    <a:lumMod val="72000"/>
                    <a:lumOff val="28000"/>
                  </a:srgbClr>
                </a:gs>
                <a:gs pos="78000">
                  <a:srgbClr val="F1EFC3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7" name="Ellipse 106"/>
            <p:cNvSpPr/>
            <p:nvPr/>
          </p:nvSpPr>
          <p:spPr>
            <a:xfrm>
              <a:off x="3629135" y="1086585"/>
              <a:ext cx="500733" cy="1588242"/>
            </a:xfrm>
            <a:prstGeom prst="ellipse">
              <a:avLst/>
            </a:prstGeom>
            <a:gradFill flip="none" rotWithShape="1">
              <a:gsLst>
                <a:gs pos="0">
                  <a:srgbClr val="FF0000">
                    <a:lumMod val="73000"/>
                    <a:lumOff val="27000"/>
                  </a:srgbClr>
                </a:gs>
                <a:gs pos="50000">
                  <a:srgbClr val="FFC000">
                    <a:alpha val="66000"/>
                    <a:lumMod val="72000"/>
                    <a:lumOff val="28000"/>
                  </a:srgbClr>
                </a:gs>
                <a:gs pos="78000">
                  <a:srgbClr val="F1EFC3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3" name="Ellipse 112"/>
            <p:cNvSpPr/>
            <p:nvPr/>
          </p:nvSpPr>
          <p:spPr>
            <a:xfrm>
              <a:off x="1085589" y="1053557"/>
              <a:ext cx="572924" cy="1588242"/>
            </a:xfrm>
            <a:prstGeom prst="ellipse">
              <a:avLst/>
            </a:prstGeom>
            <a:gradFill flip="none" rotWithShape="1">
              <a:gsLst>
                <a:gs pos="0">
                  <a:srgbClr val="0070C0"/>
                </a:gs>
                <a:gs pos="50000">
                  <a:srgbClr val="00B0F0">
                    <a:lumMod val="40000"/>
                    <a:lumOff val="60000"/>
                  </a:srgbClr>
                </a:gs>
                <a:gs pos="78000">
                  <a:srgbClr val="F1EFC3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5" name="Ellipse 114"/>
            <p:cNvSpPr/>
            <p:nvPr/>
          </p:nvSpPr>
          <p:spPr>
            <a:xfrm>
              <a:off x="2100243" y="1060019"/>
              <a:ext cx="564885" cy="1588242"/>
            </a:xfrm>
            <a:prstGeom prst="ellipse">
              <a:avLst/>
            </a:prstGeom>
            <a:gradFill flip="none" rotWithShape="1">
              <a:gsLst>
                <a:gs pos="0">
                  <a:srgbClr val="0070C0"/>
                </a:gs>
                <a:gs pos="50000">
                  <a:srgbClr val="00B0F0">
                    <a:lumMod val="40000"/>
                    <a:lumOff val="60000"/>
                  </a:srgbClr>
                </a:gs>
                <a:gs pos="78000">
                  <a:srgbClr val="F1EFC3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6" name="Ellipse 115"/>
            <p:cNvSpPr/>
            <p:nvPr/>
          </p:nvSpPr>
          <p:spPr>
            <a:xfrm>
              <a:off x="3102636" y="1060019"/>
              <a:ext cx="547131" cy="1588242"/>
            </a:xfrm>
            <a:prstGeom prst="ellipse">
              <a:avLst/>
            </a:prstGeom>
            <a:gradFill flip="none" rotWithShape="1">
              <a:gsLst>
                <a:gs pos="0">
                  <a:srgbClr val="0070C0"/>
                </a:gs>
                <a:gs pos="50000">
                  <a:srgbClr val="00B0F0">
                    <a:lumMod val="40000"/>
                    <a:lumOff val="60000"/>
                  </a:srgbClr>
                </a:gs>
                <a:gs pos="78000">
                  <a:srgbClr val="F1EFC3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26" name="Gruppieren 125"/>
            <p:cNvGrpSpPr/>
            <p:nvPr/>
          </p:nvGrpSpPr>
          <p:grpSpPr>
            <a:xfrm>
              <a:off x="435979" y="914998"/>
              <a:ext cx="727519" cy="1619068"/>
              <a:chOff x="468923" y="4100514"/>
              <a:chExt cx="670168" cy="1491436"/>
            </a:xfrm>
          </p:grpSpPr>
          <p:sp>
            <p:nvSpPr>
              <p:cNvPr id="122" name="Bogen 121"/>
              <p:cNvSpPr/>
              <p:nvPr/>
            </p:nvSpPr>
            <p:spPr>
              <a:xfrm>
                <a:off x="635654" y="4210323"/>
                <a:ext cx="503437" cy="1364063"/>
              </a:xfrm>
              <a:prstGeom prst="arc">
                <a:avLst>
                  <a:gd name="adj1" fmla="val 10384431"/>
                  <a:gd name="adj2" fmla="val 15756839"/>
                </a:avLst>
              </a:prstGeom>
              <a:ln w="9525">
                <a:solidFill>
                  <a:srgbClr val="002060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24" name="Gruppieren 123"/>
              <p:cNvGrpSpPr/>
              <p:nvPr/>
            </p:nvGrpSpPr>
            <p:grpSpPr>
              <a:xfrm>
                <a:off x="468923" y="4100514"/>
                <a:ext cx="603416" cy="1491436"/>
                <a:chOff x="468923" y="4100514"/>
                <a:chExt cx="603416" cy="1491436"/>
              </a:xfrm>
            </p:grpSpPr>
            <p:sp>
              <p:nvSpPr>
                <p:cNvPr id="118" name="Bogen 117"/>
                <p:cNvSpPr/>
                <p:nvPr/>
              </p:nvSpPr>
              <p:spPr>
                <a:xfrm>
                  <a:off x="760780" y="4819645"/>
                  <a:ext cx="162839" cy="308241"/>
                </a:xfrm>
                <a:prstGeom prst="arc">
                  <a:avLst>
                    <a:gd name="adj1" fmla="val 11152644"/>
                    <a:gd name="adj2" fmla="val 29"/>
                  </a:avLst>
                </a:prstGeom>
                <a:ln w="9525">
                  <a:solidFill>
                    <a:srgbClr val="002060"/>
                  </a:solidFill>
                  <a:headEnd type="none"/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19" name="Bogen 118"/>
                <p:cNvSpPr/>
                <p:nvPr/>
              </p:nvSpPr>
              <p:spPr>
                <a:xfrm>
                  <a:off x="662151" y="4662814"/>
                  <a:ext cx="356999" cy="629363"/>
                </a:xfrm>
                <a:prstGeom prst="arc">
                  <a:avLst>
                    <a:gd name="adj1" fmla="val 11152644"/>
                    <a:gd name="adj2" fmla="val 21514113"/>
                  </a:avLst>
                </a:prstGeom>
                <a:ln w="9525">
                  <a:solidFill>
                    <a:srgbClr val="002060"/>
                  </a:solidFill>
                  <a:headEnd type="none"/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20" name="Bogen 119"/>
                <p:cNvSpPr/>
                <p:nvPr/>
              </p:nvSpPr>
              <p:spPr>
                <a:xfrm>
                  <a:off x="673803" y="4533731"/>
                  <a:ext cx="356999" cy="629363"/>
                </a:xfrm>
                <a:prstGeom prst="arc">
                  <a:avLst>
                    <a:gd name="adj1" fmla="val 14239055"/>
                    <a:gd name="adj2" fmla="val 18292496"/>
                  </a:avLst>
                </a:prstGeom>
                <a:ln w="9525">
                  <a:solidFill>
                    <a:srgbClr val="002060"/>
                  </a:solidFill>
                  <a:headEnd type="none"/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21" name="Bogen 120"/>
                <p:cNvSpPr/>
                <p:nvPr/>
              </p:nvSpPr>
              <p:spPr>
                <a:xfrm>
                  <a:off x="682126" y="4424557"/>
                  <a:ext cx="356999" cy="629363"/>
                </a:xfrm>
                <a:prstGeom prst="arc">
                  <a:avLst>
                    <a:gd name="adj1" fmla="val 15447186"/>
                    <a:gd name="adj2" fmla="val 17274868"/>
                  </a:avLst>
                </a:prstGeom>
                <a:ln w="9525">
                  <a:solidFill>
                    <a:srgbClr val="002060"/>
                  </a:solidFill>
                  <a:headEnd type="none"/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23" name="Bogen 122"/>
                <p:cNvSpPr/>
                <p:nvPr/>
              </p:nvSpPr>
              <p:spPr>
                <a:xfrm>
                  <a:off x="468923" y="4100514"/>
                  <a:ext cx="603416" cy="1491436"/>
                </a:xfrm>
                <a:prstGeom prst="arc">
                  <a:avLst>
                    <a:gd name="adj1" fmla="val 17221405"/>
                    <a:gd name="adj2" fmla="val 916460"/>
                  </a:avLst>
                </a:prstGeom>
                <a:ln w="9525">
                  <a:solidFill>
                    <a:srgbClr val="002060"/>
                  </a:solidFill>
                  <a:headEnd type="none"/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grpSp>
          <p:nvGrpSpPr>
            <p:cNvPr id="135" name="Gruppieren 134"/>
            <p:cNvGrpSpPr/>
            <p:nvPr/>
          </p:nvGrpSpPr>
          <p:grpSpPr>
            <a:xfrm>
              <a:off x="1458638" y="917346"/>
              <a:ext cx="727519" cy="1619068"/>
              <a:chOff x="468923" y="4100514"/>
              <a:chExt cx="670168" cy="1491436"/>
            </a:xfrm>
          </p:grpSpPr>
          <p:sp>
            <p:nvSpPr>
              <p:cNvPr id="136" name="Bogen 135"/>
              <p:cNvSpPr/>
              <p:nvPr/>
            </p:nvSpPr>
            <p:spPr>
              <a:xfrm>
                <a:off x="635654" y="4210323"/>
                <a:ext cx="503437" cy="1364063"/>
              </a:xfrm>
              <a:prstGeom prst="arc">
                <a:avLst>
                  <a:gd name="adj1" fmla="val 10384431"/>
                  <a:gd name="adj2" fmla="val 15756839"/>
                </a:avLst>
              </a:prstGeom>
              <a:ln w="9525">
                <a:solidFill>
                  <a:srgbClr val="002060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37" name="Gruppieren 136"/>
              <p:cNvGrpSpPr/>
              <p:nvPr/>
            </p:nvGrpSpPr>
            <p:grpSpPr>
              <a:xfrm>
                <a:off x="468923" y="4100514"/>
                <a:ext cx="603416" cy="1491436"/>
                <a:chOff x="468923" y="4100514"/>
                <a:chExt cx="603416" cy="1491436"/>
              </a:xfrm>
            </p:grpSpPr>
            <p:sp>
              <p:nvSpPr>
                <p:cNvPr id="138" name="Bogen 137"/>
                <p:cNvSpPr/>
                <p:nvPr/>
              </p:nvSpPr>
              <p:spPr>
                <a:xfrm>
                  <a:off x="760780" y="4819645"/>
                  <a:ext cx="162839" cy="308241"/>
                </a:xfrm>
                <a:prstGeom prst="arc">
                  <a:avLst>
                    <a:gd name="adj1" fmla="val 11152644"/>
                    <a:gd name="adj2" fmla="val 29"/>
                  </a:avLst>
                </a:prstGeom>
                <a:ln w="9525">
                  <a:solidFill>
                    <a:srgbClr val="002060"/>
                  </a:solidFill>
                  <a:headEnd type="none"/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9" name="Bogen 138"/>
                <p:cNvSpPr/>
                <p:nvPr/>
              </p:nvSpPr>
              <p:spPr>
                <a:xfrm>
                  <a:off x="662151" y="4662814"/>
                  <a:ext cx="356999" cy="629363"/>
                </a:xfrm>
                <a:prstGeom prst="arc">
                  <a:avLst>
                    <a:gd name="adj1" fmla="val 11152644"/>
                    <a:gd name="adj2" fmla="val 21514113"/>
                  </a:avLst>
                </a:prstGeom>
                <a:ln w="9525">
                  <a:solidFill>
                    <a:srgbClr val="002060"/>
                  </a:solidFill>
                  <a:headEnd type="none"/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40" name="Bogen 139"/>
                <p:cNvSpPr/>
                <p:nvPr/>
              </p:nvSpPr>
              <p:spPr>
                <a:xfrm>
                  <a:off x="673803" y="4533731"/>
                  <a:ext cx="356999" cy="629363"/>
                </a:xfrm>
                <a:prstGeom prst="arc">
                  <a:avLst>
                    <a:gd name="adj1" fmla="val 14239055"/>
                    <a:gd name="adj2" fmla="val 18292496"/>
                  </a:avLst>
                </a:prstGeom>
                <a:ln w="9525">
                  <a:solidFill>
                    <a:srgbClr val="002060"/>
                  </a:solidFill>
                  <a:headEnd type="none"/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41" name="Bogen 140"/>
                <p:cNvSpPr/>
                <p:nvPr/>
              </p:nvSpPr>
              <p:spPr>
                <a:xfrm>
                  <a:off x="682126" y="4424557"/>
                  <a:ext cx="356999" cy="629363"/>
                </a:xfrm>
                <a:prstGeom prst="arc">
                  <a:avLst>
                    <a:gd name="adj1" fmla="val 15447186"/>
                    <a:gd name="adj2" fmla="val 17274868"/>
                  </a:avLst>
                </a:prstGeom>
                <a:ln w="9525">
                  <a:solidFill>
                    <a:srgbClr val="002060"/>
                  </a:solidFill>
                  <a:headEnd type="none"/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42" name="Bogen 141"/>
                <p:cNvSpPr/>
                <p:nvPr/>
              </p:nvSpPr>
              <p:spPr>
                <a:xfrm>
                  <a:off x="468923" y="4100514"/>
                  <a:ext cx="603416" cy="1491436"/>
                </a:xfrm>
                <a:prstGeom prst="arc">
                  <a:avLst>
                    <a:gd name="adj1" fmla="val 17221405"/>
                    <a:gd name="adj2" fmla="val 916460"/>
                  </a:avLst>
                </a:prstGeom>
                <a:ln w="9525">
                  <a:solidFill>
                    <a:srgbClr val="002060"/>
                  </a:solidFill>
                  <a:headEnd type="none"/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grpSp>
          <p:nvGrpSpPr>
            <p:cNvPr id="143" name="Gruppieren 142"/>
            <p:cNvGrpSpPr/>
            <p:nvPr/>
          </p:nvGrpSpPr>
          <p:grpSpPr>
            <a:xfrm>
              <a:off x="2455967" y="934702"/>
              <a:ext cx="727519" cy="1619068"/>
              <a:chOff x="468923" y="4100514"/>
              <a:chExt cx="670168" cy="1491436"/>
            </a:xfrm>
          </p:grpSpPr>
          <p:sp>
            <p:nvSpPr>
              <p:cNvPr id="144" name="Bogen 143"/>
              <p:cNvSpPr/>
              <p:nvPr/>
            </p:nvSpPr>
            <p:spPr>
              <a:xfrm>
                <a:off x="635654" y="4210323"/>
                <a:ext cx="503437" cy="1364063"/>
              </a:xfrm>
              <a:prstGeom prst="arc">
                <a:avLst>
                  <a:gd name="adj1" fmla="val 10384431"/>
                  <a:gd name="adj2" fmla="val 15756839"/>
                </a:avLst>
              </a:prstGeom>
              <a:ln w="9525">
                <a:solidFill>
                  <a:srgbClr val="002060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45" name="Gruppieren 144"/>
              <p:cNvGrpSpPr/>
              <p:nvPr/>
            </p:nvGrpSpPr>
            <p:grpSpPr>
              <a:xfrm>
                <a:off x="468923" y="4100514"/>
                <a:ext cx="603416" cy="1491436"/>
                <a:chOff x="468923" y="4100514"/>
                <a:chExt cx="603416" cy="1491436"/>
              </a:xfrm>
            </p:grpSpPr>
            <p:sp>
              <p:nvSpPr>
                <p:cNvPr id="146" name="Bogen 145"/>
                <p:cNvSpPr/>
                <p:nvPr/>
              </p:nvSpPr>
              <p:spPr>
                <a:xfrm>
                  <a:off x="760780" y="4819645"/>
                  <a:ext cx="162839" cy="308241"/>
                </a:xfrm>
                <a:prstGeom prst="arc">
                  <a:avLst>
                    <a:gd name="adj1" fmla="val 11152644"/>
                    <a:gd name="adj2" fmla="val 29"/>
                  </a:avLst>
                </a:prstGeom>
                <a:ln w="9525">
                  <a:solidFill>
                    <a:srgbClr val="002060"/>
                  </a:solidFill>
                  <a:headEnd type="none"/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47" name="Bogen 146"/>
                <p:cNvSpPr/>
                <p:nvPr/>
              </p:nvSpPr>
              <p:spPr>
                <a:xfrm>
                  <a:off x="662151" y="4662814"/>
                  <a:ext cx="356999" cy="629363"/>
                </a:xfrm>
                <a:prstGeom prst="arc">
                  <a:avLst>
                    <a:gd name="adj1" fmla="val 11152644"/>
                    <a:gd name="adj2" fmla="val 21514113"/>
                  </a:avLst>
                </a:prstGeom>
                <a:ln w="9525">
                  <a:solidFill>
                    <a:srgbClr val="002060"/>
                  </a:solidFill>
                  <a:headEnd type="none"/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48" name="Bogen 147"/>
                <p:cNvSpPr/>
                <p:nvPr/>
              </p:nvSpPr>
              <p:spPr>
                <a:xfrm>
                  <a:off x="673803" y="4533731"/>
                  <a:ext cx="356999" cy="629363"/>
                </a:xfrm>
                <a:prstGeom prst="arc">
                  <a:avLst>
                    <a:gd name="adj1" fmla="val 14239055"/>
                    <a:gd name="adj2" fmla="val 18292496"/>
                  </a:avLst>
                </a:prstGeom>
                <a:ln w="9525">
                  <a:solidFill>
                    <a:srgbClr val="002060"/>
                  </a:solidFill>
                  <a:headEnd type="none"/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49" name="Bogen 148"/>
                <p:cNvSpPr/>
                <p:nvPr/>
              </p:nvSpPr>
              <p:spPr>
                <a:xfrm>
                  <a:off x="682126" y="4424557"/>
                  <a:ext cx="356999" cy="629363"/>
                </a:xfrm>
                <a:prstGeom prst="arc">
                  <a:avLst>
                    <a:gd name="adj1" fmla="val 15447186"/>
                    <a:gd name="adj2" fmla="val 17274868"/>
                  </a:avLst>
                </a:prstGeom>
                <a:ln w="9525">
                  <a:solidFill>
                    <a:srgbClr val="002060"/>
                  </a:solidFill>
                  <a:headEnd type="none"/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0" name="Bogen 149"/>
                <p:cNvSpPr/>
                <p:nvPr/>
              </p:nvSpPr>
              <p:spPr>
                <a:xfrm>
                  <a:off x="468923" y="4100514"/>
                  <a:ext cx="603416" cy="1491436"/>
                </a:xfrm>
                <a:prstGeom prst="arc">
                  <a:avLst>
                    <a:gd name="adj1" fmla="val 17221405"/>
                    <a:gd name="adj2" fmla="val 916460"/>
                  </a:avLst>
                </a:prstGeom>
                <a:ln w="9525">
                  <a:solidFill>
                    <a:srgbClr val="002060"/>
                  </a:solidFill>
                  <a:headEnd type="none"/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grpSp>
          <p:nvGrpSpPr>
            <p:cNvPr id="151" name="Gruppieren 150"/>
            <p:cNvGrpSpPr/>
            <p:nvPr/>
          </p:nvGrpSpPr>
          <p:grpSpPr>
            <a:xfrm>
              <a:off x="3456051" y="914998"/>
              <a:ext cx="727519" cy="1619068"/>
              <a:chOff x="468923" y="4100514"/>
              <a:chExt cx="670168" cy="1491436"/>
            </a:xfrm>
          </p:grpSpPr>
          <p:sp>
            <p:nvSpPr>
              <p:cNvPr id="152" name="Bogen 151"/>
              <p:cNvSpPr/>
              <p:nvPr/>
            </p:nvSpPr>
            <p:spPr>
              <a:xfrm>
                <a:off x="635654" y="4210323"/>
                <a:ext cx="503437" cy="1364063"/>
              </a:xfrm>
              <a:prstGeom prst="arc">
                <a:avLst>
                  <a:gd name="adj1" fmla="val 10384431"/>
                  <a:gd name="adj2" fmla="val 15756839"/>
                </a:avLst>
              </a:prstGeom>
              <a:ln w="9525">
                <a:solidFill>
                  <a:srgbClr val="002060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53" name="Gruppieren 152"/>
              <p:cNvGrpSpPr/>
              <p:nvPr/>
            </p:nvGrpSpPr>
            <p:grpSpPr>
              <a:xfrm>
                <a:off x="468923" y="4100514"/>
                <a:ext cx="603416" cy="1491436"/>
                <a:chOff x="468923" y="4100514"/>
                <a:chExt cx="603416" cy="1491436"/>
              </a:xfrm>
            </p:grpSpPr>
            <p:sp>
              <p:nvSpPr>
                <p:cNvPr id="154" name="Bogen 153"/>
                <p:cNvSpPr/>
                <p:nvPr/>
              </p:nvSpPr>
              <p:spPr>
                <a:xfrm>
                  <a:off x="760780" y="4819645"/>
                  <a:ext cx="162839" cy="308241"/>
                </a:xfrm>
                <a:prstGeom prst="arc">
                  <a:avLst>
                    <a:gd name="adj1" fmla="val 11152644"/>
                    <a:gd name="adj2" fmla="val 29"/>
                  </a:avLst>
                </a:prstGeom>
                <a:ln w="9525">
                  <a:solidFill>
                    <a:srgbClr val="002060"/>
                  </a:solidFill>
                  <a:headEnd type="none"/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5" name="Bogen 154"/>
                <p:cNvSpPr/>
                <p:nvPr/>
              </p:nvSpPr>
              <p:spPr>
                <a:xfrm>
                  <a:off x="662151" y="4662814"/>
                  <a:ext cx="356999" cy="629363"/>
                </a:xfrm>
                <a:prstGeom prst="arc">
                  <a:avLst>
                    <a:gd name="adj1" fmla="val 11152644"/>
                    <a:gd name="adj2" fmla="val 21514113"/>
                  </a:avLst>
                </a:prstGeom>
                <a:ln w="9525">
                  <a:solidFill>
                    <a:srgbClr val="002060"/>
                  </a:solidFill>
                  <a:headEnd type="none"/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6" name="Bogen 155"/>
                <p:cNvSpPr/>
                <p:nvPr/>
              </p:nvSpPr>
              <p:spPr>
                <a:xfrm>
                  <a:off x="673803" y="4533731"/>
                  <a:ext cx="356999" cy="629363"/>
                </a:xfrm>
                <a:prstGeom prst="arc">
                  <a:avLst>
                    <a:gd name="adj1" fmla="val 14239055"/>
                    <a:gd name="adj2" fmla="val 18292496"/>
                  </a:avLst>
                </a:prstGeom>
                <a:ln w="9525">
                  <a:solidFill>
                    <a:srgbClr val="002060"/>
                  </a:solidFill>
                  <a:headEnd type="none"/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7" name="Bogen 156"/>
                <p:cNvSpPr/>
                <p:nvPr/>
              </p:nvSpPr>
              <p:spPr>
                <a:xfrm>
                  <a:off x="682126" y="4424557"/>
                  <a:ext cx="356999" cy="629363"/>
                </a:xfrm>
                <a:prstGeom prst="arc">
                  <a:avLst>
                    <a:gd name="adj1" fmla="val 15447186"/>
                    <a:gd name="adj2" fmla="val 17274868"/>
                  </a:avLst>
                </a:prstGeom>
                <a:ln w="9525">
                  <a:solidFill>
                    <a:srgbClr val="002060"/>
                  </a:solidFill>
                  <a:headEnd type="none"/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8" name="Bogen 157"/>
                <p:cNvSpPr/>
                <p:nvPr/>
              </p:nvSpPr>
              <p:spPr>
                <a:xfrm>
                  <a:off x="468923" y="4100514"/>
                  <a:ext cx="603416" cy="1491436"/>
                </a:xfrm>
                <a:prstGeom prst="arc">
                  <a:avLst>
                    <a:gd name="adj1" fmla="val 17221405"/>
                    <a:gd name="adj2" fmla="val 916460"/>
                  </a:avLst>
                </a:prstGeom>
                <a:ln w="9525">
                  <a:solidFill>
                    <a:srgbClr val="002060"/>
                  </a:solidFill>
                  <a:headEnd type="none"/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grpSp>
          <p:nvGrpSpPr>
            <p:cNvPr id="159" name="Gruppieren 158"/>
            <p:cNvGrpSpPr/>
            <p:nvPr/>
          </p:nvGrpSpPr>
          <p:grpSpPr>
            <a:xfrm>
              <a:off x="1959306" y="922110"/>
              <a:ext cx="727519" cy="1619068"/>
              <a:chOff x="468923" y="4100514"/>
              <a:chExt cx="670168" cy="1491436"/>
            </a:xfrm>
          </p:grpSpPr>
          <p:sp>
            <p:nvSpPr>
              <p:cNvPr id="160" name="Bogen 159"/>
              <p:cNvSpPr/>
              <p:nvPr/>
            </p:nvSpPr>
            <p:spPr>
              <a:xfrm>
                <a:off x="635654" y="4210323"/>
                <a:ext cx="503437" cy="1364063"/>
              </a:xfrm>
              <a:prstGeom prst="arc">
                <a:avLst>
                  <a:gd name="adj1" fmla="val 10384431"/>
                  <a:gd name="adj2" fmla="val 15756839"/>
                </a:avLst>
              </a:prstGeom>
              <a:ln w="9525">
                <a:solidFill>
                  <a:srgbClr val="002060"/>
                </a:solidFill>
                <a:headEnd type="stealt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61" name="Gruppieren 160"/>
              <p:cNvGrpSpPr/>
              <p:nvPr/>
            </p:nvGrpSpPr>
            <p:grpSpPr>
              <a:xfrm>
                <a:off x="468923" y="4100514"/>
                <a:ext cx="603416" cy="1491436"/>
                <a:chOff x="468923" y="4100514"/>
                <a:chExt cx="603416" cy="1491436"/>
              </a:xfrm>
            </p:grpSpPr>
            <p:sp>
              <p:nvSpPr>
                <p:cNvPr id="162" name="Bogen 161"/>
                <p:cNvSpPr/>
                <p:nvPr/>
              </p:nvSpPr>
              <p:spPr>
                <a:xfrm>
                  <a:off x="760780" y="4819645"/>
                  <a:ext cx="162839" cy="308241"/>
                </a:xfrm>
                <a:prstGeom prst="arc">
                  <a:avLst>
                    <a:gd name="adj1" fmla="val 11152644"/>
                    <a:gd name="adj2" fmla="val 29"/>
                  </a:avLst>
                </a:prstGeom>
                <a:ln w="9525">
                  <a:solidFill>
                    <a:srgbClr val="002060"/>
                  </a:solidFill>
                  <a:headEnd type="stealth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3" name="Bogen 162"/>
                <p:cNvSpPr/>
                <p:nvPr/>
              </p:nvSpPr>
              <p:spPr>
                <a:xfrm>
                  <a:off x="662151" y="4662814"/>
                  <a:ext cx="356999" cy="629363"/>
                </a:xfrm>
                <a:prstGeom prst="arc">
                  <a:avLst>
                    <a:gd name="adj1" fmla="val 11152644"/>
                    <a:gd name="adj2" fmla="val 21514113"/>
                  </a:avLst>
                </a:prstGeom>
                <a:ln w="9525">
                  <a:solidFill>
                    <a:srgbClr val="002060"/>
                  </a:solidFill>
                  <a:headEnd type="stealth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4" name="Bogen 163"/>
                <p:cNvSpPr/>
                <p:nvPr/>
              </p:nvSpPr>
              <p:spPr>
                <a:xfrm>
                  <a:off x="673803" y="4533731"/>
                  <a:ext cx="356999" cy="629363"/>
                </a:xfrm>
                <a:prstGeom prst="arc">
                  <a:avLst>
                    <a:gd name="adj1" fmla="val 14239055"/>
                    <a:gd name="adj2" fmla="val 18292496"/>
                  </a:avLst>
                </a:prstGeom>
                <a:ln w="9525">
                  <a:solidFill>
                    <a:srgbClr val="002060"/>
                  </a:solidFill>
                  <a:headEnd type="stealth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5" name="Bogen 164"/>
                <p:cNvSpPr/>
                <p:nvPr/>
              </p:nvSpPr>
              <p:spPr>
                <a:xfrm>
                  <a:off x="682126" y="4424557"/>
                  <a:ext cx="356999" cy="629363"/>
                </a:xfrm>
                <a:prstGeom prst="arc">
                  <a:avLst>
                    <a:gd name="adj1" fmla="val 15447186"/>
                    <a:gd name="adj2" fmla="val 17274868"/>
                  </a:avLst>
                </a:prstGeom>
                <a:ln w="9525">
                  <a:solidFill>
                    <a:srgbClr val="002060"/>
                  </a:solidFill>
                  <a:headEnd type="stealth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6" name="Bogen 165"/>
                <p:cNvSpPr/>
                <p:nvPr/>
              </p:nvSpPr>
              <p:spPr>
                <a:xfrm>
                  <a:off x="468923" y="4100514"/>
                  <a:ext cx="603416" cy="1491436"/>
                </a:xfrm>
                <a:prstGeom prst="arc">
                  <a:avLst>
                    <a:gd name="adj1" fmla="val 17221405"/>
                    <a:gd name="adj2" fmla="val 916460"/>
                  </a:avLst>
                </a:prstGeom>
                <a:ln w="9525">
                  <a:solidFill>
                    <a:srgbClr val="002060"/>
                  </a:solidFill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grpSp>
          <p:nvGrpSpPr>
            <p:cNvPr id="167" name="Gruppieren 166"/>
            <p:cNvGrpSpPr/>
            <p:nvPr/>
          </p:nvGrpSpPr>
          <p:grpSpPr>
            <a:xfrm>
              <a:off x="2958798" y="923259"/>
              <a:ext cx="727519" cy="1619068"/>
              <a:chOff x="468923" y="4100514"/>
              <a:chExt cx="670168" cy="1491436"/>
            </a:xfrm>
          </p:grpSpPr>
          <p:sp>
            <p:nvSpPr>
              <p:cNvPr id="168" name="Bogen 167"/>
              <p:cNvSpPr/>
              <p:nvPr/>
            </p:nvSpPr>
            <p:spPr>
              <a:xfrm>
                <a:off x="635654" y="4210323"/>
                <a:ext cx="503437" cy="1364063"/>
              </a:xfrm>
              <a:prstGeom prst="arc">
                <a:avLst>
                  <a:gd name="adj1" fmla="val 10384431"/>
                  <a:gd name="adj2" fmla="val 15756839"/>
                </a:avLst>
              </a:prstGeom>
              <a:ln w="9525">
                <a:solidFill>
                  <a:srgbClr val="002060"/>
                </a:solidFill>
                <a:headEnd type="stealt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69" name="Gruppieren 168"/>
              <p:cNvGrpSpPr/>
              <p:nvPr/>
            </p:nvGrpSpPr>
            <p:grpSpPr>
              <a:xfrm>
                <a:off x="468923" y="4100514"/>
                <a:ext cx="603416" cy="1491436"/>
                <a:chOff x="468923" y="4100514"/>
                <a:chExt cx="603416" cy="1491436"/>
              </a:xfrm>
            </p:grpSpPr>
            <p:sp>
              <p:nvSpPr>
                <p:cNvPr id="170" name="Bogen 169"/>
                <p:cNvSpPr/>
                <p:nvPr/>
              </p:nvSpPr>
              <p:spPr>
                <a:xfrm>
                  <a:off x="760780" y="4819645"/>
                  <a:ext cx="162839" cy="308241"/>
                </a:xfrm>
                <a:prstGeom prst="arc">
                  <a:avLst>
                    <a:gd name="adj1" fmla="val 11152644"/>
                    <a:gd name="adj2" fmla="val 29"/>
                  </a:avLst>
                </a:prstGeom>
                <a:ln w="9525">
                  <a:solidFill>
                    <a:srgbClr val="002060"/>
                  </a:solidFill>
                  <a:headEnd type="stealth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1" name="Bogen 170"/>
                <p:cNvSpPr/>
                <p:nvPr/>
              </p:nvSpPr>
              <p:spPr>
                <a:xfrm>
                  <a:off x="662151" y="4662814"/>
                  <a:ext cx="356999" cy="629363"/>
                </a:xfrm>
                <a:prstGeom prst="arc">
                  <a:avLst>
                    <a:gd name="adj1" fmla="val 11152644"/>
                    <a:gd name="adj2" fmla="val 21514113"/>
                  </a:avLst>
                </a:prstGeom>
                <a:ln w="9525">
                  <a:solidFill>
                    <a:srgbClr val="002060"/>
                  </a:solidFill>
                  <a:headEnd type="stealth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2" name="Bogen 171"/>
                <p:cNvSpPr/>
                <p:nvPr/>
              </p:nvSpPr>
              <p:spPr>
                <a:xfrm>
                  <a:off x="673803" y="4533731"/>
                  <a:ext cx="356999" cy="629363"/>
                </a:xfrm>
                <a:prstGeom prst="arc">
                  <a:avLst>
                    <a:gd name="adj1" fmla="val 14239055"/>
                    <a:gd name="adj2" fmla="val 18292496"/>
                  </a:avLst>
                </a:prstGeom>
                <a:ln w="9525">
                  <a:solidFill>
                    <a:srgbClr val="002060"/>
                  </a:solidFill>
                  <a:headEnd type="stealth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3" name="Bogen 172"/>
                <p:cNvSpPr/>
                <p:nvPr/>
              </p:nvSpPr>
              <p:spPr>
                <a:xfrm>
                  <a:off x="682126" y="4424557"/>
                  <a:ext cx="356999" cy="629363"/>
                </a:xfrm>
                <a:prstGeom prst="arc">
                  <a:avLst>
                    <a:gd name="adj1" fmla="val 15447186"/>
                    <a:gd name="adj2" fmla="val 17274868"/>
                  </a:avLst>
                </a:prstGeom>
                <a:ln w="9525">
                  <a:solidFill>
                    <a:srgbClr val="002060"/>
                  </a:solidFill>
                  <a:headEnd type="stealth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4" name="Bogen 173"/>
                <p:cNvSpPr/>
                <p:nvPr/>
              </p:nvSpPr>
              <p:spPr>
                <a:xfrm>
                  <a:off x="468923" y="4100514"/>
                  <a:ext cx="603416" cy="1491436"/>
                </a:xfrm>
                <a:prstGeom prst="arc">
                  <a:avLst>
                    <a:gd name="adj1" fmla="val 17221405"/>
                    <a:gd name="adj2" fmla="val 916460"/>
                  </a:avLst>
                </a:prstGeom>
                <a:ln w="9525">
                  <a:solidFill>
                    <a:srgbClr val="002060"/>
                  </a:solidFill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sp>
          <p:nvSpPr>
            <p:cNvPr id="262" name="Freihandform 261"/>
            <p:cNvSpPr/>
            <p:nvPr/>
          </p:nvSpPr>
          <p:spPr>
            <a:xfrm>
              <a:off x="1088263" y="1867029"/>
              <a:ext cx="595741" cy="750925"/>
            </a:xfrm>
            <a:custGeom>
              <a:avLst/>
              <a:gdLst>
                <a:gd name="connsiteX0" fmla="*/ 0 w 458731"/>
                <a:gd name="connsiteY0" fmla="*/ 0 h 691729"/>
                <a:gd name="connsiteX1" fmla="*/ 458731 w 458731"/>
                <a:gd name="connsiteY1" fmla="*/ 0 h 691729"/>
                <a:gd name="connsiteX2" fmla="*/ 455310 w 458731"/>
                <a:gd name="connsiteY2" fmla="*/ 107636 h 691729"/>
                <a:gd name="connsiteX3" fmla="*/ 229365 w 458731"/>
                <a:gd name="connsiteY3" fmla="*/ 691729 h 691729"/>
                <a:gd name="connsiteX4" fmla="*/ 3421 w 458731"/>
                <a:gd name="connsiteY4" fmla="*/ 107636 h 691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8731" h="691729">
                  <a:moveTo>
                    <a:pt x="0" y="0"/>
                  </a:moveTo>
                  <a:lnTo>
                    <a:pt x="458731" y="0"/>
                  </a:lnTo>
                  <a:lnTo>
                    <a:pt x="455310" y="107636"/>
                  </a:lnTo>
                  <a:cubicBezTo>
                    <a:pt x="433804" y="440977"/>
                    <a:pt x="340817" y="691729"/>
                    <a:pt x="229365" y="691729"/>
                  </a:cubicBezTo>
                  <a:cubicBezTo>
                    <a:pt x="117914" y="691729"/>
                    <a:pt x="24926" y="440977"/>
                    <a:pt x="3421" y="107636"/>
                  </a:cubicBezTo>
                  <a:close/>
                </a:path>
              </a:pathLst>
            </a:custGeom>
            <a:solidFill>
              <a:srgbClr val="E9EDF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grpSp>
          <p:nvGrpSpPr>
            <p:cNvPr id="175" name="Gruppieren 174"/>
            <p:cNvGrpSpPr/>
            <p:nvPr/>
          </p:nvGrpSpPr>
          <p:grpSpPr>
            <a:xfrm>
              <a:off x="939370" y="922110"/>
              <a:ext cx="727519" cy="1619068"/>
              <a:chOff x="468923" y="4100514"/>
              <a:chExt cx="670168" cy="1491436"/>
            </a:xfrm>
          </p:grpSpPr>
          <p:sp>
            <p:nvSpPr>
              <p:cNvPr id="176" name="Bogen 175"/>
              <p:cNvSpPr/>
              <p:nvPr/>
            </p:nvSpPr>
            <p:spPr>
              <a:xfrm>
                <a:off x="635654" y="4210323"/>
                <a:ext cx="503437" cy="1364063"/>
              </a:xfrm>
              <a:prstGeom prst="arc">
                <a:avLst>
                  <a:gd name="adj1" fmla="val 10384431"/>
                  <a:gd name="adj2" fmla="val 15756839"/>
                </a:avLst>
              </a:prstGeom>
              <a:ln w="9525">
                <a:solidFill>
                  <a:srgbClr val="002060"/>
                </a:solidFill>
                <a:headEnd type="stealt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77" name="Gruppieren 176"/>
              <p:cNvGrpSpPr/>
              <p:nvPr/>
            </p:nvGrpSpPr>
            <p:grpSpPr>
              <a:xfrm>
                <a:off x="468923" y="4100514"/>
                <a:ext cx="603416" cy="1491436"/>
                <a:chOff x="468923" y="4100514"/>
                <a:chExt cx="603416" cy="1491436"/>
              </a:xfrm>
            </p:grpSpPr>
            <p:sp>
              <p:nvSpPr>
                <p:cNvPr id="178" name="Bogen 177"/>
                <p:cNvSpPr/>
                <p:nvPr/>
              </p:nvSpPr>
              <p:spPr>
                <a:xfrm>
                  <a:off x="760780" y="4819645"/>
                  <a:ext cx="162839" cy="308241"/>
                </a:xfrm>
                <a:prstGeom prst="arc">
                  <a:avLst>
                    <a:gd name="adj1" fmla="val 11152644"/>
                    <a:gd name="adj2" fmla="val 29"/>
                  </a:avLst>
                </a:prstGeom>
                <a:ln w="9525">
                  <a:solidFill>
                    <a:srgbClr val="002060"/>
                  </a:solidFill>
                  <a:headEnd type="stealth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9" name="Bogen 178"/>
                <p:cNvSpPr/>
                <p:nvPr/>
              </p:nvSpPr>
              <p:spPr>
                <a:xfrm>
                  <a:off x="662151" y="4662814"/>
                  <a:ext cx="356999" cy="629363"/>
                </a:xfrm>
                <a:prstGeom prst="arc">
                  <a:avLst>
                    <a:gd name="adj1" fmla="val 11152644"/>
                    <a:gd name="adj2" fmla="val 21514113"/>
                  </a:avLst>
                </a:prstGeom>
                <a:ln w="9525">
                  <a:solidFill>
                    <a:srgbClr val="002060"/>
                  </a:solidFill>
                  <a:headEnd type="stealth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0" name="Bogen 179"/>
                <p:cNvSpPr/>
                <p:nvPr/>
              </p:nvSpPr>
              <p:spPr>
                <a:xfrm>
                  <a:off x="673803" y="4533731"/>
                  <a:ext cx="356999" cy="629363"/>
                </a:xfrm>
                <a:prstGeom prst="arc">
                  <a:avLst>
                    <a:gd name="adj1" fmla="val 14239055"/>
                    <a:gd name="adj2" fmla="val 18292496"/>
                  </a:avLst>
                </a:prstGeom>
                <a:ln w="9525">
                  <a:solidFill>
                    <a:srgbClr val="002060"/>
                  </a:solidFill>
                  <a:headEnd type="stealth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1" name="Bogen 180"/>
                <p:cNvSpPr/>
                <p:nvPr/>
              </p:nvSpPr>
              <p:spPr>
                <a:xfrm>
                  <a:off x="682126" y="4424557"/>
                  <a:ext cx="356999" cy="629363"/>
                </a:xfrm>
                <a:prstGeom prst="arc">
                  <a:avLst>
                    <a:gd name="adj1" fmla="val 15447186"/>
                    <a:gd name="adj2" fmla="val 17274868"/>
                  </a:avLst>
                </a:prstGeom>
                <a:ln w="9525">
                  <a:solidFill>
                    <a:srgbClr val="002060"/>
                  </a:solidFill>
                  <a:headEnd type="stealth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2" name="Bogen 181"/>
                <p:cNvSpPr/>
                <p:nvPr/>
              </p:nvSpPr>
              <p:spPr>
                <a:xfrm>
                  <a:off x="468923" y="4100514"/>
                  <a:ext cx="603416" cy="1491436"/>
                </a:xfrm>
                <a:prstGeom prst="arc">
                  <a:avLst>
                    <a:gd name="adj1" fmla="val 17221405"/>
                    <a:gd name="adj2" fmla="val 916460"/>
                  </a:avLst>
                </a:prstGeom>
                <a:ln w="9525">
                  <a:solidFill>
                    <a:srgbClr val="002060"/>
                  </a:solidFill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sp>
          <p:nvSpPr>
            <p:cNvPr id="263" name="Freihandform 262"/>
            <p:cNvSpPr/>
            <p:nvPr/>
          </p:nvSpPr>
          <p:spPr>
            <a:xfrm>
              <a:off x="2089893" y="1881192"/>
              <a:ext cx="564800" cy="750925"/>
            </a:xfrm>
            <a:custGeom>
              <a:avLst/>
              <a:gdLst>
                <a:gd name="connsiteX0" fmla="*/ 0 w 458731"/>
                <a:gd name="connsiteY0" fmla="*/ 0 h 691729"/>
                <a:gd name="connsiteX1" fmla="*/ 458731 w 458731"/>
                <a:gd name="connsiteY1" fmla="*/ 0 h 691729"/>
                <a:gd name="connsiteX2" fmla="*/ 455310 w 458731"/>
                <a:gd name="connsiteY2" fmla="*/ 107636 h 691729"/>
                <a:gd name="connsiteX3" fmla="*/ 229365 w 458731"/>
                <a:gd name="connsiteY3" fmla="*/ 691729 h 691729"/>
                <a:gd name="connsiteX4" fmla="*/ 3421 w 458731"/>
                <a:gd name="connsiteY4" fmla="*/ 107636 h 691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8731" h="691729">
                  <a:moveTo>
                    <a:pt x="0" y="0"/>
                  </a:moveTo>
                  <a:lnTo>
                    <a:pt x="458731" y="0"/>
                  </a:lnTo>
                  <a:lnTo>
                    <a:pt x="455310" y="107636"/>
                  </a:lnTo>
                  <a:cubicBezTo>
                    <a:pt x="433804" y="440977"/>
                    <a:pt x="340817" y="691729"/>
                    <a:pt x="229365" y="691729"/>
                  </a:cubicBezTo>
                  <a:cubicBezTo>
                    <a:pt x="117914" y="691729"/>
                    <a:pt x="24926" y="440977"/>
                    <a:pt x="3421" y="107636"/>
                  </a:cubicBezTo>
                  <a:close/>
                </a:path>
              </a:pathLst>
            </a:custGeom>
            <a:solidFill>
              <a:srgbClr val="E9EDF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4" name="Freihandform 263"/>
            <p:cNvSpPr/>
            <p:nvPr/>
          </p:nvSpPr>
          <p:spPr>
            <a:xfrm>
              <a:off x="3104799" y="1865102"/>
              <a:ext cx="571909" cy="750925"/>
            </a:xfrm>
            <a:custGeom>
              <a:avLst/>
              <a:gdLst>
                <a:gd name="connsiteX0" fmla="*/ 0 w 458731"/>
                <a:gd name="connsiteY0" fmla="*/ 0 h 691729"/>
                <a:gd name="connsiteX1" fmla="*/ 458731 w 458731"/>
                <a:gd name="connsiteY1" fmla="*/ 0 h 691729"/>
                <a:gd name="connsiteX2" fmla="*/ 455310 w 458731"/>
                <a:gd name="connsiteY2" fmla="*/ 107636 h 691729"/>
                <a:gd name="connsiteX3" fmla="*/ 229365 w 458731"/>
                <a:gd name="connsiteY3" fmla="*/ 691729 h 691729"/>
                <a:gd name="connsiteX4" fmla="*/ 3421 w 458731"/>
                <a:gd name="connsiteY4" fmla="*/ 107636 h 691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8731" h="691729">
                  <a:moveTo>
                    <a:pt x="0" y="0"/>
                  </a:moveTo>
                  <a:lnTo>
                    <a:pt x="458731" y="0"/>
                  </a:lnTo>
                  <a:lnTo>
                    <a:pt x="455310" y="107636"/>
                  </a:lnTo>
                  <a:cubicBezTo>
                    <a:pt x="433804" y="440977"/>
                    <a:pt x="340817" y="691729"/>
                    <a:pt x="229365" y="691729"/>
                  </a:cubicBezTo>
                  <a:cubicBezTo>
                    <a:pt x="117914" y="691729"/>
                    <a:pt x="24926" y="440977"/>
                    <a:pt x="3421" y="107636"/>
                  </a:cubicBezTo>
                  <a:close/>
                </a:path>
              </a:pathLst>
            </a:custGeom>
            <a:solidFill>
              <a:srgbClr val="E9EDF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5" name="Ellipse 264"/>
            <p:cNvSpPr/>
            <p:nvPr/>
          </p:nvSpPr>
          <p:spPr>
            <a:xfrm>
              <a:off x="620003" y="1392400"/>
              <a:ext cx="265620" cy="265621"/>
            </a:xfrm>
            <a:prstGeom prst="ellipse">
              <a:avLst/>
            </a:prstGeom>
            <a:solidFill>
              <a:schemeClr val="accent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>
                  <a:solidFill>
                    <a:schemeClr val="tx1"/>
                  </a:solidFill>
                </a:rPr>
                <a:t>1</a:t>
              </a:r>
              <a:endParaRPr lang="en-GB" dirty="0">
                <a:solidFill>
                  <a:schemeClr val="tx1"/>
                </a:solidFill>
              </a:endParaRPr>
            </a:p>
          </p:txBody>
        </p:sp>
        <p:cxnSp>
          <p:nvCxnSpPr>
            <p:cNvPr id="267" name="Gerade Verbindung mit Pfeil 266"/>
            <p:cNvCxnSpPr>
              <a:stCxn id="265" idx="6"/>
            </p:cNvCxnSpPr>
            <p:nvPr/>
          </p:nvCxnSpPr>
          <p:spPr>
            <a:xfrm>
              <a:off x="885622" y="1525210"/>
              <a:ext cx="234747" cy="7319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8" name="Ellipse 267"/>
            <p:cNvSpPr/>
            <p:nvPr/>
          </p:nvSpPr>
          <p:spPr>
            <a:xfrm>
              <a:off x="1254918" y="1405457"/>
              <a:ext cx="265620" cy="265621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>
                  <a:solidFill>
                    <a:schemeClr val="tx1"/>
                  </a:solidFill>
                </a:rPr>
                <a:t>2</a:t>
              </a:r>
              <a:endParaRPr lang="en-GB" dirty="0">
                <a:solidFill>
                  <a:schemeClr val="tx1"/>
                </a:solidFill>
              </a:endParaRPr>
            </a:p>
          </p:txBody>
        </p:sp>
        <p:cxnSp>
          <p:nvCxnSpPr>
            <p:cNvPr id="269" name="Gerade Verbindung mit Pfeil 268"/>
            <p:cNvCxnSpPr>
              <a:stCxn id="268" idx="6"/>
            </p:cNvCxnSpPr>
            <p:nvPr/>
          </p:nvCxnSpPr>
          <p:spPr>
            <a:xfrm>
              <a:off x="1520538" y="1538268"/>
              <a:ext cx="176748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0" name="Ellipse 269"/>
            <p:cNvSpPr/>
            <p:nvPr/>
          </p:nvSpPr>
          <p:spPr>
            <a:xfrm>
              <a:off x="1937305" y="1409790"/>
              <a:ext cx="265620" cy="265621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>
                  <a:solidFill>
                    <a:schemeClr val="tx1"/>
                  </a:solidFill>
                </a:rPr>
                <a:t>3</a:t>
              </a:r>
              <a:endParaRPr lang="en-GB" dirty="0">
                <a:solidFill>
                  <a:schemeClr val="tx1"/>
                </a:solidFill>
              </a:endParaRPr>
            </a:p>
          </p:txBody>
        </p:sp>
        <p:cxnSp>
          <p:nvCxnSpPr>
            <p:cNvPr id="271" name="Gerade Verbindung mit Pfeil 270"/>
            <p:cNvCxnSpPr>
              <a:stCxn id="270" idx="6"/>
            </p:cNvCxnSpPr>
            <p:nvPr/>
          </p:nvCxnSpPr>
          <p:spPr>
            <a:xfrm>
              <a:off x="2202925" y="1542600"/>
              <a:ext cx="187320" cy="132649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4" name="Ellipse 273"/>
            <p:cNvSpPr/>
            <p:nvPr/>
          </p:nvSpPr>
          <p:spPr>
            <a:xfrm>
              <a:off x="2508581" y="1435785"/>
              <a:ext cx="265620" cy="265621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>
                  <a:solidFill>
                    <a:schemeClr val="tx1"/>
                  </a:solidFill>
                </a:rPr>
                <a:t>4</a:t>
              </a:r>
              <a:endParaRPr lang="en-GB" dirty="0">
                <a:solidFill>
                  <a:schemeClr val="tx1"/>
                </a:solidFill>
              </a:endParaRPr>
            </a:p>
          </p:txBody>
        </p:sp>
        <p:cxnSp>
          <p:nvCxnSpPr>
            <p:cNvPr id="275" name="Gerade Verbindung mit Pfeil 274"/>
            <p:cNvCxnSpPr>
              <a:stCxn id="274" idx="6"/>
            </p:cNvCxnSpPr>
            <p:nvPr/>
          </p:nvCxnSpPr>
          <p:spPr>
            <a:xfrm flipV="1">
              <a:off x="2774201" y="1409791"/>
              <a:ext cx="170111" cy="158805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2" name="Rechteck 111"/>
            <p:cNvSpPr/>
            <p:nvPr/>
          </p:nvSpPr>
          <p:spPr>
            <a:xfrm>
              <a:off x="600738" y="2190804"/>
              <a:ext cx="3521445" cy="65668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8" name="Rechteck 107"/>
            <p:cNvSpPr/>
            <p:nvPr/>
          </p:nvSpPr>
          <p:spPr>
            <a:xfrm>
              <a:off x="597080" y="1867031"/>
              <a:ext cx="515892" cy="967211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9" name="Rechteck 108"/>
            <p:cNvSpPr/>
            <p:nvPr/>
          </p:nvSpPr>
          <p:spPr>
            <a:xfrm>
              <a:off x="1639603" y="1856395"/>
              <a:ext cx="488912" cy="967211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1" name="Rechteck 110"/>
            <p:cNvSpPr/>
            <p:nvPr/>
          </p:nvSpPr>
          <p:spPr>
            <a:xfrm>
              <a:off x="3633271" y="1856395"/>
              <a:ext cx="488912" cy="967211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0" name="Rechteck 109"/>
            <p:cNvSpPr/>
            <p:nvPr/>
          </p:nvSpPr>
          <p:spPr>
            <a:xfrm>
              <a:off x="2639412" y="1876858"/>
              <a:ext cx="488912" cy="967211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82" name="Pfeil nach rechts 381"/>
            <p:cNvSpPr/>
            <p:nvPr/>
          </p:nvSpPr>
          <p:spPr>
            <a:xfrm rot="16200000">
              <a:off x="1164901" y="5208147"/>
              <a:ext cx="388788" cy="556504"/>
            </a:xfrm>
            <a:prstGeom prst="rightArrow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3" name="Pfeil nach rechts 382"/>
            <p:cNvSpPr/>
            <p:nvPr/>
          </p:nvSpPr>
          <p:spPr>
            <a:xfrm rot="16200000">
              <a:off x="1876301" y="5208147"/>
              <a:ext cx="388788" cy="556504"/>
            </a:xfrm>
            <a:prstGeom prst="rightArrow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4" name="Pfeil nach rechts 383"/>
            <p:cNvSpPr/>
            <p:nvPr/>
          </p:nvSpPr>
          <p:spPr>
            <a:xfrm rot="16200000">
              <a:off x="2588838" y="5218943"/>
              <a:ext cx="388788" cy="556504"/>
            </a:xfrm>
            <a:prstGeom prst="rightArrow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5" name="Pfeil nach rechts 384"/>
            <p:cNvSpPr/>
            <p:nvPr/>
          </p:nvSpPr>
          <p:spPr>
            <a:xfrm rot="16200000">
              <a:off x="3300238" y="5218943"/>
              <a:ext cx="388788" cy="556504"/>
            </a:xfrm>
            <a:prstGeom prst="rightArrow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86" name="Rechteck 385"/>
                <p:cNvSpPr/>
                <p:nvPr/>
              </p:nvSpPr>
              <p:spPr>
                <a:xfrm>
                  <a:off x="3733130" y="5307064"/>
                  <a:ext cx="453283" cy="501173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de-DE" sz="2400" i="1">
                            <a:latin typeface="Cambria Math" panose="02040503050406030204" pitchFamily="18" charset="0"/>
                          </a:rPr>
                          <m:t>𝜆</m:t>
                        </m:r>
                      </m:oMath>
                    </m:oMathPara>
                  </a14:m>
                  <a:endParaRPr lang="en-GB" sz="2400" dirty="0"/>
                </a:p>
              </p:txBody>
            </p:sp>
          </mc:Choice>
          <mc:Fallback xmlns="">
            <p:sp>
              <p:nvSpPr>
                <p:cNvPr id="386" name="Rechteck 38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33130" y="5307064"/>
                  <a:ext cx="453283" cy="501173"/>
                </a:xfrm>
                <a:prstGeom prst="rect">
                  <a:avLst/>
                </a:prstGeom>
                <a:blipFill>
                  <a:blip r:embed="rId12"/>
                  <a:stretch>
                    <a:fillRect b="-1389"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442" name="Gruppieren 441"/>
            <p:cNvGrpSpPr/>
            <p:nvPr/>
          </p:nvGrpSpPr>
          <p:grpSpPr>
            <a:xfrm rot="10800000">
              <a:off x="2153927" y="1630102"/>
              <a:ext cx="396585" cy="801738"/>
              <a:chOff x="4151473" y="1785097"/>
              <a:chExt cx="365322" cy="738537"/>
            </a:xfrm>
          </p:grpSpPr>
          <p:sp>
            <p:nvSpPr>
              <p:cNvPr id="445" name="Bogen 444"/>
              <p:cNvSpPr/>
              <p:nvPr/>
            </p:nvSpPr>
            <p:spPr>
              <a:xfrm>
                <a:off x="4151473" y="1894271"/>
                <a:ext cx="356999" cy="629363"/>
              </a:xfrm>
              <a:prstGeom prst="arc">
                <a:avLst>
                  <a:gd name="adj1" fmla="val 14239055"/>
                  <a:gd name="adj2" fmla="val 18292496"/>
                </a:avLst>
              </a:prstGeom>
              <a:ln w="9525">
                <a:solidFill>
                  <a:srgbClr val="002060"/>
                </a:solidFill>
                <a:headEnd type="triangle" w="sm" len="sm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46" name="Bogen 445"/>
              <p:cNvSpPr/>
              <p:nvPr/>
            </p:nvSpPr>
            <p:spPr>
              <a:xfrm>
                <a:off x="4159796" y="1785097"/>
                <a:ext cx="356999" cy="629363"/>
              </a:xfrm>
              <a:prstGeom prst="arc">
                <a:avLst>
                  <a:gd name="adj1" fmla="val 15447186"/>
                  <a:gd name="adj2" fmla="val 17274868"/>
                </a:avLst>
              </a:prstGeom>
              <a:ln w="9525">
                <a:solidFill>
                  <a:srgbClr val="002060"/>
                </a:solidFill>
                <a:headEnd type="triangle" w="sm" len="sm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449" name="Gruppieren 448"/>
            <p:cNvGrpSpPr/>
            <p:nvPr/>
          </p:nvGrpSpPr>
          <p:grpSpPr>
            <a:xfrm rot="10800000">
              <a:off x="3110482" y="1172784"/>
              <a:ext cx="655054" cy="1619068"/>
              <a:chOff x="3946593" y="1461054"/>
              <a:chExt cx="603416" cy="1491436"/>
            </a:xfrm>
          </p:grpSpPr>
          <p:sp>
            <p:nvSpPr>
              <p:cNvPr id="452" name="Bogen 451"/>
              <p:cNvSpPr/>
              <p:nvPr/>
            </p:nvSpPr>
            <p:spPr>
              <a:xfrm>
                <a:off x="4151473" y="1894271"/>
                <a:ext cx="356999" cy="629363"/>
              </a:xfrm>
              <a:prstGeom prst="arc">
                <a:avLst>
                  <a:gd name="adj1" fmla="val 14239055"/>
                  <a:gd name="adj2" fmla="val 18292496"/>
                </a:avLst>
              </a:prstGeom>
              <a:ln w="9525">
                <a:solidFill>
                  <a:srgbClr val="002060"/>
                </a:solidFill>
                <a:headEnd type="triangle" w="sm" len="sm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53" name="Bogen 452"/>
              <p:cNvSpPr/>
              <p:nvPr/>
            </p:nvSpPr>
            <p:spPr>
              <a:xfrm>
                <a:off x="4159796" y="1785097"/>
                <a:ext cx="356999" cy="629363"/>
              </a:xfrm>
              <a:prstGeom prst="arc">
                <a:avLst>
                  <a:gd name="adj1" fmla="val 15447186"/>
                  <a:gd name="adj2" fmla="val 17274868"/>
                </a:avLst>
              </a:prstGeom>
              <a:ln w="9525">
                <a:solidFill>
                  <a:srgbClr val="002060"/>
                </a:solidFill>
                <a:headEnd type="triangle" w="sm" len="sm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54" name="Bogen 453"/>
              <p:cNvSpPr/>
              <p:nvPr/>
            </p:nvSpPr>
            <p:spPr>
              <a:xfrm>
                <a:off x="3946593" y="1461054"/>
                <a:ext cx="603416" cy="1491436"/>
              </a:xfrm>
              <a:prstGeom prst="arc">
                <a:avLst>
                  <a:gd name="adj1" fmla="val 17221405"/>
                  <a:gd name="adj2" fmla="val 916460"/>
                </a:avLst>
              </a:prstGeom>
              <a:ln w="9525">
                <a:solidFill>
                  <a:srgbClr val="002060"/>
                </a:solidFill>
                <a:headEnd type="triangle" w="sm" len="sm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80" name="Rechteck 279"/>
            <p:cNvSpPr/>
            <p:nvPr/>
          </p:nvSpPr>
          <p:spPr>
            <a:xfrm>
              <a:off x="634849" y="3443771"/>
              <a:ext cx="3517003" cy="1127070"/>
            </a:xfrm>
            <a:prstGeom prst="rect">
              <a:avLst/>
            </a:prstGeom>
            <a:solidFill>
              <a:srgbClr val="F1EFC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1" name="Ellipse 280"/>
            <p:cNvSpPr/>
            <p:nvPr/>
          </p:nvSpPr>
          <p:spPr>
            <a:xfrm>
              <a:off x="1185887" y="3427609"/>
              <a:ext cx="500733" cy="1588242"/>
            </a:xfrm>
            <a:prstGeom prst="ellipse">
              <a:avLst/>
            </a:prstGeom>
            <a:gradFill flip="none" rotWithShape="1">
              <a:gsLst>
                <a:gs pos="0">
                  <a:srgbClr val="FF0000">
                    <a:lumMod val="73000"/>
                    <a:lumOff val="27000"/>
                  </a:srgbClr>
                </a:gs>
                <a:gs pos="50000">
                  <a:srgbClr val="FFC000">
                    <a:alpha val="66000"/>
                    <a:lumMod val="72000"/>
                    <a:lumOff val="28000"/>
                  </a:srgbClr>
                </a:gs>
                <a:gs pos="78000">
                  <a:srgbClr val="F1EFC3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3" name="Ellipse 282"/>
            <p:cNvSpPr/>
            <p:nvPr/>
          </p:nvSpPr>
          <p:spPr>
            <a:xfrm>
              <a:off x="2187043" y="3435950"/>
              <a:ext cx="512563" cy="1588242"/>
            </a:xfrm>
            <a:prstGeom prst="ellipse">
              <a:avLst/>
            </a:prstGeom>
            <a:gradFill flip="none" rotWithShape="1">
              <a:gsLst>
                <a:gs pos="0">
                  <a:srgbClr val="FF0000">
                    <a:lumMod val="73000"/>
                    <a:lumOff val="27000"/>
                  </a:srgbClr>
                </a:gs>
                <a:gs pos="50000">
                  <a:srgbClr val="FFC000">
                    <a:alpha val="66000"/>
                    <a:lumMod val="72000"/>
                    <a:lumOff val="28000"/>
                  </a:srgbClr>
                </a:gs>
                <a:gs pos="78000">
                  <a:srgbClr val="F1EFC3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4" name="Ellipse 283"/>
            <p:cNvSpPr/>
            <p:nvPr/>
          </p:nvSpPr>
          <p:spPr>
            <a:xfrm>
              <a:off x="3172775" y="3442847"/>
              <a:ext cx="500733" cy="1588242"/>
            </a:xfrm>
            <a:prstGeom prst="ellipse">
              <a:avLst/>
            </a:prstGeom>
            <a:gradFill flip="none" rotWithShape="1">
              <a:gsLst>
                <a:gs pos="0">
                  <a:srgbClr val="FF0000">
                    <a:lumMod val="73000"/>
                    <a:lumOff val="27000"/>
                  </a:srgbClr>
                </a:gs>
                <a:gs pos="50000">
                  <a:srgbClr val="FFC000">
                    <a:alpha val="66000"/>
                    <a:lumMod val="72000"/>
                    <a:lumOff val="28000"/>
                  </a:srgbClr>
                </a:gs>
                <a:gs pos="78000">
                  <a:srgbClr val="F1EFC3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5" name="Ellipse 284"/>
            <p:cNvSpPr/>
            <p:nvPr/>
          </p:nvSpPr>
          <p:spPr>
            <a:xfrm>
              <a:off x="2702515" y="3411220"/>
              <a:ext cx="481151" cy="1588242"/>
            </a:xfrm>
            <a:prstGeom prst="ellipse">
              <a:avLst/>
            </a:prstGeom>
            <a:gradFill flip="none" rotWithShape="1">
              <a:gsLst>
                <a:gs pos="0">
                  <a:srgbClr val="0070C0"/>
                </a:gs>
                <a:gs pos="50000">
                  <a:srgbClr val="00B0F0">
                    <a:lumMod val="40000"/>
                    <a:lumOff val="60000"/>
                  </a:srgbClr>
                </a:gs>
                <a:gs pos="78000">
                  <a:srgbClr val="F1EFC3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6" name="Ellipse 285"/>
            <p:cNvSpPr/>
            <p:nvPr/>
          </p:nvSpPr>
          <p:spPr>
            <a:xfrm>
              <a:off x="1698130" y="3427609"/>
              <a:ext cx="474263" cy="1588242"/>
            </a:xfrm>
            <a:prstGeom prst="ellipse">
              <a:avLst/>
            </a:prstGeom>
            <a:gradFill flip="none" rotWithShape="1">
              <a:gsLst>
                <a:gs pos="0">
                  <a:srgbClr val="0070C0"/>
                </a:gs>
                <a:gs pos="50000">
                  <a:srgbClr val="00B0F0">
                    <a:lumMod val="40000"/>
                    <a:lumOff val="60000"/>
                  </a:srgbClr>
                </a:gs>
                <a:gs pos="78000">
                  <a:srgbClr val="F1EFC3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7" name="Ellipse 286"/>
            <p:cNvSpPr/>
            <p:nvPr/>
          </p:nvSpPr>
          <p:spPr>
            <a:xfrm>
              <a:off x="680131" y="3449240"/>
              <a:ext cx="493006" cy="1588242"/>
            </a:xfrm>
            <a:prstGeom prst="ellipse">
              <a:avLst/>
            </a:prstGeom>
            <a:gradFill flip="none" rotWithShape="1">
              <a:gsLst>
                <a:gs pos="0">
                  <a:srgbClr val="0070C0"/>
                </a:gs>
                <a:gs pos="50000">
                  <a:srgbClr val="00B0F0">
                    <a:lumMod val="40000"/>
                    <a:lumOff val="60000"/>
                  </a:srgbClr>
                </a:gs>
                <a:gs pos="78000">
                  <a:srgbClr val="F1EFC3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304" name="Gruppieren 303"/>
            <p:cNvGrpSpPr/>
            <p:nvPr/>
          </p:nvGrpSpPr>
          <p:grpSpPr>
            <a:xfrm>
              <a:off x="2998686" y="3264451"/>
              <a:ext cx="727519" cy="1619068"/>
              <a:chOff x="468923" y="4100514"/>
              <a:chExt cx="670168" cy="1491436"/>
            </a:xfrm>
          </p:grpSpPr>
          <p:sp>
            <p:nvSpPr>
              <p:cNvPr id="305" name="Bogen 304"/>
              <p:cNvSpPr/>
              <p:nvPr/>
            </p:nvSpPr>
            <p:spPr>
              <a:xfrm>
                <a:off x="635654" y="4210323"/>
                <a:ext cx="503437" cy="1364063"/>
              </a:xfrm>
              <a:prstGeom prst="arc">
                <a:avLst>
                  <a:gd name="adj1" fmla="val 10384431"/>
                  <a:gd name="adj2" fmla="val 15756839"/>
                </a:avLst>
              </a:prstGeom>
              <a:ln w="9525">
                <a:solidFill>
                  <a:srgbClr val="002060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306" name="Gruppieren 305"/>
              <p:cNvGrpSpPr/>
              <p:nvPr/>
            </p:nvGrpSpPr>
            <p:grpSpPr>
              <a:xfrm>
                <a:off x="468923" y="4100514"/>
                <a:ext cx="603416" cy="1491436"/>
                <a:chOff x="468923" y="4100514"/>
                <a:chExt cx="603416" cy="1491436"/>
              </a:xfrm>
            </p:grpSpPr>
            <p:sp>
              <p:nvSpPr>
                <p:cNvPr id="307" name="Bogen 306"/>
                <p:cNvSpPr/>
                <p:nvPr/>
              </p:nvSpPr>
              <p:spPr>
                <a:xfrm>
                  <a:off x="760780" y="4819645"/>
                  <a:ext cx="162839" cy="308241"/>
                </a:xfrm>
                <a:prstGeom prst="arc">
                  <a:avLst>
                    <a:gd name="adj1" fmla="val 11152644"/>
                    <a:gd name="adj2" fmla="val 29"/>
                  </a:avLst>
                </a:prstGeom>
                <a:ln w="9525">
                  <a:solidFill>
                    <a:srgbClr val="002060"/>
                  </a:solidFill>
                  <a:headEnd type="none"/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08" name="Bogen 307"/>
                <p:cNvSpPr/>
                <p:nvPr/>
              </p:nvSpPr>
              <p:spPr>
                <a:xfrm>
                  <a:off x="662151" y="4662814"/>
                  <a:ext cx="356999" cy="629363"/>
                </a:xfrm>
                <a:prstGeom prst="arc">
                  <a:avLst>
                    <a:gd name="adj1" fmla="val 11152644"/>
                    <a:gd name="adj2" fmla="val 21514113"/>
                  </a:avLst>
                </a:prstGeom>
                <a:ln w="9525">
                  <a:solidFill>
                    <a:srgbClr val="002060"/>
                  </a:solidFill>
                  <a:headEnd type="none"/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09" name="Bogen 308"/>
                <p:cNvSpPr/>
                <p:nvPr/>
              </p:nvSpPr>
              <p:spPr>
                <a:xfrm>
                  <a:off x="673803" y="4533731"/>
                  <a:ext cx="356999" cy="629363"/>
                </a:xfrm>
                <a:prstGeom prst="arc">
                  <a:avLst>
                    <a:gd name="adj1" fmla="val 14239055"/>
                    <a:gd name="adj2" fmla="val 18292496"/>
                  </a:avLst>
                </a:prstGeom>
                <a:ln w="9525">
                  <a:solidFill>
                    <a:srgbClr val="002060"/>
                  </a:solidFill>
                  <a:headEnd type="none"/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10" name="Bogen 309"/>
                <p:cNvSpPr/>
                <p:nvPr/>
              </p:nvSpPr>
              <p:spPr>
                <a:xfrm>
                  <a:off x="682126" y="4424557"/>
                  <a:ext cx="356999" cy="629363"/>
                </a:xfrm>
                <a:prstGeom prst="arc">
                  <a:avLst>
                    <a:gd name="adj1" fmla="val 15447186"/>
                    <a:gd name="adj2" fmla="val 17274868"/>
                  </a:avLst>
                </a:prstGeom>
                <a:ln w="9525">
                  <a:solidFill>
                    <a:srgbClr val="002060"/>
                  </a:solidFill>
                  <a:headEnd type="none"/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11" name="Bogen 310"/>
                <p:cNvSpPr/>
                <p:nvPr/>
              </p:nvSpPr>
              <p:spPr>
                <a:xfrm>
                  <a:off x="468923" y="4100514"/>
                  <a:ext cx="603416" cy="1491436"/>
                </a:xfrm>
                <a:prstGeom prst="arc">
                  <a:avLst>
                    <a:gd name="adj1" fmla="val 17221405"/>
                    <a:gd name="adj2" fmla="val 916460"/>
                  </a:avLst>
                </a:prstGeom>
                <a:ln w="9525">
                  <a:solidFill>
                    <a:srgbClr val="002060"/>
                  </a:solidFill>
                  <a:headEnd type="none"/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grpSp>
          <p:nvGrpSpPr>
            <p:cNvPr id="312" name="Gruppieren 311"/>
            <p:cNvGrpSpPr/>
            <p:nvPr/>
          </p:nvGrpSpPr>
          <p:grpSpPr>
            <a:xfrm>
              <a:off x="2007032" y="3285871"/>
              <a:ext cx="727519" cy="1619068"/>
              <a:chOff x="468923" y="4100514"/>
              <a:chExt cx="670168" cy="1491436"/>
            </a:xfrm>
          </p:grpSpPr>
          <p:sp>
            <p:nvSpPr>
              <p:cNvPr id="313" name="Bogen 312"/>
              <p:cNvSpPr/>
              <p:nvPr/>
            </p:nvSpPr>
            <p:spPr>
              <a:xfrm>
                <a:off x="635654" y="4210323"/>
                <a:ext cx="503437" cy="1364063"/>
              </a:xfrm>
              <a:prstGeom prst="arc">
                <a:avLst>
                  <a:gd name="adj1" fmla="val 10384431"/>
                  <a:gd name="adj2" fmla="val 15756839"/>
                </a:avLst>
              </a:prstGeom>
              <a:ln w="9525">
                <a:solidFill>
                  <a:srgbClr val="002060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314" name="Gruppieren 313"/>
              <p:cNvGrpSpPr/>
              <p:nvPr/>
            </p:nvGrpSpPr>
            <p:grpSpPr>
              <a:xfrm>
                <a:off x="468923" y="4100514"/>
                <a:ext cx="603416" cy="1491436"/>
                <a:chOff x="468923" y="4100514"/>
                <a:chExt cx="603416" cy="1491436"/>
              </a:xfrm>
            </p:grpSpPr>
            <p:sp>
              <p:nvSpPr>
                <p:cNvPr id="315" name="Bogen 314"/>
                <p:cNvSpPr/>
                <p:nvPr/>
              </p:nvSpPr>
              <p:spPr>
                <a:xfrm>
                  <a:off x="760780" y="4819645"/>
                  <a:ext cx="162839" cy="308241"/>
                </a:xfrm>
                <a:prstGeom prst="arc">
                  <a:avLst>
                    <a:gd name="adj1" fmla="val 11152644"/>
                    <a:gd name="adj2" fmla="val 29"/>
                  </a:avLst>
                </a:prstGeom>
                <a:ln w="9525">
                  <a:solidFill>
                    <a:srgbClr val="002060"/>
                  </a:solidFill>
                  <a:headEnd type="none"/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16" name="Bogen 315"/>
                <p:cNvSpPr/>
                <p:nvPr/>
              </p:nvSpPr>
              <p:spPr>
                <a:xfrm>
                  <a:off x="662151" y="4662814"/>
                  <a:ext cx="356999" cy="629363"/>
                </a:xfrm>
                <a:prstGeom prst="arc">
                  <a:avLst>
                    <a:gd name="adj1" fmla="val 11152644"/>
                    <a:gd name="adj2" fmla="val 21514113"/>
                  </a:avLst>
                </a:prstGeom>
                <a:ln w="9525">
                  <a:solidFill>
                    <a:srgbClr val="002060"/>
                  </a:solidFill>
                  <a:headEnd type="none"/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17" name="Bogen 316"/>
                <p:cNvSpPr/>
                <p:nvPr/>
              </p:nvSpPr>
              <p:spPr>
                <a:xfrm>
                  <a:off x="673803" y="4533731"/>
                  <a:ext cx="356999" cy="629363"/>
                </a:xfrm>
                <a:prstGeom prst="arc">
                  <a:avLst>
                    <a:gd name="adj1" fmla="val 14239055"/>
                    <a:gd name="adj2" fmla="val 18292496"/>
                  </a:avLst>
                </a:prstGeom>
                <a:ln w="9525">
                  <a:solidFill>
                    <a:srgbClr val="002060"/>
                  </a:solidFill>
                  <a:headEnd type="none"/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18" name="Bogen 317"/>
                <p:cNvSpPr/>
                <p:nvPr/>
              </p:nvSpPr>
              <p:spPr>
                <a:xfrm>
                  <a:off x="682126" y="4424557"/>
                  <a:ext cx="356999" cy="629363"/>
                </a:xfrm>
                <a:prstGeom prst="arc">
                  <a:avLst>
                    <a:gd name="adj1" fmla="val 15447186"/>
                    <a:gd name="adj2" fmla="val 17274868"/>
                  </a:avLst>
                </a:prstGeom>
                <a:ln w="9525">
                  <a:solidFill>
                    <a:srgbClr val="002060"/>
                  </a:solidFill>
                  <a:headEnd type="none"/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19" name="Bogen 318"/>
                <p:cNvSpPr/>
                <p:nvPr/>
              </p:nvSpPr>
              <p:spPr>
                <a:xfrm>
                  <a:off x="468923" y="4100514"/>
                  <a:ext cx="603416" cy="1491436"/>
                </a:xfrm>
                <a:prstGeom prst="arc">
                  <a:avLst>
                    <a:gd name="adj1" fmla="val 17221405"/>
                    <a:gd name="adj2" fmla="val 916460"/>
                  </a:avLst>
                </a:prstGeom>
                <a:ln w="9525">
                  <a:solidFill>
                    <a:srgbClr val="002060"/>
                  </a:solidFill>
                  <a:headEnd type="none"/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grpSp>
          <p:nvGrpSpPr>
            <p:cNvPr id="320" name="Gruppieren 319"/>
            <p:cNvGrpSpPr/>
            <p:nvPr/>
          </p:nvGrpSpPr>
          <p:grpSpPr>
            <a:xfrm>
              <a:off x="1503607" y="3279910"/>
              <a:ext cx="727519" cy="1619068"/>
              <a:chOff x="468923" y="4100514"/>
              <a:chExt cx="670168" cy="1491436"/>
            </a:xfrm>
          </p:grpSpPr>
          <p:sp>
            <p:nvSpPr>
              <p:cNvPr id="321" name="Bogen 320"/>
              <p:cNvSpPr/>
              <p:nvPr/>
            </p:nvSpPr>
            <p:spPr>
              <a:xfrm>
                <a:off x="635654" y="4210323"/>
                <a:ext cx="503437" cy="1364063"/>
              </a:xfrm>
              <a:prstGeom prst="arc">
                <a:avLst>
                  <a:gd name="adj1" fmla="val 10384431"/>
                  <a:gd name="adj2" fmla="val 15756839"/>
                </a:avLst>
              </a:prstGeom>
              <a:ln w="9525">
                <a:solidFill>
                  <a:srgbClr val="002060"/>
                </a:solidFill>
                <a:headEnd type="stealt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322" name="Gruppieren 321"/>
              <p:cNvGrpSpPr/>
              <p:nvPr/>
            </p:nvGrpSpPr>
            <p:grpSpPr>
              <a:xfrm>
                <a:off x="468923" y="4100514"/>
                <a:ext cx="603416" cy="1491436"/>
                <a:chOff x="468923" y="4100514"/>
                <a:chExt cx="603416" cy="1491436"/>
              </a:xfrm>
            </p:grpSpPr>
            <p:sp>
              <p:nvSpPr>
                <p:cNvPr id="323" name="Bogen 322"/>
                <p:cNvSpPr/>
                <p:nvPr/>
              </p:nvSpPr>
              <p:spPr>
                <a:xfrm>
                  <a:off x="760780" y="4819645"/>
                  <a:ext cx="162839" cy="308241"/>
                </a:xfrm>
                <a:prstGeom prst="arc">
                  <a:avLst>
                    <a:gd name="adj1" fmla="val 11152644"/>
                    <a:gd name="adj2" fmla="val 29"/>
                  </a:avLst>
                </a:prstGeom>
                <a:ln w="9525">
                  <a:solidFill>
                    <a:srgbClr val="002060"/>
                  </a:solidFill>
                  <a:headEnd type="stealth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24" name="Bogen 323"/>
                <p:cNvSpPr/>
                <p:nvPr/>
              </p:nvSpPr>
              <p:spPr>
                <a:xfrm>
                  <a:off x="662151" y="4662814"/>
                  <a:ext cx="356999" cy="629363"/>
                </a:xfrm>
                <a:prstGeom prst="arc">
                  <a:avLst>
                    <a:gd name="adj1" fmla="val 11152644"/>
                    <a:gd name="adj2" fmla="val 21514113"/>
                  </a:avLst>
                </a:prstGeom>
                <a:ln w="9525">
                  <a:solidFill>
                    <a:srgbClr val="002060"/>
                  </a:solidFill>
                  <a:headEnd type="stealth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25" name="Bogen 324"/>
                <p:cNvSpPr/>
                <p:nvPr/>
              </p:nvSpPr>
              <p:spPr>
                <a:xfrm>
                  <a:off x="673803" y="4533731"/>
                  <a:ext cx="356999" cy="629363"/>
                </a:xfrm>
                <a:prstGeom prst="arc">
                  <a:avLst>
                    <a:gd name="adj1" fmla="val 14239055"/>
                    <a:gd name="adj2" fmla="val 18292496"/>
                  </a:avLst>
                </a:prstGeom>
                <a:ln w="9525">
                  <a:solidFill>
                    <a:srgbClr val="002060"/>
                  </a:solidFill>
                  <a:headEnd type="stealth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26" name="Bogen 325"/>
                <p:cNvSpPr/>
                <p:nvPr/>
              </p:nvSpPr>
              <p:spPr>
                <a:xfrm>
                  <a:off x="682126" y="4424557"/>
                  <a:ext cx="356999" cy="629363"/>
                </a:xfrm>
                <a:prstGeom prst="arc">
                  <a:avLst>
                    <a:gd name="adj1" fmla="val 15447186"/>
                    <a:gd name="adj2" fmla="val 17274868"/>
                  </a:avLst>
                </a:prstGeom>
                <a:ln w="9525">
                  <a:solidFill>
                    <a:srgbClr val="002060"/>
                  </a:solidFill>
                  <a:headEnd type="stealth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27" name="Bogen 326"/>
                <p:cNvSpPr/>
                <p:nvPr/>
              </p:nvSpPr>
              <p:spPr>
                <a:xfrm>
                  <a:off x="468923" y="4100514"/>
                  <a:ext cx="603416" cy="1491436"/>
                </a:xfrm>
                <a:prstGeom prst="arc">
                  <a:avLst>
                    <a:gd name="adj1" fmla="val 17221405"/>
                    <a:gd name="adj2" fmla="val 916460"/>
                  </a:avLst>
                </a:prstGeom>
                <a:ln w="9525">
                  <a:solidFill>
                    <a:srgbClr val="002060"/>
                  </a:solidFill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grpSp>
          <p:nvGrpSpPr>
            <p:cNvPr id="328" name="Gruppieren 327"/>
            <p:cNvGrpSpPr/>
            <p:nvPr/>
          </p:nvGrpSpPr>
          <p:grpSpPr>
            <a:xfrm>
              <a:off x="2529091" y="3281166"/>
              <a:ext cx="727519" cy="1619068"/>
              <a:chOff x="468923" y="4100514"/>
              <a:chExt cx="670168" cy="1491436"/>
            </a:xfrm>
          </p:grpSpPr>
          <p:sp>
            <p:nvSpPr>
              <p:cNvPr id="329" name="Bogen 328"/>
              <p:cNvSpPr/>
              <p:nvPr/>
            </p:nvSpPr>
            <p:spPr>
              <a:xfrm>
                <a:off x="635654" y="4210323"/>
                <a:ext cx="503437" cy="1364063"/>
              </a:xfrm>
              <a:prstGeom prst="arc">
                <a:avLst>
                  <a:gd name="adj1" fmla="val 10384431"/>
                  <a:gd name="adj2" fmla="val 15756839"/>
                </a:avLst>
              </a:prstGeom>
              <a:ln w="9525">
                <a:solidFill>
                  <a:srgbClr val="002060"/>
                </a:solidFill>
                <a:headEnd type="stealt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330" name="Gruppieren 329"/>
              <p:cNvGrpSpPr/>
              <p:nvPr/>
            </p:nvGrpSpPr>
            <p:grpSpPr>
              <a:xfrm>
                <a:off x="468923" y="4100514"/>
                <a:ext cx="603416" cy="1491436"/>
                <a:chOff x="468923" y="4100514"/>
                <a:chExt cx="603416" cy="1491436"/>
              </a:xfrm>
            </p:grpSpPr>
            <p:sp>
              <p:nvSpPr>
                <p:cNvPr id="331" name="Bogen 330"/>
                <p:cNvSpPr/>
                <p:nvPr/>
              </p:nvSpPr>
              <p:spPr>
                <a:xfrm>
                  <a:off x="760780" y="4819645"/>
                  <a:ext cx="162839" cy="308241"/>
                </a:xfrm>
                <a:prstGeom prst="arc">
                  <a:avLst>
                    <a:gd name="adj1" fmla="val 11152644"/>
                    <a:gd name="adj2" fmla="val 29"/>
                  </a:avLst>
                </a:prstGeom>
                <a:ln w="9525">
                  <a:solidFill>
                    <a:srgbClr val="002060"/>
                  </a:solidFill>
                  <a:headEnd type="stealth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32" name="Bogen 331"/>
                <p:cNvSpPr/>
                <p:nvPr/>
              </p:nvSpPr>
              <p:spPr>
                <a:xfrm>
                  <a:off x="662151" y="4662814"/>
                  <a:ext cx="356999" cy="629363"/>
                </a:xfrm>
                <a:prstGeom prst="arc">
                  <a:avLst>
                    <a:gd name="adj1" fmla="val 11152644"/>
                    <a:gd name="adj2" fmla="val 21514113"/>
                  </a:avLst>
                </a:prstGeom>
                <a:ln w="9525">
                  <a:solidFill>
                    <a:srgbClr val="002060"/>
                  </a:solidFill>
                  <a:headEnd type="stealth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33" name="Bogen 332"/>
                <p:cNvSpPr/>
                <p:nvPr/>
              </p:nvSpPr>
              <p:spPr>
                <a:xfrm>
                  <a:off x="673803" y="4533731"/>
                  <a:ext cx="356999" cy="629363"/>
                </a:xfrm>
                <a:prstGeom prst="arc">
                  <a:avLst>
                    <a:gd name="adj1" fmla="val 14239055"/>
                    <a:gd name="adj2" fmla="val 18292496"/>
                  </a:avLst>
                </a:prstGeom>
                <a:ln w="9525">
                  <a:solidFill>
                    <a:srgbClr val="002060"/>
                  </a:solidFill>
                  <a:headEnd type="stealth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34" name="Bogen 333"/>
                <p:cNvSpPr/>
                <p:nvPr/>
              </p:nvSpPr>
              <p:spPr>
                <a:xfrm>
                  <a:off x="682126" y="4424557"/>
                  <a:ext cx="356999" cy="629363"/>
                </a:xfrm>
                <a:prstGeom prst="arc">
                  <a:avLst>
                    <a:gd name="adj1" fmla="val 15447186"/>
                    <a:gd name="adj2" fmla="val 17274868"/>
                  </a:avLst>
                </a:prstGeom>
                <a:ln w="9525">
                  <a:solidFill>
                    <a:srgbClr val="002060"/>
                  </a:solidFill>
                  <a:headEnd type="stealth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35" name="Bogen 334"/>
                <p:cNvSpPr/>
                <p:nvPr/>
              </p:nvSpPr>
              <p:spPr>
                <a:xfrm>
                  <a:off x="468923" y="4100514"/>
                  <a:ext cx="603416" cy="1491436"/>
                </a:xfrm>
                <a:prstGeom prst="arc">
                  <a:avLst>
                    <a:gd name="adj1" fmla="val 17221405"/>
                    <a:gd name="adj2" fmla="val 916460"/>
                  </a:avLst>
                </a:prstGeom>
                <a:ln w="9525">
                  <a:solidFill>
                    <a:srgbClr val="002060"/>
                  </a:solidFill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sp>
          <p:nvSpPr>
            <p:cNvPr id="336" name="Freihandform 335"/>
            <p:cNvSpPr/>
            <p:nvPr/>
          </p:nvSpPr>
          <p:spPr>
            <a:xfrm>
              <a:off x="1132347" y="4223657"/>
              <a:ext cx="595741" cy="750925"/>
            </a:xfrm>
            <a:custGeom>
              <a:avLst/>
              <a:gdLst>
                <a:gd name="connsiteX0" fmla="*/ 0 w 458731"/>
                <a:gd name="connsiteY0" fmla="*/ 0 h 691729"/>
                <a:gd name="connsiteX1" fmla="*/ 458731 w 458731"/>
                <a:gd name="connsiteY1" fmla="*/ 0 h 691729"/>
                <a:gd name="connsiteX2" fmla="*/ 455310 w 458731"/>
                <a:gd name="connsiteY2" fmla="*/ 107636 h 691729"/>
                <a:gd name="connsiteX3" fmla="*/ 229365 w 458731"/>
                <a:gd name="connsiteY3" fmla="*/ 691729 h 691729"/>
                <a:gd name="connsiteX4" fmla="*/ 3421 w 458731"/>
                <a:gd name="connsiteY4" fmla="*/ 107636 h 691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8731" h="691729">
                  <a:moveTo>
                    <a:pt x="0" y="0"/>
                  </a:moveTo>
                  <a:lnTo>
                    <a:pt x="458731" y="0"/>
                  </a:lnTo>
                  <a:lnTo>
                    <a:pt x="455310" y="107636"/>
                  </a:lnTo>
                  <a:cubicBezTo>
                    <a:pt x="433804" y="440977"/>
                    <a:pt x="340817" y="691729"/>
                    <a:pt x="229365" y="691729"/>
                  </a:cubicBezTo>
                  <a:cubicBezTo>
                    <a:pt x="117914" y="691729"/>
                    <a:pt x="24926" y="440977"/>
                    <a:pt x="3421" y="10763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70C0"/>
                </a:gs>
                <a:gs pos="37000">
                  <a:srgbClr val="00B0F0"/>
                </a:gs>
                <a:gs pos="69040">
                  <a:srgbClr val="D6E8C8"/>
                </a:gs>
                <a:gs pos="73000">
                  <a:srgbClr val="F1EFC3"/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5" name="Freihandform 344"/>
            <p:cNvSpPr/>
            <p:nvPr/>
          </p:nvSpPr>
          <p:spPr>
            <a:xfrm>
              <a:off x="2152527" y="4228295"/>
              <a:ext cx="564800" cy="750925"/>
            </a:xfrm>
            <a:custGeom>
              <a:avLst/>
              <a:gdLst>
                <a:gd name="connsiteX0" fmla="*/ 0 w 458731"/>
                <a:gd name="connsiteY0" fmla="*/ 0 h 691729"/>
                <a:gd name="connsiteX1" fmla="*/ 458731 w 458731"/>
                <a:gd name="connsiteY1" fmla="*/ 0 h 691729"/>
                <a:gd name="connsiteX2" fmla="*/ 455310 w 458731"/>
                <a:gd name="connsiteY2" fmla="*/ 107636 h 691729"/>
                <a:gd name="connsiteX3" fmla="*/ 229365 w 458731"/>
                <a:gd name="connsiteY3" fmla="*/ 691729 h 691729"/>
                <a:gd name="connsiteX4" fmla="*/ 3421 w 458731"/>
                <a:gd name="connsiteY4" fmla="*/ 107636 h 691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8731" h="691729">
                  <a:moveTo>
                    <a:pt x="0" y="0"/>
                  </a:moveTo>
                  <a:lnTo>
                    <a:pt x="458731" y="0"/>
                  </a:lnTo>
                  <a:lnTo>
                    <a:pt x="455310" y="107636"/>
                  </a:lnTo>
                  <a:cubicBezTo>
                    <a:pt x="433804" y="440977"/>
                    <a:pt x="340817" y="691729"/>
                    <a:pt x="229365" y="691729"/>
                  </a:cubicBezTo>
                  <a:cubicBezTo>
                    <a:pt x="117914" y="691729"/>
                    <a:pt x="24926" y="440977"/>
                    <a:pt x="3421" y="10763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70C0"/>
                </a:gs>
                <a:gs pos="50000">
                  <a:srgbClr val="00B0F0"/>
                </a:gs>
                <a:gs pos="78000">
                  <a:srgbClr val="F1EFC3"/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6" name="Freihandform 345"/>
            <p:cNvSpPr/>
            <p:nvPr/>
          </p:nvSpPr>
          <p:spPr>
            <a:xfrm>
              <a:off x="3157907" y="4221730"/>
              <a:ext cx="571909" cy="750925"/>
            </a:xfrm>
            <a:custGeom>
              <a:avLst/>
              <a:gdLst>
                <a:gd name="connsiteX0" fmla="*/ 0 w 458731"/>
                <a:gd name="connsiteY0" fmla="*/ 0 h 691729"/>
                <a:gd name="connsiteX1" fmla="*/ 458731 w 458731"/>
                <a:gd name="connsiteY1" fmla="*/ 0 h 691729"/>
                <a:gd name="connsiteX2" fmla="*/ 455310 w 458731"/>
                <a:gd name="connsiteY2" fmla="*/ 107636 h 691729"/>
                <a:gd name="connsiteX3" fmla="*/ 229365 w 458731"/>
                <a:gd name="connsiteY3" fmla="*/ 691729 h 691729"/>
                <a:gd name="connsiteX4" fmla="*/ 3421 w 458731"/>
                <a:gd name="connsiteY4" fmla="*/ 107636 h 691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8731" h="691729">
                  <a:moveTo>
                    <a:pt x="0" y="0"/>
                  </a:moveTo>
                  <a:lnTo>
                    <a:pt x="458731" y="0"/>
                  </a:lnTo>
                  <a:lnTo>
                    <a:pt x="455310" y="107636"/>
                  </a:lnTo>
                  <a:cubicBezTo>
                    <a:pt x="433804" y="440977"/>
                    <a:pt x="340817" y="691729"/>
                    <a:pt x="229365" y="691729"/>
                  </a:cubicBezTo>
                  <a:cubicBezTo>
                    <a:pt x="117914" y="691729"/>
                    <a:pt x="24926" y="440977"/>
                    <a:pt x="3421" y="10763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70C0"/>
                </a:gs>
                <a:gs pos="50000">
                  <a:srgbClr val="00B0F0"/>
                </a:gs>
                <a:gs pos="78000">
                  <a:srgbClr val="F1EFC3"/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0" name="Ellipse 359"/>
            <p:cNvSpPr/>
            <p:nvPr/>
          </p:nvSpPr>
          <p:spPr>
            <a:xfrm>
              <a:off x="3682513" y="3437061"/>
              <a:ext cx="481151" cy="1588242"/>
            </a:xfrm>
            <a:prstGeom prst="ellipse">
              <a:avLst/>
            </a:prstGeom>
            <a:gradFill flip="none" rotWithShape="1">
              <a:gsLst>
                <a:gs pos="0">
                  <a:srgbClr val="0070C0"/>
                </a:gs>
                <a:gs pos="50000">
                  <a:srgbClr val="00B0F0">
                    <a:lumMod val="40000"/>
                    <a:lumOff val="60000"/>
                  </a:srgbClr>
                </a:gs>
                <a:gs pos="78000">
                  <a:srgbClr val="F1EFC3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grpSp>
          <p:nvGrpSpPr>
            <p:cNvPr id="337" name="Gruppieren 336"/>
            <p:cNvGrpSpPr/>
            <p:nvPr/>
          </p:nvGrpSpPr>
          <p:grpSpPr>
            <a:xfrm>
              <a:off x="3501683" y="3274700"/>
              <a:ext cx="727519" cy="1619068"/>
              <a:chOff x="468923" y="4100514"/>
              <a:chExt cx="670168" cy="1491436"/>
            </a:xfrm>
          </p:grpSpPr>
          <p:sp>
            <p:nvSpPr>
              <p:cNvPr id="338" name="Bogen 337"/>
              <p:cNvSpPr/>
              <p:nvPr/>
            </p:nvSpPr>
            <p:spPr>
              <a:xfrm>
                <a:off x="635654" y="4210323"/>
                <a:ext cx="503437" cy="1364063"/>
              </a:xfrm>
              <a:prstGeom prst="arc">
                <a:avLst>
                  <a:gd name="adj1" fmla="val 10384431"/>
                  <a:gd name="adj2" fmla="val 15756839"/>
                </a:avLst>
              </a:prstGeom>
              <a:ln w="9525">
                <a:solidFill>
                  <a:srgbClr val="002060"/>
                </a:solidFill>
                <a:headEnd type="stealt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339" name="Gruppieren 338"/>
              <p:cNvGrpSpPr/>
              <p:nvPr/>
            </p:nvGrpSpPr>
            <p:grpSpPr>
              <a:xfrm>
                <a:off x="468923" y="4100514"/>
                <a:ext cx="603416" cy="1491436"/>
                <a:chOff x="468923" y="4100514"/>
                <a:chExt cx="603416" cy="1491436"/>
              </a:xfrm>
            </p:grpSpPr>
            <p:sp>
              <p:nvSpPr>
                <p:cNvPr id="340" name="Bogen 339"/>
                <p:cNvSpPr/>
                <p:nvPr/>
              </p:nvSpPr>
              <p:spPr>
                <a:xfrm>
                  <a:off x="760780" y="4819645"/>
                  <a:ext cx="162839" cy="308241"/>
                </a:xfrm>
                <a:prstGeom prst="arc">
                  <a:avLst>
                    <a:gd name="adj1" fmla="val 11152644"/>
                    <a:gd name="adj2" fmla="val 29"/>
                  </a:avLst>
                </a:prstGeom>
                <a:ln w="9525">
                  <a:solidFill>
                    <a:srgbClr val="002060"/>
                  </a:solidFill>
                  <a:headEnd type="stealth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41" name="Bogen 340"/>
                <p:cNvSpPr/>
                <p:nvPr/>
              </p:nvSpPr>
              <p:spPr>
                <a:xfrm>
                  <a:off x="662151" y="4662814"/>
                  <a:ext cx="356999" cy="629363"/>
                </a:xfrm>
                <a:prstGeom prst="arc">
                  <a:avLst>
                    <a:gd name="adj1" fmla="val 11152644"/>
                    <a:gd name="adj2" fmla="val 21514113"/>
                  </a:avLst>
                </a:prstGeom>
                <a:ln w="9525">
                  <a:solidFill>
                    <a:srgbClr val="002060"/>
                  </a:solidFill>
                  <a:headEnd type="stealth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42" name="Bogen 341"/>
                <p:cNvSpPr/>
                <p:nvPr/>
              </p:nvSpPr>
              <p:spPr>
                <a:xfrm>
                  <a:off x="673803" y="4533731"/>
                  <a:ext cx="356999" cy="629363"/>
                </a:xfrm>
                <a:prstGeom prst="arc">
                  <a:avLst>
                    <a:gd name="adj1" fmla="val 14239055"/>
                    <a:gd name="adj2" fmla="val 18292496"/>
                  </a:avLst>
                </a:prstGeom>
                <a:ln w="9525">
                  <a:solidFill>
                    <a:srgbClr val="002060"/>
                  </a:solidFill>
                  <a:headEnd type="stealth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43" name="Bogen 342"/>
                <p:cNvSpPr/>
                <p:nvPr/>
              </p:nvSpPr>
              <p:spPr>
                <a:xfrm>
                  <a:off x="682126" y="4424557"/>
                  <a:ext cx="356999" cy="629363"/>
                </a:xfrm>
                <a:prstGeom prst="arc">
                  <a:avLst>
                    <a:gd name="adj1" fmla="val 15447186"/>
                    <a:gd name="adj2" fmla="val 17274868"/>
                  </a:avLst>
                </a:prstGeom>
                <a:ln w="9525">
                  <a:solidFill>
                    <a:srgbClr val="002060"/>
                  </a:solidFill>
                  <a:headEnd type="stealth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44" name="Bogen 343"/>
                <p:cNvSpPr/>
                <p:nvPr/>
              </p:nvSpPr>
              <p:spPr>
                <a:xfrm>
                  <a:off x="468923" y="4100514"/>
                  <a:ext cx="603416" cy="1491436"/>
                </a:xfrm>
                <a:prstGeom prst="arc">
                  <a:avLst>
                    <a:gd name="adj1" fmla="val 17221405"/>
                    <a:gd name="adj2" fmla="val 916460"/>
                  </a:avLst>
                </a:prstGeom>
                <a:ln w="9525">
                  <a:solidFill>
                    <a:srgbClr val="002060"/>
                  </a:solidFill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grpSp>
          <p:nvGrpSpPr>
            <p:cNvPr id="361" name="Gruppieren 360"/>
            <p:cNvGrpSpPr/>
            <p:nvPr/>
          </p:nvGrpSpPr>
          <p:grpSpPr>
            <a:xfrm>
              <a:off x="496489" y="3274700"/>
              <a:ext cx="727519" cy="1619068"/>
              <a:chOff x="468923" y="4100514"/>
              <a:chExt cx="670168" cy="1491436"/>
            </a:xfrm>
          </p:grpSpPr>
          <p:sp>
            <p:nvSpPr>
              <p:cNvPr id="362" name="Bogen 361"/>
              <p:cNvSpPr/>
              <p:nvPr/>
            </p:nvSpPr>
            <p:spPr>
              <a:xfrm>
                <a:off x="635654" y="4210323"/>
                <a:ext cx="503437" cy="1364063"/>
              </a:xfrm>
              <a:prstGeom prst="arc">
                <a:avLst>
                  <a:gd name="adj1" fmla="val 10384431"/>
                  <a:gd name="adj2" fmla="val 15756839"/>
                </a:avLst>
              </a:prstGeom>
              <a:ln w="9525">
                <a:solidFill>
                  <a:srgbClr val="002060"/>
                </a:solidFill>
                <a:headEnd type="stealt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363" name="Gruppieren 362"/>
              <p:cNvGrpSpPr/>
              <p:nvPr/>
            </p:nvGrpSpPr>
            <p:grpSpPr>
              <a:xfrm>
                <a:off x="468923" y="4100514"/>
                <a:ext cx="603416" cy="1491436"/>
                <a:chOff x="468923" y="4100514"/>
                <a:chExt cx="603416" cy="1491436"/>
              </a:xfrm>
            </p:grpSpPr>
            <p:sp>
              <p:nvSpPr>
                <p:cNvPr id="364" name="Bogen 363"/>
                <p:cNvSpPr/>
                <p:nvPr/>
              </p:nvSpPr>
              <p:spPr>
                <a:xfrm>
                  <a:off x="760780" y="4819645"/>
                  <a:ext cx="162839" cy="308241"/>
                </a:xfrm>
                <a:prstGeom prst="arc">
                  <a:avLst>
                    <a:gd name="adj1" fmla="val 11152644"/>
                    <a:gd name="adj2" fmla="val 29"/>
                  </a:avLst>
                </a:prstGeom>
                <a:ln w="9525">
                  <a:solidFill>
                    <a:srgbClr val="002060"/>
                  </a:solidFill>
                  <a:headEnd type="stealth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65" name="Bogen 364"/>
                <p:cNvSpPr/>
                <p:nvPr/>
              </p:nvSpPr>
              <p:spPr>
                <a:xfrm>
                  <a:off x="662151" y="4662814"/>
                  <a:ext cx="356999" cy="629363"/>
                </a:xfrm>
                <a:prstGeom prst="arc">
                  <a:avLst>
                    <a:gd name="adj1" fmla="val 11152644"/>
                    <a:gd name="adj2" fmla="val 21514113"/>
                  </a:avLst>
                </a:prstGeom>
                <a:ln w="9525">
                  <a:solidFill>
                    <a:srgbClr val="002060"/>
                  </a:solidFill>
                  <a:headEnd type="stealth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66" name="Bogen 365"/>
                <p:cNvSpPr/>
                <p:nvPr/>
              </p:nvSpPr>
              <p:spPr>
                <a:xfrm>
                  <a:off x="673803" y="4533731"/>
                  <a:ext cx="356999" cy="629363"/>
                </a:xfrm>
                <a:prstGeom prst="arc">
                  <a:avLst>
                    <a:gd name="adj1" fmla="val 14239055"/>
                    <a:gd name="adj2" fmla="val 18292496"/>
                  </a:avLst>
                </a:prstGeom>
                <a:ln w="9525">
                  <a:solidFill>
                    <a:srgbClr val="002060"/>
                  </a:solidFill>
                  <a:headEnd type="stealth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67" name="Bogen 366"/>
                <p:cNvSpPr/>
                <p:nvPr/>
              </p:nvSpPr>
              <p:spPr>
                <a:xfrm>
                  <a:off x="682126" y="4424557"/>
                  <a:ext cx="356999" cy="629363"/>
                </a:xfrm>
                <a:prstGeom prst="arc">
                  <a:avLst>
                    <a:gd name="adj1" fmla="val 15447186"/>
                    <a:gd name="adj2" fmla="val 17274868"/>
                  </a:avLst>
                </a:prstGeom>
                <a:ln w="9525">
                  <a:solidFill>
                    <a:srgbClr val="002060"/>
                  </a:solidFill>
                  <a:headEnd type="stealth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68" name="Bogen 367"/>
                <p:cNvSpPr/>
                <p:nvPr/>
              </p:nvSpPr>
              <p:spPr>
                <a:xfrm>
                  <a:off x="468923" y="4100514"/>
                  <a:ext cx="603416" cy="1491436"/>
                </a:xfrm>
                <a:prstGeom prst="arc">
                  <a:avLst>
                    <a:gd name="adj1" fmla="val 17221405"/>
                    <a:gd name="adj2" fmla="val 916460"/>
                  </a:avLst>
                </a:prstGeom>
                <a:ln w="9525">
                  <a:solidFill>
                    <a:srgbClr val="002060"/>
                  </a:solidFill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grpSp>
          <p:nvGrpSpPr>
            <p:cNvPr id="288" name="Gruppieren 287"/>
            <p:cNvGrpSpPr/>
            <p:nvPr/>
          </p:nvGrpSpPr>
          <p:grpSpPr>
            <a:xfrm>
              <a:off x="998661" y="3280240"/>
              <a:ext cx="727519" cy="1619068"/>
              <a:chOff x="468923" y="4100514"/>
              <a:chExt cx="670168" cy="1491436"/>
            </a:xfrm>
          </p:grpSpPr>
          <p:sp>
            <p:nvSpPr>
              <p:cNvPr id="289" name="Bogen 288"/>
              <p:cNvSpPr/>
              <p:nvPr/>
            </p:nvSpPr>
            <p:spPr>
              <a:xfrm>
                <a:off x="635654" y="4210323"/>
                <a:ext cx="503437" cy="1364063"/>
              </a:xfrm>
              <a:prstGeom prst="arc">
                <a:avLst>
                  <a:gd name="adj1" fmla="val 10384431"/>
                  <a:gd name="adj2" fmla="val 15756839"/>
                </a:avLst>
              </a:prstGeom>
              <a:ln w="9525">
                <a:solidFill>
                  <a:srgbClr val="002060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290" name="Gruppieren 289"/>
              <p:cNvGrpSpPr/>
              <p:nvPr/>
            </p:nvGrpSpPr>
            <p:grpSpPr>
              <a:xfrm>
                <a:off x="468923" y="4100514"/>
                <a:ext cx="603416" cy="1491436"/>
                <a:chOff x="468923" y="4100514"/>
                <a:chExt cx="603416" cy="1491436"/>
              </a:xfrm>
            </p:grpSpPr>
            <p:sp>
              <p:nvSpPr>
                <p:cNvPr id="291" name="Bogen 290"/>
                <p:cNvSpPr/>
                <p:nvPr/>
              </p:nvSpPr>
              <p:spPr>
                <a:xfrm>
                  <a:off x="760780" y="4819645"/>
                  <a:ext cx="162839" cy="308241"/>
                </a:xfrm>
                <a:prstGeom prst="arc">
                  <a:avLst>
                    <a:gd name="adj1" fmla="val 11152644"/>
                    <a:gd name="adj2" fmla="val 29"/>
                  </a:avLst>
                </a:prstGeom>
                <a:ln w="9525">
                  <a:solidFill>
                    <a:srgbClr val="002060"/>
                  </a:solidFill>
                  <a:headEnd type="none"/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92" name="Bogen 291"/>
                <p:cNvSpPr/>
                <p:nvPr/>
              </p:nvSpPr>
              <p:spPr>
                <a:xfrm>
                  <a:off x="662151" y="4662814"/>
                  <a:ext cx="356999" cy="629363"/>
                </a:xfrm>
                <a:prstGeom prst="arc">
                  <a:avLst>
                    <a:gd name="adj1" fmla="val 11152644"/>
                    <a:gd name="adj2" fmla="val 21514113"/>
                  </a:avLst>
                </a:prstGeom>
                <a:ln w="9525">
                  <a:solidFill>
                    <a:srgbClr val="002060"/>
                  </a:solidFill>
                  <a:headEnd type="none"/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93" name="Bogen 292"/>
                <p:cNvSpPr/>
                <p:nvPr/>
              </p:nvSpPr>
              <p:spPr>
                <a:xfrm>
                  <a:off x="673803" y="4533731"/>
                  <a:ext cx="356999" cy="629363"/>
                </a:xfrm>
                <a:prstGeom prst="arc">
                  <a:avLst>
                    <a:gd name="adj1" fmla="val 14239055"/>
                    <a:gd name="adj2" fmla="val 18292496"/>
                  </a:avLst>
                </a:prstGeom>
                <a:ln w="9525">
                  <a:solidFill>
                    <a:srgbClr val="002060"/>
                  </a:solidFill>
                  <a:headEnd type="none"/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94" name="Bogen 293"/>
                <p:cNvSpPr/>
                <p:nvPr/>
              </p:nvSpPr>
              <p:spPr>
                <a:xfrm>
                  <a:off x="682126" y="4424557"/>
                  <a:ext cx="356999" cy="629363"/>
                </a:xfrm>
                <a:prstGeom prst="arc">
                  <a:avLst>
                    <a:gd name="adj1" fmla="val 15447186"/>
                    <a:gd name="adj2" fmla="val 17274868"/>
                  </a:avLst>
                </a:prstGeom>
                <a:ln w="9525">
                  <a:solidFill>
                    <a:srgbClr val="002060"/>
                  </a:solidFill>
                  <a:headEnd type="none"/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95" name="Bogen 294"/>
                <p:cNvSpPr/>
                <p:nvPr/>
              </p:nvSpPr>
              <p:spPr>
                <a:xfrm>
                  <a:off x="468923" y="4100514"/>
                  <a:ext cx="603416" cy="1491436"/>
                </a:xfrm>
                <a:prstGeom prst="arc">
                  <a:avLst>
                    <a:gd name="adj1" fmla="val 17221405"/>
                    <a:gd name="adj2" fmla="val 916460"/>
                  </a:avLst>
                </a:prstGeom>
                <a:ln w="9525">
                  <a:solidFill>
                    <a:srgbClr val="002060"/>
                  </a:solidFill>
                  <a:headEnd type="none"/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grpSp>
          <p:nvGrpSpPr>
            <p:cNvPr id="456" name="Gruppieren 455"/>
            <p:cNvGrpSpPr/>
            <p:nvPr/>
          </p:nvGrpSpPr>
          <p:grpSpPr>
            <a:xfrm rot="10800000">
              <a:off x="1119739" y="3535596"/>
              <a:ext cx="546520" cy="1480795"/>
              <a:chOff x="4097049" y="1597868"/>
              <a:chExt cx="503437" cy="1364063"/>
            </a:xfrm>
          </p:grpSpPr>
          <p:sp>
            <p:nvSpPr>
              <p:cNvPr id="457" name="Bogen 456"/>
              <p:cNvSpPr/>
              <p:nvPr/>
            </p:nvSpPr>
            <p:spPr>
              <a:xfrm>
                <a:off x="4238450" y="2180185"/>
                <a:ext cx="162839" cy="308241"/>
              </a:xfrm>
              <a:prstGeom prst="arc">
                <a:avLst>
                  <a:gd name="adj1" fmla="val 11152644"/>
                  <a:gd name="adj2" fmla="val 29"/>
                </a:avLst>
              </a:prstGeom>
              <a:ln w="9525">
                <a:solidFill>
                  <a:srgbClr val="002060"/>
                </a:solidFill>
                <a:headEnd type="none" w="sm" len="sm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58" name="Bogen 457"/>
              <p:cNvSpPr/>
              <p:nvPr/>
            </p:nvSpPr>
            <p:spPr>
              <a:xfrm>
                <a:off x="4139821" y="2023354"/>
                <a:ext cx="356999" cy="629363"/>
              </a:xfrm>
              <a:prstGeom prst="arc">
                <a:avLst>
                  <a:gd name="adj1" fmla="val 11152644"/>
                  <a:gd name="adj2" fmla="val 21514113"/>
                </a:avLst>
              </a:prstGeom>
              <a:ln w="9525">
                <a:solidFill>
                  <a:srgbClr val="002060"/>
                </a:solidFill>
                <a:headEnd type="none" w="sm" len="sm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59" name="Bogen 458"/>
              <p:cNvSpPr/>
              <p:nvPr/>
            </p:nvSpPr>
            <p:spPr>
              <a:xfrm>
                <a:off x="4151473" y="1894271"/>
                <a:ext cx="356999" cy="629363"/>
              </a:xfrm>
              <a:prstGeom prst="arc">
                <a:avLst>
                  <a:gd name="adj1" fmla="val 14239055"/>
                  <a:gd name="adj2" fmla="val 18292496"/>
                </a:avLst>
              </a:prstGeom>
              <a:ln w="9525">
                <a:solidFill>
                  <a:srgbClr val="002060"/>
                </a:solidFill>
                <a:headEnd type="none" w="sm" len="sm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60" name="Bogen 459"/>
              <p:cNvSpPr/>
              <p:nvPr/>
            </p:nvSpPr>
            <p:spPr>
              <a:xfrm>
                <a:off x="4159796" y="1785097"/>
                <a:ext cx="356999" cy="629363"/>
              </a:xfrm>
              <a:prstGeom prst="arc">
                <a:avLst>
                  <a:gd name="adj1" fmla="val 15447186"/>
                  <a:gd name="adj2" fmla="val 17274868"/>
                </a:avLst>
              </a:prstGeom>
              <a:ln w="9525">
                <a:solidFill>
                  <a:srgbClr val="002060"/>
                </a:solidFill>
                <a:headEnd type="none" w="sm" len="sm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62" name="Bogen 461"/>
              <p:cNvSpPr/>
              <p:nvPr/>
            </p:nvSpPr>
            <p:spPr>
              <a:xfrm>
                <a:off x="4097049" y="1597868"/>
                <a:ext cx="503437" cy="1364063"/>
              </a:xfrm>
              <a:prstGeom prst="arc">
                <a:avLst>
                  <a:gd name="adj1" fmla="val 10384431"/>
                  <a:gd name="adj2" fmla="val 15756839"/>
                </a:avLst>
              </a:prstGeom>
              <a:ln w="9525">
                <a:solidFill>
                  <a:srgbClr val="002060"/>
                </a:solidFill>
                <a:headEnd type="none" w="sm" len="sm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470" name="Gruppieren 469"/>
            <p:cNvGrpSpPr/>
            <p:nvPr/>
          </p:nvGrpSpPr>
          <p:grpSpPr>
            <a:xfrm rot="10800000">
              <a:off x="2143674" y="3552934"/>
              <a:ext cx="546520" cy="1480795"/>
              <a:chOff x="4097049" y="1597868"/>
              <a:chExt cx="503437" cy="1364063"/>
            </a:xfrm>
          </p:grpSpPr>
          <p:sp>
            <p:nvSpPr>
              <p:cNvPr id="471" name="Bogen 470"/>
              <p:cNvSpPr/>
              <p:nvPr/>
            </p:nvSpPr>
            <p:spPr>
              <a:xfrm>
                <a:off x="4238450" y="2180185"/>
                <a:ext cx="162839" cy="308241"/>
              </a:xfrm>
              <a:prstGeom prst="arc">
                <a:avLst>
                  <a:gd name="adj1" fmla="val 11152644"/>
                  <a:gd name="adj2" fmla="val 29"/>
                </a:avLst>
              </a:prstGeom>
              <a:ln w="9525">
                <a:solidFill>
                  <a:srgbClr val="002060"/>
                </a:solidFill>
                <a:headEnd type="none" w="sm" len="sm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72" name="Bogen 471"/>
              <p:cNvSpPr/>
              <p:nvPr/>
            </p:nvSpPr>
            <p:spPr>
              <a:xfrm>
                <a:off x="4139821" y="2023354"/>
                <a:ext cx="356999" cy="629363"/>
              </a:xfrm>
              <a:prstGeom prst="arc">
                <a:avLst>
                  <a:gd name="adj1" fmla="val 11152644"/>
                  <a:gd name="adj2" fmla="val 21514113"/>
                </a:avLst>
              </a:prstGeom>
              <a:ln w="9525">
                <a:solidFill>
                  <a:srgbClr val="002060"/>
                </a:solidFill>
                <a:headEnd type="none" w="sm" len="sm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73" name="Bogen 472"/>
              <p:cNvSpPr/>
              <p:nvPr/>
            </p:nvSpPr>
            <p:spPr>
              <a:xfrm>
                <a:off x="4151473" y="1894271"/>
                <a:ext cx="356999" cy="629363"/>
              </a:xfrm>
              <a:prstGeom prst="arc">
                <a:avLst>
                  <a:gd name="adj1" fmla="val 14239055"/>
                  <a:gd name="adj2" fmla="val 18292496"/>
                </a:avLst>
              </a:prstGeom>
              <a:ln w="9525">
                <a:solidFill>
                  <a:srgbClr val="002060"/>
                </a:solidFill>
                <a:headEnd type="none" w="sm" len="sm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74" name="Bogen 473"/>
              <p:cNvSpPr/>
              <p:nvPr/>
            </p:nvSpPr>
            <p:spPr>
              <a:xfrm>
                <a:off x="4159796" y="1785097"/>
                <a:ext cx="356999" cy="629363"/>
              </a:xfrm>
              <a:prstGeom prst="arc">
                <a:avLst>
                  <a:gd name="adj1" fmla="val 15447186"/>
                  <a:gd name="adj2" fmla="val 17274868"/>
                </a:avLst>
              </a:prstGeom>
              <a:ln w="9525">
                <a:solidFill>
                  <a:srgbClr val="002060"/>
                </a:solidFill>
                <a:headEnd type="none" w="sm" len="sm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76" name="Bogen 475"/>
              <p:cNvSpPr/>
              <p:nvPr/>
            </p:nvSpPr>
            <p:spPr>
              <a:xfrm>
                <a:off x="4097049" y="1597868"/>
                <a:ext cx="503437" cy="1364063"/>
              </a:xfrm>
              <a:prstGeom prst="arc">
                <a:avLst>
                  <a:gd name="adj1" fmla="val 10384431"/>
                  <a:gd name="adj2" fmla="val 15756839"/>
                </a:avLst>
              </a:prstGeom>
              <a:ln w="9525">
                <a:solidFill>
                  <a:srgbClr val="002060"/>
                </a:solidFill>
                <a:headEnd type="none" w="sm" len="sm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477" name="Gruppieren 476"/>
            <p:cNvGrpSpPr/>
            <p:nvPr/>
          </p:nvGrpSpPr>
          <p:grpSpPr>
            <a:xfrm rot="10800000">
              <a:off x="3110701" y="3518765"/>
              <a:ext cx="546520" cy="1480795"/>
              <a:chOff x="4097049" y="1597868"/>
              <a:chExt cx="503437" cy="1364063"/>
            </a:xfrm>
          </p:grpSpPr>
          <p:sp>
            <p:nvSpPr>
              <p:cNvPr id="478" name="Bogen 477"/>
              <p:cNvSpPr/>
              <p:nvPr/>
            </p:nvSpPr>
            <p:spPr>
              <a:xfrm>
                <a:off x="4238450" y="2180185"/>
                <a:ext cx="162839" cy="308241"/>
              </a:xfrm>
              <a:prstGeom prst="arc">
                <a:avLst>
                  <a:gd name="adj1" fmla="val 11152644"/>
                  <a:gd name="adj2" fmla="val 29"/>
                </a:avLst>
              </a:prstGeom>
              <a:ln w="9525">
                <a:solidFill>
                  <a:srgbClr val="002060"/>
                </a:solidFill>
                <a:headEnd type="none" w="sm" len="sm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79" name="Bogen 478"/>
              <p:cNvSpPr/>
              <p:nvPr/>
            </p:nvSpPr>
            <p:spPr>
              <a:xfrm>
                <a:off x="4139821" y="2023354"/>
                <a:ext cx="356999" cy="629363"/>
              </a:xfrm>
              <a:prstGeom prst="arc">
                <a:avLst>
                  <a:gd name="adj1" fmla="val 11152644"/>
                  <a:gd name="adj2" fmla="val 21514113"/>
                </a:avLst>
              </a:prstGeom>
              <a:ln w="9525">
                <a:solidFill>
                  <a:srgbClr val="002060"/>
                </a:solidFill>
                <a:headEnd type="none" w="sm" len="sm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80" name="Bogen 479"/>
              <p:cNvSpPr/>
              <p:nvPr/>
            </p:nvSpPr>
            <p:spPr>
              <a:xfrm>
                <a:off x="4151473" y="1894271"/>
                <a:ext cx="356999" cy="629363"/>
              </a:xfrm>
              <a:prstGeom prst="arc">
                <a:avLst>
                  <a:gd name="adj1" fmla="val 14239055"/>
                  <a:gd name="adj2" fmla="val 18292496"/>
                </a:avLst>
              </a:prstGeom>
              <a:ln w="9525">
                <a:solidFill>
                  <a:srgbClr val="002060"/>
                </a:solidFill>
                <a:headEnd type="none" w="sm" len="sm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81" name="Bogen 480"/>
              <p:cNvSpPr/>
              <p:nvPr/>
            </p:nvSpPr>
            <p:spPr>
              <a:xfrm>
                <a:off x="4159796" y="1785097"/>
                <a:ext cx="356999" cy="629363"/>
              </a:xfrm>
              <a:prstGeom prst="arc">
                <a:avLst>
                  <a:gd name="adj1" fmla="val 15447186"/>
                  <a:gd name="adj2" fmla="val 17274868"/>
                </a:avLst>
              </a:prstGeom>
              <a:ln w="9525">
                <a:solidFill>
                  <a:srgbClr val="002060"/>
                </a:solidFill>
                <a:headEnd type="none" w="sm" len="sm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83" name="Bogen 482"/>
              <p:cNvSpPr/>
              <p:nvPr/>
            </p:nvSpPr>
            <p:spPr>
              <a:xfrm>
                <a:off x="4097049" y="1597868"/>
                <a:ext cx="503437" cy="1364063"/>
              </a:xfrm>
              <a:prstGeom prst="arc">
                <a:avLst>
                  <a:gd name="adj1" fmla="val 10384431"/>
                  <a:gd name="adj2" fmla="val 15756839"/>
                </a:avLst>
              </a:prstGeom>
              <a:ln w="9525">
                <a:solidFill>
                  <a:srgbClr val="002060"/>
                </a:solidFill>
                <a:headEnd type="none" w="sm" len="sm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59" name="Rechteck 258"/>
            <p:cNvSpPr/>
            <p:nvPr/>
          </p:nvSpPr>
          <p:spPr>
            <a:xfrm>
              <a:off x="594543" y="4559876"/>
              <a:ext cx="3574553" cy="65668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1" name="Rechteck 260"/>
            <p:cNvSpPr/>
            <p:nvPr/>
          </p:nvSpPr>
          <p:spPr>
            <a:xfrm>
              <a:off x="621974" y="2188765"/>
              <a:ext cx="3501835" cy="65668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74" name="Gerader Verbinder 373"/>
            <p:cNvCxnSpPr/>
            <p:nvPr/>
          </p:nvCxnSpPr>
          <p:spPr>
            <a:xfrm>
              <a:off x="804168" y="1709842"/>
              <a:ext cx="526303" cy="2025105"/>
            </a:xfrm>
            <a:prstGeom prst="line">
              <a:avLst/>
            </a:prstGeom>
            <a:ln w="19050"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6" name="Gerader Verbinder 375"/>
            <p:cNvCxnSpPr/>
            <p:nvPr/>
          </p:nvCxnSpPr>
          <p:spPr>
            <a:xfrm>
              <a:off x="1826079" y="1566741"/>
              <a:ext cx="559517" cy="2344442"/>
            </a:xfrm>
            <a:prstGeom prst="line">
              <a:avLst/>
            </a:prstGeom>
            <a:ln w="19050"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Rechteck 19">
              <a:extLst>
                <a:ext uri="{FF2B5EF4-FFF2-40B4-BE49-F238E27FC236}">
                  <a16:creationId xmlns:a16="http://schemas.microsoft.com/office/drawing/2014/main" id="{E0090620-4CEB-EE64-C5D0-3701BB2EBF98}"/>
                </a:ext>
              </a:extLst>
            </p:cNvPr>
            <p:cNvSpPr/>
            <p:nvPr/>
          </p:nvSpPr>
          <p:spPr>
            <a:xfrm>
              <a:off x="584373" y="3441234"/>
              <a:ext cx="3652730" cy="1157572"/>
            </a:xfrm>
            <a:prstGeom prst="rect">
              <a:avLst/>
            </a:prstGeom>
            <a:solidFill>
              <a:srgbClr val="E9EDF2">
                <a:alpha val="3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hteck 20">
              <a:extLst>
                <a:ext uri="{FF2B5EF4-FFF2-40B4-BE49-F238E27FC236}">
                  <a16:creationId xmlns:a16="http://schemas.microsoft.com/office/drawing/2014/main" id="{B9918622-C2AB-A95E-96CD-3FACE96E367D}"/>
                </a:ext>
              </a:extLst>
            </p:cNvPr>
            <p:cNvSpPr/>
            <p:nvPr/>
          </p:nvSpPr>
          <p:spPr>
            <a:xfrm>
              <a:off x="3173647" y="4231491"/>
              <a:ext cx="503061" cy="312164"/>
            </a:xfrm>
            <a:prstGeom prst="rect">
              <a:avLst/>
            </a:prstGeom>
            <a:solidFill>
              <a:srgbClr val="E9EDF2">
                <a:alpha val="3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2" name="Rechteck 21">
              <a:extLst>
                <a:ext uri="{FF2B5EF4-FFF2-40B4-BE49-F238E27FC236}">
                  <a16:creationId xmlns:a16="http://schemas.microsoft.com/office/drawing/2014/main" id="{DEA8B0C7-D915-C84C-49CD-B8696853FD8C}"/>
                </a:ext>
              </a:extLst>
            </p:cNvPr>
            <p:cNvSpPr/>
            <p:nvPr/>
          </p:nvSpPr>
          <p:spPr>
            <a:xfrm>
              <a:off x="2182599" y="4233379"/>
              <a:ext cx="511899" cy="312164"/>
            </a:xfrm>
            <a:prstGeom prst="rect">
              <a:avLst/>
            </a:prstGeom>
            <a:solidFill>
              <a:srgbClr val="E9EDF2">
                <a:alpha val="3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3" name="Rechteck 22">
              <a:extLst>
                <a:ext uri="{FF2B5EF4-FFF2-40B4-BE49-F238E27FC236}">
                  <a16:creationId xmlns:a16="http://schemas.microsoft.com/office/drawing/2014/main" id="{CD43B0BD-2EB5-2401-9C36-2B9F3036C6C0}"/>
                </a:ext>
              </a:extLst>
            </p:cNvPr>
            <p:cNvSpPr/>
            <p:nvPr/>
          </p:nvSpPr>
          <p:spPr>
            <a:xfrm>
              <a:off x="1154172" y="4231789"/>
              <a:ext cx="533038" cy="312164"/>
            </a:xfrm>
            <a:prstGeom prst="rect">
              <a:avLst/>
            </a:prstGeom>
            <a:solidFill>
              <a:srgbClr val="E9EDF2">
                <a:alpha val="3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353" name="Gerade Verbindung mit Pfeil 352"/>
            <p:cNvCxnSpPr>
              <a:stCxn id="352" idx="6"/>
            </p:cNvCxnSpPr>
            <p:nvPr/>
          </p:nvCxnSpPr>
          <p:spPr>
            <a:xfrm>
              <a:off x="1480141" y="3928391"/>
              <a:ext cx="234747" cy="7319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4" name="Ellipse 353"/>
            <p:cNvSpPr/>
            <p:nvPr/>
          </p:nvSpPr>
          <p:spPr>
            <a:xfrm>
              <a:off x="1849436" y="3808638"/>
              <a:ext cx="265620" cy="265621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>
                  <a:solidFill>
                    <a:schemeClr val="tx1"/>
                  </a:solidFill>
                </a:rPr>
                <a:t>2</a:t>
              </a:r>
              <a:endParaRPr lang="en-GB" dirty="0">
                <a:solidFill>
                  <a:schemeClr val="tx1"/>
                </a:solidFill>
              </a:endParaRPr>
            </a:p>
          </p:txBody>
        </p:sp>
        <p:cxnSp>
          <p:nvCxnSpPr>
            <p:cNvPr id="355" name="Gerade Verbindung mit Pfeil 354"/>
            <p:cNvCxnSpPr>
              <a:stCxn id="354" idx="6"/>
            </p:cNvCxnSpPr>
            <p:nvPr/>
          </p:nvCxnSpPr>
          <p:spPr>
            <a:xfrm>
              <a:off x="2115056" y="3941448"/>
              <a:ext cx="104413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6" name="Ellipse 355"/>
            <p:cNvSpPr/>
            <p:nvPr/>
          </p:nvSpPr>
          <p:spPr>
            <a:xfrm>
              <a:off x="2540708" y="3895444"/>
              <a:ext cx="265620" cy="265621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>
                  <a:solidFill>
                    <a:schemeClr val="tx1"/>
                  </a:solidFill>
                </a:rPr>
                <a:t>3</a:t>
              </a:r>
              <a:endParaRPr lang="en-GB" dirty="0">
                <a:solidFill>
                  <a:schemeClr val="tx1"/>
                </a:solidFill>
              </a:endParaRPr>
            </a:p>
          </p:txBody>
        </p:sp>
        <p:cxnSp>
          <p:nvCxnSpPr>
            <p:cNvPr id="357" name="Gerade Verbindung mit Pfeil 356"/>
            <p:cNvCxnSpPr>
              <a:stCxn id="356" idx="6"/>
            </p:cNvCxnSpPr>
            <p:nvPr/>
          </p:nvCxnSpPr>
          <p:spPr>
            <a:xfrm>
              <a:off x="2806328" y="4028254"/>
              <a:ext cx="187320" cy="132649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8" name="Ellipse 357"/>
            <p:cNvSpPr/>
            <p:nvPr/>
          </p:nvSpPr>
          <p:spPr>
            <a:xfrm>
              <a:off x="3070035" y="3632212"/>
              <a:ext cx="265620" cy="265621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>
                  <a:solidFill>
                    <a:schemeClr val="tx1"/>
                  </a:solidFill>
                </a:rPr>
                <a:t>4</a:t>
              </a:r>
              <a:endParaRPr lang="en-GB" dirty="0">
                <a:solidFill>
                  <a:schemeClr val="tx1"/>
                </a:solidFill>
              </a:endParaRPr>
            </a:p>
          </p:txBody>
        </p:sp>
        <p:cxnSp>
          <p:nvCxnSpPr>
            <p:cNvPr id="359" name="Gerade Verbindung mit Pfeil 358"/>
            <p:cNvCxnSpPr>
              <a:stCxn id="358" idx="6"/>
            </p:cNvCxnSpPr>
            <p:nvPr/>
          </p:nvCxnSpPr>
          <p:spPr>
            <a:xfrm flipV="1">
              <a:off x="3335655" y="3606218"/>
              <a:ext cx="170111" cy="158805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2" name="Ellipse 351"/>
            <p:cNvSpPr/>
            <p:nvPr/>
          </p:nvSpPr>
          <p:spPr>
            <a:xfrm>
              <a:off x="1214521" y="3795580"/>
              <a:ext cx="265620" cy="265621"/>
            </a:xfrm>
            <a:prstGeom prst="ellipse">
              <a:avLst/>
            </a:prstGeom>
            <a:solidFill>
              <a:schemeClr val="accent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>
                  <a:solidFill>
                    <a:schemeClr val="tx1"/>
                  </a:solidFill>
                </a:rPr>
                <a:t>1</a:t>
              </a:r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5" name="Freihandform 263">
              <a:extLst>
                <a:ext uri="{FF2B5EF4-FFF2-40B4-BE49-F238E27FC236}">
                  <a16:creationId xmlns:a16="http://schemas.microsoft.com/office/drawing/2014/main" id="{68040EB7-5493-18BE-0C50-77A9F24339C1}"/>
                </a:ext>
              </a:extLst>
            </p:cNvPr>
            <p:cNvSpPr/>
            <p:nvPr/>
          </p:nvSpPr>
          <p:spPr>
            <a:xfrm>
              <a:off x="3143397" y="4227057"/>
              <a:ext cx="571909" cy="750925"/>
            </a:xfrm>
            <a:custGeom>
              <a:avLst/>
              <a:gdLst>
                <a:gd name="connsiteX0" fmla="*/ 0 w 458731"/>
                <a:gd name="connsiteY0" fmla="*/ 0 h 691729"/>
                <a:gd name="connsiteX1" fmla="*/ 458731 w 458731"/>
                <a:gd name="connsiteY1" fmla="*/ 0 h 691729"/>
                <a:gd name="connsiteX2" fmla="*/ 455310 w 458731"/>
                <a:gd name="connsiteY2" fmla="*/ 107636 h 691729"/>
                <a:gd name="connsiteX3" fmla="*/ 229365 w 458731"/>
                <a:gd name="connsiteY3" fmla="*/ 691729 h 691729"/>
                <a:gd name="connsiteX4" fmla="*/ 3421 w 458731"/>
                <a:gd name="connsiteY4" fmla="*/ 107636 h 691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8731" h="691729">
                  <a:moveTo>
                    <a:pt x="0" y="0"/>
                  </a:moveTo>
                  <a:lnTo>
                    <a:pt x="458731" y="0"/>
                  </a:lnTo>
                  <a:lnTo>
                    <a:pt x="455310" y="107636"/>
                  </a:lnTo>
                  <a:cubicBezTo>
                    <a:pt x="433804" y="440977"/>
                    <a:pt x="340817" y="691729"/>
                    <a:pt x="229365" y="691729"/>
                  </a:cubicBezTo>
                  <a:cubicBezTo>
                    <a:pt x="117914" y="691729"/>
                    <a:pt x="24926" y="440977"/>
                    <a:pt x="3421" y="107636"/>
                  </a:cubicBezTo>
                  <a:close/>
                </a:path>
              </a:pathLst>
            </a:custGeom>
            <a:solidFill>
              <a:srgbClr val="E9EDF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Freihandform 263">
              <a:extLst>
                <a:ext uri="{FF2B5EF4-FFF2-40B4-BE49-F238E27FC236}">
                  <a16:creationId xmlns:a16="http://schemas.microsoft.com/office/drawing/2014/main" id="{F91AD989-7E00-8853-4623-BA629C80E39A}"/>
                </a:ext>
              </a:extLst>
            </p:cNvPr>
            <p:cNvSpPr/>
            <p:nvPr/>
          </p:nvSpPr>
          <p:spPr>
            <a:xfrm>
              <a:off x="2161514" y="4226902"/>
              <a:ext cx="571909" cy="750925"/>
            </a:xfrm>
            <a:custGeom>
              <a:avLst/>
              <a:gdLst>
                <a:gd name="connsiteX0" fmla="*/ 0 w 458731"/>
                <a:gd name="connsiteY0" fmla="*/ 0 h 691729"/>
                <a:gd name="connsiteX1" fmla="*/ 458731 w 458731"/>
                <a:gd name="connsiteY1" fmla="*/ 0 h 691729"/>
                <a:gd name="connsiteX2" fmla="*/ 455310 w 458731"/>
                <a:gd name="connsiteY2" fmla="*/ 107636 h 691729"/>
                <a:gd name="connsiteX3" fmla="*/ 229365 w 458731"/>
                <a:gd name="connsiteY3" fmla="*/ 691729 h 691729"/>
                <a:gd name="connsiteX4" fmla="*/ 3421 w 458731"/>
                <a:gd name="connsiteY4" fmla="*/ 107636 h 691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8731" h="691729">
                  <a:moveTo>
                    <a:pt x="0" y="0"/>
                  </a:moveTo>
                  <a:lnTo>
                    <a:pt x="458731" y="0"/>
                  </a:lnTo>
                  <a:lnTo>
                    <a:pt x="455310" y="107636"/>
                  </a:lnTo>
                  <a:cubicBezTo>
                    <a:pt x="433804" y="440977"/>
                    <a:pt x="340817" y="691729"/>
                    <a:pt x="229365" y="691729"/>
                  </a:cubicBezTo>
                  <a:cubicBezTo>
                    <a:pt x="117914" y="691729"/>
                    <a:pt x="24926" y="440977"/>
                    <a:pt x="3421" y="107636"/>
                  </a:cubicBezTo>
                  <a:close/>
                </a:path>
              </a:pathLst>
            </a:custGeom>
            <a:solidFill>
              <a:srgbClr val="E9EDF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Freihandform 263">
              <a:extLst>
                <a:ext uri="{FF2B5EF4-FFF2-40B4-BE49-F238E27FC236}">
                  <a16:creationId xmlns:a16="http://schemas.microsoft.com/office/drawing/2014/main" id="{53ED6A9B-68A3-0D5D-DEDB-007915FDB7C8}"/>
                </a:ext>
              </a:extLst>
            </p:cNvPr>
            <p:cNvSpPr/>
            <p:nvPr/>
          </p:nvSpPr>
          <p:spPr>
            <a:xfrm>
              <a:off x="1151327" y="4217437"/>
              <a:ext cx="571909" cy="750925"/>
            </a:xfrm>
            <a:custGeom>
              <a:avLst/>
              <a:gdLst>
                <a:gd name="connsiteX0" fmla="*/ 0 w 458731"/>
                <a:gd name="connsiteY0" fmla="*/ 0 h 691729"/>
                <a:gd name="connsiteX1" fmla="*/ 458731 w 458731"/>
                <a:gd name="connsiteY1" fmla="*/ 0 h 691729"/>
                <a:gd name="connsiteX2" fmla="*/ 455310 w 458731"/>
                <a:gd name="connsiteY2" fmla="*/ 107636 h 691729"/>
                <a:gd name="connsiteX3" fmla="*/ 229365 w 458731"/>
                <a:gd name="connsiteY3" fmla="*/ 691729 h 691729"/>
                <a:gd name="connsiteX4" fmla="*/ 3421 w 458731"/>
                <a:gd name="connsiteY4" fmla="*/ 107636 h 691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8731" h="691729">
                  <a:moveTo>
                    <a:pt x="0" y="0"/>
                  </a:moveTo>
                  <a:lnTo>
                    <a:pt x="458731" y="0"/>
                  </a:lnTo>
                  <a:lnTo>
                    <a:pt x="455310" y="107636"/>
                  </a:lnTo>
                  <a:cubicBezTo>
                    <a:pt x="433804" y="440977"/>
                    <a:pt x="340817" y="691729"/>
                    <a:pt x="229365" y="691729"/>
                  </a:cubicBezTo>
                  <a:cubicBezTo>
                    <a:pt x="117914" y="691729"/>
                    <a:pt x="24926" y="440977"/>
                    <a:pt x="3421" y="107636"/>
                  </a:cubicBezTo>
                  <a:close/>
                </a:path>
              </a:pathLst>
            </a:custGeom>
            <a:solidFill>
              <a:srgbClr val="E9EDF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8" name="Rechteck 347"/>
            <p:cNvSpPr/>
            <p:nvPr/>
          </p:nvSpPr>
          <p:spPr>
            <a:xfrm>
              <a:off x="591430" y="4223659"/>
              <a:ext cx="574649" cy="967211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0" name="Rechteck 349"/>
            <p:cNvSpPr/>
            <p:nvPr/>
          </p:nvSpPr>
          <p:spPr>
            <a:xfrm>
              <a:off x="2692520" y="4233486"/>
              <a:ext cx="488912" cy="967211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1" name="Rechteck 350"/>
            <p:cNvSpPr/>
            <p:nvPr/>
          </p:nvSpPr>
          <p:spPr>
            <a:xfrm>
              <a:off x="3686379" y="4213023"/>
              <a:ext cx="488912" cy="967211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49" name="Rechteck 348"/>
            <p:cNvSpPr/>
            <p:nvPr/>
          </p:nvSpPr>
          <p:spPr>
            <a:xfrm>
              <a:off x="1692710" y="4213023"/>
              <a:ext cx="488912" cy="967211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7" name="Rechteck 346"/>
            <p:cNvSpPr/>
            <p:nvPr/>
          </p:nvSpPr>
          <p:spPr>
            <a:xfrm>
              <a:off x="600738" y="4547431"/>
              <a:ext cx="3574553" cy="65668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7" name="Textfeld 16">
            <a:extLst>
              <a:ext uri="{FF2B5EF4-FFF2-40B4-BE49-F238E27FC236}">
                <a16:creationId xmlns:a16="http://schemas.microsoft.com/office/drawing/2014/main" id="{E090ACE6-AB75-0292-EAA4-A40861BB3D13}"/>
              </a:ext>
            </a:extLst>
          </p:cNvPr>
          <p:cNvSpPr txBox="1"/>
          <p:nvPr/>
        </p:nvSpPr>
        <p:spPr>
          <a:xfrm>
            <a:off x="3993545" y="3203845"/>
            <a:ext cx="4194657" cy="175432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486C"/>
            </a:solidFill>
          </a:ln>
        </p:spPr>
        <p:txBody>
          <a:bodyPr wrap="square">
            <a:spAutoFit/>
          </a:bodyPr>
          <a:lstStyle/>
          <a:p>
            <a:r>
              <a:rPr lang="en-US" dirty="0">
                <a:latin typeface="Calibri" panose="020F0502020204030204" pitchFamily="34" charset="0"/>
              </a:rPr>
              <a:t>Goal: generate a mode that allows momentum transfer from laser field to electrons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</a:rPr>
              <a:t>Use first order effect, so m=1 (efficient!)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</a:rPr>
              <a:t>Second order effects too already too inefficient</a:t>
            </a:r>
          </a:p>
        </p:txBody>
      </p:sp>
      <p:grpSp>
        <p:nvGrpSpPr>
          <p:cNvPr id="24" name="Gruppieren 23">
            <a:extLst>
              <a:ext uri="{FF2B5EF4-FFF2-40B4-BE49-F238E27FC236}">
                <a16:creationId xmlns:a16="http://schemas.microsoft.com/office/drawing/2014/main" id="{1DAD7D97-9E7F-414E-B734-8EB5BC589221}"/>
              </a:ext>
            </a:extLst>
          </p:cNvPr>
          <p:cNvGrpSpPr/>
          <p:nvPr/>
        </p:nvGrpSpPr>
        <p:grpSpPr>
          <a:xfrm>
            <a:off x="9469157" y="360302"/>
            <a:ext cx="2441629" cy="915785"/>
            <a:chOff x="7591419" y="1158203"/>
            <a:chExt cx="2441629" cy="915785"/>
          </a:xfrm>
        </p:grpSpPr>
        <p:sp>
          <p:nvSpPr>
            <p:cNvPr id="19" name="Rechteck 18">
              <a:extLst>
                <a:ext uri="{FF2B5EF4-FFF2-40B4-BE49-F238E27FC236}">
                  <a16:creationId xmlns:a16="http://schemas.microsoft.com/office/drawing/2014/main" id="{742A07CE-9FE1-D94D-69CD-F92CBC27A6D2}"/>
                </a:ext>
              </a:extLst>
            </p:cNvPr>
            <p:cNvSpPr/>
            <p:nvPr/>
          </p:nvSpPr>
          <p:spPr>
            <a:xfrm>
              <a:off x="7591419" y="1158203"/>
              <a:ext cx="2413360" cy="915785"/>
            </a:xfrm>
            <a:prstGeom prst="rect">
              <a:avLst/>
            </a:prstGeom>
            <a:solidFill>
              <a:srgbClr val="DCE6F2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feld 9">
                  <a:extLst>
                    <a:ext uri="{FF2B5EF4-FFF2-40B4-BE49-F238E27FC236}">
                      <a16:creationId xmlns:a16="http://schemas.microsoft.com/office/drawing/2014/main" id="{44DE9581-7C68-D309-B6D6-16B851DA1A77}"/>
                    </a:ext>
                  </a:extLst>
                </p:cNvPr>
                <p:cNvSpPr txBox="1"/>
                <p:nvPr/>
              </p:nvSpPr>
              <p:spPr>
                <a:xfrm>
                  <a:off x="7980526" y="1533518"/>
                  <a:ext cx="1742054" cy="4901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de-DE" sz="2400" b="0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𝛽</m:t>
                        </m:r>
                        <m:r>
                          <a:rPr lang="de-DE" sz="2400" b="0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de-DE" sz="2400" b="0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de-DE" sz="2400" b="0" i="0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Λ</m:t>
                            </m:r>
                          </m:e>
                          <m:sub>
                            <m:r>
                              <a:rPr lang="de-DE" sz="2400" b="0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  <m:r>
                          <a:rPr lang="de-DE" sz="2400" b="0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de-DE" sz="2400" b="0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𝜆</m:t>
                        </m:r>
                        <m:r>
                          <a:rPr lang="de-DE" sz="2400" b="0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oMath>
                    </m:oMathPara>
                  </a14:m>
                  <a:endParaRPr lang="de-DE" sz="2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10" name="Textfeld 9">
                  <a:extLst>
                    <a:ext uri="{FF2B5EF4-FFF2-40B4-BE49-F238E27FC236}">
                      <a16:creationId xmlns:a16="http://schemas.microsoft.com/office/drawing/2014/main" id="{44DE9581-7C68-D309-B6D6-16B851DA1A7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980526" y="1533518"/>
                  <a:ext cx="1742054" cy="490199"/>
                </a:xfrm>
                <a:prstGeom prst="rect">
                  <a:avLst/>
                </a:prstGeom>
                <a:blipFill>
                  <a:blip r:embed="rId13"/>
                  <a:stretch>
                    <a:fillRect l="-1399" b="-12500"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8" name="Textfeld 17">
              <a:extLst>
                <a:ext uri="{FF2B5EF4-FFF2-40B4-BE49-F238E27FC236}">
                  <a16:creationId xmlns:a16="http://schemas.microsoft.com/office/drawing/2014/main" id="{F3E64884-F7BD-5D7D-3FA4-8CE4169BD67C}"/>
                </a:ext>
              </a:extLst>
            </p:cNvPr>
            <p:cNvSpPr txBox="1"/>
            <p:nvPr/>
          </p:nvSpPr>
          <p:spPr>
            <a:xfrm>
              <a:off x="7591802" y="1204229"/>
              <a:ext cx="24412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Synchronicity condition: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feld 25">
                <a:extLst>
                  <a:ext uri="{FF2B5EF4-FFF2-40B4-BE49-F238E27FC236}">
                    <a16:creationId xmlns:a16="http://schemas.microsoft.com/office/drawing/2014/main" id="{4F4164FA-B982-C9EE-2266-EEAE89DC6214}"/>
                  </a:ext>
                </a:extLst>
              </p:cNvPr>
              <p:cNvSpPr txBox="1"/>
              <p:nvPr/>
            </p:nvSpPr>
            <p:spPr>
              <a:xfrm>
                <a:off x="2409687" y="2329820"/>
                <a:ext cx="704207" cy="39074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800" b="0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de-DE" sz="1800" b="0" i="0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Λ</m:t>
                          </m:r>
                        </m:e>
                        <m:sub>
                          <m:r>
                            <a:rPr lang="de-DE" sz="1800" b="0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6" name="Textfeld 25">
                <a:extLst>
                  <a:ext uri="{FF2B5EF4-FFF2-40B4-BE49-F238E27FC236}">
                    <a16:creationId xmlns:a16="http://schemas.microsoft.com/office/drawing/2014/main" id="{4F4164FA-B982-C9EE-2266-EEAE89DC62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09687" y="2329820"/>
                <a:ext cx="704207" cy="390748"/>
              </a:xfrm>
              <a:prstGeom prst="rect">
                <a:avLst/>
              </a:prstGeom>
              <a:blipFill>
                <a:blip r:embed="rId14"/>
                <a:stretch>
                  <a:fillRect b="-46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8" name="Gerade Verbindung mit Pfeil 27">
            <a:extLst>
              <a:ext uri="{FF2B5EF4-FFF2-40B4-BE49-F238E27FC236}">
                <a16:creationId xmlns:a16="http://schemas.microsoft.com/office/drawing/2014/main" id="{6CAB9DB6-F2D0-CFB4-49F8-F4A6C75FEEF8}"/>
              </a:ext>
            </a:extLst>
          </p:cNvPr>
          <p:cNvCxnSpPr/>
          <p:nvPr/>
        </p:nvCxnSpPr>
        <p:spPr>
          <a:xfrm>
            <a:off x="2246162" y="2356763"/>
            <a:ext cx="890783" cy="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9" name="Rectangle 28" hidden="1">
            <a:extLst>
              <a:ext uri="{FF2B5EF4-FFF2-40B4-BE49-F238E27FC236}">
                <a16:creationId xmlns:a16="http://schemas.microsoft.com/office/drawing/2014/main" id="{28D2FD47-9E7F-4E62-9C12-A2A3808EC5BF}"/>
              </a:ext>
            </a:extLst>
          </p:cNvPr>
          <p:cNvSpPr/>
          <p:nvPr/>
        </p:nvSpPr>
        <p:spPr>
          <a:xfrm>
            <a:off x="-3169942" y="655480"/>
            <a:ext cx="3138245" cy="894021"/>
          </a:xfrm>
          <a:prstGeom prst="rect">
            <a:avLst/>
          </a:prstGeom>
          <a:solidFill>
            <a:srgbClr val="E9ED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F77CAE67-601B-4D69-BE85-7395BEA261AC}"/>
              </a:ext>
            </a:extLst>
          </p:cNvPr>
          <p:cNvGrpSpPr>
            <a:grpSpLocks noChangeAspect="1"/>
          </p:cNvGrpSpPr>
          <p:nvPr/>
        </p:nvGrpSpPr>
        <p:grpSpPr>
          <a:xfrm>
            <a:off x="364739" y="1494244"/>
            <a:ext cx="3476277" cy="3242941"/>
            <a:chOff x="682613" y="1809536"/>
            <a:chExt cx="2634290" cy="2457470"/>
          </a:xfrm>
        </p:grpSpPr>
        <p:grpSp>
          <p:nvGrpSpPr>
            <p:cNvPr id="600" name="Gruppieren 103">
              <a:extLst>
                <a:ext uri="{FF2B5EF4-FFF2-40B4-BE49-F238E27FC236}">
                  <a16:creationId xmlns:a16="http://schemas.microsoft.com/office/drawing/2014/main" id="{2D01E0CB-DA61-4516-AC3C-A5DC2E45EAE6}"/>
                </a:ext>
              </a:extLst>
            </p:cNvPr>
            <p:cNvGrpSpPr/>
            <p:nvPr/>
          </p:nvGrpSpPr>
          <p:grpSpPr>
            <a:xfrm rot="10800000" flipH="1">
              <a:off x="683683" y="1882998"/>
              <a:ext cx="2629802" cy="1247765"/>
              <a:chOff x="652114" y="3207585"/>
              <a:chExt cx="3261346" cy="1815288"/>
            </a:xfrm>
          </p:grpSpPr>
          <p:sp>
            <p:nvSpPr>
              <p:cNvPr id="601" name="Rechteck 203">
                <a:extLst>
                  <a:ext uri="{FF2B5EF4-FFF2-40B4-BE49-F238E27FC236}">
                    <a16:creationId xmlns:a16="http://schemas.microsoft.com/office/drawing/2014/main" id="{636125A8-2126-436E-B903-E4432E2D216F}"/>
                  </a:ext>
                </a:extLst>
              </p:cNvPr>
              <p:cNvSpPr/>
              <p:nvPr/>
            </p:nvSpPr>
            <p:spPr>
              <a:xfrm>
                <a:off x="652114" y="3207585"/>
                <a:ext cx="3250636" cy="1220474"/>
              </a:xfrm>
              <a:prstGeom prst="rect">
                <a:avLst/>
              </a:prstGeom>
              <a:solidFill>
                <a:srgbClr val="F1EFC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02" name="Ellipse 204">
                <a:extLst>
                  <a:ext uri="{FF2B5EF4-FFF2-40B4-BE49-F238E27FC236}">
                    <a16:creationId xmlns:a16="http://schemas.microsoft.com/office/drawing/2014/main" id="{E8CC1F6B-251E-4644-AEE4-23FDA728A346}"/>
                  </a:ext>
                </a:extLst>
              </p:cNvPr>
              <p:cNvSpPr/>
              <p:nvPr/>
            </p:nvSpPr>
            <p:spPr>
              <a:xfrm>
                <a:off x="1159712" y="3374947"/>
                <a:ext cx="461260" cy="1463038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lumMod val="73000"/>
                      <a:lumOff val="27000"/>
                    </a:srgbClr>
                  </a:gs>
                  <a:gs pos="50000">
                    <a:srgbClr val="FFC000">
                      <a:alpha val="66000"/>
                      <a:lumMod val="72000"/>
                      <a:lumOff val="28000"/>
                    </a:srgbClr>
                  </a:gs>
                  <a:gs pos="78000">
                    <a:srgbClr val="F1EFC3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03" name="Ellipse 205">
                <a:extLst>
                  <a:ext uri="{FF2B5EF4-FFF2-40B4-BE49-F238E27FC236}">
                    <a16:creationId xmlns:a16="http://schemas.microsoft.com/office/drawing/2014/main" id="{1A3B0EC9-897D-448A-931C-4123E4D44D1D}"/>
                  </a:ext>
                </a:extLst>
              </p:cNvPr>
              <p:cNvSpPr/>
              <p:nvPr/>
            </p:nvSpPr>
            <p:spPr>
              <a:xfrm>
                <a:off x="2081947" y="3382631"/>
                <a:ext cx="472157" cy="1463038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lumMod val="73000"/>
                      <a:lumOff val="27000"/>
                    </a:srgbClr>
                  </a:gs>
                  <a:gs pos="50000">
                    <a:srgbClr val="FFC000">
                      <a:alpha val="66000"/>
                      <a:lumMod val="72000"/>
                      <a:lumOff val="28000"/>
                    </a:srgbClr>
                  </a:gs>
                  <a:gs pos="78000">
                    <a:srgbClr val="F1EFC3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04" name="Ellipse 206">
                <a:extLst>
                  <a:ext uri="{FF2B5EF4-FFF2-40B4-BE49-F238E27FC236}">
                    <a16:creationId xmlns:a16="http://schemas.microsoft.com/office/drawing/2014/main" id="{D482D994-BC06-40FE-B655-99E041381D2B}"/>
                  </a:ext>
                </a:extLst>
              </p:cNvPr>
              <p:cNvSpPr/>
              <p:nvPr/>
            </p:nvSpPr>
            <p:spPr>
              <a:xfrm>
                <a:off x="2989973" y="3388984"/>
                <a:ext cx="461260" cy="1463038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lumMod val="73000"/>
                      <a:lumOff val="27000"/>
                    </a:srgbClr>
                  </a:gs>
                  <a:gs pos="50000">
                    <a:srgbClr val="FFC000">
                      <a:alpha val="66000"/>
                      <a:lumMod val="72000"/>
                      <a:lumOff val="28000"/>
                    </a:srgbClr>
                  </a:gs>
                  <a:gs pos="78000">
                    <a:srgbClr val="F1EFC3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05" name="Ellipse 207">
                <a:extLst>
                  <a:ext uri="{FF2B5EF4-FFF2-40B4-BE49-F238E27FC236}">
                    <a16:creationId xmlns:a16="http://schemas.microsoft.com/office/drawing/2014/main" id="{BCFC98D7-078F-413D-BF3B-B3EF9DBE5A29}"/>
                  </a:ext>
                </a:extLst>
              </p:cNvPr>
              <p:cNvSpPr/>
              <p:nvPr/>
            </p:nvSpPr>
            <p:spPr>
              <a:xfrm>
                <a:off x="2556784" y="3359850"/>
                <a:ext cx="443221" cy="1463037"/>
              </a:xfrm>
              <a:prstGeom prst="ellipse">
                <a:avLst/>
              </a:prstGeom>
              <a:gradFill flip="none" rotWithShape="1">
                <a:gsLst>
                  <a:gs pos="0">
                    <a:srgbClr val="0070C0"/>
                  </a:gs>
                  <a:gs pos="50000">
                    <a:srgbClr val="00B0F0">
                      <a:lumMod val="40000"/>
                      <a:lumOff val="60000"/>
                    </a:srgbClr>
                  </a:gs>
                  <a:gs pos="78000">
                    <a:srgbClr val="F1EFC3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606" name="Ellipse 208">
                <a:extLst>
                  <a:ext uri="{FF2B5EF4-FFF2-40B4-BE49-F238E27FC236}">
                    <a16:creationId xmlns:a16="http://schemas.microsoft.com/office/drawing/2014/main" id="{E09C3798-2CA4-40EE-86B0-52225F149ACA}"/>
                  </a:ext>
                </a:extLst>
              </p:cNvPr>
              <p:cNvSpPr/>
              <p:nvPr/>
            </p:nvSpPr>
            <p:spPr>
              <a:xfrm>
                <a:off x="1631576" y="3374947"/>
                <a:ext cx="436877" cy="1463038"/>
              </a:xfrm>
              <a:prstGeom prst="ellipse">
                <a:avLst/>
              </a:prstGeom>
              <a:gradFill flip="none" rotWithShape="1">
                <a:gsLst>
                  <a:gs pos="0">
                    <a:srgbClr val="0070C0"/>
                  </a:gs>
                  <a:gs pos="50000">
                    <a:srgbClr val="00B0F0">
                      <a:lumMod val="40000"/>
                      <a:lumOff val="60000"/>
                    </a:srgbClr>
                  </a:gs>
                  <a:gs pos="78000">
                    <a:srgbClr val="F1EFC3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07" name="Ellipse 209">
                <a:extLst>
                  <a:ext uri="{FF2B5EF4-FFF2-40B4-BE49-F238E27FC236}">
                    <a16:creationId xmlns:a16="http://schemas.microsoft.com/office/drawing/2014/main" id="{9F42589F-630E-4BA4-9B10-C0936A9030E6}"/>
                  </a:ext>
                </a:extLst>
              </p:cNvPr>
              <p:cNvSpPr/>
              <p:nvPr/>
            </p:nvSpPr>
            <p:spPr>
              <a:xfrm>
                <a:off x="693825" y="3394872"/>
                <a:ext cx="454142" cy="1463038"/>
              </a:xfrm>
              <a:prstGeom prst="ellipse">
                <a:avLst/>
              </a:prstGeom>
              <a:gradFill flip="none" rotWithShape="1">
                <a:gsLst>
                  <a:gs pos="0">
                    <a:srgbClr val="0070C0"/>
                  </a:gs>
                  <a:gs pos="50000">
                    <a:srgbClr val="00B0F0">
                      <a:lumMod val="40000"/>
                      <a:lumOff val="60000"/>
                    </a:srgbClr>
                  </a:gs>
                  <a:gs pos="78000">
                    <a:srgbClr val="F1EFC3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608" name="Gruppieren 210">
                <a:extLst>
                  <a:ext uri="{FF2B5EF4-FFF2-40B4-BE49-F238E27FC236}">
                    <a16:creationId xmlns:a16="http://schemas.microsoft.com/office/drawing/2014/main" id="{A1A9AC2B-FA3D-47AC-B580-5CB857C54853}"/>
                  </a:ext>
                </a:extLst>
              </p:cNvPr>
              <p:cNvGrpSpPr/>
              <p:nvPr/>
            </p:nvGrpSpPr>
            <p:grpSpPr>
              <a:xfrm>
                <a:off x="3022837" y="3548693"/>
                <a:ext cx="376975" cy="867619"/>
                <a:chOff x="662151" y="4424557"/>
                <a:chExt cx="376974" cy="867620"/>
              </a:xfrm>
            </p:grpSpPr>
            <p:sp>
              <p:nvSpPr>
                <p:cNvPr id="664" name="Bogen 267">
                  <a:extLst>
                    <a:ext uri="{FF2B5EF4-FFF2-40B4-BE49-F238E27FC236}">
                      <a16:creationId xmlns:a16="http://schemas.microsoft.com/office/drawing/2014/main" id="{D490E11B-A6A8-427C-BCC3-46995B57B02B}"/>
                    </a:ext>
                  </a:extLst>
                </p:cNvPr>
                <p:cNvSpPr/>
                <p:nvPr/>
              </p:nvSpPr>
              <p:spPr>
                <a:xfrm>
                  <a:off x="760780" y="4819645"/>
                  <a:ext cx="162839" cy="308241"/>
                </a:xfrm>
                <a:prstGeom prst="arc">
                  <a:avLst>
                    <a:gd name="adj1" fmla="val 11152644"/>
                    <a:gd name="adj2" fmla="val 29"/>
                  </a:avLst>
                </a:prstGeom>
                <a:ln w="9525">
                  <a:solidFill>
                    <a:srgbClr val="002060"/>
                  </a:solidFill>
                  <a:headEnd type="none"/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65" name="Bogen 268">
                  <a:extLst>
                    <a:ext uri="{FF2B5EF4-FFF2-40B4-BE49-F238E27FC236}">
                      <a16:creationId xmlns:a16="http://schemas.microsoft.com/office/drawing/2014/main" id="{06E17881-A0CB-4C71-93FD-0B70BBCDA25E}"/>
                    </a:ext>
                  </a:extLst>
                </p:cNvPr>
                <p:cNvSpPr/>
                <p:nvPr/>
              </p:nvSpPr>
              <p:spPr>
                <a:xfrm>
                  <a:off x="662151" y="4662814"/>
                  <a:ext cx="356999" cy="629363"/>
                </a:xfrm>
                <a:prstGeom prst="arc">
                  <a:avLst>
                    <a:gd name="adj1" fmla="val 11152644"/>
                    <a:gd name="adj2" fmla="val 21514113"/>
                  </a:avLst>
                </a:prstGeom>
                <a:ln w="9525">
                  <a:solidFill>
                    <a:srgbClr val="002060"/>
                  </a:solidFill>
                  <a:headEnd type="none"/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66" name="Bogen 269">
                  <a:extLst>
                    <a:ext uri="{FF2B5EF4-FFF2-40B4-BE49-F238E27FC236}">
                      <a16:creationId xmlns:a16="http://schemas.microsoft.com/office/drawing/2014/main" id="{F084D817-C228-4669-84D1-CF9DA66E94FB}"/>
                    </a:ext>
                  </a:extLst>
                </p:cNvPr>
                <p:cNvSpPr/>
                <p:nvPr/>
              </p:nvSpPr>
              <p:spPr>
                <a:xfrm>
                  <a:off x="673803" y="4533731"/>
                  <a:ext cx="356999" cy="629363"/>
                </a:xfrm>
                <a:prstGeom prst="arc">
                  <a:avLst>
                    <a:gd name="adj1" fmla="val 14239055"/>
                    <a:gd name="adj2" fmla="val 18292496"/>
                  </a:avLst>
                </a:prstGeom>
                <a:ln w="9525">
                  <a:solidFill>
                    <a:srgbClr val="002060"/>
                  </a:solidFill>
                  <a:headEnd type="none"/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67" name="Bogen 270">
                  <a:extLst>
                    <a:ext uri="{FF2B5EF4-FFF2-40B4-BE49-F238E27FC236}">
                      <a16:creationId xmlns:a16="http://schemas.microsoft.com/office/drawing/2014/main" id="{C466AD65-4083-484E-B3F5-EAC5EE6DF9BE}"/>
                    </a:ext>
                  </a:extLst>
                </p:cNvPr>
                <p:cNvSpPr/>
                <p:nvPr/>
              </p:nvSpPr>
              <p:spPr>
                <a:xfrm>
                  <a:off x="682126" y="4424557"/>
                  <a:ext cx="356999" cy="629363"/>
                </a:xfrm>
                <a:prstGeom prst="arc">
                  <a:avLst>
                    <a:gd name="adj1" fmla="val 15447186"/>
                    <a:gd name="adj2" fmla="val 17274868"/>
                  </a:avLst>
                </a:prstGeom>
                <a:ln w="9525">
                  <a:solidFill>
                    <a:srgbClr val="002060"/>
                  </a:solidFill>
                  <a:headEnd type="none"/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609" name="Gruppieren 211">
                <a:extLst>
                  <a:ext uri="{FF2B5EF4-FFF2-40B4-BE49-F238E27FC236}">
                    <a16:creationId xmlns:a16="http://schemas.microsoft.com/office/drawing/2014/main" id="{9298EB2F-1BAC-4B0B-8F9C-2E8633682484}"/>
                  </a:ext>
                </a:extLst>
              </p:cNvPr>
              <p:cNvGrpSpPr/>
              <p:nvPr/>
            </p:nvGrpSpPr>
            <p:grpSpPr>
              <a:xfrm>
                <a:off x="2109355" y="3568423"/>
                <a:ext cx="376975" cy="867619"/>
                <a:chOff x="662151" y="4424557"/>
                <a:chExt cx="376974" cy="867620"/>
              </a:xfrm>
            </p:grpSpPr>
            <p:sp>
              <p:nvSpPr>
                <p:cNvPr id="660" name="Bogen 263">
                  <a:extLst>
                    <a:ext uri="{FF2B5EF4-FFF2-40B4-BE49-F238E27FC236}">
                      <a16:creationId xmlns:a16="http://schemas.microsoft.com/office/drawing/2014/main" id="{45BDC18B-F219-4395-A4FF-F5EE4EE8C740}"/>
                    </a:ext>
                  </a:extLst>
                </p:cNvPr>
                <p:cNvSpPr/>
                <p:nvPr/>
              </p:nvSpPr>
              <p:spPr>
                <a:xfrm>
                  <a:off x="760780" y="4819645"/>
                  <a:ext cx="162839" cy="308241"/>
                </a:xfrm>
                <a:prstGeom prst="arc">
                  <a:avLst>
                    <a:gd name="adj1" fmla="val 11152644"/>
                    <a:gd name="adj2" fmla="val 29"/>
                  </a:avLst>
                </a:prstGeom>
                <a:ln w="9525">
                  <a:solidFill>
                    <a:srgbClr val="002060"/>
                  </a:solidFill>
                  <a:headEnd type="none"/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61" name="Bogen 264">
                  <a:extLst>
                    <a:ext uri="{FF2B5EF4-FFF2-40B4-BE49-F238E27FC236}">
                      <a16:creationId xmlns:a16="http://schemas.microsoft.com/office/drawing/2014/main" id="{8D387F76-2585-42AA-9011-5609E973A032}"/>
                    </a:ext>
                  </a:extLst>
                </p:cNvPr>
                <p:cNvSpPr/>
                <p:nvPr/>
              </p:nvSpPr>
              <p:spPr>
                <a:xfrm>
                  <a:off x="662151" y="4662814"/>
                  <a:ext cx="356999" cy="629363"/>
                </a:xfrm>
                <a:prstGeom prst="arc">
                  <a:avLst>
                    <a:gd name="adj1" fmla="val 11152644"/>
                    <a:gd name="adj2" fmla="val 21514113"/>
                  </a:avLst>
                </a:prstGeom>
                <a:ln w="9525">
                  <a:solidFill>
                    <a:srgbClr val="002060"/>
                  </a:solidFill>
                  <a:headEnd type="none"/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62" name="Bogen 265">
                  <a:extLst>
                    <a:ext uri="{FF2B5EF4-FFF2-40B4-BE49-F238E27FC236}">
                      <a16:creationId xmlns:a16="http://schemas.microsoft.com/office/drawing/2014/main" id="{133C307B-CABE-461B-A35B-9F3B3D56A32D}"/>
                    </a:ext>
                  </a:extLst>
                </p:cNvPr>
                <p:cNvSpPr/>
                <p:nvPr/>
              </p:nvSpPr>
              <p:spPr>
                <a:xfrm>
                  <a:off x="673803" y="4533731"/>
                  <a:ext cx="356999" cy="629363"/>
                </a:xfrm>
                <a:prstGeom prst="arc">
                  <a:avLst>
                    <a:gd name="adj1" fmla="val 14239055"/>
                    <a:gd name="adj2" fmla="val 18292496"/>
                  </a:avLst>
                </a:prstGeom>
                <a:ln w="9525">
                  <a:solidFill>
                    <a:srgbClr val="002060"/>
                  </a:solidFill>
                  <a:headEnd type="none"/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63" name="Bogen 266">
                  <a:extLst>
                    <a:ext uri="{FF2B5EF4-FFF2-40B4-BE49-F238E27FC236}">
                      <a16:creationId xmlns:a16="http://schemas.microsoft.com/office/drawing/2014/main" id="{BC213FE4-86F2-4853-80C7-18920D11339A}"/>
                    </a:ext>
                  </a:extLst>
                </p:cNvPr>
                <p:cNvSpPr/>
                <p:nvPr/>
              </p:nvSpPr>
              <p:spPr>
                <a:xfrm>
                  <a:off x="682126" y="4424557"/>
                  <a:ext cx="356999" cy="629363"/>
                </a:xfrm>
                <a:prstGeom prst="arc">
                  <a:avLst>
                    <a:gd name="adj1" fmla="val 15447186"/>
                    <a:gd name="adj2" fmla="val 17274868"/>
                  </a:avLst>
                </a:prstGeom>
                <a:ln w="9525">
                  <a:solidFill>
                    <a:srgbClr val="002060"/>
                  </a:solidFill>
                  <a:headEnd type="none"/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610" name="Gruppieren 212">
                <a:extLst>
                  <a:ext uri="{FF2B5EF4-FFF2-40B4-BE49-F238E27FC236}">
                    <a16:creationId xmlns:a16="http://schemas.microsoft.com/office/drawing/2014/main" id="{8D88EF52-3C85-4C9C-BAC6-7BA1A483E397}"/>
                  </a:ext>
                </a:extLst>
              </p:cNvPr>
              <p:cNvGrpSpPr/>
              <p:nvPr/>
            </p:nvGrpSpPr>
            <p:grpSpPr>
              <a:xfrm>
                <a:off x="1645615" y="3562933"/>
                <a:ext cx="376975" cy="867619"/>
                <a:chOff x="662151" y="4424557"/>
                <a:chExt cx="376974" cy="867620"/>
              </a:xfrm>
            </p:grpSpPr>
            <p:sp>
              <p:nvSpPr>
                <p:cNvPr id="656" name="Bogen 259">
                  <a:extLst>
                    <a:ext uri="{FF2B5EF4-FFF2-40B4-BE49-F238E27FC236}">
                      <a16:creationId xmlns:a16="http://schemas.microsoft.com/office/drawing/2014/main" id="{1DADD262-EFA5-40DC-9590-439FEC014A0D}"/>
                    </a:ext>
                  </a:extLst>
                </p:cNvPr>
                <p:cNvSpPr/>
                <p:nvPr/>
              </p:nvSpPr>
              <p:spPr>
                <a:xfrm>
                  <a:off x="760780" y="4819645"/>
                  <a:ext cx="162839" cy="308241"/>
                </a:xfrm>
                <a:prstGeom prst="arc">
                  <a:avLst>
                    <a:gd name="adj1" fmla="val 11152644"/>
                    <a:gd name="adj2" fmla="val 29"/>
                  </a:avLst>
                </a:prstGeom>
                <a:ln w="9525">
                  <a:solidFill>
                    <a:srgbClr val="002060"/>
                  </a:solidFill>
                  <a:headEnd type="stealth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57" name="Bogen 260">
                  <a:extLst>
                    <a:ext uri="{FF2B5EF4-FFF2-40B4-BE49-F238E27FC236}">
                      <a16:creationId xmlns:a16="http://schemas.microsoft.com/office/drawing/2014/main" id="{4C0A01C0-1400-45F0-8587-5C040E43AA06}"/>
                    </a:ext>
                  </a:extLst>
                </p:cNvPr>
                <p:cNvSpPr/>
                <p:nvPr/>
              </p:nvSpPr>
              <p:spPr>
                <a:xfrm>
                  <a:off x="662151" y="4662814"/>
                  <a:ext cx="356999" cy="629363"/>
                </a:xfrm>
                <a:prstGeom prst="arc">
                  <a:avLst>
                    <a:gd name="adj1" fmla="val 11152644"/>
                    <a:gd name="adj2" fmla="val 21514113"/>
                  </a:avLst>
                </a:prstGeom>
                <a:ln w="9525">
                  <a:solidFill>
                    <a:srgbClr val="002060"/>
                  </a:solidFill>
                  <a:headEnd type="stealth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58" name="Bogen 261">
                  <a:extLst>
                    <a:ext uri="{FF2B5EF4-FFF2-40B4-BE49-F238E27FC236}">
                      <a16:creationId xmlns:a16="http://schemas.microsoft.com/office/drawing/2014/main" id="{AC7975B5-04E7-4E3C-AAEE-607D5061E8F5}"/>
                    </a:ext>
                  </a:extLst>
                </p:cNvPr>
                <p:cNvSpPr/>
                <p:nvPr/>
              </p:nvSpPr>
              <p:spPr>
                <a:xfrm>
                  <a:off x="673803" y="4533731"/>
                  <a:ext cx="356999" cy="629363"/>
                </a:xfrm>
                <a:prstGeom prst="arc">
                  <a:avLst>
                    <a:gd name="adj1" fmla="val 14239055"/>
                    <a:gd name="adj2" fmla="val 18292496"/>
                  </a:avLst>
                </a:prstGeom>
                <a:ln w="9525">
                  <a:solidFill>
                    <a:srgbClr val="002060"/>
                  </a:solidFill>
                  <a:headEnd type="stealth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59" name="Bogen 262">
                  <a:extLst>
                    <a:ext uri="{FF2B5EF4-FFF2-40B4-BE49-F238E27FC236}">
                      <a16:creationId xmlns:a16="http://schemas.microsoft.com/office/drawing/2014/main" id="{389CE391-6D31-4B36-9FA3-F4FD8B457172}"/>
                    </a:ext>
                  </a:extLst>
                </p:cNvPr>
                <p:cNvSpPr/>
                <p:nvPr/>
              </p:nvSpPr>
              <p:spPr>
                <a:xfrm>
                  <a:off x="682126" y="4424557"/>
                  <a:ext cx="356999" cy="629363"/>
                </a:xfrm>
                <a:prstGeom prst="arc">
                  <a:avLst>
                    <a:gd name="adj1" fmla="val 15447186"/>
                    <a:gd name="adj2" fmla="val 17274868"/>
                  </a:avLst>
                </a:prstGeom>
                <a:ln w="9525">
                  <a:solidFill>
                    <a:srgbClr val="002060"/>
                  </a:solidFill>
                  <a:headEnd type="stealth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611" name="Gruppieren 213">
                <a:extLst>
                  <a:ext uri="{FF2B5EF4-FFF2-40B4-BE49-F238E27FC236}">
                    <a16:creationId xmlns:a16="http://schemas.microsoft.com/office/drawing/2014/main" id="{F8613140-D9C7-45A6-B19A-8E06B4B725FD}"/>
                  </a:ext>
                </a:extLst>
              </p:cNvPr>
              <p:cNvGrpSpPr/>
              <p:nvPr/>
            </p:nvGrpSpPr>
            <p:grpSpPr>
              <a:xfrm>
                <a:off x="2590259" y="3564089"/>
                <a:ext cx="376975" cy="867619"/>
                <a:chOff x="662151" y="4424557"/>
                <a:chExt cx="376974" cy="867620"/>
              </a:xfrm>
            </p:grpSpPr>
            <p:sp>
              <p:nvSpPr>
                <p:cNvPr id="652" name="Bogen 255">
                  <a:extLst>
                    <a:ext uri="{FF2B5EF4-FFF2-40B4-BE49-F238E27FC236}">
                      <a16:creationId xmlns:a16="http://schemas.microsoft.com/office/drawing/2014/main" id="{CF6DC132-4275-48A9-BC18-898AF70148D7}"/>
                    </a:ext>
                  </a:extLst>
                </p:cNvPr>
                <p:cNvSpPr/>
                <p:nvPr/>
              </p:nvSpPr>
              <p:spPr>
                <a:xfrm>
                  <a:off x="760780" y="4819645"/>
                  <a:ext cx="162839" cy="308241"/>
                </a:xfrm>
                <a:prstGeom prst="arc">
                  <a:avLst>
                    <a:gd name="adj1" fmla="val 11152644"/>
                    <a:gd name="adj2" fmla="val 29"/>
                  </a:avLst>
                </a:prstGeom>
                <a:ln w="9525">
                  <a:solidFill>
                    <a:srgbClr val="002060"/>
                  </a:solidFill>
                  <a:headEnd type="stealth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53" name="Bogen 256">
                  <a:extLst>
                    <a:ext uri="{FF2B5EF4-FFF2-40B4-BE49-F238E27FC236}">
                      <a16:creationId xmlns:a16="http://schemas.microsoft.com/office/drawing/2014/main" id="{87E86B56-B362-4580-8704-2DB478406EBE}"/>
                    </a:ext>
                  </a:extLst>
                </p:cNvPr>
                <p:cNvSpPr/>
                <p:nvPr/>
              </p:nvSpPr>
              <p:spPr>
                <a:xfrm>
                  <a:off x="662151" y="4662814"/>
                  <a:ext cx="356999" cy="629363"/>
                </a:xfrm>
                <a:prstGeom prst="arc">
                  <a:avLst>
                    <a:gd name="adj1" fmla="val 11152644"/>
                    <a:gd name="adj2" fmla="val 21514113"/>
                  </a:avLst>
                </a:prstGeom>
                <a:ln w="9525">
                  <a:solidFill>
                    <a:srgbClr val="002060"/>
                  </a:solidFill>
                  <a:headEnd type="stealth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54" name="Bogen 257">
                  <a:extLst>
                    <a:ext uri="{FF2B5EF4-FFF2-40B4-BE49-F238E27FC236}">
                      <a16:creationId xmlns:a16="http://schemas.microsoft.com/office/drawing/2014/main" id="{22538B2C-3034-48E8-8AD6-13C7F8C5A873}"/>
                    </a:ext>
                  </a:extLst>
                </p:cNvPr>
                <p:cNvSpPr/>
                <p:nvPr/>
              </p:nvSpPr>
              <p:spPr>
                <a:xfrm>
                  <a:off x="673803" y="4533731"/>
                  <a:ext cx="356999" cy="629363"/>
                </a:xfrm>
                <a:prstGeom prst="arc">
                  <a:avLst>
                    <a:gd name="adj1" fmla="val 14239055"/>
                    <a:gd name="adj2" fmla="val 18292496"/>
                  </a:avLst>
                </a:prstGeom>
                <a:ln w="9525">
                  <a:solidFill>
                    <a:srgbClr val="002060"/>
                  </a:solidFill>
                  <a:headEnd type="stealth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55" name="Bogen 258">
                  <a:extLst>
                    <a:ext uri="{FF2B5EF4-FFF2-40B4-BE49-F238E27FC236}">
                      <a16:creationId xmlns:a16="http://schemas.microsoft.com/office/drawing/2014/main" id="{1E65D8A6-7557-46EC-82C9-6859D5069061}"/>
                    </a:ext>
                  </a:extLst>
                </p:cNvPr>
                <p:cNvSpPr/>
                <p:nvPr/>
              </p:nvSpPr>
              <p:spPr>
                <a:xfrm>
                  <a:off x="682126" y="4424557"/>
                  <a:ext cx="356999" cy="629363"/>
                </a:xfrm>
                <a:prstGeom prst="arc">
                  <a:avLst>
                    <a:gd name="adj1" fmla="val 15447186"/>
                    <a:gd name="adj2" fmla="val 17274868"/>
                  </a:avLst>
                </a:prstGeom>
                <a:ln w="9525">
                  <a:solidFill>
                    <a:srgbClr val="002060"/>
                  </a:solidFill>
                  <a:headEnd type="stealth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612" name="Freihandform 566">
                <a:extLst>
                  <a:ext uri="{FF2B5EF4-FFF2-40B4-BE49-F238E27FC236}">
                    <a16:creationId xmlns:a16="http://schemas.microsoft.com/office/drawing/2014/main" id="{6D849DAD-3956-41A0-BDDC-5B3EF3E0DC7C}"/>
                  </a:ext>
                </a:extLst>
              </p:cNvPr>
              <p:cNvSpPr/>
              <p:nvPr/>
            </p:nvSpPr>
            <p:spPr>
              <a:xfrm>
                <a:off x="1103466" y="4108240"/>
                <a:ext cx="548778" cy="691728"/>
              </a:xfrm>
              <a:custGeom>
                <a:avLst/>
                <a:gdLst>
                  <a:gd name="connsiteX0" fmla="*/ 0 w 458731"/>
                  <a:gd name="connsiteY0" fmla="*/ 0 h 691729"/>
                  <a:gd name="connsiteX1" fmla="*/ 458731 w 458731"/>
                  <a:gd name="connsiteY1" fmla="*/ 0 h 691729"/>
                  <a:gd name="connsiteX2" fmla="*/ 455310 w 458731"/>
                  <a:gd name="connsiteY2" fmla="*/ 107636 h 691729"/>
                  <a:gd name="connsiteX3" fmla="*/ 229365 w 458731"/>
                  <a:gd name="connsiteY3" fmla="*/ 691729 h 691729"/>
                  <a:gd name="connsiteX4" fmla="*/ 3421 w 458731"/>
                  <a:gd name="connsiteY4" fmla="*/ 107636 h 691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8731" h="691729">
                    <a:moveTo>
                      <a:pt x="0" y="0"/>
                    </a:moveTo>
                    <a:lnTo>
                      <a:pt x="458731" y="0"/>
                    </a:lnTo>
                    <a:lnTo>
                      <a:pt x="455310" y="107636"/>
                    </a:lnTo>
                    <a:cubicBezTo>
                      <a:pt x="433804" y="440977"/>
                      <a:pt x="340817" y="691729"/>
                      <a:pt x="229365" y="691729"/>
                    </a:cubicBezTo>
                    <a:cubicBezTo>
                      <a:pt x="117914" y="691729"/>
                      <a:pt x="24926" y="440977"/>
                      <a:pt x="3421" y="10763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0070C0"/>
                  </a:gs>
                  <a:gs pos="37000">
                    <a:srgbClr val="00B0F0"/>
                  </a:gs>
                  <a:gs pos="69040">
                    <a:srgbClr val="D6E8C8"/>
                  </a:gs>
                  <a:gs pos="73000">
                    <a:srgbClr val="F1EFC3"/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13" name="Freihandform 567">
                <a:extLst>
                  <a:ext uri="{FF2B5EF4-FFF2-40B4-BE49-F238E27FC236}">
                    <a16:creationId xmlns:a16="http://schemas.microsoft.com/office/drawing/2014/main" id="{03A59B4B-5CB9-4081-A3B9-7CA5C9973294}"/>
                  </a:ext>
                </a:extLst>
              </p:cNvPr>
              <p:cNvSpPr/>
              <p:nvPr/>
            </p:nvSpPr>
            <p:spPr>
              <a:xfrm>
                <a:off x="2050152" y="4112513"/>
                <a:ext cx="520277" cy="691728"/>
              </a:xfrm>
              <a:custGeom>
                <a:avLst/>
                <a:gdLst>
                  <a:gd name="connsiteX0" fmla="*/ 0 w 458731"/>
                  <a:gd name="connsiteY0" fmla="*/ 0 h 691729"/>
                  <a:gd name="connsiteX1" fmla="*/ 458731 w 458731"/>
                  <a:gd name="connsiteY1" fmla="*/ 0 h 691729"/>
                  <a:gd name="connsiteX2" fmla="*/ 455310 w 458731"/>
                  <a:gd name="connsiteY2" fmla="*/ 107636 h 691729"/>
                  <a:gd name="connsiteX3" fmla="*/ 229365 w 458731"/>
                  <a:gd name="connsiteY3" fmla="*/ 691729 h 691729"/>
                  <a:gd name="connsiteX4" fmla="*/ 3421 w 458731"/>
                  <a:gd name="connsiteY4" fmla="*/ 107636 h 691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8731" h="691729">
                    <a:moveTo>
                      <a:pt x="0" y="0"/>
                    </a:moveTo>
                    <a:lnTo>
                      <a:pt x="458731" y="0"/>
                    </a:lnTo>
                    <a:lnTo>
                      <a:pt x="455310" y="107636"/>
                    </a:lnTo>
                    <a:cubicBezTo>
                      <a:pt x="433804" y="440977"/>
                      <a:pt x="340817" y="691729"/>
                      <a:pt x="229365" y="691729"/>
                    </a:cubicBezTo>
                    <a:cubicBezTo>
                      <a:pt x="117914" y="691729"/>
                      <a:pt x="24926" y="440977"/>
                      <a:pt x="3421" y="10763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0070C0"/>
                  </a:gs>
                  <a:gs pos="50000">
                    <a:srgbClr val="00B0F0"/>
                  </a:gs>
                  <a:gs pos="78000">
                    <a:srgbClr val="F1EFC3"/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14" name="Freihandform 568">
                <a:extLst>
                  <a:ext uri="{FF2B5EF4-FFF2-40B4-BE49-F238E27FC236}">
                    <a16:creationId xmlns:a16="http://schemas.microsoft.com/office/drawing/2014/main" id="{C7D3CED5-391E-41DE-A244-39113DCD2172}"/>
                  </a:ext>
                </a:extLst>
              </p:cNvPr>
              <p:cNvSpPr/>
              <p:nvPr/>
            </p:nvSpPr>
            <p:spPr>
              <a:xfrm>
                <a:off x="2976277" y="4106465"/>
                <a:ext cx="526826" cy="691728"/>
              </a:xfrm>
              <a:custGeom>
                <a:avLst/>
                <a:gdLst>
                  <a:gd name="connsiteX0" fmla="*/ 0 w 458731"/>
                  <a:gd name="connsiteY0" fmla="*/ 0 h 691729"/>
                  <a:gd name="connsiteX1" fmla="*/ 458731 w 458731"/>
                  <a:gd name="connsiteY1" fmla="*/ 0 h 691729"/>
                  <a:gd name="connsiteX2" fmla="*/ 455310 w 458731"/>
                  <a:gd name="connsiteY2" fmla="*/ 107636 h 691729"/>
                  <a:gd name="connsiteX3" fmla="*/ 229365 w 458731"/>
                  <a:gd name="connsiteY3" fmla="*/ 691729 h 691729"/>
                  <a:gd name="connsiteX4" fmla="*/ 3421 w 458731"/>
                  <a:gd name="connsiteY4" fmla="*/ 107636 h 691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8731" h="691729">
                    <a:moveTo>
                      <a:pt x="0" y="0"/>
                    </a:moveTo>
                    <a:lnTo>
                      <a:pt x="458731" y="0"/>
                    </a:lnTo>
                    <a:lnTo>
                      <a:pt x="455310" y="107636"/>
                    </a:lnTo>
                    <a:cubicBezTo>
                      <a:pt x="433804" y="440977"/>
                      <a:pt x="340817" y="691729"/>
                      <a:pt x="229365" y="691729"/>
                    </a:cubicBezTo>
                    <a:cubicBezTo>
                      <a:pt x="117914" y="691729"/>
                      <a:pt x="24926" y="440977"/>
                      <a:pt x="3421" y="10763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0070C0"/>
                  </a:gs>
                  <a:gs pos="50000">
                    <a:srgbClr val="00B0F0"/>
                  </a:gs>
                  <a:gs pos="78000">
                    <a:srgbClr val="F1EFC3"/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15" name="Ellipse 219">
                <a:extLst>
                  <a:ext uri="{FF2B5EF4-FFF2-40B4-BE49-F238E27FC236}">
                    <a16:creationId xmlns:a16="http://schemas.microsoft.com/office/drawing/2014/main" id="{91E42630-BF55-4603-ABA3-CB1DC2AAB728}"/>
                  </a:ext>
                </a:extLst>
              </p:cNvPr>
              <p:cNvSpPr/>
              <p:nvPr/>
            </p:nvSpPr>
            <p:spPr>
              <a:xfrm>
                <a:off x="3465830" y="3383653"/>
                <a:ext cx="443221" cy="1463038"/>
              </a:xfrm>
              <a:prstGeom prst="ellipse">
                <a:avLst/>
              </a:prstGeom>
              <a:gradFill flip="none" rotWithShape="1">
                <a:gsLst>
                  <a:gs pos="0">
                    <a:srgbClr val="0070C0"/>
                  </a:gs>
                  <a:gs pos="50000">
                    <a:srgbClr val="00B0F0">
                      <a:lumMod val="40000"/>
                      <a:lumOff val="60000"/>
                    </a:srgbClr>
                  </a:gs>
                  <a:gs pos="78000">
                    <a:srgbClr val="F1EFC3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grpSp>
            <p:nvGrpSpPr>
              <p:cNvPr id="616" name="Gruppieren 221">
                <a:extLst>
                  <a:ext uri="{FF2B5EF4-FFF2-40B4-BE49-F238E27FC236}">
                    <a16:creationId xmlns:a16="http://schemas.microsoft.com/office/drawing/2014/main" id="{D65DEFAB-6E08-4C25-8535-2CE6BB5122FC}"/>
                  </a:ext>
                </a:extLst>
              </p:cNvPr>
              <p:cNvGrpSpPr/>
              <p:nvPr/>
            </p:nvGrpSpPr>
            <p:grpSpPr>
              <a:xfrm>
                <a:off x="3486182" y="3558133"/>
                <a:ext cx="376975" cy="867619"/>
                <a:chOff x="662151" y="4424557"/>
                <a:chExt cx="376974" cy="867620"/>
              </a:xfrm>
            </p:grpSpPr>
            <p:sp>
              <p:nvSpPr>
                <p:cNvPr id="648" name="Bogen 251">
                  <a:extLst>
                    <a:ext uri="{FF2B5EF4-FFF2-40B4-BE49-F238E27FC236}">
                      <a16:creationId xmlns:a16="http://schemas.microsoft.com/office/drawing/2014/main" id="{57FB15F3-C350-4A19-BC79-28FDD4E2CB1D}"/>
                    </a:ext>
                  </a:extLst>
                </p:cNvPr>
                <p:cNvSpPr/>
                <p:nvPr/>
              </p:nvSpPr>
              <p:spPr>
                <a:xfrm>
                  <a:off x="760780" y="4819645"/>
                  <a:ext cx="162839" cy="308241"/>
                </a:xfrm>
                <a:prstGeom prst="arc">
                  <a:avLst>
                    <a:gd name="adj1" fmla="val 11152644"/>
                    <a:gd name="adj2" fmla="val 29"/>
                  </a:avLst>
                </a:prstGeom>
                <a:ln w="9525">
                  <a:solidFill>
                    <a:srgbClr val="002060"/>
                  </a:solidFill>
                  <a:headEnd type="stealth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49" name="Bogen 252">
                  <a:extLst>
                    <a:ext uri="{FF2B5EF4-FFF2-40B4-BE49-F238E27FC236}">
                      <a16:creationId xmlns:a16="http://schemas.microsoft.com/office/drawing/2014/main" id="{11A3E438-3435-4603-B028-352AA1E532E5}"/>
                    </a:ext>
                  </a:extLst>
                </p:cNvPr>
                <p:cNvSpPr/>
                <p:nvPr/>
              </p:nvSpPr>
              <p:spPr>
                <a:xfrm>
                  <a:off x="662151" y="4662814"/>
                  <a:ext cx="356999" cy="629363"/>
                </a:xfrm>
                <a:prstGeom prst="arc">
                  <a:avLst>
                    <a:gd name="adj1" fmla="val 11152644"/>
                    <a:gd name="adj2" fmla="val 21514113"/>
                  </a:avLst>
                </a:prstGeom>
                <a:ln w="9525">
                  <a:solidFill>
                    <a:srgbClr val="002060"/>
                  </a:solidFill>
                  <a:headEnd type="stealth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50" name="Bogen 253">
                  <a:extLst>
                    <a:ext uri="{FF2B5EF4-FFF2-40B4-BE49-F238E27FC236}">
                      <a16:creationId xmlns:a16="http://schemas.microsoft.com/office/drawing/2014/main" id="{A46B88B1-1DA0-4528-B4FD-E2A962EA45C5}"/>
                    </a:ext>
                  </a:extLst>
                </p:cNvPr>
                <p:cNvSpPr/>
                <p:nvPr/>
              </p:nvSpPr>
              <p:spPr>
                <a:xfrm>
                  <a:off x="673803" y="4533731"/>
                  <a:ext cx="356999" cy="629363"/>
                </a:xfrm>
                <a:prstGeom prst="arc">
                  <a:avLst>
                    <a:gd name="adj1" fmla="val 14239055"/>
                    <a:gd name="adj2" fmla="val 18292496"/>
                  </a:avLst>
                </a:prstGeom>
                <a:ln w="9525">
                  <a:solidFill>
                    <a:srgbClr val="002060"/>
                  </a:solidFill>
                  <a:headEnd type="stealth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51" name="Bogen 254">
                  <a:extLst>
                    <a:ext uri="{FF2B5EF4-FFF2-40B4-BE49-F238E27FC236}">
                      <a16:creationId xmlns:a16="http://schemas.microsoft.com/office/drawing/2014/main" id="{BD19A751-A70E-4E42-BEA9-A853000B9A5E}"/>
                    </a:ext>
                  </a:extLst>
                </p:cNvPr>
                <p:cNvSpPr/>
                <p:nvPr/>
              </p:nvSpPr>
              <p:spPr>
                <a:xfrm>
                  <a:off x="682126" y="4424557"/>
                  <a:ext cx="356999" cy="629363"/>
                </a:xfrm>
                <a:prstGeom prst="arc">
                  <a:avLst>
                    <a:gd name="adj1" fmla="val 15447186"/>
                    <a:gd name="adj2" fmla="val 17274868"/>
                  </a:avLst>
                </a:prstGeom>
                <a:ln w="9525">
                  <a:solidFill>
                    <a:srgbClr val="002060"/>
                  </a:solidFill>
                  <a:headEnd type="stealth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617" name="Gruppieren 222">
                <a:extLst>
                  <a:ext uri="{FF2B5EF4-FFF2-40B4-BE49-F238E27FC236}">
                    <a16:creationId xmlns:a16="http://schemas.microsoft.com/office/drawing/2014/main" id="{AE278CFD-AB8E-4669-B1F7-38AF8B094992}"/>
                  </a:ext>
                </a:extLst>
              </p:cNvPr>
              <p:cNvGrpSpPr/>
              <p:nvPr/>
            </p:nvGrpSpPr>
            <p:grpSpPr>
              <a:xfrm>
                <a:off x="717888" y="3558133"/>
                <a:ext cx="376975" cy="867619"/>
                <a:chOff x="662151" y="4424557"/>
                <a:chExt cx="376974" cy="867620"/>
              </a:xfrm>
            </p:grpSpPr>
            <p:sp>
              <p:nvSpPr>
                <p:cNvPr id="644" name="Bogen 247">
                  <a:extLst>
                    <a:ext uri="{FF2B5EF4-FFF2-40B4-BE49-F238E27FC236}">
                      <a16:creationId xmlns:a16="http://schemas.microsoft.com/office/drawing/2014/main" id="{833214C7-3745-40D8-95C5-9B2D4CBC4BE1}"/>
                    </a:ext>
                  </a:extLst>
                </p:cNvPr>
                <p:cNvSpPr/>
                <p:nvPr/>
              </p:nvSpPr>
              <p:spPr>
                <a:xfrm>
                  <a:off x="760780" y="4819645"/>
                  <a:ext cx="162839" cy="308241"/>
                </a:xfrm>
                <a:prstGeom prst="arc">
                  <a:avLst>
                    <a:gd name="adj1" fmla="val 11152644"/>
                    <a:gd name="adj2" fmla="val 29"/>
                  </a:avLst>
                </a:prstGeom>
                <a:ln w="9525">
                  <a:solidFill>
                    <a:srgbClr val="002060"/>
                  </a:solidFill>
                  <a:headEnd type="stealth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45" name="Bogen 248">
                  <a:extLst>
                    <a:ext uri="{FF2B5EF4-FFF2-40B4-BE49-F238E27FC236}">
                      <a16:creationId xmlns:a16="http://schemas.microsoft.com/office/drawing/2014/main" id="{C2109F5F-7D40-4B3B-AFB9-D45105F84B26}"/>
                    </a:ext>
                  </a:extLst>
                </p:cNvPr>
                <p:cNvSpPr/>
                <p:nvPr/>
              </p:nvSpPr>
              <p:spPr>
                <a:xfrm>
                  <a:off x="662151" y="4662814"/>
                  <a:ext cx="356999" cy="629363"/>
                </a:xfrm>
                <a:prstGeom prst="arc">
                  <a:avLst>
                    <a:gd name="adj1" fmla="val 11152644"/>
                    <a:gd name="adj2" fmla="val 21514113"/>
                  </a:avLst>
                </a:prstGeom>
                <a:ln w="9525">
                  <a:solidFill>
                    <a:srgbClr val="002060"/>
                  </a:solidFill>
                  <a:headEnd type="stealth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46" name="Bogen 249">
                  <a:extLst>
                    <a:ext uri="{FF2B5EF4-FFF2-40B4-BE49-F238E27FC236}">
                      <a16:creationId xmlns:a16="http://schemas.microsoft.com/office/drawing/2014/main" id="{0D48DE48-3113-4C34-ACE8-368F7E2C0D31}"/>
                    </a:ext>
                  </a:extLst>
                </p:cNvPr>
                <p:cNvSpPr/>
                <p:nvPr/>
              </p:nvSpPr>
              <p:spPr>
                <a:xfrm>
                  <a:off x="673803" y="4533731"/>
                  <a:ext cx="356999" cy="629363"/>
                </a:xfrm>
                <a:prstGeom prst="arc">
                  <a:avLst>
                    <a:gd name="adj1" fmla="val 14239055"/>
                    <a:gd name="adj2" fmla="val 18292496"/>
                  </a:avLst>
                </a:prstGeom>
                <a:ln w="9525">
                  <a:solidFill>
                    <a:srgbClr val="002060"/>
                  </a:solidFill>
                  <a:headEnd type="stealth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47" name="Bogen 250">
                  <a:extLst>
                    <a:ext uri="{FF2B5EF4-FFF2-40B4-BE49-F238E27FC236}">
                      <a16:creationId xmlns:a16="http://schemas.microsoft.com/office/drawing/2014/main" id="{66711564-3D1F-4E6A-BC53-A47073FFF581}"/>
                    </a:ext>
                  </a:extLst>
                </p:cNvPr>
                <p:cNvSpPr/>
                <p:nvPr/>
              </p:nvSpPr>
              <p:spPr>
                <a:xfrm>
                  <a:off x="682126" y="4424557"/>
                  <a:ext cx="356999" cy="629363"/>
                </a:xfrm>
                <a:prstGeom prst="arc">
                  <a:avLst>
                    <a:gd name="adj1" fmla="val 15447186"/>
                    <a:gd name="adj2" fmla="val 17274868"/>
                  </a:avLst>
                </a:prstGeom>
                <a:ln w="9525">
                  <a:solidFill>
                    <a:srgbClr val="002060"/>
                  </a:solidFill>
                  <a:headEnd type="stealth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618" name="Gruppieren 223">
                <a:extLst>
                  <a:ext uri="{FF2B5EF4-FFF2-40B4-BE49-F238E27FC236}">
                    <a16:creationId xmlns:a16="http://schemas.microsoft.com/office/drawing/2014/main" id="{2C6DAA13-18B9-478D-BDCD-1046A62EA707}"/>
                  </a:ext>
                </a:extLst>
              </p:cNvPr>
              <p:cNvGrpSpPr/>
              <p:nvPr/>
            </p:nvGrpSpPr>
            <p:grpSpPr>
              <a:xfrm>
                <a:off x="1180473" y="3563237"/>
                <a:ext cx="376975" cy="867619"/>
                <a:chOff x="662151" y="4424557"/>
                <a:chExt cx="376974" cy="867620"/>
              </a:xfrm>
            </p:grpSpPr>
            <p:sp>
              <p:nvSpPr>
                <p:cNvPr id="640" name="Bogen 243">
                  <a:extLst>
                    <a:ext uri="{FF2B5EF4-FFF2-40B4-BE49-F238E27FC236}">
                      <a16:creationId xmlns:a16="http://schemas.microsoft.com/office/drawing/2014/main" id="{A0B21793-F763-4744-B33B-1127F9AC62FE}"/>
                    </a:ext>
                  </a:extLst>
                </p:cNvPr>
                <p:cNvSpPr/>
                <p:nvPr/>
              </p:nvSpPr>
              <p:spPr>
                <a:xfrm>
                  <a:off x="760780" y="4819645"/>
                  <a:ext cx="162839" cy="308241"/>
                </a:xfrm>
                <a:prstGeom prst="arc">
                  <a:avLst>
                    <a:gd name="adj1" fmla="val 11152644"/>
                    <a:gd name="adj2" fmla="val 29"/>
                  </a:avLst>
                </a:prstGeom>
                <a:ln w="9525">
                  <a:solidFill>
                    <a:srgbClr val="002060"/>
                  </a:solidFill>
                  <a:headEnd type="none"/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41" name="Bogen 244">
                  <a:extLst>
                    <a:ext uri="{FF2B5EF4-FFF2-40B4-BE49-F238E27FC236}">
                      <a16:creationId xmlns:a16="http://schemas.microsoft.com/office/drawing/2014/main" id="{2720CCBA-62F8-40A5-BF58-30FC6BEADA57}"/>
                    </a:ext>
                  </a:extLst>
                </p:cNvPr>
                <p:cNvSpPr/>
                <p:nvPr/>
              </p:nvSpPr>
              <p:spPr>
                <a:xfrm>
                  <a:off x="662151" y="4662814"/>
                  <a:ext cx="356999" cy="629363"/>
                </a:xfrm>
                <a:prstGeom prst="arc">
                  <a:avLst>
                    <a:gd name="adj1" fmla="val 11152644"/>
                    <a:gd name="adj2" fmla="val 21514113"/>
                  </a:avLst>
                </a:prstGeom>
                <a:ln w="9525">
                  <a:solidFill>
                    <a:srgbClr val="002060"/>
                  </a:solidFill>
                  <a:headEnd type="none"/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42" name="Bogen 245">
                  <a:extLst>
                    <a:ext uri="{FF2B5EF4-FFF2-40B4-BE49-F238E27FC236}">
                      <a16:creationId xmlns:a16="http://schemas.microsoft.com/office/drawing/2014/main" id="{3484832B-6105-4B28-8655-328C079EEB93}"/>
                    </a:ext>
                  </a:extLst>
                </p:cNvPr>
                <p:cNvSpPr/>
                <p:nvPr/>
              </p:nvSpPr>
              <p:spPr>
                <a:xfrm>
                  <a:off x="673803" y="4533731"/>
                  <a:ext cx="356999" cy="629363"/>
                </a:xfrm>
                <a:prstGeom prst="arc">
                  <a:avLst>
                    <a:gd name="adj1" fmla="val 14239055"/>
                    <a:gd name="adj2" fmla="val 18292496"/>
                  </a:avLst>
                </a:prstGeom>
                <a:ln w="9525">
                  <a:solidFill>
                    <a:srgbClr val="002060"/>
                  </a:solidFill>
                  <a:headEnd type="none"/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43" name="Bogen 246">
                  <a:extLst>
                    <a:ext uri="{FF2B5EF4-FFF2-40B4-BE49-F238E27FC236}">
                      <a16:creationId xmlns:a16="http://schemas.microsoft.com/office/drawing/2014/main" id="{5089E08D-CA1F-428D-A24A-87AB752C1229}"/>
                    </a:ext>
                  </a:extLst>
                </p:cNvPr>
                <p:cNvSpPr/>
                <p:nvPr/>
              </p:nvSpPr>
              <p:spPr>
                <a:xfrm>
                  <a:off x="682126" y="4424557"/>
                  <a:ext cx="356999" cy="629363"/>
                </a:xfrm>
                <a:prstGeom prst="arc">
                  <a:avLst>
                    <a:gd name="adj1" fmla="val 15447186"/>
                    <a:gd name="adj2" fmla="val 17274868"/>
                  </a:avLst>
                </a:prstGeom>
                <a:ln w="9525">
                  <a:solidFill>
                    <a:srgbClr val="002060"/>
                  </a:solidFill>
                  <a:headEnd type="none"/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619" name="Gruppieren 226">
                <a:extLst>
                  <a:ext uri="{FF2B5EF4-FFF2-40B4-BE49-F238E27FC236}">
                    <a16:creationId xmlns:a16="http://schemas.microsoft.com/office/drawing/2014/main" id="{83AE7875-5772-4D81-9891-BF6E3E5956B4}"/>
                  </a:ext>
                </a:extLst>
              </p:cNvPr>
              <p:cNvGrpSpPr/>
              <p:nvPr/>
            </p:nvGrpSpPr>
            <p:grpSpPr>
              <a:xfrm rot="10800000">
                <a:off x="1182470" y="3783634"/>
                <a:ext cx="376975" cy="867619"/>
                <a:chOff x="4139821" y="1785097"/>
                <a:chExt cx="376974" cy="867620"/>
              </a:xfrm>
            </p:grpSpPr>
            <p:sp>
              <p:nvSpPr>
                <p:cNvPr id="636" name="Bogen 239">
                  <a:extLst>
                    <a:ext uri="{FF2B5EF4-FFF2-40B4-BE49-F238E27FC236}">
                      <a16:creationId xmlns:a16="http://schemas.microsoft.com/office/drawing/2014/main" id="{3D65E341-13BF-4D3E-B11B-724F292A6DFA}"/>
                    </a:ext>
                  </a:extLst>
                </p:cNvPr>
                <p:cNvSpPr/>
                <p:nvPr/>
              </p:nvSpPr>
              <p:spPr>
                <a:xfrm>
                  <a:off x="4238450" y="2180185"/>
                  <a:ext cx="162839" cy="308241"/>
                </a:xfrm>
                <a:prstGeom prst="arc">
                  <a:avLst>
                    <a:gd name="adj1" fmla="val 11152644"/>
                    <a:gd name="adj2" fmla="val 29"/>
                  </a:avLst>
                </a:prstGeom>
                <a:ln w="9525">
                  <a:solidFill>
                    <a:srgbClr val="002060"/>
                  </a:solidFill>
                  <a:headEnd type="none" w="sm" len="sm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37" name="Bogen 240">
                  <a:extLst>
                    <a:ext uri="{FF2B5EF4-FFF2-40B4-BE49-F238E27FC236}">
                      <a16:creationId xmlns:a16="http://schemas.microsoft.com/office/drawing/2014/main" id="{A4B537D8-A99D-4215-BEC8-CB4A4AE803C3}"/>
                    </a:ext>
                  </a:extLst>
                </p:cNvPr>
                <p:cNvSpPr/>
                <p:nvPr/>
              </p:nvSpPr>
              <p:spPr>
                <a:xfrm>
                  <a:off x="4139821" y="2023354"/>
                  <a:ext cx="356999" cy="629363"/>
                </a:xfrm>
                <a:prstGeom prst="arc">
                  <a:avLst>
                    <a:gd name="adj1" fmla="val 11152644"/>
                    <a:gd name="adj2" fmla="val 21514113"/>
                  </a:avLst>
                </a:prstGeom>
                <a:ln w="9525">
                  <a:solidFill>
                    <a:srgbClr val="002060"/>
                  </a:solidFill>
                  <a:headEnd type="none" w="sm" len="sm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38" name="Bogen 241">
                  <a:extLst>
                    <a:ext uri="{FF2B5EF4-FFF2-40B4-BE49-F238E27FC236}">
                      <a16:creationId xmlns:a16="http://schemas.microsoft.com/office/drawing/2014/main" id="{FB053AAB-B81C-4091-B521-EF94A43284EF}"/>
                    </a:ext>
                  </a:extLst>
                </p:cNvPr>
                <p:cNvSpPr/>
                <p:nvPr/>
              </p:nvSpPr>
              <p:spPr>
                <a:xfrm>
                  <a:off x="4151473" y="1894271"/>
                  <a:ext cx="356999" cy="629363"/>
                </a:xfrm>
                <a:prstGeom prst="arc">
                  <a:avLst>
                    <a:gd name="adj1" fmla="val 14239055"/>
                    <a:gd name="adj2" fmla="val 18292496"/>
                  </a:avLst>
                </a:prstGeom>
                <a:ln w="9525">
                  <a:solidFill>
                    <a:srgbClr val="002060"/>
                  </a:solidFill>
                  <a:headEnd type="none" w="sm" len="sm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39" name="Bogen 242">
                  <a:extLst>
                    <a:ext uri="{FF2B5EF4-FFF2-40B4-BE49-F238E27FC236}">
                      <a16:creationId xmlns:a16="http://schemas.microsoft.com/office/drawing/2014/main" id="{DD139A6C-EA98-4164-A22E-55C81DB5C8BE}"/>
                    </a:ext>
                  </a:extLst>
                </p:cNvPr>
                <p:cNvSpPr/>
                <p:nvPr/>
              </p:nvSpPr>
              <p:spPr>
                <a:xfrm>
                  <a:off x="4159796" y="1785097"/>
                  <a:ext cx="356999" cy="629363"/>
                </a:xfrm>
                <a:prstGeom prst="arc">
                  <a:avLst>
                    <a:gd name="adj1" fmla="val 15447186"/>
                    <a:gd name="adj2" fmla="val 17274868"/>
                  </a:avLst>
                </a:prstGeom>
                <a:ln w="9525">
                  <a:solidFill>
                    <a:srgbClr val="002060"/>
                  </a:solidFill>
                  <a:headEnd type="none" w="sm" len="sm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620" name="Gruppieren 227">
                <a:extLst>
                  <a:ext uri="{FF2B5EF4-FFF2-40B4-BE49-F238E27FC236}">
                    <a16:creationId xmlns:a16="http://schemas.microsoft.com/office/drawing/2014/main" id="{19AABF4E-F2B8-4D6D-88B6-8F8DAD11565F}"/>
                  </a:ext>
                </a:extLst>
              </p:cNvPr>
              <p:cNvGrpSpPr/>
              <p:nvPr/>
            </p:nvGrpSpPr>
            <p:grpSpPr>
              <a:xfrm rot="10800000">
                <a:off x="2041997" y="3490392"/>
                <a:ext cx="503438" cy="1364061"/>
                <a:chOff x="4097049" y="1597868"/>
                <a:chExt cx="503437" cy="1364063"/>
              </a:xfrm>
            </p:grpSpPr>
            <p:sp>
              <p:nvSpPr>
                <p:cNvPr id="631" name="Bogen 234">
                  <a:extLst>
                    <a:ext uri="{FF2B5EF4-FFF2-40B4-BE49-F238E27FC236}">
                      <a16:creationId xmlns:a16="http://schemas.microsoft.com/office/drawing/2014/main" id="{8BFF4409-5762-40FA-9FB7-5E3BC4E5A77F}"/>
                    </a:ext>
                  </a:extLst>
                </p:cNvPr>
                <p:cNvSpPr/>
                <p:nvPr/>
              </p:nvSpPr>
              <p:spPr>
                <a:xfrm>
                  <a:off x="4238450" y="2180185"/>
                  <a:ext cx="162839" cy="308241"/>
                </a:xfrm>
                <a:prstGeom prst="arc">
                  <a:avLst>
                    <a:gd name="adj1" fmla="val 11152644"/>
                    <a:gd name="adj2" fmla="val 29"/>
                  </a:avLst>
                </a:prstGeom>
                <a:ln w="9525">
                  <a:solidFill>
                    <a:srgbClr val="002060"/>
                  </a:solidFill>
                  <a:headEnd type="none" w="sm" len="sm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32" name="Bogen 235">
                  <a:extLst>
                    <a:ext uri="{FF2B5EF4-FFF2-40B4-BE49-F238E27FC236}">
                      <a16:creationId xmlns:a16="http://schemas.microsoft.com/office/drawing/2014/main" id="{B93E1E7F-EE14-4E64-AA85-AC0F42F0B12E}"/>
                    </a:ext>
                  </a:extLst>
                </p:cNvPr>
                <p:cNvSpPr/>
                <p:nvPr/>
              </p:nvSpPr>
              <p:spPr>
                <a:xfrm>
                  <a:off x="4139821" y="2023354"/>
                  <a:ext cx="356999" cy="629363"/>
                </a:xfrm>
                <a:prstGeom prst="arc">
                  <a:avLst>
                    <a:gd name="adj1" fmla="val 11152644"/>
                    <a:gd name="adj2" fmla="val 21514113"/>
                  </a:avLst>
                </a:prstGeom>
                <a:ln w="9525">
                  <a:solidFill>
                    <a:srgbClr val="002060"/>
                  </a:solidFill>
                  <a:headEnd type="none" w="sm" len="sm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33" name="Bogen 236">
                  <a:extLst>
                    <a:ext uri="{FF2B5EF4-FFF2-40B4-BE49-F238E27FC236}">
                      <a16:creationId xmlns:a16="http://schemas.microsoft.com/office/drawing/2014/main" id="{3C023AAA-E405-456C-8C82-D7D99DE17554}"/>
                    </a:ext>
                  </a:extLst>
                </p:cNvPr>
                <p:cNvSpPr/>
                <p:nvPr/>
              </p:nvSpPr>
              <p:spPr>
                <a:xfrm>
                  <a:off x="4151473" y="1894271"/>
                  <a:ext cx="356999" cy="629363"/>
                </a:xfrm>
                <a:prstGeom prst="arc">
                  <a:avLst>
                    <a:gd name="adj1" fmla="val 14239055"/>
                    <a:gd name="adj2" fmla="val 18292496"/>
                  </a:avLst>
                </a:prstGeom>
                <a:ln w="9525">
                  <a:solidFill>
                    <a:srgbClr val="002060"/>
                  </a:solidFill>
                  <a:headEnd type="none" w="sm" len="sm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34" name="Bogen 237">
                  <a:extLst>
                    <a:ext uri="{FF2B5EF4-FFF2-40B4-BE49-F238E27FC236}">
                      <a16:creationId xmlns:a16="http://schemas.microsoft.com/office/drawing/2014/main" id="{538060E1-3ABF-470E-91CB-65808ACBAB7E}"/>
                    </a:ext>
                  </a:extLst>
                </p:cNvPr>
                <p:cNvSpPr/>
                <p:nvPr/>
              </p:nvSpPr>
              <p:spPr>
                <a:xfrm>
                  <a:off x="4159796" y="1785097"/>
                  <a:ext cx="356999" cy="629363"/>
                </a:xfrm>
                <a:prstGeom prst="arc">
                  <a:avLst>
                    <a:gd name="adj1" fmla="val 15447186"/>
                    <a:gd name="adj2" fmla="val 17274868"/>
                  </a:avLst>
                </a:prstGeom>
                <a:ln w="9525">
                  <a:solidFill>
                    <a:srgbClr val="002060"/>
                  </a:solidFill>
                  <a:headEnd type="none" w="sm" len="sm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35" name="Bogen 238">
                  <a:extLst>
                    <a:ext uri="{FF2B5EF4-FFF2-40B4-BE49-F238E27FC236}">
                      <a16:creationId xmlns:a16="http://schemas.microsoft.com/office/drawing/2014/main" id="{351A7D62-FA7A-4DDC-AD34-D25128F268C6}"/>
                    </a:ext>
                  </a:extLst>
                </p:cNvPr>
                <p:cNvSpPr/>
                <p:nvPr/>
              </p:nvSpPr>
              <p:spPr>
                <a:xfrm>
                  <a:off x="4097049" y="1597868"/>
                  <a:ext cx="503437" cy="1364063"/>
                </a:xfrm>
                <a:prstGeom prst="arc">
                  <a:avLst>
                    <a:gd name="adj1" fmla="val 10384431"/>
                    <a:gd name="adj2" fmla="val 15756839"/>
                  </a:avLst>
                </a:prstGeom>
                <a:ln w="9525">
                  <a:solidFill>
                    <a:srgbClr val="002060"/>
                  </a:solidFill>
                  <a:headEnd type="none" w="sm" len="sm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621" name="Gruppieren 228">
                <a:extLst>
                  <a:ext uri="{FF2B5EF4-FFF2-40B4-BE49-F238E27FC236}">
                    <a16:creationId xmlns:a16="http://schemas.microsoft.com/office/drawing/2014/main" id="{97D05003-C663-4326-AE75-E5711C5297F1}"/>
                  </a:ext>
                </a:extLst>
              </p:cNvPr>
              <p:cNvGrpSpPr/>
              <p:nvPr/>
            </p:nvGrpSpPr>
            <p:grpSpPr>
              <a:xfrm rot="10800000">
                <a:off x="3016484" y="3768131"/>
                <a:ext cx="376975" cy="867619"/>
                <a:chOff x="4139821" y="1785097"/>
                <a:chExt cx="376974" cy="867620"/>
              </a:xfrm>
            </p:grpSpPr>
            <p:sp>
              <p:nvSpPr>
                <p:cNvPr id="627" name="Bogen 230">
                  <a:extLst>
                    <a:ext uri="{FF2B5EF4-FFF2-40B4-BE49-F238E27FC236}">
                      <a16:creationId xmlns:a16="http://schemas.microsoft.com/office/drawing/2014/main" id="{E506AFFB-567F-4426-BD9E-DC4700FF8FE8}"/>
                    </a:ext>
                  </a:extLst>
                </p:cNvPr>
                <p:cNvSpPr/>
                <p:nvPr/>
              </p:nvSpPr>
              <p:spPr>
                <a:xfrm>
                  <a:off x="4238450" y="2180185"/>
                  <a:ext cx="162839" cy="308241"/>
                </a:xfrm>
                <a:prstGeom prst="arc">
                  <a:avLst>
                    <a:gd name="adj1" fmla="val 11152644"/>
                    <a:gd name="adj2" fmla="val 29"/>
                  </a:avLst>
                </a:prstGeom>
                <a:ln w="9525">
                  <a:solidFill>
                    <a:srgbClr val="002060"/>
                  </a:solidFill>
                  <a:headEnd type="none" w="sm" len="sm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28" name="Bogen 231">
                  <a:extLst>
                    <a:ext uri="{FF2B5EF4-FFF2-40B4-BE49-F238E27FC236}">
                      <a16:creationId xmlns:a16="http://schemas.microsoft.com/office/drawing/2014/main" id="{75293888-8BBC-4338-A3EF-499776434D8E}"/>
                    </a:ext>
                  </a:extLst>
                </p:cNvPr>
                <p:cNvSpPr/>
                <p:nvPr/>
              </p:nvSpPr>
              <p:spPr>
                <a:xfrm>
                  <a:off x="4139821" y="2023354"/>
                  <a:ext cx="356999" cy="629363"/>
                </a:xfrm>
                <a:prstGeom prst="arc">
                  <a:avLst>
                    <a:gd name="adj1" fmla="val 11152644"/>
                    <a:gd name="adj2" fmla="val 21514113"/>
                  </a:avLst>
                </a:prstGeom>
                <a:ln w="9525">
                  <a:solidFill>
                    <a:srgbClr val="002060"/>
                  </a:solidFill>
                  <a:headEnd type="none" w="sm" len="sm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29" name="Bogen 232">
                  <a:extLst>
                    <a:ext uri="{FF2B5EF4-FFF2-40B4-BE49-F238E27FC236}">
                      <a16:creationId xmlns:a16="http://schemas.microsoft.com/office/drawing/2014/main" id="{ACF89CEC-9939-4724-BFE0-A2C6303329F9}"/>
                    </a:ext>
                  </a:extLst>
                </p:cNvPr>
                <p:cNvSpPr/>
                <p:nvPr/>
              </p:nvSpPr>
              <p:spPr>
                <a:xfrm>
                  <a:off x="4151473" y="1894271"/>
                  <a:ext cx="356999" cy="629363"/>
                </a:xfrm>
                <a:prstGeom prst="arc">
                  <a:avLst>
                    <a:gd name="adj1" fmla="val 14239055"/>
                    <a:gd name="adj2" fmla="val 18292496"/>
                  </a:avLst>
                </a:prstGeom>
                <a:ln w="9525">
                  <a:solidFill>
                    <a:srgbClr val="002060"/>
                  </a:solidFill>
                  <a:headEnd type="none" w="sm" len="sm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30" name="Bogen 233">
                  <a:extLst>
                    <a:ext uri="{FF2B5EF4-FFF2-40B4-BE49-F238E27FC236}">
                      <a16:creationId xmlns:a16="http://schemas.microsoft.com/office/drawing/2014/main" id="{E577DAEC-9FF8-4F53-88F1-1F4595420A8E}"/>
                    </a:ext>
                  </a:extLst>
                </p:cNvPr>
                <p:cNvSpPr/>
                <p:nvPr/>
              </p:nvSpPr>
              <p:spPr>
                <a:xfrm>
                  <a:off x="4159796" y="1785097"/>
                  <a:ext cx="356999" cy="629363"/>
                </a:xfrm>
                <a:prstGeom prst="arc">
                  <a:avLst>
                    <a:gd name="adj1" fmla="val 15447186"/>
                    <a:gd name="adj2" fmla="val 17274868"/>
                  </a:avLst>
                </a:prstGeom>
                <a:ln w="9525">
                  <a:solidFill>
                    <a:srgbClr val="002060"/>
                  </a:solidFill>
                  <a:headEnd type="none" w="sm" len="sm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622" name="Rechteck 229">
                <a:extLst>
                  <a:ext uri="{FF2B5EF4-FFF2-40B4-BE49-F238E27FC236}">
                    <a16:creationId xmlns:a16="http://schemas.microsoft.com/office/drawing/2014/main" id="{2AD9262E-A953-4771-85F6-BC8817E69E94}"/>
                  </a:ext>
                </a:extLst>
              </p:cNvPr>
              <p:cNvSpPr/>
              <p:nvPr/>
            </p:nvSpPr>
            <p:spPr>
              <a:xfrm>
                <a:off x="664163" y="4417960"/>
                <a:ext cx="3243592" cy="604913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623" name="Rechteck 217">
                <a:extLst>
                  <a:ext uri="{FF2B5EF4-FFF2-40B4-BE49-F238E27FC236}">
                    <a16:creationId xmlns:a16="http://schemas.microsoft.com/office/drawing/2014/main" id="{55089A49-6371-415B-9ED1-E4EA5B89229C}"/>
                  </a:ext>
                </a:extLst>
              </p:cNvPr>
              <p:cNvSpPr/>
              <p:nvPr/>
            </p:nvSpPr>
            <p:spPr>
              <a:xfrm>
                <a:off x="652573" y="4108245"/>
                <a:ext cx="479448" cy="890964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24" name="Rechteck 218">
                <a:extLst>
                  <a:ext uri="{FF2B5EF4-FFF2-40B4-BE49-F238E27FC236}">
                    <a16:creationId xmlns:a16="http://schemas.microsoft.com/office/drawing/2014/main" id="{E6F1DA65-B9ED-42E0-AE91-84BA2323B49B}"/>
                  </a:ext>
                </a:extLst>
              </p:cNvPr>
              <p:cNvSpPr/>
              <p:nvPr/>
            </p:nvSpPr>
            <p:spPr>
              <a:xfrm>
                <a:off x="2547577" y="4117297"/>
                <a:ext cx="450371" cy="890964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25" name="Rechteck 220">
                <a:extLst>
                  <a:ext uri="{FF2B5EF4-FFF2-40B4-BE49-F238E27FC236}">
                    <a16:creationId xmlns:a16="http://schemas.microsoft.com/office/drawing/2014/main" id="{831F2DA1-FD51-4015-81D4-184A48A5D4A5}"/>
                  </a:ext>
                </a:extLst>
              </p:cNvPr>
              <p:cNvSpPr/>
              <p:nvPr/>
            </p:nvSpPr>
            <p:spPr>
              <a:xfrm>
                <a:off x="3463089" y="4098450"/>
                <a:ext cx="450371" cy="890964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26" name="Rechteck 224">
                <a:extLst>
                  <a:ext uri="{FF2B5EF4-FFF2-40B4-BE49-F238E27FC236}">
                    <a16:creationId xmlns:a16="http://schemas.microsoft.com/office/drawing/2014/main" id="{2F539EFA-0437-47B6-9F3A-C95B98D590C6}"/>
                  </a:ext>
                </a:extLst>
              </p:cNvPr>
              <p:cNvSpPr/>
              <p:nvPr/>
            </p:nvSpPr>
            <p:spPr>
              <a:xfrm>
                <a:off x="1626583" y="4098451"/>
                <a:ext cx="450371" cy="890964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668" name="Rechteck 134">
              <a:extLst>
                <a:ext uri="{FF2B5EF4-FFF2-40B4-BE49-F238E27FC236}">
                  <a16:creationId xmlns:a16="http://schemas.microsoft.com/office/drawing/2014/main" id="{F8C719C2-0321-4A59-BA55-0EE7B5944A09}"/>
                </a:ext>
              </a:extLst>
            </p:cNvPr>
            <p:cNvSpPr/>
            <p:nvPr/>
          </p:nvSpPr>
          <p:spPr>
            <a:xfrm>
              <a:off x="682613" y="3075832"/>
              <a:ext cx="2623362" cy="713637"/>
            </a:xfrm>
            <a:prstGeom prst="rect">
              <a:avLst/>
            </a:prstGeom>
            <a:solidFill>
              <a:srgbClr val="F1EFC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69" name="Ellipse 135">
              <a:extLst>
                <a:ext uri="{FF2B5EF4-FFF2-40B4-BE49-F238E27FC236}">
                  <a16:creationId xmlns:a16="http://schemas.microsoft.com/office/drawing/2014/main" id="{673C556E-76FC-42D9-BFC3-A0161E8F661A}"/>
                </a:ext>
              </a:extLst>
            </p:cNvPr>
            <p:cNvSpPr/>
            <p:nvPr/>
          </p:nvSpPr>
          <p:spPr>
            <a:xfrm>
              <a:off x="1069234" y="3065599"/>
              <a:ext cx="372099" cy="1005642"/>
            </a:xfrm>
            <a:prstGeom prst="ellipse">
              <a:avLst/>
            </a:prstGeom>
            <a:gradFill flip="none" rotWithShape="1">
              <a:gsLst>
                <a:gs pos="0">
                  <a:srgbClr val="FF0000">
                    <a:lumMod val="73000"/>
                    <a:lumOff val="27000"/>
                  </a:srgbClr>
                </a:gs>
                <a:gs pos="50000">
                  <a:srgbClr val="FFC000">
                    <a:alpha val="66000"/>
                    <a:lumMod val="72000"/>
                    <a:lumOff val="28000"/>
                  </a:srgbClr>
                </a:gs>
                <a:gs pos="78000">
                  <a:srgbClr val="F1EFC3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70" name="Ellipse 136">
              <a:extLst>
                <a:ext uri="{FF2B5EF4-FFF2-40B4-BE49-F238E27FC236}">
                  <a16:creationId xmlns:a16="http://schemas.microsoft.com/office/drawing/2014/main" id="{D76FC83E-360D-437A-A921-F2B8FD35842B}"/>
                </a:ext>
              </a:extLst>
            </p:cNvPr>
            <p:cNvSpPr/>
            <p:nvPr/>
          </p:nvSpPr>
          <p:spPr>
            <a:xfrm>
              <a:off x="1813202" y="3070881"/>
              <a:ext cx="380890" cy="1005642"/>
            </a:xfrm>
            <a:prstGeom prst="ellipse">
              <a:avLst/>
            </a:prstGeom>
            <a:gradFill flip="none" rotWithShape="1">
              <a:gsLst>
                <a:gs pos="0">
                  <a:srgbClr val="FF0000">
                    <a:lumMod val="73000"/>
                    <a:lumOff val="27000"/>
                  </a:srgbClr>
                </a:gs>
                <a:gs pos="50000">
                  <a:srgbClr val="FFC000">
                    <a:alpha val="66000"/>
                    <a:lumMod val="72000"/>
                    <a:lumOff val="28000"/>
                  </a:srgbClr>
                </a:gs>
                <a:gs pos="78000">
                  <a:srgbClr val="F1EFC3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71" name="Ellipse 137">
              <a:extLst>
                <a:ext uri="{FF2B5EF4-FFF2-40B4-BE49-F238E27FC236}">
                  <a16:creationId xmlns:a16="http://schemas.microsoft.com/office/drawing/2014/main" id="{F3E61CCB-6FD4-4EF0-A387-5449036981B5}"/>
                </a:ext>
              </a:extLst>
            </p:cNvPr>
            <p:cNvSpPr/>
            <p:nvPr/>
          </p:nvSpPr>
          <p:spPr>
            <a:xfrm>
              <a:off x="2545708" y="3075247"/>
              <a:ext cx="372099" cy="1005642"/>
            </a:xfrm>
            <a:prstGeom prst="ellipse">
              <a:avLst/>
            </a:prstGeom>
            <a:gradFill flip="none" rotWithShape="1">
              <a:gsLst>
                <a:gs pos="0">
                  <a:srgbClr val="FF0000">
                    <a:lumMod val="73000"/>
                    <a:lumOff val="27000"/>
                  </a:srgbClr>
                </a:gs>
                <a:gs pos="50000">
                  <a:srgbClr val="FFC000">
                    <a:alpha val="66000"/>
                    <a:lumMod val="72000"/>
                    <a:lumOff val="28000"/>
                  </a:srgbClr>
                </a:gs>
                <a:gs pos="78000">
                  <a:srgbClr val="F1EFC3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72" name="Ellipse 138">
              <a:extLst>
                <a:ext uri="{FF2B5EF4-FFF2-40B4-BE49-F238E27FC236}">
                  <a16:creationId xmlns:a16="http://schemas.microsoft.com/office/drawing/2014/main" id="{BFD9534C-1BFA-4BED-AE0B-5714D8A9733B}"/>
                </a:ext>
              </a:extLst>
            </p:cNvPr>
            <p:cNvSpPr/>
            <p:nvPr/>
          </p:nvSpPr>
          <p:spPr>
            <a:xfrm>
              <a:off x="2196254" y="3055222"/>
              <a:ext cx="357547" cy="1005642"/>
            </a:xfrm>
            <a:prstGeom prst="ellipse">
              <a:avLst/>
            </a:prstGeom>
            <a:gradFill flip="none" rotWithShape="1">
              <a:gsLst>
                <a:gs pos="0">
                  <a:srgbClr val="0070C0"/>
                </a:gs>
                <a:gs pos="50000">
                  <a:srgbClr val="00B0F0">
                    <a:lumMod val="40000"/>
                    <a:lumOff val="60000"/>
                  </a:srgbClr>
                </a:gs>
                <a:gs pos="78000">
                  <a:srgbClr val="F1EFC3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73" name="Ellipse 139">
              <a:extLst>
                <a:ext uri="{FF2B5EF4-FFF2-40B4-BE49-F238E27FC236}">
                  <a16:creationId xmlns:a16="http://schemas.microsoft.com/office/drawing/2014/main" id="{7FC65C3A-10B7-4725-BAA8-42A74C561ED4}"/>
                </a:ext>
              </a:extLst>
            </p:cNvPr>
            <p:cNvSpPr/>
            <p:nvPr/>
          </p:nvSpPr>
          <p:spPr>
            <a:xfrm>
              <a:off x="1449887" y="3065599"/>
              <a:ext cx="352429" cy="1005642"/>
            </a:xfrm>
            <a:prstGeom prst="ellipse">
              <a:avLst/>
            </a:prstGeom>
            <a:gradFill flip="none" rotWithShape="1">
              <a:gsLst>
                <a:gs pos="0">
                  <a:srgbClr val="0070C0"/>
                </a:gs>
                <a:gs pos="50000">
                  <a:srgbClr val="00B0F0">
                    <a:lumMod val="40000"/>
                    <a:lumOff val="60000"/>
                  </a:srgbClr>
                </a:gs>
                <a:gs pos="78000">
                  <a:srgbClr val="F1EFC3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74" name="Ellipse 140">
              <a:extLst>
                <a:ext uri="{FF2B5EF4-FFF2-40B4-BE49-F238E27FC236}">
                  <a16:creationId xmlns:a16="http://schemas.microsoft.com/office/drawing/2014/main" id="{AC87E487-8840-45CA-9F39-E5A14741F5F0}"/>
                </a:ext>
              </a:extLst>
            </p:cNvPr>
            <p:cNvSpPr/>
            <p:nvPr/>
          </p:nvSpPr>
          <p:spPr>
            <a:xfrm>
              <a:off x="693402" y="3079295"/>
              <a:ext cx="366357" cy="1005642"/>
            </a:xfrm>
            <a:prstGeom prst="ellipse">
              <a:avLst/>
            </a:prstGeom>
            <a:gradFill flip="none" rotWithShape="1">
              <a:gsLst>
                <a:gs pos="0">
                  <a:srgbClr val="0070C0"/>
                </a:gs>
                <a:gs pos="50000">
                  <a:srgbClr val="00B0F0">
                    <a:lumMod val="40000"/>
                    <a:lumOff val="60000"/>
                  </a:srgbClr>
                </a:gs>
                <a:gs pos="78000">
                  <a:srgbClr val="F1EFC3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675" name="Gruppieren 141">
              <a:extLst>
                <a:ext uri="{FF2B5EF4-FFF2-40B4-BE49-F238E27FC236}">
                  <a16:creationId xmlns:a16="http://schemas.microsoft.com/office/drawing/2014/main" id="{32753E82-690D-4679-81E3-74A07341D732}"/>
                </a:ext>
              </a:extLst>
            </p:cNvPr>
            <p:cNvGrpSpPr/>
            <p:nvPr/>
          </p:nvGrpSpPr>
          <p:grpSpPr>
            <a:xfrm>
              <a:off x="2572219" y="3185026"/>
              <a:ext cx="304106" cy="596371"/>
              <a:chOff x="662151" y="4424557"/>
              <a:chExt cx="376974" cy="867620"/>
            </a:xfrm>
          </p:grpSpPr>
          <p:sp>
            <p:nvSpPr>
              <p:cNvPr id="676" name="Bogen 199">
                <a:extLst>
                  <a:ext uri="{FF2B5EF4-FFF2-40B4-BE49-F238E27FC236}">
                    <a16:creationId xmlns:a16="http://schemas.microsoft.com/office/drawing/2014/main" id="{71500CFD-05ED-4CD3-A5BD-9BE84F373C96}"/>
                  </a:ext>
                </a:extLst>
              </p:cNvPr>
              <p:cNvSpPr/>
              <p:nvPr/>
            </p:nvSpPr>
            <p:spPr>
              <a:xfrm>
                <a:off x="760780" y="4819645"/>
                <a:ext cx="162839" cy="308241"/>
              </a:xfrm>
              <a:prstGeom prst="arc">
                <a:avLst>
                  <a:gd name="adj1" fmla="val 11152644"/>
                  <a:gd name="adj2" fmla="val 29"/>
                </a:avLst>
              </a:prstGeom>
              <a:ln w="9525">
                <a:solidFill>
                  <a:srgbClr val="002060"/>
                </a:solidFill>
                <a:headEnd type="none"/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77" name="Bogen 200">
                <a:extLst>
                  <a:ext uri="{FF2B5EF4-FFF2-40B4-BE49-F238E27FC236}">
                    <a16:creationId xmlns:a16="http://schemas.microsoft.com/office/drawing/2014/main" id="{04454E23-BCB9-478F-99D5-16F242289ADC}"/>
                  </a:ext>
                </a:extLst>
              </p:cNvPr>
              <p:cNvSpPr/>
              <p:nvPr/>
            </p:nvSpPr>
            <p:spPr>
              <a:xfrm>
                <a:off x="662151" y="4662814"/>
                <a:ext cx="356999" cy="629363"/>
              </a:xfrm>
              <a:prstGeom prst="arc">
                <a:avLst>
                  <a:gd name="adj1" fmla="val 11152644"/>
                  <a:gd name="adj2" fmla="val 21514113"/>
                </a:avLst>
              </a:prstGeom>
              <a:ln w="9525">
                <a:solidFill>
                  <a:srgbClr val="002060"/>
                </a:solidFill>
                <a:headEnd type="none"/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78" name="Bogen 201">
                <a:extLst>
                  <a:ext uri="{FF2B5EF4-FFF2-40B4-BE49-F238E27FC236}">
                    <a16:creationId xmlns:a16="http://schemas.microsoft.com/office/drawing/2014/main" id="{01CAA3B8-7685-44CF-9032-823FA9C75CCD}"/>
                  </a:ext>
                </a:extLst>
              </p:cNvPr>
              <p:cNvSpPr/>
              <p:nvPr/>
            </p:nvSpPr>
            <p:spPr>
              <a:xfrm>
                <a:off x="673803" y="4533731"/>
                <a:ext cx="356999" cy="629363"/>
              </a:xfrm>
              <a:prstGeom prst="arc">
                <a:avLst>
                  <a:gd name="adj1" fmla="val 14239055"/>
                  <a:gd name="adj2" fmla="val 18292496"/>
                </a:avLst>
              </a:prstGeom>
              <a:ln w="9525">
                <a:solidFill>
                  <a:srgbClr val="002060"/>
                </a:solidFill>
                <a:headEnd type="none"/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79" name="Bogen 202">
                <a:extLst>
                  <a:ext uri="{FF2B5EF4-FFF2-40B4-BE49-F238E27FC236}">
                    <a16:creationId xmlns:a16="http://schemas.microsoft.com/office/drawing/2014/main" id="{EEB84AEA-5B31-4988-971D-D4383F53BD72}"/>
                  </a:ext>
                </a:extLst>
              </p:cNvPr>
              <p:cNvSpPr/>
              <p:nvPr/>
            </p:nvSpPr>
            <p:spPr>
              <a:xfrm>
                <a:off x="682126" y="4424557"/>
                <a:ext cx="356999" cy="629363"/>
              </a:xfrm>
              <a:prstGeom prst="arc">
                <a:avLst>
                  <a:gd name="adj1" fmla="val 15447186"/>
                  <a:gd name="adj2" fmla="val 17274868"/>
                </a:avLst>
              </a:prstGeom>
              <a:ln w="9525">
                <a:solidFill>
                  <a:srgbClr val="002060"/>
                </a:solidFill>
                <a:headEnd type="none"/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680" name="Gruppieren 142">
              <a:extLst>
                <a:ext uri="{FF2B5EF4-FFF2-40B4-BE49-F238E27FC236}">
                  <a16:creationId xmlns:a16="http://schemas.microsoft.com/office/drawing/2014/main" id="{64995EBD-0AD8-4D67-9C2E-D3EA4549F204}"/>
                </a:ext>
              </a:extLst>
            </p:cNvPr>
            <p:cNvGrpSpPr/>
            <p:nvPr/>
          </p:nvGrpSpPr>
          <p:grpSpPr>
            <a:xfrm>
              <a:off x="1835312" y="3198589"/>
              <a:ext cx="304106" cy="596371"/>
              <a:chOff x="662151" y="4424557"/>
              <a:chExt cx="376974" cy="867620"/>
            </a:xfrm>
          </p:grpSpPr>
          <p:sp>
            <p:nvSpPr>
              <p:cNvPr id="681" name="Bogen 195">
                <a:extLst>
                  <a:ext uri="{FF2B5EF4-FFF2-40B4-BE49-F238E27FC236}">
                    <a16:creationId xmlns:a16="http://schemas.microsoft.com/office/drawing/2014/main" id="{D7D06BF7-9C31-4E15-B67B-4FD4ED952362}"/>
                  </a:ext>
                </a:extLst>
              </p:cNvPr>
              <p:cNvSpPr/>
              <p:nvPr/>
            </p:nvSpPr>
            <p:spPr>
              <a:xfrm>
                <a:off x="760780" y="4819645"/>
                <a:ext cx="162839" cy="308241"/>
              </a:xfrm>
              <a:prstGeom prst="arc">
                <a:avLst>
                  <a:gd name="adj1" fmla="val 11152644"/>
                  <a:gd name="adj2" fmla="val 29"/>
                </a:avLst>
              </a:prstGeom>
              <a:ln w="9525">
                <a:solidFill>
                  <a:srgbClr val="002060"/>
                </a:solidFill>
                <a:headEnd type="none"/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82" name="Bogen 196">
                <a:extLst>
                  <a:ext uri="{FF2B5EF4-FFF2-40B4-BE49-F238E27FC236}">
                    <a16:creationId xmlns:a16="http://schemas.microsoft.com/office/drawing/2014/main" id="{1AB4070D-FF8C-4C22-9781-43B1DC2B9926}"/>
                  </a:ext>
                </a:extLst>
              </p:cNvPr>
              <p:cNvSpPr/>
              <p:nvPr/>
            </p:nvSpPr>
            <p:spPr>
              <a:xfrm>
                <a:off x="662151" y="4662814"/>
                <a:ext cx="356999" cy="629363"/>
              </a:xfrm>
              <a:prstGeom prst="arc">
                <a:avLst>
                  <a:gd name="adj1" fmla="val 11152644"/>
                  <a:gd name="adj2" fmla="val 21514113"/>
                </a:avLst>
              </a:prstGeom>
              <a:ln w="9525">
                <a:solidFill>
                  <a:srgbClr val="002060"/>
                </a:solidFill>
                <a:headEnd type="none"/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83" name="Bogen 197">
                <a:extLst>
                  <a:ext uri="{FF2B5EF4-FFF2-40B4-BE49-F238E27FC236}">
                    <a16:creationId xmlns:a16="http://schemas.microsoft.com/office/drawing/2014/main" id="{4A498F17-D1C2-4F83-B3B1-18475072593C}"/>
                  </a:ext>
                </a:extLst>
              </p:cNvPr>
              <p:cNvSpPr/>
              <p:nvPr/>
            </p:nvSpPr>
            <p:spPr>
              <a:xfrm>
                <a:off x="673803" y="4533731"/>
                <a:ext cx="356999" cy="629363"/>
              </a:xfrm>
              <a:prstGeom prst="arc">
                <a:avLst>
                  <a:gd name="adj1" fmla="val 14239055"/>
                  <a:gd name="adj2" fmla="val 18292496"/>
                </a:avLst>
              </a:prstGeom>
              <a:ln w="9525">
                <a:solidFill>
                  <a:srgbClr val="002060"/>
                </a:solidFill>
                <a:headEnd type="none"/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84" name="Bogen 198">
                <a:extLst>
                  <a:ext uri="{FF2B5EF4-FFF2-40B4-BE49-F238E27FC236}">
                    <a16:creationId xmlns:a16="http://schemas.microsoft.com/office/drawing/2014/main" id="{51AD8D8C-6ABE-481F-8889-D5E9009D159F}"/>
                  </a:ext>
                </a:extLst>
              </p:cNvPr>
              <p:cNvSpPr/>
              <p:nvPr/>
            </p:nvSpPr>
            <p:spPr>
              <a:xfrm>
                <a:off x="682126" y="4424557"/>
                <a:ext cx="356999" cy="629363"/>
              </a:xfrm>
              <a:prstGeom prst="arc">
                <a:avLst>
                  <a:gd name="adj1" fmla="val 15447186"/>
                  <a:gd name="adj2" fmla="val 17274868"/>
                </a:avLst>
              </a:prstGeom>
              <a:ln w="9525">
                <a:solidFill>
                  <a:srgbClr val="002060"/>
                </a:solidFill>
                <a:headEnd type="none"/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685" name="Gruppieren 143">
              <a:extLst>
                <a:ext uri="{FF2B5EF4-FFF2-40B4-BE49-F238E27FC236}">
                  <a16:creationId xmlns:a16="http://schemas.microsoft.com/office/drawing/2014/main" id="{33A6310A-E465-4134-ABF0-9CFCF28CDF8E}"/>
                </a:ext>
              </a:extLst>
            </p:cNvPr>
            <p:cNvGrpSpPr/>
            <p:nvPr/>
          </p:nvGrpSpPr>
          <p:grpSpPr>
            <a:xfrm>
              <a:off x="1461212" y="3194814"/>
              <a:ext cx="304106" cy="596371"/>
              <a:chOff x="662151" y="4424557"/>
              <a:chExt cx="376974" cy="867620"/>
            </a:xfrm>
          </p:grpSpPr>
          <p:sp>
            <p:nvSpPr>
              <p:cNvPr id="686" name="Bogen 191">
                <a:extLst>
                  <a:ext uri="{FF2B5EF4-FFF2-40B4-BE49-F238E27FC236}">
                    <a16:creationId xmlns:a16="http://schemas.microsoft.com/office/drawing/2014/main" id="{366F66AE-4F02-4B0F-8C62-8C89B02969DC}"/>
                  </a:ext>
                </a:extLst>
              </p:cNvPr>
              <p:cNvSpPr/>
              <p:nvPr/>
            </p:nvSpPr>
            <p:spPr>
              <a:xfrm>
                <a:off x="760780" y="4819645"/>
                <a:ext cx="162839" cy="308241"/>
              </a:xfrm>
              <a:prstGeom prst="arc">
                <a:avLst>
                  <a:gd name="adj1" fmla="val 11152644"/>
                  <a:gd name="adj2" fmla="val 29"/>
                </a:avLst>
              </a:prstGeom>
              <a:ln w="9525">
                <a:solidFill>
                  <a:srgbClr val="002060"/>
                </a:solidFill>
                <a:headEnd type="stealt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87" name="Bogen 192">
                <a:extLst>
                  <a:ext uri="{FF2B5EF4-FFF2-40B4-BE49-F238E27FC236}">
                    <a16:creationId xmlns:a16="http://schemas.microsoft.com/office/drawing/2014/main" id="{9E359156-69EE-4724-A4C8-B06C53CE44CD}"/>
                  </a:ext>
                </a:extLst>
              </p:cNvPr>
              <p:cNvSpPr/>
              <p:nvPr/>
            </p:nvSpPr>
            <p:spPr>
              <a:xfrm>
                <a:off x="662151" y="4662814"/>
                <a:ext cx="356999" cy="629363"/>
              </a:xfrm>
              <a:prstGeom prst="arc">
                <a:avLst>
                  <a:gd name="adj1" fmla="val 11152644"/>
                  <a:gd name="adj2" fmla="val 21514113"/>
                </a:avLst>
              </a:prstGeom>
              <a:ln w="9525">
                <a:solidFill>
                  <a:srgbClr val="002060"/>
                </a:solidFill>
                <a:headEnd type="stealt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88" name="Bogen 193">
                <a:extLst>
                  <a:ext uri="{FF2B5EF4-FFF2-40B4-BE49-F238E27FC236}">
                    <a16:creationId xmlns:a16="http://schemas.microsoft.com/office/drawing/2014/main" id="{0F809932-FE0F-411C-AEE8-2F32E0DECF19}"/>
                  </a:ext>
                </a:extLst>
              </p:cNvPr>
              <p:cNvSpPr/>
              <p:nvPr/>
            </p:nvSpPr>
            <p:spPr>
              <a:xfrm>
                <a:off x="673803" y="4533731"/>
                <a:ext cx="356999" cy="629363"/>
              </a:xfrm>
              <a:prstGeom prst="arc">
                <a:avLst>
                  <a:gd name="adj1" fmla="val 14239055"/>
                  <a:gd name="adj2" fmla="val 18292496"/>
                </a:avLst>
              </a:prstGeom>
              <a:ln w="9525">
                <a:solidFill>
                  <a:srgbClr val="002060"/>
                </a:solidFill>
                <a:headEnd type="stealt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89" name="Bogen 194">
                <a:extLst>
                  <a:ext uri="{FF2B5EF4-FFF2-40B4-BE49-F238E27FC236}">
                    <a16:creationId xmlns:a16="http://schemas.microsoft.com/office/drawing/2014/main" id="{B5A35EB0-590A-4984-90CA-CC3E9FAB3EF8}"/>
                  </a:ext>
                </a:extLst>
              </p:cNvPr>
              <p:cNvSpPr/>
              <p:nvPr/>
            </p:nvSpPr>
            <p:spPr>
              <a:xfrm>
                <a:off x="682126" y="4424557"/>
                <a:ext cx="356999" cy="629363"/>
              </a:xfrm>
              <a:prstGeom prst="arc">
                <a:avLst>
                  <a:gd name="adj1" fmla="val 15447186"/>
                  <a:gd name="adj2" fmla="val 17274868"/>
                </a:avLst>
              </a:prstGeom>
              <a:ln w="9525">
                <a:solidFill>
                  <a:srgbClr val="002060"/>
                </a:solidFill>
                <a:headEnd type="stealt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690" name="Gruppieren 144">
              <a:extLst>
                <a:ext uri="{FF2B5EF4-FFF2-40B4-BE49-F238E27FC236}">
                  <a16:creationId xmlns:a16="http://schemas.microsoft.com/office/drawing/2014/main" id="{EE862E51-9FDA-4996-ABE5-4794450191E7}"/>
                </a:ext>
              </a:extLst>
            </p:cNvPr>
            <p:cNvGrpSpPr/>
            <p:nvPr/>
          </p:nvGrpSpPr>
          <p:grpSpPr>
            <a:xfrm>
              <a:off x="2223258" y="3195610"/>
              <a:ext cx="304106" cy="596371"/>
              <a:chOff x="662151" y="4424557"/>
              <a:chExt cx="376974" cy="867620"/>
            </a:xfrm>
          </p:grpSpPr>
          <p:sp>
            <p:nvSpPr>
              <p:cNvPr id="691" name="Bogen 187">
                <a:extLst>
                  <a:ext uri="{FF2B5EF4-FFF2-40B4-BE49-F238E27FC236}">
                    <a16:creationId xmlns:a16="http://schemas.microsoft.com/office/drawing/2014/main" id="{EC1B698D-4CAF-488C-8AF4-D5FA8DC0BEDD}"/>
                  </a:ext>
                </a:extLst>
              </p:cNvPr>
              <p:cNvSpPr/>
              <p:nvPr/>
            </p:nvSpPr>
            <p:spPr>
              <a:xfrm>
                <a:off x="760780" y="4819645"/>
                <a:ext cx="162839" cy="308241"/>
              </a:xfrm>
              <a:prstGeom prst="arc">
                <a:avLst>
                  <a:gd name="adj1" fmla="val 11152644"/>
                  <a:gd name="adj2" fmla="val 29"/>
                </a:avLst>
              </a:prstGeom>
              <a:ln w="9525">
                <a:solidFill>
                  <a:srgbClr val="002060"/>
                </a:solidFill>
                <a:headEnd type="stealt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92" name="Bogen 188">
                <a:extLst>
                  <a:ext uri="{FF2B5EF4-FFF2-40B4-BE49-F238E27FC236}">
                    <a16:creationId xmlns:a16="http://schemas.microsoft.com/office/drawing/2014/main" id="{7BE937D1-82E8-47A1-B69E-05BE7C8BB8B3}"/>
                  </a:ext>
                </a:extLst>
              </p:cNvPr>
              <p:cNvSpPr/>
              <p:nvPr/>
            </p:nvSpPr>
            <p:spPr>
              <a:xfrm>
                <a:off x="662151" y="4662814"/>
                <a:ext cx="356999" cy="629363"/>
              </a:xfrm>
              <a:prstGeom prst="arc">
                <a:avLst>
                  <a:gd name="adj1" fmla="val 11152644"/>
                  <a:gd name="adj2" fmla="val 21514113"/>
                </a:avLst>
              </a:prstGeom>
              <a:ln w="9525">
                <a:solidFill>
                  <a:srgbClr val="002060"/>
                </a:solidFill>
                <a:headEnd type="stealt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93" name="Bogen 189">
                <a:extLst>
                  <a:ext uri="{FF2B5EF4-FFF2-40B4-BE49-F238E27FC236}">
                    <a16:creationId xmlns:a16="http://schemas.microsoft.com/office/drawing/2014/main" id="{357B11D5-2A07-4194-8916-4A14D9B48F09}"/>
                  </a:ext>
                </a:extLst>
              </p:cNvPr>
              <p:cNvSpPr/>
              <p:nvPr/>
            </p:nvSpPr>
            <p:spPr>
              <a:xfrm>
                <a:off x="673803" y="4533731"/>
                <a:ext cx="356999" cy="629363"/>
              </a:xfrm>
              <a:prstGeom prst="arc">
                <a:avLst>
                  <a:gd name="adj1" fmla="val 14239055"/>
                  <a:gd name="adj2" fmla="val 18292496"/>
                </a:avLst>
              </a:prstGeom>
              <a:ln w="9525">
                <a:solidFill>
                  <a:srgbClr val="002060"/>
                </a:solidFill>
                <a:headEnd type="stealt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94" name="Bogen 190">
                <a:extLst>
                  <a:ext uri="{FF2B5EF4-FFF2-40B4-BE49-F238E27FC236}">
                    <a16:creationId xmlns:a16="http://schemas.microsoft.com/office/drawing/2014/main" id="{7BBE3E8F-E206-4A88-A1E0-BD31F92B982E}"/>
                  </a:ext>
                </a:extLst>
              </p:cNvPr>
              <p:cNvSpPr/>
              <p:nvPr/>
            </p:nvSpPr>
            <p:spPr>
              <a:xfrm>
                <a:off x="682126" y="4424557"/>
                <a:ext cx="356999" cy="629363"/>
              </a:xfrm>
              <a:prstGeom prst="arc">
                <a:avLst>
                  <a:gd name="adj1" fmla="val 15447186"/>
                  <a:gd name="adj2" fmla="val 17274868"/>
                </a:avLst>
              </a:prstGeom>
              <a:ln w="9525">
                <a:solidFill>
                  <a:srgbClr val="002060"/>
                </a:solidFill>
                <a:headEnd type="stealt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695" name="Freihandform 335">
              <a:extLst>
                <a:ext uri="{FF2B5EF4-FFF2-40B4-BE49-F238E27FC236}">
                  <a16:creationId xmlns:a16="http://schemas.microsoft.com/office/drawing/2014/main" id="{A0806BDC-5A95-4B4F-BBB7-3ABA5B0DF058}"/>
                </a:ext>
              </a:extLst>
            </p:cNvPr>
            <p:cNvSpPr/>
            <p:nvPr/>
          </p:nvSpPr>
          <p:spPr>
            <a:xfrm>
              <a:off x="1023860" y="3569640"/>
              <a:ext cx="442700" cy="475470"/>
            </a:xfrm>
            <a:custGeom>
              <a:avLst/>
              <a:gdLst>
                <a:gd name="connsiteX0" fmla="*/ 0 w 458731"/>
                <a:gd name="connsiteY0" fmla="*/ 0 h 691729"/>
                <a:gd name="connsiteX1" fmla="*/ 458731 w 458731"/>
                <a:gd name="connsiteY1" fmla="*/ 0 h 691729"/>
                <a:gd name="connsiteX2" fmla="*/ 455310 w 458731"/>
                <a:gd name="connsiteY2" fmla="*/ 107636 h 691729"/>
                <a:gd name="connsiteX3" fmla="*/ 229365 w 458731"/>
                <a:gd name="connsiteY3" fmla="*/ 691729 h 691729"/>
                <a:gd name="connsiteX4" fmla="*/ 3421 w 458731"/>
                <a:gd name="connsiteY4" fmla="*/ 107636 h 691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8731" h="691729">
                  <a:moveTo>
                    <a:pt x="0" y="0"/>
                  </a:moveTo>
                  <a:lnTo>
                    <a:pt x="458731" y="0"/>
                  </a:lnTo>
                  <a:lnTo>
                    <a:pt x="455310" y="107636"/>
                  </a:lnTo>
                  <a:cubicBezTo>
                    <a:pt x="433804" y="440977"/>
                    <a:pt x="340817" y="691729"/>
                    <a:pt x="229365" y="691729"/>
                  </a:cubicBezTo>
                  <a:cubicBezTo>
                    <a:pt x="117914" y="691729"/>
                    <a:pt x="24926" y="440977"/>
                    <a:pt x="3421" y="107636"/>
                  </a:cubicBezTo>
                  <a:close/>
                </a:path>
              </a:pathLst>
            </a:custGeom>
            <a:solidFill>
              <a:srgbClr val="C0C4C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96" name="Freihandform 344">
              <a:extLst>
                <a:ext uri="{FF2B5EF4-FFF2-40B4-BE49-F238E27FC236}">
                  <a16:creationId xmlns:a16="http://schemas.microsoft.com/office/drawing/2014/main" id="{63C52B0F-B9FF-401B-9184-EB7FE352AF94}"/>
                </a:ext>
              </a:extLst>
            </p:cNvPr>
            <p:cNvSpPr/>
            <p:nvPr/>
          </p:nvSpPr>
          <p:spPr>
            <a:xfrm>
              <a:off x="1787553" y="3572576"/>
              <a:ext cx="419708" cy="475470"/>
            </a:xfrm>
            <a:custGeom>
              <a:avLst/>
              <a:gdLst>
                <a:gd name="connsiteX0" fmla="*/ 0 w 458731"/>
                <a:gd name="connsiteY0" fmla="*/ 0 h 691729"/>
                <a:gd name="connsiteX1" fmla="*/ 458731 w 458731"/>
                <a:gd name="connsiteY1" fmla="*/ 0 h 691729"/>
                <a:gd name="connsiteX2" fmla="*/ 455310 w 458731"/>
                <a:gd name="connsiteY2" fmla="*/ 107636 h 691729"/>
                <a:gd name="connsiteX3" fmla="*/ 229365 w 458731"/>
                <a:gd name="connsiteY3" fmla="*/ 691729 h 691729"/>
                <a:gd name="connsiteX4" fmla="*/ 3421 w 458731"/>
                <a:gd name="connsiteY4" fmla="*/ 107636 h 691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8731" h="691729">
                  <a:moveTo>
                    <a:pt x="0" y="0"/>
                  </a:moveTo>
                  <a:lnTo>
                    <a:pt x="458731" y="0"/>
                  </a:lnTo>
                  <a:lnTo>
                    <a:pt x="455310" y="107636"/>
                  </a:lnTo>
                  <a:cubicBezTo>
                    <a:pt x="433804" y="440977"/>
                    <a:pt x="340817" y="691729"/>
                    <a:pt x="229365" y="691729"/>
                  </a:cubicBezTo>
                  <a:cubicBezTo>
                    <a:pt x="117914" y="691729"/>
                    <a:pt x="24926" y="440977"/>
                    <a:pt x="3421" y="10763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70C0"/>
                </a:gs>
                <a:gs pos="50000">
                  <a:srgbClr val="00B0F0"/>
                </a:gs>
                <a:gs pos="78000">
                  <a:srgbClr val="F1EFC3"/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97" name="Freihandform 345">
              <a:extLst>
                <a:ext uri="{FF2B5EF4-FFF2-40B4-BE49-F238E27FC236}">
                  <a16:creationId xmlns:a16="http://schemas.microsoft.com/office/drawing/2014/main" id="{A78F4E30-095A-492B-8731-B92FE708BCEE}"/>
                </a:ext>
              </a:extLst>
            </p:cNvPr>
            <p:cNvSpPr/>
            <p:nvPr/>
          </p:nvSpPr>
          <p:spPr>
            <a:xfrm>
              <a:off x="2534660" y="3568420"/>
              <a:ext cx="424991" cy="475470"/>
            </a:xfrm>
            <a:custGeom>
              <a:avLst/>
              <a:gdLst>
                <a:gd name="connsiteX0" fmla="*/ 0 w 458731"/>
                <a:gd name="connsiteY0" fmla="*/ 0 h 691729"/>
                <a:gd name="connsiteX1" fmla="*/ 458731 w 458731"/>
                <a:gd name="connsiteY1" fmla="*/ 0 h 691729"/>
                <a:gd name="connsiteX2" fmla="*/ 455310 w 458731"/>
                <a:gd name="connsiteY2" fmla="*/ 107636 h 691729"/>
                <a:gd name="connsiteX3" fmla="*/ 229365 w 458731"/>
                <a:gd name="connsiteY3" fmla="*/ 691729 h 691729"/>
                <a:gd name="connsiteX4" fmla="*/ 3421 w 458731"/>
                <a:gd name="connsiteY4" fmla="*/ 107636 h 691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8731" h="691729">
                  <a:moveTo>
                    <a:pt x="0" y="0"/>
                  </a:moveTo>
                  <a:lnTo>
                    <a:pt x="458731" y="0"/>
                  </a:lnTo>
                  <a:lnTo>
                    <a:pt x="455310" y="107636"/>
                  </a:lnTo>
                  <a:cubicBezTo>
                    <a:pt x="433804" y="440977"/>
                    <a:pt x="340817" y="691729"/>
                    <a:pt x="229365" y="691729"/>
                  </a:cubicBezTo>
                  <a:cubicBezTo>
                    <a:pt x="117914" y="691729"/>
                    <a:pt x="24926" y="440977"/>
                    <a:pt x="3421" y="10763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70C0"/>
                </a:gs>
                <a:gs pos="50000">
                  <a:srgbClr val="00B0F0"/>
                </a:gs>
                <a:gs pos="78000">
                  <a:srgbClr val="F1EFC3"/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98" name="Rechteck 148">
              <a:extLst>
                <a:ext uri="{FF2B5EF4-FFF2-40B4-BE49-F238E27FC236}">
                  <a16:creationId xmlns:a16="http://schemas.microsoft.com/office/drawing/2014/main" id="{010C86F7-B3BF-439A-AF20-88B34301D690}"/>
                </a:ext>
              </a:extLst>
            </p:cNvPr>
            <p:cNvSpPr/>
            <p:nvPr/>
          </p:nvSpPr>
          <p:spPr>
            <a:xfrm>
              <a:off x="684423" y="3569641"/>
              <a:ext cx="362472" cy="612418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99" name="Ellipse 150">
              <a:extLst>
                <a:ext uri="{FF2B5EF4-FFF2-40B4-BE49-F238E27FC236}">
                  <a16:creationId xmlns:a16="http://schemas.microsoft.com/office/drawing/2014/main" id="{3F8AF585-4544-4BB8-AAAE-FBD82C0B56C6}"/>
                </a:ext>
              </a:extLst>
            </p:cNvPr>
            <p:cNvSpPr/>
            <p:nvPr/>
          </p:nvSpPr>
          <p:spPr>
            <a:xfrm>
              <a:off x="2937199" y="3071584"/>
              <a:ext cx="357547" cy="1005642"/>
            </a:xfrm>
            <a:prstGeom prst="ellipse">
              <a:avLst/>
            </a:prstGeom>
            <a:gradFill flip="none" rotWithShape="1">
              <a:gsLst>
                <a:gs pos="0">
                  <a:srgbClr val="0070C0"/>
                </a:gs>
                <a:gs pos="50000">
                  <a:srgbClr val="00B0F0">
                    <a:lumMod val="40000"/>
                    <a:lumOff val="60000"/>
                  </a:srgbClr>
                </a:gs>
                <a:gs pos="78000">
                  <a:srgbClr val="F1EFC3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grpSp>
          <p:nvGrpSpPr>
            <p:cNvPr id="700" name="Gruppieren 152">
              <a:extLst>
                <a:ext uri="{FF2B5EF4-FFF2-40B4-BE49-F238E27FC236}">
                  <a16:creationId xmlns:a16="http://schemas.microsoft.com/office/drawing/2014/main" id="{D46D4FE6-12F9-48F3-BEE0-2ED6EA28F057}"/>
                </a:ext>
              </a:extLst>
            </p:cNvPr>
            <p:cNvGrpSpPr/>
            <p:nvPr/>
          </p:nvGrpSpPr>
          <p:grpSpPr>
            <a:xfrm>
              <a:off x="2946000" y="3191516"/>
              <a:ext cx="304106" cy="596371"/>
              <a:chOff x="662151" y="4424557"/>
              <a:chExt cx="376974" cy="867620"/>
            </a:xfrm>
          </p:grpSpPr>
          <p:sp>
            <p:nvSpPr>
              <p:cNvPr id="701" name="Bogen 183">
                <a:extLst>
                  <a:ext uri="{FF2B5EF4-FFF2-40B4-BE49-F238E27FC236}">
                    <a16:creationId xmlns:a16="http://schemas.microsoft.com/office/drawing/2014/main" id="{E97C517A-46E9-4CEE-AD2D-1A75BDC0FCEA}"/>
                  </a:ext>
                </a:extLst>
              </p:cNvPr>
              <p:cNvSpPr/>
              <p:nvPr/>
            </p:nvSpPr>
            <p:spPr>
              <a:xfrm>
                <a:off x="760780" y="4819645"/>
                <a:ext cx="162839" cy="308241"/>
              </a:xfrm>
              <a:prstGeom prst="arc">
                <a:avLst>
                  <a:gd name="adj1" fmla="val 11152644"/>
                  <a:gd name="adj2" fmla="val 29"/>
                </a:avLst>
              </a:prstGeom>
              <a:ln w="9525">
                <a:solidFill>
                  <a:srgbClr val="002060"/>
                </a:solidFill>
                <a:headEnd type="stealt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02" name="Bogen 184">
                <a:extLst>
                  <a:ext uri="{FF2B5EF4-FFF2-40B4-BE49-F238E27FC236}">
                    <a16:creationId xmlns:a16="http://schemas.microsoft.com/office/drawing/2014/main" id="{1218EBF4-5472-4C01-AE81-FB7B7F5F3595}"/>
                  </a:ext>
                </a:extLst>
              </p:cNvPr>
              <p:cNvSpPr/>
              <p:nvPr/>
            </p:nvSpPr>
            <p:spPr>
              <a:xfrm>
                <a:off x="662151" y="4662814"/>
                <a:ext cx="356999" cy="629363"/>
              </a:xfrm>
              <a:prstGeom prst="arc">
                <a:avLst>
                  <a:gd name="adj1" fmla="val 11152644"/>
                  <a:gd name="adj2" fmla="val 21514113"/>
                </a:avLst>
              </a:prstGeom>
              <a:ln w="9525">
                <a:solidFill>
                  <a:srgbClr val="002060"/>
                </a:solidFill>
                <a:headEnd type="stealt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03" name="Bogen 185">
                <a:extLst>
                  <a:ext uri="{FF2B5EF4-FFF2-40B4-BE49-F238E27FC236}">
                    <a16:creationId xmlns:a16="http://schemas.microsoft.com/office/drawing/2014/main" id="{60F3BA68-EBF0-4B14-B1C3-4590A7CDCB22}"/>
                  </a:ext>
                </a:extLst>
              </p:cNvPr>
              <p:cNvSpPr/>
              <p:nvPr/>
            </p:nvSpPr>
            <p:spPr>
              <a:xfrm>
                <a:off x="673803" y="4533731"/>
                <a:ext cx="356999" cy="629363"/>
              </a:xfrm>
              <a:prstGeom prst="arc">
                <a:avLst>
                  <a:gd name="adj1" fmla="val 14239055"/>
                  <a:gd name="adj2" fmla="val 18292496"/>
                </a:avLst>
              </a:prstGeom>
              <a:ln w="9525">
                <a:solidFill>
                  <a:srgbClr val="002060"/>
                </a:solidFill>
                <a:headEnd type="stealt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04" name="Bogen 186">
                <a:extLst>
                  <a:ext uri="{FF2B5EF4-FFF2-40B4-BE49-F238E27FC236}">
                    <a16:creationId xmlns:a16="http://schemas.microsoft.com/office/drawing/2014/main" id="{8B752FA6-6F37-436A-AF94-25177182F9F5}"/>
                  </a:ext>
                </a:extLst>
              </p:cNvPr>
              <p:cNvSpPr/>
              <p:nvPr/>
            </p:nvSpPr>
            <p:spPr>
              <a:xfrm>
                <a:off x="682126" y="4424557"/>
                <a:ext cx="356999" cy="629363"/>
              </a:xfrm>
              <a:prstGeom prst="arc">
                <a:avLst>
                  <a:gd name="adj1" fmla="val 15447186"/>
                  <a:gd name="adj2" fmla="val 17274868"/>
                </a:avLst>
              </a:prstGeom>
              <a:ln w="9525">
                <a:solidFill>
                  <a:srgbClr val="002060"/>
                </a:solidFill>
                <a:headEnd type="stealt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705" name="Gruppieren 153">
              <a:extLst>
                <a:ext uri="{FF2B5EF4-FFF2-40B4-BE49-F238E27FC236}">
                  <a16:creationId xmlns:a16="http://schemas.microsoft.com/office/drawing/2014/main" id="{0F3375AD-2832-4CE7-AC24-FC4911F62E32}"/>
                </a:ext>
              </a:extLst>
            </p:cNvPr>
            <p:cNvGrpSpPr/>
            <p:nvPr/>
          </p:nvGrpSpPr>
          <p:grpSpPr>
            <a:xfrm>
              <a:off x="712814" y="3191516"/>
              <a:ext cx="304106" cy="596371"/>
              <a:chOff x="662151" y="4424557"/>
              <a:chExt cx="376974" cy="867620"/>
            </a:xfrm>
          </p:grpSpPr>
          <p:sp>
            <p:nvSpPr>
              <p:cNvPr id="706" name="Bogen 179">
                <a:extLst>
                  <a:ext uri="{FF2B5EF4-FFF2-40B4-BE49-F238E27FC236}">
                    <a16:creationId xmlns:a16="http://schemas.microsoft.com/office/drawing/2014/main" id="{1A34F075-81A0-4F36-B7D0-53EF63FB6232}"/>
                  </a:ext>
                </a:extLst>
              </p:cNvPr>
              <p:cNvSpPr/>
              <p:nvPr/>
            </p:nvSpPr>
            <p:spPr>
              <a:xfrm>
                <a:off x="760780" y="4819645"/>
                <a:ext cx="162839" cy="308241"/>
              </a:xfrm>
              <a:prstGeom prst="arc">
                <a:avLst>
                  <a:gd name="adj1" fmla="val 11152644"/>
                  <a:gd name="adj2" fmla="val 29"/>
                </a:avLst>
              </a:prstGeom>
              <a:ln w="9525">
                <a:solidFill>
                  <a:srgbClr val="002060"/>
                </a:solidFill>
                <a:headEnd type="stealt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07" name="Bogen 180">
                <a:extLst>
                  <a:ext uri="{FF2B5EF4-FFF2-40B4-BE49-F238E27FC236}">
                    <a16:creationId xmlns:a16="http://schemas.microsoft.com/office/drawing/2014/main" id="{AED3082C-0C2B-44AB-9D97-C8E6DDBC394F}"/>
                  </a:ext>
                </a:extLst>
              </p:cNvPr>
              <p:cNvSpPr/>
              <p:nvPr/>
            </p:nvSpPr>
            <p:spPr>
              <a:xfrm>
                <a:off x="662151" y="4662814"/>
                <a:ext cx="356999" cy="629363"/>
              </a:xfrm>
              <a:prstGeom prst="arc">
                <a:avLst>
                  <a:gd name="adj1" fmla="val 11152644"/>
                  <a:gd name="adj2" fmla="val 21514113"/>
                </a:avLst>
              </a:prstGeom>
              <a:ln w="9525">
                <a:solidFill>
                  <a:srgbClr val="002060"/>
                </a:solidFill>
                <a:headEnd type="stealt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08" name="Bogen 181">
                <a:extLst>
                  <a:ext uri="{FF2B5EF4-FFF2-40B4-BE49-F238E27FC236}">
                    <a16:creationId xmlns:a16="http://schemas.microsoft.com/office/drawing/2014/main" id="{25FA56EA-F6FC-45F6-8F03-DDFEFCBB60D5}"/>
                  </a:ext>
                </a:extLst>
              </p:cNvPr>
              <p:cNvSpPr/>
              <p:nvPr/>
            </p:nvSpPr>
            <p:spPr>
              <a:xfrm>
                <a:off x="673803" y="4533731"/>
                <a:ext cx="356999" cy="629363"/>
              </a:xfrm>
              <a:prstGeom prst="arc">
                <a:avLst>
                  <a:gd name="adj1" fmla="val 14239055"/>
                  <a:gd name="adj2" fmla="val 18292496"/>
                </a:avLst>
              </a:prstGeom>
              <a:ln w="9525">
                <a:solidFill>
                  <a:srgbClr val="002060"/>
                </a:solidFill>
                <a:headEnd type="stealt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09" name="Bogen 182">
                <a:extLst>
                  <a:ext uri="{FF2B5EF4-FFF2-40B4-BE49-F238E27FC236}">
                    <a16:creationId xmlns:a16="http://schemas.microsoft.com/office/drawing/2014/main" id="{B7F0E839-1D85-45A5-AA60-A95B005BE4FB}"/>
                  </a:ext>
                </a:extLst>
              </p:cNvPr>
              <p:cNvSpPr/>
              <p:nvPr/>
            </p:nvSpPr>
            <p:spPr>
              <a:xfrm>
                <a:off x="682126" y="4424557"/>
                <a:ext cx="356999" cy="629363"/>
              </a:xfrm>
              <a:prstGeom prst="arc">
                <a:avLst>
                  <a:gd name="adj1" fmla="val 15447186"/>
                  <a:gd name="adj2" fmla="val 17274868"/>
                </a:avLst>
              </a:prstGeom>
              <a:ln w="9525">
                <a:solidFill>
                  <a:srgbClr val="002060"/>
                </a:solidFill>
                <a:headEnd type="stealt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710" name="Gruppieren 154">
              <a:extLst>
                <a:ext uri="{FF2B5EF4-FFF2-40B4-BE49-F238E27FC236}">
                  <a16:creationId xmlns:a16="http://schemas.microsoft.com/office/drawing/2014/main" id="{67E8CEC0-D8C3-4E1A-83E7-B794F4665D1F}"/>
                </a:ext>
              </a:extLst>
            </p:cNvPr>
            <p:cNvGrpSpPr/>
            <p:nvPr/>
          </p:nvGrpSpPr>
          <p:grpSpPr>
            <a:xfrm>
              <a:off x="1085982" y="3195023"/>
              <a:ext cx="304106" cy="596371"/>
              <a:chOff x="662151" y="4424557"/>
              <a:chExt cx="376974" cy="867620"/>
            </a:xfrm>
          </p:grpSpPr>
          <p:sp>
            <p:nvSpPr>
              <p:cNvPr id="711" name="Bogen 175">
                <a:extLst>
                  <a:ext uri="{FF2B5EF4-FFF2-40B4-BE49-F238E27FC236}">
                    <a16:creationId xmlns:a16="http://schemas.microsoft.com/office/drawing/2014/main" id="{4A8FD4F8-B6F3-4178-B775-578A11655D20}"/>
                  </a:ext>
                </a:extLst>
              </p:cNvPr>
              <p:cNvSpPr/>
              <p:nvPr/>
            </p:nvSpPr>
            <p:spPr>
              <a:xfrm>
                <a:off x="760780" y="4819645"/>
                <a:ext cx="162839" cy="308241"/>
              </a:xfrm>
              <a:prstGeom prst="arc">
                <a:avLst>
                  <a:gd name="adj1" fmla="val 11152644"/>
                  <a:gd name="adj2" fmla="val 29"/>
                </a:avLst>
              </a:prstGeom>
              <a:ln w="9525">
                <a:solidFill>
                  <a:srgbClr val="002060"/>
                </a:solidFill>
                <a:headEnd type="none"/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12" name="Bogen 176">
                <a:extLst>
                  <a:ext uri="{FF2B5EF4-FFF2-40B4-BE49-F238E27FC236}">
                    <a16:creationId xmlns:a16="http://schemas.microsoft.com/office/drawing/2014/main" id="{8C2E4085-FD48-4D55-8CFA-9C0EF25F3409}"/>
                  </a:ext>
                </a:extLst>
              </p:cNvPr>
              <p:cNvSpPr/>
              <p:nvPr/>
            </p:nvSpPr>
            <p:spPr>
              <a:xfrm>
                <a:off x="662151" y="4662814"/>
                <a:ext cx="356999" cy="629363"/>
              </a:xfrm>
              <a:prstGeom prst="arc">
                <a:avLst>
                  <a:gd name="adj1" fmla="val 11152644"/>
                  <a:gd name="adj2" fmla="val 21514113"/>
                </a:avLst>
              </a:prstGeom>
              <a:ln w="9525">
                <a:solidFill>
                  <a:srgbClr val="002060"/>
                </a:solidFill>
                <a:headEnd type="none"/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13" name="Bogen 177">
                <a:extLst>
                  <a:ext uri="{FF2B5EF4-FFF2-40B4-BE49-F238E27FC236}">
                    <a16:creationId xmlns:a16="http://schemas.microsoft.com/office/drawing/2014/main" id="{08001959-2D5B-4DB6-8982-761F49A64803}"/>
                  </a:ext>
                </a:extLst>
              </p:cNvPr>
              <p:cNvSpPr/>
              <p:nvPr/>
            </p:nvSpPr>
            <p:spPr>
              <a:xfrm>
                <a:off x="673803" y="4533731"/>
                <a:ext cx="356999" cy="629363"/>
              </a:xfrm>
              <a:prstGeom prst="arc">
                <a:avLst>
                  <a:gd name="adj1" fmla="val 14239055"/>
                  <a:gd name="adj2" fmla="val 18292496"/>
                </a:avLst>
              </a:prstGeom>
              <a:ln w="9525">
                <a:solidFill>
                  <a:srgbClr val="002060"/>
                </a:solidFill>
                <a:headEnd type="none"/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14" name="Bogen 178">
                <a:extLst>
                  <a:ext uri="{FF2B5EF4-FFF2-40B4-BE49-F238E27FC236}">
                    <a16:creationId xmlns:a16="http://schemas.microsoft.com/office/drawing/2014/main" id="{FB8569DC-9F8B-471A-AD07-D6497857B69B}"/>
                  </a:ext>
                </a:extLst>
              </p:cNvPr>
              <p:cNvSpPr/>
              <p:nvPr/>
            </p:nvSpPr>
            <p:spPr>
              <a:xfrm>
                <a:off x="682126" y="4424557"/>
                <a:ext cx="356999" cy="629363"/>
              </a:xfrm>
              <a:prstGeom prst="arc">
                <a:avLst>
                  <a:gd name="adj1" fmla="val 15447186"/>
                  <a:gd name="adj2" fmla="val 17274868"/>
                </a:avLst>
              </a:prstGeom>
              <a:ln w="9525">
                <a:solidFill>
                  <a:srgbClr val="002060"/>
                </a:solidFill>
                <a:headEnd type="none"/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715" name="Rechteck 156">
              <a:extLst>
                <a:ext uri="{FF2B5EF4-FFF2-40B4-BE49-F238E27FC236}">
                  <a16:creationId xmlns:a16="http://schemas.microsoft.com/office/drawing/2014/main" id="{75E472BE-6749-40BB-8E9F-E73BD1575DE2}"/>
                </a:ext>
              </a:extLst>
            </p:cNvPr>
            <p:cNvSpPr/>
            <p:nvPr/>
          </p:nvSpPr>
          <p:spPr>
            <a:xfrm>
              <a:off x="712805" y="3774647"/>
              <a:ext cx="2577882" cy="415796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716" name="Gruppieren 157">
              <a:extLst>
                <a:ext uri="{FF2B5EF4-FFF2-40B4-BE49-F238E27FC236}">
                  <a16:creationId xmlns:a16="http://schemas.microsoft.com/office/drawing/2014/main" id="{C53137B3-62A7-4170-91D7-19B5D913B7CE}"/>
                </a:ext>
              </a:extLst>
            </p:cNvPr>
            <p:cNvGrpSpPr/>
            <p:nvPr/>
          </p:nvGrpSpPr>
          <p:grpSpPr>
            <a:xfrm rot="10800000">
              <a:off x="1087593" y="3435244"/>
              <a:ext cx="294706" cy="507644"/>
              <a:chOff x="4151473" y="1785097"/>
              <a:chExt cx="365322" cy="738537"/>
            </a:xfrm>
          </p:grpSpPr>
          <p:sp>
            <p:nvSpPr>
              <p:cNvPr id="717" name="Bogen 173">
                <a:extLst>
                  <a:ext uri="{FF2B5EF4-FFF2-40B4-BE49-F238E27FC236}">
                    <a16:creationId xmlns:a16="http://schemas.microsoft.com/office/drawing/2014/main" id="{01D354CD-D279-4764-9709-98BCAD9F4C60}"/>
                  </a:ext>
                </a:extLst>
              </p:cNvPr>
              <p:cNvSpPr/>
              <p:nvPr/>
            </p:nvSpPr>
            <p:spPr>
              <a:xfrm>
                <a:off x="4151473" y="1894271"/>
                <a:ext cx="356999" cy="629363"/>
              </a:xfrm>
              <a:prstGeom prst="arc">
                <a:avLst>
                  <a:gd name="adj1" fmla="val 14239055"/>
                  <a:gd name="adj2" fmla="val 18292496"/>
                </a:avLst>
              </a:prstGeom>
              <a:ln w="9525">
                <a:solidFill>
                  <a:srgbClr val="002060"/>
                </a:solidFill>
                <a:headEnd type="none" w="sm" len="sm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18" name="Bogen 174">
                <a:extLst>
                  <a:ext uri="{FF2B5EF4-FFF2-40B4-BE49-F238E27FC236}">
                    <a16:creationId xmlns:a16="http://schemas.microsoft.com/office/drawing/2014/main" id="{FB8793E8-868B-4088-94D2-622D3C96D856}"/>
                  </a:ext>
                </a:extLst>
              </p:cNvPr>
              <p:cNvSpPr/>
              <p:nvPr/>
            </p:nvSpPr>
            <p:spPr>
              <a:xfrm>
                <a:off x="4159796" y="1785097"/>
                <a:ext cx="356999" cy="629363"/>
              </a:xfrm>
              <a:prstGeom prst="arc">
                <a:avLst>
                  <a:gd name="adj1" fmla="val 15447186"/>
                  <a:gd name="adj2" fmla="val 17274868"/>
                </a:avLst>
              </a:prstGeom>
              <a:ln w="9525">
                <a:solidFill>
                  <a:srgbClr val="002060"/>
                </a:solidFill>
                <a:headEnd type="none" w="sm" len="sm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719" name="Gruppieren 158">
              <a:extLst>
                <a:ext uri="{FF2B5EF4-FFF2-40B4-BE49-F238E27FC236}">
                  <a16:creationId xmlns:a16="http://schemas.microsoft.com/office/drawing/2014/main" id="{1068C0A9-6A2C-4F65-ADBD-8A0696464FA0}"/>
                </a:ext>
              </a:extLst>
            </p:cNvPr>
            <p:cNvGrpSpPr/>
            <p:nvPr/>
          </p:nvGrpSpPr>
          <p:grpSpPr>
            <a:xfrm rot="10800000">
              <a:off x="1780974" y="3144952"/>
              <a:ext cx="406124" cy="937609"/>
              <a:chOff x="4097049" y="1597868"/>
              <a:chExt cx="503437" cy="1364063"/>
            </a:xfrm>
          </p:grpSpPr>
          <p:sp>
            <p:nvSpPr>
              <p:cNvPr id="720" name="Bogen 166">
                <a:extLst>
                  <a:ext uri="{FF2B5EF4-FFF2-40B4-BE49-F238E27FC236}">
                    <a16:creationId xmlns:a16="http://schemas.microsoft.com/office/drawing/2014/main" id="{2BCBBF31-2F99-4DBB-A7D0-4A6CED866EF4}"/>
                  </a:ext>
                </a:extLst>
              </p:cNvPr>
              <p:cNvSpPr/>
              <p:nvPr/>
            </p:nvSpPr>
            <p:spPr>
              <a:xfrm>
                <a:off x="4238450" y="2180185"/>
                <a:ext cx="162839" cy="308241"/>
              </a:xfrm>
              <a:prstGeom prst="arc">
                <a:avLst>
                  <a:gd name="adj1" fmla="val 11152644"/>
                  <a:gd name="adj2" fmla="val 29"/>
                </a:avLst>
              </a:prstGeom>
              <a:ln w="9525">
                <a:solidFill>
                  <a:srgbClr val="002060"/>
                </a:solidFill>
                <a:headEnd type="none" w="sm" len="sm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21" name="Bogen 167">
                <a:extLst>
                  <a:ext uri="{FF2B5EF4-FFF2-40B4-BE49-F238E27FC236}">
                    <a16:creationId xmlns:a16="http://schemas.microsoft.com/office/drawing/2014/main" id="{02231AB0-508A-42AF-A7C7-B0D633DE27DB}"/>
                  </a:ext>
                </a:extLst>
              </p:cNvPr>
              <p:cNvSpPr/>
              <p:nvPr/>
            </p:nvSpPr>
            <p:spPr>
              <a:xfrm>
                <a:off x="4139821" y="2023354"/>
                <a:ext cx="356999" cy="629363"/>
              </a:xfrm>
              <a:prstGeom prst="arc">
                <a:avLst>
                  <a:gd name="adj1" fmla="val 11152644"/>
                  <a:gd name="adj2" fmla="val 21514113"/>
                </a:avLst>
              </a:prstGeom>
              <a:ln w="9525">
                <a:solidFill>
                  <a:srgbClr val="002060"/>
                </a:solidFill>
                <a:headEnd type="none" w="sm" len="sm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22" name="Bogen 168">
                <a:extLst>
                  <a:ext uri="{FF2B5EF4-FFF2-40B4-BE49-F238E27FC236}">
                    <a16:creationId xmlns:a16="http://schemas.microsoft.com/office/drawing/2014/main" id="{86ED4E24-42F9-4CF5-AC13-C0ADE66048B8}"/>
                  </a:ext>
                </a:extLst>
              </p:cNvPr>
              <p:cNvSpPr/>
              <p:nvPr/>
            </p:nvSpPr>
            <p:spPr>
              <a:xfrm>
                <a:off x="4151473" y="1894271"/>
                <a:ext cx="356999" cy="629363"/>
              </a:xfrm>
              <a:prstGeom prst="arc">
                <a:avLst>
                  <a:gd name="adj1" fmla="val 14239055"/>
                  <a:gd name="adj2" fmla="val 18292496"/>
                </a:avLst>
              </a:prstGeom>
              <a:ln w="9525">
                <a:solidFill>
                  <a:srgbClr val="002060"/>
                </a:solidFill>
                <a:headEnd type="none" w="sm" len="sm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23" name="Bogen 169">
                <a:extLst>
                  <a:ext uri="{FF2B5EF4-FFF2-40B4-BE49-F238E27FC236}">
                    <a16:creationId xmlns:a16="http://schemas.microsoft.com/office/drawing/2014/main" id="{C828DC83-B625-4DFB-923B-4CD0A7BB151C}"/>
                  </a:ext>
                </a:extLst>
              </p:cNvPr>
              <p:cNvSpPr/>
              <p:nvPr/>
            </p:nvSpPr>
            <p:spPr>
              <a:xfrm>
                <a:off x="4159796" y="1785097"/>
                <a:ext cx="356999" cy="629363"/>
              </a:xfrm>
              <a:prstGeom prst="arc">
                <a:avLst>
                  <a:gd name="adj1" fmla="val 15447186"/>
                  <a:gd name="adj2" fmla="val 17274868"/>
                </a:avLst>
              </a:prstGeom>
              <a:ln w="9525">
                <a:solidFill>
                  <a:srgbClr val="002060"/>
                </a:solidFill>
                <a:headEnd type="none" w="sm" len="sm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24" name="Bogen 170">
                <a:extLst>
                  <a:ext uri="{FF2B5EF4-FFF2-40B4-BE49-F238E27FC236}">
                    <a16:creationId xmlns:a16="http://schemas.microsoft.com/office/drawing/2014/main" id="{EEB12FC5-D749-499C-827B-491104AF49B4}"/>
                  </a:ext>
                </a:extLst>
              </p:cNvPr>
              <p:cNvSpPr/>
              <p:nvPr/>
            </p:nvSpPr>
            <p:spPr>
              <a:xfrm>
                <a:off x="4097049" y="1597868"/>
                <a:ext cx="503437" cy="1364063"/>
              </a:xfrm>
              <a:prstGeom prst="arc">
                <a:avLst>
                  <a:gd name="adj1" fmla="val 10384431"/>
                  <a:gd name="adj2" fmla="val 15756839"/>
                </a:avLst>
              </a:prstGeom>
              <a:ln w="9525">
                <a:solidFill>
                  <a:srgbClr val="002060"/>
                </a:solidFill>
                <a:headEnd type="none" w="sm" len="sm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725" name="Gruppieren 159">
              <a:extLst>
                <a:ext uri="{FF2B5EF4-FFF2-40B4-BE49-F238E27FC236}">
                  <a16:creationId xmlns:a16="http://schemas.microsoft.com/office/drawing/2014/main" id="{4867B492-23F2-47DE-9FB7-0738CF5FC0F4}"/>
                </a:ext>
              </a:extLst>
            </p:cNvPr>
            <p:cNvGrpSpPr/>
            <p:nvPr/>
          </p:nvGrpSpPr>
          <p:grpSpPr>
            <a:xfrm rot="10800000">
              <a:off x="2567094" y="3335860"/>
              <a:ext cx="304106" cy="596371"/>
              <a:chOff x="4139821" y="1785097"/>
              <a:chExt cx="376974" cy="867620"/>
            </a:xfrm>
          </p:grpSpPr>
          <p:sp>
            <p:nvSpPr>
              <p:cNvPr id="726" name="Bogen 162">
                <a:extLst>
                  <a:ext uri="{FF2B5EF4-FFF2-40B4-BE49-F238E27FC236}">
                    <a16:creationId xmlns:a16="http://schemas.microsoft.com/office/drawing/2014/main" id="{2036B598-7315-472D-903A-A184E7951E8C}"/>
                  </a:ext>
                </a:extLst>
              </p:cNvPr>
              <p:cNvSpPr/>
              <p:nvPr/>
            </p:nvSpPr>
            <p:spPr>
              <a:xfrm>
                <a:off x="4238450" y="2180185"/>
                <a:ext cx="162839" cy="308241"/>
              </a:xfrm>
              <a:prstGeom prst="arc">
                <a:avLst>
                  <a:gd name="adj1" fmla="val 11152644"/>
                  <a:gd name="adj2" fmla="val 29"/>
                </a:avLst>
              </a:prstGeom>
              <a:ln w="9525">
                <a:solidFill>
                  <a:srgbClr val="002060"/>
                </a:solidFill>
                <a:headEnd type="none" w="sm" len="sm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27" name="Bogen 163">
                <a:extLst>
                  <a:ext uri="{FF2B5EF4-FFF2-40B4-BE49-F238E27FC236}">
                    <a16:creationId xmlns:a16="http://schemas.microsoft.com/office/drawing/2014/main" id="{507A4EAE-7B46-4109-B909-DA2DA67C614F}"/>
                  </a:ext>
                </a:extLst>
              </p:cNvPr>
              <p:cNvSpPr/>
              <p:nvPr/>
            </p:nvSpPr>
            <p:spPr>
              <a:xfrm>
                <a:off x="4139821" y="2023354"/>
                <a:ext cx="356999" cy="629363"/>
              </a:xfrm>
              <a:prstGeom prst="arc">
                <a:avLst>
                  <a:gd name="adj1" fmla="val 11152644"/>
                  <a:gd name="adj2" fmla="val 21514113"/>
                </a:avLst>
              </a:prstGeom>
              <a:ln w="9525">
                <a:solidFill>
                  <a:srgbClr val="002060"/>
                </a:solidFill>
                <a:headEnd type="none" w="sm" len="sm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28" name="Bogen 164">
                <a:extLst>
                  <a:ext uri="{FF2B5EF4-FFF2-40B4-BE49-F238E27FC236}">
                    <a16:creationId xmlns:a16="http://schemas.microsoft.com/office/drawing/2014/main" id="{76175D30-6F2B-4E92-BFF2-A87B98BB0CAE}"/>
                  </a:ext>
                </a:extLst>
              </p:cNvPr>
              <p:cNvSpPr/>
              <p:nvPr/>
            </p:nvSpPr>
            <p:spPr>
              <a:xfrm>
                <a:off x="4151473" y="1894271"/>
                <a:ext cx="356999" cy="629363"/>
              </a:xfrm>
              <a:prstGeom prst="arc">
                <a:avLst>
                  <a:gd name="adj1" fmla="val 14239055"/>
                  <a:gd name="adj2" fmla="val 18292496"/>
                </a:avLst>
              </a:prstGeom>
              <a:ln w="9525">
                <a:solidFill>
                  <a:srgbClr val="002060"/>
                </a:solidFill>
                <a:headEnd type="none" w="sm" len="sm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29" name="Bogen 165">
                <a:extLst>
                  <a:ext uri="{FF2B5EF4-FFF2-40B4-BE49-F238E27FC236}">
                    <a16:creationId xmlns:a16="http://schemas.microsoft.com/office/drawing/2014/main" id="{048D4A95-0014-4739-859B-DA67645B768D}"/>
                  </a:ext>
                </a:extLst>
              </p:cNvPr>
              <p:cNvSpPr/>
              <p:nvPr/>
            </p:nvSpPr>
            <p:spPr>
              <a:xfrm>
                <a:off x="4159796" y="1785097"/>
                <a:ext cx="356999" cy="629363"/>
              </a:xfrm>
              <a:prstGeom prst="arc">
                <a:avLst>
                  <a:gd name="adj1" fmla="val 15447186"/>
                  <a:gd name="adj2" fmla="val 17274868"/>
                </a:avLst>
              </a:prstGeom>
              <a:ln w="9525">
                <a:solidFill>
                  <a:srgbClr val="002060"/>
                </a:solidFill>
                <a:headEnd type="none" w="sm" len="sm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730" name="Bogen 115">
              <a:extLst>
                <a:ext uri="{FF2B5EF4-FFF2-40B4-BE49-F238E27FC236}">
                  <a16:creationId xmlns:a16="http://schemas.microsoft.com/office/drawing/2014/main" id="{508F81BB-BE50-4A71-8BC9-749C08FD433F}"/>
                </a:ext>
              </a:extLst>
            </p:cNvPr>
            <p:cNvSpPr/>
            <p:nvPr/>
          </p:nvSpPr>
          <p:spPr>
            <a:xfrm rot="10800000">
              <a:off x="1429981" y="2605062"/>
              <a:ext cx="388524" cy="370188"/>
            </a:xfrm>
            <a:prstGeom prst="arc">
              <a:avLst>
                <a:gd name="adj1" fmla="val 12139890"/>
                <a:gd name="adj2" fmla="val 19030341"/>
              </a:avLst>
            </a:prstGeom>
            <a:ln w="9525">
              <a:solidFill>
                <a:srgbClr val="002060"/>
              </a:solidFill>
              <a:headEnd type="none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31" name="Bogen 116">
              <a:extLst>
                <a:ext uri="{FF2B5EF4-FFF2-40B4-BE49-F238E27FC236}">
                  <a16:creationId xmlns:a16="http://schemas.microsoft.com/office/drawing/2014/main" id="{79103720-AB5A-4B3D-BAB3-52B903577B00}"/>
                </a:ext>
              </a:extLst>
            </p:cNvPr>
            <p:cNvSpPr/>
            <p:nvPr/>
          </p:nvSpPr>
          <p:spPr>
            <a:xfrm>
              <a:off x="1462233" y="3112863"/>
              <a:ext cx="328098" cy="432602"/>
            </a:xfrm>
            <a:prstGeom prst="arc">
              <a:avLst>
                <a:gd name="adj1" fmla="val 12139890"/>
                <a:gd name="adj2" fmla="val 18948992"/>
              </a:avLst>
            </a:prstGeom>
            <a:ln w="9525">
              <a:solidFill>
                <a:srgbClr val="002060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32" name="Bogen 117">
              <a:extLst>
                <a:ext uri="{FF2B5EF4-FFF2-40B4-BE49-F238E27FC236}">
                  <a16:creationId xmlns:a16="http://schemas.microsoft.com/office/drawing/2014/main" id="{87840416-99E7-4C54-AB45-F5E7109D37B3}"/>
                </a:ext>
              </a:extLst>
            </p:cNvPr>
            <p:cNvSpPr/>
            <p:nvPr/>
          </p:nvSpPr>
          <p:spPr>
            <a:xfrm>
              <a:off x="2211563" y="3106858"/>
              <a:ext cx="328098" cy="432602"/>
            </a:xfrm>
            <a:prstGeom prst="arc">
              <a:avLst>
                <a:gd name="adj1" fmla="val 12139890"/>
                <a:gd name="adj2" fmla="val 18948992"/>
              </a:avLst>
            </a:prstGeom>
            <a:ln w="9525">
              <a:solidFill>
                <a:srgbClr val="002060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33" name="Bogen 118">
              <a:extLst>
                <a:ext uri="{FF2B5EF4-FFF2-40B4-BE49-F238E27FC236}">
                  <a16:creationId xmlns:a16="http://schemas.microsoft.com/office/drawing/2014/main" id="{E6513286-F09F-4ABB-A9A1-058273533465}"/>
                </a:ext>
              </a:extLst>
            </p:cNvPr>
            <p:cNvSpPr/>
            <p:nvPr/>
          </p:nvSpPr>
          <p:spPr>
            <a:xfrm>
              <a:off x="2931097" y="3117668"/>
              <a:ext cx="328098" cy="432602"/>
            </a:xfrm>
            <a:prstGeom prst="arc">
              <a:avLst>
                <a:gd name="adj1" fmla="val 12139890"/>
                <a:gd name="adj2" fmla="val 18948992"/>
              </a:avLst>
            </a:prstGeom>
            <a:ln w="9525">
              <a:solidFill>
                <a:srgbClr val="002060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34" name="Bogen 119">
              <a:extLst>
                <a:ext uri="{FF2B5EF4-FFF2-40B4-BE49-F238E27FC236}">
                  <a16:creationId xmlns:a16="http://schemas.microsoft.com/office/drawing/2014/main" id="{D9D39EEF-06BD-42F9-B286-5C0B80A97693}"/>
                </a:ext>
              </a:extLst>
            </p:cNvPr>
            <p:cNvSpPr/>
            <p:nvPr/>
          </p:nvSpPr>
          <p:spPr>
            <a:xfrm rot="10800000">
              <a:off x="2186381" y="2615705"/>
              <a:ext cx="388524" cy="370188"/>
            </a:xfrm>
            <a:prstGeom prst="arc">
              <a:avLst>
                <a:gd name="adj1" fmla="val 12139890"/>
                <a:gd name="adj2" fmla="val 19030341"/>
              </a:avLst>
            </a:prstGeom>
            <a:ln w="9525">
              <a:solidFill>
                <a:srgbClr val="002060"/>
              </a:solidFill>
              <a:headEnd type="none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35" name="Bogen 120">
              <a:extLst>
                <a:ext uri="{FF2B5EF4-FFF2-40B4-BE49-F238E27FC236}">
                  <a16:creationId xmlns:a16="http://schemas.microsoft.com/office/drawing/2014/main" id="{5FD52CDB-4080-462B-9A63-41C127B92A2D}"/>
                </a:ext>
              </a:extLst>
            </p:cNvPr>
            <p:cNvSpPr/>
            <p:nvPr/>
          </p:nvSpPr>
          <p:spPr>
            <a:xfrm rot="10800000">
              <a:off x="2899279" y="2605643"/>
              <a:ext cx="388524" cy="370188"/>
            </a:xfrm>
            <a:prstGeom prst="arc">
              <a:avLst>
                <a:gd name="adj1" fmla="val 12139890"/>
                <a:gd name="adj2" fmla="val 19030341"/>
              </a:avLst>
            </a:prstGeom>
            <a:ln w="9525">
              <a:solidFill>
                <a:srgbClr val="002060"/>
              </a:solidFill>
              <a:headEnd type="none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36" name="Bogen 121">
              <a:extLst>
                <a:ext uri="{FF2B5EF4-FFF2-40B4-BE49-F238E27FC236}">
                  <a16:creationId xmlns:a16="http://schemas.microsoft.com/office/drawing/2014/main" id="{22B4CDF4-2252-4034-8517-53FFF7D62E99}"/>
                </a:ext>
              </a:extLst>
            </p:cNvPr>
            <p:cNvSpPr/>
            <p:nvPr/>
          </p:nvSpPr>
          <p:spPr>
            <a:xfrm rot="10800000" flipH="1">
              <a:off x="2565473" y="2626288"/>
              <a:ext cx="388524" cy="370188"/>
            </a:xfrm>
            <a:prstGeom prst="arc">
              <a:avLst>
                <a:gd name="adj1" fmla="val 12939053"/>
                <a:gd name="adj2" fmla="val 19568363"/>
              </a:avLst>
            </a:prstGeom>
            <a:ln w="9525">
              <a:solidFill>
                <a:srgbClr val="002060"/>
              </a:solidFill>
              <a:headEnd type="none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37" name="Bogen 122">
              <a:extLst>
                <a:ext uri="{FF2B5EF4-FFF2-40B4-BE49-F238E27FC236}">
                  <a16:creationId xmlns:a16="http://schemas.microsoft.com/office/drawing/2014/main" id="{9B4E2B16-AA84-4675-8587-4258A04337D5}"/>
                </a:ext>
              </a:extLst>
            </p:cNvPr>
            <p:cNvSpPr/>
            <p:nvPr/>
          </p:nvSpPr>
          <p:spPr>
            <a:xfrm rot="10800000" flipH="1">
              <a:off x="1798593" y="2618270"/>
              <a:ext cx="388524" cy="370188"/>
            </a:xfrm>
            <a:prstGeom prst="arc">
              <a:avLst>
                <a:gd name="adj1" fmla="val 12939053"/>
                <a:gd name="adj2" fmla="val 19568363"/>
              </a:avLst>
            </a:prstGeom>
            <a:ln w="9525">
              <a:solidFill>
                <a:srgbClr val="002060"/>
              </a:solidFill>
              <a:headEnd type="none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38" name="Bogen 123">
              <a:extLst>
                <a:ext uri="{FF2B5EF4-FFF2-40B4-BE49-F238E27FC236}">
                  <a16:creationId xmlns:a16="http://schemas.microsoft.com/office/drawing/2014/main" id="{C0D0E711-5964-44B0-8671-548A6832EE28}"/>
                </a:ext>
              </a:extLst>
            </p:cNvPr>
            <p:cNvSpPr/>
            <p:nvPr/>
          </p:nvSpPr>
          <p:spPr>
            <a:xfrm flipH="1">
              <a:off x="1029710" y="3102161"/>
              <a:ext cx="388524" cy="370188"/>
            </a:xfrm>
            <a:prstGeom prst="arc">
              <a:avLst>
                <a:gd name="adj1" fmla="val 12939053"/>
                <a:gd name="adj2" fmla="val 19568363"/>
              </a:avLst>
            </a:prstGeom>
            <a:ln w="9525">
              <a:solidFill>
                <a:srgbClr val="002060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39" name="Bogen 124">
              <a:extLst>
                <a:ext uri="{FF2B5EF4-FFF2-40B4-BE49-F238E27FC236}">
                  <a16:creationId xmlns:a16="http://schemas.microsoft.com/office/drawing/2014/main" id="{76033191-2512-4B93-BDFF-482B6E90D7CA}"/>
                </a:ext>
              </a:extLst>
            </p:cNvPr>
            <p:cNvSpPr/>
            <p:nvPr/>
          </p:nvSpPr>
          <p:spPr>
            <a:xfrm flipH="1">
              <a:off x="1813641" y="3116507"/>
              <a:ext cx="388524" cy="370188"/>
            </a:xfrm>
            <a:prstGeom prst="arc">
              <a:avLst>
                <a:gd name="adj1" fmla="val 12939053"/>
                <a:gd name="adj2" fmla="val 19568363"/>
              </a:avLst>
            </a:prstGeom>
            <a:ln w="9525">
              <a:solidFill>
                <a:srgbClr val="002060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0" name="Bogen 125">
              <a:extLst>
                <a:ext uri="{FF2B5EF4-FFF2-40B4-BE49-F238E27FC236}">
                  <a16:creationId xmlns:a16="http://schemas.microsoft.com/office/drawing/2014/main" id="{535070AA-545A-44BF-AAC1-73615C26720B}"/>
                </a:ext>
              </a:extLst>
            </p:cNvPr>
            <p:cNvSpPr/>
            <p:nvPr/>
          </p:nvSpPr>
          <p:spPr>
            <a:xfrm flipH="1">
              <a:off x="2551669" y="3103190"/>
              <a:ext cx="388524" cy="370188"/>
            </a:xfrm>
            <a:prstGeom prst="arc">
              <a:avLst>
                <a:gd name="adj1" fmla="val 12939053"/>
                <a:gd name="adj2" fmla="val 19568363"/>
              </a:avLst>
            </a:prstGeom>
            <a:ln w="9525">
              <a:solidFill>
                <a:srgbClr val="002060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1" name="Bogen 126">
              <a:extLst>
                <a:ext uri="{FF2B5EF4-FFF2-40B4-BE49-F238E27FC236}">
                  <a16:creationId xmlns:a16="http://schemas.microsoft.com/office/drawing/2014/main" id="{6A59BF12-0E12-4EAA-8FE9-2F4EFA833F94}"/>
                </a:ext>
              </a:extLst>
            </p:cNvPr>
            <p:cNvSpPr/>
            <p:nvPr/>
          </p:nvSpPr>
          <p:spPr>
            <a:xfrm rot="10800000" flipH="1">
              <a:off x="1076250" y="2603867"/>
              <a:ext cx="388524" cy="370188"/>
            </a:xfrm>
            <a:prstGeom prst="arc">
              <a:avLst>
                <a:gd name="adj1" fmla="val 12939053"/>
                <a:gd name="adj2" fmla="val 19568363"/>
              </a:avLst>
            </a:prstGeom>
            <a:ln w="9525">
              <a:solidFill>
                <a:srgbClr val="002060"/>
              </a:solidFill>
              <a:headEnd type="none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2" name="Freihandform 335">
              <a:extLst>
                <a:ext uri="{FF2B5EF4-FFF2-40B4-BE49-F238E27FC236}">
                  <a16:creationId xmlns:a16="http://schemas.microsoft.com/office/drawing/2014/main" id="{27779C1F-A4CF-45BA-B23E-12860D8941C7}"/>
                </a:ext>
              </a:extLst>
            </p:cNvPr>
            <p:cNvSpPr/>
            <p:nvPr/>
          </p:nvSpPr>
          <p:spPr>
            <a:xfrm>
              <a:off x="1778738" y="3577171"/>
              <a:ext cx="442700" cy="475470"/>
            </a:xfrm>
            <a:custGeom>
              <a:avLst/>
              <a:gdLst>
                <a:gd name="connsiteX0" fmla="*/ 0 w 458731"/>
                <a:gd name="connsiteY0" fmla="*/ 0 h 691729"/>
                <a:gd name="connsiteX1" fmla="*/ 458731 w 458731"/>
                <a:gd name="connsiteY1" fmla="*/ 0 h 691729"/>
                <a:gd name="connsiteX2" fmla="*/ 455310 w 458731"/>
                <a:gd name="connsiteY2" fmla="*/ 107636 h 691729"/>
                <a:gd name="connsiteX3" fmla="*/ 229365 w 458731"/>
                <a:gd name="connsiteY3" fmla="*/ 691729 h 691729"/>
                <a:gd name="connsiteX4" fmla="*/ 3421 w 458731"/>
                <a:gd name="connsiteY4" fmla="*/ 107636 h 691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8731" h="691729">
                  <a:moveTo>
                    <a:pt x="0" y="0"/>
                  </a:moveTo>
                  <a:lnTo>
                    <a:pt x="458731" y="0"/>
                  </a:lnTo>
                  <a:lnTo>
                    <a:pt x="455310" y="107636"/>
                  </a:lnTo>
                  <a:cubicBezTo>
                    <a:pt x="433804" y="440977"/>
                    <a:pt x="340817" y="691729"/>
                    <a:pt x="229365" y="691729"/>
                  </a:cubicBezTo>
                  <a:cubicBezTo>
                    <a:pt x="117914" y="691729"/>
                    <a:pt x="24926" y="440977"/>
                    <a:pt x="3421" y="107636"/>
                  </a:cubicBezTo>
                  <a:close/>
                </a:path>
              </a:pathLst>
            </a:custGeom>
            <a:solidFill>
              <a:srgbClr val="C0C4C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43" name="Freihandform 335">
              <a:extLst>
                <a:ext uri="{FF2B5EF4-FFF2-40B4-BE49-F238E27FC236}">
                  <a16:creationId xmlns:a16="http://schemas.microsoft.com/office/drawing/2014/main" id="{45ED7247-55DC-4F96-901D-E7EE95CAE75F}"/>
                </a:ext>
              </a:extLst>
            </p:cNvPr>
            <p:cNvSpPr/>
            <p:nvPr/>
          </p:nvSpPr>
          <p:spPr>
            <a:xfrm>
              <a:off x="2526015" y="3563083"/>
              <a:ext cx="442700" cy="475470"/>
            </a:xfrm>
            <a:custGeom>
              <a:avLst/>
              <a:gdLst>
                <a:gd name="connsiteX0" fmla="*/ 0 w 458731"/>
                <a:gd name="connsiteY0" fmla="*/ 0 h 691729"/>
                <a:gd name="connsiteX1" fmla="*/ 458731 w 458731"/>
                <a:gd name="connsiteY1" fmla="*/ 0 h 691729"/>
                <a:gd name="connsiteX2" fmla="*/ 455310 w 458731"/>
                <a:gd name="connsiteY2" fmla="*/ 107636 h 691729"/>
                <a:gd name="connsiteX3" fmla="*/ 229365 w 458731"/>
                <a:gd name="connsiteY3" fmla="*/ 691729 h 691729"/>
                <a:gd name="connsiteX4" fmla="*/ 3421 w 458731"/>
                <a:gd name="connsiteY4" fmla="*/ 107636 h 691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8731" h="691729">
                  <a:moveTo>
                    <a:pt x="0" y="0"/>
                  </a:moveTo>
                  <a:lnTo>
                    <a:pt x="458731" y="0"/>
                  </a:lnTo>
                  <a:lnTo>
                    <a:pt x="455310" y="107636"/>
                  </a:lnTo>
                  <a:cubicBezTo>
                    <a:pt x="433804" y="440977"/>
                    <a:pt x="340817" y="691729"/>
                    <a:pt x="229365" y="691729"/>
                  </a:cubicBezTo>
                  <a:cubicBezTo>
                    <a:pt x="117914" y="691729"/>
                    <a:pt x="24926" y="440977"/>
                    <a:pt x="3421" y="107636"/>
                  </a:cubicBezTo>
                  <a:close/>
                </a:path>
              </a:pathLst>
            </a:custGeom>
            <a:solidFill>
              <a:srgbClr val="C0C4C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44" name="Freihandform 335">
              <a:extLst>
                <a:ext uri="{FF2B5EF4-FFF2-40B4-BE49-F238E27FC236}">
                  <a16:creationId xmlns:a16="http://schemas.microsoft.com/office/drawing/2014/main" id="{A5A77A78-B1EB-4BCE-8663-8037CF9B7D7F}"/>
                </a:ext>
              </a:extLst>
            </p:cNvPr>
            <p:cNvSpPr/>
            <p:nvPr/>
          </p:nvSpPr>
          <p:spPr>
            <a:xfrm rot="10800000">
              <a:off x="2533848" y="2031238"/>
              <a:ext cx="442700" cy="475470"/>
            </a:xfrm>
            <a:custGeom>
              <a:avLst/>
              <a:gdLst>
                <a:gd name="connsiteX0" fmla="*/ 0 w 458731"/>
                <a:gd name="connsiteY0" fmla="*/ 0 h 691729"/>
                <a:gd name="connsiteX1" fmla="*/ 458731 w 458731"/>
                <a:gd name="connsiteY1" fmla="*/ 0 h 691729"/>
                <a:gd name="connsiteX2" fmla="*/ 455310 w 458731"/>
                <a:gd name="connsiteY2" fmla="*/ 107636 h 691729"/>
                <a:gd name="connsiteX3" fmla="*/ 229365 w 458731"/>
                <a:gd name="connsiteY3" fmla="*/ 691729 h 691729"/>
                <a:gd name="connsiteX4" fmla="*/ 3421 w 458731"/>
                <a:gd name="connsiteY4" fmla="*/ 107636 h 691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8731" h="691729">
                  <a:moveTo>
                    <a:pt x="0" y="0"/>
                  </a:moveTo>
                  <a:lnTo>
                    <a:pt x="458731" y="0"/>
                  </a:lnTo>
                  <a:lnTo>
                    <a:pt x="455310" y="107636"/>
                  </a:lnTo>
                  <a:cubicBezTo>
                    <a:pt x="433804" y="440977"/>
                    <a:pt x="340817" y="691729"/>
                    <a:pt x="229365" y="691729"/>
                  </a:cubicBezTo>
                  <a:cubicBezTo>
                    <a:pt x="117914" y="691729"/>
                    <a:pt x="24926" y="440977"/>
                    <a:pt x="3421" y="107636"/>
                  </a:cubicBezTo>
                  <a:close/>
                </a:path>
              </a:pathLst>
            </a:custGeom>
            <a:solidFill>
              <a:srgbClr val="C0C4C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45" name="Freihandform 335">
              <a:extLst>
                <a:ext uri="{FF2B5EF4-FFF2-40B4-BE49-F238E27FC236}">
                  <a16:creationId xmlns:a16="http://schemas.microsoft.com/office/drawing/2014/main" id="{701CDC93-152F-4319-B962-D26B902AD428}"/>
                </a:ext>
              </a:extLst>
            </p:cNvPr>
            <p:cNvSpPr/>
            <p:nvPr/>
          </p:nvSpPr>
          <p:spPr>
            <a:xfrm rot="10800000">
              <a:off x="1809940" y="2039046"/>
              <a:ext cx="442700" cy="475470"/>
            </a:xfrm>
            <a:custGeom>
              <a:avLst/>
              <a:gdLst>
                <a:gd name="connsiteX0" fmla="*/ 0 w 458731"/>
                <a:gd name="connsiteY0" fmla="*/ 0 h 691729"/>
                <a:gd name="connsiteX1" fmla="*/ 458731 w 458731"/>
                <a:gd name="connsiteY1" fmla="*/ 0 h 691729"/>
                <a:gd name="connsiteX2" fmla="*/ 455310 w 458731"/>
                <a:gd name="connsiteY2" fmla="*/ 107636 h 691729"/>
                <a:gd name="connsiteX3" fmla="*/ 229365 w 458731"/>
                <a:gd name="connsiteY3" fmla="*/ 691729 h 691729"/>
                <a:gd name="connsiteX4" fmla="*/ 3421 w 458731"/>
                <a:gd name="connsiteY4" fmla="*/ 107636 h 691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8731" h="691729">
                  <a:moveTo>
                    <a:pt x="0" y="0"/>
                  </a:moveTo>
                  <a:lnTo>
                    <a:pt x="458731" y="0"/>
                  </a:lnTo>
                  <a:lnTo>
                    <a:pt x="455310" y="107636"/>
                  </a:lnTo>
                  <a:cubicBezTo>
                    <a:pt x="433804" y="440977"/>
                    <a:pt x="340817" y="691729"/>
                    <a:pt x="229365" y="691729"/>
                  </a:cubicBezTo>
                  <a:cubicBezTo>
                    <a:pt x="117914" y="691729"/>
                    <a:pt x="24926" y="440977"/>
                    <a:pt x="3421" y="107636"/>
                  </a:cubicBezTo>
                  <a:close/>
                </a:path>
              </a:pathLst>
            </a:custGeom>
            <a:solidFill>
              <a:srgbClr val="C0C4C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46" name="Freihandform 335">
              <a:extLst>
                <a:ext uri="{FF2B5EF4-FFF2-40B4-BE49-F238E27FC236}">
                  <a16:creationId xmlns:a16="http://schemas.microsoft.com/office/drawing/2014/main" id="{51B42B52-6C98-4C26-A3C2-B7A723F906EC}"/>
                </a:ext>
              </a:extLst>
            </p:cNvPr>
            <p:cNvSpPr/>
            <p:nvPr/>
          </p:nvSpPr>
          <p:spPr>
            <a:xfrm rot="10800000">
              <a:off x="1054739" y="2039052"/>
              <a:ext cx="442700" cy="475470"/>
            </a:xfrm>
            <a:custGeom>
              <a:avLst/>
              <a:gdLst>
                <a:gd name="connsiteX0" fmla="*/ 0 w 458731"/>
                <a:gd name="connsiteY0" fmla="*/ 0 h 691729"/>
                <a:gd name="connsiteX1" fmla="*/ 458731 w 458731"/>
                <a:gd name="connsiteY1" fmla="*/ 0 h 691729"/>
                <a:gd name="connsiteX2" fmla="*/ 455310 w 458731"/>
                <a:gd name="connsiteY2" fmla="*/ 107636 h 691729"/>
                <a:gd name="connsiteX3" fmla="*/ 229365 w 458731"/>
                <a:gd name="connsiteY3" fmla="*/ 691729 h 691729"/>
                <a:gd name="connsiteX4" fmla="*/ 3421 w 458731"/>
                <a:gd name="connsiteY4" fmla="*/ 107636 h 691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8731" h="691729">
                  <a:moveTo>
                    <a:pt x="0" y="0"/>
                  </a:moveTo>
                  <a:lnTo>
                    <a:pt x="458731" y="0"/>
                  </a:lnTo>
                  <a:lnTo>
                    <a:pt x="455310" y="107636"/>
                  </a:lnTo>
                  <a:cubicBezTo>
                    <a:pt x="433804" y="440977"/>
                    <a:pt x="340817" y="691729"/>
                    <a:pt x="229365" y="691729"/>
                  </a:cubicBezTo>
                  <a:cubicBezTo>
                    <a:pt x="117914" y="691729"/>
                    <a:pt x="24926" y="440977"/>
                    <a:pt x="3421" y="107636"/>
                  </a:cubicBezTo>
                  <a:close/>
                </a:path>
              </a:pathLst>
            </a:custGeom>
            <a:solidFill>
              <a:srgbClr val="C0C4C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47" name="Rechteck 284">
              <a:extLst>
                <a:ext uri="{FF2B5EF4-FFF2-40B4-BE49-F238E27FC236}">
                  <a16:creationId xmlns:a16="http://schemas.microsoft.com/office/drawing/2014/main" id="{81A7EBB5-9A76-44BE-9F31-ECC04033B4B7}"/>
                </a:ext>
              </a:extLst>
            </p:cNvPr>
            <p:cNvSpPr/>
            <p:nvPr/>
          </p:nvSpPr>
          <p:spPr>
            <a:xfrm rot="10800000" flipH="1">
              <a:off x="700293" y="1889658"/>
              <a:ext cx="2616610" cy="415796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48" name="Rechteck 285">
              <a:extLst>
                <a:ext uri="{FF2B5EF4-FFF2-40B4-BE49-F238E27FC236}">
                  <a16:creationId xmlns:a16="http://schemas.microsoft.com/office/drawing/2014/main" id="{4030425B-50F9-4A34-92A3-49E6564D27CA}"/>
                </a:ext>
              </a:extLst>
            </p:cNvPr>
            <p:cNvSpPr/>
            <p:nvPr/>
          </p:nvSpPr>
          <p:spPr>
            <a:xfrm rot="10800000" flipH="1">
              <a:off x="684423" y="1899119"/>
              <a:ext cx="386771" cy="612418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9" name="Rechteck 286">
              <a:extLst>
                <a:ext uri="{FF2B5EF4-FFF2-40B4-BE49-F238E27FC236}">
                  <a16:creationId xmlns:a16="http://schemas.microsoft.com/office/drawing/2014/main" id="{A8FC216F-70C7-4135-96F7-3EFBE92055A7}"/>
                </a:ext>
              </a:extLst>
            </p:cNvPr>
            <p:cNvSpPr/>
            <p:nvPr/>
          </p:nvSpPr>
          <p:spPr>
            <a:xfrm rot="10800000" flipH="1">
              <a:off x="1476361" y="1893567"/>
              <a:ext cx="386771" cy="612418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50" name="Rechteck 287">
              <a:extLst>
                <a:ext uri="{FF2B5EF4-FFF2-40B4-BE49-F238E27FC236}">
                  <a16:creationId xmlns:a16="http://schemas.microsoft.com/office/drawing/2014/main" id="{A2E95FE3-8F5D-4791-AC30-FB3BB8721BF9}"/>
                </a:ext>
              </a:extLst>
            </p:cNvPr>
            <p:cNvSpPr/>
            <p:nvPr/>
          </p:nvSpPr>
          <p:spPr>
            <a:xfrm rot="10800000" flipH="1">
              <a:off x="2207787" y="1898926"/>
              <a:ext cx="386771" cy="612418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51" name="Rechteck 288">
              <a:extLst>
                <a:ext uri="{FF2B5EF4-FFF2-40B4-BE49-F238E27FC236}">
                  <a16:creationId xmlns:a16="http://schemas.microsoft.com/office/drawing/2014/main" id="{FC524E28-CBB2-412E-B22C-8A905BF1400E}"/>
                </a:ext>
              </a:extLst>
            </p:cNvPr>
            <p:cNvSpPr/>
            <p:nvPr/>
          </p:nvSpPr>
          <p:spPr>
            <a:xfrm rot="10800000" flipH="1">
              <a:off x="2924373" y="1899313"/>
              <a:ext cx="386771" cy="612418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52" name="Rechteck 160">
              <a:extLst>
                <a:ext uri="{FF2B5EF4-FFF2-40B4-BE49-F238E27FC236}">
                  <a16:creationId xmlns:a16="http://schemas.microsoft.com/office/drawing/2014/main" id="{15B5F661-418D-4A44-BE0D-BB81301C053F}"/>
                </a:ext>
              </a:extLst>
            </p:cNvPr>
            <p:cNvSpPr/>
            <p:nvPr/>
          </p:nvSpPr>
          <p:spPr>
            <a:xfrm>
              <a:off x="684423" y="3781403"/>
              <a:ext cx="2629062" cy="415796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53" name="Rechteck 149">
              <a:extLst>
                <a:ext uri="{FF2B5EF4-FFF2-40B4-BE49-F238E27FC236}">
                  <a16:creationId xmlns:a16="http://schemas.microsoft.com/office/drawing/2014/main" id="{BB4F8640-0F7B-4637-8B3E-04952810388C}"/>
                </a:ext>
              </a:extLst>
            </p:cNvPr>
            <p:cNvSpPr/>
            <p:nvPr/>
          </p:nvSpPr>
          <p:spPr>
            <a:xfrm>
              <a:off x="2188826" y="3575863"/>
              <a:ext cx="363315" cy="612418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54" name="Rechteck 151">
              <a:extLst>
                <a:ext uri="{FF2B5EF4-FFF2-40B4-BE49-F238E27FC236}">
                  <a16:creationId xmlns:a16="http://schemas.microsoft.com/office/drawing/2014/main" id="{54363495-FAE9-4E23-9E54-8BCBAFDDD6C7}"/>
                </a:ext>
              </a:extLst>
            </p:cNvPr>
            <p:cNvSpPr/>
            <p:nvPr/>
          </p:nvSpPr>
          <p:spPr>
            <a:xfrm>
              <a:off x="2927372" y="3562907"/>
              <a:ext cx="389392" cy="623291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55" name="Rechteck 155">
              <a:extLst>
                <a:ext uri="{FF2B5EF4-FFF2-40B4-BE49-F238E27FC236}">
                  <a16:creationId xmlns:a16="http://schemas.microsoft.com/office/drawing/2014/main" id="{D2A7FCC2-A899-47C5-9271-73A7C7F89EE8}"/>
                </a:ext>
              </a:extLst>
            </p:cNvPr>
            <p:cNvSpPr/>
            <p:nvPr/>
          </p:nvSpPr>
          <p:spPr>
            <a:xfrm>
              <a:off x="1445859" y="3562907"/>
              <a:ext cx="363315" cy="612418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756" name="Gruppieren 272">
              <a:extLst>
                <a:ext uri="{FF2B5EF4-FFF2-40B4-BE49-F238E27FC236}">
                  <a16:creationId xmlns:a16="http://schemas.microsoft.com/office/drawing/2014/main" id="{671C446A-F927-4A43-86D6-68BF2B11C92C}"/>
                </a:ext>
              </a:extLst>
            </p:cNvPr>
            <p:cNvGrpSpPr/>
            <p:nvPr/>
          </p:nvGrpSpPr>
          <p:grpSpPr>
            <a:xfrm>
              <a:off x="905039" y="4013997"/>
              <a:ext cx="2000330" cy="253009"/>
              <a:chOff x="1193807" y="4246865"/>
              <a:chExt cx="1641438" cy="243660"/>
            </a:xfrm>
          </p:grpSpPr>
          <p:sp>
            <p:nvSpPr>
              <p:cNvPr id="757" name="Pfeil nach rechts 381">
                <a:extLst>
                  <a:ext uri="{FF2B5EF4-FFF2-40B4-BE49-F238E27FC236}">
                    <a16:creationId xmlns:a16="http://schemas.microsoft.com/office/drawing/2014/main" id="{B3E97663-ACD9-4D46-8F60-DCB657A7C7DF}"/>
                  </a:ext>
                </a:extLst>
              </p:cNvPr>
              <p:cNvSpPr/>
              <p:nvPr/>
            </p:nvSpPr>
            <p:spPr>
              <a:xfrm rot="16200000">
                <a:off x="1244941" y="4195731"/>
                <a:ext cx="237077" cy="339346"/>
              </a:xfrm>
              <a:prstGeom prst="rightArrow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58" name="Pfeil nach rechts 382">
                <a:extLst>
                  <a:ext uri="{FF2B5EF4-FFF2-40B4-BE49-F238E27FC236}">
                    <a16:creationId xmlns:a16="http://schemas.microsoft.com/office/drawing/2014/main" id="{D8D7BFF7-3C94-4177-8F61-98079610510A}"/>
                  </a:ext>
                </a:extLst>
              </p:cNvPr>
              <p:cNvSpPr/>
              <p:nvPr/>
            </p:nvSpPr>
            <p:spPr>
              <a:xfrm rot="16200000">
                <a:off x="1678741" y="4195731"/>
                <a:ext cx="237077" cy="339346"/>
              </a:xfrm>
              <a:prstGeom prst="rightArrow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59" name="Pfeil nach rechts 383">
                <a:extLst>
                  <a:ext uri="{FF2B5EF4-FFF2-40B4-BE49-F238E27FC236}">
                    <a16:creationId xmlns:a16="http://schemas.microsoft.com/office/drawing/2014/main" id="{F8EBEC93-B1B3-4948-94B1-CFAC8EE06B0C}"/>
                  </a:ext>
                </a:extLst>
              </p:cNvPr>
              <p:cNvSpPr/>
              <p:nvPr/>
            </p:nvSpPr>
            <p:spPr>
              <a:xfrm rot="16200000">
                <a:off x="2113234" y="4202314"/>
                <a:ext cx="237077" cy="339346"/>
              </a:xfrm>
              <a:prstGeom prst="rightArrow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60" name="Pfeil nach rechts 384">
                <a:extLst>
                  <a:ext uri="{FF2B5EF4-FFF2-40B4-BE49-F238E27FC236}">
                    <a16:creationId xmlns:a16="http://schemas.microsoft.com/office/drawing/2014/main" id="{65A3223B-C285-4932-902F-366D954DEC65}"/>
                  </a:ext>
                </a:extLst>
              </p:cNvPr>
              <p:cNvSpPr/>
              <p:nvPr/>
            </p:nvSpPr>
            <p:spPr>
              <a:xfrm rot="16200000">
                <a:off x="2547033" y="4202314"/>
                <a:ext cx="237077" cy="339346"/>
              </a:xfrm>
              <a:prstGeom prst="rightArrow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761" name="Gruppieren 273">
              <a:extLst>
                <a:ext uri="{FF2B5EF4-FFF2-40B4-BE49-F238E27FC236}">
                  <a16:creationId xmlns:a16="http://schemas.microsoft.com/office/drawing/2014/main" id="{CF48E403-6809-4762-949D-B00995B681DD}"/>
                </a:ext>
              </a:extLst>
            </p:cNvPr>
            <p:cNvGrpSpPr/>
            <p:nvPr/>
          </p:nvGrpSpPr>
          <p:grpSpPr>
            <a:xfrm>
              <a:off x="981012" y="1809536"/>
              <a:ext cx="2000332" cy="253010"/>
              <a:chOff x="1113606" y="1674854"/>
              <a:chExt cx="1641439" cy="243661"/>
            </a:xfrm>
          </p:grpSpPr>
          <p:sp>
            <p:nvSpPr>
              <p:cNvPr id="762" name="Pfeil nach rechts 670">
                <a:extLst>
                  <a:ext uri="{FF2B5EF4-FFF2-40B4-BE49-F238E27FC236}">
                    <a16:creationId xmlns:a16="http://schemas.microsoft.com/office/drawing/2014/main" id="{21C71BAE-14A8-40C5-A6BA-6776736CFE25}"/>
                  </a:ext>
                </a:extLst>
              </p:cNvPr>
              <p:cNvSpPr/>
              <p:nvPr/>
            </p:nvSpPr>
            <p:spPr>
              <a:xfrm rot="5400000">
                <a:off x="1164740" y="1623720"/>
                <a:ext cx="237077" cy="339346"/>
              </a:xfrm>
              <a:prstGeom prst="rightArrow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63" name="Pfeil nach rechts 671">
                <a:extLst>
                  <a:ext uri="{FF2B5EF4-FFF2-40B4-BE49-F238E27FC236}">
                    <a16:creationId xmlns:a16="http://schemas.microsoft.com/office/drawing/2014/main" id="{6FA7CBCC-7EDB-4CF2-A556-C8A899CABBD3}"/>
                  </a:ext>
                </a:extLst>
              </p:cNvPr>
              <p:cNvSpPr/>
              <p:nvPr/>
            </p:nvSpPr>
            <p:spPr>
              <a:xfrm rot="5400000">
                <a:off x="1598540" y="1623720"/>
                <a:ext cx="237077" cy="339346"/>
              </a:xfrm>
              <a:prstGeom prst="rightArrow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64" name="Pfeil nach rechts 672">
                <a:extLst>
                  <a:ext uri="{FF2B5EF4-FFF2-40B4-BE49-F238E27FC236}">
                    <a16:creationId xmlns:a16="http://schemas.microsoft.com/office/drawing/2014/main" id="{82672666-1903-43AE-8BE4-998ABAEC9BD4}"/>
                  </a:ext>
                </a:extLst>
              </p:cNvPr>
              <p:cNvSpPr/>
              <p:nvPr/>
            </p:nvSpPr>
            <p:spPr>
              <a:xfrm rot="5400000">
                <a:off x="2033033" y="1630304"/>
                <a:ext cx="237077" cy="339346"/>
              </a:xfrm>
              <a:prstGeom prst="rightArrow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65" name="Pfeil nach rechts 673">
                <a:extLst>
                  <a:ext uri="{FF2B5EF4-FFF2-40B4-BE49-F238E27FC236}">
                    <a16:creationId xmlns:a16="http://schemas.microsoft.com/office/drawing/2014/main" id="{8A6F229F-B62F-4ED6-A041-225699A82667}"/>
                  </a:ext>
                </a:extLst>
              </p:cNvPr>
              <p:cNvSpPr/>
              <p:nvPr/>
            </p:nvSpPr>
            <p:spPr>
              <a:xfrm rot="5400000">
                <a:off x="2466833" y="1630304"/>
                <a:ext cx="237077" cy="339346"/>
              </a:xfrm>
              <a:prstGeom prst="rightArrow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766" name="Gerade Verbindung mit Pfeil 294">
              <a:extLst>
                <a:ext uri="{FF2B5EF4-FFF2-40B4-BE49-F238E27FC236}">
                  <a16:creationId xmlns:a16="http://schemas.microsoft.com/office/drawing/2014/main" id="{6A0E5FAD-574E-48A0-826B-E6DB8EF5AFD4}"/>
                </a:ext>
              </a:extLst>
            </p:cNvPr>
            <p:cNvCxnSpPr>
              <a:cxnSpLocks/>
            </p:cNvCxnSpPr>
            <p:nvPr/>
          </p:nvCxnSpPr>
          <p:spPr>
            <a:xfrm>
              <a:off x="731739" y="3039008"/>
              <a:ext cx="681508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7" name="Gerade Verbindung mit Pfeil 295">
              <a:extLst>
                <a:ext uri="{FF2B5EF4-FFF2-40B4-BE49-F238E27FC236}">
                  <a16:creationId xmlns:a16="http://schemas.microsoft.com/office/drawing/2014/main" id="{1A78173F-781A-4289-9D4E-5FD819C39748}"/>
                </a:ext>
              </a:extLst>
            </p:cNvPr>
            <p:cNvCxnSpPr>
              <a:cxnSpLocks/>
            </p:cNvCxnSpPr>
            <p:nvPr/>
          </p:nvCxnSpPr>
          <p:spPr>
            <a:xfrm>
              <a:off x="1521466" y="3048533"/>
              <a:ext cx="681508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8" name="Gerade Verbindung mit Pfeil 296">
              <a:extLst>
                <a:ext uri="{FF2B5EF4-FFF2-40B4-BE49-F238E27FC236}">
                  <a16:creationId xmlns:a16="http://schemas.microsoft.com/office/drawing/2014/main" id="{16D2B5D5-67EE-4C7A-92E3-949DCFBD1C47}"/>
                </a:ext>
              </a:extLst>
            </p:cNvPr>
            <p:cNvCxnSpPr>
              <a:cxnSpLocks/>
            </p:cNvCxnSpPr>
            <p:nvPr/>
          </p:nvCxnSpPr>
          <p:spPr>
            <a:xfrm>
              <a:off x="2273892" y="3048533"/>
              <a:ext cx="681508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41C1BD1A-00DB-4B69-88B7-3628F57E8DE1}"/>
              </a:ext>
            </a:extLst>
          </p:cNvPr>
          <p:cNvGrpSpPr/>
          <p:nvPr/>
        </p:nvGrpSpPr>
        <p:grpSpPr>
          <a:xfrm>
            <a:off x="-45391" y="5432911"/>
            <a:ext cx="4276097" cy="697677"/>
            <a:chOff x="-45391" y="5432911"/>
            <a:chExt cx="4276097" cy="697677"/>
          </a:xfrm>
        </p:grpSpPr>
        <p:sp>
          <p:nvSpPr>
            <p:cNvPr id="769" name="Rechteck 387">
              <a:extLst>
                <a:ext uri="{FF2B5EF4-FFF2-40B4-BE49-F238E27FC236}">
                  <a16:creationId xmlns:a16="http://schemas.microsoft.com/office/drawing/2014/main" id="{CF26BA45-EB49-4609-BF0A-A3D40A789B51}"/>
                </a:ext>
              </a:extLst>
            </p:cNvPr>
            <p:cNvSpPr/>
            <p:nvPr/>
          </p:nvSpPr>
          <p:spPr>
            <a:xfrm>
              <a:off x="582302" y="5432911"/>
              <a:ext cx="3023858" cy="297568"/>
            </a:xfrm>
            <a:prstGeom prst="rect">
              <a:avLst/>
            </a:prstGeom>
            <a:gradFill>
              <a:gsLst>
                <a:gs pos="50000">
                  <a:schemeClr val="bg1"/>
                </a:gs>
                <a:gs pos="0">
                  <a:srgbClr val="1A84CA"/>
                </a:gs>
                <a:gs pos="100000">
                  <a:srgbClr val="FE6F4F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70" name="Textfeld 389">
              <a:extLst>
                <a:ext uri="{FF2B5EF4-FFF2-40B4-BE49-F238E27FC236}">
                  <a16:creationId xmlns:a16="http://schemas.microsoft.com/office/drawing/2014/main" id="{131A289D-FE7E-42A8-B4F7-7A6F5BD5AF23}"/>
                </a:ext>
              </a:extLst>
            </p:cNvPr>
            <p:cNvSpPr txBox="1"/>
            <p:nvPr/>
          </p:nvSpPr>
          <p:spPr>
            <a:xfrm>
              <a:off x="2742413" y="5719648"/>
              <a:ext cx="148829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Acceleration</a:t>
              </a:r>
            </a:p>
          </p:txBody>
        </p:sp>
        <p:sp>
          <p:nvSpPr>
            <p:cNvPr id="771" name="Textfeld 390">
              <a:extLst>
                <a:ext uri="{FF2B5EF4-FFF2-40B4-BE49-F238E27FC236}">
                  <a16:creationId xmlns:a16="http://schemas.microsoft.com/office/drawing/2014/main" id="{D7BD2E59-C9DE-4B51-9E8C-E7C874C80F1F}"/>
                </a:ext>
              </a:extLst>
            </p:cNvPr>
            <p:cNvSpPr txBox="1"/>
            <p:nvPr/>
          </p:nvSpPr>
          <p:spPr>
            <a:xfrm>
              <a:off x="-45391" y="5730478"/>
              <a:ext cx="151554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Deceleration</a:t>
              </a:r>
            </a:p>
          </p:txBody>
        </p:sp>
        <p:sp>
          <p:nvSpPr>
            <p:cNvPr id="772" name="Textfeld 388">
              <a:extLst>
                <a:ext uri="{FF2B5EF4-FFF2-40B4-BE49-F238E27FC236}">
                  <a16:creationId xmlns:a16="http://schemas.microsoft.com/office/drawing/2014/main" id="{A1322E7F-AE18-47B3-8574-1F17235BF797}"/>
                </a:ext>
              </a:extLst>
            </p:cNvPr>
            <p:cNvSpPr txBox="1"/>
            <p:nvPr/>
          </p:nvSpPr>
          <p:spPr>
            <a:xfrm>
              <a:off x="1949267" y="5691804"/>
              <a:ext cx="299708" cy="3812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0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0</a:t>
              </a:r>
              <a:endParaRPr lang="en-GB" sz="20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83955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 animBg="1"/>
      <p:bldP spid="17" grpId="0" animBg="1"/>
      <p:bldP spid="2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leichschenkliges Dreieck 5">
            <a:extLst>
              <a:ext uri="{FF2B5EF4-FFF2-40B4-BE49-F238E27FC236}">
                <a16:creationId xmlns:a16="http://schemas.microsoft.com/office/drawing/2014/main" id="{5CAE9907-BA57-1220-8BC9-469C33C19FB9}"/>
              </a:ext>
            </a:extLst>
          </p:cNvPr>
          <p:cNvSpPr/>
          <p:nvPr/>
        </p:nvSpPr>
        <p:spPr>
          <a:xfrm rot="16389372" flipH="1">
            <a:off x="5819191" y="-581955"/>
            <a:ext cx="119088" cy="12639146"/>
          </a:xfrm>
          <a:prstGeom prst="triangle">
            <a:avLst/>
          </a:prstGeom>
          <a:solidFill>
            <a:schemeClr val="bg1">
              <a:lumMod val="50000"/>
              <a:alpha val="66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grpSp>
        <p:nvGrpSpPr>
          <p:cNvPr id="31" name="Gruppieren 30">
            <a:extLst>
              <a:ext uri="{FF2B5EF4-FFF2-40B4-BE49-F238E27FC236}">
                <a16:creationId xmlns:a16="http://schemas.microsoft.com/office/drawing/2014/main" id="{D591BB58-9FDF-5ED3-2639-FE8A8A932028}"/>
              </a:ext>
            </a:extLst>
          </p:cNvPr>
          <p:cNvGrpSpPr/>
          <p:nvPr/>
        </p:nvGrpSpPr>
        <p:grpSpPr>
          <a:xfrm>
            <a:off x="110599" y="1278391"/>
            <a:ext cx="3994585" cy="4173364"/>
            <a:chOff x="110599" y="1278391"/>
            <a:chExt cx="3994585" cy="4173364"/>
          </a:xfrm>
        </p:grpSpPr>
        <p:sp>
          <p:nvSpPr>
            <p:cNvPr id="19" name="Rechteck 18">
              <a:extLst>
                <a:ext uri="{FF2B5EF4-FFF2-40B4-BE49-F238E27FC236}">
                  <a16:creationId xmlns:a16="http://schemas.microsoft.com/office/drawing/2014/main" id="{F56155D6-1FCD-97B2-925C-AFB987F6E586}"/>
                </a:ext>
              </a:extLst>
            </p:cNvPr>
            <p:cNvSpPr/>
            <p:nvPr/>
          </p:nvSpPr>
          <p:spPr>
            <a:xfrm rot="4927928" flipH="1">
              <a:off x="2178976" y="3211514"/>
              <a:ext cx="45719" cy="380669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rgbClr val="E9EDF2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grpSp>
          <p:nvGrpSpPr>
            <p:cNvPr id="26" name="Gruppieren 25">
              <a:extLst>
                <a:ext uri="{FF2B5EF4-FFF2-40B4-BE49-F238E27FC236}">
                  <a16:creationId xmlns:a16="http://schemas.microsoft.com/office/drawing/2014/main" id="{2FA01E88-173B-DCF9-6B90-0C684D8E1A1B}"/>
                </a:ext>
              </a:extLst>
            </p:cNvPr>
            <p:cNvGrpSpPr/>
            <p:nvPr/>
          </p:nvGrpSpPr>
          <p:grpSpPr>
            <a:xfrm>
              <a:off x="110599" y="1278391"/>
              <a:ext cx="471169" cy="4173364"/>
              <a:chOff x="2122674" y="-2353129"/>
              <a:chExt cx="499620" cy="7070882"/>
            </a:xfrm>
          </p:grpSpPr>
          <p:sp>
            <p:nvSpPr>
              <p:cNvPr id="7" name="Rechteck 6">
                <a:extLst>
                  <a:ext uri="{FF2B5EF4-FFF2-40B4-BE49-F238E27FC236}">
                    <a16:creationId xmlns:a16="http://schemas.microsoft.com/office/drawing/2014/main" id="{10BC5922-4A9A-57CB-5324-A0363883D0B4}"/>
                  </a:ext>
                </a:extLst>
              </p:cNvPr>
              <p:cNvSpPr/>
              <p:nvPr/>
            </p:nvSpPr>
            <p:spPr>
              <a:xfrm>
                <a:off x="2325351" y="-2353129"/>
                <a:ext cx="126946" cy="7047317"/>
              </a:xfrm>
              <a:prstGeom prst="rect">
                <a:avLst/>
              </a:prstGeom>
              <a:solidFill>
                <a:srgbClr val="7F7F7F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8" name="Ellipse 7">
                <a:extLst>
                  <a:ext uri="{FF2B5EF4-FFF2-40B4-BE49-F238E27FC236}">
                    <a16:creationId xmlns:a16="http://schemas.microsoft.com/office/drawing/2014/main" id="{01313D02-B948-5BD4-B5CC-80A03421DAB1}"/>
                  </a:ext>
                </a:extLst>
              </p:cNvPr>
              <p:cNvSpPr/>
              <p:nvPr/>
            </p:nvSpPr>
            <p:spPr>
              <a:xfrm>
                <a:off x="2122674" y="4557497"/>
                <a:ext cx="499620" cy="160256"/>
              </a:xfrm>
              <a:prstGeom prst="ellipse">
                <a:avLst/>
              </a:prstGeom>
              <a:solidFill>
                <a:srgbClr val="7F7F7F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</p:grpSp>
      </p:grpSp>
      <p:grpSp>
        <p:nvGrpSpPr>
          <p:cNvPr id="3" name="Group 2"/>
          <p:cNvGrpSpPr/>
          <p:nvPr/>
        </p:nvGrpSpPr>
        <p:grpSpPr>
          <a:xfrm>
            <a:off x="8565369" y="1665322"/>
            <a:ext cx="3511575" cy="2934091"/>
            <a:chOff x="8565369" y="1665322"/>
            <a:chExt cx="3511575" cy="2934091"/>
          </a:xfrm>
        </p:grpSpPr>
        <p:sp>
          <p:nvSpPr>
            <p:cNvPr id="15" name="Rechteck: abgerundete Ecken 14">
              <a:extLst>
                <a:ext uri="{FF2B5EF4-FFF2-40B4-BE49-F238E27FC236}">
                  <a16:creationId xmlns:a16="http://schemas.microsoft.com/office/drawing/2014/main" id="{6B574458-2D45-9444-0144-23798BB7038D}"/>
                </a:ext>
              </a:extLst>
            </p:cNvPr>
            <p:cNvSpPr/>
            <p:nvPr/>
          </p:nvSpPr>
          <p:spPr>
            <a:xfrm>
              <a:off x="8565369" y="1665322"/>
              <a:ext cx="3511575" cy="2934091"/>
            </a:xfrm>
            <a:prstGeom prst="roundRect">
              <a:avLst>
                <a:gd name="adj" fmla="val 6844"/>
              </a:avLst>
            </a:prstGeom>
            <a:solidFill>
              <a:srgbClr val="31859C">
                <a:alpha val="20000"/>
              </a:srgbClr>
            </a:solidFill>
            <a:ln>
              <a:noFill/>
            </a:ln>
            <a:effectLst>
              <a:outerShdw blurRad="50800" dist="50800" dir="5400000" algn="ctr" rotWithShape="0">
                <a:srgbClr val="000000">
                  <a:alpha val="12000"/>
                </a:srgb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2" name="Textfeld 21">
              <a:extLst>
                <a:ext uri="{FF2B5EF4-FFF2-40B4-BE49-F238E27FC236}">
                  <a16:creationId xmlns:a16="http://schemas.microsoft.com/office/drawing/2014/main" id="{06AE2CB1-027A-9DC6-4048-E5A0D272DC50}"/>
                </a:ext>
              </a:extLst>
            </p:cNvPr>
            <p:cNvSpPr txBox="1"/>
            <p:nvPr/>
          </p:nvSpPr>
          <p:spPr>
            <a:xfrm>
              <a:off x="8636791" y="4160070"/>
              <a:ext cx="3319153" cy="43088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100" dirty="0">
                  <a:solidFill>
                    <a:srgbClr val="222222"/>
                  </a:solidFill>
                </a:rPr>
                <a:t>Chen et al., Proposal (1989)</a:t>
              </a:r>
            </a:p>
            <a:p>
              <a:r>
                <a:rPr lang="en-US" sz="1100" dirty="0">
                  <a:solidFill>
                    <a:srgbClr val="222222"/>
                  </a:solidFill>
                </a:rPr>
                <a:t>Shiloh, et al., Opt. Express 29, 14403-14411 (2021)</a:t>
              </a:r>
              <a:endParaRPr lang="en-GB" sz="1100" dirty="0"/>
            </a:p>
          </p:txBody>
        </p:sp>
        <p:pic>
          <p:nvPicPr>
            <p:cNvPr id="18" name="Picture 2">
              <a:extLst>
                <a:ext uri="{FF2B5EF4-FFF2-40B4-BE49-F238E27FC236}">
                  <a16:creationId xmlns:a16="http://schemas.microsoft.com/office/drawing/2014/main" id="{7840B795-F48C-48E3-4B63-54B9C3B9A11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" r="52171"/>
            <a:stretch/>
          </p:blipFill>
          <p:spPr bwMode="auto">
            <a:xfrm>
              <a:off x="8649155" y="1830421"/>
              <a:ext cx="3319152" cy="2317775"/>
            </a:xfrm>
            <a:prstGeom prst="rect">
              <a:avLst/>
            </a:prstGeom>
            <a:noFill/>
            <a:effectLst>
              <a:softEdge rad="63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5" name="Gruppieren 24">
            <a:extLst>
              <a:ext uri="{FF2B5EF4-FFF2-40B4-BE49-F238E27FC236}">
                <a16:creationId xmlns:a16="http://schemas.microsoft.com/office/drawing/2014/main" id="{57ECF401-AE1E-B5EE-4979-C1B29D319712}"/>
              </a:ext>
            </a:extLst>
          </p:cNvPr>
          <p:cNvGrpSpPr/>
          <p:nvPr/>
        </p:nvGrpSpPr>
        <p:grpSpPr>
          <a:xfrm>
            <a:off x="3465204" y="725683"/>
            <a:ext cx="3911046" cy="4934693"/>
            <a:chOff x="6044250" y="341470"/>
            <a:chExt cx="3911046" cy="5255145"/>
          </a:xfrm>
        </p:grpSpPr>
        <p:sp>
          <p:nvSpPr>
            <p:cNvPr id="14" name="Rechteck 13">
              <a:extLst>
                <a:ext uri="{FF2B5EF4-FFF2-40B4-BE49-F238E27FC236}">
                  <a16:creationId xmlns:a16="http://schemas.microsoft.com/office/drawing/2014/main" id="{EA7EC205-3BB8-7D1F-9E60-59DEC7AAFFC2}"/>
                </a:ext>
              </a:extLst>
            </p:cNvPr>
            <p:cNvSpPr/>
            <p:nvPr/>
          </p:nvSpPr>
          <p:spPr>
            <a:xfrm rot="4915444" flipH="1">
              <a:off x="8027604" y="3351740"/>
              <a:ext cx="48688" cy="380669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rgbClr val="E9EDF2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E655E3AC-A9EF-528A-622E-2305D6E94C14}"/>
                </a:ext>
              </a:extLst>
            </p:cNvPr>
            <p:cNvSpPr/>
            <p:nvPr/>
          </p:nvSpPr>
          <p:spPr>
            <a:xfrm flipV="1">
              <a:off x="6248309" y="341470"/>
              <a:ext cx="116460" cy="5251394"/>
            </a:xfrm>
            <a:prstGeom prst="rect">
              <a:avLst/>
            </a:prstGeom>
            <a:solidFill>
              <a:srgbClr val="6F5EA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3F8AA12C-7D66-CE76-5AE0-4C6A06153374}"/>
                </a:ext>
              </a:extLst>
            </p:cNvPr>
            <p:cNvSpPr/>
            <p:nvPr/>
          </p:nvSpPr>
          <p:spPr>
            <a:xfrm>
              <a:off x="6044250" y="5504701"/>
              <a:ext cx="499620" cy="91914"/>
            </a:xfrm>
            <a:prstGeom prst="ellipse">
              <a:avLst/>
            </a:prstGeom>
            <a:solidFill>
              <a:srgbClr val="6F5EA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grpSp>
        <p:nvGrpSpPr>
          <p:cNvPr id="33" name="Gruppieren 32">
            <a:extLst>
              <a:ext uri="{FF2B5EF4-FFF2-40B4-BE49-F238E27FC236}">
                <a16:creationId xmlns:a16="http://schemas.microsoft.com/office/drawing/2014/main" id="{0776F8DF-016C-9129-AD89-08B86A0A6E76}"/>
              </a:ext>
            </a:extLst>
          </p:cNvPr>
          <p:cNvGrpSpPr/>
          <p:nvPr/>
        </p:nvGrpSpPr>
        <p:grpSpPr>
          <a:xfrm>
            <a:off x="8198865" y="1092200"/>
            <a:ext cx="4000241" cy="4812763"/>
            <a:chOff x="8198865" y="1092200"/>
            <a:chExt cx="4000241" cy="4812763"/>
          </a:xfrm>
        </p:grpSpPr>
        <p:sp>
          <p:nvSpPr>
            <p:cNvPr id="5" name="Rechteck 4">
              <a:extLst>
                <a:ext uri="{FF2B5EF4-FFF2-40B4-BE49-F238E27FC236}">
                  <a16:creationId xmlns:a16="http://schemas.microsoft.com/office/drawing/2014/main" id="{1BF6376C-3F07-2151-3D94-421F9F7FC850}"/>
                </a:ext>
              </a:extLst>
            </p:cNvPr>
            <p:cNvSpPr/>
            <p:nvPr/>
          </p:nvSpPr>
          <p:spPr>
            <a:xfrm rot="4950306" flipH="1">
              <a:off x="10272898" y="3691631"/>
              <a:ext cx="45719" cy="380669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rgbClr val="E9EDF2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grpSp>
          <p:nvGrpSpPr>
            <p:cNvPr id="24" name="Gruppieren 23">
              <a:extLst>
                <a:ext uri="{FF2B5EF4-FFF2-40B4-BE49-F238E27FC236}">
                  <a16:creationId xmlns:a16="http://schemas.microsoft.com/office/drawing/2014/main" id="{04D4B881-5CF1-C865-BFC8-9DD40EF16D50}"/>
                </a:ext>
              </a:extLst>
            </p:cNvPr>
            <p:cNvGrpSpPr/>
            <p:nvPr/>
          </p:nvGrpSpPr>
          <p:grpSpPr>
            <a:xfrm>
              <a:off x="8198865" y="1092200"/>
              <a:ext cx="485936" cy="4812763"/>
              <a:chOff x="9453610" y="-733817"/>
              <a:chExt cx="499620" cy="5037317"/>
            </a:xfrm>
            <a:solidFill>
              <a:schemeClr val="accent5">
                <a:lumMod val="75000"/>
              </a:schemeClr>
            </a:solidFill>
          </p:grpSpPr>
          <p:sp>
            <p:nvSpPr>
              <p:cNvPr id="11" name="Rechteck 10">
                <a:extLst>
                  <a:ext uri="{FF2B5EF4-FFF2-40B4-BE49-F238E27FC236}">
                    <a16:creationId xmlns:a16="http://schemas.microsoft.com/office/drawing/2014/main" id="{6A266D4B-494E-3778-0B9F-E755458C360C}"/>
                  </a:ext>
                </a:extLst>
              </p:cNvPr>
              <p:cNvSpPr/>
              <p:nvPr/>
            </p:nvSpPr>
            <p:spPr>
              <a:xfrm>
                <a:off x="9646860" y="-733817"/>
                <a:ext cx="103347" cy="501375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12" name="Ellipse 11">
                <a:extLst>
                  <a:ext uri="{FF2B5EF4-FFF2-40B4-BE49-F238E27FC236}">
                    <a16:creationId xmlns:a16="http://schemas.microsoft.com/office/drawing/2014/main" id="{37339A1E-D022-9A1C-7E77-BDAA123B212F}"/>
                  </a:ext>
                </a:extLst>
              </p:cNvPr>
              <p:cNvSpPr/>
              <p:nvPr/>
            </p:nvSpPr>
            <p:spPr>
              <a:xfrm>
                <a:off x="9453610" y="4211586"/>
                <a:ext cx="499620" cy="91914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76B6D1B-E105-965A-CC24-13D3828A05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31247" y="6559297"/>
            <a:ext cx="776973" cy="365125"/>
          </a:xfrm>
        </p:spPr>
        <p:txBody>
          <a:bodyPr/>
          <a:lstStyle/>
          <a:p>
            <a:fld id="{1F09A733-2CF0-49AA-9281-D333DC9D2330}" type="slidenum">
              <a:rPr lang="en-GB" smtClean="0"/>
              <a:pPr/>
              <a:t>3</a:t>
            </a:fld>
            <a:endParaRPr lang="en-GB" dirty="0"/>
          </a:p>
        </p:txBody>
      </p: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CFCB7764-8ABC-6575-7FAE-042FC2F11ED9}"/>
              </a:ext>
            </a:extLst>
          </p:cNvPr>
          <p:cNvGrpSpPr/>
          <p:nvPr/>
        </p:nvGrpSpPr>
        <p:grpSpPr>
          <a:xfrm>
            <a:off x="3869509" y="1210667"/>
            <a:ext cx="4234761" cy="3354892"/>
            <a:chOff x="3684927" y="622300"/>
            <a:chExt cx="4234761" cy="3354892"/>
          </a:xfrm>
          <a:scene3d>
            <a:camera prst="orthographicFront"/>
            <a:lightRig rig="sunset" dir="t">
              <a:rot lat="0" lon="0" rev="0"/>
            </a:lightRig>
          </a:scene3d>
        </p:grpSpPr>
        <p:sp>
          <p:nvSpPr>
            <p:cNvPr id="40" name="Rechteck: abgerundete Ecken 39">
              <a:extLst>
                <a:ext uri="{FF2B5EF4-FFF2-40B4-BE49-F238E27FC236}">
                  <a16:creationId xmlns:a16="http://schemas.microsoft.com/office/drawing/2014/main" id="{7D0ADC46-56A4-551F-22AD-F4C649AF43A0}"/>
                </a:ext>
              </a:extLst>
            </p:cNvPr>
            <p:cNvSpPr/>
            <p:nvPr/>
          </p:nvSpPr>
          <p:spPr>
            <a:xfrm>
              <a:off x="3684927" y="622300"/>
              <a:ext cx="4163673" cy="3220833"/>
            </a:xfrm>
            <a:prstGeom prst="roundRect">
              <a:avLst>
                <a:gd name="adj" fmla="val 6844"/>
              </a:avLst>
            </a:prstGeom>
            <a:solidFill>
              <a:srgbClr val="4B3F72">
                <a:alpha val="20000"/>
              </a:srgbClr>
            </a:solidFill>
            <a:ln>
              <a:noFill/>
            </a:ln>
            <a:effectLst>
              <a:outerShdw blurRad="50800" dist="25400" dir="5400000" algn="ctr" rotWithShape="0">
                <a:srgbClr val="000000">
                  <a:alpha val="12000"/>
                </a:srgbClr>
              </a:outerShdw>
            </a:effectLst>
            <a:sp3d prstMaterial="flat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grpSp>
          <p:nvGrpSpPr>
            <p:cNvPr id="50" name="Gruppieren 49">
              <a:extLst>
                <a:ext uri="{FF2B5EF4-FFF2-40B4-BE49-F238E27FC236}">
                  <a16:creationId xmlns:a16="http://schemas.microsoft.com/office/drawing/2014/main" id="{A131E0A9-0F28-0AD2-A6BD-3EB4DB076F3A}"/>
                </a:ext>
              </a:extLst>
            </p:cNvPr>
            <p:cNvGrpSpPr/>
            <p:nvPr/>
          </p:nvGrpSpPr>
          <p:grpSpPr>
            <a:xfrm>
              <a:off x="3696963" y="775799"/>
              <a:ext cx="4222725" cy="3201393"/>
              <a:chOff x="3710209" y="1352590"/>
              <a:chExt cx="4222725" cy="3201393"/>
            </a:xfrm>
          </p:grpSpPr>
          <p:grpSp>
            <p:nvGrpSpPr>
              <p:cNvPr id="37" name="Gruppieren 36">
                <a:extLst>
                  <a:ext uri="{FF2B5EF4-FFF2-40B4-BE49-F238E27FC236}">
                    <a16:creationId xmlns:a16="http://schemas.microsoft.com/office/drawing/2014/main" id="{469FE285-48A9-FC05-915F-FE8A928DD908}"/>
                  </a:ext>
                </a:extLst>
              </p:cNvPr>
              <p:cNvGrpSpPr/>
              <p:nvPr/>
            </p:nvGrpSpPr>
            <p:grpSpPr>
              <a:xfrm>
                <a:off x="3710209" y="1352590"/>
                <a:ext cx="4222725" cy="3201393"/>
                <a:chOff x="3697509" y="1352590"/>
                <a:chExt cx="4222725" cy="3201393"/>
              </a:xfrm>
            </p:grpSpPr>
            <p:pic>
              <p:nvPicPr>
                <p:cNvPr id="17" name="Obrázek 20">
                  <a:extLst>
                    <a:ext uri="{FF2B5EF4-FFF2-40B4-BE49-F238E27FC236}">
                      <a16:creationId xmlns:a16="http://schemas.microsoft.com/office/drawing/2014/main" id="{E1F9FAAF-8425-BB42-5EDB-71BC9484035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/>
                <a:srcRect l="1639" r="55079"/>
                <a:stretch/>
              </p:blipFill>
              <p:spPr>
                <a:xfrm>
                  <a:off x="3878414" y="1352590"/>
                  <a:ext cx="1695272" cy="2034223"/>
                </a:xfrm>
                <a:prstGeom prst="rect">
                  <a:avLst/>
                </a:prstGeom>
                <a:ln>
                  <a:solidFill>
                    <a:srgbClr val="685762">
                      <a:alpha val="12000"/>
                    </a:srgbClr>
                  </a:solidFill>
                </a:ln>
                <a:effectLst>
                  <a:softEdge rad="63500"/>
                </a:effectLst>
                <a:sp3d prstMaterial="flat"/>
              </p:spPr>
            </p:pic>
            <p:sp>
              <p:nvSpPr>
                <p:cNvPr id="32" name="Textfeld 31">
                  <a:extLst>
                    <a:ext uri="{FF2B5EF4-FFF2-40B4-BE49-F238E27FC236}">
                      <a16:creationId xmlns:a16="http://schemas.microsoft.com/office/drawing/2014/main" id="{951C1E60-679F-B98C-6F6B-5DDF01715E52}"/>
                    </a:ext>
                  </a:extLst>
                </p:cNvPr>
                <p:cNvSpPr txBox="1"/>
                <p:nvPr/>
              </p:nvSpPr>
              <p:spPr>
                <a:xfrm>
                  <a:off x="3697509" y="3445987"/>
                  <a:ext cx="4222725" cy="1107996"/>
                </a:xfrm>
                <a:prstGeom prst="rect">
                  <a:avLst/>
                </a:prstGeom>
                <a:noFill/>
                <a:ln>
                  <a:noFill/>
                </a:ln>
                <a:sp3d prstMaterial="flat"/>
              </p:spPr>
              <p:txBody>
                <a:bodyPr wrap="square">
                  <a:spAutoFit/>
                </a:bodyPr>
                <a:lstStyle/>
                <a:p>
                  <a:r>
                    <a:rPr lang="de-DE" sz="1100" dirty="0" err="1">
                      <a:solidFill>
                        <a:srgbClr val="222222"/>
                      </a:solidFill>
                    </a:rPr>
                    <a:t>Leedle</a:t>
                  </a:r>
                  <a:r>
                    <a:rPr lang="de-DE" sz="1100" dirty="0">
                      <a:solidFill>
                        <a:srgbClr val="222222"/>
                      </a:solidFill>
                    </a:rPr>
                    <a:t>, et al. CLEO, </a:t>
                  </a:r>
                  <a:r>
                    <a:rPr lang="en-US" sz="1100" dirty="0"/>
                    <a:t>pp. FM3M-7 (2018)</a:t>
                  </a:r>
                </a:p>
                <a:p>
                  <a:r>
                    <a:rPr lang="de-DE" sz="1100" dirty="0" err="1">
                      <a:solidFill>
                        <a:srgbClr val="222222"/>
                      </a:solidFill>
                    </a:rPr>
                    <a:t>Leedle</a:t>
                  </a:r>
                  <a:r>
                    <a:rPr lang="de-DE" sz="1100" dirty="0">
                      <a:solidFill>
                        <a:srgbClr val="222222"/>
                      </a:solidFill>
                    </a:rPr>
                    <a:t>, et al.</a:t>
                  </a:r>
                  <a:r>
                    <a:rPr lang="en-US" sz="1100" dirty="0">
                      <a:solidFill>
                        <a:srgbClr val="222222"/>
                      </a:solidFill>
                    </a:rPr>
                    <a:t> Opt. Lett. 40, 4344-4347 (2018)</a:t>
                  </a:r>
                </a:p>
                <a:p>
                  <a:r>
                    <a:rPr lang="en-US" sz="1100" dirty="0" err="1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rPr>
                    <a:t>Yousefi</a:t>
                  </a:r>
                  <a:r>
                    <a:rPr lang="en-US" sz="110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rPr>
                    <a:t> et al., Opt. Lett. 44, </a:t>
                  </a:r>
                  <a:r>
                    <a:rPr lang="de-DE" sz="1100" dirty="0"/>
                    <a:t>1520-1523 (2019)</a:t>
                  </a:r>
                </a:p>
                <a:p>
                  <a:r>
                    <a:rPr lang="de-DE" sz="110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rPr>
                    <a:t>Fishman et al., Nature </a:t>
                  </a:r>
                  <a:r>
                    <a:rPr lang="de-DE" sz="1100" dirty="0" err="1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rPr>
                    <a:t>Comm</a:t>
                  </a:r>
                  <a:r>
                    <a:rPr lang="de-DE" sz="110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rPr>
                    <a:t> </a:t>
                  </a:r>
                  <a:r>
                    <a:rPr lang="de-DE" sz="1100" dirty="0"/>
                    <a:t>14, 3687 (2023)</a:t>
                  </a:r>
                </a:p>
                <a:p>
                  <a:r>
                    <a:rPr lang="de-DE" sz="110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rPr>
                    <a:t>Black et al., PRAB 23, 114001 (2020) </a:t>
                  </a:r>
                  <a:endParaRPr lang="en-US" sz="11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endParaRPr>
                </a:p>
                <a:p>
                  <a:endParaRPr lang="en-GB" sz="1100" dirty="0"/>
                </a:p>
              </p:txBody>
            </p:sp>
          </p:grpSp>
          <p:pic>
            <p:nvPicPr>
              <p:cNvPr id="42" name="Obrázek 20">
                <a:extLst>
                  <a:ext uri="{FF2B5EF4-FFF2-40B4-BE49-F238E27FC236}">
                    <a16:creationId xmlns:a16="http://schemas.microsoft.com/office/drawing/2014/main" id="{DCBD6DBC-3214-3CF0-9884-26FD209B08F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54740" r="1861"/>
              <a:stretch/>
            </p:blipFill>
            <p:spPr>
              <a:xfrm>
                <a:off x="5967473" y="1355712"/>
                <a:ext cx="1699841" cy="2034223"/>
              </a:xfrm>
              <a:prstGeom prst="rect">
                <a:avLst/>
              </a:prstGeom>
              <a:ln>
                <a:solidFill>
                  <a:srgbClr val="685762">
                    <a:alpha val="12000"/>
                  </a:srgbClr>
                </a:solidFill>
              </a:ln>
              <a:effectLst>
                <a:softEdge rad="63500"/>
              </a:effectLst>
              <a:sp3d prstMaterial="flat"/>
            </p:spPr>
          </p:pic>
        </p:grpSp>
        <p:cxnSp>
          <p:nvCxnSpPr>
            <p:cNvPr id="44" name="Gerader Verbinder 43">
              <a:extLst>
                <a:ext uri="{FF2B5EF4-FFF2-40B4-BE49-F238E27FC236}">
                  <a16:creationId xmlns:a16="http://schemas.microsoft.com/office/drawing/2014/main" id="{771BA4D2-2D78-5233-84A5-92B611DEA88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61127" y="755690"/>
              <a:ext cx="1206346" cy="1263610"/>
            </a:xfrm>
            <a:prstGeom prst="line">
              <a:avLst/>
            </a:prstGeom>
            <a:ln w="12700">
              <a:solidFill>
                <a:srgbClr val="685762">
                  <a:alpha val="12000"/>
                </a:srgbClr>
              </a:solidFill>
            </a:ln>
            <a:sp3d prstMaterial="flat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Gerader Verbinder 45">
              <a:extLst>
                <a:ext uri="{FF2B5EF4-FFF2-40B4-BE49-F238E27FC236}">
                  <a16:creationId xmlns:a16="http://schemas.microsoft.com/office/drawing/2014/main" id="{C130B788-0E42-C64B-87FD-AC6EE51C3663}"/>
                </a:ext>
              </a:extLst>
            </p:cNvPr>
            <p:cNvCxnSpPr>
              <a:cxnSpLocks/>
            </p:cNvCxnSpPr>
            <p:nvPr/>
          </p:nvCxnSpPr>
          <p:spPr>
            <a:xfrm>
              <a:off x="4760264" y="2219325"/>
              <a:ext cx="1200859" cy="556628"/>
            </a:xfrm>
            <a:prstGeom prst="line">
              <a:avLst/>
            </a:prstGeom>
            <a:ln w="12700">
              <a:solidFill>
                <a:srgbClr val="685762">
                  <a:alpha val="12000"/>
                </a:srgbClr>
              </a:solidFill>
            </a:ln>
            <a:sp3d prstMaterial="flat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Textfeld 20">
            <a:extLst>
              <a:ext uri="{FF2B5EF4-FFF2-40B4-BE49-F238E27FC236}">
                <a16:creationId xmlns:a16="http://schemas.microsoft.com/office/drawing/2014/main" id="{33359D72-4FB7-585F-E72B-6197748F241C}"/>
              </a:ext>
            </a:extLst>
          </p:cNvPr>
          <p:cNvSpPr txBox="1"/>
          <p:nvPr/>
        </p:nvSpPr>
        <p:spPr>
          <a:xfrm>
            <a:off x="61662" y="1327692"/>
            <a:ext cx="293308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cs-CZ" sz="1800" dirty="0">
                <a:solidFill>
                  <a:srgbClr val="1F2041"/>
                </a:solidFill>
              </a:rPr>
              <a:t>Bonded silica gratings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58CC9870-8CDB-EF57-C47D-A8E9A4D01722}"/>
              </a:ext>
            </a:extLst>
          </p:cNvPr>
          <p:cNvSpPr txBox="1"/>
          <p:nvPr/>
        </p:nvSpPr>
        <p:spPr>
          <a:xfrm>
            <a:off x="3712990" y="718559"/>
            <a:ext cx="25282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DE" sz="1800" dirty="0"/>
              <a:t> Silicon p</a:t>
            </a:r>
            <a:r>
              <a:rPr lang="cs-CZ" sz="1800" dirty="0"/>
              <a:t>illar structures</a:t>
            </a:r>
            <a:endParaRPr lang="cs-CZ" sz="2400" dirty="0"/>
          </a:p>
        </p:txBody>
      </p:sp>
      <p:grpSp>
        <p:nvGrpSpPr>
          <p:cNvPr id="58" name="Gruppieren 57">
            <a:extLst>
              <a:ext uri="{FF2B5EF4-FFF2-40B4-BE49-F238E27FC236}">
                <a16:creationId xmlns:a16="http://schemas.microsoft.com/office/drawing/2014/main" id="{BCE539AB-1BE3-DFFE-23EF-A6136AC098B7}"/>
              </a:ext>
            </a:extLst>
          </p:cNvPr>
          <p:cNvGrpSpPr/>
          <p:nvPr/>
        </p:nvGrpSpPr>
        <p:grpSpPr>
          <a:xfrm>
            <a:off x="581768" y="1809536"/>
            <a:ext cx="3434671" cy="4077614"/>
            <a:chOff x="581768" y="1809536"/>
            <a:chExt cx="3434671" cy="4077614"/>
          </a:xfrm>
        </p:grpSpPr>
        <p:grpSp>
          <p:nvGrpSpPr>
            <p:cNvPr id="53" name="Gruppieren 52">
              <a:extLst>
                <a:ext uri="{FF2B5EF4-FFF2-40B4-BE49-F238E27FC236}">
                  <a16:creationId xmlns:a16="http://schemas.microsoft.com/office/drawing/2014/main" id="{3A5B3F65-CC7B-63DE-828B-5D3F92B872A8}"/>
                </a:ext>
              </a:extLst>
            </p:cNvPr>
            <p:cNvGrpSpPr/>
            <p:nvPr/>
          </p:nvGrpSpPr>
          <p:grpSpPr>
            <a:xfrm>
              <a:off x="581768" y="1809536"/>
              <a:ext cx="2676483" cy="3847317"/>
              <a:chOff x="790768" y="101599"/>
              <a:chExt cx="2676483" cy="3847317"/>
            </a:xfrm>
          </p:grpSpPr>
          <p:sp>
            <p:nvSpPr>
              <p:cNvPr id="39" name="Rechteck: abgerundete Ecken 38">
                <a:extLst>
                  <a:ext uri="{FF2B5EF4-FFF2-40B4-BE49-F238E27FC236}">
                    <a16:creationId xmlns:a16="http://schemas.microsoft.com/office/drawing/2014/main" id="{88D05D2B-3AE5-F1C6-6698-2A8ACE62B0A7}"/>
                  </a:ext>
                </a:extLst>
              </p:cNvPr>
              <p:cNvSpPr/>
              <p:nvPr/>
            </p:nvSpPr>
            <p:spPr>
              <a:xfrm>
                <a:off x="790768" y="101599"/>
                <a:ext cx="2676483" cy="3847317"/>
              </a:xfrm>
              <a:prstGeom prst="roundRect">
                <a:avLst>
                  <a:gd name="adj" fmla="val 6844"/>
                </a:avLst>
              </a:prstGeom>
              <a:solidFill>
                <a:srgbClr val="C0C4CF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>
                  <a:latin typeface="Humanst521 BT" panose="020B0602020204020204" pitchFamily="34" charset="0"/>
                </a:endParaRPr>
              </a:p>
            </p:txBody>
          </p:sp>
          <p:pic>
            <p:nvPicPr>
              <p:cNvPr id="16" name="Obrázek 15">
                <a:extLst>
                  <a:ext uri="{FF2B5EF4-FFF2-40B4-BE49-F238E27FC236}">
                    <a16:creationId xmlns:a16="http://schemas.microsoft.com/office/drawing/2014/main" id="{2C2AED00-D12D-C2C7-6157-01DB2B6C0FB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1841" t="8844" r="64400" b="6302"/>
              <a:stretch/>
            </p:blipFill>
            <p:spPr>
              <a:xfrm>
                <a:off x="1017959" y="203200"/>
                <a:ext cx="2263637" cy="2360186"/>
              </a:xfrm>
              <a:prstGeom prst="rect">
                <a:avLst/>
              </a:prstGeom>
              <a:effectLst>
                <a:softEdge rad="63500"/>
              </a:effectLst>
            </p:spPr>
          </p:pic>
        </p:grpSp>
        <p:sp>
          <p:nvSpPr>
            <p:cNvPr id="57" name="Textfeld 56">
              <a:extLst>
                <a:ext uri="{FF2B5EF4-FFF2-40B4-BE49-F238E27FC236}">
                  <a16:creationId xmlns:a16="http://schemas.microsoft.com/office/drawing/2014/main" id="{0259DC15-5ED0-5475-A83B-63CB3F715B21}"/>
                </a:ext>
              </a:extLst>
            </p:cNvPr>
            <p:cNvSpPr txBox="1"/>
            <p:nvPr/>
          </p:nvSpPr>
          <p:spPr>
            <a:xfrm>
              <a:off x="672225" y="4271323"/>
              <a:ext cx="3344214" cy="161582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100" dirty="0">
                  <a:solidFill>
                    <a:srgbClr val="222222"/>
                  </a:solidFill>
                </a:rPr>
                <a:t>Peralta et</a:t>
              </a:r>
              <a:r>
                <a:rPr lang="cs-CZ" sz="1100" dirty="0">
                  <a:solidFill>
                    <a:srgbClr val="222222"/>
                  </a:solidFill>
                </a:rPr>
                <a:t> </a:t>
              </a:r>
              <a:r>
                <a:rPr lang="en-US" sz="1100" dirty="0">
                  <a:solidFill>
                    <a:srgbClr val="222222"/>
                  </a:solidFill>
                </a:rPr>
                <a:t>al. Nature 503, 91–94 (2013)</a:t>
              </a:r>
            </a:p>
            <a:p>
              <a:r>
                <a:rPr lang="en-US" sz="1100" dirty="0"/>
                <a:t>Koyama, K., et al. IPAC (2014)</a:t>
              </a:r>
              <a:endParaRPr lang="en-US" sz="1100" dirty="0">
                <a:solidFill>
                  <a:srgbClr val="222222"/>
                </a:solidFill>
              </a:endParaRPr>
            </a:p>
            <a:p>
              <a:r>
                <a:rPr lang="en-US" sz="1100" dirty="0">
                  <a:solidFill>
                    <a:srgbClr val="222222"/>
                  </a:solidFill>
                </a:rPr>
                <a:t>Wei et al., Appl. Optics 56(29) </a:t>
              </a:r>
              <a:r>
                <a:rPr lang="de-DE" sz="1100" dirty="0"/>
                <a:t>(2017)</a:t>
              </a:r>
            </a:p>
            <a:p>
              <a:r>
                <a:rPr lang="de-DE" sz="1100" dirty="0"/>
                <a:t>Wie et al., Physics </a:t>
              </a:r>
              <a:r>
                <a:rPr lang="de-DE" sz="1100" dirty="0" err="1"/>
                <a:t>of</a:t>
              </a:r>
              <a:r>
                <a:rPr lang="de-DE" sz="1100" dirty="0"/>
                <a:t> Plasmas 24.7 (2017)</a:t>
              </a:r>
            </a:p>
            <a:p>
              <a:r>
                <a:rPr lang="en-US" sz="1100" dirty="0">
                  <a:solidFill>
                    <a:srgbClr val="222222"/>
                  </a:solidFill>
                </a:rPr>
                <a:t>Cesar et al., NIMA 909, 252-256 (2018)</a:t>
              </a:r>
            </a:p>
            <a:p>
              <a:r>
                <a:rPr lang="en-US" sz="1100" dirty="0">
                  <a:solidFill>
                    <a:srgbClr val="222222"/>
                  </a:solidFill>
                </a:rPr>
                <a:t>Cesar et al., Optics Expr., </a:t>
              </a:r>
              <a:r>
                <a:rPr lang="de-DE" sz="1100" dirty="0"/>
                <a:t>26(22), (2018)</a:t>
              </a:r>
              <a:endParaRPr lang="en-US" sz="1100" dirty="0">
                <a:solidFill>
                  <a:srgbClr val="222222"/>
                </a:solidFill>
              </a:endParaRPr>
            </a:p>
            <a:p>
              <a:r>
                <a:rPr lang="de-DE" sz="1100" dirty="0"/>
                <a:t>Crisp  et al., arXiv:2310.12384</a:t>
              </a:r>
              <a:r>
                <a:rPr lang="en-US" sz="1100" dirty="0">
                  <a:solidFill>
                    <a:srgbClr val="222222"/>
                  </a:solidFill>
                </a:rPr>
                <a:t> (2023)</a:t>
              </a:r>
            </a:p>
            <a:p>
              <a:endParaRPr lang="en-US" sz="1100" dirty="0">
                <a:solidFill>
                  <a:srgbClr val="222222"/>
                </a:solidFill>
              </a:endParaRPr>
            </a:p>
            <a:p>
              <a:endParaRPr lang="en-GB" sz="1100" dirty="0"/>
            </a:p>
          </p:txBody>
        </p:sp>
      </p:grpSp>
      <p:sp>
        <p:nvSpPr>
          <p:cNvPr id="27" name="Textfeld 26">
            <a:extLst>
              <a:ext uri="{FF2B5EF4-FFF2-40B4-BE49-F238E27FC236}">
                <a16:creationId xmlns:a16="http://schemas.microsoft.com/office/drawing/2014/main" id="{A148AE2A-521A-6D10-2403-65A5D6FF7D88}"/>
              </a:ext>
            </a:extLst>
          </p:cNvPr>
          <p:cNvSpPr txBox="1"/>
          <p:nvPr/>
        </p:nvSpPr>
        <p:spPr>
          <a:xfrm>
            <a:off x="8105103" y="1164531"/>
            <a:ext cx="2326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DE" sz="1800" dirty="0">
                <a:solidFill>
                  <a:srgbClr val="222222"/>
                </a:solidFill>
              </a:rPr>
              <a:t>Top </a:t>
            </a:r>
            <a:r>
              <a:rPr lang="de-DE" sz="1800" dirty="0" err="1">
                <a:solidFill>
                  <a:srgbClr val="222222"/>
                </a:solidFill>
              </a:rPr>
              <a:t>illumination</a:t>
            </a:r>
            <a:endParaRPr lang="cs-CZ" sz="1800" dirty="0">
              <a:solidFill>
                <a:srgbClr val="222222"/>
              </a:solidFill>
            </a:endParaRPr>
          </a:p>
        </p:txBody>
      </p:sp>
      <p:sp>
        <p:nvSpPr>
          <p:cNvPr id="43" name="Textfeld 19">
            <a:extLst>
              <a:ext uri="{FF2B5EF4-FFF2-40B4-BE49-F238E27FC236}">
                <a16:creationId xmlns:a16="http://schemas.microsoft.com/office/drawing/2014/main" id="{DC794D82-863A-BB63-A900-DF6FCD1B0C73}"/>
              </a:ext>
            </a:extLst>
          </p:cNvPr>
          <p:cNvSpPr txBox="1"/>
          <p:nvPr/>
        </p:nvSpPr>
        <p:spPr>
          <a:xfrm>
            <a:off x="-784881" y="730791"/>
            <a:ext cx="3049546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cs-CZ" sz="4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2013</a:t>
            </a:r>
            <a:r>
              <a:rPr lang="cs-CZ" sz="2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endParaRPr lang="de-DE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5" name="Textfeld 35">
            <a:extLst>
              <a:ext uri="{FF2B5EF4-FFF2-40B4-BE49-F238E27FC236}">
                <a16:creationId xmlns:a16="http://schemas.microsoft.com/office/drawing/2014/main" id="{A5B09914-0982-D421-C3B6-E3743201D15E}"/>
              </a:ext>
            </a:extLst>
          </p:cNvPr>
          <p:cNvSpPr txBox="1"/>
          <p:nvPr/>
        </p:nvSpPr>
        <p:spPr>
          <a:xfrm>
            <a:off x="7506355" y="584708"/>
            <a:ext cx="2652094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cs-CZ" sz="4400" b="1" dirty="0">
                <a:solidFill>
                  <a:srgbClr val="31859C"/>
                </a:solidFill>
              </a:rPr>
              <a:t>2021</a:t>
            </a:r>
            <a:endParaRPr lang="de-DE" sz="3600" b="1" dirty="0">
              <a:solidFill>
                <a:srgbClr val="31859C"/>
              </a:solidFill>
            </a:endParaRPr>
          </a:p>
        </p:txBody>
      </p:sp>
      <p:sp>
        <p:nvSpPr>
          <p:cNvPr id="47" name="Textfeld 12">
            <a:extLst>
              <a:ext uri="{FF2B5EF4-FFF2-40B4-BE49-F238E27FC236}">
                <a16:creationId xmlns:a16="http://schemas.microsoft.com/office/drawing/2014/main" id="{D68BC3D8-BC32-8F01-7877-CFF52A3FE02F}"/>
              </a:ext>
            </a:extLst>
          </p:cNvPr>
          <p:cNvSpPr txBox="1"/>
          <p:nvPr/>
        </p:nvSpPr>
        <p:spPr>
          <a:xfrm>
            <a:off x="2761249" y="176338"/>
            <a:ext cx="2652094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cs-CZ" sz="4400" b="1" dirty="0">
                <a:solidFill>
                  <a:srgbClr val="6F5EA6"/>
                </a:solidFill>
              </a:rPr>
              <a:t>2015</a:t>
            </a:r>
            <a:endParaRPr lang="de-DE" sz="3600" b="1" dirty="0">
              <a:solidFill>
                <a:srgbClr val="3185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154277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1" grpId="0"/>
      <p:bldP spid="23" grpId="0"/>
      <p:bldP spid="27" grpId="0"/>
      <p:bldP spid="43" grpId="0"/>
      <p:bldP spid="45" grpId="0"/>
      <p:bldP spid="4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42C61A0-6F80-444E-9F42-31CFA64396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31247" y="6559297"/>
            <a:ext cx="776973" cy="365125"/>
          </a:xfrm>
        </p:spPr>
        <p:txBody>
          <a:bodyPr/>
          <a:lstStyle/>
          <a:p>
            <a:fld id="{1F09A733-2CF0-49AA-9281-D333DC9D2330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85A3491-5202-4111-A11D-7576F6F1BB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5229" y="2492640"/>
            <a:ext cx="10993643" cy="1030492"/>
          </a:xfrm>
        </p:spPr>
        <p:txBody>
          <a:bodyPr>
            <a:normAutofit fontScale="90000"/>
          </a:bodyPr>
          <a:lstStyle/>
          <a:p>
            <a:pPr algn="ctr"/>
            <a:r>
              <a:rPr lang="en-US" sz="6000" dirty="0"/>
              <a:t>Guiding of sub-relativistic </a:t>
            </a:r>
            <a:br>
              <a:rPr lang="en-US" sz="6000" dirty="0"/>
            </a:br>
            <a:r>
              <a:rPr lang="en-US" sz="6000" dirty="0"/>
              <a:t>electrons inside DLAs </a:t>
            </a:r>
            <a:br>
              <a:rPr lang="en-US" sz="6000" dirty="0"/>
            </a:br>
            <a:r>
              <a:rPr lang="en-US" sz="3100" dirty="0"/>
              <a:t>(in plane parallel to substrate)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10635664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Rechteck: abgerundete Ecken 96">
            <a:extLst>
              <a:ext uri="{FF2B5EF4-FFF2-40B4-BE49-F238E27FC236}">
                <a16:creationId xmlns:a16="http://schemas.microsoft.com/office/drawing/2014/main" id="{15FDCB47-9B69-0B22-4F87-2CF70223253C}"/>
              </a:ext>
            </a:extLst>
          </p:cNvPr>
          <p:cNvSpPr/>
          <p:nvPr/>
        </p:nvSpPr>
        <p:spPr>
          <a:xfrm>
            <a:off x="5285497" y="939680"/>
            <a:ext cx="4943232" cy="2965973"/>
          </a:xfrm>
          <a:prstGeom prst="roundRect">
            <a:avLst>
              <a:gd name="adj" fmla="val 8317"/>
            </a:avLst>
          </a:prstGeom>
          <a:solidFill>
            <a:schemeClr val="tx2">
              <a:lumMod val="50000"/>
            </a:schemeClr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211" name="Rechteck 210">
            <a:extLst>
              <a:ext uri="{FF2B5EF4-FFF2-40B4-BE49-F238E27FC236}">
                <a16:creationId xmlns:a16="http://schemas.microsoft.com/office/drawing/2014/main" id="{1651BA3B-63FA-CEE8-8084-D8AFA6D14ECF}"/>
              </a:ext>
            </a:extLst>
          </p:cNvPr>
          <p:cNvSpPr/>
          <p:nvPr/>
        </p:nvSpPr>
        <p:spPr>
          <a:xfrm>
            <a:off x="4893238" y="4136153"/>
            <a:ext cx="1993495" cy="1244813"/>
          </a:xfrm>
          <a:prstGeom prst="rect">
            <a:avLst/>
          </a:prstGeom>
          <a:solidFill>
            <a:schemeClr val="accent1">
              <a:alpha val="38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9" name="Rechteck 208">
            <a:extLst>
              <a:ext uri="{FF2B5EF4-FFF2-40B4-BE49-F238E27FC236}">
                <a16:creationId xmlns:a16="http://schemas.microsoft.com/office/drawing/2014/main" id="{0E495D9F-973B-A76E-EAAA-DA0E3B0FF5EE}"/>
              </a:ext>
            </a:extLst>
          </p:cNvPr>
          <p:cNvSpPr/>
          <p:nvPr/>
        </p:nvSpPr>
        <p:spPr>
          <a:xfrm>
            <a:off x="2295822" y="4129444"/>
            <a:ext cx="1993495" cy="1244813"/>
          </a:xfrm>
          <a:prstGeom prst="rect">
            <a:avLst/>
          </a:prstGeom>
          <a:solidFill>
            <a:schemeClr val="accent1">
              <a:alpha val="38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158">
                <a:extLst>
                  <a:ext uri="{FF2B5EF4-FFF2-40B4-BE49-F238E27FC236}">
                    <a16:creationId xmlns:a16="http://schemas.microsoft.com/office/drawing/2014/main" id="{C363D3D3-DCE6-E635-C378-A767DC8E0E35}"/>
                  </a:ext>
                </a:extLst>
              </p:cNvPr>
              <p:cNvSpPr/>
              <p:nvPr/>
            </p:nvSpPr>
            <p:spPr>
              <a:xfrm>
                <a:off x="465612" y="1199415"/>
                <a:ext cx="3551907" cy="2126590"/>
              </a:xfrm>
              <a:prstGeom prst="rect">
                <a:avLst/>
              </a:prstGeom>
              <a:solidFill>
                <a:schemeClr val="bg1">
                  <a:alpha val="25000"/>
                </a:schemeClr>
              </a:solidFill>
            </p:spPr>
            <p:txBody>
              <a:bodyPr wrap="square" lIns="36000" tIns="72000" rIns="36000" bIns="72000" anchor="ctr" anchorCtr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de-DE" sz="2000" dirty="0">
                    <a:solidFill>
                      <a:schemeClr val="bg1"/>
                    </a:solidFill>
                  </a:rPr>
                  <a:t>Force </a:t>
                </a:r>
                <a:r>
                  <a:rPr lang="de-DE" sz="2000" dirty="0" err="1">
                    <a:solidFill>
                      <a:schemeClr val="bg1"/>
                    </a:solidFill>
                  </a:rPr>
                  <a:t>acting</a:t>
                </a:r>
                <a:r>
                  <a:rPr lang="de-DE" sz="2000" dirty="0">
                    <a:solidFill>
                      <a:schemeClr val="bg1"/>
                    </a:solidFill>
                  </a:rPr>
                  <a:t> on </a:t>
                </a:r>
                <a:r>
                  <a:rPr lang="de-DE" sz="2000" dirty="0" err="1">
                    <a:solidFill>
                      <a:schemeClr val="bg1"/>
                    </a:solidFill>
                  </a:rPr>
                  <a:t>electrons</a:t>
                </a:r>
                <a:r>
                  <a:rPr lang="de-DE" sz="2000" dirty="0">
                    <a:solidFill>
                      <a:schemeClr val="bg1"/>
                    </a:solidFill>
                  </a:rPr>
                  <a:t>:  </a:t>
                </a:r>
                <a:endParaRPr lang="en-US" sz="2000" b="1" i="1" dirty="0">
                  <a:solidFill>
                    <a:srgbClr val="FFC000"/>
                  </a:solidFill>
                  <a:latin typeface="Cambria Math" panose="020405030504060302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1" i="1">
                              <a:solidFill>
                                <a:srgbClr val="73DED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n-US" sz="2000" b="1">
                              <a:solidFill>
                                <a:srgbClr val="73DEDE"/>
                              </a:solidFill>
                              <a:latin typeface="Cambria Math" panose="02040503050406030204" pitchFamily="18" charset="0"/>
                            </a:rPr>
                            <m:t>F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de-DE" sz="2000" b="1" i="0" smtClean="0">
                              <a:solidFill>
                                <a:srgbClr val="73DEDE"/>
                              </a:solidFill>
                              <a:latin typeface="Cambria Math" panose="02040503050406030204" pitchFamily="18" charset="0"/>
                            </a:rPr>
                            <m:t>z</m:t>
                          </m:r>
                        </m:sub>
                      </m:sSub>
                      <m:r>
                        <m:rPr>
                          <m:nor/>
                        </m:rPr>
                        <a:rPr lang="en-US" sz="2000" b="1">
                          <a:solidFill>
                            <a:srgbClr val="73DEDE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r>
                        <a:rPr lang="de-DE" sz="2000" b="1" i="1" smtClean="0">
                          <a:solidFill>
                            <a:srgbClr val="73DEDE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000" b="1" i="1">
                              <a:solidFill>
                                <a:srgbClr val="73DEDE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de-DE" sz="2000" b="1" i="0" smtClean="0">
                              <a:solidFill>
                                <a:srgbClr val="73DEDE"/>
                              </a:solidFill>
                              <a:latin typeface="Cambria Math" panose="02040503050406030204" pitchFamily="18" charset="0"/>
                            </a:rPr>
                            <m:t>e</m:t>
                          </m:r>
                          <m:r>
                            <m:rPr>
                              <m:nor/>
                            </m:rPr>
                            <a:rPr lang="en-US" sz="2000" b="1">
                              <a:solidFill>
                                <a:srgbClr val="73DEDE"/>
                              </a:solidFill>
                              <a:latin typeface="Cambria Math" panose="02040503050406030204" pitchFamily="18" charset="0"/>
                            </a:rPr>
                            <m:t>c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n-US" sz="2000" b="1">
                              <a:solidFill>
                                <a:srgbClr val="73DEDE"/>
                              </a:solidFill>
                              <a:latin typeface="Cambria Math" panose="02040503050406030204" pitchFamily="18" charset="0"/>
                            </a:rPr>
                            <m:t>βγ</m:t>
                          </m:r>
                        </m:den>
                      </m:f>
                      <m:sSub>
                        <m:sSubPr>
                          <m:ctrlPr>
                            <a:rPr lang="en-US" sz="2000" b="1" i="1">
                              <a:solidFill>
                                <a:srgbClr val="73DED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n-US" sz="2000" b="1">
                              <a:solidFill>
                                <a:srgbClr val="73DEDE"/>
                              </a:solidFill>
                              <a:latin typeface="Cambria Math" panose="02040503050406030204" pitchFamily="18" charset="0"/>
                            </a:rPr>
                            <m:t>C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2000" b="1">
                              <a:solidFill>
                                <a:srgbClr val="73DEDE"/>
                              </a:solidFill>
                              <a:latin typeface="Cambria Math" panose="02040503050406030204" pitchFamily="18" charset="0"/>
                            </a:rPr>
                            <m:t>C</m:t>
                          </m:r>
                        </m:sub>
                      </m:sSub>
                      <m:func>
                        <m:funcPr>
                          <m:ctrlPr>
                            <a:rPr lang="en-US" sz="2000" b="1" i="1">
                              <a:solidFill>
                                <a:srgbClr val="73DEDE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nor/>
                            </m:rPr>
                            <a:rPr lang="en-US" sz="2000" b="1">
                              <a:solidFill>
                                <a:srgbClr val="73DEDE"/>
                              </a:solidFill>
                              <a:latin typeface="Cambria Math" panose="02040503050406030204" pitchFamily="18" charset="0"/>
                            </a:rPr>
                            <m:t>cosh</m:t>
                          </m:r>
                        </m:fName>
                        <m:e>
                          <m:d>
                            <m:dPr>
                              <m:ctrlPr>
                                <a:rPr lang="en-US" sz="2000" b="1" i="1">
                                  <a:solidFill>
                                    <a:srgbClr val="73DED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000" b="1" i="1">
                                      <a:solidFill>
                                        <a:srgbClr val="73DEDE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nor/>
                                    </m:rPr>
                                    <a:rPr lang="en-US" sz="2000" b="1">
                                      <a:solidFill>
                                        <a:srgbClr val="73DEDE"/>
                                      </a:solidFill>
                                      <a:latin typeface="Cambria Math" panose="02040503050406030204" pitchFamily="18" charset="0"/>
                                    </a:rPr>
                                    <m:t>k</m:t>
                                  </m:r>
                                </m:e>
                                <m:sub>
                                  <m:r>
                                    <m:rPr>
                                      <m:nor/>
                                    </m:rPr>
                                    <a:rPr lang="de-DE" sz="2000" b="1" i="0" smtClean="0">
                                      <a:solidFill>
                                        <a:srgbClr val="73DEDE"/>
                                      </a:solidFill>
                                      <a:latin typeface="Cambria Math" panose="02040503050406030204" pitchFamily="18" charset="0"/>
                                    </a:rPr>
                                    <m:t>z</m:t>
                                  </m:r>
                                </m:sub>
                              </m:sSub>
                              <m:r>
                                <m:rPr>
                                  <m:nor/>
                                </m:rPr>
                                <a:rPr lang="de-DE" sz="2000" b="1" i="0" smtClean="0">
                                  <a:solidFill>
                                    <a:srgbClr val="73DEDE"/>
                                  </a:solidFill>
                                  <a:latin typeface="Cambria Math" panose="02040503050406030204" pitchFamily="18" charset="0"/>
                                </a:rPr>
                                <m:t>x</m:t>
                              </m:r>
                            </m:e>
                          </m:d>
                        </m:e>
                      </m:func>
                      <m:func>
                        <m:funcPr>
                          <m:ctrlPr>
                            <a:rPr lang="en-US" sz="2000" b="1" i="1">
                              <a:solidFill>
                                <a:srgbClr val="73DEDE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nor/>
                            </m:rPr>
                            <a:rPr lang="en-US" sz="2000" b="1">
                              <a:solidFill>
                                <a:srgbClr val="73DEDE"/>
                              </a:solidFill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en-US" sz="2000" b="1" i="1">
                                  <a:solidFill>
                                    <a:srgbClr val="73DED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000" b="1" i="1">
                                      <a:solidFill>
                                        <a:srgbClr val="73DEDE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nor/>
                                    </m:rPr>
                                    <a:rPr lang="en-US" sz="2000" b="1">
                                      <a:solidFill>
                                        <a:srgbClr val="73DEDE"/>
                                      </a:solidFill>
                                      <a:latin typeface="Cambria Math" panose="02040503050406030204" pitchFamily="18" charset="0"/>
                                    </a:rPr>
                                    <m:t>φ</m:t>
                                  </m:r>
                                </m:e>
                                <m:sub>
                                  <m:r>
                                    <m:rPr>
                                      <m:nor/>
                                    </m:rPr>
                                    <a:rPr lang="en-US" sz="2000" b="1">
                                      <a:solidFill>
                                        <a:srgbClr val="73DEDE"/>
                                      </a:solidFill>
                                      <a:latin typeface="Cambria Math" panose="02040503050406030204" pitchFamily="18" charset="0"/>
                                    </a:rPr>
                                    <m:t>s</m:t>
                                  </m:r>
                                </m:sub>
                              </m:sSub>
                            </m:e>
                          </m:d>
                        </m:e>
                      </m:func>
                    </m:oMath>
                  </m:oMathPara>
                </a14:m>
                <a:endParaRPr lang="de-DE" sz="2000" b="1" i="1" dirty="0">
                  <a:solidFill>
                    <a:srgbClr val="73DEDE"/>
                  </a:solidFill>
                  <a:latin typeface="Cambria Math" panose="02040503050406030204" pitchFamily="18" charset="0"/>
                </a:endParaRPr>
              </a:p>
              <a:p>
                <a:pPr algn="ctr"/>
                <a:endParaRPr lang="de-DE" sz="2000" b="1" i="1" dirty="0">
                  <a:solidFill>
                    <a:srgbClr val="73DEDE"/>
                  </a:solidFill>
                  <a:latin typeface="Cambria Math" panose="020405030504060302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1" i="1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n-US" sz="2000" b="1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  <m:t>F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de-DE" sz="2000" b="1" i="0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  <m:t>x</m:t>
                          </m:r>
                        </m:sub>
                      </m:sSub>
                      <m:r>
                        <m:rPr>
                          <m:nor/>
                        </m:rPr>
                        <a:rPr lang="en-US" sz="2000" b="1">
                          <a:solidFill>
                            <a:srgbClr val="FFC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nor/>
                        </m:rPr>
                        <a:rPr lang="de-DE" sz="2000" b="1" i="0" smtClean="0">
                          <a:solidFill>
                            <a:srgbClr val="FFC000"/>
                          </a:solidFill>
                          <a:latin typeface="Cambria Math" panose="02040503050406030204" pitchFamily="18" charset="0"/>
                        </a:rPr>
                        <m:t>   </m:t>
                      </m:r>
                      <m:r>
                        <m:rPr>
                          <m:nor/>
                        </m:rPr>
                        <a:rPr lang="en-US" sz="2000" b="1">
                          <a:solidFill>
                            <a:srgbClr val="FFC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US" sz="2000" b="1" i="1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de-DE" sz="2000" b="1" i="0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  <m:t>e</m:t>
                          </m:r>
                          <m:r>
                            <m:rPr>
                              <m:nor/>
                            </m:rPr>
                            <a:rPr lang="en-US" sz="2000" b="1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  <m:t>c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n-US" sz="2000" b="1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  <m:t>βγ</m:t>
                          </m:r>
                        </m:den>
                      </m:f>
                      <m:sSub>
                        <m:sSubPr>
                          <m:ctrlPr>
                            <a:rPr lang="en-US" sz="2000" b="1" i="1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n-US" sz="2000" b="1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  <m:t>C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2000" b="1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  <m:t>C</m:t>
                          </m:r>
                        </m:sub>
                      </m:sSub>
                      <m:f>
                        <m:fPr>
                          <m:ctrlPr>
                            <a:rPr lang="en-US" sz="2000" b="1" i="1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US" sz="2000" b="1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n-US" sz="2000" b="1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  <m:t>γ</m:t>
                          </m:r>
                        </m:den>
                      </m:f>
                      <m:func>
                        <m:funcPr>
                          <m:ctrlPr>
                            <a:rPr lang="en-US" sz="2000" b="1" i="1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nor/>
                            </m:rPr>
                            <a:rPr lang="en-US" sz="2000" b="1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  <m:t>sinh</m:t>
                          </m:r>
                        </m:fName>
                        <m:e>
                          <m:d>
                            <m:dPr>
                              <m:ctrlPr>
                                <a:rPr lang="en-US" sz="2000" b="1" i="1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000" b="1" i="1">
                                      <a:solidFill>
                                        <a:srgbClr val="FFC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nor/>
                                    </m:rPr>
                                    <a:rPr lang="en-US" sz="2000" b="1">
                                      <a:solidFill>
                                        <a:srgbClr val="FFC000"/>
                                      </a:solidFill>
                                      <a:latin typeface="Cambria Math" panose="02040503050406030204" pitchFamily="18" charset="0"/>
                                    </a:rPr>
                                    <m:t>k</m:t>
                                  </m:r>
                                </m:e>
                                <m:sub>
                                  <m:r>
                                    <m:rPr>
                                      <m:nor/>
                                    </m:rPr>
                                    <a:rPr lang="de-DE" sz="2000" b="1" i="0" smtClean="0">
                                      <a:solidFill>
                                        <a:srgbClr val="FFC000"/>
                                      </a:solidFill>
                                      <a:latin typeface="Cambria Math" panose="02040503050406030204" pitchFamily="18" charset="0"/>
                                    </a:rPr>
                                    <m:t>z</m:t>
                                  </m:r>
                                </m:sub>
                              </m:sSub>
                              <m:r>
                                <a:rPr lang="de-DE" sz="2000" b="1" i="0" smtClean="0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</a:rPr>
                                <m:t>𝐱</m:t>
                              </m:r>
                            </m:e>
                          </m:d>
                        </m:e>
                      </m:func>
                      <m:func>
                        <m:funcPr>
                          <m:ctrlPr>
                            <a:rPr lang="en-US" sz="2000" b="1" i="1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nor/>
                            </m:rPr>
                            <a:rPr lang="en-US" sz="2000" b="1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en-US" sz="2000" b="1" i="1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000" b="1" i="1">
                                      <a:solidFill>
                                        <a:srgbClr val="FFC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nor/>
                                    </m:rPr>
                                    <a:rPr lang="en-US" sz="2000" b="1">
                                      <a:solidFill>
                                        <a:srgbClr val="FFC000"/>
                                      </a:solidFill>
                                      <a:latin typeface="Cambria Math" panose="02040503050406030204" pitchFamily="18" charset="0"/>
                                    </a:rPr>
                                    <m:t>φ</m:t>
                                  </m:r>
                                </m:e>
                                <m:sub>
                                  <m:r>
                                    <m:rPr>
                                      <m:nor/>
                                    </m:rPr>
                                    <a:rPr lang="en-US" sz="2000" b="1">
                                      <a:solidFill>
                                        <a:srgbClr val="FFC000"/>
                                      </a:solidFill>
                                      <a:latin typeface="Cambria Math" panose="02040503050406030204" pitchFamily="18" charset="0"/>
                                    </a:rPr>
                                    <m:t>s</m:t>
                                  </m:r>
                                </m:sub>
                              </m:sSub>
                            </m:e>
                          </m:d>
                        </m:e>
                      </m:func>
                    </m:oMath>
                  </m:oMathPara>
                </a14:m>
                <a:endParaRPr lang="en-US" sz="2000" b="1" dirty="0">
                  <a:solidFill>
                    <a:srgbClr val="73DEDE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Rectangle 158">
                <a:extLst>
                  <a:ext uri="{FF2B5EF4-FFF2-40B4-BE49-F238E27FC236}">
                    <a16:creationId xmlns:a16="http://schemas.microsoft.com/office/drawing/2014/main" id="{C363D3D3-DCE6-E635-C378-A767DC8E0E3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5612" y="1199415"/>
                <a:ext cx="3551907" cy="212659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itle 1">
            <a:extLst>
              <a:ext uri="{FF2B5EF4-FFF2-40B4-BE49-F238E27FC236}">
                <a16:creationId xmlns:a16="http://schemas.microsoft.com/office/drawing/2014/main" id="{3027B718-B470-951A-B6E1-A4AB240E46CE}"/>
              </a:ext>
            </a:extLst>
          </p:cNvPr>
          <p:cNvSpPr txBox="1">
            <a:spLocks/>
          </p:cNvSpPr>
          <p:nvPr/>
        </p:nvSpPr>
        <p:spPr>
          <a:xfrm>
            <a:off x="625229" y="215602"/>
            <a:ext cx="10993643" cy="643215"/>
          </a:xfr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3600" b="1" dirty="0"/>
              <a:t>Guiding</a:t>
            </a:r>
            <a:r>
              <a:rPr lang="en-US" altLang="ja-JP" sz="3600" dirty="0"/>
              <a:t> with Alternating Phase Focusing</a:t>
            </a:r>
          </a:p>
          <a:p>
            <a:r>
              <a:rPr lang="en-US" sz="2000" dirty="0"/>
              <a:t>  (without acceleration)</a:t>
            </a:r>
            <a:endParaRPr lang="en-US" sz="1800" dirty="0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A5D4A8FB-235F-D813-879D-2247BAC16E7E}"/>
              </a:ext>
            </a:extLst>
          </p:cNvPr>
          <p:cNvSpPr/>
          <p:nvPr/>
        </p:nvSpPr>
        <p:spPr>
          <a:xfrm>
            <a:off x="1074057" y="1698171"/>
            <a:ext cx="2002520" cy="690466"/>
          </a:xfrm>
          <a:prstGeom prst="rect">
            <a:avLst/>
          </a:prstGeom>
          <a:solidFill>
            <a:srgbClr val="42586A">
              <a:alpha val="82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A1752B26-4753-A560-6985-98A51BA92185}"/>
              </a:ext>
            </a:extLst>
          </p:cNvPr>
          <p:cNvSpPr/>
          <p:nvPr/>
        </p:nvSpPr>
        <p:spPr>
          <a:xfrm>
            <a:off x="1100414" y="2635539"/>
            <a:ext cx="2009371" cy="690466"/>
          </a:xfrm>
          <a:prstGeom prst="rect">
            <a:avLst/>
          </a:prstGeom>
          <a:solidFill>
            <a:srgbClr val="42586A">
              <a:alpha val="82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3830339D-EDCA-C141-517C-DEECAF8DA8DE}"/>
              </a:ext>
            </a:extLst>
          </p:cNvPr>
          <p:cNvSpPr txBox="1"/>
          <p:nvPr/>
        </p:nvSpPr>
        <p:spPr>
          <a:xfrm>
            <a:off x="11809799" y="311610"/>
            <a:ext cx="4843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e</a:t>
            </a:r>
            <a:r>
              <a:rPr lang="de-DE" sz="2800" baseline="30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</a:t>
            </a:r>
          </a:p>
        </p:txBody>
      </p:sp>
      <p:grpSp>
        <p:nvGrpSpPr>
          <p:cNvPr id="26" name="Gruppieren 25">
            <a:extLst>
              <a:ext uri="{FF2B5EF4-FFF2-40B4-BE49-F238E27FC236}">
                <a16:creationId xmlns:a16="http://schemas.microsoft.com/office/drawing/2014/main" id="{75D75372-F64A-E118-3AAA-5584260ECE6E}"/>
              </a:ext>
            </a:extLst>
          </p:cNvPr>
          <p:cNvGrpSpPr/>
          <p:nvPr/>
        </p:nvGrpSpPr>
        <p:grpSpPr>
          <a:xfrm>
            <a:off x="10762988" y="147763"/>
            <a:ext cx="1122143" cy="1577025"/>
            <a:chOff x="10762988" y="147763"/>
            <a:chExt cx="1122143" cy="1577025"/>
          </a:xfrm>
        </p:grpSpPr>
        <p:cxnSp>
          <p:nvCxnSpPr>
            <p:cNvPr id="27" name="Gerade Verbindung mit Pfeil 26">
              <a:extLst>
                <a:ext uri="{FF2B5EF4-FFF2-40B4-BE49-F238E27FC236}">
                  <a16:creationId xmlns:a16="http://schemas.microsoft.com/office/drawing/2014/main" id="{46932D01-7F1C-2128-C49D-31E81A97AF21}"/>
                </a:ext>
              </a:extLst>
            </p:cNvPr>
            <p:cNvCxnSpPr>
              <a:cxnSpLocks/>
            </p:cNvCxnSpPr>
            <p:nvPr/>
          </p:nvCxnSpPr>
          <p:spPr>
            <a:xfrm>
              <a:off x="11213638" y="1252299"/>
              <a:ext cx="661851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feld 27">
              <a:extLst>
                <a:ext uri="{FF2B5EF4-FFF2-40B4-BE49-F238E27FC236}">
                  <a16:creationId xmlns:a16="http://schemas.microsoft.com/office/drawing/2014/main" id="{4C6F3927-5840-4AE0-801D-9E8D914FAB17}"/>
                </a:ext>
              </a:extLst>
            </p:cNvPr>
            <p:cNvSpPr txBox="1"/>
            <p:nvPr/>
          </p:nvSpPr>
          <p:spPr>
            <a:xfrm>
              <a:off x="11531877" y="1106604"/>
              <a:ext cx="32573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8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z</a:t>
              </a:r>
            </a:p>
          </p:txBody>
        </p:sp>
        <p:sp>
          <p:nvSpPr>
            <p:cNvPr id="29" name="Ellipse 28">
              <a:extLst>
                <a:ext uri="{FF2B5EF4-FFF2-40B4-BE49-F238E27FC236}">
                  <a16:creationId xmlns:a16="http://schemas.microsoft.com/office/drawing/2014/main" id="{5C9E8E49-4FD5-68D2-3FC4-A6B5BB6153D4}"/>
                </a:ext>
              </a:extLst>
            </p:cNvPr>
            <p:cNvSpPr/>
            <p:nvPr/>
          </p:nvSpPr>
          <p:spPr>
            <a:xfrm>
              <a:off x="11450077" y="147763"/>
              <a:ext cx="391576" cy="391576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0" name="Ellipse 29">
              <a:extLst>
                <a:ext uri="{FF2B5EF4-FFF2-40B4-BE49-F238E27FC236}">
                  <a16:creationId xmlns:a16="http://schemas.microsoft.com/office/drawing/2014/main" id="{37F7D1A2-5947-1318-B3F1-A23907DF4941}"/>
                </a:ext>
              </a:extLst>
            </p:cNvPr>
            <p:cNvSpPr/>
            <p:nvPr/>
          </p:nvSpPr>
          <p:spPr>
            <a:xfrm>
              <a:off x="11463572" y="694446"/>
              <a:ext cx="391576" cy="391576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1" name="Pfeil: nach rechts 30">
              <a:extLst>
                <a:ext uri="{FF2B5EF4-FFF2-40B4-BE49-F238E27FC236}">
                  <a16:creationId xmlns:a16="http://schemas.microsoft.com/office/drawing/2014/main" id="{6C40207C-50AF-C50D-E70F-58DEB8534946}"/>
                </a:ext>
              </a:extLst>
            </p:cNvPr>
            <p:cNvSpPr/>
            <p:nvPr/>
          </p:nvSpPr>
          <p:spPr>
            <a:xfrm>
              <a:off x="11384328" y="539339"/>
              <a:ext cx="500803" cy="152987"/>
            </a:xfrm>
            <a:prstGeom prst="rightArrow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2" name="Textfeld 47">
              <a:extLst>
                <a:ext uri="{FF2B5EF4-FFF2-40B4-BE49-F238E27FC236}">
                  <a16:creationId xmlns:a16="http://schemas.microsoft.com/office/drawing/2014/main" id="{53D290A9-0189-ACDB-39B0-3B2376F07888}"/>
                </a:ext>
              </a:extLst>
            </p:cNvPr>
            <p:cNvSpPr txBox="1"/>
            <p:nvPr/>
          </p:nvSpPr>
          <p:spPr>
            <a:xfrm>
              <a:off x="10762988" y="1201568"/>
              <a:ext cx="47523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y</a:t>
              </a:r>
              <a:endParaRPr lang="de-DE" sz="28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3" name="Oval 17">
              <a:extLst>
                <a:ext uri="{FF2B5EF4-FFF2-40B4-BE49-F238E27FC236}">
                  <a16:creationId xmlns:a16="http://schemas.microsoft.com/office/drawing/2014/main" id="{3629A2EC-ED33-177A-2742-E3B7AFB17AF6}"/>
                </a:ext>
              </a:extLst>
            </p:cNvPr>
            <p:cNvSpPr/>
            <p:nvPr/>
          </p:nvSpPr>
          <p:spPr>
            <a:xfrm>
              <a:off x="11117148" y="1153679"/>
              <a:ext cx="193213" cy="193213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36" name="Gerade Verbindung mit Pfeil 44">
              <a:extLst>
                <a:ext uri="{FF2B5EF4-FFF2-40B4-BE49-F238E27FC236}">
                  <a16:creationId xmlns:a16="http://schemas.microsoft.com/office/drawing/2014/main" id="{1677275E-21A4-3299-4307-0C805BF1539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213884" y="667206"/>
              <a:ext cx="13562" cy="58498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feld 47">
              <a:extLst>
                <a:ext uri="{FF2B5EF4-FFF2-40B4-BE49-F238E27FC236}">
                  <a16:creationId xmlns:a16="http://schemas.microsoft.com/office/drawing/2014/main" id="{EE9CA845-AA77-C517-067D-493B08A786E1}"/>
                </a:ext>
              </a:extLst>
            </p:cNvPr>
            <p:cNvSpPr txBox="1"/>
            <p:nvPr/>
          </p:nvSpPr>
          <p:spPr>
            <a:xfrm>
              <a:off x="10900065" y="378954"/>
              <a:ext cx="32573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x</a:t>
              </a:r>
              <a:endParaRPr lang="de-DE" sz="28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feld 52">
                <a:extLst>
                  <a:ext uri="{FF2B5EF4-FFF2-40B4-BE49-F238E27FC236}">
                    <a16:creationId xmlns:a16="http://schemas.microsoft.com/office/drawing/2014/main" id="{795AC358-E708-30F9-CB00-B064DBC34DF1}"/>
                  </a:ext>
                </a:extLst>
              </p:cNvPr>
              <p:cNvSpPr txBox="1"/>
              <p:nvPr/>
            </p:nvSpPr>
            <p:spPr>
              <a:xfrm>
                <a:off x="315119" y="3383866"/>
                <a:ext cx="4040844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8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sz="1800" b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φ</m:t>
                        </m:r>
                      </m:e>
                      <m:sub>
                        <m:r>
                          <m:rPr>
                            <m:nor/>
                          </m:rPr>
                          <a:rPr lang="en-US" sz="1800" b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s</m:t>
                        </m:r>
                      </m:sub>
                    </m:sSub>
                  </m:oMath>
                </a14:m>
                <a:r>
                  <a:rPr lang="en-GB" dirty="0">
                    <a:solidFill>
                      <a:schemeClr val="bg1"/>
                    </a:solidFill>
                  </a:rPr>
                  <a:t>: Phase between laser and electron</a:t>
                </a:r>
              </a:p>
            </p:txBody>
          </p:sp>
        </mc:Choice>
        <mc:Fallback xmlns="">
          <p:sp>
            <p:nvSpPr>
              <p:cNvPr id="53" name="Textfeld 52">
                <a:extLst>
                  <a:ext uri="{FF2B5EF4-FFF2-40B4-BE49-F238E27FC236}">
                    <a16:creationId xmlns:a16="http://schemas.microsoft.com/office/drawing/2014/main" id="{795AC358-E708-30F9-CB00-B064DBC34D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5119" y="3383866"/>
                <a:ext cx="4040844" cy="369332"/>
              </a:xfrm>
              <a:prstGeom prst="rect">
                <a:avLst/>
              </a:prstGeom>
              <a:blipFill>
                <a:blip r:embed="rId3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06" name="Gruppieren 205">
            <a:extLst>
              <a:ext uri="{FF2B5EF4-FFF2-40B4-BE49-F238E27FC236}">
                <a16:creationId xmlns:a16="http://schemas.microsoft.com/office/drawing/2014/main" id="{AE24098E-B1AC-6400-55BC-38B33A61053D}"/>
              </a:ext>
            </a:extLst>
          </p:cNvPr>
          <p:cNvGrpSpPr/>
          <p:nvPr/>
        </p:nvGrpSpPr>
        <p:grpSpPr>
          <a:xfrm>
            <a:off x="5004978" y="4254778"/>
            <a:ext cx="1799774" cy="1041094"/>
            <a:chOff x="1806511" y="4396251"/>
            <a:chExt cx="1799774" cy="1041094"/>
          </a:xfrm>
        </p:grpSpPr>
        <p:sp>
          <p:nvSpPr>
            <p:cNvPr id="94" name="Ellipse 93">
              <a:extLst>
                <a:ext uri="{FF2B5EF4-FFF2-40B4-BE49-F238E27FC236}">
                  <a16:creationId xmlns:a16="http://schemas.microsoft.com/office/drawing/2014/main" id="{FF5ED1E7-9000-D709-A7F5-45E7B36A5F02}"/>
                </a:ext>
              </a:extLst>
            </p:cNvPr>
            <p:cNvSpPr/>
            <p:nvPr/>
          </p:nvSpPr>
          <p:spPr>
            <a:xfrm>
              <a:off x="1806511" y="4396251"/>
              <a:ext cx="391576" cy="391576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5" name="Ellipse 94">
              <a:extLst>
                <a:ext uri="{FF2B5EF4-FFF2-40B4-BE49-F238E27FC236}">
                  <a16:creationId xmlns:a16="http://schemas.microsoft.com/office/drawing/2014/main" id="{6BA04B21-2D0D-5A72-EDF4-1D3C9E4773B0}"/>
                </a:ext>
              </a:extLst>
            </p:cNvPr>
            <p:cNvSpPr/>
            <p:nvPr/>
          </p:nvSpPr>
          <p:spPr>
            <a:xfrm>
              <a:off x="1808978" y="5045769"/>
              <a:ext cx="391576" cy="391576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03" name="Ellipse 102">
              <a:extLst>
                <a:ext uri="{FF2B5EF4-FFF2-40B4-BE49-F238E27FC236}">
                  <a16:creationId xmlns:a16="http://schemas.microsoft.com/office/drawing/2014/main" id="{C99EB96C-D2E6-5CBA-4980-98CBC541D791}"/>
                </a:ext>
              </a:extLst>
            </p:cNvPr>
            <p:cNvSpPr/>
            <p:nvPr/>
          </p:nvSpPr>
          <p:spPr>
            <a:xfrm>
              <a:off x="2275088" y="4396251"/>
              <a:ext cx="391576" cy="391576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4" name="Ellipse 103">
              <a:extLst>
                <a:ext uri="{FF2B5EF4-FFF2-40B4-BE49-F238E27FC236}">
                  <a16:creationId xmlns:a16="http://schemas.microsoft.com/office/drawing/2014/main" id="{28EF3166-2D02-E300-FBB9-587F5DE2BAAB}"/>
                </a:ext>
              </a:extLst>
            </p:cNvPr>
            <p:cNvSpPr/>
            <p:nvPr/>
          </p:nvSpPr>
          <p:spPr>
            <a:xfrm>
              <a:off x="2277555" y="5045769"/>
              <a:ext cx="391576" cy="391576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05" name="Ellipse 104">
              <a:extLst>
                <a:ext uri="{FF2B5EF4-FFF2-40B4-BE49-F238E27FC236}">
                  <a16:creationId xmlns:a16="http://schemas.microsoft.com/office/drawing/2014/main" id="{D3D77D0E-8E15-CB9C-A4A8-362DDADC2C2F}"/>
                </a:ext>
              </a:extLst>
            </p:cNvPr>
            <p:cNvSpPr/>
            <p:nvPr/>
          </p:nvSpPr>
          <p:spPr>
            <a:xfrm>
              <a:off x="2743665" y="4396251"/>
              <a:ext cx="391576" cy="391576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6" name="Ellipse 105">
              <a:extLst>
                <a:ext uri="{FF2B5EF4-FFF2-40B4-BE49-F238E27FC236}">
                  <a16:creationId xmlns:a16="http://schemas.microsoft.com/office/drawing/2014/main" id="{194569B7-F41E-826E-25EE-6E5E78C10C8F}"/>
                </a:ext>
              </a:extLst>
            </p:cNvPr>
            <p:cNvSpPr/>
            <p:nvPr/>
          </p:nvSpPr>
          <p:spPr>
            <a:xfrm>
              <a:off x="2746132" y="5045769"/>
              <a:ext cx="391576" cy="391576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07" name="Ellipse 106">
              <a:extLst>
                <a:ext uri="{FF2B5EF4-FFF2-40B4-BE49-F238E27FC236}">
                  <a16:creationId xmlns:a16="http://schemas.microsoft.com/office/drawing/2014/main" id="{63E8A2BB-5244-BDF5-24D2-EF6B7280211F}"/>
                </a:ext>
              </a:extLst>
            </p:cNvPr>
            <p:cNvSpPr/>
            <p:nvPr/>
          </p:nvSpPr>
          <p:spPr>
            <a:xfrm>
              <a:off x="3212242" y="4396251"/>
              <a:ext cx="391576" cy="391576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8" name="Ellipse 107">
              <a:extLst>
                <a:ext uri="{FF2B5EF4-FFF2-40B4-BE49-F238E27FC236}">
                  <a16:creationId xmlns:a16="http://schemas.microsoft.com/office/drawing/2014/main" id="{FB367AC9-C869-5DA2-BD0A-ACBBFA3210F0}"/>
                </a:ext>
              </a:extLst>
            </p:cNvPr>
            <p:cNvSpPr/>
            <p:nvPr/>
          </p:nvSpPr>
          <p:spPr>
            <a:xfrm>
              <a:off x="3214709" y="5043171"/>
              <a:ext cx="391576" cy="391576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grpSp>
        <p:nvGrpSpPr>
          <p:cNvPr id="207" name="Gruppieren 206">
            <a:extLst>
              <a:ext uri="{FF2B5EF4-FFF2-40B4-BE49-F238E27FC236}">
                <a16:creationId xmlns:a16="http://schemas.microsoft.com/office/drawing/2014/main" id="{9A48301D-4C85-EF68-830E-E06FD781AA27}"/>
              </a:ext>
            </a:extLst>
          </p:cNvPr>
          <p:cNvGrpSpPr/>
          <p:nvPr/>
        </p:nvGrpSpPr>
        <p:grpSpPr>
          <a:xfrm>
            <a:off x="2427217" y="4254778"/>
            <a:ext cx="1799774" cy="1041094"/>
            <a:chOff x="3901601" y="4396251"/>
            <a:chExt cx="1799774" cy="1041094"/>
          </a:xfrm>
        </p:grpSpPr>
        <p:sp>
          <p:nvSpPr>
            <p:cNvPr id="176" name="Ellipse 175">
              <a:extLst>
                <a:ext uri="{FF2B5EF4-FFF2-40B4-BE49-F238E27FC236}">
                  <a16:creationId xmlns:a16="http://schemas.microsoft.com/office/drawing/2014/main" id="{7D3838EE-7552-28FC-60B8-6D97E0DC8F7F}"/>
                </a:ext>
              </a:extLst>
            </p:cNvPr>
            <p:cNvSpPr/>
            <p:nvPr/>
          </p:nvSpPr>
          <p:spPr>
            <a:xfrm>
              <a:off x="4370178" y="4396251"/>
              <a:ext cx="391576" cy="391576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40" name="Pfeil nach rechts 85">
              <a:extLst>
                <a:ext uri="{FF2B5EF4-FFF2-40B4-BE49-F238E27FC236}">
                  <a16:creationId xmlns:a16="http://schemas.microsoft.com/office/drawing/2014/main" id="{85234A09-2569-C659-67C5-D703C311B89A}"/>
                </a:ext>
              </a:extLst>
            </p:cNvPr>
            <p:cNvSpPr/>
            <p:nvPr/>
          </p:nvSpPr>
          <p:spPr>
            <a:xfrm rot="19800000">
              <a:off x="4247232" y="4685449"/>
              <a:ext cx="166889" cy="232489"/>
            </a:xfrm>
            <a:prstGeom prst="rightArrow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1" name="Pfeil nach rechts 86">
              <a:extLst>
                <a:ext uri="{FF2B5EF4-FFF2-40B4-BE49-F238E27FC236}">
                  <a16:creationId xmlns:a16="http://schemas.microsoft.com/office/drawing/2014/main" id="{B8EE78E2-7629-36F9-1554-73C7E970D943}"/>
                </a:ext>
              </a:extLst>
            </p:cNvPr>
            <p:cNvSpPr/>
            <p:nvPr/>
          </p:nvSpPr>
          <p:spPr>
            <a:xfrm rot="19800000">
              <a:off x="4720611" y="4694463"/>
              <a:ext cx="166889" cy="232489"/>
            </a:xfrm>
            <a:prstGeom prst="rightArrow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2" name="Pfeil nach rechts 87">
              <a:extLst>
                <a:ext uri="{FF2B5EF4-FFF2-40B4-BE49-F238E27FC236}">
                  <a16:creationId xmlns:a16="http://schemas.microsoft.com/office/drawing/2014/main" id="{DB66423A-A842-071F-31AD-F5D2F167A7A9}"/>
                </a:ext>
              </a:extLst>
            </p:cNvPr>
            <p:cNvSpPr/>
            <p:nvPr/>
          </p:nvSpPr>
          <p:spPr>
            <a:xfrm rot="19800000">
              <a:off x="5164282" y="4685448"/>
              <a:ext cx="166889" cy="232489"/>
            </a:xfrm>
            <a:prstGeom prst="rightArrow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4" name="Pfeil nach rechts 89">
              <a:extLst>
                <a:ext uri="{FF2B5EF4-FFF2-40B4-BE49-F238E27FC236}">
                  <a16:creationId xmlns:a16="http://schemas.microsoft.com/office/drawing/2014/main" id="{4A991A3E-064D-359C-3AED-9503049E9E4E}"/>
                </a:ext>
              </a:extLst>
            </p:cNvPr>
            <p:cNvSpPr/>
            <p:nvPr/>
          </p:nvSpPr>
          <p:spPr>
            <a:xfrm rot="1800000">
              <a:off x="4282452" y="4919945"/>
              <a:ext cx="159435" cy="207060"/>
            </a:xfrm>
            <a:prstGeom prst="rightArrow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5" name="Pfeil nach rechts 90">
              <a:extLst>
                <a:ext uri="{FF2B5EF4-FFF2-40B4-BE49-F238E27FC236}">
                  <a16:creationId xmlns:a16="http://schemas.microsoft.com/office/drawing/2014/main" id="{8356C82F-6484-3CB7-AEF3-6ECADCC3DE10}"/>
                </a:ext>
              </a:extLst>
            </p:cNvPr>
            <p:cNvSpPr/>
            <p:nvPr/>
          </p:nvSpPr>
          <p:spPr>
            <a:xfrm rot="1800000">
              <a:off x="4768328" y="4928329"/>
              <a:ext cx="159435" cy="207060"/>
            </a:xfrm>
            <a:prstGeom prst="rightArrow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6" name="Pfeil nach rechts 91">
              <a:extLst>
                <a:ext uri="{FF2B5EF4-FFF2-40B4-BE49-F238E27FC236}">
                  <a16:creationId xmlns:a16="http://schemas.microsoft.com/office/drawing/2014/main" id="{56B724E8-F66E-34A2-2C75-C590C4F360BC}"/>
                </a:ext>
              </a:extLst>
            </p:cNvPr>
            <p:cNvSpPr/>
            <p:nvPr/>
          </p:nvSpPr>
          <p:spPr>
            <a:xfrm rot="1800000">
              <a:off x="5199509" y="4906879"/>
              <a:ext cx="159435" cy="207060"/>
            </a:xfrm>
            <a:prstGeom prst="rightArrow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4" name="Ellipse 173">
              <a:extLst>
                <a:ext uri="{FF2B5EF4-FFF2-40B4-BE49-F238E27FC236}">
                  <a16:creationId xmlns:a16="http://schemas.microsoft.com/office/drawing/2014/main" id="{35047F7F-893F-D735-36EA-A75585497A4E}"/>
                </a:ext>
              </a:extLst>
            </p:cNvPr>
            <p:cNvSpPr/>
            <p:nvPr/>
          </p:nvSpPr>
          <p:spPr>
            <a:xfrm>
              <a:off x="3901601" y="4396251"/>
              <a:ext cx="391576" cy="391576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75" name="Ellipse 174">
              <a:extLst>
                <a:ext uri="{FF2B5EF4-FFF2-40B4-BE49-F238E27FC236}">
                  <a16:creationId xmlns:a16="http://schemas.microsoft.com/office/drawing/2014/main" id="{D9333D8B-A959-234F-6783-C59BD87BF152}"/>
                </a:ext>
              </a:extLst>
            </p:cNvPr>
            <p:cNvSpPr/>
            <p:nvPr/>
          </p:nvSpPr>
          <p:spPr>
            <a:xfrm>
              <a:off x="3904068" y="5045769"/>
              <a:ext cx="391576" cy="391576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77" name="Ellipse 176">
              <a:extLst>
                <a:ext uri="{FF2B5EF4-FFF2-40B4-BE49-F238E27FC236}">
                  <a16:creationId xmlns:a16="http://schemas.microsoft.com/office/drawing/2014/main" id="{5B3ED637-AD9C-8CA8-89DC-30312F28A25E}"/>
                </a:ext>
              </a:extLst>
            </p:cNvPr>
            <p:cNvSpPr/>
            <p:nvPr/>
          </p:nvSpPr>
          <p:spPr>
            <a:xfrm>
              <a:off x="4372645" y="5045769"/>
              <a:ext cx="391576" cy="391576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78" name="Ellipse 177">
              <a:extLst>
                <a:ext uri="{FF2B5EF4-FFF2-40B4-BE49-F238E27FC236}">
                  <a16:creationId xmlns:a16="http://schemas.microsoft.com/office/drawing/2014/main" id="{0759296D-4F26-D4C5-2993-CFA8CF0A8AD6}"/>
                </a:ext>
              </a:extLst>
            </p:cNvPr>
            <p:cNvSpPr/>
            <p:nvPr/>
          </p:nvSpPr>
          <p:spPr>
            <a:xfrm>
              <a:off x="4838755" y="4396251"/>
              <a:ext cx="391576" cy="391576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79" name="Ellipse 178">
              <a:extLst>
                <a:ext uri="{FF2B5EF4-FFF2-40B4-BE49-F238E27FC236}">
                  <a16:creationId xmlns:a16="http://schemas.microsoft.com/office/drawing/2014/main" id="{8B2DCBED-74DB-5ACB-4B62-EE0582FB94B2}"/>
                </a:ext>
              </a:extLst>
            </p:cNvPr>
            <p:cNvSpPr/>
            <p:nvPr/>
          </p:nvSpPr>
          <p:spPr>
            <a:xfrm>
              <a:off x="4841222" y="5045769"/>
              <a:ext cx="391576" cy="391576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80" name="Ellipse 179">
              <a:extLst>
                <a:ext uri="{FF2B5EF4-FFF2-40B4-BE49-F238E27FC236}">
                  <a16:creationId xmlns:a16="http://schemas.microsoft.com/office/drawing/2014/main" id="{587B204A-7975-A1C3-32FE-42DEFB4AE248}"/>
                </a:ext>
              </a:extLst>
            </p:cNvPr>
            <p:cNvSpPr/>
            <p:nvPr/>
          </p:nvSpPr>
          <p:spPr>
            <a:xfrm>
              <a:off x="5307332" y="4396251"/>
              <a:ext cx="391576" cy="391576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81" name="Ellipse 180">
              <a:extLst>
                <a:ext uri="{FF2B5EF4-FFF2-40B4-BE49-F238E27FC236}">
                  <a16:creationId xmlns:a16="http://schemas.microsoft.com/office/drawing/2014/main" id="{16AC2B21-E107-AA6A-0B08-B35434434BDF}"/>
                </a:ext>
              </a:extLst>
            </p:cNvPr>
            <p:cNvSpPr/>
            <p:nvPr/>
          </p:nvSpPr>
          <p:spPr>
            <a:xfrm>
              <a:off x="5309799" y="5043171"/>
              <a:ext cx="391576" cy="391576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sp>
        <p:nvSpPr>
          <p:cNvPr id="188" name="Freihandform 98">
            <a:extLst>
              <a:ext uri="{FF2B5EF4-FFF2-40B4-BE49-F238E27FC236}">
                <a16:creationId xmlns:a16="http://schemas.microsoft.com/office/drawing/2014/main" id="{BCED594D-0786-8073-6584-6D5F699C33F2}"/>
              </a:ext>
            </a:extLst>
          </p:cNvPr>
          <p:cNvSpPr/>
          <p:nvPr/>
        </p:nvSpPr>
        <p:spPr>
          <a:xfrm flipV="1">
            <a:off x="1882741" y="4607030"/>
            <a:ext cx="8827515" cy="114719"/>
          </a:xfrm>
          <a:custGeom>
            <a:avLst/>
            <a:gdLst>
              <a:gd name="connsiteX0" fmla="*/ 0 w 7590621"/>
              <a:gd name="connsiteY0" fmla="*/ 73776 h 95810"/>
              <a:gd name="connsiteX1" fmla="*/ 1142082 w 7590621"/>
              <a:gd name="connsiteY1" fmla="*/ 18692 h 95810"/>
              <a:gd name="connsiteX2" fmla="*/ 3187547 w 7590621"/>
              <a:gd name="connsiteY2" fmla="*/ 62760 h 95810"/>
              <a:gd name="connsiteX3" fmla="*/ 5747132 w 7590621"/>
              <a:gd name="connsiteY3" fmla="*/ 331 h 95810"/>
              <a:gd name="connsiteX4" fmla="*/ 7590621 w 7590621"/>
              <a:gd name="connsiteY4" fmla="*/ 95810 h 95810"/>
              <a:gd name="connsiteX5" fmla="*/ 7590621 w 7590621"/>
              <a:gd name="connsiteY5" fmla="*/ 95810 h 95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590621" h="95810">
                <a:moveTo>
                  <a:pt x="0" y="73776"/>
                </a:moveTo>
                <a:cubicBezTo>
                  <a:pt x="305412" y="47152"/>
                  <a:pt x="610824" y="20528"/>
                  <a:pt x="1142082" y="18692"/>
                </a:cubicBezTo>
                <a:cubicBezTo>
                  <a:pt x="1673340" y="16856"/>
                  <a:pt x="2420039" y="65820"/>
                  <a:pt x="3187547" y="62760"/>
                </a:cubicBezTo>
                <a:cubicBezTo>
                  <a:pt x="3955055" y="59700"/>
                  <a:pt x="5013286" y="-5177"/>
                  <a:pt x="5747132" y="331"/>
                </a:cubicBezTo>
                <a:cubicBezTo>
                  <a:pt x="6480978" y="5839"/>
                  <a:pt x="7590621" y="95810"/>
                  <a:pt x="7590621" y="95810"/>
                </a:cubicBezTo>
                <a:lnTo>
                  <a:pt x="7590621" y="95810"/>
                </a:lnTo>
              </a:path>
            </a:pathLst>
          </a:custGeom>
          <a:ln>
            <a:solidFill>
              <a:srgbClr val="FF000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89" name="Freihandform 98">
            <a:extLst>
              <a:ext uri="{FF2B5EF4-FFF2-40B4-BE49-F238E27FC236}">
                <a16:creationId xmlns:a16="http://schemas.microsoft.com/office/drawing/2014/main" id="{E7832453-809A-9C2B-043A-8A298129DC34}"/>
              </a:ext>
            </a:extLst>
          </p:cNvPr>
          <p:cNvSpPr/>
          <p:nvPr/>
        </p:nvSpPr>
        <p:spPr>
          <a:xfrm>
            <a:off x="1874520" y="4802612"/>
            <a:ext cx="8912671" cy="134554"/>
          </a:xfrm>
          <a:custGeom>
            <a:avLst/>
            <a:gdLst>
              <a:gd name="connsiteX0" fmla="*/ 0 w 7590621"/>
              <a:gd name="connsiteY0" fmla="*/ 73776 h 95810"/>
              <a:gd name="connsiteX1" fmla="*/ 1142082 w 7590621"/>
              <a:gd name="connsiteY1" fmla="*/ 18692 h 95810"/>
              <a:gd name="connsiteX2" fmla="*/ 3187547 w 7590621"/>
              <a:gd name="connsiteY2" fmla="*/ 62760 h 95810"/>
              <a:gd name="connsiteX3" fmla="*/ 5747132 w 7590621"/>
              <a:gd name="connsiteY3" fmla="*/ 331 h 95810"/>
              <a:gd name="connsiteX4" fmla="*/ 7590621 w 7590621"/>
              <a:gd name="connsiteY4" fmla="*/ 95810 h 95810"/>
              <a:gd name="connsiteX5" fmla="*/ 7590621 w 7590621"/>
              <a:gd name="connsiteY5" fmla="*/ 95810 h 95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590621" h="95810">
                <a:moveTo>
                  <a:pt x="0" y="73776"/>
                </a:moveTo>
                <a:cubicBezTo>
                  <a:pt x="305412" y="47152"/>
                  <a:pt x="610824" y="20528"/>
                  <a:pt x="1142082" y="18692"/>
                </a:cubicBezTo>
                <a:cubicBezTo>
                  <a:pt x="1673340" y="16856"/>
                  <a:pt x="2420039" y="65820"/>
                  <a:pt x="3187547" y="62760"/>
                </a:cubicBezTo>
                <a:cubicBezTo>
                  <a:pt x="3955055" y="59700"/>
                  <a:pt x="5013286" y="-5177"/>
                  <a:pt x="5747132" y="331"/>
                </a:cubicBezTo>
                <a:cubicBezTo>
                  <a:pt x="6480978" y="5839"/>
                  <a:pt x="7590621" y="95810"/>
                  <a:pt x="7590621" y="95810"/>
                </a:cubicBezTo>
                <a:lnTo>
                  <a:pt x="7590621" y="95810"/>
                </a:lnTo>
              </a:path>
            </a:pathLst>
          </a:custGeom>
          <a:ln>
            <a:solidFill>
              <a:srgbClr val="FF000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A50453F9-11E7-B9C9-30F1-FFFC215BBE7A}"/>
              </a:ext>
            </a:extLst>
          </p:cNvPr>
          <p:cNvGrpSpPr/>
          <p:nvPr/>
        </p:nvGrpSpPr>
        <p:grpSpPr>
          <a:xfrm>
            <a:off x="7477038" y="4238012"/>
            <a:ext cx="1799774" cy="1041094"/>
            <a:chOff x="3901601" y="4396251"/>
            <a:chExt cx="1799774" cy="1041094"/>
          </a:xfrm>
        </p:grpSpPr>
        <p:sp>
          <p:nvSpPr>
            <p:cNvPr id="5" name="Ellipse 4">
              <a:extLst>
                <a:ext uri="{FF2B5EF4-FFF2-40B4-BE49-F238E27FC236}">
                  <a16:creationId xmlns:a16="http://schemas.microsoft.com/office/drawing/2014/main" id="{84A199C4-7543-BEF7-3868-42D5E3C3CD35}"/>
                </a:ext>
              </a:extLst>
            </p:cNvPr>
            <p:cNvSpPr/>
            <p:nvPr/>
          </p:nvSpPr>
          <p:spPr>
            <a:xfrm>
              <a:off x="4370178" y="4396251"/>
              <a:ext cx="391576" cy="391576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" name="Pfeil nach rechts 85">
              <a:extLst>
                <a:ext uri="{FF2B5EF4-FFF2-40B4-BE49-F238E27FC236}">
                  <a16:creationId xmlns:a16="http://schemas.microsoft.com/office/drawing/2014/main" id="{6104F7EC-BB4A-92DA-E4AF-95BEEB60502E}"/>
                </a:ext>
              </a:extLst>
            </p:cNvPr>
            <p:cNvSpPr/>
            <p:nvPr/>
          </p:nvSpPr>
          <p:spPr>
            <a:xfrm rot="19800000">
              <a:off x="4268697" y="4679151"/>
              <a:ext cx="154203" cy="219948"/>
            </a:xfrm>
            <a:prstGeom prst="rightArrow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Pfeil nach rechts 86">
              <a:extLst>
                <a:ext uri="{FF2B5EF4-FFF2-40B4-BE49-F238E27FC236}">
                  <a16:creationId xmlns:a16="http://schemas.microsoft.com/office/drawing/2014/main" id="{FE4F7F4B-1BE3-0255-17BB-08DD042CD9CE}"/>
                </a:ext>
              </a:extLst>
            </p:cNvPr>
            <p:cNvSpPr/>
            <p:nvPr/>
          </p:nvSpPr>
          <p:spPr>
            <a:xfrm rot="19800000">
              <a:off x="4742076" y="4688165"/>
              <a:ext cx="154203" cy="219948"/>
            </a:xfrm>
            <a:prstGeom prst="rightArrow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Pfeil nach rechts 87">
              <a:extLst>
                <a:ext uri="{FF2B5EF4-FFF2-40B4-BE49-F238E27FC236}">
                  <a16:creationId xmlns:a16="http://schemas.microsoft.com/office/drawing/2014/main" id="{71F906A4-B4E1-8277-9A5B-FDDAC86CCAB9}"/>
                </a:ext>
              </a:extLst>
            </p:cNvPr>
            <p:cNvSpPr/>
            <p:nvPr/>
          </p:nvSpPr>
          <p:spPr>
            <a:xfrm rot="19800000">
              <a:off x="5185747" y="4679150"/>
              <a:ext cx="154203" cy="219948"/>
            </a:xfrm>
            <a:prstGeom prst="rightArrow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Pfeil nach rechts 89">
              <a:extLst>
                <a:ext uri="{FF2B5EF4-FFF2-40B4-BE49-F238E27FC236}">
                  <a16:creationId xmlns:a16="http://schemas.microsoft.com/office/drawing/2014/main" id="{E5CC41C5-A9BA-5046-D8EA-1F0C561E8E4A}"/>
                </a:ext>
              </a:extLst>
            </p:cNvPr>
            <p:cNvSpPr/>
            <p:nvPr/>
          </p:nvSpPr>
          <p:spPr>
            <a:xfrm rot="1800000">
              <a:off x="4263504" y="4905541"/>
              <a:ext cx="178414" cy="183408"/>
            </a:xfrm>
            <a:prstGeom prst="rightArrow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Pfeil nach rechts 90">
              <a:extLst>
                <a:ext uri="{FF2B5EF4-FFF2-40B4-BE49-F238E27FC236}">
                  <a16:creationId xmlns:a16="http://schemas.microsoft.com/office/drawing/2014/main" id="{41B67332-C4BC-1C41-FE1C-909AAE771E98}"/>
                </a:ext>
              </a:extLst>
            </p:cNvPr>
            <p:cNvSpPr/>
            <p:nvPr/>
          </p:nvSpPr>
          <p:spPr>
            <a:xfrm rot="1800000">
              <a:off x="4749380" y="4913925"/>
              <a:ext cx="178414" cy="183408"/>
            </a:xfrm>
            <a:prstGeom prst="rightArrow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Pfeil nach rechts 91">
              <a:extLst>
                <a:ext uri="{FF2B5EF4-FFF2-40B4-BE49-F238E27FC236}">
                  <a16:creationId xmlns:a16="http://schemas.microsoft.com/office/drawing/2014/main" id="{E8B9B97D-424A-9FA1-4440-90519C66E1FD}"/>
                </a:ext>
              </a:extLst>
            </p:cNvPr>
            <p:cNvSpPr/>
            <p:nvPr/>
          </p:nvSpPr>
          <p:spPr>
            <a:xfrm rot="1800000">
              <a:off x="5180561" y="4892475"/>
              <a:ext cx="178414" cy="183408"/>
            </a:xfrm>
            <a:prstGeom prst="rightArrow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Ellipse 16">
              <a:extLst>
                <a:ext uri="{FF2B5EF4-FFF2-40B4-BE49-F238E27FC236}">
                  <a16:creationId xmlns:a16="http://schemas.microsoft.com/office/drawing/2014/main" id="{9E9DFB06-E279-F398-9420-AE8262BE9E95}"/>
                </a:ext>
              </a:extLst>
            </p:cNvPr>
            <p:cNvSpPr/>
            <p:nvPr/>
          </p:nvSpPr>
          <p:spPr>
            <a:xfrm>
              <a:off x="3901601" y="4396251"/>
              <a:ext cx="391576" cy="391576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8" name="Ellipse 17">
              <a:extLst>
                <a:ext uri="{FF2B5EF4-FFF2-40B4-BE49-F238E27FC236}">
                  <a16:creationId xmlns:a16="http://schemas.microsoft.com/office/drawing/2014/main" id="{968B0A5D-9C47-E8B0-B7E1-E9B1E3DF6DA9}"/>
                </a:ext>
              </a:extLst>
            </p:cNvPr>
            <p:cNvSpPr/>
            <p:nvPr/>
          </p:nvSpPr>
          <p:spPr>
            <a:xfrm>
              <a:off x="3904068" y="5045769"/>
              <a:ext cx="391576" cy="391576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9" name="Ellipse 18">
              <a:extLst>
                <a:ext uri="{FF2B5EF4-FFF2-40B4-BE49-F238E27FC236}">
                  <a16:creationId xmlns:a16="http://schemas.microsoft.com/office/drawing/2014/main" id="{60386874-4E8A-2971-1808-C6F11660E3FA}"/>
                </a:ext>
              </a:extLst>
            </p:cNvPr>
            <p:cNvSpPr/>
            <p:nvPr/>
          </p:nvSpPr>
          <p:spPr>
            <a:xfrm>
              <a:off x="4372645" y="5045769"/>
              <a:ext cx="391576" cy="391576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0" name="Ellipse 19">
              <a:extLst>
                <a:ext uri="{FF2B5EF4-FFF2-40B4-BE49-F238E27FC236}">
                  <a16:creationId xmlns:a16="http://schemas.microsoft.com/office/drawing/2014/main" id="{F5A5FD42-A3AC-A334-11A2-934AE33C67D7}"/>
                </a:ext>
              </a:extLst>
            </p:cNvPr>
            <p:cNvSpPr/>
            <p:nvPr/>
          </p:nvSpPr>
          <p:spPr>
            <a:xfrm>
              <a:off x="4838755" y="4396251"/>
              <a:ext cx="391576" cy="391576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Ellipse 20">
              <a:extLst>
                <a:ext uri="{FF2B5EF4-FFF2-40B4-BE49-F238E27FC236}">
                  <a16:creationId xmlns:a16="http://schemas.microsoft.com/office/drawing/2014/main" id="{15D03A2E-2C8D-5523-0434-F954237B4165}"/>
                </a:ext>
              </a:extLst>
            </p:cNvPr>
            <p:cNvSpPr/>
            <p:nvPr/>
          </p:nvSpPr>
          <p:spPr>
            <a:xfrm>
              <a:off x="4841222" y="5045769"/>
              <a:ext cx="391576" cy="391576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2" name="Ellipse 21">
              <a:extLst>
                <a:ext uri="{FF2B5EF4-FFF2-40B4-BE49-F238E27FC236}">
                  <a16:creationId xmlns:a16="http://schemas.microsoft.com/office/drawing/2014/main" id="{51A648B1-C54D-63C7-0800-CE95B96A1CAB}"/>
                </a:ext>
              </a:extLst>
            </p:cNvPr>
            <p:cNvSpPr/>
            <p:nvPr/>
          </p:nvSpPr>
          <p:spPr>
            <a:xfrm>
              <a:off x="5307332" y="4396251"/>
              <a:ext cx="391576" cy="391576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0" name="Ellipse 39">
              <a:extLst>
                <a:ext uri="{FF2B5EF4-FFF2-40B4-BE49-F238E27FC236}">
                  <a16:creationId xmlns:a16="http://schemas.microsoft.com/office/drawing/2014/main" id="{8A30EF2F-C568-11A8-6976-6F53D522D067}"/>
                </a:ext>
              </a:extLst>
            </p:cNvPr>
            <p:cNvSpPr/>
            <p:nvPr/>
          </p:nvSpPr>
          <p:spPr>
            <a:xfrm>
              <a:off x="5309799" y="5043171"/>
              <a:ext cx="391576" cy="391576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grpSp>
        <p:nvGrpSpPr>
          <p:cNvPr id="47" name="Gruppieren 46">
            <a:extLst>
              <a:ext uri="{FF2B5EF4-FFF2-40B4-BE49-F238E27FC236}">
                <a16:creationId xmlns:a16="http://schemas.microsoft.com/office/drawing/2014/main" id="{D12D99CA-6CE0-6D0C-F93D-BC40C3830E91}"/>
              </a:ext>
            </a:extLst>
          </p:cNvPr>
          <p:cNvGrpSpPr/>
          <p:nvPr/>
        </p:nvGrpSpPr>
        <p:grpSpPr>
          <a:xfrm>
            <a:off x="5360378" y="4552489"/>
            <a:ext cx="1082697" cy="473494"/>
            <a:chOff x="5360378" y="4552489"/>
            <a:chExt cx="1082697" cy="473494"/>
          </a:xfrm>
          <a:solidFill>
            <a:srgbClr val="FFC000"/>
          </a:solidFill>
        </p:grpSpPr>
        <p:sp>
          <p:nvSpPr>
            <p:cNvPr id="2" name="Pfeil nach rechts 85">
              <a:extLst>
                <a:ext uri="{FF2B5EF4-FFF2-40B4-BE49-F238E27FC236}">
                  <a16:creationId xmlns:a16="http://schemas.microsoft.com/office/drawing/2014/main" id="{CFC4C0C5-5397-B907-D378-666C82847DF0}"/>
                </a:ext>
              </a:extLst>
            </p:cNvPr>
            <p:cNvSpPr/>
            <p:nvPr/>
          </p:nvSpPr>
          <p:spPr>
            <a:xfrm rot="1800000">
              <a:off x="5363900" y="4552490"/>
              <a:ext cx="162125" cy="232756"/>
            </a:xfrm>
            <a:prstGeom prst="rightArrow">
              <a:avLst/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Pfeil nach rechts 86">
              <a:extLst>
                <a:ext uri="{FF2B5EF4-FFF2-40B4-BE49-F238E27FC236}">
                  <a16:creationId xmlns:a16="http://schemas.microsoft.com/office/drawing/2014/main" id="{3D797AC9-8A74-719C-74AB-9E825BE7B4F0}"/>
                </a:ext>
              </a:extLst>
            </p:cNvPr>
            <p:cNvSpPr/>
            <p:nvPr/>
          </p:nvSpPr>
          <p:spPr>
            <a:xfrm rot="1800000">
              <a:off x="5837279" y="4561504"/>
              <a:ext cx="162125" cy="232756"/>
            </a:xfrm>
            <a:prstGeom prst="rightArrow">
              <a:avLst/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Pfeil nach rechts 87">
              <a:extLst>
                <a:ext uri="{FF2B5EF4-FFF2-40B4-BE49-F238E27FC236}">
                  <a16:creationId xmlns:a16="http://schemas.microsoft.com/office/drawing/2014/main" id="{EFDC9707-E92D-57BE-2E0B-7BCE48027312}"/>
                </a:ext>
              </a:extLst>
            </p:cNvPr>
            <p:cNvSpPr/>
            <p:nvPr/>
          </p:nvSpPr>
          <p:spPr>
            <a:xfrm rot="1800000">
              <a:off x="6280950" y="4552489"/>
              <a:ext cx="162125" cy="232756"/>
            </a:xfrm>
            <a:prstGeom prst="rightArrow">
              <a:avLst/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Pfeil nach rechts 89">
              <a:extLst>
                <a:ext uri="{FF2B5EF4-FFF2-40B4-BE49-F238E27FC236}">
                  <a16:creationId xmlns:a16="http://schemas.microsoft.com/office/drawing/2014/main" id="{CFE3FD89-6593-3C4B-AFFC-8FE0046999A2}"/>
                </a:ext>
              </a:extLst>
            </p:cNvPr>
            <p:cNvSpPr/>
            <p:nvPr/>
          </p:nvSpPr>
          <p:spPr>
            <a:xfrm rot="18900000">
              <a:off x="5360378" y="4787060"/>
              <a:ext cx="155737" cy="230539"/>
            </a:xfrm>
            <a:prstGeom prst="rightArrow">
              <a:avLst/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Pfeil nach rechts 90">
              <a:extLst>
                <a:ext uri="{FF2B5EF4-FFF2-40B4-BE49-F238E27FC236}">
                  <a16:creationId xmlns:a16="http://schemas.microsoft.com/office/drawing/2014/main" id="{73C86475-6A12-98F2-625E-63F7A67BECC8}"/>
                </a:ext>
              </a:extLst>
            </p:cNvPr>
            <p:cNvSpPr/>
            <p:nvPr/>
          </p:nvSpPr>
          <p:spPr>
            <a:xfrm rot="18900000">
              <a:off x="5846254" y="4795444"/>
              <a:ext cx="155737" cy="230539"/>
            </a:xfrm>
            <a:prstGeom prst="rightArrow">
              <a:avLst/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Pfeil nach rechts 91">
              <a:extLst>
                <a:ext uri="{FF2B5EF4-FFF2-40B4-BE49-F238E27FC236}">
                  <a16:creationId xmlns:a16="http://schemas.microsoft.com/office/drawing/2014/main" id="{CD168284-8246-3584-F91E-C5AD43474821}"/>
                </a:ext>
              </a:extLst>
            </p:cNvPr>
            <p:cNvSpPr/>
            <p:nvPr/>
          </p:nvSpPr>
          <p:spPr>
            <a:xfrm rot="18900000">
              <a:off x="6277435" y="4773994"/>
              <a:ext cx="155737" cy="230539"/>
            </a:xfrm>
            <a:prstGeom prst="rightArrow">
              <a:avLst/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3" name="Grafik 22">
            <a:extLst>
              <a:ext uri="{FF2B5EF4-FFF2-40B4-BE49-F238E27FC236}">
                <a16:creationId xmlns:a16="http://schemas.microsoft.com/office/drawing/2014/main" id="{16491558-0C86-4B15-0AF6-FA35C722732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l="49884" r="10087"/>
          <a:stretch/>
        </p:blipFill>
        <p:spPr>
          <a:xfrm flipH="1" flipV="1">
            <a:off x="5887557" y="1773303"/>
            <a:ext cx="3746138" cy="1627833"/>
          </a:xfrm>
          <a:prstGeom prst="rect">
            <a:avLst/>
          </a:prstGeom>
        </p:spPr>
      </p:pic>
      <p:cxnSp>
        <p:nvCxnSpPr>
          <p:cNvPr id="15" name="Gerade Verbindung mit Pfeil 14">
            <a:extLst>
              <a:ext uri="{FF2B5EF4-FFF2-40B4-BE49-F238E27FC236}">
                <a16:creationId xmlns:a16="http://schemas.microsoft.com/office/drawing/2014/main" id="{F583EB1F-5B74-A762-3D62-9264CBC12474}"/>
              </a:ext>
            </a:extLst>
          </p:cNvPr>
          <p:cNvCxnSpPr>
            <a:cxnSpLocks/>
          </p:cNvCxnSpPr>
          <p:nvPr/>
        </p:nvCxnSpPr>
        <p:spPr>
          <a:xfrm flipV="1">
            <a:off x="5871758" y="1300728"/>
            <a:ext cx="0" cy="2335405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feld 23">
            <a:extLst>
              <a:ext uri="{FF2B5EF4-FFF2-40B4-BE49-F238E27FC236}">
                <a16:creationId xmlns:a16="http://schemas.microsoft.com/office/drawing/2014/main" id="{7D6DC8A1-156B-6482-1318-68015A66907F}"/>
              </a:ext>
            </a:extLst>
          </p:cNvPr>
          <p:cNvSpPr txBox="1"/>
          <p:nvPr/>
        </p:nvSpPr>
        <p:spPr>
          <a:xfrm>
            <a:off x="5318704" y="3028766"/>
            <a:ext cx="6976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>
                <a:solidFill>
                  <a:schemeClr val="bg1"/>
                </a:solidFill>
              </a:rPr>
              <a:t>z&lt;0</a:t>
            </a:r>
            <a:endParaRPr lang="en-GB" sz="2000" dirty="0">
              <a:solidFill>
                <a:schemeClr val="bg1"/>
              </a:solidFill>
            </a:endParaRPr>
          </a:p>
        </p:txBody>
      </p:sp>
      <p:cxnSp>
        <p:nvCxnSpPr>
          <p:cNvPr id="14" name="Gerade Verbindung mit Pfeil 13">
            <a:extLst>
              <a:ext uri="{FF2B5EF4-FFF2-40B4-BE49-F238E27FC236}">
                <a16:creationId xmlns:a16="http://schemas.microsoft.com/office/drawing/2014/main" id="{1486FDBB-243B-5B02-5EF0-7DCB696D88C8}"/>
              </a:ext>
            </a:extLst>
          </p:cNvPr>
          <p:cNvCxnSpPr>
            <a:cxnSpLocks/>
          </p:cNvCxnSpPr>
          <p:nvPr/>
        </p:nvCxnSpPr>
        <p:spPr>
          <a:xfrm>
            <a:off x="5719358" y="2583428"/>
            <a:ext cx="4167124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feld 47">
                <a:extLst>
                  <a:ext uri="{FF2B5EF4-FFF2-40B4-BE49-F238E27FC236}">
                    <a16:creationId xmlns:a16="http://schemas.microsoft.com/office/drawing/2014/main" id="{FE3DBA4D-8BB3-905F-51D7-01BE02506877}"/>
                  </a:ext>
                </a:extLst>
              </p:cNvPr>
              <p:cNvSpPr txBox="1"/>
              <p:nvPr/>
            </p:nvSpPr>
            <p:spPr>
              <a:xfrm>
                <a:off x="7108029" y="1417830"/>
                <a:ext cx="688181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b="1" i="1" smtClean="0">
                              <a:solidFill>
                                <a:srgbClr val="73DED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n-US" sz="1800" b="1">
                              <a:solidFill>
                                <a:srgbClr val="73DEDE"/>
                              </a:solidFill>
                              <a:latin typeface="Cambria Math" panose="02040503050406030204" pitchFamily="18" charset="0"/>
                            </a:rPr>
                            <m:t>F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de-DE" sz="1800" b="1" i="0" smtClean="0">
                              <a:solidFill>
                                <a:srgbClr val="73DEDE"/>
                              </a:solidFill>
                              <a:latin typeface="Cambria Math" panose="02040503050406030204" pitchFamily="18" charset="0"/>
                            </a:rPr>
                            <m:t>z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8" name="Textfeld 47">
                <a:extLst>
                  <a:ext uri="{FF2B5EF4-FFF2-40B4-BE49-F238E27FC236}">
                    <a16:creationId xmlns:a16="http://schemas.microsoft.com/office/drawing/2014/main" id="{FE3DBA4D-8BB3-905F-51D7-01BE025068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08029" y="1417830"/>
                <a:ext cx="688181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feld 49">
                <a:extLst>
                  <a:ext uri="{FF2B5EF4-FFF2-40B4-BE49-F238E27FC236}">
                    <a16:creationId xmlns:a16="http://schemas.microsoft.com/office/drawing/2014/main" id="{9936600F-3E5B-4422-9D14-50B2FADC720B}"/>
                  </a:ext>
                </a:extLst>
              </p:cNvPr>
              <p:cNvSpPr txBox="1"/>
              <p:nvPr/>
            </p:nvSpPr>
            <p:spPr>
              <a:xfrm>
                <a:off x="7105267" y="3292312"/>
                <a:ext cx="381344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b="1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n-US" sz="1800" b="1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  <m:t>F</m:t>
                          </m:r>
                        </m:e>
                        <m:sub>
                          <m:r>
                            <a:rPr lang="de-DE" sz="1800" b="1" i="0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  <m:t>𝐗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0" name="Textfeld 49">
                <a:extLst>
                  <a:ext uri="{FF2B5EF4-FFF2-40B4-BE49-F238E27FC236}">
                    <a16:creationId xmlns:a16="http://schemas.microsoft.com/office/drawing/2014/main" id="{9936600F-3E5B-4422-9D14-50B2FADC72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05267" y="3292312"/>
                <a:ext cx="381344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feld 51">
                <a:extLst>
                  <a:ext uri="{FF2B5EF4-FFF2-40B4-BE49-F238E27FC236}">
                    <a16:creationId xmlns:a16="http://schemas.microsoft.com/office/drawing/2014/main" id="{22782CE9-8EE6-51E8-EAC2-AC6F01C36494}"/>
                  </a:ext>
                </a:extLst>
              </p:cNvPr>
              <p:cNvSpPr txBox="1"/>
              <p:nvPr/>
            </p:nvSpPr>
            <p:spPr>
              <a:xfrm>
                <a:off x="9729293" y="2639368"/>
                <a:ext cx="297655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n-US" sz="1800" b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φ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1800" b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s</m:t>
                          </m:r>
                        </m:sub>
                      </m:sSub>
                    </m:oMath>
                  </m:oMathPara>
                </a14:m>
                <a:endParaRPr lang="en-GB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52" name="Textfeld 51">
                <a:extLst>
                  <a:ext uri="{FF2B5EF4-FFF2-40B4-BE49-F238E27FC236}">
                    <a16:creationId xmlns:a16="http://schemas.microsoft.com/office/drawing/2014/main" id="{22782CE9-8EE6-51E8-EAC2-AC6F01C364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29293" y="2639368"/>
                <a:ext cx="297655" cy="369332"/>
              </a:xfrm>
              <a:prstGeom prst="rect">
                <a:avLst/>
              </a:prstGeom>
              <a:blipFill>
                <a:blip r:embed="rId18"/>
                <a:stretch>
                  <a:fillRect r="-38776" b="-491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feld 53">
                <a:extLst>
                  <a:ext uri="{FF2B5EF4-FFF2-40B4-BE49-F238E27FC236}">
                    <a16:creationId xmlns:a16="http://schemas.microsoft.com/office/drawing/2014/main" id="{31591A2C-8813-2647-DF0E-E3D46B1231E5}"/>
                  </a:ext>
                </a:extLst>
              </p:cNvPr>
              <p:cNvSpPr txBox="1"/>
              <p:nvPr/>
            </p:nvSpPr>
            <p:spPr>
              <a:xfrm>
                <a:off x="9413061" y="1021794"/>
                <a:ext cx="297655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8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de-DE" sz="18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𝝅</m:t>
                      </m:r>
                    </m:oMath>
                  </m:oMathPara>
                </a14:m>
                <a:endParaRPr lang="en-GB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54" name="Textfeld 53">
                <a:extLst>
                  <a:ext uri="{FF2B5EF4-FFF2-40B4-BE49-F238E27FC236}">
                    <a16:creationId xmlns:a16="http://schemas.microsoft.com/office/drawing/2014/main" id="{31591A2C-8813-2647-DF0E-E3D46B1231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13061" y="1021794"/>
                <a:ext cx="297655" cy="369332"/>
              </a:xfrm>
              <a:prstGeom prst="rect">
                <a:avLst/>
              </a:prstGeom>
              <a:blipFill>
                <a:blip r:embed="rId19"/>
                <a:stretch>
                  <a:fillRect r="-5918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feld 54">
                <a:extLst>
                  <a:ext uri="{FF2B5EF4-FFF2-40B4-BE49-F238E27FC236}">
                    <a16:creationId xmlns:a16="http://schemas.microsoft.com/office/drawing/2014/main" id="{D9F97A64-2FC3-6EFA-00CC-89035ADDBAD2}"/>
                  </a:ext>
                </a:extLst>
              </p:cNvPr>
              <p:cNvSpPr txBox="1"/>
              <p:nvPr/>
            </p:nvSpPr>
            <p:spPr>
              <a:xfrm>
                <a:off x="7594785" y="1021794"/>
                <a:ext cx="297655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8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𝝅</m:t>
                      </m:r>
                    </m:oMath>
                  </m:oMathPara>
                </a14:m>
                <a:endParaRPr lang="en-GB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55" name="Textfeld 54">
                <a:extLst>
                  <a:ext uri="{FF2B5EF4-FFF2-40B4-BE49-F238E27FC236}">
                    <a16:creationId xmlns:a16="http://schemas.microsoft.com/office/drawing/2014/main" id="{D9F97A64-2FC3-6EFA-00CC-89035ADDBA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94785" y="1021794"/>
                <a:ext cx="297655" cy="369332"/>
              </a:xfrm>
              <a:prstGeom prst="rect">
                <a:avLst/>
              </a:prstGeom>
              <a:blipFill>
                <a:blip r:embed="rId20"/>
                <a:stretch>
                  <a:fillRect r="-408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8" name="Gerader Verbinder 57">
            <a:extLst>
              <a:ext uri="{FF2B5EF4-FFF2-40B4-BE49-F238E27FC236}">
                <a16:creationId xmlns:a16="http://schemas.microsoft.com/office/drawing/2014/main" id="{4A0DB71A-CCB7-E031-FC5B-1996A8EC1287}"/>
              </a:ext>
            </a:extLst>
          </p:cNvPr>
          <p:cNvCxnSpPr>
            <a:cxnSpLocks/>
          </p:cNvCxnSpPr>
          <p:nvPr/>
        </p:nvCxnSpPr>
        <p:spPr>
          <a:xfrm flipV="1">
            <a:off x="7743613" y="1381601"/>
            <a:ext cx="0" cy="2114674"/>
          </a:xfrm>
          <a:prstGeom prst="line">
            <a:avLst/>
          </a:prstGeom>
          <a:ln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Gerader Verbinder 59">
            <a:extLst>
              <a:ext uri="{FF2B5EF4-FFF2-40B4-BE49-F238E27FC236}">
                <a16:creationId xmlns:a16="http://schemas.microsoft.com/office/drawing/2014/main" id="{0248D7A1-4E26-B498-400D-77E62B91116A}"/>
              </a:ext>
            </a:extLst>
          </p:cNvPr>
          <p:cNvCxnSpPr>
            <a:cxnSpLocks/>
          </p:cNvCxnSpPr>
          <p:nvPr/>
        </p:nvCxnSpPr>
        <p:spPr>
          <a:xfrm flipV="1">
            <a:off x="9617903" y="1381601"/>
            <a:ext cx="0" cy="2114674"/>
          </a:xfrm>
          <a:prstGeom prst="line">
            <a:avLst/>
          </a:prstGeom>
          <a:ln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Gerader Verbinder 60">
            <a:extLst>
              <a:ext uri="{FF2B5EF4-FFF2-40B4-BE49-F238E27FC236}">
                <a16:creationId xmlns:a16="http://schemas.microsoft.com/office/drawing/2014/main" id="{BFB3ED19-ED17-3A98-39D0-D29F95193772}"/>
              </a:ext>
            </a:extLst>
          </p:cNvPr>
          <p:cNvCxnSpPr>
            <a:cxnSpLocks/>
          </p:cNvCxnSpPr>
          <p:nvPr/>
        </p:nvCxnSpPr>
        <p:spPr>
          <a:xfrm flipV="1">
            <a:off x="6822863" y="1381601"/>
            <a:ext cx="0" cy="2114674"/>
          </a:xfrm>
          <a:prstGeom prst="line">
            <a:avLst/>
          </a:prstGeom>
          <a:ln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2" name="Textfeld 61">
                <a:extLst>
                  <a:ext uri="{FF2B5EF4-FFF2-40B4-BE49-F238E27FC236}">
                    <a16:creationId xmlns:a16="http://schemas.microsoft.com/office/drawing/2014/main" id="{9B315F5E-4156-1ACF-13EF-2BD09E7F2517}"/>
                  </a:ext>
                </a:extLst>
              </p:cNvPr>
              <p:cNvSpPr txBox="1"/>
              <p:nvPr/>
            </p:nvSpPr>
            <p:spPr>
              <a:xfrm>
                <a:off x="6569655" y="1021794"/>
                <a:ext cx="690872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8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𝝅</m:t>
                      </m:r>
                      <m:r>
                        <a:rPr lang="de-DE" sz="18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de-DE" sz="18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</m:oMath>
                  </m:oMathPara>
                </a14:m>
                <a:endParaRPr lang="en-GB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2" name="Textfeld 61">
                <a:extLst>
                  <a:ext uri="{FF2B5EF4-FFF2-40B4-BE49-F238E27FC236}">
                    <a16:creationId xmlns:a16="http://schemas.microsoft.com/office/drawing/2014/main" id="{9B315F5E-4156-1ACF-13EF-2BD09E7F25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69655" y="1021794"/>
                <a:ext cx="690872" cy="369332"/>
              </a:xfrm>
              <a:prstGeom prst="rect">
                <a:avLst/>
              </a:prstGeom>
              <a:blipFill>
                <a:blip r:embed="rId21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feld 62">
                <a:extLst>
                  <a:ext uri="{FF2B5EF4-FFF2-40B4-BE49-F238E27FC236}">
                    <a16:creationId xmlns:a16="http://schemas.microsoft.com/office/drawing/2014/main" id="{0CF167B1-C97F-C1A8-DB9B-3A8003C545DC}"/>
                  </a:ext>
                </a:extLst>
              </p:cNvPr>
              <p:cNvSpPr txBox="1"/>
              <p:nvPr/>
            </p:nvSpPr>
            <p:spPr>
              <a:xfrm>
                <a:off x="8232466" y="1021794"/>
                <a:ext cx="911117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8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de-DE" sz="18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𝝅</m:t>
                      </m:r>
                      <m:r>
                        <a:rPr lang="de-DE" sz="18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de-DE" sz="18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</m:oMath>
                  </m:oMathPara>
                </a14:m>
                <a:endParaRPr lang="en-GB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3" name="Textfeld 62">
                <a:extLst>
                  <a:ext uri="{FF2B5EF4-FFF2-40B4-BE49-F238E27FC236}">
                    <a16:creationId xmlns:a16="http://schemas.microsoft.com/office/drawing/2014/main" id="{0CF167B1-C97F-C1A8-DB9B-3A8003C545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32466" y="1021794"/>
                <a:ext cx="911117" cy="369332"/>
              </a:xfrm>
              <a:prstGeom prst="rect">
                <a:avLst/>
              </a:prstGeom>
              <a:blipFill>
                <a:blip r:embed="rId22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4" name="Gerader Verbinder 63">
            <a:extLst>
              <a:ext uri="{FF2B5EF4-FFF2-40B4-BE49-F238E27FC236}">
                <a16:creationId xmlns:a16="http://schemas.microsoft.com/office/drawing/2014/main" id="{B2556D90-EA06-16FA-B67A-55523230AF59}"/>
              </a:ext>
            </a:extLst>
          </p:cNvPr>
          <p:cNvCxnSpPr>
            <a:cxnSpLocks/>
          </p:cNvCxnSpPr>
          <p:nvPr/>
        </p:nvCxnSpPr>
        <p:spPr>
          <a:xfrm flipV="1">
            <a:off x="8638963" y="1381601"/>
            <a:ext cx="0" cy="2114674"/>
          </a:xfrm>
          <a:prstGeom prst="line">
            <a:avLst/>
          </a:prstGeom>
          <a:ln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Pfeil: nach unten 44">
            <a:extLst>
              <a:ext uri="{FF2B5EF4-FFF2-40B4-BE49-F238E27FC236}">
                <a16:creationId xmlns:a16="http://schemas.microsoft.com/office/drawing/2014/main" id="{DA4B9305-8BFD-B3CF-3269-8AB918C6D25D}"/>
              </a:ext>
            </a:extLst>
          </p:cNvPr>
          <p:cNvSpPr/>
          <p:nvPr/>
        </p:nvSpPr>
        <p:spPr>
          <a:xfrm rot="10800000">
            <a:off x="6653619" y="3433718"/>
            <a:ext cx="345660" cy="378129"/>
          </a:xfrm>
          <a:prstGeom prst="downArrow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Pfeil: nach unten 45">
            <a:extLst>
              <a:ext uri="{FF2B5EF4-FFF2-40B4-BE49-F238E27FC236}">
                <a16:creationId xmlns:a16="http://schemas.microsoft.com/office/drawing/2014/main" id="{69E73CCF-0C66-00C8-807F-9B98375E3BFB}"/>
              </a:ext>
            </a:extLst>
          </p:cNvPr>
          <p:cNvSpPr/>
          <p:nvPr/>
        </p:nvSpPr>
        <p:spPr>
          <a:xfrm>
            <a:off x="8473088" y="1389752"/>
            <a:ext cx="345660" cy="378129"/>
          </a:xfrm>
          <a:prstGeom prst="downArrow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feld 48">
                <a:extLst>
                  <a:ext uri="{FF2B5EF4-FFF2-40B4-BE49-F238E27FC236}">
                    <a16:creationId xmlns:a16="http://schemas.microsoft.com/office/drawing/2014/main" id="{DAEF7CA2-DBE7-1E30-99CC-17A55D77110A}"/>
                  </a:ext>
                </a:extLst>
              </p:cNvPr>
              <p:cNvSpPr txBox="1"/>
              <p:nvPr/>
            </p:nvSpPr>
            <p:spPr>
              <a:xfrm>
                <a:off x="7432735" y="3552525"/>
                <a:ext cx="120622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de-DE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de-DE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𝜑</m:t>
                          </m:r>
                        </m:e>
                        <m:sub>
                          <m:r>
                            <a:rPr lang="de-DE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de-DE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=180°</m:t>
                      </m:r>
                    </m:oMath>
                  </m:oMathPara>
                </a14:m>
                <a:endParaRPr lang="en-GB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49" name="Textfeld 48">
                <a:extLst>
                  <a:ext uri="{FF2B5EF4-FFF2-40B4-BE49-F238E27FC236}">
                    <a16:creationId xmlns:a16="http://schemas.microsoft.com/office/drawing/2014/main" id="{DAEF7CA2-DBE7-1E30-99CC-17A55D77110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32735" y="3552525"/>
                <a:ext cx="1206228" cy="276999"/>
              </a:xfrm>
              <a:prstGeom prst="rect">
                <a:avLst/>
              </a:prstGeom>
              <a:blipFill>
                <a:blip r:embed="rId23"/>
                <a:stretch>
                  <a:fillRect l="-4040" r="-4545" b="-2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1" name="Grafik 50">
            <a:extLst>
              <a:ext uri="{FF2B5EF4-FFF2-40B4-BE49-F238E27FC236}">
                <a16:creationId xmlns:a16="http://schemas.microsoft.com/office/drawing/2014/main" id="{EE8969D1-0D18-074F-5BF9-F5ECDD8BF071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rcRect r="59387"/>
          <a:stretch/>
        </p:blipFill>
        <p:spPr>
          <a:xfrm flipV="1">
            <a:off x="5894725" y="1773302"/>
            <a:ext cx="3744007" cy="1627833"/>
          </a:xfrm>
          <a:prstGeom prst="rect">
            <a:avLst/>
          </a:prstGeom>
        </p:spPr>
      </p:pic>
      <p:sp>
        <p:nvSpPr>
          <p:cNvPr id="57" name="Foliennummernplatzhalter 3">
            <a:extLst>
              <a:ext uri="{FF2B5EF4-FFF2-40B4-BE49-F238E27FC236}">
                <a16:creationId xmlns:a16="http://schemas.microsoft.com/office/drawing/2014/main" id="{3F7E22FB-6EAD-C9C9-ED6A-B7F78013CD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31246" y="6559295"/>
            <a:ext cx="776973" cy="365125"/>
          </a:xfrm>
        </p:spPr>
        <p:txBody>
          <a:bodyPr/>
          <a:lstStyle/>
          <a:p>
            <a:fld id="{1F09A733-2CF0-49AA-9281-D333DC9D2330}" type="slidenum">
              <a:rPr lang="en-GB" smtClean="0"/>
              <a:pPr/>
              <a:t>5</a:t>
            </a:fld>
            <a:endParaRPr lang="en-GB" dirty="0"/>
          </a:p>
        </p:txBody>
      </p:sp>
      <p:grpSp>
        <p:nvGrpSpPr>
          <p:cNvPr id="129" name="Gruppieren 128">
            <a:extLst>
              <a:ext uri="{FF2B5EF4-FFF2-40B4-BE49-F238E27FC236}">
                <a16:creationId xmlns:a16="http://schemas.microsoft.com/office/drawing/2014/main" id="{954EAC6E-7C47-BD4E-EF78-51AC9F157ECD}"/>
              </a:ext>
            </a:extLst>
          </p:cNvPr>
          <p:cNvGrpSpPr/>
          <p:nvPr/>
        </p:nvGrpSpPr>
        <p:grpSpPr>
          <a:xfrm>
            <a:off x="6296498" y="2285658"/>
            <a:ext cx="1066518" cy="621365"/>
            <a:chOff x="6296498" y="2285658"/>
            <a:chExt cx="1066518" cy="621365"/>
          </a:xfrm>
        </p:grpSpPr>
        <p:sp>
          <p:nvSpPr>
            <p:cNvPr id="99" name="Ellipse 98">
              <a:extLst>
                <a:ext uri="{FF2B5EF4-FFF2-40B4-BE49-F238E27FC236}">
                  <a16:creationId xmlns:a16="http://schemas.microsoft.com/office/drawing/2014/main" id="{EA7AE4BA-7F50-BA8D-2774-B751C9E26293}"/>
                </a:ext>
              </a:extLst>
            </p:cNvPr>
            <p:cNvSpPr/>
            <p:nvPr/>
          </p:nvSpPr>
          <p:spPr>
            <a:xfrm rot="16200000">
              <a:off x="6724392" y="2296524"/>
              <a:ext cx="208272" cy="592301"/>
            </a:xfrm>
            <a:prstGeom prst="ellipse">
              <a:avLst/>
            </a:prstGeom>
            <a:solidFill>
              <a:schemeClr val="accent6">
                <a:lumMod val="40000"/>
                <a:lumOff val="60000"/>
                <a:alpha val="92000"/>
              </a:schemeClr>
            </a:solidFill>
            <a:ln>
              <a:noFill/>
            </a:ln>
          </p:spPr>
          <p:style>
            <a:lnRef idx="2">
              <a:schemeClr val="accent6">
                <a:shade val="15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102" name="Gerade Verbindung mit Pfeil 101">
              <a:extLst>
                <a:ext uri="{FF2B5EF4-FFF2-40B4-BE49-F238E27FC236}">
                  <a16:creationId xmlns:a16="http://schemas.microsoft.com/office/drawing/2014/main" id="{44023A34-9409-21D2-0A12-D829A5353840}"/>
                </a:ext>
              </a:extLst>
            </p:cNvPr>
            <p:cNvCxnSpPr/>
            <p:nvPr/>
          </p:nvCxnSpPr>
          <p:spPr>
            <a:xfrm flipV="1">
              <a:off x="6822863" y="2285658"/>
              <a:ext cx="0" cy="202880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09" name="Gerade Verbindung mit Pfeil 108">
              <a:extLst>
                <a:ext uri="{FF2B5EF4-FFF2-40B4-BE49-F238E27FC236}">
                  <a16:creationId xmlns:a16="http://schemas.microsoft.com/office/drawing/2014/main" id="{16526E87-7EE3-F7FB-6186-783CBF58207A}"/>
                </a:ext>
              </a:extLst>
            </p:cNvPr>
            <p:cNvCxnSpPr>
              <a:cxnSpLocks/>
            </p:cNvCxnSpPr>
            <p:nvPr/>
          </p:nvCxnSpPr>
          <p:spPr>
            <a:xfrm>
              <a:off x="6822863" y="2696811"/>
              <a:ext cx="0" cy="210212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11" name="Gerade Verbindung mit Pfeil 110">
              <a:extLst>
                <a:ext uri="{FF2B5EF4-FFF2-40B4-BE49-F238E27FC236}">
                  <a16:creationId xmlns:a16="http://schemas.microsoft.com/office/drawing/2014/main" id="{D70A2947-6BEA-7C57-B9BB-CE912E34319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124679" y="2582198"/>
              <a:ext cx="238337" cy="0"/>
            </a:xfrm>
            <a:prstGeom prst="straightConnector1">
              <a:avLst/>
            </a:prstGeom>
            <a:ln w="12700">
              <a:solidFill>
                <a:schemeClr val="accent1">
                  <a:lumMod val="20000"/>
                  <a:lumOff val="8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Gerade Verbindung mit Pfeil 112">
              <a:extLst>
                <a:ext uri="{FF2B5EF4-FFF2-40B4-BE49-F238E27FC236}">
                  <a16:creationId xmlns:a16="http://schemas.microsoft.com/office/drawing/2014/main" id="{8B483E27-76AE-2760-1A68-90BB0D3C9497}"/>
                </a:ext>
              </a:extLst>
            </p:cNvPr>
            <p:cNvCxnSpPr>
              <a:cxnSpLocks/>
            </p:cNvCxnSpPr>
            <p:nvPr/>
          </p:nvCxnSpPr>
          <p:spPr>
            <a:xfrm>
              <a:off x="6296498" y="2582198"/>
              <a:ext cx="235879" cy="0"/>
            </a:xfrm>
            <a:prstGeom prst="straightConnector1">
              <a:avLst/>
            </a:prstGeom>
            <a:ln w="12700">
              <a:solidFill>
                <a:schemeClr val="accent1">
                  <a:lumMod val="20000"/>
                  <a:lumOff val="8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0" name="Gruppieren 129">
            <a:extLst>
              <a:ext uri="{FF2B5EF4-FFF2-40B4-BE49-F238E27FC236}">
                <a16:creationId xmlns:a16="http://schemas.microsoft.com/office/drawing/2014/main" id="{F9D530D6-0D89-0F5E-F94D-9702AD9846D4}"/>
              </a:ext>
            </a:extLst>
          </p:cNvPr>
          <p:cNvGrpSpPr/>
          <p:nvPr/>
        </p:nvGrpSpPr>
        <p:grpSpPr>
          <a:xfrm>
            <a:off x="8279039" y="2096733"/>
            <a:ext cx="712625" cy="1015692"/>
            <a:chOff x="8279039" y="2096733"/>
            <a:chExt cx="712625" cy="1015692"/>
          </a:xfrm>
        </p:grpSpPr>
        <p:sp>
          <p:nvSpPr>
            <p:cNvPr id="118" name="Ellipse 117">
              <a:extLst>
                <a:ext uri="{FF2B5EF4-FFF2-40B4-BE49-F238E27FC236}">
                  <a16:creationId xmlns:a16="http://schemas.microsoft.com/office/drawing/2014/main" id="{11D433F7-57A1-B637-0A20-FD61ABAA6586}"/>
                </a:ext>
              </a:extLst>
            </p:cNvPr>
            <p:cNvSpPr/>
            <p:nvPr/>
          </p:nvSpPr>
          <p:spPr>
            <a:xfrm>
              <a:off x="8535977" y="2296523"/>
              <a:ext cx="208272" cy="592301"/>
            </a:xfrm>
            <a:prstGeom prst="ellipse">
              <a:avLst/>
            </a:prstGeom>
            <a:solidFill>
              <a:schemeClr val="accent6">
                <a:lumMod val="40000"/>
                <a:lumOff val="60000"/>
                <a:alpha val="92000"/>
              </a:schemeClr>
            </a:solidFill>
            <a:ln>
              <a:noFill/>
            </a:ln>
          </p:spPr>
          <p:style>
            <a:lnRef idx="2">
              <a:schemeClr val="accent6">
                <a:shade val="15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119" name="Gerade Verbindung mit Pfeil 118">
              <a:extLst>
                <a:ext uri="{FF2B5EF4-FFF2-40B4-BE49-F238E27FC236}">
                  <a16:creationId xmlns:a16="http://schemas.microsoft.com/office/drawing/2014/main" id="{55FB12C0-BC9B-45E7-0A42-F5F9F2747C12}"/>
                </a:ext>
              </a:extLst>
            </p:cNvPr>
            <p:cNvCxnSpPr/>
            <p:nvPr/>
          </p:nvCxnSpPr>
          <p:spPr>
            <a:xfrm flipV="1">
              <a:off x="8634448" y="2909545"/>
              <a:ext cx="0" cy="202880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20" name="Gerade Verbindung mit Pfeil 119">
              <a:extLst>
                <a:ext uri="{FF2B5EF4-FFF2-40B4-BE49-F238E27FC236}">
                  <a16:creationId xmlns:a16="http://schemas.microsoft.com/office/drawing/2014/main" id="{1FE5D33F-F8D3-2016-9D79-E69A1A9F07F4}"/>
                </a:ext>
              </a:extLst>
            </p:cNvPr>
            <p:cNvCxnSpPr>
              <a:cxnSpLocks/>
            </p:cNvCxnSpPr>
            <p:nvPr/>
          </p:nvCxnSpPr>
          <p:spPr>
            <a:xfrm>
              <a:off x="8634448" y="2096733"/>
              <a:ext cx="0" cy="210212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21" name="Gerade Verbindung mit Pfeil 120">
              <a:extLst>
                <a:ext uri="{FF2B5EF4-FFF2-40B4-BE49-F238E27FC236}">
                  <a16:creationId xmlns:a16="http://schemas.microsoft.com/office/drawing/2014/main" id="{A7D5ACB0-7852-F963-D67D-63AE6F69C96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279039" y="2582197"/>
              <a:ext cx="238337" cy="0"/>
            </a:xfrm>
            <a:prstGeom prst="straightConnector1">
              <a:avLst/>
            </a:prstGeom>
            <a:ln w="12700">
              <a:solidFill>
                <a:schemeClr val="accent1">
                  <a:lumMod val="20000"/>
                  <a:lumOff val="8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Gerade Verbindung mit Pfeil 124">
              <a:extLst>
                <a:ext uri="{FF2B5EF4-FFF2-40B4-BE49-F238E27FC236}">
                  <a16:creationId xmlns:a16="http://schemas.microsoft.com/office/drawing/2014/main" id="{D2B58992-3675-D7EF-5686-FAAAEA20D2B9}"/>
                </a:ext>
              </a:extLst>
            </p:cNvPr>
            <p:cNvCxnSpPr>
              <a:cxnSpLocks/>
            </p:cNvCxnSpPr>
            <p:nvPr/>
          </p:nvCxnSpPr>
          <p:spPr>
            <a:xfrm>
              <a:off x="8755785" y="2582197"/>
              <a:ext cx="235879" cy="0"/>
            </a:xfrm>
            <a:prstGeom prst="straightConnector1">
              <a:avLst/>
            </a:prstGeom>
            <a:ln w="12700">
              <a:solidFill>
                <a:schemeClr val="accent1">
                  <a:lumMod val="20000"/>
                  <a:lumOff val="8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0" name="Gruppieren 95">
            <a:extLst>
              <a:ext uri="{FF2B5EF4-FFF2-40B4-BE49-F238E27FC236}">
                <a16:creationId xmlns:a16="http://schemas.microsoft.com/office/drawing/2014/main" id="{843B2170-B983-47AD-9A57-DC3DA967CBF3}"/>
              </a:ext>
            </a:extLst>
          </p:cNvPr>
          <p:cNvGrpSpPr/>
          <p:nvPr/>
        </p:nvGrpSpPr>
        <p:grpSpPr>
          <a:xfrm>
            <a:off x="891876" y="5961205"/>
            <a:ext cx="10272663" cy="503625"/>
            <a:chOff x="154809" y="6023966"/>
            <a:chExt cx="8994922" cy="503625"/>
          </a:xfrm>
        </p:grpSpPr>
        <p:sp>
          <p:nvSpPr>
            <p:cNvPr id="112" name="Abgerundetes Rechteck 155">
              <a:extLst>
                <a:ext uri="{FF2B5EF4-FFF2-40B4-BE49-F238E27FC236}">
                  <a16:creationId xmlns:a16="http://schemas.microsoft.com/office/drawing/2014/main" id="{DE224211-4E29-4925-956C-748692E0BEA9}"/>
                </a:ext>
              </a:extLst>
            </p:cNvPr>
            <p:cNvSpPr/>
            <p:nvPr/>
          </p:nvSpPr>
          <p:spPr>
            <a:xfrm>
              <a:off x="154809" y="6023966"/>
              <a:ext cx="8543977" cy="503625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>
                <a:solidFill>
                  <a:schemeClr val="tx1"/>
                </a:solidFill>
              </a:endParaRPr>
            </a:p>
          </p:txBody>
        </p:sp>
        <p:sp>
          <p:nvSpPr>
            <p:cNvPr id="114" name="Rechteck 156">
              <a:extLst>
                <a:ext uri="{FF2B5EF4-FFF2-40B4-BE49-F238E27FC236}">
                  <a16:creationId xmlns:a16="http://schemas.microsoft.com/office/drawing/2014/main" id="{ECD6F0E4-BFD0-4608-AA03-CB360DBA839F}"/>
                </a:ext>
              </a:extLst>
            </p:cNvPr>
            <p:cNvSpPr/>
            <p:nvPr/>
          </p:nvSpPr>
          <p:spPr>
            <a:xfrm>
              <a:off x="154809" y="6250592"/>
              <a:ext cx="8994922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de-DE" sz="1200" dirty="0"/>
                <a:t>Shiloh, R., Illmer, J., Chlouba, T., Yousefi, P., Schönenberger, N., Niedermayer, U., Mittelbach, A., &amp; Hommelhoff, P. </a:t>
              </a:r>
              <a:r>
                <a:rPr lang="de-DE" sz="1200" i="1" dirty="0"/>
                <a:t>Nature</a:t>
              </a:r>
              <a:r>
                <a:rPr lang="de-DE" sz="1200" dirty="0"/>
                <a:t> 597, 498 (2021)</a:t>
              </a:r>
            </a:p>
          </p:txBody>
        </p:sp>
        <p:sp>
          <p:nvSpPr>
            <p:cNvPr id="115" name="Rechteck 157">
              <a:extLst>
                <a:ext uri="{FF2B5EF4-FFF2-40B4-BE49-F238E27FC236}">
                  <a16:creationId xmlns:a16="http://schemas.microsoft.com/office/drawing/2014/main" id="{804E0871-EB94-4DDB-9FDC-0D0D59E6267E}"/>
                </a:ext>
              </a:extLst>
            </p:cNvPr>
            <p:cNvSpPr/>
            <p:nvPr/>
          </p:nvSpPr>
          <p:spPr>
            <a:xfrm>
              <a:off x="155781" y="6023966"/>
              <a:ext cx="8778240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200" dirty="0"/>
                <a:t>Niedermayer, U., </a:t>
              </a:r>
              <a:r>
                <a:rPr lang="de-DE" sz="1200" dirty="0" err="1"/>
                <a:t>Egenolf</a:t>
              </a:r>
              <a:r>
                <a:rPr lang="de-DE" sz="1200" dirty="0"/>
                <a:t>, T., </a:t>
              </a:r>
              <a:r>
                <a:rPr lang="de-DE" sz="1200" dirty="0" err="1"/>
                <a:t>Boine</a:t>
              </a:r>
              <a:r>
                <a:rPr lang="de-DE" sz="1200" dirty="0"/>
                <a:t>-Frankenheim, O., Hommelhoff P.</a:t>
              </a:r>
              <a:r>
                <a:rPr lang="en-GB" sz="1200" dirty="0"/>
                <a:t>, </a:t>
              </a:r>
              <a:r>
                <a:rPr lang="en-GB" sz="1200" i="1" dirty="0"/>
                <a:t>Phys. Rev. Lett. </a:t>
              </a:r>
              <a:r>
                <a:rPr lang="en-GB" sz="1200" dirty="0"/>
                <a:t>121, 214801 (2018)</a:t>
              </a:r>
            </a:p>
          </p:txBody>
        </p:sp>
      </p:grpSp>
      <p:pic>
        <p:nvPicPr>
          <p:cNvPr id="116" name="Grafik 25">
            <a:extLst>
              <a:ext uri="{FF2B5EF4-FFF2-40B4-BE49-F238E27FC236}">
                <a16:creationId xmlns:a16="http://schemas.microsoft.com/office/drawing/2014/main" id="{79CD8F53-4C77-42B3-A549-0345C3D56F31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379" y="3912801"/>
            <a:ext cx="10036029" cy="2001142"/>
          </a:xfrm>
          <a:prstGeom prst="rect">
            <a:avLst/>
          </a:prstGeom>
        </p:spPr>
      </p:pic>
      <p:pic>
        <p:nvPicPr>
          <p:cNvPr id="117" name="Grafik 25">
            <a:extLst>
              <a:ext uri="{FF2B5EF4-FFF2-40B4-BE49-F238E27FC236}">
                <a16:creationId xmlns:a16="http://schemas.microsoft.com/office/drawing/2014/main" id="{5368BFA7-6FC2-412A-A2CB-B0E52E50569A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718" y="3917178"/>
            <a:ext cx="10036029" cy="2001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0142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"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 animBg="1"/>
      <p:bldP spid="211" grpId="0" animBg="1"/>
      <p:bldP spid="211" grpId="1" animBg="1"/>
      <p:bldP spid="209" grpId="0" animBg="1"/>
      <p:bldP spid="209" grpId="1" animBg="1"/>
      <p:bldP spid="11" grpId="0" animBg="1"/>
      <p:bldP spid="12" grpId="0" animBg="1"/>
      <p:bldP spid="188" grpId="0" animBg="1"/>
      <p:bldP spid="189" grpId="0" animBg="1"/>
      <p:bldP spid="24" grpId="0"/>
      <p:bldP spid="48" grpId="0"/>
      <p:bldP spid="50" grpId="0"/>
      <p:bldP spid="52" grpId="0"/>
      <p:bldP spid="54" grpId="0"/>
      <p:bldP spid="55" grpId="0"/>
      <p:bldP spid="62" grpId="0"/>
      <p:bldP spid="63" grpId="0"/>
      <p:bldP spid="45" grpId="0" animBg="1"/>
      <p:bldP spid="46" grpId="0" animBg="1"/>
      <p:bldP spid="4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 descr="Bildschirmausschnitt">
            <a:extLst>
              <a:ext uri="{FF2B5EF4-FFF2-40B4-BE49-F238E27FC236}">
                <a16:creationId xmlns:a16="http://schemas.microsoft.com/office/drawing/2014/main" id="{E8775B46-2231-73BD-4417-6626CB53F9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4724534"/>
            <a:ext cx="5722563" cy="591772"/>
          </a:xfrm>
          <a:prstGeom prst="rect">
            <a:avLst/>
          </a:prstGeom>
        </p:spPr>
      </p:pic>
      <p:pic>
        <p:nvPicPr>
          <p:cNvPr id="7" name="Grafik 6" descr="Bildschirmausschnitt">
            <a:extLst>
              <a:ext uri="{FF2B5EF4-FFF2-40B4-BE49-F238E27FC236}">
                <a16:creationId xmlns:a16="http://schemas.microsoft.com/office/drawing/2014/main" id="{34D55887-C8FC-E8CE-9EE8-E9D53EB7D6C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28" y="4737553"/>
            <a:ext cx="5716609" cy="571026"/>
          </a:xfrm>
          <a:prstGeom prst="rect">
            <a:avLst/>
          </a:prstGeom>
        </p:spPr>
      </p:pic>
      <p:sp>
        <p:nvSpPr>
          <p:cNvPr id="31" name="Textfeld 8"/>
          <p:cNvSpPr txBox="1">
            <a:spLocks noChangeArrowheads="1"/>
          </p:cNvSpPr>
          <p:nvPr/>
        </p:nvSpPr>
        <p:spPr bwMode="auto">
          <a:xfrm>
            <a:off x="100828" y="5933081"/>
            <a:ext cx="8050547" cy="261610"/>
          </a:xfrm>
          <a:prstGeom prst="rect">
            <a:avLst/>
          </a:prstGeom>
          <a:solidFill>
            <a:srgbClr val="052C4F"/>
          </a:solidFill>
          <a:ln w="28575">
            <a:solidFill>
              <a:schemeClr val="accent1"/>
            </a:solidFill>
            <a:headEnd/>
            <a:tailEnd/>
          </a:ln>
          <a:effec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Calibri" pitchFamily="34" charset="0"/>
              </a:rPr>
              <a:t>R. Shiloh, J. Illmer, T. Chlouba, P. Yousefi, N. Schönenberger, U. Niedermayer, A. Mittelbach, P. Hommelhoff, Nature 597, 498 (2021)</a:t>
            </a:r>
          </a:p>
        </p:txBody>
      </p:sp>
      <p:grpSp>
        <p:nvGrpSpPr>
          <p:cNvPr id="6" name="Gruppieren 5"/>
          <p:cNvGrpSpPr/>
          <p:nvPr/>
        </p:nvGrpSpPr>
        <p:grpSpPr>
          <a:xfrm>
            <a:off x="6537440" y="804738"/>
            <a:ext cx="4316437" cy="3733041"/>
            <a:chOff x="6537440" y="804738"/>
            <a:chExt cx="4316437" cy="3733041"/>
          </a:xfrm>
        </p:grpSpPr>
        <p:pic>
          <p:nvPicPr>
            <p:cNvPr id="21" name="Grafik 20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413" b="39168"/>
            <a:stretch/>
          </p:blipFill>
          <p:spPr>
            <a:xfrm>
              <a:off x="6537440" y="804738"/>
              <a:ext cx="4298498" cy="3212277"/>
            </a:xfrm>
            <a:prstGeom prst="rect">
              <a:avLst/>
            </a:prstGeom>
          </p:spPr>
        </p:pic>
        <p:sp>
          <p:nvSpPr>
            <p:cNvPr id="28" name="Textfeld 27"/>
            <p:cNvSpPr txBox="1"/>
            <p:nvPr/>
          </p:nvSpPr>
          <p:spPr>
            <a:xfrm>
              <a:off x="6891256" y="3983781"/>
              <a:ext cx="3962621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>
                  <a:solidFill>
                    <a:schemeClr val="bg1"/>
                  </a:solidFill>
                </a:rPr>
                <a:t>Overfocusing</a:t>
              </a:r>
              <a:r>
                <a:rPr lang="en-US" dirty="0">
                  <a:solidFill>
                    <a:schemeClr val="bg1"/>
                  </a:solidFill>
                </a:rPr>
                <a:t> effect (&gt;400 MV/m)</a:t>
              </a:r>
            </a:p>
            <a:p>
              <a:r>
                <a:rPr lang="en-US" sz="1200" dirty="0">
                  <a:solidFill>
                    <a:schemeClr val="bg1"/>
                  </a:solidFill>
                </a:rPr>
                <a:t>Different structure geometry with larger </a:t>
              </a:r>
              <a:r>
                <a:rPr lang="en-US" sz="1200" dirty="0" err="1">
                  <a:solidFill>
                    <a:schemeClr val="bg1"/>
                  </a:solidFill>
                </a:rPr>
                <a:t>macrocells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0" name="Textfeld 39"/>
            <p:cNvSpPr txBox="1"/>
            <p:nvPr/>
          </p:nvSpPr>
          <p:spPr>
            <a:xfrm>
              <a:off x="9014079" y="973406"/>
              <a:ext cx="1552156" cy="400110"/>
            </a:xfrm>
            <a:prstGeom prst="rect">
              <a:avLst/>
            </a:prstGeom>
            <a:solidFill>
              <a:srgbClr val="D42C2A"/>
            </a:solidFill>
          </p:spPr>
          <p:txBody>
            <a:bodyPr wrap="none" rtlCol="0">
              <a:spAutoFit/>
            </a:bodyPr>
            <a:lstStyle/>
            <a:p>
              <a:r>
                <a:rPr lang="de-DE" sz="2000" dirty="0" err="1"/>
                <a:t>Overfocusing</a:t>
              </a:r>
              <a:endParaRPr lang="en-GB" sz="2000" dirty="0"/>
            </a:p>
          </p:txBody>
        </p:sp>
      </p:grpSp>
      <p:sp>
        <p:nvSpPr>
          <p:cNvPr id="18" name="Textfeld 17"/>
          <p:cNvSpPr txBox="1"/>
          <p:nvPr/>
        </p:nvSpPr>
        <p:spPr>
          <a:xfrm>
            <a:off x="2520173" y="130721"/>
            <a:ext cx="76714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 err="1">
                <a:solidFill>
                  <a:schemeClr val="bg1"/>
                </a:solidFill>
              </a:rPr>
              <a:t>Alternating</a:t>
            </a:r>
            <a:r>
              <a:rPr lang="de-DE" sz="2800" dirty="0">
                <a:solidFill>
                  <a:schemeClr val="bg1"/>
                </a:solidFill>
              </a:rPr>
              <a:t> </a:t>
            </a:r>
            <a:r>
              <a:rPr lang="de-DE" sz="2800" dirty="0" err="1">
                <a:solidFill>
                  <a:schemeClr val="bg1"/>
                </a:solidFill>
              </a:rPr>
              <a:t>phase</a:t>
            </a:r>
            <a:r>
              <a:rPr lang="de-DE" sz="2800" dirty="0">
                <a:solidFill>
                  <a:schemeClr val="bg1"/>
                </a:solidFill>
              </a:rPr>
              <a:t> </a:t>
            </a:r>
            <a:r>
              <a:rPr lang="de-DE" sz="2800" dirty="0" err="1">
                <a:solidFill>
                  <a:schemeClr val="bg1"/>
                </a:solidFill>
              </a:rPr>
              <a:t>focusing</a:t>
            </a:r>
            <a:r>
              <a:rPr lang="de-DE" sz="2800" dirty="0">
                <a:solidFill>
                  <a:schemeClr val="bg1"/>
                </a:solidFill>
              </a:rPr>
              <a:t> </a:t>
            </a:r>
            <a:r>
              <a:rPr lang="de-DE" sz="2800" dirty="0" err="1">
                <a:solidFill>
                  <a:schemeClr val="bg1"/>
                </a:solidFill>
              </a:rPr>
              <a:t>effect</a:t>
            </a:r>
            <a:r>
              <a:rPr lang="de-DE" sz="2800" dirty="0">
                <a:solidFill>
                  <a:schemeClr val="bg1"/>
                </a:solidFill>
              </a:rPr>
              <a:t>: </a:t>
            </a:r>
            <a:r>
              <a:rPr lang="de-DE" sz="2800" dirty="0" err="1">
                <a:solidFill>
                  <a:schemeClr val="bg1"/>
                </a:solidFill>
              </a:rPr>
              <a:t>proof</a:t>
            </a:r>
            <a:r>
              <a:rPr lang="de-DE" sz="2800" dirty="0">
                <a:solidFill>
                  <a:schemeClr val="bg1"/>
                </a:solidFill>
              </a:rPr>
              <a:t> </a:t>
            </a:r>
            <a:r>
              <a:rPr lang="de-DE" sz="2800" dirty="0" err="1">
                <a:solidFill>
                  <a:schemeClr val="bg1"/>
                </a:solidFill>
              </a:rPr>
              <a:t>of</a:t>
            </a:r>
            <a:r>
              <a:rPr lang="de-DE" sz="2800" dirty="0">
                <a:solidFill>
                  <a:schemeClr val="bg1"/>
                </a:solidFill>
              </a:rPr>
              <a:t> </a:t>
            </a:r>
            <a:r>
              <a:rPr lang="de-DE" sz="2800" dirty="0" err="1">
                <a:solidFill>
                  <a:schemeClr val="bg1"/>
                </a:solidFill>
              </a:rPr>
              <a:t>principle</a:t>
            </a:r>
            <a:endParaRPr lang="en-GB" sz="2800" dirty="0">
              <a:solidFill>
                <a:schemeClr val="bg1"/>
              </a:solidFill>
            </a:endParaRPr>
          </a:p>
        </p:txBody>
      </p:sp>
      <p:sp>
        <p:nvSpPr>
          <p:cNvPr id="3" name="Pfeil nach rechts 2"/>
          <p:cNvSpPr/>
          <p:nvPr/>
        </p:nvSpPr>
        <p:spPr>
          <a:xfrm>
            <a:off x="5151884" y="1972757"/>
            <a:ext cx="1309017" cy="7179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5" name="Gruppieren 4"/>
          <p:cNvGrpSpPr/>
          <p:nvPr/>
        </p:nvGrpSpPr>
        <p:grpSpPr>
          <a:xfrm>
            <a:off x="731613" y="811161"/>
            <a:ext cx="4343733" cy="3840147"/>
            <a:chOff x="731613" y="811161"/>
            <a:chExt cx="4343733" cy="3840147"/>
          </a:xfrm>
        </p:grpSpPr>
        <p:pic>
          <p:nvPicPr>
            <p:cNvPr id="2" name="Grafik 1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1" r="50902" b="39291"/>
            <a:stretch/>
          </p:blipFill>
          <p:spPr>
            <a:xfrm>
              <a:off x="731613" y="811161"/>
              <a:ext cx="4343733" cy="3205854"/>
            </a:xfrm>
            <a:prstGeom prst="rect">
              <a:avLst/>
            </a:prstGeom>
          </p:spPr>
        </p:pic>
        <p:sp>
          <p:nvSpPr>
            <p:cNvPr id="26" name="Textfeld 25"/>
            <p:cNvSpPr txBox="1"/>
            <p:nvPr/>
          </p:nvSpPr>
          <p:spPr>
            <a:xfrm>
              <a:off x="798876" y="4004977"/>
              <a:ext cx="420920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2.7 times larger electron current at optimal transport field strength (~700 MV/m)</a:t>
              </a:r>
            </a:p>
          </p:txBody>
        </p:sp>
        <p:sp>
          <p:nvSpPr>
            <p:cNvPr id="17" name="Textfeld 16"/>
            <p:cNvSpPr txBox="1"/>
            <p:nvPr/>
          </p:nvSpPr>
          <p:spPr>
            <a:xfrm>
              <a:off x="3600256" y="3028897"/>
              <a:ext cx="989373" cy="40011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de-DE" sz="2000" dirty="0" err="1"/>
                <a:t>Guiding</a:t>
              </a:r>
              <a:endParaRPr lang="en-GB" sz="2000" dirty="0"/>
            </a:p>
          </p:txBody>
        </p:sp>
      </p:grpSp>
      <p:sp>
        <p:nvSpPr>
          <p:cNvPr id="8" name="Textfeld 8">
            <a:extLst>
              <a:ext uri="{FF2B5EF4-FFF2-40B4-BE49-F238E27FC236}">
                <a16:creationId xmlns:a16="http://schemas.microsoft.com/office/drawing/2014/main" id="{80D0949D-4A0C-6D2F-A66C-DBAA994401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828" y="6234751"/>
            <a:ext cx="8913251" cy="261610"/>
          </a:xfrm>
          <a:prstGeom prst="rect">
            <a:avLst/>
          </a:prstGeom>
          <a:solidFill>
            <a:srgbClr val="052C4F"/>
          </a:solidFill>
          <a:ln w="28575">
            <a:solidFill>
              <a:schemeClr val="accent1"/>
            </a:solidFill>
            <a:headEnd/>
            <a:tailEnd/>
          </a:ln>
          <a:effec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Calibri" pitchFamily="34" charset="0"/>
              </a:rPr>
              <a:t>For </a:t>
            </a:r>
            <a:r>
              <a:rPr lang="en-US" sz="1100" dirty="0" err="1">
                <a:solidFill>
                  <a:schemeClr val="bg1"/>
                </a:solidFill>
                <a:latin typeface="Calibri" pitchFamily="34" charset="0"/>
              </a:rPr>
              <a:t>Linacs</a:t>
            </a:r>
            <a:r>
              <a:rPr lang="en-US" sz="1100" dirty="0">
                <a:solidFill>
                  <a:schemeClr val="bg1"/>
                </a:solidFill>
                <a:latin typeface="Calibri" pitchFamily="34" charset="0"/>
              </a:rPr>
              <a:t>: </a:t>
            </a:r>
            <a:r>
              <a:rPr lang="en-GB" sz="1100" dirty="0"/>
              <a:t>Lauber, S., Barth, W., </a:t>
            </a:r>
            <a:r>
              <a:rPr lang="en-GB" sz="1100" dirty="0" err="1"/>
              <a:t>Basten</a:t>
            </a:r>
            <a:r>
              <a:rPr lang="en-GB" sz="1100" dirty="0"/>
              <a:t>, M., </a:t>
            </a:r>
            <a:r>
              <a:rPr lang="en-GB" sz="1100" dirty="0" err="1"/>
              <a:t>Dziuba</a:t>
            </a:r>
            <a:r>
              <a:rPr lang="en-GB" sz="1100" dirty="0"/>
              <a:t>, F. D., List, J., Miski-</a:t>
            </a:r>
            <a:r>
              <a:rPr lang="en-GB" sz="1100" dirty="0" err="1"/>
              <a:t>Oglu</a:t>
            </a:r>
            <a:r>
              <a:rPr lang="en-GB" sz="1100" dirty="0"/>
              <a:t>, M., ... &amp; </a:t>
            </a:r>
            <a:r>
              <a:rPr lang="en-GB" sz="1100" dirty="0" err="1"/>
              <a:t>Yaramyshev</a:t>
            </a:r>
            <a:r>
              <a:rPr lang="en-GB" sz="1100" dirty="0"/>
              <a:t>, S., </a:t>
            </a:r>
            <a:r>
              <a:rPr lang="en-GB" sz="1100" i="1" dirty="0"/>
              <a:t>EPJ Techniques &amp; Instrumentation</a:t>
            </a:r>
            <a:r>
              <a:rPr lang="en-GB" sz="1100" dirty="0"/>
              <a:t>, </a:t>
            </a:r>
            <a:r>
              <a:rPr lang="en-GB" sz="1100" i="1" dirty="0"/>
              <a:t>11</a:t>
            </a:r>
            <a:r>
              <a:rPr lang="en-GB" sz="1100" dirty="0"/>
              <a:t>(1), 5 (2024)</a:t>
            </a:r>
            <a:endParaRPr lang="en-US" sz="11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0E1613C0-6D78-766F-8FE1-9DBC61ECBE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31246" y="6559295"/>
            <a:ext cx="776973" cy="365125"/>
          </a:xfrm>
          <a:prstGeom prst="rect">
            <a:avLst/>
          </a:prstGeom>
        </p:spPr>
        <p:txBody>
          <a:bodyPr/>
          <a:lstStyle>
            <a:lvl1pPr algn="ctr">
              <a:defRPr sz="1400">
                <a:solidFill>
                  <a:srgbClr val="FFFFFF"/>
                </a:solidFill>
                <a:latin typeface="Century Gothic"/>
                <a:cs typeface="Century Gothic"/>
              </a:defRPr>
            </a:lvl1pPr>
          </a:lstStyle>
          <a:p>
            <a:fld id="{1F09A733-2CF0-49AA-9281-D333DC9D2330}" type="slidenum">
              <a:rPr lang="en-GB" smtClean="0"/>
              <a:pPr/>
              <a:t>6</a:t>
            </a:fld>
            <a:endParaRPr lang="en-GB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50925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42C61A0-6F80-444E-9F42-31CFA64396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31247" y="6559297"/>
            <a:ext cx="776973" cy="365125"/>
          </a:xfrm>
        </p:spPr>
        <p:txBody>
          <a:bodyPr/>
          <a:lstStyle/>
          <a:p>
            <a:fld id="{1F09A733-2CF0-49AA-9281-D333DC9D2330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85A3491-5202-4111-A11D-7576F6F1BB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5229" y="2492640"/>
            <a:ext cx="10993643" cy="1030492"/>
          </a:xfrm>
        </p:spPr>
        <p:txBody>
          <a:bodyPr>
            <a:normAutofit fontScale="90000"/>
          </a:bodyPr>
          <a:lstStyle/>
          <a:p>
            <a:pPr algn="ctr"/>
            <a:r>
              <a:rPr lang="en-US" sz="6000" dirty="0"/>
              <a:t>Acceleration + Guiding </a:t>
            </a:r>
            <a:br>
              <a:rPr lang="en-US" sz="6000" dirty="0"/>
            </a:br>
            <a:r>
              <a:rPr lang="en-US" sz="3100" dirty="0"/>
              <a:t>(guiding in plane parallel to substrate)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22643666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Coherent laser </a:t>
            </a:r>
            <a:r>
              <a:rPr lang="en-US" sz="3600" b="1" dirty="0"/>
              <a:t>acceleration</a:t>
            </a:r>
            <a:r>
              <a:rPr lang="en-US" sz="3600" dirty="0"/>
              <a:t> of electrons</a:t>
            </a:r>
            <a:endParaRPr lang="de-DE" sz="36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11531247" y="6559297"/>
            <a:ext cx="776973" cy="365125"/>
          </a:xfrm>
        </p:spPr>
        <p:txBody>
          <a:bodyPr/>
          <a:lstStyle/>
          <a:p>
            <a:fld id="{1F09A733-2CF0-49AA-9281-D333DC9D2330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BADCF4A8-AAF5-3599-375A-B2DEFFADE1AA}"/>
              </a:ext>
            </a:extLst>
          </p:cNvPr>
          <p:cNvSpPr txBox="1"/>
          <p:nvPr/>
        </p:nvSpPr>
        <p:spPr>
          <a:xfrm>
            <a:off x="5868" y="6574862"/>
            <a:ext cx="8603332" cy="307777"/>
          </a:xfrm>
          <a:prstGeom prst="rect">
            <a:avLst/>
          </a:prstGeom>
          <a:solidFill>
            <a:srgbClr val="052C4F"/>
          </a:solidFill>
          <a:effectLst>
            <a:softEdge rad="12700"/>
          </a:effectLst>
        </p:spPr>
        <p:txBody>
          <a:bodyPr wrap="square" rtlCol="0">
            <a:spAutoFit/>
          </a:bodyPr>
          <a:lstStyle/>
          <a:p>
            <a:r>
              <a:rPr lang="de-DE" sz="1400" dirty="0">
                <a:solidFill>
                  <a:schemeClr val="bg1"/>
                </a:solidFill>
              </a:rPr>
              <a:t>T. Chlouba*, R. Shiloh*, S. Kraus*, L. Brückner*, J. </a:t>
            </a:r>
            <a:r>
              <a:rPr lang="de-DE" sz="1400" dirty="0" err="1">
                <a:solidFill>
                  <a:schemeClr val="bg1"/>
                </a:solidFill>
              </a:rPr>
              <a:t>Litzel</a:t>
            </a:r>
            <a:r>
              <a:rPr lang="de-DE" sz="1400" dirty="0">
                <a:solidFill>
                  <a:schemeClr val="bg1"/>
                </a:solidFill>
              </a:rPr>
              <a:t>, P. Hommelhoff, Nature, 622, 476 (2023)</a:t>
            </a: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A047159F-5B5A-39A1-9537-13B7040F34A2}"/>
              </a:ext>
            </a:extLst>
          </p:cNvPr>
          <p:cNvSpPr txBox="1"/>
          <p:nvPr/>
        </p:nvSpPr>
        <p:spPr>
          <a:xfrm>
            <a:off x="8674627" y="1658917"/>
            <a:ext cx="2660793" cy="101566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 Phase jumps + Tapering</a:t>
            </a:r>
          </a:p>
          <a:p>
            <a:pPr algn="ctr"/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=</a:t>
            </a:r>
          </a:p>
          <a:p>
            <a:pPr algn="ctr"/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Guiding + Acceleration</a:t>
            </a:r>
          </a:p>
        </p:txBody>
      </p:sp>
      <p:grpSp>
        <p:nvGrpSpPr>
          <p:cNvPr id="7" name="Gruppieren 6"/>
          <p:cNvGrpSpPr/>
          <p:nvPr/>
        </p:nvGrpSpPr>
        <p:grpSpPr>
          <a:xfrm>
            <a:off x="471236" y="4596412"/>
            <a:ext cx="11249527" cy="1827276"/>
            <a:chOff x="181894" y="5018086"/>
            <a:chExt cx="7981248" cy="1296405"/>
          </a:xfrm>
        </p:grpSpPr>
        <p:pic>
          <p:nvPicPr>
            <p:cNvPr id="5" name="Grafik 4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6108"/>
            <a:stretch/>
          </p:blipFill>
          <p:spPr>
            <a:xfrm>
              <a:off x="225189" y="5018086"/>
              <a:ext cx="7937953" cy="1296405"/>
            </a:xfrm>
            <a:prstGeom prst="rect">
              <a:avLst/>
            </a:prstGeom>
          </p:spPr>
        </p:pic>
        <p:sp>
          <p:nvSpPr>
            <p:cNvPr id="36" name="Rechteck 35">
              <a:extLst>
                <a:ext uri="{FF2B5EF4-FFF2-40B4-BE49-F238E27FC236}">
                  <a16:creationId xmlns:a16="http://schemas.microsoft.com/office/drawing/2014/main" id="{FF125425-D052-D7DC-3090-47C319086051}"/>
                </a:ext>
              </a:extLst>
            </p:cNvPr>
            <p:cNvSpPr/>
            <p:nvPr/>
          </p:nvSpPr>
          <p:spPr>
            <a:xfrm>
              <a:off x="181894" y="5082479"/>
              <a:ext cx="394765" cy="24700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11" name="Textfeld 10"/>
          <p:cNvSpPr txBox="1"/>
          <p:nvPr/>
        </p:nvSpPr>
        <p:spPr>
          <a:xfrm>
            <a:off x="116458" y="968713"/>
            <a:ext cx="5989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So far only guiding, now: acceleration    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feld 9">
                <a:extLst>
                  <a:ext uri="{FF2B5EF4-FFF2-40B4-BE49-F238E27FC236}">
                    <a16:creationId xmlns:a16="http://schemas.microsoft.com/office/drawing/2014/main" id="{3C2AB140-BDC0-44B2-87E9-74C68A4831BE}"/>
                  </a:ext>
                </a:extLst>
              </p:cNvPr>
              <p:cNvSpPr txBox="1"/>
              <p:nvPr/>
            </p:nvSpPr>
            <p:spPr>
              <a:xfrm>
                <a:off x="6995203" y="1797826"/>
                <a:ext cx="1367821" cy="667747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de-DE" b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Reminder: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mbria Math" panose="02040503050406030204" pitchFamily="18" charset="0"/>
                        </a:rPr>
                        <m:t>𝛽</m:t>
                      </m:r>
                      <m:r>
                        <a:rPr lang="de-DE" b="0" i="1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de-DE" b="0" i="1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de-DE" b="0" i="0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Λ</m:t>
                          </m:r>
                        </m:e>
                        <m:sub>
                          <m:r>
                            <a:rPr lang="de-DE" b="0" i="1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de-DE" b="0" i="1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de-DE" b="0" i="1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mbria Math" panose="02040503050406030204" pitchFamily="18" charset="0"/>
                        </a:rPr>
                        <m:t>𝜆</m:t>
                      </m:r>
                      <m:r>
                        <a:rPr lang="de-DE" b="0" i="1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</m:oMath>
                  </m:oMathPara>
                </a14:m>
                <a:endParaRPr lang="de-DE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0" name="Textfeld 9">
                <a:extLst>
                  <a:ext uri="{FF2B5EF4-FFF2-40B4-BE49-F238E27FC236}">
                    <a16:creationId xmlns:a16="http://schemas.microsoft.com/office/drawing/2014/main" id="{3C2AB140-BDC0-44B2-87E9-74C68A4831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95203" y="1797826"/>
                <a:ext cx="1367821" cy="667747"/>
              </a:xfrm>
              <a:prstGeom prst="rect">
                <a:avLst/>
              </a:prstGeom>
              <a:blipFill>
                <a:blip r:embed="rId3"/>
                <a:stretch>
                  <a:fillRect l="-4018" t="-5505" b="-45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6" name="Gruppieren 10">
            <a:extLst>
              <a:ext uri="{FF2B5EF4-FFF2-40B4-BE49-F238E27FC236}">
                <a16:creationId xmlns:a16="http://schemas.microsoft.com/office/drawing/2014/main" id="{6166CD9D-3152-2F30-B63A-8FC88F0951E5}"/>
              </a:ext>
            </a:extLst>
          </p:cNvPr>
          <p:cNvGrpSpPr>
            <a:grpSpLocks noChangeAspect="1"/>
          </p:cNvGrpSpPr>
          <p:nvPr/>
        </p:nvGrpSpPr>
        <p:grpSpPr>
          <a:xfrm>
            <a:off x="6838592" y="3184597"/>
            <a:ext cx="1958855" cy="1446923"/>
            <a:chOff x="5907718" y="2893865"/>
            <a:chExt cx="2361458" cy="1744309"/>
          </a:xfrm>
        </p:grpSpPr>
        <p:grpSp>
          <p:nvGrpSpPr>
            <p:cNvPr id="67" name="Gruppieren 7">
              <a:extLst>
                <a:ext uri="{FF2B5EF4-FFF2-40B4-BE49-F238E27FC236}">
                  <a16:creationId xmlns:a16="http://schemas.microsoft.com/office/drawing/2014/main" id="{1D99640C-F2B8-5A0E-6745-5A8FD7A3E54C}"/>
                </a:ext>
              </a:extLst>
            </p:cNvPr>
            <p:cNvGrpSpPr/>
            <p:nvPr/>
          </p:nvGrpSpPr>
          <p:grpSpPr>
            <a:xfrm>
              <a:off x="5907718" y="2893865"/>
              <a:ext cx="1993495" cy="1744309"/>
              <a:chOff x="5907718" y="2893865"/>
              <a:chExt cx="1993495" cy="1744309"/>
            </a:xfrm>
          </p:grpSpPr>
          <p:cxnSp>
            <p:nvCxnSpPr>
              <p:cNvPr id="69" name="Gerade Verbindung mit Pfeil 263">
                <a:extLst>
                  <a:ext uri="{FF2B5EF4-FFF2-40B4-BE49-F238E27FC236}">
                    <a16:creationId xmlns:a16="http://schemas.microsoft.com/office/drawing/2014/main" id="{2E1690E5-C9B8-39AE-0A17-1175DFCCA5F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031703" y="4130132"/>
                <a:ext cx="10697" cy="508042"/>
              </a:xfrm>
              <a:prstGeom prst="straightConnector1">
                <a:avLst/>
              </a:prstGeom>
              <a:ln w="38100">
                <a:solidFill>
                  <a:schemeClr val="tx1">
                    <a:lumMod val="75000"/>
                    <a:lumOff val="2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70" name="Gruppieren 308">
                <a:extLst>
                  <a:ext uri="{FF2B5EF4-FFF2-40B4-BE49-F238E27FC236}">
                    <a16:creationId xmlns:a16="http://schemas.microsoft.com/office/drawing/2014/main" id="{1DE6A0D4-3D5D-B5C1-A3B0-9C8963AE076C}"/>
                  </a:ext>
                </a:extLst>
              </p:cNvPr>
              <p:cNvGrpSpPr/>
              <p:nvPr/>
            </p:nvGrpSpPr>
            <p:grpSpPr>
              <a:xfrm>
                <a:off x="5907718" y="2893865"/>
                <a:ext cx="1993495" cy="1244813"/>
                <a:chOff x="6872558" y="2875575"/>
                <a:chExt cx="1993495" cy="1244813"/>
              </a:xfrm>
            </p:grpSpPr>
            <p:sp>
              <p:nvSpPr>
                <p:cNvPr id="71" name="Rechteck 267">
                  <a:extLst>
                    <a:ext uri="{FF2B5EF4-FFF2-40B4-BE49-F238E27FC236}">
                      <a16:creationId xmlns:a16="http://schemas.microsoft.com/office/drawing/2014/main" id="{73EAEB1E-3990-8A83-C8FE-430F9970F361}"/>
                    </a:ext>
                  </a:extLst>
                </p:cNvPr>
                <p:cNvSpPr/>
                <p:nvPr/>
              </p:nvSpPr>
              <p:spPr>
                <a:xfrm>
                  <a:off x="6872558" y="2875575"/>
                  <a:ext cx="1993495" cy="1244813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  <a:alpha val="38000"/>
                  </a:schemeClr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GB" dirty="0"/>
                </a:p>
              </p:txBody>
            </p:sp>
            <p:grpSp>
              <p:nvGrpSpPr>
                <p:cNvPr id="72" name="Gruppieren 269">
                  <a:extLst>
                    <a:ext uri="{FF2B5EF4-FFF2-40B4-BE49-F238E27FC236}">
                      <a16:creationId xmlns:a16="http://schemas.microsoft.com/office/drawing/2014/main" id="{1B5BBC6D-3617-48BC-C365-1F61EF50C407}"/>
                    </a:ext>
                  </a:extLst>
                </p:cNvPr>
                <p:cNvGrpSpPr/>
                <p:nvPr/>
              </p:nvGrpSpPr>
              <p:grpSpPr>
                <a:xfrm>
                  <a:off x="6969769" y="3000909"/>
                  <a:ext cx="1799774" cy="1041094"/>
                  <a:chOff x="3901601" y="4396251"/>
                  <a:chExt cx="1799774" cy="1041094"/>
                </a:xfrm>
              </p:grpSpPr>
              <p:sp>
                <p:nvSpPr>
                  <p:cNvPr id="73" name="Ellipse 270">
                    <a:extLst>
                      <a:ext uri="{FF2B5EF4-FFF2-40B4-BE49-F238E27FC236}">
                        <a16:creationId xmlns:a16="http://schemas.microsoft.com/office/drawing/2014/main" id="{9D95B5D3-5F5C-FDB8-1C80-9C706C308422}"/>
                      </a:ext>
                    </a:extLst>
                  </p:cNvPr>
                  <p:cNvSpPr/>
                  <p:nvPr/>
                </p:nvSpPr>
                <p:spPr>
                  <a:xfrm>
                    <a:off x="4370178" y="4396251"/>
                    <a:ext cx="391576" cy="391576"/>
                  </a:xfrm>
                  <a:prstGeom prst="ellipse">
                    <a:avLst/>
                  </a:prstGeom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de-DE"/>
                  </a:p>
                </p:txBody>
              </p:sp>
              <p:sp>
                <p:nvSpPr>
                  <p:cNvPr id="74" name="Pfeil nach rechts 85">
                    <a:extLst>
                      <a:ext uri="{FF2B5EF4-FFF2-40B4-BE49-F238E27FC236}">
                        <a16:creationId xmlns:a16="http://schemas.microsoft.com/office/drawing/2014/main" id="{653927A3-0A40-A991-25C0-EA319BBADC3E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4266126" y="4664446"/>
                    <a:ext cx="143988" cy="193960"/>
                  </a:xfrm>
                  <a:prstGeom prst="rightArrow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n-US"/>
                  </a:p>
                </p:txBody>
              </p:sp>
              <p:sp>
                <p:nvSpPr>
                  <p:cNvPr id="75" name="Pfeil nach rechts 86">
                    <a:extLst>
                      <a:ext uri="{FF2B5EF4-FFF2-40B4-BE49-F238E27FC236}">
                        <a16:creationId xmlns:a16="http://schemas.microsoft.com/office/drawing/2014/main" id="{951B56CB-9F67-C4D6-83FE-ED1BA813A484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4739505" y="4673460"/>
                    <a:ext cx="143988" cy="193960"/>
                  </a:xfrm>
                  <a:prstGeom prst="rightArrow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n-US"/>
                  </a:p>
                </p:txBody>
              </p:sp>
              <p:sp>
                <p:nvSpPr>
                  <p:cNvPr id="76" name="Pfeil nach rechts 87">
                    <a:extLst>
                      <a:ext uri="{FF2B5EF4-FFF2-40B4-BE49-F238E27FC236}">
                        <a16:creationId xmlns:a16="http://schemas.microsoft.com/office/drawing/2014/main" id="{29C505E1-6A14-4D08-02C0-E43E204306BF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5183176" y="4664445"/>
                    <a:ext cx="143988" cy="193960"/>
                  </a:xfrm>
                  <a:prstGeom prst="rightArrow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n-US"/>
                  </a:p>
                </p:txBody>
              </p:sp>
              <p:sp>
                <p:nvSpPr>
                  <p:cNvPr id="77" name="Pfeil nach rechts 89">
                    <a:extLst>
                      <a:ext uri="{FF2B5EF4-FFF2-40B4-BE49-F238E27FC236}">
                        <a16:creationId xmlns:a16="http://schemas.microsoft.com/office/drawing/2014/main" id="{1FDC1153-9906-EB69-40E4-280915F6D73D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246584" y="4913532"/>
                    <a:ext cx="128308" cy="222930"/>
                  </a:xfrm>
                  <a:prstGeom prst="rightArrow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n-US"/>
                  </a:p>
                </p:txBody>
              </p:sp>
              <p:sp>
                <p:nvSpPr>
                  <p:cNvPr id="78" name="Pfeil nach rechts 90">
                    <a:extLst>
                      <a:ext uri="{FF2B5EF4-FFF2-40B4-BE49-F238E27FC236}">
                        <a16:creationId xmlns:a16="http://schemas.microsoft.com/office/drawing/2014/main" id="{514F797C-8445-BA6A-C92D-1FA663E334FF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732460" y="4921916"/>
                    <a:ext cx="128308" cy="222930"/>
                  </a:xfrm>
                  <a:prstGeom prst="rightArrow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n-US"/>
                  </a:p>
                </p:txBody>
              </p:sp>
              <p:sp>
                <p:nvSpPr>
                  <p:cNvPr id="79" name="Pfeil nach rechts 91">
                    <a:extLst>
                      <a:ext uri="{FF2B5EF4-FFF2-40B4-BE49-F238E27FC236}">
                        <a16:creationId xmlns:a16="http://schemas.microsoft.com/office/drawing/2014/main" id="{A3670CFB-5C68-C72D-12E5-3933FBCAA693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5163641" y="4900466"/>
                    <a:ext cx="128308" cy="222930"/>
                  </a:xfrm>
                  <a:prstGeom prst="rightArrow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n-US"/>
                  </a:p>
                </p:txBody>
              </p:sp>
              <p:sp>
                <p:nvSpPr>
                  <p:cNvPr id="80" name="Ellipse 277">
                    <a:extLst>
                      <a:ext uri="{FF2B5EF4-FFF2-40B4-BE49-F238E27FC236}">
                        <a16:creationId xmlns:a16="http://schemas.microsoft.com/office/drawing/2014/main" id="{F82E8B58-CF99-6EAA-E4AB-D75FABC43EC1}"/>
                      </a:ext>
                    </a:extLst>
                  </p:cNvPr>
                  <p:cNvSpPr/>
                  <p:nvPr/>
                </p:nvSpPr>
                <p:spPr>
                  <a:xfrm>
                    <a:off x="3901601" y="4396251"/>
                    <a:ext cx="391576" cy="391576"/>
                  </a:xfrm>
                  <a:prstGeom prst="ellipse">
                    <a:avLst/>
                  </a:prstGeom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de-DE"/>
                  </a:p>
                </p:txBody>
              </p:sp>
              <p:sp>
                <p:nvSpPr>
                  <p:cNvPr id="81" name="Ellipse 278">
                    <a:extLst>
                      <a:ext uri="{FF2B5EF4-FFF2-40B4-BE49-F238E27FC236}">
                        <a16:creationId xmlns:a16="http://schemas.microsoft.com/office/drawing/2014/main" id="{BDECEFFE-0FB7-F9B3-5CFE-DA401D363FDE}"/>
                      </a:ext>
                    </a:extLst>
                  </p:cNvPr>
                  <p:cNvSpPr/>
                  <p:nvPr/>
                </p:nvSpPr>
                <p:spPr>
                  <a:xfrm>
                    <a:off x="3904068" y="5045769"/>
                    <a:ext cx="391576" cy="391576"/>
                  </a:xfrm>
                  <a:prstGeom prst="ellipse">
                    <a:avLst/>
                  </a:prstGeom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de-DE" dirty="0"/>
                  </a:p>
                </p:txBody>
              </p:sp>
              <p:sp>
                <p:nvSpPr>
                  <p:cNvPr id="82" name="Ellipse 279">
                    <a:extLst>
                      <a:ext uri="{FF2B5EF4-FFF2-40B4-BE49-F238E27FC236}">
                        <a16:creationId xmlns:a16="http://schemas.microsoft.com/office/drawing/2014/main" id="{38E5DD39-71B9-76CD-2775-BECE655213BC}"/>
                      </a:ext>
                    </a:extLst>
                  </p:cNvPr>
                  <p:cNvSpPr/>
                  <p:nvPr/>
                </p:nvSpPr>
                <p:spPr>
                  <a:xfrm>
                    <a:off x="4372645" y="5045769"/>
                    <a:ext cx="391576" cy="391576"/>
                  </a:xfrm>
                  <a:prstGeom prst="ellipse">
                    <a:avLst/>
                  </a:prstGeom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de-DE" dirty="0"/>
                  </a:p>
                </p:txBody>
              </p:sp>
              <p:sp>
                <p:nvSpPr>
                  <p:cNvPr id="83" name="Ellipse 280">
                    <a:extLst>
                      <a:ext uri="{FF2B5EF4-FFF2-40B4-BE49-F238E27FC236}">
                        <a16:creationId xmlns:a16="http://schemas.microsoft.com/office/drawing/2014/main" id="{F802DC89-81ED-25BE-87C1-63D43FAF67DA}"/>
                      </a:ext>
                    </a:extLst>
                  </p:cNvPr>
                  <p:cNvSpPr/>
                  <p:nvPr/>
                </p:nvSpPr>
                <p:spPr>
                  <a:xfrm>
                    <a:off x="4838755" y="4396251"/>
                    <a:ext cx="391576" cy="391576"/>
                  </a:xfrm>
                  <a:prstGeom prst="ellipse">
                    <a:avLst/>
                  </a:prstGeom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de-DE"/>
                  </a:p>
                </p:txBody>
              </p:sp>
              <p:sp>
                <p:nvSpPr>
                  <p:cNvPr id="84" name="Ellipse 281">
                    <a:extLst>
                      <a:ext uri="{FF2B5EF4-FFF2-40B4-BE49-F238E27FC236}">
                        <a16:creationId xmlns:a16="http://schemas.microsoft.com/office/drawing/2014/main" id="{9C25D5D7-5132-CEB4-34EA-BEF0C425EFAF}"/>
                      </a:ext>
                    </a:extLst>
                  </p:cNvPr>
                  <p:cNvSpPr/>
                  <p:nvPr/>
                </p:nvSpPr>
                <p:spPr>
                  <a:xfrm>
                    <a:off x="4841222" y="5045769"/>
                    <a:ext cx="391576" cy="391576"/>
                  </a:xfrm>
                  <a:prstGeom prst="ellipse">
                    <a:avLst/>
                  </a:prstGeom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de-DE" dirty="0"/>
                  </a:p>
                </p:txBody>
              </p:sp>
              <p:sp>
                <p:nvSpPr>
                  <p:cNvPr id="85" name="Ellipse 282">
                    <a:extLst>
                      <a:ext uri="{FF2B5EF4-FFF2-40B4-BE49-F238E27FC236}">
                        <a16:creationId xmlns:a16="http://schemas.microsoft.com/office/drawing/2014/main" id="{610E2B34-A8F3-DFED-F25A-9A389A2ECE06}"/>
                      </a:ext>
                    </a:extLst>
                  </p:cNvPr>
                  <p:cNvSpPr/>
                  <p:nvPr/>
                </p:nvSpPr>
                <p:spPr>
                  <a:xfrm>
                    <a:off x="5307332" y="4396251"/>
                    <a:ext cx="391576" cy="391576"/>
                  </a:xfrm>
                  <a:prstGeom prst="ellipse">
                    <a:avLst/>
                  </a:prstGeom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de-DE"/>
                  </a:p>
                </p:txBody>
              </p:sp>
              <p:sp>
                <p:nvSpPr>
                  <p:cNvPr id="86" name="Ellipse 283">
                    <a:extLst>
                      <a:ext uri="{FF2B5EF4-FFF2-40B4-BE49-F238E27FC236}">
                        <a16:creationId xmlns:a16="http://schemas.microsoft.com/office/drawing/2014/main" id="{CB26C6A6-F7B3-BF73-9CEA-030FBC5D3239}"/>
                      </a:ext>
                    </a:extLst>
                  </p:cNvPr>
                  <p:cNvSpPr/>
                  <p:nvPr/>
                </p:nvSpPr>
                <p:spPr>
                  <a:xfrm>
                    <a:off x="5309799" y="5043171"/>
                    <a:ext cx="391576" cy="391576"/>
                  </a:xfrm>
                  <a:prstGeom prst="ellipse">
                    <a:avLst/>
                  </a:prstGeom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de-DE" dirty="0"/>
                  </a:p>
                </p:txBody>
              </p:sp>
            </p:grpSp>
          </p:grpSp>
        </p:grpSp>
        <p:sp>
          <p:nvSpPr>
            <p:cNvPr id="68" name="Textfeld 19">
              <a:extLst>
                <a:ext uri="{FF2B5EF4-FFF2-40B4-BE49-F238E27FC236}">
                  <a16:creationId xmlns:a16="http://schemas.microsoft.com/office/drawing/2014/main" id="{3A65EFF9-96F8-668A-49E3-F8220F1A3780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6051628" y="4104452"/>
              <a:ext cx="2217548" cy="4452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D: Defocusing</a:t>
              </a:r>
            </a:p>
          </p:txBody>
        </p:sp>
      </p:grpSp>
      <p:grpSp>
        <p:nvGrpSpPr>
          <p:cNvPr id="87" name="Gruppieren 6">
            <a:extLst>
              <a:ext uri="{FF2B5EF4-FFF2-40B4-BE49-F238E27FC236}">
                <a16:creationId xmlns:a16="http://schemas.microsoft.com/office/drawing/2014/main" id="{ABBDC955-4027-D118-353F-47034B173D97}"/>
              </a:ext>
            </a:extLst>
          </p:cNvPr>
          <p:cNvGrpSpPr>
            <a:grpSpLocks noChangeAspect="1"/>
          </p:cNvGrpSpPr>
          <p:nvPr/>
        </p:nvGrpSpPr>
        <p:grpSpPr>
          <a:xfrm>
            <a:off x="9311914" y="3194414"/>
            <a:ext cx="1768850" cy="1455103"/>
            <a:chOff x="9332832" y="2860464"/>
            <a:chExt cx="2136813" cy="1757799"/>
          </a:xfrm>
        </p:grpSpPr>
        <p:cxnSp>
          <p:nvCxnSpPr>
            <p:cNvPr id="88" name="Gerade Verbindung mit Pfeil 264">
              <a:extLst>
                <a:ext uri="{FF2B5EF4-FFF2-40B4-BE49-F238E27FC236}">
                  <a16:creationId xmlns:a16="http://schemas.microsoft.com/office/drawing/2014/main" id="{DE350270-2D8B-96D6-6FA5-C925EB5317A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149334" y="4101819"/>
              <a:ext cx="2595" cy="516444"/>
            </a:xfrm>
            <a:prstGeom prst="straightConnector1">
              <a:avLst/>
            </a:prstGeom>
            <a:ln w="38100">
              <a:solidFill>
                <a:schemeClr val="tx1">
                  <a:lumMod val="75000"/>
                  <a:lumOff val="2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Rechteck 266">
              <a:extLst>
                <a:ext uri="{FF2B5EF4-FFF2-40B4-BE49-F238E27FC236}">
                  <a16:creationId xmlns:a16="http://schemas.microsoft.com/office/drawing/2014/main" id="{4D88155E-1816-15F0-7F4E-C243EDD7C1CB}"/>
                </a:ext>
              </a:extLst>
            </p:cNvPr>
            <p:cNvSpPr/>
            <p:nvPr/>
          </p:nvSpPr>
          <p:spPr>
            <a:xfrm>
              <a:off x="9332832" y="2860464"/>
              <a:ext cx="2136813" cy="1244813"/>
            </a:xfrm>
            <a:prstGeom prst="rect">
              <a:avLst/>
            </a:prstGeom>
            <a:solidFill>
              <a:schemeClr val="accent1">
                <a:lumMod val="20000"/>
                <a:lumOff val="80000"/>
                <a:alpha val="38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dirty="0"/>
            </a:p>
          </p:txBody>
        </p:sp>
        <p:grpSp>
          <p:nvGrpSpPr>
            <p:cNvPr id="90" name="Gruppieren 268">
              <a:extLst>
                <a:ext uri="{FF2B5EF4-FFF2-40B4-BE49-F238E27FC236}">
                  <a16:creationId xmlns:a16="http://schemas.microsoft.com/office/drawing/2014/main" id="{E5D95BE9-E460-E16C-7B39-918038FFFF9A}"/>
                </a:ext>
              </a:extLst>
            </p:cNvPr>
            <p:cNvGrpSpPr/>
            <p:nvPr/>
          </p:nvGrpSpPr>
          <p:grpSpPr>
            <a:xfrm>
              <a:off x="9469972" y="2974935"/>
              <a:ext cx="1898190" cy="1041094"/>
              <a:chOff x="1806511" y="4396251"/>
              <a:chExt cx="1898190" cy="1041094"/>
            </a:xfrm>
          </p:grpSpPr>
          <p:sp>
            <p:nvSpPr>
              <p:cNvPr id="99" name="Ellipse 284">
                <a:extLst>
                  <a:ext uri="{FF2B5EF4-FFF2-40B4-BE49-F238E27FC236}">
                    <a16:creationId xmlns:a16="http://schemas.microsoft.com/office/drawing/2014/main" id="{AFF40DE6-C064-6566-6912-D3F206B1EAC4}"/>
                  </a:ext>
                </a:extLst>
              </p:cNvPr>
              <p:cNvSpPr/>
              <p:nvPr/>
            </p:nvSpPr>
            <p:spPr>
              <a:xfrm>
                <a:off x="1806511" y="4396251"/>
                <a:ext cx="391576" cy="391576"/>
              </a:xfrm>
              <a:prstGeom prst="ellips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/>
              </a:p>
            </p:txBody>
          </p:sp>
          <p:sp>
            <p:nvSpPr>
              <p:cNvPr id="100" name="Ellipse 285">
                <a:extLst>
                  <a:ext uri="{FF2B5EF4-FFF2-40B4-BE49-F238E27FC236}">
                    <a16:creationId xmlns:a16="http://schemas.microsoft.com/office/drawing/2014/main" id="{009C38F5-F383-1E2E-558C-31EE85614995}"/>
                  </a:ext>
                </a:extLst>
              </p:cNvPr>
              <p:cNvSpPr/>
              <p:nvPr/>
            </p:nvSpPr>
            <p:spPr>
              <a:xfrm>
                <a:off x="1808978" y="5045769"/>
                <a:ext cx="391576" cy="391576"/>
              </a:xfrm>
              <a:prstGeom prst="ellips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dirty="0"/>
              </a:p>
            </p:txBody>
          </p:sp>
          <p:sp>
            <p:nvSpPr>
              <p:cNvPr id="101" name="Ellipse 286">
                <a:extLst>
                  <a:ext uri="{FF2B5EF4-FFF2-40B4-BE49-F238E27FC236}">
                    <a16:creationId xmlns:a16="http://schemas.microsoft.com/office/drawing/2014/main" id="{8BB7DA59-A73F-F9E7-DC86-D58AD009B081}"/>
                  </a:ext>
                </a:extLst>
              </p:cNvPr>
              <p:cNvSpPr/>
              <p:nvPr/>
            </p:nvSpPr>
            <p:spPr>
              <a:xfrm>
                <a:off x="2298896" y="4396251"/>
                <a:ext cx="391576" cy="391576"/>
              </a:xfrm>
              <a:prstGeom prst="ellips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/>
              </a:p>
            </p:txBody>
          </p:sp>
          <p:sp>
            <p:nvSpPr>
              <p:cNvPr id="102" name="Ellipse 287">
                <a:extLst>
                  <a:ext uri="{FF2B5EF4-FFF2-40B4-BE49-F238E27FC236}">
                    <a16:creationId xmlns:a16="http://schemas.microsoft.com/office/drawing/2014/main" id="{3EF523FB-6BFF-4BB2-9420-D8741B0ECA80}"/>
                  </a:ext>
                </a:extLst>
              </p:cNvPr>
              <p:cNvSpPr/>
              <p:nvPr/>
            </p:nvSpPr>
            <p:spPr>
              <a:xfrm>
                <a:off x="2301363" y="5045769"/>
                <a:ext cx="391576" cy="391576"/>
              </a:xfrm>
              <a:prstGeom prst="ellips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dirty="0"/>
              </a:p>
            </p:txBody>
          </p:sp>
          <p:sp>
            <p:nvSpPr>
              <p:cNvPr id="103" name="Ellipse 288">
                <a:extLst>
                  <a:ext uri="{FF2B5EF4-FFF2-40B4-BE49-F238E27FC236}">
                    <a16:creationId xmlns:a16="http://schemas.microsoft.com/office/drawing/2014/main" id="{73227D36-6DC2-D6CE-75C5-127B5415FFEC}"/>
                  </a:ext>
                </a:extLst>
              </p:cNvPr>
              <p:cNvSpPr/>
              <p:nvPr/>
            </p:nvSpPr>
            <p:spPr>
              <a:xfrm>
                <a:off x="2791288" y="4396251"/>
                <a:ext cx="391576" cy="391576"/>
              </a:xfrm>
              <a:prstGeom prst="ellips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/>
              </a:p>
            </p:txBody>
          </p:sp>
          <p:sp>
            <p:nvSpPr>
              <p:cNvPr id="104" name="Ellipse 289">
                <a:extLst>
                  <a:ext uri="{FF2B5EF4-FFF2-40B4-BE49-F238E27FC236}">
                    <a16:creationId xmlns:a16="http://schemas.microsoft.com/office/drawing/2014/main" id="{B2225671-30A0-284C-01D9-EF227EE4D6F2}"/>
                  </a:ext>
                </a:extLst>
              </p:cNvPr>
              <p:cNvSpPr/>
              <p:nvPr/>
            </p:nvSpPr>
            <p:spPr>
              <a:xfrm>
                <a:off x="2793755" y="5045769"/>
                <a:ext cx="391576" cy="391576"/>
              </a:xfrm>
              <a:prstGeom prst="ellips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dirty="0"/>
              </a:p>
            </p:txBody>
          </p:sp>
          <p:sp>
            <p:nvSpPr>
              <p:cNvPr id="105" name="Ellipse 290">
                <a:extLst>
                  <a:ext uri="{FF2B5EF4-FFF2-40B4-BE49-F238E27FC236}">
                    <a16:creationId xmlns:a16="http://schemas.microsoft.com/office/drawing/2014/main" id="{27764E6E-D636-B5F8-BA2B-7760B6220844}"/>
                  </a:ext>
                </a:extLst>
              </p:cNvPr>
              <p:cNvSpPr/>
              <p:nvPr/>
            </p:nvSpPr>
            <p:spPr>
              <a:xfrm>
                <a:off x="3310658" y="4396251"/>
                <a:ext cx="391576" cy="391576"/>
              </a:xfrm>
              <a:prstGeom prst="ellips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/>
              </a:p>
            </p:txBody>
          </p:sp>
          <p:sp>
            <p:nvSpPr>
              <p:cNvPr id="106" name="Ellipse 291">
                <a:extLst>
                  <a:ext uri="{FF2B5EF4-FFF2-40B4-BE49-F238E27FC236}">
                    <a16:creationId xmlns:a16="http://schemas.microsoft.com/office/drawing/2014/main" id="{CF94CD17-AFC5-54C7-21BE-065D9A63F1E9}"/>
                  </a:ext>
                </a:extLst>
              </p:cNvPr>
              <p:cNvSpPr/>
              <p:nvPr/>
            </p:nvSpPr>
            <p:spPr>
              <a:xfrm>
                <a:off x="3313125" y="5043171"/>
                <a:ext cx="391576" cy="391576"/>
              </a:xfrm>
              <a:prstGeom prst="ellips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dirty="0"/>
              </a:p>
            </p:txBody>
          </p:sp>
        </p:grpSp>
        <p:grpSp>
          <p:nvGrpSpPr>
            <p:cNvPr id="91" name="Gruppieren 296">
              <a:extLst>
                <a:ext uri="{FF2B5EF4-FFF2-40B4-BE49-F238E27FC236}">
                  <a16:creationId xmlns:a16="http://schemas.microsoft.com/office/drawing/2014/main" id="{F25E800B-2427-32C2-D823-819B2C79641F}"/>
                </a:ext>
              </a:extLst>
            </p:cNvPr>
            <p:cNvGrpSpPr/>
            <p:nvPr/>
          </p:nvGrpSpPr>
          <p:grpSpPr>
            <a:xfrm>
              <a:off x="9807086" y="3262737"/>
              <a:ext cx="1117315" cy="454236"/>
              <a:chOff x="5353370" y="4542071"/>
              <a:chExt cx="1117315" cy="454236"/>
            </a:xfrm>
            <a:solidFill>
              <a:srgbClr val="FFC000"/>
            </a:solidFill>
          </p:grpSpPr>
          <p:sp>
            <p:nvSpPr>
              <p:cNvPr id="93" name="Pfeil nach rechts 85">
                <a:extLst>
                  <a:ext uri="{FF2B5EF4-FFF2-40B4-BE49-F238E27FC236}">
                    <a16:creationId xmlns:a16="http://schemas.microsoft.com/office/drawing/2014/main" id="{FB3E45D1-8B86-F178-BF6C-91B53B410E65}"/>
                  </a:ext>
                </a:extLst>
              </p:cNvPr>
              <p:cNvSpPr/>
              <p:nvPr/>
            </p:nvSpPr>
            <p:spPr>
              <a:xfrm rot="1800000">
                <a:off x="5360707" y="4542072"/>
                <a:ext cx="123078" cy="195435"/>
              </a:xfrm>
              <a:prstGeom prst="rightArrow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94" name="Pfeil nach rechts 86">
                <a:extLst>
                  <a:ext uri="{FF2B5EF4-FFF2-40B4-BE49-F238E27FC236}">
                    <a16:creationId xmlns:a16="http://schemas.microsoft.com/office/drawing/2014/main" id="{865DC06F-F4BF-8439-9359-785CB1B84943}"/>
                  </a:ext>
                </a:extLst>
              </p:cNvPr>
              <p:cNvSpPr/>
              <p:nvPr/>
            </p:nvSpPr>
            <p:spPr>
              <a:xfrm rot="1800000">
                <a:off x="5865836" y="4551086"/>
                <a:ext cx="123078" cy="195435"/>
              </a:xfrm>
              <a:prstGeom prst="rightArrow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95" name="Pfeil nach rechts 87">
                <a:extLst>
                  <a:ext uri="{FF2B5EF4-FFF2-40B4-BE49-F238E27FC236}">
                    <a16:creationId xmlns:a16="http://schemas.microsoft.com/office/drawing/2014/main" id="{AE901065-41E2-0186-4966-27F76B2055B3}"/>
                  </a:ext>
                </a:extLst>
              </p:cNvPr>
              <p:cNvSpPr/>
              <p:nvPr/>
            </p:nvSpPr>
            <p:spPr>
              <a:xfrm rot="1800000">
                <a:off x="6347607" y="4542071"/>
                <a:ext cx="123078" cy="195435"/>
              </a:xfrm>
              <a:prstGeom prst="rightArrow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96" name="Pfeil nach rechts 89">
                <a:extLst>
                  <a:ext uri="{FF2B5EF4-FFF2-40B4-BE49-F238E27FC236}">
                    <a16:creationId xmlns:a16="http://schemas.microsoft.com/office/drawing/2014/main" id="{C757379C-737C-1D71-9F2B-E49FED37F00C}"/>
                  </a:ext>
                </a:extLst>
              </p:cNvPr>
              <p:cNvSpPr/>
              <p:nvPr/>
            </p:nvSpPr>
            <p:spPr>
              <a:xfrm rot="18900000">
                <a:off x="5353370" y="4792655"/>
                <a:ext cx="127566" cy="195268"/>
              </a:xfrm>
              <a:prstGeom prst="rightArrow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97" name="Pfeil nach rechts 90">
                <a:extLst>
                  <a:ext uri="{FF2B5EF4-FFF2-40B4-BE49-F238E27FC236}">
                    <a16:creationId xmlns:a16="http://schemas.microsoft.com/office/drawing/2014/main" id="{5554DAEB-E7C7-74B9-9BF5-70B66A5EE3F0}"/>
                  </a:ext>
                </a:extLst>
              </p:cNvPr>
              <p:cNvSpPr/>
              <p:nvPr/>
            </p:nvSpPr>
            <p:spPr>
              <a:xfrm rot="18900000">
                <a:off x="5870996" y="4801039"/>
                <a:ext cx="127566" cy="195268"/>
              </a:xfrm>
              <a:prstGeom prst="rightArrow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98" name="Pfeil nach rechts 91">
                <a:extLst>
                  <a:ext uri="{FF2B5EF4-FFF2-40B4-BE49-F238E27FC236}">
                    <a16:creationId xmlns:a16="http://schemas.microsoft.com/office/drawing/2014/main" id="{3035BA6C-0596-1E71-B768-EA269E206435}"/>
                  </a:ext>
                </a:extLst>
              </p:cNvPr>
              <p:cNvSpPr/>
              <p:nvPr/>
            </p:nvSpPr>
            <p:spPr>
              <a:xfrm rot="18900000">
                <a:off x="6340277" y="4779589"/>
                <a:ext cx="127566" cy="195268"/>
              </a:xfrm>
              <a:prstGeom prst="rightArrow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</p:grpSp>
        <p:sp>
          <p:nvSpPr>
            <p:cNvPr id="92" name="Textfeld 19">
              <a:extLst>
                <a:ext uri="{FF2B5EF4-FFF2-40B4-BE49-F238E27FC236}">
                  <a16:creationId xmlns:a16="http://schemas.microsoft.com/office/drawing/2014/main" id="{B27C1426-DAE8-633F-07B5-BF895323562D}"/>
                </a:ext>
              </a:extLst>
            </p:cNvPr>
            <p:cNvSpPr txBox="1"/>
            <p:nvPr/>
          </p:nvSpPr>
          <p:spPr>
            <a:xfrm>
              <a:off x="9356856" y="4076569"/>
              <a:ext cx="1626540" cy="4833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sz="20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F: Focusing </a:t>
              </a:r>
            </a:p>
          </p:txBody>
        </p:sp>
      </p:grpSp>
      <p:sp>
        <p:nvSpPr>
          <p:cNvPr id="140" name="Rechteck: abgerundete Ecken 361">
            <a:extLst>
              <a:ext uri="{FF2B5EF4-FFF2-40B4-BE49-F238E27FC236}">
                <a16:creationId xmlns:a16="http://schemas.microsoft.com/office/drawing/2014/main" id="{06263DDE-42DE-4237-9569-EE5CDC89AA94}"/>
              </a:ext>
            </a:extLst>
          </p:cNvPr>
          <p:cNvSpPr/>
          <p:nvPr/>
        </p:nvSpPr>
        <p:spPr>
          <a:xfrm>
            <a:off x="721058" y="1479265"/>
            <a:ext cx="4943232" cy="2965973"/>
          </a:xfrm>
          <a:prstGeom prst="roundRect">
            <a:avLst>
              <a:gd name="adj" fmla="val 8317"/>
            </a:avLst>
          </a:prstGeom>
          <a:solidFill>
            <a:schemeClr val="tx2">
              <a:lumMod val="50000"/>
            </a:schemeClr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141" name="Grafik 362">
            <a:extLst>
              <a:ext uri="{FF2B5EF4-FFF2-40B4-BE49-F238E27FC236}">
                <a16:creationId xmlns:a16="http://schemas.microsoft.com/office/drawing/2014/main" id="{B96D7570-B149-4B02-814D-9BCD0DDA2E5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l="49884" r="10087"/>
          <a:stretch/>
        </p:blipFill>
        <p:spPr>
          <a:xfrm flipH="1" flipV="1">
            <a:off x="1323118" y="2312888"/>
            <a:ext cx="3746138" cy="1627833"/>
          </a:xfrm>
          <a:prstGeom prst="rect">
            <a:avLst/>
          </a:prstGeom>
        </p:spPr>
      </p:pic>
      <p:cxnSp>
        <p:nvCxnSpPr>
          <p:cNvPr id="142" name="Gerade Verbindung mit Pfeil 363">
            <a:extLst>
              <a:ext uri="{FF2B5EF4-FFF2-40B4-BE49-F238E27FC236}">
                <a16:creationId xmlns:a16="http://schemas.microsoft.com/office/drawing/2014/main" id="{5E45CAF2-1FF7-453F-82C0-91B679D7BD5C}"/>
              </a:ext>
            </a:extLst>
          </p:cNvPr>
          <p:cNvCxnSpPr>
            <a:cxnSpLocks/>
          </p:cNvCxnSpPr>
          <p:nvPr/>
        </p:nvCxnSpPr>
        <p:spPr>
          <a:xfrm flipV="1">
            <a:off x="1307319" y="1840313"/>
            <a:ext cx="0" cy="2335405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Gerade Verbindung mit Pfeil 365">
            <a:extLst>
              <a:ext uri="{FF2B5EF4-FFF2-40B4-BE49-F238E27FC236}">
                <a16:creationId xmlns:a16="http://schemas.microsoft.com/office/drawing/2014/main" id="{DF2EAA37-9085-4848-A5EF-72391A0CBECB}"/>
              </a:ext>
            </a:extLst>
          </p:cNvPr>
          <p:cNvCxnSpPr>
            <a:cxnSpLocks/>
          </p:cNvCxnSpPr>
          <p:nvPr/>
        </p:nvCxnSpPr>
        <p:spPr>
          <a:xfrm>
            <a:off x="1154919" y="3123013"/>
            <a:ext cx="4167124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5" name="Textfeld 366">
                <a:extLst>
                  <a:ext uri="{FF2B5EF4-FFF2-40B4-BE49-F238E27FC236}">
                    <a16:creationId xmlns:a16="http://schemas.microsoft.com/office/drawing/2014/main" id="{80FD5987-BBAA-4372-AEA1-F080AA773DFE}"/>
                  </a:ext>
                </a:extLst>
              </p:cNvPr>
              <p:cNvSpPr txBox="1"/>
              <p:nvPr/>
            </p:nvSpPr>
            <p:spPr>
              <a:xfrm>
                <a:off x="2543590" y="1957415"/>
                <a:ext cx="688181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b="1" i="1" smtClean="0">
                              <a:solidFill>
                                <a:srgbClr val="73DED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n-US" sz="1800" b="1">
                              <a:solidFill>
                                <a:srgbClr val="73DEDE"/>
                              </a:solidFill>
                              <a:latin typeface="Cambria Math" panose="02040503050406030204" pitchFamily="18" charset="0"/>
                            </a:rPr>
                            <m:t>F</m:t>
                          </m:r>
                        </m:e>
                        <m:sub>
                          <m:r>
                            <a:rPr lang="de-DE" sz="1800" b="1" i="0" smtClean="0">
                              <a:solidFill>
                                <a:srgbClr val="73DEDE"/>
                              </a:solidFill>
                              <a:latin typeface="Cambria Math" panose="02040503050406030204" pitchFamily="18" charset="0"/>
                            </a:rPr>
                            <m:t>𝐙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45" name="Textfeld 366">
                <a:extLst>
                  <a:ext uri="{FF2B5EF4-FFF2-40B4-BE49-F238E27FC236}">
                    <a16:creationId xmlns:a16="http://schemas.microsoft.com/office/drawing/2014/main" id="{80FD5987-BBAA-4372-AEA1-F080AA773D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43590" y="1957415"/>
                <a:ext cx="688181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6" name="Textfeld 367">
                <a:extLst>
                  <a:ext uri="{FF2B5EF4-FFF2-40B4-BE49-F238E27FC236}">
                    <a16:creationId xmlns:a16="http://schemas.microsoft.com/office/drawing/2014/main" id="{26F55665-BBA4-4C0E-A255-FB1B6858B0D1}"/>
                  </a:ext>
                </a:extLst>
              </p:cNvPr>
              <p:cNvSpPr txBox="1"/>
              <p:nvPr/>
            </p:nvSpPr>
            <p:spPr>
              <a:xfrm>
                <a:off x="2540828" y="3831897"/>
                <a:ext cx="381344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b="1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n-US" sz="1800" b="1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  <m:t>F</m:t>
                          </m:r>
                        </m:e>
                        <m:sub>
                          <m:r>
                            <a:rPr lang="de-DE" sz="1800" b="1" i="0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  <m:t>𝐗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46" name="Textfeld 367">
                <a:extLst>
                  <a:ext uri="{FF2B5EF4-FFF2-40B4-BE49-F238E27FC236}">
                    <a16:creationId xmlns:a16="http://schemas.microsoft.com/office/drawing/2014/main" id="{26F55665-BBA4-4C0E-A255-FB1B6858B0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40828" y="3831897"/>
                <a:ext cx="381344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7" name="Textfeld 368">
                <a:extLst>
                  <a:ext uri="{FF2B5EF4-FFF2-40B4-BE49-F238E27FC236}">
                    <a16:creationId xmlns:a16="http://schemas.microsoft.com/office/drawing/2014/main" id="{5D96FF9B-0A90-426A-AC38-10D72378B9F2}"/>
                  </a:ext>
                </a:extLst>
              </p:cNvPr>
              <p:cNvSpPr txBox="1"/>
              <p:nvPr/>
            </p:nvSpPr>
            <p:spPr>
              <a:xfrm>
                <a:off x="5164854" y="3178953"/>
                <a:ext cx="297655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n-US" sz="1800" b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φ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1800" b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s</m:t>
                          </m:r>
                        </m:sub>
                      </m:sSub>
                    </m:oMath>
                  </m:oMathPara>
                </a14:m>
                <a:endParaRPr lang="en-GB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47" name="Textfeld 368">
                <a:extLst>
                  <a:ext uri="{FF2B5EF4-FFF2-40B4-BE49-F238E27FC236}">
                    <a16:creationId xmlns:a16="http://schemas.microsoft.com/office/drawing/2014/main" id="{5D96FF9B-0A90-426A-AC38-10D72378B9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64854" y="3178953"/>
                <a:ext cx="297655" cy="369332"/>
              </a:xfrm>
              <a:prstGeom prst="rect">
                <a:avLst/>
              </a:prstGeom>
              <a:blipFill>
                <a:blip r:embed="rId8"/>
                <a:stretch>
                  <a:fillRect r="-38776" b="-65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8" name="Textfeld 369">
                <a:extLst>
                  <a:ext uri="{FF2B5EF4-FFF2-40B4-BE49-F238E27FC236}">
                    <a16:creationId xmlns:a16="http://schemas.microsoft.com/office/drawing/2014/main" id="{846E29BA-1DD2-4ECB-9E9D-F7220EE0502C}"/>
                  </a:ext>
                </a:extLst>
              </p:cNvPr>
              <p:cNvSpPr txBox="1"/>
              <p:nvPr/>
            </p:nvSpPr>
            <p:spPr>
              <a:xfrm>
                <a:off x="4848622" y="1561379"/>
                <a:ext cx="297655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8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de-DE" sz="18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𝝅</m:t>
                      </m:r>
                    </m:oMath>
                  </m:oMathPara>
                </a14:m>
                <a:endParaRPr lang="en-GB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48" name="Textfeld 369">
                <a:extLst>
                  <a:ext uri="{FF2B5EF4-FFF2-40B4-BE49-F238E27FC236}">
                    <a16:creationId xmlns:a16="http://schemas.microsoft.com/office/drawing/2014/main" id="{846E29BA-1DD2-4ECB-9E9D-F7220EE050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48622" y="1561379"/>
                <a:ext cx="297655" cy="369332"/>
              </a:xfrm>
              <a:prstGeom prst="rect">
                <a:avLst/>
              </a:prstGeom>
              <a:blipFill>
                <a:blip r:embed="rId9"/>
                <a:stretch>
                  <a:fillRect r="-591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9" name="Textfeld 370">
                <a:extLst>
                  <a:ext uri="{FF2B5EF4-FFF2-40B4-BE49-F238E27FC236}">
                    <a16:creationId xmlns:a16="http://schemas.microsoft.com/office/drawing/2014/main" id="{E914444F-0CBD-4D2F-896A-2993A5E984DC}"/>
                  </a:ext>
                </a:extLst>
              </p:cNvPr>
              <p:cNvSpPr txBox="1"/>
              <p:nvPr/>
            </p:nvSpPr>
            <p:spPr>
              <a:xfrm>
                <a:off x="3030346" y="1561379"/>
                <a:ext cx="297655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8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𝝅</m:t>
                      </m:r>
                    </m:oMath>
                  </m:oMathPara>
                </a14:m>
                <a:endParaRPr lang="en-GB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49" name="Textfeld 370">
                <a:extLst>
                  <a:ext uri="{FF2B5EF4-FFF2-40B4-BE49-F238E27FC236}">
                    <a16:creationId xmlns:a16="http://schemas.microsoft.com/office/drawing/2014/main" id="{E914444F-0CBD-4D2F-896A-2993A5E984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30346" y="1561379"/>
                <a:ext cx="297655" cy="369332"/>
              </a:xfrm>
              <a:prstGeom prst="rect">
                <a:avLst/>
              </a:prstGeom>
              <a:blipFill>
                <a:blip r:embed="rId10"/>
                <a:stretch>
                  <a:fillRect r="-40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0" name="Gerader Verbinder 371">
            <a:extLst>
              <a:ext uri="{FF2B5EF4-FFF2-40B4-BE49-F238E27FC236}">
                <a16:creationId xmlns:a16="http://schemas.microsoft.com/office/drawing/2014/main" id="{0F17104A-8C47-4169-A1D9-A2E7AA9B48AB}"/>
              </a:ext>
            </a:extLst>
          </p:cNvPr>
          <p:cNvCxnSpPr>
            <a:cxnSpLocks/>
          </p:cNvCxnSpPr>
          <p:nvPr/>
        </p:nvCxnSpPr>
        <p:spPr>
          <a:xfrm flipV="1">
            <a:off x="3179174" y="1921186"/>
            <a:ext cx="0" cy="2114674"/>
          </a:xfrm>
          <a:prstGeom prst="line">
            <a:avLst/>
          </a:prstGeom>
          <a:ln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Gerader Verbinder 372">
            <a:extLst>
              <a:ext uri="{FF2B5EF4-FFF2-40B4-BE49-F238E27FC236}">
                <a16:creationId xmlns:a16="http://schemas.microsoft.com/office/drawing/2014/main" id="{69B5B627-D715-4144-B7A4-FBE9D4B2BAA9}"/>
              </a:ext>
            </a:extLst>
          </p:cNvPr>
          <p:cNvCxnSpPr>
            <a:cxnSpLocks/>
          </p:cNvCxnSpPr>
          <p:nvPr/>
        </p:nvCxnSpPr>
        <p:spPr>
          <a:xfrm flipV="1">
            <a:off x="5053464" y="1921186"/>
            <a:ext cx="0" cy="2114674"/>
          </a:xfrm>
          <a:prstGeom prst="line">
            <a:avLst/>
          </a:prstGeom>
          <a:ln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Gerader Verbinder 373">
            <a:extLst>
              <a:ext uri="{FF2B5EF4-FFF2-40B4-BE49-F238E27FC236}">
                <a16:creationId xmlns:a16="http://schemas.microsoft.com/office/drawing/2014/main" id="{7FD9F2FC-DB4E-4D1F-8FBE-4DF0071BBB34}"/>
              </a:ext>
            </a:extLst>
          </p:cNvPr>
          <p:cNvCxnSpPr>
            <a:cxnSpLocks/>
          </p:cNvCxnSpPr>
          <p:nvPr/>
        </p:nvCxnSpPr>
        <p:spPr>
          <a:xfrm flipV="1">
            <a:off x="2258424" y="1921186"/>
            <a:ext cx="0" cy="2114674"/>
          </a:xfrm>
          <a:prstGeom prst="line">
            <a:avLst/>
          </a:prstGeom>
          <a:ln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3" name="Textfeld 374">
                <a:extLst>
                  <a:ext uri="{FF2B5EF4-FFF2-40B4-BE49-F238E27FC236}">
                    <a16:creationId xmlns:a16="http://schemas.microsoft.com/office/drawing/2014/main" id="{9C6639EB-217D-4B93-B66A-829F0C592D98}"/>
                  </a:ext>
                </a:extLst>
              </p:cNvPr>
              <p:cNvSpPr txBox="1"/>
              <p:nvPr/>
            </p:nvSpPr>
            <p:spPr>
              <a:xfrm>
                <a:off x="2005216" y="1561379"/>
                <a:ext cx="690872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8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𝝅</m:t>
                      </m:r>
                      <m:r>
                        <a:rPr lang="de-DE" sz="18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de-DE" sz="18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</m:oMath>
                  </m:oMathPara>
                </a14:m>
                <a:endParaRPr lang="en-GB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53" name="Textfeld 374">
                <a:extLst>
                  <a:ext uri="{FF2B5EF4-FFF2-40B4-BE49-F238E27FC236}">
                    <a16:creationId xmlns:a16="http://schemas.microsoft.com/office/drawing/2014/main" id="{9C6639EB-217D-4B93-B66A-829F0C592D9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05216" y="1561379"/>
                <a:ext cx="690872" cy="369332"/>
              </a:xfrm>
              <a:prstGeom prst="rect">
                <a:avLst/>
              </a:prstGeom>
              <a:blipFill>
                <a:blip r:embed="rId11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4" name="Textfeld 375">
                <a:extLst>
                  <a:ext uri="{FF2B5EF4-FFF2-40B4-BE49-F238E27FC236}">
                    <a16:creationId xmlns:a16="http://schemas.microsoft.com/office/drawing/2014/main" id="{CEA5BFAB-D537-418B-8020-34B8A476119A}"/>
                  </a:ext>
                </a:extLst>
              </p:cNvPr>
              <p:cNvSpPr txBox="1"/>
              <p:nvPr/>
            </p:nvSpPr>
            <p:spPr>
              <a:xfrm>
                <a:off x="3668027" y="1561379"/>
                <a:ext cx="911117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8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de-DE" sz="18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𝝅</m:t>
                      </m:r>
                      <m:r>
                        <a:rPr lang="de-DE" sz="18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de-DE" sz="18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</m:oMath>
                  </m:oMathPara>
                </a14:m>
                <a:endParaRPr lang="en-GB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54" name="Textfeld 375">
                <a:extLst>
                  <a:ext uri="{FF2B5EF4-FFF2-40B4-BE49-F238E27FC236}">
                    <a16:creationId xmlns:a16="http://schemas.microsoft.com/office/drawing/2014/main" id="{CEA5BFAB-D537-418B-8020-34B8A47611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68027" y="1561379"/>
                <a:ext cx="911117" cy="369332"/>
              </a:xfrm>
              <a:prstGeom prst="rect">
                <a:avLst/>
              </a:prstGeom>
              <a:blipFill>
                <a:blip r:embed="rId12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5" name="Gerader Verbinder 376">
            <a:extLst>
              <a:ext uri="{FF2B5EF4-FFF2-40B4-BE49-F238E27FC236}">
                <a16:creationId xmlns:a16="http://schemas.microsoft.com/office/drawing/2014/main" id="{0CA99AB8-8467-4621-931A-EFCDBDDB6438}"/>
              </a:ext>
            </a:extLst>
          </p:cNvPr>
          <p:cNvCxnSpPr>
            <a:cxnSpLocks/>
          </p:cNvCxnSpPr>
          <p:nvPr/>
        </p:nvCxnSpPr>
        <p:spPr>
          <a:xfrm flipV="1">
            <a:off x="4074524" y="1921186"/>
            <a:ext cx="0" cy="2114674"/>
          </a:xfrm>
          <a:prstGeom prst="line">
            <a:avLst/>
          </a:prstGeom>
          <a:ln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6" name="Pfeil: nach unten 377">
            <a:extLst>
              <a:ext uri="{FF2B5EF4-FFF2-40B4-BE49-F238E27FC236}">
                <a16:creationId xmlns:a16="http://schemas.microsoft.com/office/drawing/2014/main" id="{3C6D2BB4-63D1-497A-A29B-249373E76F8E}"/>
              </a:ext>
            </a:extLst>
          </p:cNvPr>
          <p:cNvSpPr/>
          <p:nvPr/>
        </p:nvSpPr>
        <p:spPr>
          <a:xfrm rot="10800000">
            <a:off x="2089180" y="3973303"/>
            <a:ext cx="345660" cy="378129"/>
          </a:xfrm>
          <a:prstGeom prst="downArrow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7" name="Pfeil: nach unten 378">
            <a:extLst>
              <a:ext uri="{FF2B5EF4-FFF2-40B4-BE49-F238E27FC236}">
                <a16:creationId xmlns:a16="http://schemas.microsoft.com/office/drawing/2014/main" id="{A2A705A9-AA25-4D51-ADFD-230755EED4F4}"/>
              </a:ext>
            </a:extLst>
          </p:cNvPr>
          <p:cNvSpPr/>
          <p:nvPr/>
        </p:nvSpPr>
        <p:spPr>
          <a:xfrm>
            <a:off x="3908649" y="1929337"/>
            <a:ext cx="345660" cy="378129"/>
          </a:xfrm>
          <a:prstGeom prst="downArrow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8" name="Textfeld 379">
                <a:extLst>
                  <a:ext uri="{FF2B5EF4-FFF2-40B4-BE49-F238E27FC236}">
                    <a16:creationId xmlns:a16="http://schemas.microsoft.com/office/drawing/2014/main" id="{DCABDFDF-C102-4521-8448-CC74F7C97FAA}"/>
                  </a:ext>
                </a:extLst>
              </p:cNvPr>
              <p:cNvSpPr txBox="1"/>
              <p:nvPr/>
            </p:nvSpPr>
            <p:spPr>
              <a:xfrm>
                <a:off x="2868296" y="4092110"/>
                <a:ext cx="120622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de-DE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de-DE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𝜑</m:t>
                          </m:r>
                        </m:e>
                        <m:sub>
                          <m:r>
                            <a:rPr lang="de-DE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de-DE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=180°</m:t>
                      </m:r>
                    </m:oMath>
                  </m:oMathPara>
                </a14:m>
                <a:endParaRPr lang="en-GB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58" name="Textfeld 379">
                <a:extLst>
                  <a:ext uri="{FF2B5EF4-FFF2-40B4-BE49-F238E27FC236}">
                    <a16:creationId xmlns:a16="http://schemas.microsoft.com/office/drawing/2014/main" id="{DCABDFDF-C102-4521-8448-CC74F7C97F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68296" y="4092110"/>
                <a:ext cx="1206228" cy="276999"/>
              </a:xfrm>
              <a:prstGeom prst="rect">
                <a:avLst/>
              </a:prstGeom>
              <a:blipFill>
                <a:blip r:embed="rId13"/>
                <a:stretch>
                  <a:fillRect l="-4569" r="-4569" b="-239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9" name="Grafik 380">
            <a:extLst>
              <a:ext uri="{FF2B5EF4-FFF2-40B4-BE49-F238E27FC236}">
                <a16:creationId xmlns:a16="http://schemas.microsoft.com/office/drawing/2014/main" id="{786A3B7B-BB1A-4F6F-9584-EAA90487D20E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rcRect r="59387"/>
          <a:stretch/>
        </p:blipFill>
        <p:spPr>
          <a:xfrm flipV="1">
            <a:off x="1330286" y="2312887"/>
            <a:ext cx="3744007" cy="1627833"/>
          </a:xfrm>
          <a:prstGeom prst="rect">
            <a:avLst/>
          </a:prstGeom>
        </p:spPr>
      </p:pic>
      <p:grpSp>
        <p:nvGrpSpPr>
          <p:cNvPr id="160" name="Gruppieren 381">
            <a:extLst>
              <a:ext uri="{FF2B5EF4-FFF2-40B4-BE49-F238E27FC236}">
                <a16:creationId xmlns:a16="http://schemas.microsoft.com/office/drawing/2014/main" id="{B4708C05-5597-4F42-BF02-E6811CB4BEDE}"/>
              </a:ext>
            </a:extLst>
          </p:cNvPr>
          <p:cNvGrpSpPr/>
          <p:nvPr/>
        </p:nvGrpSpPr>
        <p:grpSpPr>
          <a:xfrm>
            <a:off x="1732059" y="2825243"/>
            <a:ext cx="1066518" cy="621365"/>
            <a:chOff x="6296498" y="2285658"/>
            <a:chExt cx="1066518" cy="621365"/>
          </a:xfrm>
        </p:grpSpPr>
        <p:sp>
          <p:nvSpPr>
            <p:cNvPr id="161" name="Ellipse 382">
              <a:extLst>
                <a:ext uri="{FF2B5EF4-FFF2-40B4-BE49-F238E27FC236}">
                  <a16:creationId xmlns:a16="http://schemas.microsoft.com/office/drawing/2014/main" id="{C8D73290-76F1-4840-89AE-353352D0F0CC}"/>
                </a:ext>
              </a:extLst>
            </p:cNvPr>
            <p:cNvSpPr/>
            <p:nvPr/>
          </p:nvSpPr>
          <p:spPr>
            <a:xfrm rot="16200000">
              <a:off x="6724392" y="2296524"/>
              <a:ext cx="208272" cy="592301"/>
            </a:xfrm>
            <a:prstGeom prst="ellipse">
              <a:avLst/>
            </a:prstGeom>
            <a:solidFill>
              <a:schemeClr val="accent6">
                <a:lumMod val="40000"/>
                <a:lumOff val="60000"/>
                <a:alpha val="92000"/>
              </a:schemeClr>
            </a:solidFill>
            <a:ln>
              <a:noFill/>
            </a:ln>
          </p:spPr>
          <p:style>
            <a:lnRef idx="2">
              <a:schemeClr val="accent6">
                <a:shade val="15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162" name="Gerade Verbindung mit Pfeil 383">
              <a:extLst>
                <a:ext uri="{FF2B5EF4-FFF2-40B4-BE49-F238E27FC236}">
                  <a16:creationId xmlns:a16="http://schemas.microsoft.com/office/drawing/2014/main" id="{FB53C97D-BFC1-44F0-8056-259DD2294F7D}"/>
                </a:ext>
              </a:extLst>
            </p:cNvPr>
            <p:cNvCxnSpPr/>
            <p:nvPr/>
          </p:nvCxnSpPr>
          <p:spPr>
            <a:xfrm flipV="1">
              <a:off x="6822863" y="2285658"/>
              <a:ext cx="0" cy="202880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63" name="Gerade Verbindung mit Pfeil 384">
              <a:extLst>
                <a:ext uri="{FF2B5EF4-FFF2-40B4-BE49-F238E27FC236}">
                  <a16:creationId xmlns:a16="http://schemas.microsoft.com/office/drawing/2014/main" id="{0468ACA6-39EE-4169-BBE6-C8C6E046AB0A}"/>
                </a:ext>
              </a:extLst>
            </p:cNvPr>
            <p:cNvCxnSpPr>
              <a:cxnSpLocks/>
            </p:cNvCxnSpPr>
            <p:nvPr/>
          </p:nvCxnSpPr>
          <p:spPr>
            <a:xfrm>
              <a:off x="6822863" y="2696811"/>
              <a:ext cx="0" cy="210212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64" name="Gerade Verbindung mit Pfeil 385">
              <a:extLst>
                <a:ext uri="{FF2B5EF4-FFF2-40B4-BE49-F238E27FC236}">
                  <a16:creationId xmlns:a16="http://schemas.microsoft.com/office/drawing/2014/main" id="{2DD6D687-7B6C-4D23-85C6-AD75741800E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124679" y="2582198"/>
              <a:ext cx="238337" cy="0"/>
            </a:xfrm>
            <a:prstGeom prst="straightConnector1">
              <a:avLst/>
            </a:prstGeom>
            <a:ln w="12700">
              <a:solidFill>
                <a:schemeClr val="accent1">
                  <a:lumMod val="20000"/>
                  <a:lumOff val="8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Gerade Verbindung mit Pfeil 386">
              <a:extLst>
                <a:ext uri="{FF2B5EF4-FFF2-40B4-BE49-F238E27FC236}">
                  <a16:creationId xmlns:a16="http://schemas.microsoft.com/office/drawing/2014/main" id="{6D80254E-4B5D-4E6C-B0D3-C3F458B8FDE6}"/>
                </a:ext>
              </a:extLst>
            </p:cNvPr>
            <p:cNvCxnSpPr>
              <a:cxnSpLocks/>
            </p:cNvCxnSpPr>
            <p:nvPr/>
          </p:nvCxnSpPr>
          <p:spPr>
            <a:xfrm>
              <a:off x="6296498" y="2582198"/>
              <a:ext cx="235879" cy="0"/>
            </a:xfrm>
            <a:prstGeom prst="straightConnector1">
              <a:avLst/>
            </a:prstGeom>
            <a:ln w="12700">
              <a:solidFill>
                <a:schemeClr val="accent1">
                  <a:lumMod val="20000"/>
                  <a:lumOff val="8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6" name="Gruppieren 387">
            <a:extLst>
              <a:ext uri="{FF2B5EF4-FFF2-40B4-BE49-F238E27FC236}">
                <a16:creationId xmlns:a16="http://schemas.microsoft.com/office/drawing/2014/main" id="{418A479F-1ACE-40C2-A486-99260DF60C1C}"/>
              </a:ext>
            </a:extLst>
          </p:cNvPr>
          <p:cNvGrpSpPr/>
          <p:nvPr/>
        </p:nvGrpSpPr>
        <p:grpSpPr>
          <a:xfrm>
            <a:off x="3714600" y="2636318"/>
            <a:ext cx="712625" cy="1015692"/>
            <a:chOff x="8279039" y="2096733"/>
            <a:chExt cx="712625" cy="1015692"/>
          </a:xfrm>
        </p:grpSpPr>
        <p:sp>
          <p:nvSpPr>
            <p:cNvPr id="167" name="Ellipse 388">
              <a:extLst>
                <a:ext uri="{FF2B5EF4-FFF2-40B4-BE49-F238E27FC236}">
                  <a16:creationId xmlns:a16="http://schemas.microsoft.com/office/drawing/2014/main" id="{4FF6B9C6-DBB9-45AD-8F7B-0319F460959E}"/>
                </a:ext>
              </a:extLst>
            </p:cNvPr>
            <p:cNvSpPr/>
            <p:nvPr/>
          </p:nvSpPr>
          <p:spPr>
            <a:xfrm>
              <a:off x="8535977" y="2296523"/>
              <a:ext cx="208272" cy="592301"/>
            </a:xfrm>
            <a:prstGeom prst="ellipse">
              <a:avLst/>
            </a:prstGeom>
            <a:solidFill>
              <a:schemeClr val="accent6">
                <a:lumMod val="40000"/>
                <a:lumOff val="60000"/>
                <a:alpha val="92000"/>
              </a:schemeClr>
            </a:solidFill>
            <a:ln>
              <a:noFill/>
            </a:ln>
          </p:spPr>
          <p:style>
            <a:lnRef idx="2">
              <a:schemeClr val="accent6">
                <a:shade val="15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168" name="Gerade Verbindung mit Pfeil 389">
              <a:extLst>
                <a:ext uri="{FF2B5EF4-FFF2-40B4-BE49-F238E27FC236}">
                  <a16:creationId xmlns:a16="http://schemas.microsoft.com/office/drawing/2014/main" id="{53785E5F-33C2-44F6-8BB4-4FFED3C9F614}"/>
                </a:ext>
              </a:extLst>
            </p:cNvPr>
            <p:cNvCxnSpPr/>
            <p:nvPr/>
          </p:nvCxnSpPr>
          <p:spPr>
            <a:xfrm flipV="1">
              <a:off x="8634448" y="2909545"/>
              <a:ext cx="0" cy="202880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69" name="Gerade Verbindung mit Pfeil 390">
              <a:extLst>
                <a:ext uri="{FF2B5EF4-FFF2-40B4-BE49-F238E27FC236}">
                  <a16:creationId xmlns:a16="http://schemas.microsoft.com/office/drawing/2014/main" id="{87958A31-1B80-4CF9-BE7F-536C5FAE3DB6}"/>
                </a:ext>
              </a:extLst>
            </p:cNvPr>
            <p:cNvCxnSpPr>
              <a:cxnSpLocks/>
            </p:cNvCxnSpPr>
            <p:nvPr/>
          </p:nvCxnSpPr>
          <p:spPr>
            <a:xfrm>
              <a:off x="8634448" y="2096733"/>
              <a:ext cx="0" cy="210212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70" name="Gerade Verbindung mit Pfeil 391">
              <a:extLst>
                <a:ext uri="{FF2B5EF4-FFF2-40B4-BE49-F238E27FC236}">
                  <a16:creationId xmlns:a16="http://schemas.microsoft.com/office/drawing/2014/main" id="{A0AE57E9-225E-45BC-A98C-83F46B21959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279039" y="2582197"/>
              <a:ext cx="238337" cy="0"/>
            </a:xfrm>
            <a:prstGeom prst="straightConnector1">
              <a:avLst/>
            </a:prstGeom>
            <a:ln w="12700">
              <a:solidFill>
                <a:schemeClr val="accent1">
                  <a:lumMod val="20000"/>
                  <a:lumOff val="8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Gerade Verbindung mit Pfeil 392">
              <a:extLst>
                <a:ext uri="{FF2B5EF4-FFF2-40B4-BE49-F238E27FC236}">
                  <a16:creationId xmlns:a16="http://schemas.microsoft.com/office/drawing/2014/main" id="{3D6DC1CD-8089-4797-82C3-ABDC888D7006}"/>
                </a:ext>
              </a:extLst>
            </p:cNvPr>
            <p:cNvCxnSpPr>
              <a:cxnSpLocks/>
            </p:cNvCxnSpPr>
            <p:nvPr/>
          </p:nvCxnSpPr>
          <p:spPr>
            <a:xfrm>
              <a:off x="8755785" y="2582197"/>
              <a:ext cx="235879" cy="0"/>
            </a:xfrm>
            <a:prstGeom prst="straightConnector1">
              <a:avLst/>
            </a:prstGeom>
            <a:ln w="12700">
              <a:solidFill>
                <a:schemeClr val="accent1">
                  <a:lumMod val="20000"/>
                  <a:lumOff val="8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72" name="Textfeld 393">
                <a:extLst>
                  <a:ext uri="{FF2B5EF4-FFF2-40B4-BE49-F238E27FC236}">
                    <a16:creationId xmlns:a16="http://schemas.microsoft.com/office/drawing/2014/main" id="{23664584-C0FB-4784-A025-76C57D1BD1CD}"/>
                  </a:ext>
                </a:extLst>
              </p:cNvPr>
              <p:cNvSpPr txBox="1"/>
              <p:nvPr/>
            </p:nvSpPr>
            <p:spPr>
              <a:xfrm>
                <a:off x="2872490" y="4096775"/>
                <a:ext cx="120622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de-DE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de-DE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𝜑</m:t>
                          </m:r>
                        </m:e>
                        <m:sub>
                          <m:r>
                            <a:rPr lang="de-DE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de-DE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=120°</m:t>
                      </m:r>
                    </m:oMath>
                  </m:oMathPara>
                </a14:m>
                <a:endParaRPr lang="en-GB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72" name="Textfeld 393">
                <a:extLst>
                  <a:ext uri="{FF2B5EF4-FFF2-40B4-BE49-F238E27FC236}">
                    <a16:creationId xmlns:a16="http://schemas.microsoft.com/office/drawing/2014/main" id="{23664584-C0FB-4784-A025-76C57D1BD1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72490" y="4096775"/>
                <a:ext cx="1206228" cy="276999"/>
              </a:xfrm>
              <a:prstGeom prst="rect">
                <a:avLst/>
              </a:prstGeom>
              <a:blipFill>
                <a:blip r:embed="rId16"/>
                <a:stretch>
                  <a:fillRect l="-4040" r="-4545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1049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25E-6 -4.44444E-6 C 0.00989 -4.44444E-6 0.02018 -0.00185 0.02916 -0.00694 C 0.04192 -0.01412 0.04388 -0.01805 0.04922 -0.0324 C 0.05586 -0.04629 0.06041 -0.05555 0.06041 -0.06666 " pathEditMode="relative" rAng="0" ptsTypes="AAAA">
                                      <p:cBhvr>
                                        <p:cTn id="6" dur="2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21" y="-333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5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78 0.00046 C -0.00977 0.00046 -0.0198 0.00463 -0.02969 0.01018 C -0.0375 0.01597 -0.04063 0.01689 -0.0448 0.025 C -0.04935 0.03287 -0.05118 0.03634 -0.05612 0.04814 C -0.05912 0.06597 -0.06107 0.06782 -0.06107 0.08171 " pathEditMode="relative" rAng="0" ptsTypes="AAAAA">
                                      <p:cBhvr>
                                        <p:cTn id="8" dur="2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99" y="40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2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0" grpId="0" animBg="1"/>
      <p:bldP spid="156" grpId="0" animBg="1"/>
      <p:bldP spid="157" grpId="0" animBg="1"/>
      <p:bldP spid="158" grpId="0"/>
      <p:bldP spid="17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0.1"/>
</p:tagLst>
</file>

<file path=ppt/theme/theme1.xml><?xml version="1.0" encoding="utf-8"?>
<a:theme xmlns:a="http://schemas.openxmlformats.org/drawingml/2006/main" name="Lehrtuhl_FAU 16-9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2800" dirty="0" smtClean="0">
            <a:solidFill>
              <a:schemeClr val="tx1">
                <a:lumMod val="85000"/>
                <a:lumOff val="15000"/>
              </a:schemeClr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Lehrtuhl_FAU 16-9" id="{66CFE6CE-A45C-4DCE-A401-A9E6BF8BC732}" vid="{22C1DCB4-8850-477D-A140-23351F052863}"/>
    </a:ext>
  </a:extLst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Lehrtuhl_FAU 16-9</Template>
  <TotalTime>0</TotalTime>
  <Words>2256</Words>
  <Application>Microsoft Office PowerPoint</Application>
  <PresentationFormat>Breitbild</PresentationFormat>
  <Paragraphs>391</Paragraphs>
  <Slides>26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26</vt:i4>
      </vt:variant>
    </vt:vector>
  </HeadingPairs>
  <TitlesOfParts>
    <vt:vector size="35" baseType="lpstr">
      <vt:lpstr>Arial</vt:lpstr>
      <vt:lpstr>Calibri</vt:lpstr>
      <vt:lpstr>Calibri Light</vt:lpstr>
      <vt:lpstr>Cambria Math</vt:lpstr>
      <vt:lpstr>Century Gothic</vt:lpstr>
      <vt:lpstr>Humanst521 BT</vt:lpstr>
      <vt:lpstr>Humanst521 Lt BT</vt:lpstr>
      <vt:lpstr>Times New Roman</vt:lpstr>
      <vt:lpstr>Lehrtuhl_FAU 16-9</vt:lpstr>
      <vt:lpstr>PowerPoint-Präsentation</vt:lpstr>
      <vt:lpstr>Why dielectric-based laser accelerators?</vt:lpstr>
      <vt:lpstr>Operation principle </vt:lpstr>
      <vt:lpstr>PowerPoint-Präsentation</vt:lpstr>
      <vt:lpstr>Guiding of sub-relativistic  electrons inside DLAs  (in plane parallel to substrate)</vt:lpstr>
      <vt:lpstr>PowerPoint-Präsentation</vt:lpstr>
      <vt:lpstr>PowerPoint-Präsentation</vt:lpstr>
      <vt:lpstr>Acceleration + Guiding  (guiding in plane parallel to substrate)</vt:lpstr>
      <vt:lpstr>Coherent laser acceleration of electrons</vt:lpstr>
      <vt:lpstr>PowerPoint-Präsentation</vt:lpstr>
      <vt:lpstr>PowerPoint-Präsentation</vt:lpstr>
      <vt:lpstr>Experimental setup at FAU </vt:lpstr>
      <vt:lpstr>              </vt:lpstr>
      <vt:lpstr>DLA @ 10 µm</vt:lpstr>
      <vt:lpstr>Scalability of DLA - optimistic</vt:lpstr>
      <vt:lpstr>Other applications of DLA structures</vt:lpstr>
      <vt:lpstr>Other applications of DLA structures</vt:lpstr>
      <vt:lpstr>Other applications of DLA structures</vt:lpstr>
      <vt:lpstr> </vt:lpstr>
      <vt:lpstr>Thank you for your attention!</vt:lpstr>
      <vt:lpstr>Summary</vt:lpstr>
      <vt:lpstr>Guiding in 3D? (including out of plane direction)</vt:lpstr>
      <vt:lpstr>Guiding in 3D - The concept</vt:lpstr>
      <vt:lpstr>Guiding in 3D - The concept</vt:lpstr>
      <vt:lpstr>Guiding in 3D – Material combinations</vt:lpstr>
      <vt:lpstr>Guiding in 3D – First preliminary simulation results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SimPC</dc:creator>
  <cp:lastModifiedBy>Konrad, Manuel</cp:lastModifiedBy>
  <cp:revision>139</cp:revision>
  <dcterms:created xsi:type="dcterms:W3CDTF">2018-02-22T14:31:40Z</dcterms:created>
  <dcterms:modified xsi:type="dcterms:W3CDTF">2025-10-22T09:32:41Z</dcterms:modified>
</cp:coreProperties>
</file>