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n Chen" initials="B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4"/>
    <p:restoredTop sz="94700"/>
  </p:normalViewPr>
  <p:slideViewPr>
    <p:cSldViewPr snapToGrid="0" showGuides="1">
      <p:cViewPr varScale="1">
        <p:scale>
          <a:sx n="56" d="100"/>
          <a:sy n="56" d="100"/>
        </p:scale>
        <p:origin x="672" y="216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10-23T01:11:13.108" idx="1">
    <p:pos x="10394" y="3153"/>
    <p:text>Av. gradient (incl. optics) 0.33 GV/m.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9-22T00:38:09.029" idx="2">
    <p:pos x="7571" y="321"/>
    <p:text>ABEL_run_data/2025-09/100nm-driver-xy-jitter_48StageReducedModels_004dt_He_10rampMag_interstageElegant_052T-40GeV-dipoleScaling_5shots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Name"/>
          <p:cNvSpPr txBox="1">
            <a:spLocks noGrp="1"/>
          </p:cNvSpPr>
          <p:nvPr>
            <p:ph type="body" sz="quarter" idx="21"/>
          </p:nvPr>
        </p:nvSpPr>
        <p:spPr>
          <a:xfrm>
            <a:off x="2126871" y="10322667"/>
            <a:ext cx="9272821" cy="84555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49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Name</a:t>
            </a:r>
          </a:p>
        </p:txBody>
      </p:sp>
      <p:sp>
        <p:nvSpPr>
          <p:cNvPr id="17" name="Date"/>
          <p:cNvSpPr txBox="1">
            <a:spLocks noGrp="1"/>
          </p:cNvSpPr>
          <p:nvPr>
            <p:ph type="body" sz="quarter" idx="22"/>
          </p:nvPr>
        </p:nvSpPr>
        <p:spPr>
          <a:xfrm>
            <a:off x="758586" y="12398953"/>
            <a:ext cx="11225306" cy="60985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rgbClr val="D5D5D5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Date</a:t>
            </a:r>
          </a:p>
        </p:txBody>
      </p:sp>
      <p:sp>
        <p:nvSpPr>
          <p:cNvPr id="18" name="Title"/>
          <p:cNvSpPr txBox="1">
            <a:spLocks noGrp="1"/>
          </p:cNvSpPr>
          <p:nvPr>
            <p:ph type="body" sz="quarter" idx="23"/>
          </p:nvPr>
        </p:nvSpPr>
        <p:spPr>
          <a:xfrm>
            <a:off x="758586" y="4557600"/>
            <a:ext cx="11225306" cy="3144720"/>
          </a:xfrm>
          <a:prstGeom prst="rect">
            <a:avLst/>
          </a:prstGeom>
        </p:spPr>
        <p:txBody>
          <a:bodyPr anchor="b"/>
          <a:lstStyle>
            <a:lvl1pPr defTabSz="2438338">
              <a:defRPr sz="10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Title</a:t>
            </a:r>
          </a:p>
        </p:txBody>
      </p:sp>
      <p:sp>
        <p:nvSpPr>
          <p:cNvPr id="19" name="Subtitle"/>
          <p:cNvSpPr txBox="1">
            <a:spLocks noGrp="1"/>
          </p:cNvSpPr>
          <p:nvPr>
            <p:ph type="body" sz="quarter" idx="24"/>
          </p:nvPr>
        </p:nvSpPr>
        <p:spPr>
          <a:xfrm>
            <a:off x="771286" y="7840005"/>
            <a:ext cx="11225306" cy="7960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7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Subtitle</a:t>
            </a:r>
          </a:p>
        </p:txBody>
      </p:sp>
      <p:sp>
        <p:nvSpPr>
          <p:cNvPr id="20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28" name="Lysbildenummer"/>
          <p:cNvSpPr txBox="1">
            <a:spLocks noGrp="1"/>
          </p:cNvSpPr>
          <p:nvPr>
            <p:ph type="sldNum" sz="quarter" idx="2"/>
          </p:nvPr>
        </p:nvSpPr>
        <p:spPr>
          <a:xfrm>
            <a:off x="23363910" y="12628353"/>
            <a:ext cx="648184" cy="360822"/>
          </a:xfrm>
          <a:prstGeom prst="rect">
            <a:avLst/>
          </a:prstGeom>
        </p:spPr>
        <p:txBody>
          <a:bodyPr wrap="square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9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31" name="Heading"/>
          <p:cNvSpPr txBox="1">
            <a:spLocks noGrp="1"/>
          </p:cNvSpPr>
          <p:nvPr>
            <p:ph type="body" sz="quarter" idx="21"/>
          </p:nvPr>
        </p:nvSpPr>
        <p:spPr>
          <a:xfrm>
            <a:off x="758585" y="763642"/>
            <a:ext cx="14533209" cy="1083233"/>
          </a:xfrm>
          <a:prstGeom prst="rect">
            <a:avLst/>
          </a:prstGeom>
        </p:spPr>
        <p:txBody>
          <a:bodyPr/>
          <a:lstStyle>
            <a:lvl1pPr defTabSz="2438338">
              <a:defRPr sz="6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Heading</a:t>
            </a:r>
          </a:p>
        </p:txBody>
      </p:sp>
      <p:sp>
        <p:nvSpPr>
          <p:cNvPr id="32" name="Subheading"/>
          <p:cNvSpPr txBox="1">
            <a:spLocks noGrp="1"/>
          </p:cNvSpPr>
          <p:nvPr>
            <p:ph type="body" sz="quarter" idx="22"/>
          </p:nvPr>
        </p:nvSpPr>
        <p:spPr>
          <a:xfrm>
            <a:off x="758586" y="2071462"/>
            <a:ext cx="11225305" cy="60985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Subheading</a:t>
            </a:r>
          </a:p>
        </p:txBody>
      </p:sp>
      <p:sp>
        <p:nvSpPr>
          <p:cNvPr id="33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sz="half" idx="23"/>
          </p:nvPr>
        </p:nvSpPr>
        <p:spPr>
          <a:xfrm>
            <a:off x="758585" y="3167279"/>
            <a:ext cx="13144601" cy="86169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elit.</a:t>
            </a:r>
          </a:p>
        </p:txBody>
      </p:sp>
      <p:sp>
        <p:nvSpPr>
          <p:cNvPr id="34" name="bilde"/>
          <p:cNvSpPr>
            <a:spLocks noGrp="1"/>
          </p:cNvSpPr>
          <p:nvPr>
            <p:ph type="pic" idx="24"/>
          </p:nvPr>
        </p:nvSpPr>
        <p:spPr>
          <a:xfrm>
            <a:off x="14655937" y="1795883"/>
            <a:ext cx="16827399" cy="983351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" name="Infotekst"/>
          <p:cNvSpPr>
            <a:spLocks noGrp="1"/>
          </p:cNvSpPr>
          <p:nvPr>
            <p:ph type="body" sz="quarter" idx="25"/>
          </p:nvPr>
        </p:nvSpPr>
        <p:spPr>
          <a:xfrm>
            <a:off x="14655938" y="11730993"/>
            <a:ext cx="8266113" cy="461366"/>
          </a:xfrm>
          <a:prstGeom prst="roundRect">
            <a:avLst>
              <a:gd name="adj" fmla="val 0"/>
            </a:avLst>
          </a:prstGeom>
        </p:spPr>
        <p:txBody>
          <a:bodyPr anchor="ctr">
            <a:noAutofit/>
          </a:bodyPr>
          <a:lstStyle>
            <a:lvl1pPr algn="ctr" defTabSz="2438338">
              <a:defRPr sz="24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Infotekst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43" name="Lysbildenummer"/>
          <p:cNvSpPr txBox="1">
            <a:spLocks noGrp="1"/>
          </p:cNvSpPr>
          <p:nvPr>
            <p:ph type="sldNum" sz="quarter" idx="2"/>
          </p:nvPr>
        </p:nvSpPr>
        <p:spPr>
          <a:xfrm>
            <a:off x="23363910" y="12628353"/>
            <a:ext cx="648184" cy="360822"/>
          </a:xfrm>
          <a:prstGeom prst="rect">
            <a:avLst/>
          </a:prstGeom>
        </p:spPr>
        <p:txBody>
          <a:bodyPr wrap="square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4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46" name="Heading"/>
          <p:cNvSpPr txBox="1">
            <a:spLocks noGrp="1"/>
          </p:cNvSpPr>
          <p:nvPr>
            <p:ph type="body" sz="quarter" idx="21"/>
          </p:nvPr>
        </p:nvSpPr>
        <p:spPr>
          <a:xfrm>
            <a:off x="758585" y="763642"/>
            <a:ext cx="14533209" cy="1083233"/>
          </a:xfrm>
          <a:prstGeom prst="rect">
            <a:avLst/>
          </a:prstGeom>
        </p:spPr>
        <p:txBody>
          <a:bodyPr/>
          <a:lstStyle>
            <a:lvl1pPr defTabSz="2438338">
              <a:defRPr sz="6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Heading</a:t>
            </a:r>
          </a:p>
        </p:txBody>
      </p:sp>
      <p:sp>
        <p:nvSpPr>
          <p:cNvPr id="47" name="Subheading"/>
          <p:cNvSpPr txBox="1">
            <a:spLocks noGrp="1"/>
          </p:cNvSpPr>
          <p:nvPr>
            <p:ph type="body" sz="quarter" idx="22"/>
          </p:nvPr>
        </p:nvSpPr>
        <p:spPr>
          <a:xfrm>
            <a:off x="758586" y="2071462"/>
            <a:ext cx="11225305" cy="60985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Subheading</a:t>
            </a:r>
          </a:p>
        </p:txBody>
      </p:sp>
      <p:sp>
        <p:nvSpPr>
          <p:cNvPr id="4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sz="half" idx="23"/>
          </p:nvPr>
        </p:nvSpPr>
        <p:spPr>
          <a:xfrm>
            <a:off x="758585" y="3167279"/>
            <a:ext cx="11049001" cy="86169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elit.</a:t>
            </a:r>
          </a:p>
        </p:txBody>
      </p:sp>
      <p:sp>
        <p:nvSpPr>
          <p:cNvPr id="49" name="Lorem ipsum dolor sit amet, consectetur…"/>
          <p:cNvSpPr txBox="1">
            <a:spLocks noGrp="1"/>
          </p:cNvSpPr>
          <p:nvPr>
            <p:ph type="body" sz="half" idx="24"/>
          </p:nvPr>
        </p:nvSpPr>
        <p:spPr>
          <a:xfrm>
            <a:off x="12573000" y="3167279"/>
            <a:ext cx="11049000" cy="86169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Hear my words and bear witness to my vow. Night gathers, and now my study begins. It shall not end until my graduation. I shall take no spouse, hold no lands, have no children. I shall wear no crowns and win no glory. I shall live and die at my campus. I am the integral in the darkness. I am the watcher at the lecture. I am the fire that burns against the stupidity, the light that brings the knowledge, the horn that wake the sleepers, the shield that guards the realms of Science. I pledge my life and honour to hysics, for this night and all nights to come.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elit.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Date  |  Name  |  Event"/>
          <p:cNvSpPr txBox="1"/>
          <p:nvPr/>
        </p:nvSpPr>
        <p:spPr>
          <a:xfrm>
            <a:off x="3187670" y="12614407"/>
            <a:ext cx="248189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Date  |  Name  |  Event </a:t>
            </a:r>
          </a:p>
        </p:txBody>
      </p:sp>
      <p:sp>
        <p:nvSpPr>
          <p:cNvPr id="58" name="Section heading"/>
          <p:cNvSpPr txBox="1">
            <a:spLocks noGrp="1"/>
          </p:cNvSpPr>
          <p:nvPr>
            <p:ph type="body" sz="quarter" idx="21"/>
          </p:nvPr>
        </p:nvSpPr>
        <p:spPr>
          <a:xfrm>
            <a:off x="4418431" y="5899162"/>
            <a:ext cx="14533208" cy="1083233"/>
          </a:xfrm>
          <a:prstGeom prst="rect">
            <a:avLst/>
          </a:prstGeom>
        </p:spPr>
        <p:txBody>
          <a:bodyPr/>
          <a:lstStyle>
            <a:lvl1pPr defTabSz="2438338">
              <a:defRPr sz="6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Section heading</a:t>
            </a:r>
          </a:p>
        </p:txBody>
      </p:sp>
      <p:sp>
        <p:nvSpPr>
          <p:cNvPr id="59" name="Subheading"/>
          <p:cNvSpPr txBox="1">
            <a:spLocks noGrp="1"/>
          </p:cNvSpPr>
          <p:nvPr>
            <p:ph type="body" sz="quarter" idx="22"/>
          </p:nvPr>
        </p:nvSpPr>
        <p:spPr>
          <a:xfrm>
            <a:off x="4418431" y="7206983"/>
            <a:ext cx="11225306" cy="60985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Subheading</a:t>
            </a:r>
          </a:p>
        </p:txBody>
      </p:sp>
      <p:sp>
        <p:nvSpPr>
          <p:cNvPr id="60" name="Lysbildenummer"/>
          <p:cNvSpPr txBox="1">
            <a:spLocks noGrp="1"/>
          </p:cNvSpPr>
          <p:nvPr>
            <p:ph type="sldNum" sz="quarter" idx="2"/>
          </p:nvPr>
        </p:nvSpPr>
        <p:spPr>
          <a:xfrm>
            <a:off x="23363910" y="12628353"/>
            <a:ext cx="648184" cy="360822"/>
          </a:xfrm>
          <a:prstGeom prst="rect">
            <a:avLst/>
          </a:prstGeom>
        </p:spPr>
        <p:txBody>
          <a:bodyPr wrap="square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68" name="Lysbildenummer"/>
          <p:cNvSpPr txBox="1">
            <a:spLocks noGrp="1"/>
          </p:cNvSpPr>
          <p:nvPr>
            <p:ph type="sldNum" sz="quarter" idx="2"/>
          </p:nvPr>
        </p:nvSpPr>
        <p:spPr>
          <a:xfrm>
            <a:off x="23363910" y="12628353"/>
            <a:ext cx="648184" cy="360822"/>
          </a:xfrm>
          <a:prstGeom prst="rect">
            <a:avLst/>
          </a:prstGeom>
        </p:spPr>
        <p:txBody>
          <a:bodyPr wrap="square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9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2025-10-23  |  Ben Chen  |  LCWS 2025"/>
          <p:cNvSpPr txBox="1"/>
          <p:nvPr/>
        </p:nvSpPr>
        <p:spPr>
          <a:xfrm>
            <a:off x="3187670" y="12614407"/>
            <a:ext cx="41597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71" name="Heading"/>
          <p:cNvSpPr txBox="1">
            <a:spLocks noGrp="1"/>
          </p:cNvSpPr>
          <p:nvPr>
            <p:ph type="body" sz="quarter" idx="21"/>
          </p:nvPr>
        </p:nvSpPr>
        <p:spPr>
          <a:xfrm>
            <a:off x="758585" y="763642"/>
            <a:ext cx="14533209" cy="1083233"/>
          </a:xfrm>
          <a:prstGeom prst="rect">
            <a:avLst/>
          </a:prstGeom>
        </p:spPr>
        <p:txBody>
          <a:bodyPr/>
          <a:lstStyle>
            <a:lvl1pPr defTabSz="2438338">
              <a:defRPr sz="6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Heading</a:t>
            </a:r>
          </a:p>
        </p:txBody>
      </p:sp>
      <p:sp>
        <p:nvSpPr>
          <p:cNvPr id="72" name="Subheading"/>
          <p:cNvSpPr txBox="1">
            <a:spLocks noGrp="1"/>
          </p:cNvSpPr>
          <p:nvPr>
            <p:ph type="body" sz="quarter" idx="22"/>
          </p:nvPr>
        </p:nvSpPr>
        <p:spPr>
          <a:xfrm>
            <a:off x="758586" y="2071462"/>
            <a:ext cx="11225305" cy="60985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Subheading</a:t>
            </a:r>
          </a:p>
        </p:txBody>
      </p:sp>
      <p:sp>
        <p:nvSpPr>
          <p:cNvPr id="73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2860001" cy="86169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7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9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7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elit.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cknowledgemen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Mortani_Francisco_Goya_a_group_of_spartans_fighting_blue_ball_o_02639202-4d71-41bc-8aa6-c77fdf051430.png" descr="Mortani_Francisco_Goya_a_group_of_spartans_fighting_blue_ball_o_02639202-4d71-41bc-8aa6-c77fdf051430.png"/>
          <p:cNvPicPr>
            <a:picLocks noChangeAspect="1"/>
          </p:cNvPicPr>
          <p:nvPr/>
        </p:nvPicPr>
        <p:blipFill>
          <a:blip r:embed="rId2"/>
          <a:srcRect l="9181" r="696"/>
          <a:stretch>
            <a:fillRect/>
          </a:stretch>
        </p:blipFill>
        <p:spPr>
          <a:xfrm>
            <a:off x="12394519" y="-23129"/>
            <a:ext cx="12437611" cy="13800925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Acknowledgements"/>
          <p:cNvSpPr txBox="1"/>
          <p:nvPr/>
        </p:nvSpPr>
        <p:spPr>
          <a:xfrm>
            <a:off x="758586" y="2540000"/>
            <a:ext cx="11225306" cy="139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defRPr sz="6000" b="1">
                <a:solidFill>
                  <a:srgbClr val="FFFFFF"/>
                </a:solidFill>
              </a:defRPr>
            </a:lvl1pPr>
          </a:lstStyle>
          <a:p>
            <a:r>
              <a:t>Acknowledgements</a:t>
            </a:r>
          </a:p>
        </p:txBody>
      </p:sp>
      <p:pic>
        <p:nvPicPr>
          <p:cNvPr id="82" name="02_UiO_naventrekk_ENG_neg.png" descr="02_UiO_naventrekk_ENG_ne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86" y="12560320"/>
            <a:ext cx="1473201" cy="387341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Oslo accelerator group:…"/>
          <p:cNvSpPr txBox="1">
            <a:spLocks noGrp="1"/>
          </p:cNvSpPr>
          <p:nvPr>
            <p:ph type="body" sz="quarter" idx="21"/>
          </p:nvPr>
        </p:nvSpPr>
        <p:spPr>
          <a:xfrm>
            <a:off x="733186" y="6254324"/>
            <a:ext cx="11225306" cy="55737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Oslo accelerator group: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Erik Adli, Kyrre N. Sjøbæk, Carl A. Lindstrøm, 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J. B. Ben Chen, Jiawei Cao, 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Ole Gunnar Finnerud, Daniel Kalvik, 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Pierre Drobniak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Funding: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European Research Council (ERC)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Research Council of Norway</a:t>
            </a:r>
          </a:p>
        </p:txBody>
      </p:sp>
      <p:pic>
        <p:nvPicPr>
          <p:cNvPr id="84" name="NFR-logo-eng-rgb.svg.png" descr="NFR-logo-eng-rgb.sv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19955" y="369496"/>
            <a:ext cx="4664033" cy="1569253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93" name="Lysbildenummer"/>
          <p:cNvSpPr txBox="1">
            <a:spLocks noGrp="1"/>
          </p:cNvSpPr>
          <p:nvPr>
            <p:ph type="sldNum" sz="quarter" idx="2"/>
          </p:nvPr>
        </p:nvSpPr>
        <p:spPr>
          <a:xfrm>
            <a:off x="23363910" y="12628353"/>
            <a:ext cx="648184" cy="360822"/>
          </a:xfrm>
          <a:prstGeom prst="rect">
            <a:avLst/>
          </a:prstGeom>
        </p:spPr>
        <p:txBody>
          <a:bodyPr wrap="square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4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2025-10-23  |  Ben Chen  |  LCWS 2025"/>
          <p:cNvSpPr txBox="1"/>
          <p:nvPr/>
        </p:nvSpPr>
        <p:spPr>
          <a:xfrm>
            <a:off x="3187670" y="12614407"/>
            <a:ext cx="6659849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96" name="Heading"/>
          <p:cNvSpPr txBox="1">
            <a:spLocks noGrp="1"/>
          </p:cNvSpPr>
          <p:nvPr>
            <p:ph type="body" sz="quarter" idx="21"/>
          </p:nvPr>
        </p:nvSpPr>
        <p:spPr>
          <a:xfrm>
            <a:off x="758585" y="763642"/>
            <a:ext cx="14533209" cy="1083233"/>
          </a:xfrm>
          <a:prstGeom prst="rect">
            <a:avLst/>
          </a:prstGeom>
        </p:spPr>
        <p:txBody>
          <a:bodyPr/>
          <a:lstStyle>
            <a:lvl1pPr defTabSz="2438338">
              <a:defRPr sz="6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Heading</a:t>
            </a:r>
          </a:p>
        </p:txBody>
      </p:sp>
      <p:sp>
        <p:nvSpPr>
          <p:cNvPr id="97" name="Subheading"/>
          <p:cNvSpPr txBox="1">
            <a:spLocks noGrp="1"/>
          </p:cNvSpPr>
          <p:nvPr>
            <p:ph type="body" sz="quarter" idx="22"/>
          </p:nvPr>
        </p:nvSpPr>
        <p:spPr>
          <a:xfrm>
            <a:off x="758586" y="2071462"/>
            <a:ext cx="11225305" cy="60985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Subheading</a:t>
            </a:r>
          </a:p>
        </p:txBody>
      </p:sp>
      <p:sp>
        <p:nvSpPr>
          <p:cNvPr id="9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sz="half" idx="23"/>
          </p:nvPr>
        </p:nvSpPr>
        <p:spPr>
          <a:xfrm>
            <a:off x="758585" y="3167279"/>
            <a:ext cx="13144601" cy="86169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elit.</a:t>
            </a:r>
          </a:p>
        </p:txBody>
      </p:sp>
      <p:sp>
        <p:nvSpPr>
          <p:cNvPr id="99" name="bilde"/>
          <p:cNvSpPr>
            <a:spLocks noGrp="1"/>
          </p:cNvSpPr>
          <p:nvPr>
            <p:ph type="pic" idx="24"/>
          </p:nvPr>
        </p:nvSpPr>
        <p:spPr>
          <a:xfrm>
            <a:off x="14655937" y="1795883"/>
            <a:ext cx="16827399" cy="983351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0" name="Infotekst"/>
          <p:cNvSpPr>
            <a:spLocks noGrp="1"/>
          </p:cNvSpPr>
          <p:nvPr>
            <p:ph type="body" sz="quarter" idx="25"/>
          </p:nvPr>
        </p:nvSpPr>
        <p:spPr>
          <a:xfrm>
            <a:off x="14655938" y="11730993"/>
            <a:ext cx="8266113" cy="461366"/>
          </a:xfrm>
          <a:prstGeom prst="roundRect">
            <a:avLst>
              <a:gd name="adj" fmla="val 0"/>
            </a:avLst>
          </a:prstGeom>
        </p:spPr>
        <p:txBody>
          <a:bodyPr anchor="ctr">
            <a:noAutofit/>
          </a:bodyPr>
          <a:lstStyle>
            <a:lvl1pPr algn="ctr" defTabSz="2438338">
              <a:defRPr sz="24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Infotekst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108" name="Lysbildenummer"/>
          <p:cNvSpPr txBox="1">
            <a:spLocks noGrp="1"/>
          </p:cNvSpPr>
          <p:nvPr>
            <p:ph type="sldNum" sz="quarter" idx="2"/>
          </p:nvPr>
        </p:nvSpPr>
        <p:spPr>
          <a:xfrm>
            <a:off x="23363910" y="12628353"/>
            <a:ext cx="648184" cy="360822"/>
          </a:xfrm>
          <a:prstGeom prst="rect">
            <a:avLst/>
          </a:prstGeom>
        </p:spPr>
        <p:txBody>
          <a:bodyPr wrap="square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09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2025-10-23  |  Ben Chen  |  LCWS 2025"/>
          <p:cNvSpPr txBox="1"/>
          <p:nvPr/>
        </p:nvSpPr>
        <p:spPr>
          <a:xfrm>
            <a:off x="3187670" y="12614407"/>
            <a:ext cx="41597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111" name="Heading"/>
          <p:cNvSpPr txBox="1">
            <a:spLocks noGrp="1"/>
          </p:cNvSpPr>
          <p:nvPr>
            <p:ph type="body" sz="quarter" idx="21"/>
          </p:nvPr>
        </p:nvSpPr>
        <p:spPr>
          <a:xfrm>
            <a:off x="758585" y="763642"/>
            <a:ext cx="14533209" cy="1083233"/>
          </a:xfrm>
          <a:prstGeom prst="rect">
            <a:avLst/>
          </a:prstGeom>
        </p:spPr>
        <p:txBody>
          <a:bodyPr/>
          <a:lstStyle>
            <a:lvl1pPr defTabSz="2438338">
              <a:defRPr sz="6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Heading</a:t>
            </a:r>
          </a:p>
        </p:txBody>
      </p:sp>
      <p:sp>
        <p:nvSpPr>
          <p:cNvPr id="112" name="Subheading"/>
          <p:cNvSpPr txBox="1">
            <a:spLocks noGrp="1"/>
          </p:cNvSpPr>
          <p:nvPr>
            <p:ph type="body" sz="quarter" idx="22"/>
          </p:nvPr>
        </p:nvSpPr>
        <p:spPr>
          <a:xfrm>
            <a:off x="758586" y="2071462"/>
            <a:ext cx="11225305" cy="60985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Subheading</a:t>
            </a:r>
          </a:p>
        </p:txBody>
      </p:sp>
      <p:sp>
        <p:nvSpPr>
          <p:cNvPr id="113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2860001" cy="86169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7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9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7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elit.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1080819.jpeg" descr="P1080819.jpeg"/>
          <p:cNvPicPr>
            <a:picLocks noChangeAspect="1"/>
          </p:cNvPicPr>
          <p:nvPr/>
        </p:nvPicPr>
        <p:blipFill>
          <a:blip r:embed="rId10"/>
          <a:srcRect l="25331" t="12729" r="25902" b="12652"/>
          <a:stretch>
            <a:fillRect/>
          </a:stretch>
        </p:blipFill>
        <p:spPr>
          <a:xfrm rot="17999">
            <a:off x="12339158" y="-103027"/>
            <a:ext cx="12129136" cy="13935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8"/>
                </a:moveTo>
                <a:lnTo>
                  <a:pt x="129" y="21600"/>
                </a:lnTo>
                <a:lnTo>
                  <a:pt x="21600" y="21502"/>
                </a:lnTo>
                <a:lnTo>
                  <a:pt x="21471" y="0"/>
                </a:lnTo>
                <a:lnTo>
                  <a:pt x="0" y="98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" name="03_UiO_naventrekk_ENG_pos.png" descr="03_UiO_naventrekk_ENG_pos.png"/>
          <p:cNvPicPr>
            <a:picLocks noChangeAspect="1"/>
          </p:cNvPicPr>
          <p:nvPr/>
        </p:nvPicPr>
        <p:blipFill>
          <a:blip r:embed="rId11">
            <a:alphaModFix amt="10130"/>
          </a:blip>
          <a:stretch>
            <a:fillRect/>
          </a:stretch>
        </p:blipFill>
        <p:spPr>
          <a:xfrm>
            <a:off x="772441" y="763642"/>
            <a:ext cx="8410798" cy="2211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03_UiO_segl_pos.png" descr="03_UiO_segl_pos.png"/>
          <p:cNvPicPr>
            <a:picLocks noChangeAspect="1"/>
          </p:cNvPicPr>
          <p:nvPr/>
        </p:nvPicPr>
        <p:blipFill>
          <a:blip r:embed="rId12">
            <a:alphaModFix amt="20069"/>
          </a:blip>
          <a:stretch>
            <a:fillRect/>
          </a:stretch>
        </p:blipFill>
        <p:spPr>
          <a:xfrm>
            <a:off x="9707022" y="797540"/>
            <a:ext cx="2103080" cy="210308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Department of Physics, University of Oslo"/>
          <p:cNvSpPr txBox="1"/>
          <p:nvPr/>
        </p:nvSpPr>
        <p:spPr>
          <a:xfrm>
            <a:off x="2126870" y="11224876"/>
            <a:ext cx="9272822" cy="58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 defTabSz="825500">
              <a:defRPr sz="3300">
                <a:solidFill>
                  <a:srgbClr val="000000"/>
                </a:solidFill>
              </a:defRPr>
            </a:lvl1pPr>
          </a:lstStyle>
          <a:p>
            <a:r>
              <a:t>Department of Physics, University of Oslo</a:t>
            </a:r>
          </a:p>
        </p:txBody>
      </p:sp>
      <p:pic>
        <p:nvPicPr>
          <p:cNvPr id="6" name="NFR-logo-eng-rgb.svg.png" descr="NFR-logo-eng-rgb.svg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119955" y="369496"/>
            <a:ext cx="4664033" cy="156925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758586" y="6850282"/>
            <a:ext cx="11225306" cy="221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Presentation Title</a:t>
            </a:r>
          </a:p>
        </p:txBody>
      </p:sp>
      <p:sp>
        <p:nvSpPr>
          <p:cNvPr id="8" name="Brødtekst nivå én…"/>
          <p:cNvSpPr txBox="1">
            <a:spLocks noGrp="1"/>
          </p:cNvSpPr>
          <p:nvPr>
            <p:ph type="body" idx="1" hasCustomPrompt="1"/>
          </p:nvPr>
        </p:nvSpPr>
        <p:spPr>
          <a:xfrm>
            <a:off x="6371239" y="3655189"/>
            <a:ext cx="21971001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" name="Lysbildenummer"/>
          <p:cNvSpPr txBox="1">
            <a:spLocks noGrp="1"/>
          </p:cNvSpPr>
          <p:nvPr>
            <p:ph type="sldNum" sz="quarter" idx="2"/>
          </p:nvPr>
        </p:nvSpPr>
        <p:spPr>
          <a:xfrm>
            <a:off x="11965504" y="13144331"/>
            <a:ext cx="220248" cy="31126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584200">
              <a:defRPr sz="15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med"/>
  <p:txStyles>
    <p:titleStyle>
      <a:lvl1pPr marL="0" marR="0" indent="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image" Target="../media/image30.png"/><Relationship Id="rId7" Type="http://schemas.openxmlformats.org/officeDocument/2006/relationships/image" Target="../media/image39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gif"/><Relationship Id="rId11" Type="http://schemas.openxmlformats.org/officeDocument/2006/relationships/image" Target="../media/image41.png"/><Relationship Id="rId5" Type="http://schemas.openxmlformats.org/officeDocument/2006/relationships/image" Target="../media/image37.gif"/><Relationship Id="rId10" Type="http://schemas.openxmlformats.org/officeDocument/2006/relationships/hyperlink" Target="http://arxiv.org/abs/2104.14460" TargetMode="External"/><Relationship Id="rId4" Type="http://schemas.openxmlformats.org/officeDocument/2006/relationships/image" Target="../media/image36.gif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5.22415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hyperlink" Target="https://github.com/abel-framework/ABE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openxmlformats.org/officeDocument/2006/relationships/hyperlink" Target="https://link.aps.org/doi/10.1103/PhysRevSTAB.15.08130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journals.aps.org/prab/abstract/10.1103/PhysRevAccelBeams.21.041301" TargetMode="External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ab/abstract/10.1103/PhysRevAccelBeams.20.111301" TargetMode="External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arxiv.org/abs/2503.23489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6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mpactx.readthedocs.io/en/latest/" TargetMode="External"/><Relationship Id="rId3" Type="http://schemas.openxmlformats.org/officeDocument/2006/relationships/hyperlink" Target="https://hipace.readthedocs.io/en/latest/" TargetMode="External"/><Relationship Id="rId7" Type="http://schemas.openxmlformats.org/officeDocument/2006/relationships/hyperlink" Target="https://gitlab.cern.ch/clic-software/clicopti" TargetMode="External"/><Relationship Id="rId12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itlab.cern.ch/clic-software/guinea-pig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s://ops.aps.anl.gov/manuals/elegant_latest/elegant.html" TargetMode="External"/><Relationship Id="rId10" Type="http://schemas.openxmlformats.org/officeDocument/2006/relationships/hyperlink" Target="https://storage.googleapis.com/pppl-theory-web-content/news/seminars/20220609-Swanson.pdf" TargetMode="External"/><Relationship Id="rId4" Type="http://schemas.openxmlformats.org/officeDocument/2006/relationships/hyperlink" Target="https://wake-t.readthedocs.io/en/latest/" TargetMode="External"/><Relationship Id="rId9" Type="http://schemas.openxmlformats.org/officeDocument/2006/relationships/hyperlink" Target="https://zenodo.org/records/15002970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hyperlink" Target="http://arxiv.org/abs/2505.21654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arxiv.org/abs/2503.23489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agenda.linearcollider.org/event/10594/contributions/56972/" TargetMode="External"/><Relationship Id="rId7" Type="http://schemas.openxmlformats.org/officeDocument/2006/relationships/image" Target="../media/image17.png"/><Relationship Id="rId12" Type="http://schemas.openxmlformats.org/officeDocument/2006/relationships/comments" Target="../comments/commen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sciencedirect.com/science/article/pii/S2666032625000110?via=ihub" TargetMode="External"/><Relationship Id="rId11" Type="http://schemas.openxmlformats.org/officeDocument/2006/relationships/hyperlink" Target="https://www.sciencedirect.com/science/article/pii/S0168900225000245?via=ihub" TargetMode="External"/><Relationship Id="rId5" Type="http://schemas.openxmlformats.org/officeDocument/2006/relationships/image" Target="../media/image13.png"/><Relationship Id="rId10" Type="http://schemas.openxmlformats.org/officeDocument/2006/relationships/image" Target="../media/image19.tif"/><Relationship Id="rId4" Type="http://schemas.openxmlformats.org/officeDocument/2006/relationships/hyperlink" Target="https://agenda.linearcollider.org/event/10594/contributions/57487/" TargetMode="External"/><Relationship Id="rId9" Type="http://schemas.openxmlformats.org/officeDocument/2006/relationships/hyperlink" Target="http://arxiv.org/abs/2104.14460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0.png"/><Relationship Id="rId7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comments" Target="../comments/commen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1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1080819.jpeg" descr="P1080819.jpeg"/>
          <p:cNvPicPr>
            <a:picLocks noChangeAspect="1"/>
          </p:cNvPicPr>
          <p:nvPr/>
        </p:nvPicPr>
        <p:blipFill>
          <a:blip r:embed="rId2"/>
          <a:srcRect l="25331" t="12729" r="25902" b="12652"/>
          <a:stretch>
            <a:fillRect/>
          </a:stretch>
        </p:blipFill>
        <p:spPr>
          <a:xfrm rot="17999">
            <a:off x="12339158" y="-103027"/>
            <a:ext cx="12129136" cy="13935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8"/>
                </a:moveTo>
                <a:lnTo>
                  <a:pt x="129" y="21600"/>
                </a:lnTo>
                <a:lnTo>
                  <a:pt x="21600" y="21502"/>
                </a:lnTo>
                <a:lnTo>
                  <a:pt x="21471" y="0"/>
                </a:lnTo>
                <a:lnTo>
                  <a:pt x="0" y="98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123" name="03_UiO_naventrekk_ENG_pos.png" descr="03_UiO_naventrekk_ENG_pos.png"/>
          <p:cNvPicPr>
            <a:picLocks noChangeAspect="1"/>
          </p:cNvPicPr>
          <p:nvPr/>
        </p:nvPicPr>
        <p:blipFill>
          <a:blip r:embed="rId3">
            <a:alphaModFix amt="10130"/>
          </a:blip>
          <a:stretch>
            <a:fillRect/>
          </a:stretch>
        </p:blipFill>
        <p:spPr>
          <a:xfrm>
            <a:off x="772441" y="763642"/>
            <a:ext cx="8410798" cy="2211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03_UiO_segl_pos.png" descr="03_UiO_segl_pos.png"/>
          <p:cNvPicPr>
            <a:picLocks noChangeAspect="1"/>
          </p:cNvPicPr>
          <p:nvPr/>
        </p:nvPicPr>
        <p:blipFill>
          <a:blip r:embed="rId4">
            <a:alphaModFix amt="20069"/>
          </a:blip>
          <a:stretch>
            <a:fillRect/>
          </a:stretch>
        </p:blipFill>
        <p:spPr>
          <a:xfrm>
            <a:off x="9707022" y="797540"/>
            <a:ext cx="2103080" cy="2103080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Jian Bin Ben Che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Jian Bin Ben Chen</a:t>
            </a:r>
          </a:p>
        </p:txBody>
      </p:sp>
      <p:sp>
        <p:nvSpPr>
          <p:cNvPr id="126" name="Department of Physics, University of Oslo"/>
          <p:cNvSpPr txBox="1"/>
          <p:nvPr/>
        </p:nvSpPr>
        <p:spPr>
          <a:xfrm>
            <a:off x="2126870" y="11224876"/>
            <a:ext cx="9272822" cy="58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 defTabSz="825500">
              <a:defRPr sz="3300">
                <a:solidFill>
                  <a:srgbClr val="000000"/>
                </a:solidFill>
              </a:defRPr>
            </a:lvl1pPr>
          </a:lstStyle>
          <a:p>
            <a:r>
              <a:t>Department of Physics, University of Oslo</a:t>
            </a:r>
          </a:p>
        </p:txBody>
      </p:sp>
      <p:sp>
        <p:nvSpPr>
          <p:cNvPr id="127" name="23 October 2025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t>23 October 2025</a:t>
            </a:r>
          </a:p>
        </p:txBody>
      </p:sp>
      <p:sp>
        <p:nvSpPr>
          <p:cNvPr id="128" name="ABEL: A start-to-end simulation framework for plasma-based and conventional linear colliders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 defTabSz="1365469">
              <a:defRPr sz="5600"/>
            </a:pP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ABEL</a:t>
            </a:r>
            <a:r>
              <a:t>: A start-to-end simulation framework for plasma-based and conventional linear colliders</a:t>
            </a:r>
          </a:p>
        </p:txBody>
      </p:sp>
      <p:sp>
        <p:nvSpPr>
          <p:cNvPr id="129" name="The Adaptable Beginning-to-End Linac simulation framework"/>
          <p:cNvSpPr txBox="1">
            <a:spLocks noGrp="1"/>
          </p:cNvSpPr>
          <p:nvPr>
            <p:ph type="body" idx="24"/>
          </p:nvPr>
        </p:nvSpPr>
        <p:spPr>
          <a:xfrm>
            <a:off x="771286" y="7928905"/>
            <a:ext cx="11225306" cy="796088"/>
          </a:xfrm>
          <a:prstGeom prst="rect">
            <a:avLst/>
          </a:prstGeom>
        </p:spPr>
        <p:txBody>
          <a:bodyPr/>
          <a:lstStyle/>
          <a:p>
            <a:pPr defTabSz="2438338">
              <a:defRPr sz="3000" b="1">
                <a:solidFill>
                  <a:srgbClr val="000000"/>
                </a:solidFill>
              </a:defRPr>
            </a:pPr>
            <a:r>
              <a:t>The 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A</a:t>
            </a:r>
            <a:r>
              <a:t>daptable 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B</a:t>
            </a:r>
            <a:r>
              <a:t>eginning-to-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E</a:t>
            </a:r>
            <a:r>
              <a:t>nd 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L</a:t>
            </a:r>
            <a:r>
              <a:t>inac simulation framework</a:t>
            </a:r>
          </a:p>
        </p:txBody>
      </p:sp>
      <p:pic>
        <p:nvPicPr>
          <p:cNvPr id="130" name="NFR-logo-eng-rgb.svg.png" descr="NFR-logo-eng-rgb.sv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19955" y="369496"/>
            <a:ext cx="4664033" cy="15692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ABEL logo v0.png" descr="ABEL logo v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388" y="9073219"/>
            <a:ext cx="1965600" cy="1954834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Tekst"/>
          <p:cNvSpPr txBox="1"/>
          <p:nvPr/>
        </p:nvSpPr>
        <p:spPr>
          <a:xfrm>
            <a:off x="-4647790" y="8084824"/>
            <a:ext cx="1080898" cy="560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000" b="1">
                <a:solidFill>
                  <a:srgbClr val="00000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292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pic>
        <p:nvPicPr>
          <p:cNvPr id="293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295" name="Example: HALHF plasma linac using reduced models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22724253" cy="1083233"/>
          </a:xfrm>
          <a:prstGeom prst="rect">
            <a:avLst/>
          </a:prstGeom>
        </p:spPr>
        <p:txBody>
          <a:bodyPr/>
          <a:lstStyle/>
          <a:p>
            <a:r>
              <a:t>Example: HALHF plasma linac using reduced models</a:t>
            </a:r>
          </a:p>
        </p:txBody>
      </p:sp>
      <p:sp>
        <p:nvSpPr>
          <p:cNvPr id="296" name="Tekst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7" name="Linac level diagnostics:"/>
          <p:cNvSpPr txBox="1"/>
          <p:nvPr/>
        </p:nvSpPr>
        <p:spPr>
          <a:xfrm>
            <a:off x="10185400" y="2032000"/>
            <a:ext cx="14067598" cy="8616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Linac level diagnostics</a:t>
            </a:r>
            <a:r>
              <a:t>: </a:t>
            </a:r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grpSp>
        <p:nvGrpSpPr>
          <p:cNvPr id="300" name="Gruppér"/>
          <p:cNvGrpSpPr/>
          <p:nvPr/>
        </p:nvGrpSpPr>
        <p:grpSpPr>
          <a:xfrm>
            <a:off x="613290" y="1878595"/>
            <a:ext cx="8623698" cy="10477803"/>
            <a:chOff x="0" y="0"/>
            <a:chExt cx="8623696" cy="10477801"/>
          </a:xfrm>
        </p:grpSpPr>
        <p:pic>
          <p:nvPicPr>
            <p:cNvPr id="298" name="HALHF v2 48 StageReducedModels linac inputs.png" descr="HALHF v2 48 StageReducedModels linac inputs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8623632" cy="98481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9" name="Caption"/>
            <p:cNvSpPr/>
            <p:nvPr/>
          </p:nvSpPr>
          <p:spPr>
            <a:xfrm>
              <a:off x="0" y="9949735"/>
              <a:ext cx="8623697" cy="528067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500"/>
              </a:lvl1pPr>
            </a:lstStyle>
            <a:p>
              <a:r>
                <a:t>*The standard interstage lattice has been changed since this simulation, such that this setup no longer produces the same results.</a:t>
              </a:r>
            </a:p>
          </p:txBody>
        </p:sp>
      </p:grpSp>
      <p:grpSp>
        <p:nvGrpSpPr>
          <p:cNvPr id="303" name="Gruppér"/>
          <p:cNvGrpSpPr/>
          <p:nvPr/>
        </p:nvGrpSpPr>
        <p:grpSpPr>
          <a:xfrm>
            <a:off x="9491080" y="3773984"/>
            <a:ext cx="8623632" cy="5695958"/>
            <a:chOff x="0" y="0"/>
            <a:chExt cx="8623630" cy="5695957"/>
          </a:xfrm>
        </p:grpSpPr>
        <p:pic>
          <p:nvPicPr>
            <p:cNvPr id="301" name="evolution.pdf" descr="evolution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8623632" cy="51329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2" name="Caption"/>
            <p:cNvSpPr/>
            <p:nvPr/>
          </p:nvSpPr>
          <p:spPr>
            <a:xfrm>
              <a:off x="0" y="5234591"/>
              <a:ext cx="8623632" cy="461367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r>
                <a:t>Multi-shot diagnostics</a:t>
              </a:r>
            </a:p>
          </p:txBody>
        </p:sp>
      </p:grpSp>
      <p:grpSp>
        <p:nvGrpSpPr>
          <p:cNvPr id="306" name="Gruppér"/>
          <p:cNvGrpSpPr/>
          <p:nvPr/>
        </p:nvGrpSpPr>
        <p:grpSpPr>
          <a:xfrm>
            <a:off x="18368869" y="2803410"/>
            <a:ext cx="5661449" cy="8158625"/>
            <a:chOff x="0" y="0"/>
            <a:chExt cx="5661447" cy="8158623"/>
          </a:xfrm>
        </p:grpSpPr>
        <p:pic>
          <p:nvPicPr>
            <p:cNvPr id="304" name="waterfalls_shot0.pdf" descr="waterfalls_shot0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5661448" cy="75956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5" name="Caption"/>
            <p:cNvSpPr/>
            <p:nvPr/>
          </p:nvSpPr>
          <p:spPr>
            <a:xfrm>
              <a:off x="0" y="7697258"/>
              <a:ext cx="5661448" cy="461366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r>
                <a:t>Single-shot diagnostics</a:t>
              </a:r>
            </a:p>
          </p:txBody>
        </p:sp>
      </p:grpSp>
      <p:pic>
        <p:nvPicPr>
          <p:cNvPr id="307" name="Jupyter_logo.pdf" descr="Jupyter_logo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31269" y="2071462"/>
            <a:ext cx="526149" cy="6098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310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pic>
        <p:nvPicPr>
          <p:cNvPr id="311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313" name="Example: HALHF plasma linac using reduced models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22724253" cy="1083233"/>
          </a:xfrm>
          <a:prstGeom prst="rect">
            <a:avLst/>
          </a:prstGeom>
        </p:spPr>
        <p:txBody>
          <a:bodyPr/>
          <a:lstStyle/>
          <a:p>
            <a:r>
              <a:t>Example: HALHF plasma linac using reduced models</a:t>
            </a:r>
          </a:p>
        </p:txBody>
      </p:sp>
      <p:sp>
        <p:nvSpPr>
          <p:cNvPr id="314" name="Tekst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5" name="Linac level diagnostics:"/>
          <p:cNvSpPr txBox="1"/>
          <p:nvPr/>
        </p:nvSpPr>
        <p:spPr>
          <a:xfrm>
            <a:off x="10185400" y="2032000"/>
            <a:ext cx="14067598" cy="8616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Linac level diagnostics</a:t>
            </a:r>
            <a:r>
              <a:t>: </a:t>
            </a:r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grpSp>
        <p:nvGrpSpPr>
          <p:cNvPr id="318" name="Gruppér"/>
          <p:cNvGrpSpPr/>
          <p:nvPr/>
        </p:nvGrpSpPr>
        <p:grpSpPr>
          <a:xfrm>
            <a:off x="613290" y="1878595"/>
            <a:ext cx="8623698" cy="10477803"/>
            <a:chOff x="0" y="0"/>
            <a:chExt cx="8623696" cy="10477801"/>
          </a:xfrm>
        </p:grpSpPr>
        <p:pic>
          <p:nvPicPr>
            <p:cNvPr id="316" name="HALHF v2 48 StageReducedModels linac inputs.png" descr="HALHF v2 48 StageReducedModels linac inputs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8623632" cy="98481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7" name="Caption"/>
            <p:cNvSpPr/>
            <p:nvPr/>
          </p:nvSpPr>
          <p:spPr>
            <a:xfrm>
              <a:off x="0" y="9949735"/>
              <a:ext cx="8623697" cy="528067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500"/>
              </a:lvl1pPr>
            </a:lstStyle>
            <a:p>
              <a:r>
                <a:t>*The standard interstage lattice has been altered since this simulation, such that this setup no longer produces the same results.</a:t>
              </a:r>
            </a:p>
          </p:txBody>
        </p:sp>
      </p:grpSp>
      <p:pic>
        <p:nvPicPr>
          <p:cNvPr id="319" name="lps_shot0.gif" descr="lps_shot0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9638094" y="2758129"/>
            <a:ext cx="4572001" cy="4572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phasespace_x_shot0.gif" descr="phasespace_x_shot0.gif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4522197" y="2758129"/>
            <a:ext cx="4572001" cy="4572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phasespace_y_shot0.gif" descr="phasespace_y_shot0.gif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9406300" y="2758129"/>
            <a:ext cx="4572001" cy="4572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2" name="sideview_x_shot0.gif" descr="sideview_x_shot0.gif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4566900" y="7406941"/>
            <a:ext cx="4572000" cy="4572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sideview_y_shot0.gif" descr="sideview_y_shot0.gif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9405600" y="7406941"/>
            <a:ext cx="4572000" cy="4572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Jupyter_logo.pdf" descr="Jupyter_logo.pd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31269" y="2071462"/>
            <a:ext cx="526149" cy="60985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27" name="Self-correction is applied through the interstages!…"/>
          <p:cNvGrpSpPr/>
          <p:nvPr/>
        </p:nvGrpSpPr>
        <p:grpSpPr>
          <a:xfrm>
            <a:off x="10002276" y="8185585"/>
            <a:ext cx="4379448" cy="3014713"/>
            <a:chOff x="0" y="0"/>
            <a:chExt cx="4379447" cy="3014712"/>
          </a:xfrm>
        </p:grpSpPr>
        <p:sp>
          <p:nvSpPr>
            <p:cNvPr id="326" name="Self-correction is applied through the interstages!…"/>
            <p:cNvSpPr txBox="1"/>
            <p:nvPr/>
          </p:nvSpPr>
          <p:spPr>
            <a:xfrm>
              <a:off x="215900" y="139700"/>
              <a:ext cx="3947648" cy="2455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defTabSz="457200">
                <a:defRPr sz="30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Self-correction is applied through the interstages!</a:t>
              </a:r>
            </a:p>
            <a:p>
              <a:pPr defTabSz="457200">
                <a:defRPr sz="30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  <a:p>
              <a:pPr defTabSz="457200">
                <a:defRPr sz="30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See </a:t>
              </a:r>
              <a:r>
                <a:rPr u="sng">
                  <a:solidFill>
                    <a:schemeClr val="accent1">
                      <a:lumOff val="-13575"/>
                    </a:schemeClr>
                  </a:solidFill>
                  <a:hlinkClick r:id="rId10"/>
                </a:rPr>
                <a:t>http://arxiv.org/abs/2104.14460</a:t>
              </a:r>
            </a:p>
          </p:txBody>
        </p:sp>
        <p:pic>
          <p:nvPicPr>
            <p:cNvPr id="325" name="Self-correction is applied through the interstages!… Self-correction is applied through the interstages!See http://arxiv.org/abs/2104.14460" descr="Self-correction is applied through the interstages!… Self-correction is applied through the interstages!See http://arxiv.org/abs/2104.14460"/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0" y="0"/>
              <a:ext cx="4379448" cy="3014713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330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p:pic>
        <p:nvPicPr>
          <p:cNvPr id="331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332" name="2025-10-23  |  Ben Chen  |  LCWS 2025"/>
          <p:cNvSpPr txBox="1"/>
          <p:nvPr/>
        </p:nvSpPr>
        <p:spPr>
          <a:xfrm>
            <a:off x="3187670" y="12614407"/>
            <a:ext cx="41597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333" name="Summary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</a:t>
            </a:r>
          </a:p>
        </p:txBody>
      </p:sp>
      <p:sp>
        <p:nvSpPr>
          <p:cNvPr id="334" name="Tekst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5" name="The adaptable and modular approach of ABEL allows for flexible simulation runs of entire machines with desired accuracy and speed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11737013" cy="8616961"/>
          </a:xfrm>
          <a:prstGeom prst="rect">
            <a:avLst/>
          </a:prstGeom>
        </p:spPr>
        <p:txBody>
          <a:bodyPr/>
          <a:lstStyle/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The 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adaptable and modular</a:t>
            </a:r>
            <a:r>
              <a:t> approach of ABEL allows for flexible simulation runs of entire machines with desired accuracy and speed.</a:t>
            </a: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Extensive simulation and diagnostic capabilities.</a:t>
            </a: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Integrated workflow: especially convenient for simulations on cluster.</a:t>
            </a: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Extendable to other applications, including FELs, strong-field QED experiments, and accelerator test facilities.</a:t>
            </a: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IPAC 2025 Proceeding: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3"/>
              </a:rPr>
              <a:t>https://arxiv.org/abs/2505.22415</a:t>
            </a:r>
            <a:r>
              <a:t> </a:t>
            </a: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Repository: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4"/>
              </a:rPr>
              <a:t>https://github.com/abel-framework/ABEL</a:t>
            </a:r>
            <a:r>
              <a:t> </a:t>
            </a: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Open source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 </a:t>
            </a:r>
            <a:r>
              <a:t>(GPL 3.0)!</a:t>
            </a: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Beta release available!</a:t>
            </a: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>
              <a:solidFill>
                <a:schemeClr val="accent4">
                  <a:hueOff val="-476017"/>
                  <a:lumOff val="-10042"/>
                </a:schemeClr>
              </a:solidFill>
            </a:endParaRP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>
              <a:solidFill>
                <a:schemeClr val="accent4">
                  <a:hueOff val="-476017"/>
                  <a:lumOff val="-10042"/>
                </a:schemeClr>
              </a:solidFill>
            </a:endParaRPr>
          </a:p>
        </p:txBody>
      </p:sp>
      <p:grpSp>
        <p:nvGrpSpPr>
          <p:cNvPr id="338" name="Gruppér"/>
          <p:cNvGrpSpPr/>
          <p:nvPr/>
        </p:nvGrpSpPr>
        <p:grpSpPr>
          <a:xfrm>
            <a:off x="8667742" y="8799892"/>
            <a:ext cx="3657601" cy="3973340"/>
            <a:chOff x="0" y="0"/>
            <a:chExt cx="3657600" cy="3973339"/>
          </a:xfrm>
        </p:grpSpPr>
        <p:pic>
          <p:nvPicPr>
            <p:cNvPr id="336" name="bilde" descr="bild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6989" y="0"/>
              <a:ext cx="2803622" cy="34103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7" name="Caption"/>
            <p:cNvSpPr/>
            <p:nvPr/>
          </p:nvSpPr>
          <p:spPr>
            <a:xfrm>
              <a:off x="0" y="3511973"/>
              <a:ext cx="3657601" cy="461367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r>
                <a:t>N. H. Abel</a:t>
              </a:r>
            </a:p>
          </p:txBody>
        </p:sp>
      </p:grpSp>
      <p:sp>
        <p:nvSpPr>
          <p:cNvPr id="339" name="🕶️"/>
          <p:cNvSpPr txBox="1"/>
          <p:nvPr/>
        </p:nvSpPr>
        <p:spPr>
          <a:xfrm>
            <a:off x="9741264" y="9324164"/>
            <a:ext cx="915095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000"/>
            </a:lvl1pPr>
          </a:lstStyle>
          <a:p>
            <a:r>
              <a:t>🕶️</a:t>
            </a:r>
          </a:p>
        </p:txBody>
      </p:sp>
      <p:pic>
        <p:nvPicPr>
          <p:cNvPr id="340" name="ABEL_GitHub_2025-09-17.png" descr="ABEL_GitHub_2025-09-17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97280" y="3163061"/>
            <a:ext cx="10852351" cy="7620861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🥘"/>
          <p:cNvSpPr txBox="1"/>
          <p:nvPr/>
        </p:nvSpPr>
        <p:spPr>
          <a:xfrm>
            <a:off x="7243832" y="9028461"/>
            <a:ext cx="2627764" cy="2603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5000"/>
            </a:lvl1pPr>
          </a:lstStyle>
          <a:p>
            <a:r>
              <a:t>🥘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Mortani_Francisco_Goya_a_group_of_spartans_fighting_blue_ball_o_02639202-4d71-41bc-8aa6-c77fdf051430.png" descr="Mortani_Francisco_Goya_a_group_of_spartans_fighting_blue_ball_o_02639202-4d71-41bc-8aa6-c77fdf051430.png"/>
          <p:cNvPicPr>
            <a:picLocks noChangeAspect="1"/>
          </p:cNvPicPr>
          <p:nvPr/>
        </p:nvPicPr>
        <p:blipFill>
          <a:blip r:embed="rId2"/>
          <a:srcRect l="9181" r="696"/>
          <a:stretch>
            <a:fillRect/>
          </a:stretch>
        </p:blipFill>
        <p:spPr>
          <a:xfrm>
            <a:off x="12394519" y="-23129"/>
            <a:ext cx="12437611" cy="13800925"/>
          </a:xfrm>
          <a:prstGeom prst="rect">
            <a:avLst/>
          </a:prstGeom>
          <a:ln w="12700">
            <a:miter lim="400000"/>
          </a:ln>
        </p:spPr>
      </p:pic>
      <p:sp>
        <p:nvSpPr>
          <p:cNvPr id="344" name="Acknowledgements"/>
          <p:cNvSpPr txBox="1"/>
          <p:nvPr/>
        </p:nvSpPr>
        <p:spPr>
          <a:xfrm>
            <a:off x="758586" y="2540000"/>
            <a:ext cx="11225306" cy="139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defRPr sz="6000" b="1">
                <a:solidFill>
                  <a:srgbClr val="FFFFFF"/>
                </a:solidFill>
              </a:defRPr>
            </a:lvl1pPr>
          </a:lstStyle>
          <a:p>
            <a:r>
              <a:t>Acknowledgements</a:t>
            </a:r>
          </a:p>
        </p:txBody>
      </p:sp>
      <p:pic>
        <p:nvPicPr>
          <p:cNvPr id="345" name="02_UiO_naventrekk_ENG_neg.png" descr="02_UiO_naventrekk_ENG_ne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86" y="12560320"/>
            <a:ext cx="1473201" cy="387341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Oslo accelerator group ABEL contributors:…"/>
          <p:cNvSpPr txBox="1">
            <a:spLocks noGrp="1"/>
          </p:cNvSpPr>
          <p:nvPr>
            <p:ph type="body" idx="21"/>
          </p:nvPr>
        </p:nvSpPr>
        <p:spPr>
          <a:xfrm>
            <a:off x="733186" y="4445000"/>
            <a:ext cx="11225306" cy="7402577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Oslo accelerator group ABEL contributors: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Erik Adli, Kyrre N. Sjøbæk, Carl A. Lindstrøm, 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J. B. Ben Chen, Ole Gunnar Finnerud, 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Daniel Kalvik, Pierre Drobniak, Felipe Peña, Eir E. Hørlyk</a:t>
            </a:r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External contributors (LBNL):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Axel Huebl, Chad Mitchell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Funding: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European Research Council (ERC)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Research Council of Norway</a:t>
            </a:r>
          </a:p>
        </p:txBody>
      </p:sp>
      <p:pic>
        <p:nvPicPr>
          <p:cNvPr id="347" name="NFR-logo-eng-rgb.svg.png" descr="NFR-logo-eng-rgb.sv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19955" y="369496"/>
            <a:ext cx="4664033" cy="15692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pic>
        <p:nvPicPr>
          <p:cNvPr id="350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351" name="2025-10-23  |  Ben Chen  |  LCWS 2025"/>
          <p:cNvSpPr txBox="1"/>
          <p:nvPr/>
        </p:nvSpPr>
        <p:spPr>
          <a:xfrm>
            <a:off x="3187670" y="12614407"/>
            <a:ext cx="6659849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352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/>
          </a:p>
        </p:txBody>
      </p:sp>
      <p:sp>
        <p:nvSpPr>
          <p:cNvPr id="353" name="Simplified transverse wake instability model"/>
          <p:cNvSpPr txBox="1"/>
          <p:nvPr/>
        </p:nvSpPr>
        <p:spPr>
          <a:xfrm>
            <a:off x="758585" y="763642"/>
            <a:ext cx="14533209" cy="1083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2194505">
              <a:defRPr sz="5400" b="1">
                <a:solidFill>
                  <a:srgbClr val="000000"/>
                </a:solidFill>
              </a:defRPr>
            </a:lvl1pPr>
          </a:lstStyle>
          <a:p>
            <a:r>
              <a:t>Simplified transverse wake instability model</a:t>
            </a:r>
          </a:p>
        </p:txBody>
      </p:sp>
      <p:sp>
        <p:nvSpPr>
          <p:cNvPr id="354" name="Tekst"/>
          <p:cNvSpPr txBox="1"/>
          <p:nvPr/>
        </p:nvSpPr>
        <p:spPr>
          <a:xfrm>
            <a:off x="758586" y="2071462"/>
            <a:ext cx="11225305" cy="60985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/>
          <a:p>
            <a:pPr algn="l" defTabSz="825500">
              <a:defRPr sz="35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55" name="Rektangel"/>
          <p:cNvSpPr txBox="1"/>
          <p:nvPr/>
        </p:nvSpPr>
        <p:spPr>
          <a:xfrm>
            <a:off x="758585" y="6358691"/>
            <a:ext cx="22860001" cy="5425549"/>
          </a:xfrm>
          <a:prstGeom prst="rect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50800" tIns="50800" rIns="50800" bIns="50800"/>
          <a:lstStyle/>
          <a:p>
            <a:pPr algn="l" defTabSz="825500">
              <a:lnSpc>
                <a:spcPct val="110000"/>
              </a:lnSpc>
              <a:spcBef>
                <a:spcPts val="1800"/>
              </a:spcBef>
              <a:defRPr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grpSp>
        <p:nvGrpSpPr>
          <p:cNvPr id="358" name="Gruppér"/>
          <p:cNvGrpSpPr/>
          <p:nvPr/>
        </p:nvGrpSpPr>
        <p:grpSpPr>
          <a:xfrm>
            <a:off x="8491695" y="2357392"/>
            <a:ext cx="14638520" cy="3519301"/>
            <a:chOff x="0" y="0"/>
            <a:chExt cx="14638519" cy="3519299"/>
          </a:xfrm>
        </p:grpSpPr>
        <p:pic>
          <p:nvPicPr>
            <p:cNvPr id="356" name="WakeT_stage_interstage_flow_diagram.pdf" descr="WakeT_stage_interstage_flow_diagram.pdf"/>
            <p:cNvPicPr>
              <a:picLocks noChangeAspect="1"/>
            </p:cNvPicPr>
            <p:nvPr/>
          </p:nvPicPr>
          <p:blipFill>
            <a:blip r:embed="rId3"/>
            <a:srcRect t="34284" b="34284"/>
            <a:stretch>
              <a:fillRect/>
            </a:stretch>
          </p:blipFill>
          <p:spPr>
            <a:xfrm>
              <a:off x="0" y="0"/>
              <a:ext cx="14638519" cy="25880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7" name="Caption"/>
            <p:cNvSpPr/>
            <p:nvPr/>
          </p:nvSpPr>
          <p:spPr>
            <a:xfrm>
              <a:off x="0" y="2689633"/>
              <a:ext cx="14638520" cy="829667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r>
                <a:t>Outline for start-to-end simulation processes using simplified transverse instability model. Wake-T is used instead of PIC here.</a:t>
              </a:r>
            </a:p>
          </p:txBody>
        </p:sp>
      </p:grpSp>
      <p:sp>
        <p:nvSpPr>
          <p:cNvPr id="359" name="Wakefield formalism has been used in CLIC to study the limitations on charge and efficiency.…"/>
          <p:cNvSpPr txBox="1"/>
          <p:nvPr/>
        </p:nvSpPr>
        <p:spPr>
          <a:xfrm>
            <a:off x="762000" y="2905904"/>
            <a:ext cx="7634259" cy="2374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5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Wakefield formalism has been used in CLIC to study the limitations on charge and efficiency.</a:t>
            </a:r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5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Ansatz: for small offsets/perturbations, transverse instability in PWFA should behave similarly to BBU in conventional accelerators.</a:t>
            </a:r>
          </a:p>
        </p:txBody>
      </p:sp>
      <p:grpSp>
        <p:nvGrpSpPr>
          <p:cNvPr id="362" name="Gruppér"/>
          <p:cNvGrpSpPr/>
          <p:nvPr/>
        </p:nvGrpSpPr>
        <p:grpSpPr>
          <a:xfrm>
            <a:off x="8461212" y="6688549"/>
            <a:ext cx="9250675" cy="4891771"/>
            <a:chOff x="0" y="0"/>
            <a:chExt cx="9250674" cy="4891769"/>
          </a:xfrm>
        </p:grpSpPr>
        <p:pic>
          <p:nvPicPr>
            <p:cNvPr id="360" name="bilde" descr="bild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9250675" cy="37642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1" name="Caption"/>
                <p:cNvSpPr/>
                <p:nvPr/>
              </p:nvSpPr>
              <p:spPr>
                <a:xfrm>
                  <a:off x="0" y="3865873"/>
                  <a:ext cx="9250674" cy="1025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00">
                    <a:alpha val="0"/>
                  </a:srgbClr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/>
                <a:p>
                  <a:pPr algn="l" defTabSz="825500">
                    <a:lnSpc>
                      <a:spcPct val="110000"/>
                    </a:lnSpc>
                    <a:spcBef>
                      <a:spcPts val="1800"/>
                    </a:spcBef>
                    <a:defRPr sz="2500">
                      <a:solidFill>
                        <a:srgbClr val="000000"/>
                      </a:solidFill>
                      <a:latin typeface="Helvetica Neue Light"/>
                      <a:ea typeface="Helvetica Neue Light"/>
                      <a:cs typeface="Helvetica Neue Light"/>
                      <a:sym typeface="Helvetica Neue Light"/>
                    </a:defRPr>
                  </a:pPr>
                  <a:r>
                    <a:t>Need initial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3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t>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315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3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sz="3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sz="3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t> as inputs from e.g. a PIC code (Wake-T used here).</a:t>
                  </a:r>
                </a:p>
              </p:txBody>
            </p:sp>
          </mc:Choice>
          <mc:Fallback>
            <p:sp>
              <p:nvSpPr>
                <p:cNvPr id="361" name="Caption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3865873"/>
                  <a:ext cx="9250674" cy="1025897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5"/>
                  <a:stretch>
                    <a:fillRect l="-1509" b="-9639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3" name="Linje"/>
          <p:cNvSpPr/>
          <p:nvPr/>
        </p:nvSpPr>
        <p:spPr>
          <a:xfrm flipV="1">
            <a:off x="759524" y="4208709"/>
            <a:ext cx="12071839" cy="214763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4" name="Linje"/>
          <p:cNvSpPr/>
          <p:nvPr/>
        </p:nvSpPr>
        <p:spPr>
          <a:xfrm flipH="1" flipV="1">
            <a:off x="14937388" y="4207251"/>
            <a:ext cx="8681699" cy="215055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5" name="Transverse intra-beam wakefield (G. Stupakov):…"/>
              <p:cNvSpPr txBox="1"/>
              <p:nvPr/>
            </p:nvSpPr>
            <p:spPr>
              <a:xfrm>
                <a:off x="949117" y="6379940"/>
                <a:ext cx="7434317" cy="538305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marL="584199" indent="-584199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20000"/>
                  <a:buChar char="&gt;"/>
                  <a:defRPr sz="26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t>Transverse intra-beam wakefield (</a:t>
                </a:r>
                <a:r>
                  <a:rPr u="sng">
                    <a:solidFill>
                      <a:schemeClr val="accent1">
                        <a:lumOff val="-13575"/>
                      </a:schemeClr>
                    </a:solidFill>
                    <a:hlinkClick r:id="rId6"/>
                  </a:rPr>
                  <a:t>G. Stupakov</a:t>
                </a:r>
                <a:r>
                  <a:t>):</a:t>
                </a:r>
              </a:p>
              <a:p>
                <a:pPr lvl="1" algn="l" defTabSz="825500">
                  <a:lnSpc>
                    <a:spcPct val="110000"/>
                  </a:lnSpc>
                  <a:spcBef>
                    <a:spcPts val="1800"/>
                  </a:spcBef>
                  <a:defRPr sz="15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8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𝒲</m:t>
                          </m:r>
                        </m:e>
                        <m:sub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)=−</m:t>
                      </m:r>
                      <m:f>
                        <m:fPr>
                          <m:ctrlP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limUpp>
                        <m:limUppPr>
                          <m:ctrlP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limLow>
                            <m:limLowPr>
                              <m:ctrlP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</m:e>
                            <m:lim>
                              <m:sSub>
                                <m:sSubPr>
                                  <m:ctrlPr>
                                    <a:rPr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sz="1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lim>
                          </m:limLow>
                        </m:e>
                        <m:lim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lim>
                      </m:limUpp>
                      <m:f>
                        <m:fPr>
                          <m:ctrlP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num>
                        <m:den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)+</m:t>
                          </m:r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sSubSup>
                            <m:sSubSupPr>
                              <m:ctrlP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  <m:sup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sSup>
                            <m:sSupPr>
                              <m:ctrlP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m:rPr>
                          <m:sty m:val="p"/>
                        </m:rP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Θ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sty m:val="p"/>
                        </m:rP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  <m:sSup>
                        <m:sSupPr>
                          <m:ctrlP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p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/>
              </a:p>
              <a:p>
                <a:pPr marL="584200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20000"/>
                  <a:buChar char="&gt;"/>
                  <a:defRPr sz="26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t>Combine with </a:t>
                </a:r>
                <a:r>
                  <a:rPr u="sng">
                    <a:solidFill>
                      <a:schemeClr val="accent1">
                        <a:lumOff val="-13575"/>
                      </a:schemeClr>
                    </a:solidFill>
                    <a:hlinkClick r:id="rId7"/>
                  </a:rPr>
                  <a:t>Deng et al.</a:t>
                </a:r>
                <a:r>
                  <a:t> equations for radiation reaction:</a:t>
                </a:r>
              </a:p>
              <a:p>
                <a:pPr marL="1041400" lvl="1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50000"/>
                  <a:buChar char="&gt;"/>
                  <a:defRPr sz="15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14:m>
                  <m:oMath xmlns:m="http://schemas.openxmlformats.org/officeDocument/2006/math">
                    <m:f>
                      <m:f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f>
                      <m:f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sSub>
                          <m:sSub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≈−</m:t>
                    </m:r>
                    <m:f>
                      <m:f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sSub>
                          <m:sSub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  <m:sSup>
                          <m:s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𝒲</m:t>
                        </m:r>
                      </m:e>
                      <m:sub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sSub>
                      <m:sSub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/>
              </a:p>
              <a:p>
                <a:pPr marL="1041400" lvl="1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50000"/>
                  <a:buChar char="&gt;"/>
                  <a:defRPr sz="15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14:m>
                  <m:oMath xmlns:m="http://schemas.openxmlformats.org/officeDocument/2006/math">
                    <m:f>
                      <m:f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f>
                      <m:f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sSub>
                          <m:sSub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f>
                      <m:f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Sup>
                      <m:sSubSup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sSup>
                      <m:sSup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/>
              </a:p>
              <a:p>
                <a:pPr marL="1041400" lvl="1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50000"/>
                  <a:buChar char="&gt;"/>
                  <a:defRPr sz="15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14:m>
                  <m:oMath xmlns:m="http://schemas.openxmlformats.org/officeDocument/2006/math">
                    <m:f>
                      <m:f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  <m:r>
                      <a:rPr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365" name="Transverse intra-beam wakefield (G. Stupakov):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117" y="6379940"/>
                <a:ext cx="7434317" cy="5383051"/>
              </a:xfrm>
              <a:prstGeom prst="rect">
                <a:avLst/>
              </a:prstGeom>
              <a:blipFill>
                <a:blip r:embed="rId8"/>
                <a:stretch>
                  <a:fillRect l="-2389" r="-170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6" name=": beam location.…"/>
              <p:cNvSpPr txBox="1"/>
              <p:nvPr/>
            </p:nvSpPr>
            <p:spPr>
              <a:xfrm>
                <a:off x="17970306" y="6690739"/>
                <a:ext cx="5359986" cy="4761454"/>
              </a:xfrm>
              <a:prstGeom prst="rect">
                <a:avLst/>
              </a:prstGeom>
              <a:ln w="12700">
                <a:solidFill>
                  <a:schemeClr val="accent1">
                    <a:hueOff val="114395"/>
                    <a:lumOff val="-24975"/>
                  </a:schemeClr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27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beam location.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sz="2350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35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r>
                          <a:rPr sz="235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long. coordinate of driving particle.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26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long. coordinate of reference particle.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2550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55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255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long. coordinate of beam head.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25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numerical factor ~1.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sz="2550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55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255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sz="255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plasma skin depth.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sz="25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Θ</m:t>
                    </m:r>
                    <m:r>
                      <a:rPr sz="25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25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sz="25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Heaviside step function.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long. beam number density.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24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24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24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sz="24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24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sz="24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particle transverse offset.</a:t>
                </a: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𝐮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𝐩</m:t>
                    </m:r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sz="245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5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245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sz="245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normalised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2600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sz="26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sz="26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 momentum.</a:t>
                </a:r>
              </a:p>
              <a:p>
                <a:pPr algn="l">
                  <a:defRPr sz="2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2450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4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24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  <m:r>
                        <a:rPr sz="2450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sz="24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4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24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  <m:r>
                        <a:rPr sz="2450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/3</m:t>
                      </m:r>
                      <m:r>
                        <a:rPr sz="2450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>
                  <a:latin typeface="Helvetica Neue Light"/>
                  <a:ea typeface="Helvetica Neue Light"/>
                  <a:cs typeface="Helvetica Neue Light"/>
                  <a:sym typeface="Helvetica Neue Light"/>
                </a:endParaRPr>
              </a:p>
              <a:p>
                <a:pPr algn="l">
                  <a:defRPr sz="2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2400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sz="24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sz="24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sz="24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24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sz="24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sz="24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2400" i="1">
                            <a:solidFill>
                              <a:srgbClr val="5E5E5E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sz="24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sz="2400" i="1">
                        <a:solidFill>
                          <a:srgbClr val="5E5E5E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>
                    <a:latin typeface="Helvetica Neue Light"/>
                    <a:ea typeface="Helvetica Neue Light"/>
                    <a:cs typeface="Helvetica Neue Light"/>
                    <a:sym typeface="Helvetica Neue Light"/>
                  </a:rPr>
                  <a:t>: wavebreaking field.</a:t>
                </a:r>
              </a:p>
            </p:txBody>
          </p:sp>
        </mc:Choice>
        <mc:Fallback>
          <p:sp>
            <p:nvSpPr>
              <p:cNvPr id="366" name=": beam location.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70306" y="6690739"/>
                <a:ext cx="5359986" cy="4761454"/>
              </a:xfrm>
              <a:prstGeom prst="rect">
                <a:avLst/>
              </a:prstGeom>
              <a:blipFill>
                <a:blip r:embed="rId9"/>
                <a:stretch>
                  <a:fillRect l="-1887" t="-1326" b="-3183"/>
                </a:stretch>
              </a:blipFill>
              <a:ln w="12700">
                <a:solidFill>
                  <a:schemeClr val="accent1">
                    <a:hueOff val="114395"/>
                    <a:lumOff val="-24975"/>
                  </a:schemeClr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369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15</a:t>
            </a:fld>
            <a:endParaRPr/>
          </a:p>
        </p:txBody>
      </p:sp>
      <p:pic>
        <p:nvPicPr>
          <p:cNvPr id="370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2025-10-23  |  Ben Chen  |  LCWS 2025"/>
          <p:cNvSpPr txBox="1"/>
          <p:nvPr/>
        </p:nvSpPr>
        <p:spPr>
          <a:xfrm>
            <a:off x="3187670" y="12614407"/>
            <a:ext cx="41597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372" name="Benchmarks against HiPACE++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Benchmarks against HiPACE++</a:t>
            </a:r>
          </a:p>
        </p:txBody>
      </p:sp>
      <p:sp>
        <p:nvSpPr>
          <p:cNvPr id="373" name="Benchmarks of wakefields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Benchmarks of wakefields</a:t>
            </a:r>
          </a:p>
        </p:txBody>
      </p:sp>
      <p:pic>
        <p:nvPicPr>
          <p:cNvPr id="374" name="4c767fecb0ae4039a662fd337e3c5017.png" descr="4c767fecb0ae4039a662fd337e3c5017.png"/>
          <p:cNvPicPr>
            <a:picLocks noChangeAspect="1"/>
          </p:cNvPicPr>
          <p:nvPr/>
        </p:nvPicPr>
        <p:blipFill>
          <a:blip r:embed="rId3"/>
          <a:srcRect l="49786"/>
          <a:stretch>
            <a:fillRect/>
          </a:stretch>
        </p:blipFill>
        <p:spPr>
          <a:xfrm>
            <a:off x="10314811" y="8187565"/>
            <a:ext cx="3893773" cy="3154248"/>
          </a:xfrm>
          <a:prstGeom prst="rect">
            <a:avLst/>
          </a:prstGeom>
          <a:ln w="12700">
            <a:miter lim="400000"/>
          </a:ln>
        </p:spPr>
      </p:pic>
      <p:pic>
        <p:nvPicPr>
          <p:cNvPr id="375" name="2abb5f25e6bb42bda7c4f43cf7bf2635.png" descr="2abb5f25e6bb42bda7c4f43cf7bf263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341" y="7747740"/>
            <a:ext cx="9917166" cy="40340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76" name="9768832443f440988f34eb1fa0859c64.png" descr="9768832443f440988f34eb1fa0859c6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30858" y="2352197"/>
            <a:ext cx="9525001" cy="3522267"/>
          </a:xfrm>
          <a:prstGeom prst="rect">
            <a:avLst/>
          </a:prstGeom>
          <a:ln w="12700">
            <a:miter lim="400000"/>
          </a:ln>
        </p:spPr>
      </p:pic>
      <p:pic>
        <p:nvPicPr>
          <p:cNvPr id="377" name="2ceb60e5326e4aaf9d510a82f022c64c.png" descr="2ceb60e5326e4aaf9d510a82f022c64c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30858" y="5484892"/>
            <a:ext cx="9525001" cy="3522267"/>
          </a:xfrm>
          <a:prstGeom prst="rect">
            <a:avLst/>
          </a:prstGeom>
          <a:ln w="12700">
            <a:miter lim="400000"/>
          </a:ln>
        </p:spPr>
      </p:pic>
      <p:pic>
        <p:nvPicPr>
          <p:cNvPr id="378" name="f52e9bb17064408cb645087ff9e2047c.png" descr="f52e9bb17064408cb645087ff9e2047c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330858" y="8627164"/>
            <a:ext cx="9525001" cy="3522267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79" name="Benedetti et al.…"/>
              <p:cNvSpPr txBox="1"/>
              <p:nvPr/>
            </p:nvSpPr>
            <p:spPr>
              <a:xfrm>
                <a:off x="758585" y="3167279"/>
                <a:ext cx="12023538" cy="428644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/>
              <a:lstStyle/>
              <a:p>
                <a:pPr marL="584200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20000"/>
                  <a:buChar char="&gt;"/>
                  <a:defRPr sz="2000">
                    <a:solidFill>
                      <a:schemeClr val="accent1">
                        <a:lumOff val="-13575"/>
                      </a:schemeClr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rPr u="sng" dirty="0">
                    <a:hlinkClick r:id="rId8"/>
                  </a:rPr>
                  <a:t>Benedetti et al.</a:t>
                </a:r>
              </a:p>
              <a:p>
                <a:pPr marL="584200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10000"/>
                  <a:buChar char="&gt;"/>
                  <a:defRPr sz="20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rPr dirty="0"/>
                  <a:t>A beam with transverse E-fields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4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𝐄</m:t>
                        </m:r>
                      </m:e>
                      <m:sub>
                        <m:r>
                          <a:rPr sz="2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sz="2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2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𝐫</m:t>
                    </m:r>
                    <m:r>
                      <a:rPr sz="2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sz="2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𝜁</m:t>
                    </m:r>
                    <m:r>
                      <a:rPr sz="2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dirty="0"/>
                  <a:t> perturbs the background focusing fields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4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2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sz="2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𝐫</m:t>
                    </m:r>
                    <m:r>
                      <a:rPr sz="2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dirty="0"/>
                  <a:t> so that (moderate non-relativistic ion motion)</a:t>
                </a:r>
              </a:p>
              <a:p>
                <a:pPr marL="584200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10000"/>
                  <a:buChar char="&gt;"/>
                  <a:defRPr sz="20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14:m>
                  <m:oMath xmlns:m="http://schemas.openxmlformats.org/officeDocument/2006/math">
                    <m:f>
                      <m:fPr>
                        <m:ctrl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𝒲</m:t>
                            </m:r>
                          </m:e>
                          <m:sub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𝐫</m:t>
                        </m:r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num>
                      <m:den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𝐫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f>
                      <m:fPr>
                        <m:ctrl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den>
                    </m:f>
                    <m:sSubSup>
                      <m:sSubSupPr>
                        <m:ctrl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limUpp>
                      <m:limUppPr>
                        <m:ctrl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limLow>
                          <m:limLowPr>
                            <m:ctrl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∫</m:t>
                            </m:r>
                          </m:e>
                          <m:lim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𝜁</m:t>
                            </m:r>
                          </m:lim>
                        </m:limLow>
                      </m:e>
                      <m:lim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Upp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𝜁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p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𝐄</m:t>
                            </m:r>
                          </m:e>
                          <m:sub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𝐫</m:t>
                        </m:r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𝜁</m:t>
                            </m:r>
                          </m:e>
                          <m:sup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d</m:t>
                    </m:r>
                    <m:sSup>
                      <m:sSupPr>
                        <m:ctrl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p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num>
                      <m:den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𝐫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𝒲</m:t>
                        </m:r>
                      </m:e>
                      <m:sub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dirty="0"/>
                  <a:t>.</a:t>
                </a:r>
              </a:p>
              <a:p>
                <a:pPr marL="584200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10000"/>
                  <a:buChar char="&gt;"/>
                  <a:defRPr sz="20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rPr dirty="0"/>
                  <a:t>I.e. integrate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4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sz="2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sz="2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sz="2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dirty="0"/>
                  <a:t> from head of drive beam to tail of main beam and modify the transverse </a:t>
                </a:r>
                <a:r>
                  <a:rPr dirty="0" err="1"/>
                  <a:t>eq.o.m</a:t>
                </a:r>
                <a:r>
                  <a:rPr dirty="0"/>
                  <a:t>. with a term</a:t>
                </a:r>
                <a14:m>
                  <m:oMath xmlns:m="http://schemas.openxmlformats.org/officeDocument/2006/math">
                    <m:r>
                      <a:rPr sz="2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sz="2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sz="2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𝒲</m:t>
                        </m:r>
                      </m:e>
                      <m:sub>
                        <m:r>
                          <a:rPr sz="2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sz="2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sz="2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dirty="0"/>
                  <a:t>.</a:t>
                </a:r>
              </a:p>
            </p:txBody>
          </p:sp>
        </mc:Choice>
        <mc:Fallback>
          <p:sp>
            <p:nvSpPr>
              <p:cNvPr id="379" name="Benedetti et al.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585" y="3167279"/>
                <a:ext cx="12023538" cy="4286445"/>
              </a:xfrm>
              <a:prstGeom prst="rect">
                <a:avLst/>
              </a:prstGeom>
              <a:blipFill>
                <a:blip r:embed="rId9"/>
                <a:stretch>
                  <a:fillRect l="-1055" t="-1770" r="-52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382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16</a:t>
            </a:fld>
            <a:endParaRPr/>
          </a:p>
        </p:txBody>
      </p:sp>
      <p:pic>
        <p:nvPicPr>
          <p:cNvPr id="383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384" name="2025-10-23  |  Ben Chen  |  LCWS 2025"/>
          <p:cNvSpPr txBox="1"/>
          <p:nvPr/>
        </p:nvSpPr>
        <p:spPr>
          <a:xfrm>
            <a:off x="3187670" y="12614407"/>
            <a:ext cx="41597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385" name="Cost model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Cost model</a:t>
            </a:r>
          </a:p>
        </p:txBody>
      </p:sp>
      <p:sp>
        <p:nvSpPr>
          <p:cNvPr id="386" name="Tekst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7" name="Developed a cost model, accounting for the cost of all collider subsystems—scaled per length (and/or power) based on ILC/CLIC costs…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Developed a cost model, accounting for the cost of all collider subsystems—scaled per length (and/or power) based on ILC/CLIC costs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Defining a reasonable optimisation metric is non-trivial:</a:t>
            </a:r>
            <a:br/>
            <a:br/>
            <a:br/>
            <a:br/>
            <a:br/>
            <a:br/>
            <a:endParaRPr/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Used Bayesian optimisation to find minimum cost—fewer than 100 iterations typically sufficient to find the global minimum</a:t>
            </a:r>
          </a:p>
        </p:txBody>
      </p:sp>
      <p:pic>
        <p:nvPicPr>
          <p:cNvPr id="388" name="HALHF_Input_ESPP_2025_Appendix (dragged).pdf" descr="HALHF_Input_ESPP_2025_Appendix (dragged).pdf"/>
          <p:cNvPicPr>
            <a:picLocks noChangeAspect="1"/>
          </p:cNvPicPr>
          <p:nvPr/>
        </p:nvPicPr>
        <p:blipFill>
          <a:blip r:embed="rId3"/>
          <a:srcRect l="11348" t="47099" r="11348" b="42033"/>
          <a:stretch>
            <a:fillRect/>
          </a:stretch>
        </p:blipFill>
        <p:spPr>
          <a:xfrm>
            <a:off x="1422565" y="6112804"/>
            <a:ext cx="21821252" cy="4338103"/>
          </a:xfrm>
          <a:prstGeom prst="rect">
            <a:avLst/>
          </a:prstGeom>
          <a:ln w="12700">
            <a:miter lim="400000"/>
          </a:ln>
        </p:spPr>
      </p:pic>
      <p:sp>
        <p:nvSpPr>
          <p:cNvPr id="389" name="E. Adli et al. “HALHF: a hybrid, asymmetric, linear Higgs factory using plasma- and RF-based acceleration. Backup Document”, arXiv:2503.23489"/>
          <p:cNvSpPr txBox="1"/>
          <p:nvPr/>
        </p:nvSpPr>
        <p:spPr>
          <a:xfrm>
            <a:off x="15937588" y="1102384"/>
            <a:ext cx="7529882" cy="1189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defRPr sz="3500" b="1">
                <a:solidFill>
                  <a:srgbClr val="000000"/>
                </a:solidFill>
              </a:defRPr>
            </a:pPr>
            <a:r>
              <a:rPr sz="2200" dirty="0"/>
              <a:t>E. Adli et al.</a:t>
            </a:r>
            <a:r>
              <a:rPr sz="2200" i="1" dirty="0"/>
              <a:t> “HALHF: a hybrid, asymmetric, linear Higgs factory using plasma- and RF-based acceleration. Backup Document”</a:t>
            </a:r>
            <a:r>
              <a:rPr sz="2200" dirty="0"/>
              <a:t>, </a:t>
            </a:r>
            <a:r>
              <a:rPr sz="2200" u="sng" dirty="0">
                <a:solidFill>
                  <a:schemeClr val="accent1">
                    <a:lumOff val="-13575"/>
                  </a:schemeClr>
                </a:solidFill>
                <a:hlinkClick r:id="rId4"/>
              </a:rPr>
              <a:t>arXiv:2503.23489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pic>
        <p:nvPicPr>
          <p:cNvPr id="392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393" name="2025-10-23  |  Ben Chen  |  LCWS 2025"/>
          <p:cNvSpPr txBox="1"/>
          <p:nvPr/>
        </p:nvSpPr>
        <p:spPr>
          <a:xfrm>
            <a:off x="3187670" y="12614407"/>
            <a:ext cx="41597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pic>
        <p:nvPicPr>
          <p:cNvPr id="394" name="Skjermbilde 2025-10-21 kl. 11.56.53.png" descr="Skjermbilde 2025-10-21 kl. 11.56.5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667" y="378621"/>
            <a:ext cx="20474666" cy="114940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pic>
        <p:nvPicPr>
          <p:cNvPr id="397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398" name="2025-10-23  |  Ben Chen  |  LCWS 2025"/>
          <p:cNvSpPr txBox="1"/>
          <p:nvPr/>
        </p:nvSpPr>
        <p:spPr>
          <a:xfrm>
            <a:off x="3187670" y="12614407"/>
            <a:ext cx="41597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grpSp>
        <p:nvGrpSpPr>
          <p:cNvPr id="401" name="Gruppér"/>
          <p:cNvGrpSpPr/>
          <p:nvPr/>
        </p:nvGrpSpPr>
        <p:grpSpPr>
          <a:xfrm>
            <a:off x="17580412" y="1947522"/>
            <a:ext cx="5484899" cy="10783233"/>
            <a:chOff x="0" y="0"/>
            <a:chExt cx="5484898" cy="10783231"/>
          </a:xfrm>
        </p:grpSpPr>
        <p:pic>
          <p:nvPicPr>
            <p:cNvPr id="399" name="Fig2.pdf" descr="Fig2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484899" cy="98209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0" name="Caption"/>
                <p:cNvSpPr/>
                <p:nvPr/>
              </p:nvSpPr>
              <p:spPr>
                <a:xfrm>
                  <a:off x="0" y="9922554"/>
                  <a:ext cx="5484899" cy="86067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00">
                    <a:alpha val="0"/>
                  </a:srgbClr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t">
                  <a:noAutofit/>
                </a:bodyPr>
                <a:lstStyle/>
                <a:p>
                  <a:pPr>
                    <a:defRPr sz="2000"/>
                  </a:pPr>
                  <a:r>
                    <a:t>Adjusted optics to match </a:t>
                  </a:r>
                  <a14:m>
                    <m:oMath xmlns:m="http://schemas.openxmlformats.org/officeDocument/2006/math">
                      <m:r>
                        <a:rPr sz="2200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</m:oMath>
                  </a14:m>
                  <a:r>
                    <a:t> and cancel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sz="2450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4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sz="24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sz="24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(1)</m:t>
                          </m:r>
                        </m:sup>
                      </m:sSubSup>
                    </m:oMath>
                  </a14:m>
                  <a: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sz="2450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4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sz="24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sz="24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(2)</m:t>
                          </m:r>
                        </m:sup>
                      </m:sSubSup>
                    </m:oMath>
                  </a14:m>
                  <a: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sz="2400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40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sz="240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sz="240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(1)</m:t>
                          </m:r>
                        </m:sup>
                      </m:sSubSup>
                      <m:r>
                        <a:rPr sz="2400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sz="2400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40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sz="240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sz="240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(2)</m:t>
                          </m:r>
                        </m:sup>
                      </m:sSubSup>
                      <m:r>
                        <a:rPr sz="2400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a14:m>
                  <a: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2400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40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sz="240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</m:oMath>
                  </a14:m>
                  <a:r>
                    <a:t> and </a:t>
                  </a:r>
                  <a14:m>
                    <m:oMath xmlns:m="http://schemas.openxmlformats.org/officeDocument/2006/math">
                      <m:r>
                        <a:rPr sz="2400" i="1">
                          <a:solidFill>
                            <a:srgbClr val="5E5E5E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</m:oMath>
                  </a14:m>
                  <a:r>
                    <a:t>.</a:t>
                  </a:r>
                </a:p>
              </p:txBody>
            </p:sp>
          </mc:Choice>
          <mc:Fallback>
            <p:sp>
              <p:nvSpPr>
                <p:cNvPr id="400" name="Caption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9922554"/>
                  <a:ext cx="5484899" cy="860678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4"/>
                  <a:stretch>
                    <a:fillRect r="-693" b="-26087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02" name="Inspiration from local chromaticity correction used for final focusing in conventional colliders.…"/>
              <p:cNvSpPr txBox="1"/>
              <p:nvPr/>
            </p:nvSpPr>
            <p:spPr>
              <a:xfrm>
                <a:off x="758585" y="6253379"/>
                <a:ext cx="9713452" cy="653329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/>
              <a:lstStyle/>
              <a:p>
                <a:pPr marL="584200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20000"/>
                  <a:buChar char="&gt;"/>
                  <a:defRPr sz="28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t>Inspiration from local chromaticity correction used for final focusing in conventional colliders.</a:t>
                </a:r>
              </a:p>
              <a:p>
                <a:pPr marL="584200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20000"/>
                  <a:buChar char="&gt;"/>
                  <a:defRPr sz="28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t>Plasma lensing enables more compact focusing.</a:t>
                </a:r>
              </a:p>
              <a:p>
                <a:pPr marL="1041400" lvl="1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10000"/>
                  <a:buChar char="&gt;"/>
                  <a:defRPr sz="22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t>Increased focusing gradient + focusing in both planes.</a:t>
                </a:r>
              </a:p>
              <a:p>
                <a:pPr marL="1041400" lvl="1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10000"/>
                  <a:buChar char="&gt;"/>
                  <a:defRPr sz="22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t>Length scales as </a:t>
                </a:r>
                <a14:m>
                  <m:oMath xmlns:m="http://schemas.openxmlformats.org/officeDocument/2006/math">
                    <m:r>
                      <a:rPr sz="2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ad>
                      <m:radPr>
                        <m:degHide m:val="on"/>
                        <m:ctrlP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ℰ</m:t>
                        </m:r>
                      </m:e>
                    </m:rad>
                  </m:oMath>
                </a14:m>
                <a:endParaRPr/>
              </a:p>
              <a:p>
                <a:pPr marL="1041400" lvl="1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10000"/>
                  <a:buChar char="&gt;"/>
                  <a:defRPr sz="22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t>Ramp down dipole fields at high energies </a:t>
                </a:r>
                <a14:m>
                  <m:oMath xmlns:m="http://schemas.openxmlformats.org/officeDocument/2006/math">
                    <m:r>
                      <a:rPr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sz="2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sz="2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ℰ</m:t>
                        </m:r>
                      </m:e>
                      <m:sup>
                        <m:r>
                          <a:rPr sz="2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−3/5</m:t>
                        </m:r>
                      </m:sup>
                    </m:sSup>
                  </m:oMath>
                </a14:m>
                <a:r>
                  <a:t> to mitigate ISR.</a:t>
                </a:r>
              </a:p>
              <a:p>
                <a:pPr marL="584200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20000"/>
                  <a:buChar char="&gt;"/>
                  <a:defRPr sz="28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t>ImpactX simulations:</a:t>
                </a:r>
              </a:p>
              <a:p>
                <a:pPr marL="1041400" lvl="1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10000"/>
                  <a:buChar char="&gt;"/>
                  <a:defRPr sz="22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rPr>
                    <a:solidFill>
                      <a:schemeClr val="accent4">
                        <a:hueOff val="-476017"/>
                        <a:lumOff val="-10042"/>
                      </a:schemeClr>
                    </a:solidFill>
                  </a:rPr>
                  <a:t>Full beam quality preservation for a 2% incoming beam energy spread</a:t>
                </a:r>
                <a:r>
                  <a:t>.</a:t>
                </a:r>
              </a:p>
              <a:p>
                <a:pPr marL="584200" indent="-584200" algn="l" defTabSz="825500">
                  <a:lnSpc>
                    <a:spcPct val="110000"/>
                  </a:lnSpc>
                  <a:spcBef>
                    <a:spcPts val="1800"/>
                  </a:spcBef>
                  <a:buClr>
                    <a:srgbClr val="D49956"/>
                  </a:buClr>
                  <a:buSzPct val="120000"/>
                  <a:buChar char="&gt;"/>
                  <a:defRPr sz="280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pPr>
                <a:r>
                  <a:t>Details and tolerance study in upcoming manuscript.</a:t>
                </a:r>
              </a:p>
            </p:txBody>
          </p:sp>
        </mc:Choice>
        <mc:Fallback>
          <p:sp>
            <p:nvSpPr>
              <p:cNvPr id="402" name="Inspiration from local chromaticity correction used for final focusing in conventional colliders.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585" y="6253379"/>
                <a:ext cx="9713452" cy="6533299"/>
              </a:xfrm>
              <a:prstGeom prst="rect">
                <a:avLst/>
              </a:prstGeom>
              <a:blipFill>
                <a:blip r:embed="rId5"/>
                <a:stretch>
                  <a:fillRect l="-2089" t="-2132" r="-39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9" name="Gruppér"/>
          <p:cNvGrpSpPr/>
          <p:nvPr/>
        </p:nvGrpSpPr>
        <p:grpSpPr>
          <a:xfrm>
            <a:off x="1691123" y="1602914"/>
            <a:ext cx="14715893" cy="3352053"/>
            <a:chOff x="0" y="0"/>
            <a:chExt cx="14715892" cy="3352052"/>
          </a:xfrm>
        </p:grpSpPr>
        <p:pic>
          <p:nvPicPr>
            <p:cNvPr id="403" name="Fig3.pdf" descr="Fig3.pdf"/>
            <p:cNvPicPr>
              <a:picLocks noChangeAspect="1"/>
            </p:cNvPicPr>
            <p:nvPr/>
          </p:nvPicPr>
          <p:blipFill>
            <a:blip r:embed="rId6"/>
            <a:srcRect b="59516"/>
            <a:stretch>
              <a:fillRect/>
            </a:stretch>
          </p:blipFill>
          <p:spPr>
            <a:xfrm>
              <a:off x="0" y="0"/>
              <a:ext cx="14715893" cy="29260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4" name="Beam initially dispersed."/>
            <p:cNvSpPr/>
            <p:nvPr/>
          </p:nvSpPr>
          <p:spPr>
            <a:xfrm>
              <a:off x="814245" y="3352052"/>
              <a:ext cx="1963003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cap="flat">
              <a:solidFill>
                <a:srgbClr val="D5D5D5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t>Beam initially dispersed.</a:t>
              </a:r>
            </a:p>
          </p:txBody>
        </p:sp>
        <p:sp>
          <p:nvSpPr>
            <p:cNvPr id="405" name="Achromatically focused."/>
            <p:cNvSpPr/>
            <p:nvPr/>
          </p:nvSpPr>
          <p:spPr>
            <a:xfrm>
              <a:off x="3388969" y="3339352"/>
              <a:ext cx="2150499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cap="flat">
              <a:solidFill>
                <a:srgbClr val="D5D5D5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t>Achromatically focused.</a:t>
              </a:r>
            </a:p>
          </p:txBody>
        </p:sp>
        <p:sp>
          <p:nvSpPr>
            <p:cNvPr id="406" name="Corrects second-order dispersion."/>
            <p:cNvSpPr/>
            <p:nvPr/>
          </p:nvSpPr>
          <p:spPr>
            <a:xfrm>
              <a:off x="6151188" y="3339352"/>
              <a:ext cx="2676104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cap="flat">
              <a:solidFill>
                <a:srgbClr val="D5D5D5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t>Corrects second-order dispersion.</a:t>
              </a:r>
            </a:p>
          </p:txBody>
        </p:sp>
        <p:sp>
          <p:nvSpPr>
            <p:cNvPr id="407" name="Refocused."/>
            <p:cNvSpPr/>
            <p:nvPr/>
          </p:nvSpPr>
          <p:spPr>
            <a:xfrm>
              <a:off x="9439013" y="3176171"/>
              <a:ext cx="2150499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cap="flat">
              <a:solidFill>
                <a:srgbClr val="D5D5D5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t>Refocused.</a:t>
              </a:r>
            </a:p>
          </p:txBody>
        </p:sp>
        <p:sp>
          <p:nvSpPr>
            <p:cNvPr id="408" name="Cancel dispersion."/>
            <p:cNvSpPr/>
            <p:nvPr/>
          </p:nvSpPr>
          <p:spPr>
            <a:xfrm>
              <a:off x="11978102" y="3352052"/>
              <a:ext cx="2150499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cap="flat">
              <a:solidFill>
                <a:srgbClr val="D5D5D5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t>Cancel dispersion.</a:t>
              </a:r>
            </a:p>
          </p:txBody>
        </p:sp>
      </p:grpSp>
      <p:grpSp>
        <p:nvGrpSpPr>
          <p:cNvPr id="412" name="Gruppér"/>
          <p:cNvGrpSpPr/>
          <p:nvPr/>
        </p:nvGrpSpPr>
        <p:grpSpPr>
          <a:xfrm>
            <a:off x="11283774" y="6214126"/>
            <a:ext cx="5484900" cy="6498294"/>
            <a:chOff x="0" y="0"/>
            <a:chExt cx="5484898" cy="6498292"/>
          </a:xfrm>
        </p:grpSpPr>
        <p:pic>
          <p:nvPicPr>
            <p:cNvPr id="410" name="Fig4b.pdf" descr="Fig4b.pd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5484899" cy="59974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1" name="Caption"/>
            <p:cNvSpPr/>
            <p:nvPr/>
          </p:nvSpPr>
          <p:spPr>
            <a:xfrm>
              <a:off x="0" y="6099004"/>
              <a:ext cx="5484899" cy="399289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/>
              </a:lvl1pPr>
            </a:lstStyle>
            <a:p>
              <a:r>
                <a:t>Staging optics at 10 GeV. Preliminary.</a:t>
              </a:r>
            </a:p>
          </p:txBody>
        </p:sp>
      </p:grpSp>
      <p:grpSp>
        <p:nvGrpSpPr>
          <p:cNvPr id="415" name="C. A. Lindstrøm et al. Manuscript in preparation."/>
          <p:cNvGrpSpPr/>
          <p:nvPr/>
        </p:nvGrpSpPr>
        <p:grpSpPr>
          <a:xfrm>
            <a:off x="16431899" y="678040"/>
            <a:ext cx="6020055" cy="983489"/>
            <a:chOff x="0" y="0"/>
            <a:chExt cx="6020053" cy="983488"/>
          </a:xfrm>
        </p:grpSpPr>
        <p:sp>
          <p:nvSpPr>
            <p:cNvPr id="414" name="C. A. Lindstrøm et al. Manuscript in preparation."/>
            <p:cNvSpPr txBox="1"/>
            <p:nvPr/>
          </p:nvSpPr>
          <p:spPr>
            <a:xfrm>
              <a:off x="215900" y="139700"/>
              <a:ext cx="5588254" cy="424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/>
              </a:lvl1pPr>
            </a:lstStyle>
            <a:p>
              <a:r>
                <a:t>C. A. Lindstrøm et al. Manuscript in preparation.</a:t>
              </a:r>
            </a:p>
          </p:txBody>
        </p:sp>
        <p:pic>
          <p:nvPicPr>
            <p:cNvPr id="413" name="C. A. Lindstrøm et al. Manuscript in preparation. C. A. Lindstrøm et al. Manuscript in preparation." descr="C. A. Lindstrøm et al. Manuscript in preparation. C. A. Lindstrøm et al. Manuscript in preparation.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6020054" cy="983489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StageReducedModels_InterstageElegant_linac_inputs.png" descr="StageReducedModels_InterstageElegant_linac_inpu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5335" y="652642"/>
            <a:ext cx="9730139" cy="4577137"/>
          </a:xfrm>
          <a:prstGeom prst="rect">
            <a:avLst/>
          </a:prstGeom>
          <a:ln w="12700">
            <a:miter lim="400000"/>
          </a:ln>
        </p:spPr>
      </p:pic>
      <p:sp>
        <p:nvSpPr>
          <p:cNvPr id="418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419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19</a:t>
            </a:fld>
            <a:endParaRPr/>
          </a:p>
        </p:txBody>
      </p:sp>
      <p:pic>
        <p:nvPicPr>
          <p:cNvPr id="420" name="03_UiO_naventrekk_ENG_pos.png" descr="03_UiO_naventrekk_ENG_po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421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422" name="Diagnostic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Diagnostics</a:t>
            </a:r>
          </a:p>
        </p:txBody>
      </p:sp>
      <p:sp>
        <p:nvSpPr>
          <p:cNvPr id="423" name="One shot, single stage diagnostic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One shot, single stage diagnostic</a:t>
            </a:r>
          </a:p>
        </p:txBody>
      </p:sp>
      <p:pic>
        <p:nvPicPr>
          <p:cNvPr id="424" name="bilde" descr="bild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044" y="7874741"/>
            <a:ext cx="14354496" cy="4457230"/>
          </a:xfrm>
          <a:prstGeom prst="rect">
            <a:avLst/>
          </a:prstGeom>
          <a:ln w="12700">
            <a:miter lim="400000"/>
          </a:ln>
        </p:spPr>
      </p:pic>
      <p:sp>
        <p:nvSpPr>
          <p:cNvPr id="425" name="Use case: HALHF plasma linac with simplified models"/>
          <p:cNvSpPr txBox="1"/>
          <p:nvPr/>
        </p:nvSpPr>
        <p:spPr>
          <a:xfrm>
            <a:off x="17870642" y="2205406"/>
            <a:ext cx="4872499" cy="915855"/>
          </a:xfrm>
          <a:prstGeom prst="rect">
            <a:avLst/>
          </a:prstGeom>
          <a:ln w="50800">
            <a:solidFill>
              <a:schemeClr val="accent5">
                <a:lumOff val="-29866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2666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Use case: HALHF plasma linac with simplified models</a:t>
            </a:r>
          </a:p>
        </p:txBody>
      </p:sp>
      <p:grpSp>
        <p:nvGrpSpPr>
          <p:cNvPr id="436" name="Gruppér"/>
          <p:cNvGrpSpPr/>
          <p:nvPr/>
        </p:nvGrpSpPr>
        <p:grpSpPr>
          <a:xfrm>
            <a:off x="2384409" y="2908195"/>
            <a:ext cx="19615182" cy="4739668"/>
            <a:chOff x="0" y="0"/>
            <a:chExt cx="19615181" cy="4739666"/>
          </a:xfrm>
        </p:grpSpPr>
        <p:pic>
          <p:nvPicPr>
            <p:cNvPr id="426" name="Fig_HALHF2_warm_250GeV.pdf" descr="Fig_HALHF2_warm_250GeV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5509" y="2540747"/>
              <a:ext cx="18829673" cy="21989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7" name="bilde" descr="bilde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962701"/>
              <a:ext cx="9642949" cy="13264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28" name="Linje"/>
            <p:cNvSpPr/>
            <p:nvPr/>
          </p:nvSpPr>
          <p:spPr>
            <a:xfrm flipV="1">
              <a:off x="5174563" y="1793769"/>
              <a:ext cx="4344401" cy="178810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29" name="Linje"/>
            <p:cNvSpPr/>
            <p:nvPr/>
          </p:nvSpPr>
          <p:spPr>
            <a:xfrm flipH="1" flipV="1">
              <a:off x="55694" y="1793769"/>
              <a:ext cx="1788102" cy="178810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30" name="Basic Source"/>
            <p:cNvSpPr txBox="1"/>
            <p:nvPr/>
          </p:nvSpPr>
          <p:spPr>
            <a:xfrm>
              <a:off x="4262018" y="279399"/>
              <a:ext cx="1507084" cy="412701"/>
            </a:xfrm>
            <a:prstGeom prst="rect">
              <a:avLst/>
            </a:prstGeom>
            <a:noFill/>
            <a:ln w="381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>
                  <a:solidFill>
                    <a:srgbClr val="000000"/>
                  </a:solidFill>
                </a:defRPr>
              </a:lvl1pPr>
            </a:lstStyle>
            <a:p>
              <a:r>
                <a:t>Basic Source</a:t>
              </a:r>
            </a:p>
          </p:txBody>
        </p:sp>
        <p:sp>
          <p:nvSpPr>
            <p:cNvPr id="431" name="Wake-T + reduced…"/>
            <p:cNvSpPr txBox="1"/>
            <p:nvPr/>
          </p:nvSpPr>
          <p:spPr>
            <a:xfrm>
              <a:off x="6046658" y="0"/>
              <a:ext cx="2106245" cy="692100"/>
            </a:xfrm>
            <a:prstGeom prst="rect">
              <a:avLst/>
            </a:prstGeom>
            <a:noFill/>
            <a:ln w="381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1800">
                  <a:solidFill>
                    <a:srgbClr val="000000"/>
                  </a:solidFill>
                </a:defRPr>
              </a:pPr>
              <a:r>
                <a:t>Wake-T + reduced </a:t>
              </a:r>
            </a:p>
            <a:p>
              <a:pPr>
                <a:defRPr sz="1800">
                  <a:solidFill>
                    <a:srgbClr val="000000"/>
                  </a:solidFill>
                </a:defRPr>
              </a:pPr>
              <a:r>
                <a:t>models</a:t>
              </a:r>
            </a:p>
          </p:txBody>
        </p:sp>
        <p:sp>
          <p:nvSpPr>
            <p:cNvPr id="432" name="ELEGANT"/>
            <p:cNvSpPr txBox="1"/>
            <p:nvPr/>
          </p:nvSpPr>
          <p:spPr>
            <a:xfrm>
              <a:off x="8430457" y="274257"/>
              <a:ext cx="1176757" cy="412700"/>
            </a:xfrm>
            <a:prstGeom prst="rect">
              <a:avLst/>
            </a:prstGeom>
            <a:noFill/>
            <a:ln w="381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>
                  <a:solidFill>
                    <a:srgbClr val="000000"/>
                  </a:solidFill>
                </a:defRPr>
              </a:lvl1pPr>
            </a:lstStyle>
            <a:p>
              <a:r>
                <a:t>ELEGANT</a:t>
              </a:r>
            </a:p>
          </p:txBody>
        </p:sp>
        <p:sp>
          <p:nvSpPr>
            <p:cNvPr id="433" name="Linje"/>
            <p:cNvSpPr/>
            <p:nvPr/>
          </p:nvSpPr>
          <p:spPr>
            <a:xfrm>
              <a:off x="9018836" y="705814"/>
              <a:ext cx="1" cy="450800"/>
            </a:xfrm>
            <a:prstGeom prst="line">
              <a:avLst/>
            </a:prstGeom>
            <a:noFill/>
            <a:ln w="254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34" name="Linje"/>
            <p:cNvSpPr/>
            <p:nvPr/>
          </p:nvSpPr>
          <p:spPr>
            <a:xfrm>
              <a:off x="7099780" y="705814"/>
              <a:ext cx="1" cy="450800"/>
            </a:xfrm>
            <a:prstGeom prst="line">
              <a:avLst/>
            </a:prstGeom>
            <a:noFill/>
            <a:ln w="254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35" name="Linje"/>
            <p:cNvSpPr/>
            <p:nvPr/>
          </p:nvSpPr>
          <p:spPr>
            <a:xfrm>
              <a:off x="5015560" y="705814"/>
              <a:ext cx="1" cy="450800"/>
            </a:xfrm>
            <a:prstGeom prst="line">
              <a:avLst/>
            </a:prstGeom>
            <a:noFill/>
            <a:ln w="254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pic>
        <p:nvPicPr>
          <p:cNvPr id="437" name="evolution_shot_0_stage_1.pdf" descr="evolution_shot_0_stage_1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91617" y="7784107"/>
            <a:ext cx="6993061" cy="4638498"/>
          </a:xfrm>
          <a:prstGeom prst="rect">
            <a:avLst/>
          </a:prstGeom>
          <a:ln w="12700">
            <a:miter lim="400000"/>
          </a:ln>
        </p:spPr>
      </p:pic>
      <p:pic>
        <p:nvPicPr>
          <p:cNvPr id="438" name="Jupyter_logo.pdf" descr="Jupyter_logo.pd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007330" y="801078"/>
            <a:ext cx="526149" cy="6098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135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pic>
        <p:nvPicPr>
          <p:cNvPr id="136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138" name="The Adaptable Beginning-to-End Linac simulation framework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22866829" cy="1083233"/>
          </a:xfrm>
          <a:prstGeom prst="rect">
            <a:avLst/>
          </a:prstGeom>
        </p:spPr>
        <p:txBody>
          <a:bodyPr/>
          <a:lstStyle/>
          <a:p>
            <a:r>
              <a:t>The 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A</a:t>
            </a:r>
            <a:r>
              <a:t>daptable 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B</a:t>
            </a:r>
            <a:r>
              <a:t>eginning-to-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E</a:t>
            </a:r>
            <a:r>
              <a:t>nd 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L</a:t>
            </a:r>
            <a:r>
              <a:t>inac simulation framework</a:t>
            </a:r>
          </a:p>
        </p:txBody>
      </p:sp>
      <p:sp>
        <p:nvSpPr>
          <p:cNvPr id="139" name="Guiding design and optimisation of plasma-based linacs/colliders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3297884" cy="609855"/>
          </a:xfrm>
          <a:prstGeom prst="rect">
            <a:avLst/>
          </a:prstGeom>
        </p:spPr>
        <p:txBody>
          <a:bodyPr/>
          <a:lstStyle/>
          <a:p>
            <a:r>
              <a:t>Guiding design and optimisation of plasma-based linacs/colliders</a:t>
            </a:r>
          </a:p>
        </p:txBody>
      </p:sp>
      <p:sp>
        <p:nvSpPr>
          <p:cNvPr id="140" name="A plasma-based linac or collider consists of many different beamline elements requiring specialised, often incompatible codes, limiting direct transfer of simulation outputs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16833645" cy="8616961"/>
          </a:xfrm>
          <a:prstGeom prst="rect">
            <a:avLst/>
          </a:prstGeom>
        </p:spPr>
        <p:txBody>
          <a:bodyPr/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 plasma-based linac or collider consists of many different beamline elements requiring specialised, often incompatible codes, limiting direct transfer of simulation outputs.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ABEL enables 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self-consistent simulation of entire beamlines</a:t>
            </a:r>
            <a:r>
              <a:t> by linking a suite of specialised codes using openPMD.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Supports third-party codes (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3"/>
              </a:rPr>
              <a:t>HiPACE++</a:t>
            </a:r>
            <a:r>
              <a:t>,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4"/>
              </a:rPr>
              <a:t>Wake-T</a:t>
            </a:r>
            <a:r>
              <a:t>,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5"/>
              </a:rPr>
              <a:t>ELEGANT</a:t>
            </a:r>
            <a:r>
              <a:t>,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6"/>
              </a:rPr>
              <a:t>GUINEA-PIG</a:t>
            </a:r>
            <a:r>
              <a:t>,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7"/>
              </a:rPr>
              <a:t>CLICopti</a:t>
            </a:r>
            <a:r>
              <a:t>,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8"/>
              </a:rPr>
              <a:t>ImpactX</a:t>
            </a:r>
            <a:r>
              <a:t>,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9"/>
              </a:rPr>
              <a:t>RF-Track</a:t>
            </a:r>
            <a:r>
              <a:t>) as well as simplified built-in models.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Modular structure, written in Python.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Beamline elements represented as Python classes, with subclasses offering different speeds and levels of fidelity.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141" name="Also functions as a system-level tool for optimisation and machine design similar to system codes in the nuclear fusion community.…"/>
          <p:cNvSpPr txBox="1">
            <a:spLocks noGrp="1"/>
          </p:cNvSpPr>
          <p:nvPr>
            <p:ph type="body" idx="24"/>
          </p:nvPr>
        </p:nvSpPr>
        <p:spPr>
          <a:xfrm>
            <a:off x="762000" y="7321091"/>
            <a:ext cx="11049000" cy="5080001"/>
          </a:xfrm>
          <a:prstGeom prst="rect">
            <a:avLst/>
          </a:prstGeom>
        </p:spPr>
        <p:txBody>
          <a:bodyPr/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20000"/>
              <a:buChar char="&gt;"/>
              <a:defRPr sz="30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Also functions as a system-level tool for optimisation and machine design similar to </a:t>
            </a:r>
            <a:r>
              <a:rPr>
                <a:solidFill>
                  <a:schemeClr val="accent4">
                    <a:hueOff val="-476017"/>
                    <a:lumOff val="-10042"/>
                  </a:schemeClr>
                </a:solidFill>
              </a:rPr>
              <a:t>system codes</a:t>
            </a:r>
            <a:r>
              <a:t> in the nuclear fusion community.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Often rely on integrating reduced physics, engineering and economics models to model (or design) the entire fusion reactor facility.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Allows researchers to explore the feasibility, optimisation, and trade-offs of reactor designs at a whole-plant level.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But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10"/>
              </a:rPr>
              <a:t>often lack modularity and flexibility</a:t>
            </a:r>
            <a:r>
              <a:t>.</a:t>
            </a:r>
          </a:p>
        </p:txBody>
      </p:sp>
      <p:grpSp>
        <p:nvGrpSpPr>
          <p:cNvPr id="144" name="Gruppér"/>
          <p:cNvGrpSpPr/>
          <p:nvPr/>
        </p:nvGrpSpPr>
        <p:grpSpPr>
          <a:xfrm>
            <a:off x="12443768" y="7820128"/>
            <a:ext cx="11225306" cy="4644895"/>
            <a:chOff x="0" y="0"/>
            <a:chExt cx="11225304" cy="4644893"/>
          </a:xfrm>
        </p:grpSpPr>
        <p:pic>
          <p:nvPicPr>
            <p:cNvPr id="142" name="Skjermbilde 2025-09-03 kl. 16.04.49.png" descr="Skjermbilde 2025-09-03 kl. 16.04.49.pn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0" y="0"/>
              <a:ext cx="11225305" cy="40819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3" name="Caption"/>
            <p:cNvSpPr/>
            <p:nvPr/>
          </p:nvSpPr>
          <p:spPr>
            <a:xfrm>
              <a:off x="0" y="4183528"/>
              <a:ext cx="11225305" cy="461366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r>
                <a:t>SYCOMORE (modular) workflow</a:t>
              </a:r>
            </a:p>
          </p:txBody>
        </p:sp>
      </p:grpSp>
      <p:pic>
        <p:nvPicPr>
          <p:cNvPr id="145" name="bilde" descr="bilde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659038" y="4213773"/>
            <a:ext cx="5383473" cy="28773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441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20</a:t>
            </a:fld>
            <a:endParaRPr/>
          </a:p>
        </p:txBody>
      </p:sp>
      <p:pic>
        <p:nvPicPr>
          <p:cNvPr id="442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443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444" name="Diagnostic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Diagnostics</a:t>
            </a:r>
          </a:p>
        </p:txBody>
      </p:sp>
      <p:sp>
        <p:nvSpPr>
          <p:cNvPr id="445" name="Multi-shot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Multi-shot</a:t>
            </a:r>
          </a:p>
        </p:txBody>
      </p:sp>
      <p:pic>
        <p:nvPicPr>
          <p:cNvPr id="446" name="evolution_shot59.png" descr="evolution_shot5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229" y="3370251"/>
            <a:ext cx="10077680" cy="6005401"/>
          </a:xfrm>
          <a:prstGeom prst="rect">
            <a:avLst/>
          </a:prstGeom>
          <a:ln w="12700">
            <a:miter lim="400000"/>
          </a:ln>
        </p:spPr>
      </p:pic>
      <p:sp>
        <p:nvSpPr>
          <p:cNvPr id="447" name="Multi-shot, multi-step scan"/>
          <p:cNvSpPr txBox="1"/>
          <p:nvPr/>
        </p:nvSpPr>
        <p:spPr>
          <a:xfrm>
            <a:off x="12484848" y="2071462"/>
            <a:ext cx="11225305" cy="60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defTabSz="825500">
              <a:defRPr sz="3500">
                <a:solidFill>
                  <a:srgbClr val="000000"/>
                </a:solidFill>
              </a:defRPr>
            </a:lvl1pPr>
          </a:lstStyle>
          <a:p>
            <a:r>
              <a:t>Multi-shot, multi-step scan</a:t>
            </a:r>
          </a:p>
        </p:txBody>
      </p:sp>
      <p:pic>
        <p:nvPicPr>
          <p:cNvPr id="448" name="charge_comp.pdf" descr="charge_comp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29660" y="6592369"/>
            <a:ext cx="5334001" cy="2330679"/>
          </a:xfrm>
          <a:prstGeom prst="rect">
            <a:avLst/>
          </a:prstGeom>
          <a:ln w="12700">
            <a:miter lim="400000"/>
          </a:ln>
        </p:spPr>
      </p:pic>
      <p:pic>
        <p:nvPicPr>
          <p:cNvPr id="449" name="rel_energy_spread_comp.pdf" descr="rel_energy_spread_comp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21596" y="6588563"/>
            <a:ext cx="5334001" cy="233829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0" name="norm_emitt_y_comp.pdf" descr="norm_emitt_y_comp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19393" y="3654419"/>
            <a:ext cx="5338407" cy="234655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1" name="norm_emitt_x_comp.pdf" descr="norm_emitt_x_comp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29660" y="3637265"/>
            <a:ext cx="5334001" cy="23808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Skjermbilde 2025-09-17 kl. 11.45.31.png" descr="Skjermbilde 2025-09-17 kl. 11.45.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48" y="6036055"/>
            <a:ext cx="6984650" cy="6253033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149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pic>
        <p:nvPicPr>
          <p:cNvPr id="150" name="03_UiO_naventrekk_ENG_pos.png" descr="03_UiO_naventrekk_ENG_po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2025-10-23  |  Ben Chen  |  LCWS 2025"/>
          <p:cNvSpPr txBox="1"/>
          <p:nvPr/>
        </p:nvSpPr>
        <p:spPr>
          <a:xfrm>
            <a:off x="3187670" y="12614407"/>
            <a:ext cx="41597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152" name="Structur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Structure</a:t>
            </a:r>
          </a:p>
        </p:txBody>
      </p:sp>
      <p:pic>
        <p:nvPicPr>
          <p:cNvPr id="153" name="ABEL_structure_layout_vertical_contrast.pdf" descr="ABEL_structure_layout_vertical_contrast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4531" y="3335401"/>
            <a:ext cx="5894938" cy="8906572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Generate the main beam…"/>
          <p:cNvSpPr txBox="1"/>
          <p:nvPr/>
        </p:nvSpPr>
        <p:spPr>
          <a:xfrm>
            <a:off x="16926589" y="3457422"/>
            <a:ext cx="3002027" cy="71678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Generate the main beam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to be accelerated.</a:t>
            </a:r>
          </a:p>
        </p:txBody>
      </p:sp>
      <p:sp>
        <p:nvSpPr>
          <p:cNvPr id="155" name="Accelerate the beam."/>
          <p:cNvSpPr txBox="1"/>
          <p:nvPr/>
        </p:nvSpPr>
        <p:spPr>
          <a:xfrm>
            <a:off x="17157348" y="5054714"/>
            <a:ext cx="2540509" cy="41198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r>
              <a:t>Accelerate the beam.</a:t>
            </a:r>
          </a:p>
        </p:txBody>
      </p:sp>
      <p:sp>
        <p:nvSpPr>
          <p:cNvPr id="156" name="Discard depleted drive beam,…"/>
          <p:cNvSpPr txBox="1"/>
          <p:nvPr/>
        </p:nvSpPr>
        <p:spPr>
          <a:xfrm>
            <a:off x="16655952" y="6347205"/>
            <a:ext cx="3543301" cy="102159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Discard depleted drive beam,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inject new drive beam and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in-/out couple the main beam.</a:t>
            </a:r>
          </a:p>
        </p:txBody>
      </p:sp>
      <p:sp>
        <p:nvSpPr>
          <p:cNvPr id="157" name="Focuses and steers the beams…"/>
          <p:cNvSpPr txBox="1"/>
          <p:nvPr/>
        </p:nvSpPr>
        <p:spPr>
          <a:xfrm>
            <a:off x="16585594" y="9069659"/>
            <a:ext cx="3684017" cy="71678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Focuses and steers the beams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into the interaction point.</a:t>
            </a:r>
          </a:p>
        </p:txBody>
      </p:sp>
      <p:sp>
        <p:nvSpPr>
          <p:cNvPr id="158" name="Beam interaction. Calculate…"/>
          <p:cNvSpPr txBox="1"/>
          <p:nvPr/>
        </p:nvSpPr>
        <p:spPr>
          <a:xfrm>
            <a:off x="16762251" y="10688062"/>
            <a:ext cx="3330703" cy="71678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Beam interaction. Calculate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luminosity and background.</a:t>
            </a:r>
          </a:p>
        </p:txBody>
      </p:sp>
      <p:sp>
        <p:nvSpPr>
          <p:cNvPr id="159" name="Generate the drive beam…"/>
          <p:cNvSpPr txBox="1"/>
          <p:nvPr/>
        </p:nvSpPr>
        <p:spPr>
          <a:xfrm>
            <a:off x="3760821" y="3305022"/>
            <a:ext cx="3481071" cy="102158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Generate the drive beam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used to excite plasma waves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in the plasma stages.</a:t>
            </a:r>
          </a:p>
        </p:txBody>
      </p:sp>
      <p:sp>
        <p:nvSpPr>
          <p:cNvPr id="160" name="Accelerate the drive beam to desired…"/>
          <p:cNvSpPr txBox="1"/>
          <p:nvPr/>
        </p:nvSpPr>
        <p:spPr>
          <a:xfrm>
            <a:off x="3204307" y="4902314"/>
            <a:ext cx="4594099" cy="71678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000000"/>
                </a:solidFill>
              </a:defRPr>
            </a:pPr>
            <a:r>
              <a:t>Accelerate the drive beam to desired 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t>energy before injecting into the plasma.</a:t>
            </a:r>
          </a:p>
        </p:txBody>
      </p:sp>
      <p:sp>
        <p:nvSpPr>
          <p:cNvPr id="161" name="Linje"/>
          <p:cNvSpPr/>
          <p:nvPr/>
        </p:nvSpPr>
        <p:spPr>
          <a:xfrm>
            <a:off x="7602348" y="3815816"/>
            <a:ext cx="1472316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" name="Linje"/>
          <p:cNvSpPr/>
          <p:nvPr/>
        </p:nvSpPr>
        <p:spPr>
          <a:xfrm>
            <a:off x="8055088" y="5260708"/>
            <a:ext cx="1472317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3" name="Rektangel"/>
          <p:cNvSpPr/>
          <p:nvPr/>
        </p:nvSpPr>
        <p:spPr>
          <a:xfrm>
            <a:off x="9163240" y="3269414"/>
            <a:ext cx="6057520" cy="9038546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4" name="Linje"/>
          <p:cNvSpPr/>
          <p:nvPr/>
        </p:nvSpPr>
        <p:spPr>
          <a:xfrm flipH="1">
            <a:off x="15309336" y="3815816"/>
            <a:ext cx="1472317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5" name="Linje"/>
          <p:cNvSpPr/>
          <p:nvPr/>
        </p:nvSpPr>
        <p:spPr>
          <a:xfrm flipH="1">
            <a:off x="15409076" y="5260708"/>
            <a:ext cx="1472316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6" name="Linje"/>
          <p:cNvSpPr/>
          <p:nvPr/>
        </p:nvSpPr>
        <p:spPr>
          <a:xfrm flipH="1">
            <a:off x="14802243" y="6858000"/>
            <a:ext cx="1472317" cy="0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7" name="Linje"/>
          <p:cNvSpPr/>
          <p:nvPr/>
        </p:nvSpPr>
        <p:spPr>
          <a:xfrm flipH="1">
            <a:off x="15005405" y="9428053"/>
            <a:ext cx="1472316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8" name="Linje"/>
          <p:cNvSpPr/>
          <p:nvPr/>
        </p:nvSpPr>
        <p:spPr>
          <a:xfrm flipH="1">
            <a:off x="15005405" y="11046456"/>
            <a:ext cx="1472316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9" name="Can switch between…"/>
          <p:cNvSpPr txBox="1"/>
          <p:nvPr/>
        </p:nvSpPr>
        <p:spPr>
          <a:xfrm>
            <a:off x="5081240" y="7353290"/>
            <a:ext cx="2540509" cy="193598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000">
                <a:solidFill>
                  <a:schemeClr val="accent4">
                    <a:hueOff val="-476017"/>
                    <a:lumOff val="-10042"/>
                  </a:schemeClr>
                </a:solidFill>
              </a:defRPr>
            </a:pPr>
            <a:r>
              <a:t>Can switch between </a:t>
            </a:r>
          </a:p>
          <a:p>
            <a:pPr>
              <a:defRPr sz="2000">
                <a:solidFill>
                  <a:schemeClr val="accent4">
                    <a:hueOff val="-476017"/>
                    <a:lumOff val="-10042"/>
                  </a:schemeClr>
                </a:solidFill>
              </a:defRPr>
            </a:pPr>
            <a:r>
              <a:t>implementations with a single line, </a:t>
            </a:r>
          </a:p>
          <a:p>
            <a:pPr>
              <a:defRPr sz="2000">
                <a:solidFill>
                  <a:schemeClr val="accent4">
                    <a:hueOff val="-476017"/>
                    <a:lumOff val="-10042"/>
                  </a:schemeClr>
                </a:solidFill>
              </a:defRPr>
            </a:pPr>
            <a:r>
              <a:t>not worrying about different </a:t>
            </a:r>
          </a:p>
          <a:p>
            <a:pPr>
              <a:defRPr sz="2000">
                <a:solidFill>
                  <a:schemeClr val="accent4">
                    <a:hueOff val="-476017"/>
                    <a:lumOff val="-10042"/>
                  </a:schemeClr>
                </a:solidFill>
              </a:defRPr>
            </a:pPr>
            <a:r>
              <a:t>input/outputs!</a:t>
            </a:r>
          </a:p>
        </p:txBody>
      </p:sp>
      <p:pic>
        <p:nvPicPr>
          <p:cNvPr id="170" name="Jupyter_logo.pdf" descr="Jupyter_logo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5351" y="6215243"/>
            <a:ext cx="526149" cy="6098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HALHFv2 Skjermbilde 2025-10-22 kl. 18.40.08.png" descr="HALHFv2 Skjermbilde 2025-10-22 kl. 18.40.0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0601" y="237242"/>
            <a:ext cx="16081193" cy="25684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174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pic>
        <p:nvPicPr>
          <p:cNvPr id="175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2025-10-23  |  Ben Chen  |  LCWS 2025"/>
          <p:cNvSpPr txBox="1"/>
          <p:nvPr/>
        </p:nvSpPr>
        <p:spPr>
          <a:xfrm>
            <a:off x="3187670" y="12614407"/>
            <a:ext cx="41597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177" name="Simulation capabilitie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Simulation capabilities</a:t>
            </a:r>
          </a:p>
        </p:txBody>
      </p:sp>
      <p:sp>
        <p:nvSpPr>
          <p:cNvPr id="178" name="Tekst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Beam-tracking simulation in ABEL are performed as shots similar to experiments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15277266" cy="8616961"/>
          </a:xfrm>
          <a:prstGeom prst="rect">
            <a:avLst/>
          </a:prstGeom>
        </p:spPr>
        <p:txBody>
          <a:bodyPr/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7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Beam-tracking simulation in ABEL are performed as shots similar to experiments.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7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Single shot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7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Multi-shot: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9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Track beam multiple times through the same machine. Can be done in parallel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9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Easy to study stochastic shot-to-shot imperfections such as beam position, temporal and energy jitter.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7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Automated parameter scans: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9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Supports multiple shots per scan step.</a:t>
            </a:r>
          </a:p>
          <a:p>
            <a:pPr marL="584200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7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Optimisation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9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Multi-dimensional parameter optimisation using Bayesian optimisation.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9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Combine low-fidelity models and a cost model that takes into account the full programme cost to perform facility optimisation.</a:t>
            </a:r>
          </a:p>
        </p:txBody>
      </p:sp>
      <p:pic>
        <p:nvPicPr>
          <p:cNvPr id="180" name="Screenshot 2024-11-26 at 17.39.51.png" descr="Screenshot 2024-11-26 at 17.39.5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42379" y="5353773"/>
            <a:ext cx="6266038" cy="392179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3" name="Gruppér"/>
          <p:cNvGrpSpPr/>
          <p:nvPr/>
        </p:nvGrpSpPr>
        <p:grpSpPr>
          <a:xfrm>
            <a:off x="16704157" y="5526512"/>
            <a:ext cx="6342484" cy="4772440"/>
            <a:chOff x="0" y="0"/>
            <a:chExt cx="6342483" cy="4772438"/>
          </a:xfrm>
        </p:grpSpPr>
        <p:pic>
          <p:nvPicPr>
            <p:cNvPr id="181" name="Screenshot 2024-11-26 at 17.39.28.png" descr="Screenshot 2024-11-26 at 17.39.28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0" cy="0"/>
            </a:xfrm>
            <a:prstGeom prst="rect">
              <a:avLst/>
            </a:prstGeom>
            <a:ln w="25400" cap="flat">
              <a:noFill/>
              <a:miter lim="400000"/>
            </a:ln>
            <a:effectLst>
              <a:outerShdw blurRad="254000" dist="127000" dir="5400000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82" name="Caption"/>
            <p:cNvSpPr/>
            <p:nvPr/>
          </p:nvSpPr>
          <p:spPr>
            <a:xfrm>
              <a:off x="0" y="4118439"/>
              <a:ext cx="6342483" cy="654000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800"/>
              </a:lvl1pPr>
            </a:lstStyle>
            <a:p>
              <a:r>
                <a:t>Example outputs of optimisation and cost model. C. A. Lindstrøm</a:t>
              </a:r>
            </a:p>
          </p:txBody>
        </p:sp>
      </p:grpSp>
      <p:pic>
        <p:nvPicPr>
          <p:cNvPr id="184" name="Screenshot 2024-11-26 at 17.38.40.png" descr="Screenshot 2024-11-26 at 17.38.4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06747" y="1372897"/>
            <a:ext cx="6337301" cy="3992096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E. Adli et al. “HALHF: a hybrid, asymmetric, linear Higgs factory using plasma- and RF-based acceleration. Backup Document”, arXiv:2503.23489…"/>
          <p:cNvSpPr txBox="1"/>
          <p:nvPr/>
        </p:nvSpPr>
        <p:spPr>
          <a:xfrm>
            <a:off x="16110456" y="10548968"/>
            <a:ext cx="7529883" cy="1794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defRPr sz="3500" b="1">
                <a:solidFill>
                  <a:srgbClr val="000000"/>
                </a:solidFill>
              </a:defRPr>
            </a:pPr>
            <a:r>
              <a:rPr sz="2200"/>
              <a:t>E. Adli et al.</a:t>
            </a:r>
            <a:r>
              <a:rPr sz="2200" i="1"/>
              <a:t> “HALHF: a hybrid, asymmetric, linear Higgs factory using plasma- and RF-based acceleration. Backup Document”</a:t>
            </a:r>
            <a:r>
              <a:rPr sz="2200"/>
              <a:t>, </a:t>
            </a:r>
            <a:r>
              <a:rPr sz="2200" u="sng">
                <a:solidFill>
                  <a:schemeClr val="accent1">
                    <a:lumOff val="-13575"/>
                  </a:schemeClr>
                </a:solidFill>
                <a:hlinkClick r:id="rId6"/>
              </a:rPr>
              <a:t>arXiv:2503.23489</a:t>
            </a:r>
          </a:p>
          <a:p>
            <a:pPr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defRPr sz="2200" b="1">
                <a:solidFill>
                  <a:srgbClr val="000000"/>
                </a:solidFill>
              </a:defRPr>
            </a:pPr>
            <a:r>
              <a:t>Also see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7"/>
              </a:rPr>
              <a:t>arXiv:2505.21654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188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189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191" name="Use cases: HALHF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Use cases: HALHF</a:t>
            </a:r>
          </a:p>
        </p:txBody>
      </p:sp>
      <p:sp>
        <p:nvSpPr>
          <p:cNvPr id="192" name="Tekst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3" name="RF linac…"/>
          <p:cNvSpPr txBox="1">
            <a:spLocks noGrp="1"/>
          </p:cNvSpPr>
          <p:nvPr>
            <p:ph type="body" idx="24"/>
          </p:nvPr>
        </p:nvSpPr>
        <p:spPr>
          <a:xfrm>
            <a:off x="12573000" y="2070100"/>
            <a:ext cx="11049000" cy="8616961"/>
          </a:xfrm>
          <a:prstGeom prst="rect">
            <a:avLst/>
          </a:prstGeom>
        </p:spPr>
        <p:txBody>
          <a:bodyPr/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RF linac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Positrons accelerated with RF-cavities to 42 GeV.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RF accelerator module based on CLICopti under development that can calculate power requirements, gradient profile, wakefields and evaluate breakdown constraints etc. based on cavity parameters.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Plasma linac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48 plasma stages, 7.8 GeV per stage at 1 GV/m.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Achromatic staging lattice based on local chromaticity correction.</a:t>
            </a:r>
          </a:p>
          <a:p>
            <a:pPr marL="1041400" lvl="1" indent="-5842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Self-correction. </a:t>
            </a:r>
          </a:p>
          <a:p>
            <a:pPr marL="885613" lvl="1" indent="-428413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30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200"/>
              <a:t>6D beam quality preservation from PIC simulations.</a:t>
            </a:r>
          </a:p>
          <a:p>
            <a:pPr marL="885613" lvl="1" indent="-428413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10000"/>
              <a:buChar char="&gt;"/>
              <a:defRPr sz="30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200"/>
              <a:t>On-going experiments for developing and testing the nonlinear plasma lens.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Also see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3"/>
              </a:rPr>
              <a:t>B. Foster</a:t>
            </a:r>
            <a:r>
              <a:t> and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4"/>
              </a:rPr>
              <a:t>R. D'Arcy</a:t>
            </a:r>
            <a:r>
              <a:t>'s talks.</a:t>
            </a:r>
          </a:p>
        </p:txBody>
      </p:sp>
      <p:grpSp>
        <p:nvGrpSpPr>
          <p:cNvPr id="197" name="Gruppér"/>
          <p:cNvGrpSpPr/>
          <p:nvPr/>
        </p:nvGrpSpPr>
        <p:grpSpPr>
          <a:xfrm>
            <a:off x="2392664" y="9555302"/>
            <a:ext cx="16980721" cy="3213004"/>
            <a:chOff x="0" y="0"/>
            <a:chExt cx="16980720" cy="3213003"/>
          </a:xfrm>
        </p:grpSpPr>
        <p:pic>
          <p:nvPicPr>
            <p:cNvPr id="195" name="HALHFv2 Skjermbilde 2025-10-22 kl. 18.40.08.png" descr="HALHFv2 Skjermbilde 2025-10-22 kl. 18.40.08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16980721" cy="27121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6" name="Caption"/>
            <p:cNvSpPr/>
            <p:nvPr/>
          </p:nvSpPr>
          <p:spPr>
            <a:xfrm>
              <a:off x="0" y="2813715"/>
              <a:ext cx="16980720" cy="399289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 u="sng">
                  <a:solidFill>
                    <a:schemeClr val="accent1">
                      <a:lumOff val="-13575"/>
                    </a:schemeClr>
                  </a:solidFill>
                  <a:hlinkClick r:id="rId6"/>
                </a:defRPr>
              </a:lvl1pPr>
            </a:lstStyle>
            <a:p>
              <a:pPr>
                <a:defRPr u="none"/>
              </a:pPr>
              <a:r>
                <a:rPr u="sng">
                  <a:hlinkClick r:id="rId6"/>
                </a:rPr>
                <a:t>Foster et al., Phys. Open 23, 100261 (2025)</a:t>
              </a:r>
            </a:p>
          </p:txBody>
        </p:sp>
      </p:grpSp>
      <p:grpSp>
        <p:nvGrpSpPr>
          <p:cNvPr id="200" name="Gruppér"/>
          <p:cNvGrpSpPr/>
          <p:nvPr/>
        </p:nvGrpSpPr>
        <p:grpSpPr>
          <a:xfrm>
            <a:off x="1679421" y="2734346"/>
            <a:ext cx="9626601" cy="2200377"/>
            <a:chOff x="0" y="0"/>
            <a:chExt cx="9626600" cy="2200375"/>
          </a:xfrm>
        </p:grpSpPr>
        <p:pic>
          <p:nvPicPr>
            <p:cNvPr id="198" name="Beamline beam-driven.pdf" descr="Beamline beam-driven.pd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9626600" cy="1699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9" name="Caption"/>
            <p:cNvSpPr/>
            <p:nvPr/>
          </p:nvSpPr>
          <p:spPr>
            <a:xfrm>
              <a:off x="0" y="1801087"/>
              <a:ext cx="9626600" cy="399289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2000"/>
              </a:lvl1pPr>
            </a:lstStyle>
            <a:p>
              <a:r>
                <a:t>C. A. Lindstrøm et al. Manuscript in preparation.</a:t>
              </a:r>
            </a:p>
          </p:txBody>
        </p:sp>
      </p:grpSp>
      <p:grpSp>
        <p:nvGrpSpPr>
          <p:cNvPr id="203" name="Gruppér"/>
          <p:cNvGrpSpPr/>
          <p:nvPr/>
        </p:nvGrpSpPr>
        <p:grpSpPr>
          <a:xfrm>
            <a:off x="1844355" y="5321305"/>
            <a:ext cx="9296733" cy="3700392"/>
            <a:chOff x="0" y="0"/>
            <a:chExt cx="9296732" cy="3700391"/>
          </a:xfrm>
        </p:grpSpPr>
        <p:pic>
          <p:nvPicPr>
            <p:cNvPr id="201" name="selfcorrection_and_lps.pdf" descr="selfcorrection_and_lps.pdf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9296733" cy="324845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2" name="Caption"/>
            <p:cNvSpPr/>
            <p:nvPr/>
          </p:nvSpPr>
          <p:spPr>
            <a:xfrm>
              <a:off x="0" y="3350049"/>
              <a:ext cx="9296733" cy="350343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defTabSz="457200">
                <a:defRPr sz="2000" u="sng">
                  <a:solidFill>
                    <a:schemeClr val="accent1">
                      <a:lumOff val="-13575"/>
                    </a:schemeClr>
                  </a:solidFill>
                  <a:latin typeface="Calibri"/>
                  <a:ea typeface="Calibri"/>
                  <a:cs typeface="Calibri"/>
                  <a:sym typeface="Calibri"/>
                  <a:hlinkClick r:id="rId9"/>
                </a:defRPr>
              </a:lvl1pPr>
            </a:lstStyle>
            <a:p>
              <a:pPr>
                <a:defRPr u="none">
                  <a:solidFill>
                    <a:srgbClr val="000000"/>
                  </a:solidFill>
                </a:defRPr>
              </a:pPr>
              <a:r>
                <a:rPr u="sng">
                  <a:solidFill>
                    <a:schemeClr val="accent1">
                      <a:lumOff val="-13575"/>
                    </a:schemeClr>
                  </a:solidFill>
                  <a:hlinkClick r:id="rId9"/>
                </a:rPr>
                <a:t>http://arxiv.org/abs/2104.14460</a:t>
              </a:r>
            </a:p>
          </p:txBody>
        </p:sp>
      </p:grpSp>
      <p:sp>
        <p:nvSpPr>
          <p:cNvPr id="204" name="Avrundet rektangel"/>
          <p:cNvSpPr/>
          <p:nvPr/>
        </p:nvSpPr>
        <p:spPr>
          <a:xfrm>
            <a:off x="1389915" y="2576058"/>
            <a:ext cx="10205613" cy="6613204"/>
          </a:xfrm>
          <a:prstGeom prst="roundRect">
            <a:avLst>
              <a:gd name="adj" fmla="val 14747"/>
            </a:avLst>
          </a:prstGeom>
          <a:ln w="381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5" name="Linje"/>
          <p:cNvSpPr/>
          <p:nvPr/>
        </p:nvSpPr>
        <p:spPr>
          <a:xfrm flipH="1" flipV="1">
            <a:off x="1686935" y="8939543"/>
            <a:ext cx="1651572" cy="209776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6" name="Linje"/>
          <p:cNvSpPr/>
          <p:nvPr/>
        </p:nvSpPr>
        <p:spPr>
          <a:xfrm flipV="1">
            <a:off x="7044325" y="9092689"/>
            <a:ext cx="4018808" cy="195791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grpSp>
        <p:nvGrpSpPr>
          <p:cNvPr id="209" name="Gruppér"/>
          <p:cNvGrpSpPr/>
          <p:nvPr/>
        </p:nvGrpSpPr>
        <p:grpSpPr>
          <a:xfrm>
            <a:off x="20075449" y="9565164"/>
            <a:ext cx="3499273" cy="3079117"/>
            <a:chOff x="0" y="0"/>
            <a:chExt cx="3499272" cy="3079115"/>
          </a:xfrm>
        </p:grpSpPr>
        <p:pic>
          <p:nvPicPr>
            <p:cNvPr id="207" name="bilde" descr="bilde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0" y="0"/>
              <a:ext cx="3499273" cy="23235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8" name="Caption"/>
            <p:cNvSpPr/>
            <p:nvPr/>
          </p:nvSpPr>
          <p:spPr>
            <a:xfrm>
              <a:off x="0" y="2425116"/>
              <a:ext cx="3499273" cy="654000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800" u="sng">
                  <a:solidFill>
                    <a:schemeClr val="accent1">
                      <a:lumOff val="-13575"/>
                    </a:schemeClr>
                  </a:solidFill>
                  <a:hlinkClick r:id="rId11"/>
                </a:defRPr>
              </a:lvl1pPr>
            </a:lstStyle>
            <a:p>
              <a:pPr>
                <a:defRPr u="none"/>
              </a:pPr>
              <a:r>
                <a:rPr u="sng">
                  <a:hlinkClick r:id="rId11"/>
                </a:rPr>
                <a:t>Drobniak et al. NIM A 1072, 170223 (2025)</a:t>
              </a:r>
            </a:p>
          </p:txBody>
        </p:sp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212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pic>
        <p:nvPicPr>
          <p:cNvPr id="213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215" name="Example: single HALHF stage PIC simulation on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21613247" cy="1083233"/>
          </a:xfrm>
          <a:prstGeom prst="rect">
            <a:avLst/>
          </a:prstGeom>
        </p:spPr>
        <p:txBody>
          <a:bodyPr/>
          <a:lstStyle/>
          <a:p>
            <a:r>
              <a:t>Example: single HALHF stage PIC simulation on </a:t>
            </a:r>
          </a:p>
        </p:txBody>
      </p:sp>
      <p:pic>
        <p:nvPicPr>
          <p:cNvPr id="216" name="lumi_logo.png" descr="lumi_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85" y="763642"/>
            <a:ext cx="2425701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ekst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18" name="Screenshot 2025-05-26 at 18.16.51.png" descr="Screenshot 2025-05-26 at 18.16.5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198" y="2291848"/>
            <a:ext cx="7717134" cy="982373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5" name="Gruppér"/>
          <p:cNvGrpSpPr/>
          <p:nvPr/>
        </p:nvGrpSpPr>
        <p:grpSpPr>
          <a:xfrm>
            <a:off x="9277266" y="6705668"/>
            <a:ext cx="14067598" cy="3465001"/>
            <a:chOff x="0" y="0"/>
            <a:chExt cx="14067597" cy="3465000"/>
          </a:xfrm>
        </p:grpSpPr>
        <p:grpSp>
          <p:nvGrpSpPr>
            <p:cNvPr id="223" name="Gruppér"/>
            <p:cNvGrpSpPr/>
            <p:nvPr/>
          </p:nvGrpSpPr>
          <p:grpSpPr>
            <a:xfrm>
              <a:off x="0" y="0"/>
              <a:ext cx="14067598" cy="2988801"/>
              <a:chOff x="0" y="0"/>
              <a:chExt cx="14067597" cy="2988800"/>
            </a:xfrm>
          </p:grpSpPr>
          <p:pic>
            <p:nvPicPr>
              <p:cNvPr id="219" name="Screenshot 2025-05-27 at 00.25.33.png" descr="Screenshot 2025-05-27 at 00.25.33.pn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324" y="0"/>
                <a:ext cx="14049274" cy="207546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20" name="Screenshot 2025-05-27 at 00.26.06.png" descr="Screenshot 2025-05-27 at 00.26.06.pn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2033071"/>
                <a:ext cx="12223516" cy="25521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21" name="Screenshot 2025-05-27 at 00.26.19.png" descr="Screenshot 2025-05-27 at 00.26.19.pn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675" y="2246499"/>
                <a:ext cx="12196652" cy="26865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22" name="Screenshot 2025-05-27 at 00.26.30.png" descr="Screenshot 2025-05-27 at 00.26.30.png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945" y="2464935"/>
                <a:ext cx="14010032" cy="52386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24" name="Caption"/>
            <p:cNvSpPr/>
            <p:nvPr/>
          </p:nvSpPr>
          <p:spPr>
            <a:xfrm>
              <a:off x="0" y="3090400"/>
              <a:ext cx="14067598" cy="374601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800"/>
              </a:lvl1pPr>
            </a:lstStyle>
            <a:p>
              <a:r>
                <a:t>C. A. Lindstrøm (has been upgraded to running ramps and stage in one single job)</a:t>
              </a:r>
            </a:p>
          </p:txBody>
        </p:sp>
      </p:grpSp>
      <p:sp>
        <p:nvSpPr>
          <p:cNvPr id="226" name="Automated workflow integration: Modify input files for third-party codes (e.g., HiPACE++), generate cluster job scripts according to specifications, and submit computation jobs.…"/>
          <p:cNvSpPr txBox="1"/>
          <p:nvPr/>
        </p:nvSpPr>
        <p:spPr>
          <a:xfrm>
            <a:off x="9387027" y="3167279"/>
            <a:ext cx="14067598" cy="3326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Automated workflow integration</a:t>
            </a:r>
            <a:r>
              <a:t>: Modify input files for third-party codes (e.g., HiPACE++), generate cluster job scripts according to specifications, and submit computation jobs.</a:t>
            </a:r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Simple interface</a:t>
            </a:r>
            <a:r>
              <a:t>: Full setup and control directly through Python.</a:t>
            </a:r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pic>
        <p:nvPicPr>
          <p:cNvPr id="227" name="Jupyter_logo.pdf" descr="Jupyter_logo.pd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26403" y="2905904"/>
            <a:ext cx="526149" cy="6098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230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pic>
        <p:nvPicPr>
          <p:cNvPr id="231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233" name="Example: single HALHF stage PIC simulation on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21613247" cy="1083233"/>
          </a:xfrm>
          <a:prstGeom prst="rect">
            <a:avLst/>
          </a:prstGeom>
        </p:spPr>
        <p:txBody>
          <a:bodyPr/>
          <a:lstStyle/>
          <a:p>
            <a:r>
              <a:t>Example: single HALHF stage PIC simulation on </a:t>
            </a:r>
          </a:p>
        </p:txBody>
      </p:sp>
      <p:pic>
        <p:nvPicPr>
          <p:cNvPr id="234" name="lumi_logo.png" descr="lumi_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85" y="763642"/>
            <a:ext cx="2425701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Tekst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36" name="Screenshot 2025-05-26 at 18.16.51.png" descr="Screenshot 2025-05-26 at 18.16.5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198" y="2291848"/>
            <a:ext cx="7717134" cy="9823732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Data handling: Extract simulation outputs and perform analysis natively within ABEL."/>
          <p:cNvSpPr txBox="1"/>
          <p:nvPr/>
        </p:nvSpPr>
        <p:spPr>
          <a:xfrm>
            <a:off x="9387027" y="3167279"/>
            <a:ext cx="14067598" cy="8616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Data handling</a:t>
            </a:r>
            <a:r>
              <a:t>: Extract simulation outputs and perform analysis natively within ABEL.</a:t>
            </a:r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grpSp>
        <p:nvGrpSpPr>
          <p:cNvPr id="249" name="Gruppér"/>
          <p:cNvGrpSpPr/>
          <p:nvPr/>
        </p:nvGrpSpPr>
        <p:grpSpPr>
          <a:xfrm>
            <a:off x="11295775" y="4483652"/>
            <a:ext cx="10250178" cy="8438963"/>
            <a:chOff x="0" y="0"/>
            <a:chExt cx="10250177" cy="8438961"/>
          </a:xfrm>
        </p:grpSpPr>
        <p:grpSp>
          <p:nvGrpSpPr>
            <p:cNvPr id="247" name="Gruppér"/>
            <p:cNvGrpSpPr/>
            <p:nvPr/>
          </p:nvGrpSpPr>
          <p:grpSpPr>
            <a:xfrm>
              <a:off x="0" y="-1"/>
              <a:ext cx="10250101" cy="7875997"/>
              <a:chOff x="0" y="0"/>
              <a:chExt cx="10250100" cy="7875996"/>
            </a:xfrm>
          </p:grpSpPr>
          <p:grpSp>
            <p:nvGrpSpPr>
              <p:cNvPr id="245" name="Gruppér"/>
              <p:cNvGrpSpPr/>
              <p:nvPr/>
            </p:nvGrpSpPr>
            <p:grpSpPr>
              <a:xfrm>
                <a:off x="62896" y="-1"/>
                <a:ext cx="10187205" cy="2029112"/>
                <a:chOff x="0" y="0"/>
                <a:chExt cx="10187204" cy="2029111"/>
              </a:xfrm>
            </p:grpSpPr>
            <p:grpSp>
              <p:nvGrpSpPr>
                <p:cNvPr id="241" name="Gruppér"/>
                <p:cNvGrpSpPr/>
                <p:nvPr/>
              </p:nvGrpSpPr>
              <p:grpSpPr>
                <a:xfrm>
                  <a:off x="-1" y="-1"/>
                  <a:ext cx="10187206" cy="2029112"/>
                  <a:chOff x="0" y="0"/>
                  <a:chExt cx="10187204" cy="2029110"/>
                </a:xfrm>
              </p:grpSpPr>
              <p:pic>
                <p:nvPicPr>
                  <p:cNvPr id="238" name="Unknown-399.png" descr="Unknown-399.png"/>
                  <p:cNvPicPr>
                    <a:picLocks noChangeAspect="1"/>
                  </p:cNvPicPr>
                  <p:nvPr/>
                </p:nvPicPr>
                <p:blipFill>
                  <a:blip r:embed="rId5"/>
                  <a:srcRect b="51511"/>
                  <a:stretch>
                    <a:fillRect/>
                  </a:stretch>
                </p:blipFill>
                <p:spPr>
                  <a:xfrm>
                    <a:off x="0" y="0"/>
                    <a:ext cx="4054399" cy="1994217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pic>
                <p:nvPicPr>
                  <p:cNvPr id="239" name="Unknown-400.png" descr="Unknown-400.png"/>
                  <p:cNvPicPr>
                    <a:picLocks noChangeAspect="1"/>
                  </p:cNvPicPr>
                  <p:nvPr/>
                </p:nvPicPr>
                <p:blipFill>
                  <a:blip r:embed="rId6"/>
                  <a:srcRect b="51435"/>
                  <a:stretch>
                    <a:fillRect/>
                  </a:stretch>
                </p:blipFill>
                <p:spPr>
                  <a:xfrm>
                    <a:off x="3082119" y="31774"/>
                    <a:ext cx="4001897" cy="1997337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pic>
                <p:nvPicPr>
                  <p:cNvPr id="240" name="Unknown-401.png" descr="Unknown-401.png"/>
                  <p:cNvPicPr>
                    <a:picLocks noChangeAspect="1"/>
                  </p:cNvPicPr>
                  <p:nvPr/>
                </p:nvPicPr>
                <p:blipFill>
                  <a:blip r:embed="rId7"/>
                  <a:srcRect b="51598"/>
                  <a:stretch>
                    <a:fillRect/>
                  </a:stretch>
                </p:blipFill>
                <p:spPr>
                  <a:xfrm>
                    <a:off x="6132805" y="35146"/>
                    <a:ext cx="4054400" cy="1990645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</p:grpSp>
            <p:sp>
              <p:nvSpPr>
                <p:cNvPr id="242" name="Flat-top"/>
                <p:cNvSpPr txBox="1"/>
                <p:nvPr/>
              </p:nvSpPr>
              <p:spPr>
                <a:xfrm>
                  <a:off x="5044280" y="151699"/>
                  <a:ext cx="1108956" cy="40669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sz="17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t>Flat-top</a:t>
                  </a:r>
                </a:p>
              </p:txBody>
            </p:sp>
            <p:sp>
              <p:nvSpPr>
                <p:cNvPr id="243" name="Down-ramp"/>
                <p:cNvSpPr txBox="1"/>
                <p:nvPr/>
              </p:nvSpPr>
              <p:spPr>
                <a:xfrm>
                  <a:off x="7714879" y="151847"/>
                  <a:ext cx="1589310" cy="4064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sz="17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t>Down-ramp</a:t>
                  </a:r>
                </a:p>
              </p:txBody>
            </p:sp>
            <p:sp>
              <p:nvSpPr>
                <p:cNvPr id="244" name="Up-ramp"/>
                <p:cNvSpPr txBox="1"/>
                <p:nvPr/>
              </p:nvSpPr>
              <p:spPr>
                <a:xfrm>
                  <a:off x="1922447" y="151847"/>
                  <a:ext cx="1201448" cy="4064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sz="1700" b="1">
                      <a:solidFill>
                        <a:srgbClr val="000000"/>
                      </a:solidFill>
                    </a:defRPr>
                  </a:lvl1pPr>
                </a:lstStyle>
                <a:p>
                  <a:r>
                    <a:t>Up-ramp</a:t>
                  </a:r>
                </a:p>
              </p:txBody>
            </p:sp>
          </p:grpSp>
          <p:pic>
            <p:nvPicPr>
              <p:cNvPr id="246" name="Unknown-402.png" descr="Unknown-402.png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2334810"/>
                <a:ext cx="9341656" cy="554118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48" name="Caption"/>
            <p:cNvSpPr/>
            <p:nvPr/>
          </p:nvSpPr>
          <p:spPr>
            <a:xfrm>
              <a:off x="0" y="7977596"/>
              <a:ext cx="10250178" cy="461366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r>
                <a:t>C. A. Lindstrøm</a:t>
              </a:r>
            </a:p>
          </p:txBody>
        </p:sp>
      </p:grpSp>
      <p:pic>
        <p:nvPicPr>
          <p:cNvPr id="250" name="Jupyter_logo.pdf" descr="Jupyter_logo.pd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26403" y="2905904"/>
            <a:ext cx="526149" cy="6098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253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pic>
        <p:nvPicPr>
          <p:cNvPr id="254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256" name="Example: HALHF plasma linac using reduced models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22724253" cy="1083233"/>
          </a:xfrm>
          <a:prstGeom prst="rect">
            <a:avLst/>
          </a:prstGeom>
        </p:spPr>
        <p:txBody>
          <a:bodyPr/>
          <a:lstStyle/>
          <a:p>
            <a:r>
              <a:t>Example: HALHF plasma linac using reduced models</a:t>
            </a:r>
          </a:p>
        </p:txBody>
      </p:sp>
      <p:sp>
        <p:nvSpPr>
          <p:cNvPr id="257" name="Tekst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8" name="Reduced models: transverse intra-beam instability, radiation reaction, ion motion…"/>
          <p:cNvSpPr txBox="1"/>
          <p:nvPr/>
        </p:nvSpPr>
        <p:spPr>
          <a:xfrm>
            <a:off x="10189458" y="3167279"/>
            <a:ext cx="13265167" cy="8616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Reduced models</a:t>
            </a:r>
            <a:r>
              <a:t>: transverse intra-beam instability, radiation reaction, ion motion</a:t>
            </a:r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Multi-shot</a:t>
            </a:r>
            <a:r>
              <a:t>: 5 shots for studying driver xy-jitter (Gaussian, sampled at every stage).</a:t>
            </a:r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Affordable computational cost</a:t>
            </a:r>
            <a:r>
              <a:t>: Run on a laptop.</a:t>
            </a:r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Flexible data handling</a:t>
            </a:r>
            <a:r>
              <a:t>: Extensive diagnostics at single stage, linac single shot and linac multi-shot level.</a:t>
            </a:r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grpSp>
        <p:nvGrpSpPr>
          <p:cNvPr id="261" name="Gruppér"/>
          <p:cNvGrpSpPr/>
          <p:nvPr/>
        </p:nvGrpSpPr>
        <p:grpSpPr>
          <a:xfrm>
            <a:off x="613290" y="1878595"/>
            <a:ext cx="8623698" cy="10477803"/>
            <a:chOff x="0" y="0"/>
            <a:chExt cx="8623696" cy="10477801"/>
          </a:xfrm>
        </p:grpSpPr>
        <p:pic>
          <p:nvPicPr>
            <p:cNvPr id="259" name="HALHF v2 48 StageReducedModels linac inputs.png" descr="HALHF v2 48 StageReducedModels linac inputs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8623632" cy="98481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0" name="Caption"/>
            <p:cNvSpPr/>
            <p:nvPr/>
          </p:nvSpPr>
          <p:spPr>
            <a:xfrm>
              <a:off x="0" y="9949735"/>
              <a:ext cx="8623697" cy="528067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500"/>
              </a:lvl1pPr>
            </a:lstStyle>
            <a:p>
              <a:r>
                <a:t>*The standard interstage lattice has been changed since this simulation, such that this setup no longer produces the same results.</a:t>
              </a:r>
            </a:p>
          </p:txBody>
        </p:sp>
      </p:grpSp>
      <p:grpSp>
        <p:nvGrpSpPr>
          <p:cNvPr id="272" name="Gruppér"/>
          <p:cNvGrpSpPr/>
          <p:nvPr/>
        </p:nvGrpSpPr>
        <p:grpSpPr>
          <a:xfrm>
            <a:off x="10189458" y="7820714"/>
            <a:ext cx="12963499" cy="4579525"/>
            <a:chOff x="0" y="0"/>
            <a:chExt cx="12963497" cy="4579523"/>
          </a:xfrm>
        </p:grpSpPr>
        <p:pic>
          <p:nvPicPr>
            <p:cNvPr id="262" name="HALHFv2 Skjermbilde 2025-10-22 kl. 18.40.08.png" descr="HALHFv2 Skjermbilde 2025-10-22 kl. 18.40.08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1667" y="2557209"/>
              <a:ext cx="12661831" cy="20223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3" name="bilde" descr="bild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474473"/>
              <a:ext cx="6652368" cy="9151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4" name="Linje"/>
            <p:cNvSpPr/>
            <p:nvPr/>
          </p:nvSpPr>
          <p:spPr>
            <a:xfrm flipV="1">
              <a:off x="3766721" y="2047801"/>
              <a:ext cx="2800114" cy="161444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65" name="Linje"/>
            <p:cNvSpPr/>
            <p:nvPr/>
          </p:nvSpPr>
          <p:spPr>
            <a:xfrm flipH="1" flipV="1">
              <a:off x="38860" y="2047801"/>
              <a:ext cx="1056158" cy="161444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66" name="Basic Source"/>
            <p:cNvSpPr txBox="1"/>
            <p:nvPr/>
          </p:nvSpPr>
          <p:spPr>
            <a:xfrm>
              <a:off x="2940232" y="630973"/>
              <a:ext cx="1039691" cy="656821"/>
            </a:xfrm>
            <a:prstGeom prst="rect">
              <a:avLst/>
            </a:prstGeom>
            <a:noFill/>
            <a:ln w="381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>
                  <a:solidFill>
                    <a:srgbClr val="000000"/>
                  </a:solidFill>
                </a:defRPr>
              </a:lvl1pPr>
            </a:lstStyle>
            <a:p>
              <a:r>
                <a:t>Basic Source</a:t>
              </a:r>
            </a:p>
          </p:txBody>
        </p:sp>
        <p:sp>
          <p:nvSpPr>
            <p:cNvPr id="267" name="Wake-T + RF-Track + reduced…"/>
            <p:cNvSpPr txBox="1"/>
            <p:nvPr/>
          </p:nvSpPr>
          <p:spPr>
            <a:xfrm>
              <a:off x="4171399" y="0"/>
              <a:ext cx="1453033" cy="1287794"/>
            </a:xfrm>
            <a:prstGeom prst="rect">
              <a:avLst/>
            </a:prstGeom>
            <a:noFill/>
            <a:ln w="381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1800">
                  <a:solidFill>
                    <a:srgbClr val="000000"/>
                  </a:solidFill>
                </a:defRPr>
              </a:pPr>
              <a:r>
                <a:t>Wake-T + RF-Track + reduced </a:t>
              </a:r>
            </a:p>
            <a:p>
              <a:pPr>
                <a:defRPr sz="1800">
                  <a:solidFill>
                    <a:srgbClr val="000000"/>
                  </a:solidFill>
                </a:defRPr>
              </a:pPr>
              <a:r>
                <a:t>models</a:t>
              </a:r>
            </a:p>
          </p:txBody>
        </p:sp>
        <p:sp>
          <p:nvSpPr>
            <p:cNvPr id="268" name="ELEGANT"/>
            <p:cNvSpPr txBox="1"/>
            <p:nvPr/>
          </p:nvSpPr>
          <p:spPr>
            <a:xfrm>
              <a:off x="5815908" y="895154"/>
              <a:ext cx="1274988" cy="389092"/>
            </a:xfrm>
            <a:prstGeom prst="rect">
              <a:avLst/>
            </a:prstGeom>
            <a:noFill/>
            <a:ln w="381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>
                  <a:solidFill>
                    <a:srgbClr val="000000"/>
                  </a:solidFill>
                </a:defRPr>
              </a:lvl1pPr>
            </a:lstStyle>
            <a:p>
              <a:r>
                <a:t>ELEGANT</a:t>
              </a:r>
            </a:p>
          </p:txBody>
        </p:sp>
        <p:sp>
          <p:nvSpPr>
            <p:cNvPr id="269" name="Linje"/>
            <p:cNvSpPr/>
            <p:nvPr/>
          </p:nvSpPr>
          <p:spPr>
            <a:xfrm>
              <a:off x="6221812" y="1297254"/>
              <a:ext cx="1" cy="310994"/>
            </a:xfrm>
            <a:prstGeom prst="line">
              <a:avLst/>
            </a:prstGeom>
            <a:noFill/>
            <a:ln w="254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70" name="Linje"/>
            <p:cNvSpPr/>
            <p:nvPr/>
          </p:nvSpPr>
          <p:spPr>
            <a:xfrm>
              <a:off x="4897915" y="1297254"/>
              <a:ext cx="1" cy="310994"/>
            </a:xfrm>
            <a:prstGeom prst="line">
              <a:avLst/>
            </a:prstGeom>
            <a:noFill/>
            <a:ln w="254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71" name="Linje"/>
            <p:cNvSpPr/>
            <p:nvPr/>
          </p:nvSpPr>
          <p:spPr>
            <a:xfrm>
              <a:off x="3460077" y="1297254"/>
              <a:ext cx="1" cy="310994"/>
            </a:xfrm>
            <a:prstGeom prst="line">
              <a:avLst/>
            </a:prstGeom>
            <a:noFill/>
            <a:ln w="254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</p:grpSp>
      <p:pic>
        <p:nvPicPr>
          <p:cNvPr id="273" name="Jupyter_logo.pdf" descr="Jupyter_logo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31269" y="2071462"/>
            <a:ext cx="526149" cy="6098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276" name="Lysbilde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pic>
        <p:nvPicPr>
          <p:cNvPr id="277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2025-10-23  |  Ben Chen  |  LCWS 2025"/>
          <p:cNvSpPr txBox="1"/>
          <p:nvPr/>
        </p:nvSpPr>
        <p:spPr>
          <a:xfrm>
            <a:off x="3187670" y="12614407"/>
            <a:ext cx="630279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2025-10-23  |  Ben Chen  |  LCWS 2025</a:t>
            </a:r>
          </a:p>
        </p:txBody>
      </p:sp>
      <p:sp>
        <p:nvSpPr>
          <p:cNvPr id="279" name="Example: HALHF plasma linac using reduced models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22724253" cy="1083233"/>
          </a:xfrm>
          <a:prstGeom prst="rect">
            <a:avLst/>
          </a:prstGeom>
        </p:spPr>
        <p:txBody>
          <a:bodyPr/>
          <a:lstStyle/>
          <a:p>
            <a:r>
              <a:t>Example: HALHF plasma linac using reduced models</a:t>
            </a:r>
          </a:p>
        </p:txBody>
      </p:sp>
      <p:sp>
        <p:nvSpPr>
          <p:cNvPr id="280" name="Tekst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1" name="Single stage diagnostics:"/>
          <p:cNvSpPr txBox="1"/>
          <p:nvPr/>
        </p:nvSpPr>
        <p:spPr>
          <a:xfrm>
            <a:off x="10185400" y="2032000"/>
            <a:ext cx="14067598" cy="8616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Single stage diagnostics</a:t>
            </a:r>
            <a:r>
              <a:t>: </a:t>
            </a:r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1041400" lvl="1" indent="-584200" algn="l" defTabSz="825500">
              <a:lnSpc>
                <a:spcPct val="110000"/>
              </a:lnSpc>
              <a:spcBef>
                <a:spcPts val="1800"/>
              </a:spcBef>
              <a:buClr>
                <a:schemeClr val="accent4">
                  <a:hueOff val="-476017"/>
                  <a:lumOff val="-10042"/>
                </a:schemeClr>
              </a:buClr>
              <a:buSzPct val="110000"/>
              <a:buChar char="&gt;"/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4199" indent="-584199" algn="l" defTabSz="825500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20000"/>
              <a:buChar char="&gt;"/>
              <a:defRPr sz="3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grpSp>
        <p:nvGrpSpPr>
          <p:cNvPr id="284" name="Gruppér"/>
          <p:cNvGrpSpPr/>
          <p:nvPr/>
        </p:nvGrpSpPr>
        <p:grpSpPr>
          <a:xfrm>
            <a:off x="613290" y="1878595"/>
            <a:ext cx="8623698" cy="10477803"/>
            <a:chOff x="0" y="0"/>
            <a:chExt cx="8623696" cy="10477801"/>
          </a:xfrm>
        </p:grpSpPr>
        <p:pic>
          <p:nvPicPr>
            <p:cNvPr id="282" name="HALHF v2 48 StageReducedModels linac inputs.png" descr="HALHF v2 48 StageReducedModels linac inputs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8623632" cy="98481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3" name="Caption"/>
            <p:cNvSpPr/>
            <p:nvPr/>
          </p:nvSpPr>
          <p:spPr>
            <a:xfrm>
              <a:off x="0" y="9949735"/>
              <a:ext cx="8623697" cy="528067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1500"/>
              </a:lvl1pPr>
            </a:lstStyle>
            <a:p>
              <a:r>
                <a:t>*The standard interstage lattice has been changed since this simulation, such that this setup no longer produces the same results.</a:t>
              </a:r>
            </a:p>
          </p:txBody>
        </p:sp>
      </p:grpSp>
      <p:pic>
        <p:nvPicPr>
          <p:cNvPr id="285" name="Jupyter_logo.pdf" descr="Jupyter_logo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1269" y="2071462"/>
            <a:ext cx="526149" cy="6098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evolution_shot_0_stage_1.png" descr="evolution_shot_0_stage_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4774" y="4870544"/>
            <a:ext cx="10892005" cy="725046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9" name="Gruppér"/>
          <p:cNvGrpSpPr/>
          <p:nvPr/>
        </p:nvGrpSpPr>
        <p:grpSpPr>
          <a:xfrm>
            <a:off x="17853660" y="2084982"/>
            <a:ext cx="4531148" cy="3110420"/>
            <a:chOff x="0" y="0"/>
            <a:chExt cx="4531146" cy="3110419"/>
          </a:xfrm>
        </p:grpSpPr>
        <p:pic>
          <p:nvPicPr>
            <p:cNvPr id="287" name="beams_wake_shot0_StageReducedModels47.pdf" descr="beams_wake_shot0_StageReducedModels47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4531147" cy="25474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8" name="Caption"/>
            <p:cNvSpPr/>
            <p:nvPr/>
          </p:nvSpPr>
          <p:spPr>
            <a:xfrm>
              <a:off x="0" y="2649053"/>
              <a:ext cx="4531147" cy="461367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r>
                <a:t>Input beam, last stage</a:t>
              </a:r>
            </a:p>
          </p:txBody>
        </p:sp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B6666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B6666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1857</Words>
  <Application>Microsoft Macintosh PowerPoint</Application>
  <PresentationFormat>Egendefinert</PresentationFormat>
  <Paragraphs>257</Paragraphs>
  <Slides>20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20</vt:i4>
      </vt:variant>
    </vt:vector>
  </HeadingPairs>
  <TitlesOfParts>
    <vt:vector size="25" baseType="lpstr">
      <vt:lpstr>Arial</vt:lpstr>
      <vt:lpstr>Cambria Math</vt:lpstr>
      <vt:lpstr>Helvetica Neue</vt:lpstr>
      <vt:lpstr>Helvetica Neue Light</vt:lpstr>
      <vt:lpstr>21_BasicWhite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Jian Bin Ben Chen</cp:lastModifiedBy>
  <cp:revision>2</cp:revision>
  <dcterms:modified xsi:type="dcterms:W3CDTF">2025-10-22T23:58:24Z</dcterms:modified>
</cp:coreProperties>
</file>